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4"/>
  </p:notesMasterIdLst>
  <p:handoutMasterIdLst>
    <p:handoutMasterId r:id="rId35"/>
  </p:handoutMasterIdLst>
  <p:sldIdLst>
    <p:sldId id="321" r:id="rId2"/>
    <p:sldId id="401" r:id="rId3"/>
    <p:sldId id="1154" r:id="rId4"/>
    <p:sldId id="1111" r:id="rId5"/>
    <p:sldId id="1113" r:id="rId6"/>
    <p:sldId id="1114" r:id="rId7"/>
    <p:sldId id="1115" r:id="rId8"/>
    <p:sldId id="1117" r:id="rId9"/>
    <p:sldId id="1116" r:id="rId10"/>
    <p:sldId id="1118" r:id="rId11"/>
    <p:sldId id="1123" r:id="rId12"/>
    <p:sldId id="1124" r:id="rId13"/>
    <p:sldId id="1169" r:id="rId14"/>
    <p:sldId id="1170" r:id="rId15"/>
    <p:sldId id="1171" r:id="rId16"/>
    <p:sldId id="1127" r:id="rId17"/>
    <p:sldId id="1128" r:id="rId18"/>
    <p:sldId id="1142" r:id="rId19"/>
    <p:sldId id="1143" r:id="rId20"/>
    <p:sldId id="1135" r:id="rId21"/>
    <p:sldId id="1136" r:id="rId22"/>
    <p:sldId id="1198" r:id="rId23"/>
    <p:sldId id="1199" r:id="rId24"/>
    <p:sldId id="1215" r:id="rId25"/>
    <p:sldId id="1216" r:id="rId26"/>
    <p:sldId id="1218" r:id="rId27"/>
    <p:sldId id="1219" r:id="rId28"/>
    <p:sldId id="1203" r:id="rId29"/>
    <p:sldId id="1477" r:id="rId30"/>
    <p:sldId id="1204" r:id="rId31"/>
    <p:sldId id="1223" r:id="rId32"/>
    <p:sldId id="1222" r:id="rId33"/>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00CC"/>
    <a:srgbClr val="0000FF"/>
    <a:srgbClr val="FFC9BA"/>
    <a:srgbClr val="BCFF45"/>
    <a:srgbClr val="FFAEE2"/>
    <a:srgbClr val="CC66FF"/>
    <a:srgbClr val="FF0000"/>
    <a:srgbClr val="33CC33"/>
    <a:srgbClr val="FF99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66" autoAdjust="0"/>
    <p:restoredTop sz="89819" autoAdjust="0"/>
  </p:normalViewPr>
  <p:slideViewPr>
    <p:cSldViewPr>
      <p:cViewPr varScale="1">
        <p:scale>
          <a:sx n="123" d="100"/>
          <a:sy n="123" d="100"/>
        </p:scale>
        <p:origin x="1402" y="51"/>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3A11B4B-8A36-43D9-9712-F5A62105695B}" type="slidenum">
              <a:rPr lang="en-US"/>
              <a:pPr>
                <a:defRPr/>
              </a:pPr>
              <a:t>‹#›</a:t>
            </a:fld>
            <a:endParaRPr lang="en-US"/>
          </a:p>
        </p:txBody>
      </p:sp>
    </p:spTree>
    <p:extLst>
      <p:ext uri="{BB962C8B-B14F-4D97-AF65-F5344CB8AC3E}">
        <p14:creationId xmlns:p14="http://schemas.microsoft.com/office/powerpoint/2010/main" val="107794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5734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05D6DEBC-62EF-4F01-BED0-DB54B376E65C}" type="slidenum">
              <a:rPr lang="en-US"/>
              <a:pPr>
                <a:defRPr/>
              </a:pPr>
              <a:t>‹#›</a:t>
            </a:fld>
            <a:endParaRPr lang="en-US"/>
          </a:p>
        </p:txBody>
      </p:sp>
    </p:spTree>
    <p:extLst>
      <p:ext uri="{BB962C8B-B14F-4D97-AF65-F5344CB8AC3E}">
        <p14:creationId xmlns:p14="http://schemas.microsoft.com/office/powerpoint/2010/main" val="10927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9B22F-BA61-410C-AAFE-E1A0C9401D3C}"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102192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paper: Optimizing D to completion in the inner loop of training is computationally prohibitive, and on finite datasets would result in overfitting. Instead, we alternate between k steps of optimizing D and one step of optimizing G. This results in D being maintained near its optimal solution, so long as G changes slowly enough</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12</a:t>
            </a:fld>
            <a:endParaRPr lang="en-US"/>
          </a:p>
        </p:txBody>
      </p:sp>
    </p:spTree>
    <p:extLst>
      <p:ext uri="{BB962C8B-B14F-4D97-AF65-F5344CB8AC3E}">
        <p14:creationId xmlns:p14="http://schemas.microsoft.com/office/powerpoint/2010/main" val="718762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23</a:t>
            </a:fld>
            <a:endParaRPr lang="en-US"/>
          </a:p>
        </p:txBody>
      </p:sp>
    </p:spTree>
    <p:extLst>
      <p:ext uri="{BB962C8B-B14F-4D97-AF65-F5344CB8AC3E}">
        <p14:creationId xmlns:p14="http://schemas.microsoft.com/office/powerpoint/2010/main" val="3410184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25</a:t>
            </a:fld>
            <a:endParaRPr lang="en-US"/>
          </a:p>
        </p:txBody>
      </p:sp>
    </p:spTree>
    <p:extLst>
      <p:ext uri="{BB962C8B-B14F-4D97-AF65-F5344CB8AC3E}">
        <p14:creationId xmlns:p14="http://schemas.microsoft.com/office/powerpoint/2010/main" val="1622295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26</a:t>
            </a:fld>
            <a:endParaRPr lang="en-US"/>
          </a:p>
        </p:txBody>
      </p:sp>
    </p:spTree>
    <p:extLst>
      <p:ext uri="{BB962C8B-B14F-4D97-AF65-F5344CB8AC3E}">
        <p14:creationId xmlns:p14="http://schemas.microsoft.com/office/powerpoint/2010/main" val="3242091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27</a:t>
            </a:fld>
            <a:endParaRPr lang="en-US"/>
          </a:p>
        </p:txBody>
      </p:sp>
    </p:spTree>
    <p:extLst>
      <p:ext uri="{BB962C8B-B14F-4D97-AF65-F5344CB8AC3E}">
        <p14:creationId xmlns:p14="http://schemas.microsoft.com/office/powerpoint/2010/main" val="275938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sets of images were generated from their respective latent codes (sources A and B); the rest of the images were generated by copying a specified subset of styles from source B and taking the rest from source A. Copying the styles corresponding to coarse spatial resolutions (4 2 – 8 2 ) brings high-level aspects such as pose, general hair style, face shape, and eyeglasses from source B, while all colors (eyes, hair, lighting) and finer facial features resemble A. If we instead copy the styles of middle resolutions (162 – 322 ) from B, we inherit smaller scale facial features, hair style, eyes open/closed from B, while the pose, general face shape, and eyeglasses from A are preserved. Finally, copying the fine styles (642 – 10242 ) from B brings mainly the color scheme and microstructure.</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31</a:t>
            </a:fld>
            <a:endParaRPr lang="en-US"/>
          </a:p>
        </p:txBody>
      </p:sp>
    </p:spTree>
    <p:extLst>
      <p:ext uri="{BB962C8B-B14F-4D97-AF65-F5344CB8AC3E}">
        <p14:creationId xmlns:p14="http://schemas.microsoft.com/office/powerpoint/2010/main" val="214031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Two sets of images were generated from their respective latent codes (sources A and B); the rest of the images were generated by copying a specified subset of styles from source B and taking the rest from source A. Copying the styles corresponding to coarse spatial resolutions (4 2 – 8 2 ) brings high-level aspects such as pose, general hair style, face shape, and eyeglasses from source B, while all colors (eyes, hair, lighting) and finer facial features resemble A. If we instead copy the styles of middle resolutions (162 – 322 ) from B, we inherit smaller scale facial features, hair style, eyes open/closed from B, while the pose, general face shape, and eyeglasses from A are preserved. Finally, copying the fine styles (642 – 10242 ) from B brings mainly the color scheme and microstructure.</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32</a:t>
            </a:fld>
            <a:endParaRPr lang="en-US"/>
          </a:p>
        </p:txBody>
      </p:sp>
    </p:spTree>
    <p:extLst>
      <p:ext uri="{BB962C8B-B14F-4D97-AF65-F5344CB8AC3E}">
        <p14:creationId xmlns:p14="http://schemas.microsoft.com/office/powerpoint/2010/main" val="33655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552DE-7E62-4AA7-886C-D38D47A3CE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D4638-B38E-47AD-B028-713EF16D014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816B5-331E-4884-940F-8B017E5C234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22F04A-322B-43F6-BEAB-CD35C79274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1EF5-35FC-4AD5-A322-9C505146AC7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938C2C-7141-4F6A-983F-3A5B120D686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DC7BCB-6A3F-4389-B2C9-E2A9ABD5F1F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93EF84-E8F8-4E6E-8C7D-C95FEE3327E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D31735-E4C8-4802-BFC4-204C801C9C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B8A071-154C-44B9-81F5-223F896F3F1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55106C-FE66-4FA0-A483-7BE5A6B8415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3380A581-31E6-40D7-A2A7-3BBF07DC31C0}"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270.png"/><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hyperlink" Target="http://papers.nips.cc/paper/5423-generative-adversarial-nets.pdf"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papers.nips.cc/paper/5423-generative-adversarial-nets.pdf"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pdf/1511.06434.pdf"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arxiv.org/pdf/1511.06434.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openaccess.thecvf.com/content_ICCV_2017/papers/Mao_Least_Squares_Generative_ICCV_2017_paper.pdf"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mingukkang.github.io/GigaGAN/"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openreview.net/pdf?id=Hk99zCeAb"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openreview.net/pdf?id=Hk99zCeAb" TargetMode="External"/><Relationship Id="rId4" Type="http://schemas.openxmlformats.org/officeDocument/2006/relationships/hyperlink" Target="https://cdn-images-1.medium.com/max/1600/1*tUhgr3m54Qc80GU2BkaOiQ.gi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3" Type="http://schemas.openxmlformats.org/officeDocument/2006/relationships/hyperlink" Target="https://arxiv.org/pdf/1805.08318.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hyperlink" Target="https://phillipi.github.io/pix2pix/"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cs231n.stanford.edu/slides/2018/cs231n_2018_lecture12.pdf"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hyperlink" Target="https://fleuret.org/ee559/ee559-slides-10-1-GAN.pdf" TargetMode="External"/><Relationship Id="rId3" Type="http://schemas.openxmlformats.org/officeDocument/2006/relationships/image" Target="../media/image7.tiff"/><Relationship Id="rId7" Type="http://schemas.openxmlformats.org/officeDocument/2006/relationships/image" Target="../media/image16.png"/><Relationship Id="rId2" Type="http://schemas.openxmlformats.org/officeDocument/2006/relationships/hyperlink" Target="http://papers.nips.cc/paper/5423-generative-adversarial-nets.pdf"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ftr" sz="quarter" idx="5"/>
          </p:nvPr>
        </p:nvSpPr>
        <p:spPr>
          <a:xfrm>
            <a:off x="9457181" y="6463246"/>
            <a:ext cx="1817370" cy="307777"/>
          </a:xfrm>
          <a:prstGeom prst="rect">
            <a:avLst/>
          </a:prstGeom>
        </p:spPr>
        <p:txBody>
          <a:bodyPr vert="horz" wrap="square" lIns="0" tIns="0" rIns="0" bIns="0" rtlCol="0">
            <a:spAutoFit/>
          </a:bodyPr>
          <a:lstStyle>
            <a:defPPr>
              <a:defRPr kern="0"/>
            </a:defPPr>
            <a:lvl1pPr>
              <a:defRPr sz="2000" b="0" i="0">
                <a:solidFill>
                  <a:srgbClr val="FFC904"/>
                </a:solidFill>
                <a:latin typeface="Calibri"/>
                <a:cs typeface="Calibri"/>
              </a:defRPr>
            </a:lvl1pPr>
          </a:lstStyle>
          <a:p>
            <a:pPr marL="12700">
              <a:lnSpc>
                <a:spcPct val="100000"/>
              </a:lnSpc>
              <a:spcBef>
                <a:spcPts val="5"/>
              </a:spcBef>
            </a:pPr>
            <a:endParaRPr spc="-10" dirty="0"/>
          </a:p>
        </p:txBody>
      </p:sp>
      <p:sp>
        <p:nvSpPr>
          <p:cNvPr id="4" name="object 4"/>
          <p:cNvSpPr txBox="1">
            <a:spLocks noGrp="1"/>
          </p:cNvSpPr>
          <p:nvPr>
            <p:ph type="sldNum" sz="quarter" idx="7"/>
          </p:nvPr>
        </p:nvSpPr>
        <p:spPr>
          <a:xfrm>
            <a:off x="5315051" y="6466294"/>
            <a:ext cx="1600200" cy="307777"/>
          </a:xfrm>
          <a:prstGeom prst="rect">
            <a:avLst/>
          </a:prstGeom>
        </p:spPr>
        <p:txBody>
          <a:bodyPr vert="horz" wrap="square" lIns="0" tIns="0" rIns="0" bIns="0" rtlCol="0">
            <a:spAutoFit/>
          </a:bodyPr>
          <a:lstStyle>
            <a:defPPr>
              <a:defRPr kern="0"/>
            </a:defPPr>
            <a:lvl1pPr>
              <a:defRPr sz="2000" b="0" i="0">
                <a:solidFill>
                  <a:srgbClr val="FFC904"/>
                </a:solidFill>
                <a:latin typeface="Calibri"/>
                <a:cs typeface="Calibri"/>
              </a:defRPr>
            </a:lvl1pPr>
          </a:lstStyle>
          <a:p>
            <a:pPr marL="12700">
              <a:lnSpc>
                <a:spcPct val="100000"/>
              </a:lnSpc>
              <a:spcBef>
                <a:spcPts val="5"/>
              </a:spcBef>
            </a:pPr>
            <a:r>
              <a:rPr lang="tr-TR" dirty="0" err="1"/>
              <a:t>Lecture</a:t>
            </a:r>
            <a:r>
              <a:rPr lang="tr-TR" dirty="0"/>
              <a:t> 7 -</a:t>
            </a:r>
            <a:r>
              <a:rPr lang="tr-TR" spc="-35" dirty="0"/>
              <a:t> </a:t>
            </a:r>
            <a:fld id="{81D60167-4931-47E6-BA6A-407CBD079E47}" type="slidenum">
              <a:rPr spc="-25" smtClean="0"/>
              <a:pPr marL="12700">
                <a:lnSpc>
                  <a:spcPct val="100000"/>
                </a:lnSpc>
                <a:spcBef>
                  <a:spcPts val="5"/>
                </a:spcBef>
              </a:pPr>
              <a:t>1</a:t>
            </a:fld>
            <a:endParaRPr spc="-50" dirty="0"/>
          </a:p>
        </p:txBody>
      </p:sp>
      <p:sp>
        <p:nvSpPr>
          <p:cNvPr id="5" name="object 5"/>
          <p:cNvSpPr txBox="1">
            <a:spLocks noGrp="1"/>
          </p:cNvSpPr>
          <p:nvPr>
            <p:ph type="dt" sz="half" idx="6"/>
          </p:nvPr>
        </p:nvSpPr>
        <p:spPr>
          <a:xfrm>
            <a:off x="916939" y="6463246"/>
            <a:ext cx="1520189" cy="307777"/>
          </a:xfrm>
          <a:prstGeom prst="rect">
            <a:avLst/>
          </a:prstGeom>
        </p:spPr>
        <p:txBody>
          <a:bodyPr vert="horz" wrap="square" lIns="0" tIns="0" rIns="0" bIns="0" rtlCol="0">
            <a:spAutoFit/>
          </a:bodyPr>
          <a:lstStyle>
            <a:defPPr>
              <a:defRPr kern="0"/>
            </a:defPPr>
            <a:lvl1pPr>
              <a:defRPr sz="2000" b="0" i="0">
                <a:solidFill>
                  <a:srgbClr val="FFC904"/>
                </a:solidFill>
                <a:latin typeface="Calibri"/>
                <a:cs typeface="Calibri"/>
              </a:defRPr>
            </a:lvl1pPr>
          </a:lstStyle>
          <a:p>
            <a:pPr marL="12700">
              <a:lnSpc>
                <a:spcPct val="100000"/>
              </a:lnSpc>
              <a:spcBef>
                <a:spcPts val="5"/>
              </a:spcBef>
            </a:pPr>
            <a:endParaRPr spc="-20" dirty="0"/>
          </a:p>
        </p:txBody>
      </p:sp>
      <p:sp>
        <p:nvSpPr>
          <p:cNvPr id="9" name="TextBox 8">
            <a:extLst>
              <a:ext uri="{FF2B5EF4-FFF2-40B4-BE49-F238E27FC236}">
                <a16:creationId xmlns:a16="http://schemas.microsoft.com/office/drawing/2014/main" id="{F9647E3F-58F2-0D60-E3CA-89FE1649F192}"/>
              </a:ext>
            </a:extLst>
          </p:cNvPr>
          <p:cNvSpPr txBox="1"/>
          <p:nvPr/>
        </p:nvSpPr>
        <p:spPr>
          <a:xfrm>
            <a:off x="3063656" y="2362200"/>
            <a:ext cx="6102990" cy="1446550"/>
          </a:xfrm>
          <a:prstGeom prst="rect">
            <a:avLst/>
          </a:prstGeom>
          <a:noFill/>
        </p:spPr>
        <p:txBody>
          <a:bodyPr wrap="square">
            <a:spAutoFit/>
          </a:bodyPr>
          <a:lstStyle/>
          <a:p>
            <a:pPr algn="ctr"/>
            <a:r>
              <a:rPr lang="tr-TR" sz="4400" dirty="0" err="1"/>
              <a:t>Lecture</a:t>
            </a:r>
            <a:r>
              <a:rPr lang="tr-TR" sz="4400" spc="-160" dirty="0"/>
              <a:t> </a:t>
            </a:r>
            <a:r>
              <a:rPr lang="en-US" sz="4400" spc="-25"/>
              <a:t>8</a:t>
            </a:r>
            <a:r>
              <a:rPr lang="tr-TR" sz="4400" spc="-25"/>
              <a:t>:                      </a:t>
            </a:r>
            <a:endParaRPr lang="tr-TR" sz="4400" spc="-25" dirty="0"/>
          </a:p>
          <a:p>
            <a:pPr algn="ctr"/>
            <a:r>
              <a:rPr lang="tr-TR" sz="4400" spc="-20" dirty="0" err="1"/>
              <a:t>Generative</a:t>
            </a:r>
            <a:r>
              <a:rPr lang="tr-TR" sz="4400" spc="-20" dirty="0"/>
              <a:t> </a:t>
            </a:r>
            <a:r>
              <a:rPr lang="tr-TR" sz="4400" spc="-20" dirty="0" err="1"/>
              <a:t>Models</a:t>
            </a:r>
            <a:endParaRPr lang="tr-TR" sz="4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GAN objective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p:txBody>
              <a:bodyPr/>
              <a:lstStyle/>
              <a:p>
                <a:pPr marL="457200" indent="-457200">
                  <a:buFont typeface="Arial" panose="020B0604020202020204" pitchFamily="34" charset="0"/>
                  <a:buChar char="•"/>
                </a:pPr>
                <a:r>
                  <a:rPr lang="en-US" dirty="0"/>
                  <a:t>The discriminator </a:t>
                </a:r>
                <a14:m>
                  <m:oMath xmlns:m="http://schemas.openxmlformats.org/officeDocument/2006/math">
                    <m:r>
                      <a:rPr lang="en-US" i="1" dirty="0" smtClean="0">
                        <a:solidFill>
                          <a:srgbClr val="C00000"/>
                        </a:solidFill>
                        <a:latin typeface="Cambria Math" panose="02040503050406030204" pitchFamily="18" charset="0"/>
                      </a:rPr>
                      <m:t>𝐷</m:t>
                    </m:r>
                    <m:r>
                      <a:rPr lang="en-US" i="1" dirty="0" smtClean="0">
                        <a:solidFill>
                          <a:srgbClr val="C00000"/>
                        </a:solidFill>
                        <a:latin typeface="Cambria Math" panose="02040503050406030204" pitchFamily="18" charset="0"/>
                      </a:rPr>
                      <m:t>(</m:t>
                    </m:r>
                    <m:r>
                      <a:rPr lang="en-US" i="1" dirty="0" smtClean="0">
                        <a:solidFill>
                          <a:srgbClr val="C00000"/>
                        </a:solidFill>
                        <a:latin typeface="Cambria Math" panose="02040503050406030204" pitchFamily="18" charset="0"/>
                      </a:rPr>
                      <m:t>𝑥</m:t>
                    </m:r>
                    <m:r>
                      <a:rPr lang="en-US" i="1" dirty="0" smtClean="0">
                        <a:solidFill>
                          <a:srgbClr val="C00000"/>
                        </a:solidFill>
                        <a:latin typeface="Cambria Math" panose="02040503050406030204" pitchFamily="18" charset="0"/>
                      </a:rPr>
                      <m:t>)</m:t>
                    </m:r>
                  </m:oMath>
                </a14:m>
                <a:r>
                  <a:rPr lang="en-US" dirty="0">
                    <a:solidFill>
                      <a:srgbClr val="C00000"/>
                    </a:solidFill>
                  </a:rPr>
                  <a:t> </a:t>
                </a:r>
                <a:r>
                  <a:rPr lang="en-US" dirty="0"/>
                  <a:t>should output the probability that the sample </a:t>
                </a:r>
                <a14:m>
                  <m:oMath xmlns:m="http://schemas.openxmlformats.org/officeDocument/2006/math">
                    <m:r>
                      <a:rPr lang="en-US" i="1" dirty="0" smtClean="0">
                        <a:solidFill>
                          <a:srgbClr val="C00000"/>
                        </a:solidFill>
                        <a:latin typeface="Cambria Math" panose="02040503050406030204" pitchFamily="18" charset="0"/>
                      </a:rPr>
                      <m:t>𝑥</m:t>
                    </m:r>
                  </m:oMath>
                </a14:m>
                <a:r>
                  <a:rPr lang="en-US" dirty="0">
                    <a:solidFill>
                      <a:srgbClr val="C00000"/>
                    </a:solidFill>
                  </a:rPr>
                  <a:t> </a:t>
                </a:r>
                <a:r>
                  <a:rPr lang="en-US" dirty="0"/>
                  <a:t>is </a:t>
                </a:r>
                <a:r>
                  <a:rPr lang="en-US" i="1" dirty="0"/>
                  <a:t>real </a:t>
                </a:r>
              </a:p>
              <a:p>
                <a:pPr marL="857250" lvl="1" indent="-457200">
                  <a:buFont typeface="Arial" panose="020B0604020202020204" pitchFamily="34" charset="0"/>
                  <a:buChar char="•"/>
                </a:pPr>
                <a:r>
                  <a:rPr lang="en-US" sz="2400" dirty="0"/>
                  <a:t>That is, we want </a:t>
                </a:r>
                <a14:m>
                  <m:oMath xmlns:m="http://schemas.openxmlformats.org/officeDocument/2006/math">
                    <m:r>
                      <a:rPr lang="en-US" sz="2400" i="1" dirty="0">
                        <a:solidFill>
                          <a:srgbClr val="C00000"/>
                        </a:solidFill>
                        <a:latin typeface="Cambria Math" panose="02040503050406030204" pitchFamily="18" charset="0"/>
                      </a:rPr>
                      <m:t>𝐷</m:t>
                    </m:r>
                    <m:r>
                      <a:rPr lang="en-US" sz="2400" i="1" dirty="0">
                        <a:solidFill>
                          <a:srgbClr val="C00000"/>
                        </a:solidFill>
                        <a:latin typeface="Cambria Math" panose="02040503050406030204" pitchFamily="18" charset="0"/>
                      </a:rPr>
                      <m:t>(</m:t>
                    </m:r>
                    <m:r>
                      <a:rPr lang="en-US" sz="2400" i="1" dirty="0">
                        <a:solidFill>
                          <a:srgbClr val="C00000"/>
                        </a:solidFill>
                        <a:latin typeface="Cambria Math" panose="02040503050406030204" pitchFamily="18" charset="0"/>
                      </a:rPr>
                      <m:t>𝑥</m:t>
                    </m:r>
                    <m:r>
                      <a:rPr lang="en-US" sz="2400" i="1" dirty="0">
                        <a:solidFill>
                          <a:srgbClr val="C00000"/>
                        </a:solidFill>
                        <a:latin typeface="Cambria Math" panose="02040503050406030204" pitchFamily="18" charset="0"/>
                      </a:rPr>
                      <m:t>)</m:t>
                    </m:r>
                  </m:oMath>
                </a14:m>
                <a:r>
                  <a:rPr lang="en-US" sz="2400" dirty="0">
                    <a:solidFill>
                      <a:srgbClr val="C00000"/>
                    </a:solidFill>
                  </a:rPr>
                  <a:t> </a:t>
                </a:r>
                <a:r>
                  <a:rPr lang="en-US" sz="2400" dirty="0"/>
                  <a:t>to be close to 1 for real data and close to 0 for fake</a:t>
                </a:r>
              </a:p>
              <a:p>
                <a:pPr marL="457200" indent="-457200">
                  <a:buFont typeface="Arial" panose="020B0604020202020204" pitchFamily="34" charset="0"/>
                  <a:buChar char="•"/>
                </a:pPr>
                <a:r>
                  <a:rPr lang="en-US" dirty="0"/>
                  <a:t>According to the discriminator, the expected conditional log likelihood for real and generated data is given by</a:t>
                </a:r>
              </a:p>
              <a:p>
                <a:pPr marL="0" indent="0"/>
                <a:r>
                  <a:rPr lang="en-US" dirty="0">
                    <a:solidFill>
                      <a:srgbClr val="9900CC"/>
                    </a:solidFill>
                  </a:rPr>
                  <a:t>             </a:t>
                </a:r>
                <a14:m>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log</m:t>
                        </m:r>
                      </m:fName>
                      <m:e>
                        <m:r>
                          <a:rPr lang="en-US" i="1" smtClean="0">
                            <a:solidFill>
                              <a:srgbClr val="C00000"/>
                            </a:solidFill>
                            <a:latin typeface="Cambria Math" panose="02040503050406030204" pitchFamily="18" charset="0"/>
                          </a:rPr>
                          <m:t>𝐷</m:t>
                        </m:r>
                        <m:r>
                          <a:rPr lang="en-US" i="1"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𝑥</m:t>
                        </m:r>
                        <m:r>
                          <a:rPr lang="en-US" i="1" smtClean="0">
                            <a:solidFill>
                              <a:srgbClr val="C00000"/>
                            </a:solidFill>
                            <a:latin typeface="Cambria Math" panose="02040503050406030204" pitchFamily="18" charset="0"/>
                          </a:rPr>
                          <m:t>)</m:t>
                        </m:r>
                      </m:e>
                    </m:func>
                  </m:oMath>
                </a14:m>
                <a:br>
                  <a:rPr lang="en-US" dirty="0">
                    <a:solidFill>
                      <a:srgbClr val="9900CC"/>
                    </a:solidFill>
                    <a:ea typeface="Cambria Math" panose="02040503050406030204" pitchFamily="18" charset="0"/>
                  </a:rPr>
                </a:br>
                <a:endParaRPr lang="en-US" sz="800" dirty="0">
                  <a:solidFill>
                    <a:srgbClr val="9900CC"/>
                  </a:solidFill>
                  <a:ea typeface="Cambria Math" panose="02040503050406030204" pitchFamily="18" charset="0"/>
                </a:endParaRPr>
              </a:p>
              <a:p>
                <a:pPr marL="0" indent="0"/>
                <a:r>
                  <a:rPr lang="en-US" b="0" dirty="0">
                    <a:solidFill>
                      <a:srgbClr val="9900CC"/>
                    </a:solidFill>
                  </a:rPr>
                  <a:t>          </a:t>
                </a:r>
                <a14:m>
                  <m:oMath xmlns:m="http://schemas.openxmlformats.org/officeDocument/2006/math">
                    <m:r>
                      <a:rPr lang="en-US" b="0" i="1" smtClean="0">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log</m:t>
                        </m:r>
                      </m:fName>
                      <m:e>
                        <m:r>
                          <a:rPr lang="en-US" i="1" smtClean="0">
                            <a:solidFill>
                              <a:srgbClr val="C00000"/>
                            </a:solidFill>
                            <a:latin typeface="Cambria Math" panose="02040503050406030204" pitchFamily="18" charset="0"/>
                          </a:rPr>
                          <m:t>𝐷</m:t>
                        </m:r>
                        <m:r>
                          <a:rPr lang="en-US" i="1"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𝑥</m:t>
                        </m:r>
                        <m:r>
                          <a:rPr lang="en-US" i="1" smtClean="0">
                            <a:solidFill>
                              <a:srgbClr val="C00000"/>
                            </a:solidFill>
                            <a:latin typeface="Cambria Math" panose="02040503050406030204" pitchFamily="18" charset="0"/>
                          </a:rPr>
                          <m:t>)</m:t>
                        </m:r>
                      </m:e>
                    </m:func>
                    <m:r>
                      <a:rPr lang="en-US" b="0" i="1" smtClean="0">
                        <a:solidFill>
                          <a:srgbClr val="C00000"/>
                        </a:solidFill>
                        <a:latin typeface="Cambria Math" panose="02040503050406030204" pitchFamily="18" charset="0"/>
                      </a:rPr>
                      <m:t> </m:t>
                    </m:r>
                    <m:r>
                      <a:rPr lang="en-US" i="1">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 </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ea typeface="Cambria Math" panose="02040503050406030204" pitchFamily="18" charset="0"/>
                          </a:rPr>
                          <m:t>𝑧</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𝑝</m:t>
                        </m:r>
                      </m:sub>
                    </m:sSub>
                    <m:r>
                      <m:rPr>
                        <m:sty m:val="p"/>
                      </m:rPr>
                      <a:rPr lang="en-US">
                        <a:solidFill>
                          <a:srgbClr val="9900CC"/>
                        </a:solidFill>
                        <a:latin typeface="Cambria Math" panose="02040503050406030204" pitchFamily="18" charset="0"/>
                        <a:ea typeface="Cambria Math" panose="02040503050406030204" pitchFamily="18" charset="0"/>
                      </a:rPr>
                      <m:t>log</m:t>
                    </m:r>
                    <m:r>
                      <a:rPr lang="en-US" i="1">
                        <a:solidFill>
                          <a:srgbClr val="9900CC"/>
                        </a:solidFill>
                        <a:latin typeface="Cambria Math" panose="02040503050406030204" pitchFamily="18" charset="0"/>
                        <a:ea typeface="Cambria Math" panose="02040503050406030204" pitchFamily="18" charset="0"/>
                      </a:rPr>
                      <m:t>⁡(1−</m:t>
                    </m:r>
                    <m:r>
                      <a:rPr lang="en-US" i="1" smtClean="0">
                        <a:solidFill>
                          <a:srgbClr val="C00000"/>
                        </a:solidFill>
                        <a:latin typeface="Cambria Math" panose="02040503050406030204" pitchFamily="18" charset="0"/>
                        <a:ea typeface="Cambria Math" panose="02040503050406030204" pitchFamily="18" charset="0"/>
                      </a:rPr>
                      <m:t>𝐷</m:t>
                    </m:r>
                    <m:d>
                      <m:dPr>
                        <m:ctrlPr>
                          <a:rPr lang="en-US" i="1">
                            <a:solidFill>
                              <a:srgbClr val="C00000"/>
                            </a:solidFill>
                            <a:latin typeface="Cambria Math" panose="02040503050406030204" pitchFamily="18" charset="0"/>
                            <a:ea typeface="Cambria Math" panose="02040503050406030204" pitchFamily="18" charset="0"/>
                          </a:rPr>
                        </m:ctrlPr>
                      </m:dPr>
                      <m:e>
                        <m:r>
                          <a:rPr lang="en-US" i="1" smtClean="0">
                            <a:solidFill>
                              <a:srgbClr val="00B050"/>
                            </a:solidFill>
                            <a:latin typeface="Cambria Math" panose="02040503050406030204" pitchFamily="18" charset="0"/>
                            <a:ea typeface="Cambria Math" panose="02040503050406030204" pitchFamily="18" charset="0"/>
                          </a:rPr>
                          <m:t>𝐺</m:t>
                        </m:r>
                        <m:r>
                          <a:rPr lang="en-US" i="1" smtClean="0">
                            <a:solidFill>
                              <a:srgbClr val="00B050"/>
                            </a:solidFill>
                            <a:latin typeface="Cambria Math" panose="02040503050406030204" pitchFamily="18" charset="0"/>
                            <a:ea typeface="Cambria Math" panose="02040503050406030204" pitchFamily="18" charset="0"/>
                          </a:rPr>
                          <m:t>(</m:t>
                        </m:r>
                        <m:r>
                          <a:rPr lang="en-US" i="1" smtClean="0">
                            <a:solidFill>
                              <a:srgbClr val="00B050"/>
                            </a:solidFill>
                            <a:latin typeface="Cambria Math" panose="02040503050406030204" pitchFamily="18" charset="0"/>
                            <a:ea typeface="Cambria Math" panose="02040503050406030204" pitchFamily="18" charset="0"/>
                          </a:rPr>
                          <m:t>𝑧</m:t>
                        </m:r>
                        <m:r>
                          <a:rPr lang="en-US" i="1" smtClean="0">
                            <a:solidFill>
                              <a:srgbClr val="00B050"/>
                            </a:solidFill>
                            <a:latin typeface="Cambria Math" panose="02040503050406030204" pitchFamily="18" charset="0"/>
                            <a:ea typeface="Cambria Math" panose="02040503050406030204" pitchFamily="18" charset="0"/>
                          </a:rPr>
                          <m:t>)</m:t>
                        </m:r>
                      </m:e>
                    </m:d>
                    <m:r>
                      <a:rPr lang="en-US" i="1">
                        <a:solidFill>
                          <a:srgbClr val="9900CC"/>
                        </a:solidFill>
                        <a:latin typeface="Cambria Math" panose="02040503050406030204" pitchFamily="18" charset="0"/>
                        <a:ea typeface="Cambria Math" panose="02040503050406030204" pitchFamily="18" charset="0"/>
                      </a:rPr>
                      <m:t>)</m:t>
                    </m:r>
                  </m:oMath>
                </a14:m>
                <a:endParaRPr lang="en-US" dirty="0">
                  <a:solidFill>
                    <a:srgbClr val="9900CC"/>
                  </a:solidFill>
                  <a:ea typeface="Cambria Math" panose="02040503050406030204" pitchFamily="18" charset="0"/>
                </a:endParaRPr>
              </a:p>
              <a:p>
                <a:pPr marL="0" indent="0"/>
                <a:endParaRPr lang="en-US" dirty="0">
                  <a:solidFill>
                    <a:srgbClr val="7030A0"/>
                  </a:solidFill>
                </a:endParaRPr>
              </a:p>
              <a:p>
                <a:pPr marL="0" indent="0"/>
                <a:endParaRPr lang="en-US" dirty="0">
                  <a:solidFill>
                    <a:srgbClr val="7030A0"/>
                  </a:solidFill>
                </a:endParaRP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blipFill>
                <a:blip r:embed="rId2"/>
                <a:stretch>
                  <a:fillRect l="-1102" t="-1446" r="-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4D07D2A-292B-9044-B5B9-881A15BD7A7E}"/>
                  </a:ext>
                </a:extLst>
              </p:cNvPr>
              <p:cNvSpPr/>
              <p:nvPr/>
            </p:nvSpPr>
            <p:spPr>
              <a:xfrm>
                <a:off x="5334000" y="4944070"/>
                <a:ext cx="3886200" cy="923330"/>
              </a:xfrm>
              <a:prstGeom prst="rect">
                <a:avLst/>
              </a:prstGeom>
            </p:spPr>
            <p:txBody>
              <a:bodyPr wrap="square">
                <a:spAutoFit/>
              </a:bodyPr>
              <a:lstStyle/>
              <a:p>
                <a:pPr algn="ctr"/>
                <a:r>
                  <a:rPr lang="en-US" sz="1800" b="0" dirty="0"/>
                  <a:t>We seed the generator with noise </a:t>
                </a:r>
                <a14:m>
                  <m:oMath xmlns:m="http://schemas.openxmlformats.org/officeDocument/2006/math">
                    <m:r>
                      <a:rPr lang="en-US" sz="1800" b="0" i="1" dirty="0">
                        <a:solidFill>
                          <a:srgbClr val="9900CC"/>
                        </a:solidFill>
                        <a:latin typeface="Cambria Math" panose="02040503050406030204" pitchFamily="18" charset="0"/>
                      </a:rPr>
                      <m:t>𝑧</m:t>
                    </m:r>
                  </m:oMath>
                </a14:m>
                <a:r>
                  <a:rPr lang="en-US" sz="1800" b="0" dirty="0"/>
                  <a:t> drawn from a simple distribution </a:t>
                </a:r>
                <a14:m>
                  <m:oMath xmlns:m="http://schemas.openxmlformats.org/officeDocument/2006/math">
                    <m:r>
                      <a:rPr lang="en-US" sz="1800" b="0" i="1" dirty="0">
                        <a:solidFill>
                          <a:srgbClr val="9900CC"/>
                        </a:solidFill>
                        <a:latin typeface="Cambria Math" panose="02040503050406030204" pitchFamily="18" charset="0"/>
                      </a:rPr>
                      <m:t>𝑝</m:t>
                    </m:r>
                  </m:oMath>
                </a14:m>
                <a:r>
                  <a:rPr lang="en-US" sz="1800" b="0" dirty="0"/>
                  <a:t> (Gaussian or uniform)</a:t>
                </a:r>
              </a:p>
            </p:txBody>
          </p:sp>
        </mc:Choice>
        <mc:Fallback xmlns="">
          <p:sp>
            <p:nvSpPr>
              <p:cNvPr id="7" name="Rectangle 6">
                <a:extLst>
                  <a:ext uri="{FF2B5EF4-FFF2-40B4-BE49-F238E27FC236}">
                    <a16:creationId xmlns:a16="http://schemas.microsoft.com/office/drawing/2014/main" id="{F4D07D2A-292B-9044-B5B9-881A15BD7A7E}"/>
                  </a:ext>
                </a:extLst>
              </p:cNvPr>
              <p:cNvSpPr>
                <a:spLocks noRot="1" noChangeAspect="1" noMove="1" noResize="1" noEditPoints="1" noAdjustHandles="1" noChangeArrowheads="1" noChangeShapeType="1" noTextEdit="1"/>
              </p:cNvSpPr>
              <p:nvPr/>
            </p:nvSpPr>
            <p:spPr>
              <a:xfrm>
                <a:off x="5334000" y="4944070"/>
                <a:ext cx="3886200" cy="923330"/>
              </a:xfrm>
              <a:prstGeom prst="rect">
                <a:avLst/>
              </a:prstGeom>
              <a:blipFill>
                <a:blip r:embed="rId3"/>
                <a:stretch>
                  <a:fillRect t="-1351"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E908105-624B-004E-B33C-940039694752}"/>
                  </a:ext>
                </a:extLst>
              </p:cNvPr>
              <p:cNvSpPr/>
              <p:nvPr/>
            </p:nvSpPr>
            <p:spPr>
              <a:xfrm>
                <a:off x="4953000" y="3581400"/>
                <a:ext cx="4102405" cy="6380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9900CC"/>
                          </a:solidFill>
                          <a:latin typeface="Cambria Math" panose="02040503050406030204" pitchFamily="18" charset="0"/>
                        </a:rPr>
                        <m:t>+</m:t>
                      </m:r>
                      <m:r>
                        <a:rPr lang="en-US" sz="2800" b="1" i="1" smtClean="0">
                          <a:solidFill>
                            <a:srgbClr val="9900CC"/>
                          </a:solidFill>
                          <a:latin typeface="Cambria Math" panose="02040503050406030204" pitchFamily="18" charset="0"/>
                        </a:rPr>
                        <m:t> </m:t>
                      </m:r>
                      <m:r>
                        <a:rPr lang="en-US" sz="2800" i="1">
                          <a:solidFill>
                            <a:srgbClr val="9900CC"/>
                          </a:solidFill>
                          <a:latin typeface="Cambria Math" panose="02040503050406030204" pitchFamily="18" charset="0"/>
                        </a:rPr>
                        <m:t> </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ea typeface="Cambria Math" panose="02040503050406030204" pitchFamily="18" charset="0"/>
                            </a:rPr>
                            <m:t>𝔼</m:t>
                          </m:r>
                        </m:e>
                        <m:sub>
                          <m:r>
                            <a:rPr lang="en-US" sz="2800" i="1">
                              <a:solidFill>
                                <a:srgbClr val="9900CC"/>
                              </a:solidFill>
                              <a:latin typeface="Cambria Math" panose="02040503050406030204" pitchFamily="18" charset="0"/>
                            </a:rPr>
                            <m:t>𝑥</m:t>
                          </m:r>
                          <m:r>
                            <a:rPr lang="en-US" sz="2800" i="1">
                              <a:solidFill>
                                <a:srgbClr val="9900CC"/>
                              </a:solidFill>
                              <a:latin typeface="Cambria Math" panose="02040503050406030204" pitchFamily="18" charset="0"/>
                              <a:ea typeface="Cambria Math" panose="02040503050406030204" pitchFamily="18" charset="0"/>
                            </a:rPr>
                            <m:t>~</m:t>
                          </m:r>
                          <m:sSub>
                            <m:sSubPr>
                              <m:ctrlPr>
                                <a:rPr lang="en-US" sz="2800" i="1">
                                  <a:solidFill>
                                    <a:srgbClr val="9900CC"/>
                                  </a:solidFill>
                                  <a:latin typeface="Cambria Math" panose="02040503050406030204" pitchFamily="18" charset="0"/>
                                  <a:ea typeface="Cambria Math" panose="02040503050406030204" pitchFamily="18" charset="0"/>
                                </a:rPr>
                              </m:ctrlPr>
                            </m:sSubPr>
                            <m:e>
                              <m:r>
                                <a:rPr lang="en-US" sz="2800" i="1">
                                  <a:solidFill>
                                    <a:srgbClr val="9900CC"/>
                                  </a:solidFill>
                                  <a:latin typeface="Cambria Math" panose="02040503050406030204" pitchFamily="18" charset="0"/>
                                  <a:ea typeface="Cambria Math" panose="02040503050406030204" pitchFamily="18" charset="0"/>
                                </a:rPr>
                                <m:t>𝑝</m:t>
                              </m:r>
                            </m:e>
                            <m:sub>
                              <m:r>
                                <m:rPr>
                                  <m:sty m:val="p"/>
                                </m:rPr>
                                <a:rPr lang="en-US" sz="2800">
                                  <a:solidFill>
                                    <a:srgbClr val="9900CC"/>
                                  </a:solidFill>
                                  <a:latin typeface="Cambria Math" panose="02040503050406030204" pitchFamily="18" charset="0"/>
                                  <a:ea typeface="Cambria Math" panose="02040503050406030204" pitchFamily="18" charset="0"/>
                                </a:rPr>
                                <m:t>gen</m:t>
                              </m:r>
                            </m:sub>
                          </m:sSub>
                        </m:sub>
                      </m:sSub>
                      <m:func>
                        <m:funcPr>
                          <m:ctrlPr>
                            <a:rPr lang="en-US" sz="2800" i="1">
                              <a:solidFill>
                                <a:srgbClr val="9900CC"/>
                              </a:solidFill>
                              <a:latin typeface="Cambria Math" panose="02040503050406030204" pitchFamily="18" charset="0"/>
                              <a:ea typeface="Cambria Math" panose="02040503050406030204" pitchFamily="18" charset="0"/>
                            </a:rPr>
                          </m:ctrlPr>
                        </m:funcPr>
                        <m:fName>
                          <m:r>
                            <m:rPr>
                              <m:sty m:val="p"/>
                            </m:rPr>
                            <a:rPr lang="en-US" sz="2800">
                              <a:solidFill>
                                <a:srgbClr val="9900CC"/>
                              </a:solidFill>
                              <a:latin typeface="Cambria Math" panose="02040503050406030204" pitchFamily="18" charset="0"/>
                              <a:ea typeface="Cambria Math" panose="02040503050406030204" pitchFamily="18" charset="0"/>
                            </a:rPr>
                            <m:t>log</m:t>
                          </m:r>
                        </m:fName>
                        <m:e>
                          <m:d>
                            <m:dPr>
                              <m:ctrlPr>
                                <a:rPr lang="en-US" sz="2800" i="1">
                                  <a:solidFill>
                                    <a:srgbClr val="9900CC"/>
                                  </a:solidFill>
                                  <a:latin typeface="Cambria Math" panose="02040503050406030204" pitchFamily="18" charset="0"/>
                                  <a:ea typeface="Cambria Math" panose="02040503050406030204" pitchFamily="18" charset="0"/>
                                </a:rPr>
                              </m:ctrlPr>
                            </m:dPr>
                            <m:e>
                              <m:r>
                                <a:rPr lang="en-US" sz="2800" i="1">
                                  <a:solidFill>
                                    <a:srgbClr val="9900CC"/>
                                  </a:solidFill>
                                  <a:latin typeface="Cambria Math" panose="02040503050406030204" pitchFamily="18" charset="0"/>
                                  <a:ea typeface="Cambria Math" panose="02040503050406030204" pitchFamily="18" charset="0"/>
                                </a:rPr>
                                <m:t>1−</m:t>
                              </m:r>
                              <m:r>
                                <a:rPr lang="en-US" sz="2800" i="1">
                                  <a:solidFill>
                                    <a:srgbClr val="C00000"/>
                                  </a:solidFill>
                                  <a:latin typeface="Cambria Math" panose="02040503050406030204" pitchFamily="18" charset="0"/>
                                  <a:ea typeface="Cambria Math" panose="02040503050406030204" pitchFamily="18" charset="0"/>
                                </a:rPr>
                                <m:t>𝐷</m:t>
                              </m:r>
                              <m:d>
                                <m:dPr>
                                  <m:ctrlPr>
                                    <a:rPr lang="en-US" sz="2800" i="1">
                                      <a:solidFill>
                                        <a:srgbClr val="C00000"/>
                                      </a:solidFill>
                                      <a:latin typeface="Cambria Math" panose="02040503050406030204" pitchFamily="18" charset="0"/>
                                      <a:ea typeface="Cambria Math" panose="02040503050406030204" pitchFamily="18" charset="0"/>
                                    </a:rPr>
                                  </m:ctrlPr>
                                </m:dPr>
                                <m:e>
                                  <m:r>
                                    <a:rPr lang="en-US" sz="2800" i="1">
                                      <a:solidFill>
                                        <a:srgbClr val="C00000"/>
                                      </a:solidFill>
                                      <a:latin typeface="Cambria Math" panose="02040503050406030204" pitchFamily="18" charset="0"/>
                                      <a:ea typeface="Cambria Math" panose="02040503050406030204" pitchFamily="18" charset="0"/>
                                    </a:rPr>
                                    <m:t>𝑥</m:t>
                                  </m:r>
                                </m:e>
                              </m:d>
                            </m:e>
                          </m:d>
                        </m:e>
                      </m:func>
                    </m:oMath>
                  </m:oMathPara>
                </a14:m>
                <a:endParaRPr lang="en-US" sz="2800" dirty="0"/>
              </a:p>
            </p:txBody>
          </p:sp>
        </mc:Choice>
        <mc:Fallback xmlns="">
          <p:sp>
            <p:nvSpPr>
              <p:cNvPr id="8" name="Rectangle 7">
                <a:extLst>
                  <a:ext uri="{FF2B5EF4-FFF2-40B4-BE49-F238E27FC236}">
                    <a16:creationId xmlns:a16="http://schemas.microsoft.com/office/drawing/2014/main" id="{1E908105-624B-004E-B33C-940039694752}"/>
                  </a:ext>
                </a:extLst>
              </p:cNvPr>
              <p:cNvSpPr>
                <a:spLocks noRot="1" noChangeAspect="1" noMove="1" noResize="1" noEditPoints="1" noAdjustHandles="1" noChangeArrowheads="1" noChangeShapeType="1" noTextEdit="1"/>
              </p:cNvSpPr>
              <p:nvPr/>
            </p:nvSpPr>
            <p:spPr>
              <a:xfrm>
                <a:off x="4953000" y="3581400"/>
                <a:ext cx="4102405" cy="638060"/>
              </a:xfrm>
              <a:prstGeom prst="rect">
                <a:avLst/>
              </a:prstGeom>
              <a:blipFill>
                <a:blip r:embed="rId4"/>
                <a:stretch>
                  <a:fillRect b="-5882"/>
                </a:stretch>
              </a:blipFill>
            </p:spPr>
            <p:txBody>
              <a:bodyPr/>
              <a:lstStyle/>
              <a:p>
                <a:r>
                  <a:rPr lang="en-US">
                    <a:noFill/>
                  </a:rPr>
                  <a:t> </a:t>
                </a:r>
              </a:p>
            </p:txBody>
          </p:sp>
        </mc:Fallback>
      </mc:AlternateContent>
    </p:spTree>
    <p:extLst>
      <p:ext uri="{BB962C8B-B14F-4D97-AF65-F5344CB8AC3E}">
        <p14:creationId xmlns:p14="http://schemas.microsoft.com/office/powerpoint/2010/main" val="157126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Non-saturating GAN loss (NSGAN)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a:xfrm>
                <a:off x="1447800" y="914400"/>
                <a:ext cx="8991600" cy="5257800"/>
              </a:xfrm>
            </p:spPr>
            <p:txBody>
              <a:bodyPr/>
              <a:lstStyle/>
              <a:p>
                <a:pPr marL="400050" lvl="1" indent="0">
                  <a:buNone/>
                </a:pPr>
                <a14:m>
                  <m:oMath xmlns:m="http://schemas.openxmlformats.org/officeDocument/2006/math">
                    <m:sSub>
                      <m:sSubPr>
                        <m:ctrlPr>
                          <a:rPr lang="en-US" sz="2400" i="1" smtClean="0">
                            <a:solidFill>
                              <a:srgbClr val="FF0000"/>
                            </a:solidFill>
                            <a:latin typeface="Cambria Math" panose="02040503050406030204" pitchFamily="18" charset="0"/>
                          </a:rPr>
                        </m:ctrlPr>
                      </m:sSubPr>
                      <m:e>
                        <m:r>
                          <m:rPr>
                            <m:sty m:val="p"/>
                          </m:rPr>
                          <a:rPr lang="en-US" sz="2400">
                            <a:solidFill>
                              <a:srgbClr val="FF0000"/>
                            </a:solidFill>
                            <a:latin typeface="Cambria Math" panose="02040503050406030204" pitchFamily="18" charset="0"/>
                          </a:rPr>
                          <m:t>min</m:t>
                        </m:r>
                      </m:e>
                      <m:sub>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𝑤</m:t>
                            </m:r>
                          </m:e>
                          <m:sub>
                            <m:r>
                              <a:rPr lang="en-US" sz="2400" i="1">
                                <a:solidFill>
                                  <a:srgbClr val="FF0000"/>
                                </a:solidFill>
                                <a:latin typeface="Cambria Math" panose="02040503050406030204" pitchFamily="18" charset="0"/>
                              </a:rPr>
                              <m:t>𝐺</m:t>
                            </m:r>
                          </m:sub>
                        </m:sSub>
                      </m:sub>
                    </m:sSub>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𝔼</m:t>
                        </m:r>
                      </m:e>
                      <m:sub>
                        <m:r>
                          <a:rPr lang="en-US" sz="2400" i="1">
                            <a:solidFill>
                              <a:srgbClr val="FF0000"/>
                            </a:solidFill>
                            <a:latin typeface="Cambria Math" panose="02040503050406030204" pitchFamily="18" charset="0"/>
                            <a:ea typeface="Cambria Math" panose="02040503050406030204" pitchFamily="18" charset="0"/>
                          </a:rPr>
                          <m:t>𝑧</m:t>
                        </m:r>
                        <m:r>
                          <a:rPr lang="en-US" sz="2400" i="1">
                            <a:solidFill>
                              <a:srgbClr val="FF0000"/>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𝑝</m:t>
                        </m:r>
                      </m:sub>
                    </m:sSub>
                    <m:r>
                      <a:rPr lang="en-US" sz="2400">
                        <a:solidFill>
                          <a:srgbClr val="FF0000"/>
                        </a:solidFill>
                        <a:latin typeface="Cambria Math" panose="02040503050406030204" pitchFamily="18" charset="0"/>
                        <a:ea typeface="Cambria Math" panose="02040503050406030204" pitchFamily="18" charset="0"/>
                      </a:rPr>
                      <m:t> </m:t>
                    </m:r>
                    <m:r>
                      <m:rPr>
                        <m:sty m:val="p"/>
                      </m:rPr>
                      <a:rPr lang="en-US" sz="2400">
                        <a:solidFill>
                          <a:srgbClr val="FF0000"/>
                        </a:solidFill>
                        <a:latin typeface="Cambria Math" panose="02040503050406030204" pitchFamily="18" charset="0"/>
                        <a:ea typeface="Cambria Math" panose="02040503050406030204" pitchFamily="18" charset="0"/>
                      </a:rPr>
                      <m:t>log</m:t>
                    </m:r>
                    <m:r>
                      <a:rPr lang="en-US" sz="2400" i="1">
                        <a:solidFill>
                          <a:srgbClr val="FF0000"/>
                        </a:solidFill>
                        <a:latin typeface="Cambria Math" panose="02040503050406030204" pitchFamily="18" charset="0"/>
                        <a:ea typeface="Cambria Math" panose="02040503050406030204" pitchFamily="18" charset="0"/>
                      </a:rPr>
                      <m:t>⁡(1−</m:t>
                    </m:r>
                    <m:r>
                      <a:rPr lang="en-US" sz="2400" i="1">
                        <a:solidFill>
                          <a:srgbClr val="FF0000"/>
                        </a:solidFill>
                        <a:latin typeface="Cambria Math" panose="02040503050406030204" pitchFamily="18" charset="0"/>
                        <a:ea typeface="Cambria Math" panose="02040503050406030204" pitchFamily="18" charset="0"/>
                      </a:rPr>
                      <m:t>𝐷</m:t>
                    </m:r>
                    <m:d>
                      <m:dPr>
                        <m:ctrlPr>
                          <a:rPr lang="en-US" sz="2400" i="1">
                            <a:solidFill>
                              <a:srgbClr val="FF0000"/>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𝐺</m:t>
                        </m:r>
                        <m:r>
                          <a:rPr lang="en-US" sz="2400" i="1">
                            <a:solidFill>
                              <a:srgbClr val="FF0000"/>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𝑧</m:t>
                        </m:r>
                        <m:r>
                          <a:rPr lang="en-US" sz="2400" i="1">
                            <a:solidFill>
                              <a:srgbClr val="FF0000"/>
                            </a:solidFill>
                            <a:latin typeface="Cambria Math" panose="02040503050406030204" pitchFamily="18" charset="0"/>
                            <a:ea typeface="Cambria Math" panose="02040503050406030204" pitchFamily="18" charset="0"/>
                          </a:rPr>
                          <m:t>)</m:t>
                        </m:r>
                      </m:e>
                    </m:d>
                    <m:r>
                      <a:rPr lang="en-US" sz="2400" i="1">
                        <a:solidFill>
                          <a:srgbClr val="FF0000"/>
                        </a:solidFill>
                        <a:latin typeface="Cambria Math" panose="02040503050406030204" pitchFamily="18" charset="0"/>
                        <a:ea typeface="Cambria Math" panose="02040503050406030204" pitchFamily="18" charset="0"/>
                      </a:rPr>
                      <m:t>)</m:t>
                    </m:r>
                  </m:oMath>
                </a14:m>
                <a:r>
                  <a:rPr lang="en-US" sz="2400" dirty="0">
                    <a:solidFill>
                      <a:srgbClr val="00B050"/>
                    </a:solidFill>
                  </a:rPr>
                  <a:t>    </a:t>
                </a:r>
                <a:r>
                  <a:rPr lang="en-US" sz="2400" dirty="0"/>
                  <a:t>vs.    </a:t>
                </a:r>
                <a14:m>
                  <m:oMath xmlns:m="http://schemas.openxmlformats.org/officeDocument/2006/math">
                    <m:sSub>
                      <m:sSubPr>
                        <m:ctrlPr>
                          <a:rPr lang="en-US" sz="2400" i="1" smtClean="0">
                            <a:solidFill>
                              <a:schemeClr val="accent6"/>
                            </a:solidFill>
                            <a:latin typeface="Cambria Math" panose="02040503050406030204" pitchFamily="18" charset="0"/>
                          </a:rPr>
                        </m:ctrlPr>
                      </m:sSubPr>
                      <m:e>
                        <m:r>
                          <m:rPr>
                            <m:sty m:val="p"/>
                          </m:rPr>
                          <a:rPr lang="en-US" sz="2400">
                            <a:solidFill>
                              <a:schemeClr val="accent6"/>
                            </a:solidFill>
                            <a:latin typeface="Cambria Math" panose="02040503050406030204" pitchFamily="18" charset="0"/>
                          </a:rPr>
                          <m:t>max</m:t>
                        </m:r>
                      </m:e>
                      <m:sub>
                        <m:sSub>
                          <m:sSubPr>
                            <m:ctrlPr>
                              <a:rPr lang="en-US" sz="2400" i="1">
                                <a:solidFill>
                                  <a:schemeClr val="accent6"/>
                                </a:solidFill>
                                <a:latin typeface="Cambria Math" panose="02040503050406030204" pitchFamily="18" charset="0"/>
                              </a:rPr>
                            </m:ctrlPr>
                          </m:sSubPr>
                          <m:e>
                            <m:r>
                              <a:rPr lang="en-US" sz="2400" i="1">
                                <a:solidFill>
                                  <a:schemeClr val="accent6"/>
                                </a:solidFill>
                                <a:latin typeface="Cambria Math" panose="02040503050406030204" pitchFamily="18" charset="0"/>
                              </a:rPr>
                              <m:t>𝑤</m:t>
                            </m:r>
                          </m:e>
                          <m:sub>
                            <m:r>
                              <a:rPr lang="en-US" sz="2400" i="1">
                                <a:solidFill>
                                  <a:schemeClr val="accent6"/>
                                </a:solidFill>
                                <a:latin typeface="Cambria Math" panose="02040503050406030204" pitchFamily="18" charset="0"/>
                              </a:rPr>
                              <m:t>𝐺</m:t>
                            </m:r>
                          </m:sub>
                        </m:sSub>
                      </m:sub>
                    </m:sSub>
                    <m:sSub>
                      <m:sSubPr>
                        <m:ctrlPr>
                          <a:rPr lang="en-US" sz="2400" i="1">
                            <a:solidFill>
                              <a:schemeClr val="accent6"/>
                            </a:solidFill>
                            <a:latin typeface="Cambria Math" panose="02040503050406030204" pitchFamily="18" charset="0"/>
                          </a:rPr>
                        </m:ctrlPr>
                      </m:sSubPr>
                      <m:e>
                        <m:r>
                          <a:rPr lang="en-US" sz="2400" i="1">
                            <a:solidFill>
                              <a:schemeClr val="accent6"/>
                            </a:solidFill>
                            <a:latin typeface="Cambria Math" panose="02040503050406030204" pitchFamily="18" charset="0"/>
                            <a:ea typeface="Cambria Math" panose="02040503050406030204" pitchFamily="18" charset="0"/>
                          </a:rPr>
                          <m:t>𝔼</m:t>
                        </m:r>
                      </m:e>
                      <m:sub>
                        <m:r>
                          <a:rPr lang="en-US" sz="2400" i="1">
                            <a:solidFill>
                              <a:schemeClr val="accent6"/>
                            </a:solidFill>
                            <a:latin typeface="Cambria Math" panose="02040503050406030204" pitchFamily="18" charset="0"/>
                            <a:ea typeface="Cambria Math" panose="02040503050406030204" pitchFamily="18" charset="0"/>
                          </a:rPr>
                          <m:t>𝑧</m:t>
                        </m:r>
                        <m:r>
                          <a:rPr lang="en-US" sz="2400" i="1">
                            <a:solidFill>
                              <a:schemeClr val="accent6"/>
                            </a:solidFill>
                            <a:latin typeface="Cambria Math" panose="02040503050406030204" pitchFamily="18" charset="0"/>
                            <a:ea typeface="Cambria Math" panose="02040503050406030204" pitchFamily="18" charset="0"/>
                          </a:rPr>
                          <m:t>~</m:t>
                        </m:r>
                        <m:r>
                          <a:rPr lang="en-US" sz="2400" i="1">
                            <a:solidFill>
                              <a:schemeClr val="accent6"/>
                            </a:solidFill>
                            <a:latin typeface="Cambria Math" panose="02040503050406030204" pitchFamily="18" charset="0"/>
                            <a:ea typeface="Cambria Math" panose="02040503050406030204" pitchFamily="18" charset="0"/>
                          </a:rPr>
                          <m:t>𝑝</m:t>
                        </m:r>
                      </m:sub>
                    </m:sSub>
                    <m:r>
                      <a:rPr lang="en-US" sz="2400">
                        <a:solidFill>
                          <a:schemeClr val="accent6"/>
                        </a:solidFill>
                        <a:latin typeface="Cambria Math" panose="02040503050406030204" pitchFamily="18" charset="0"/>
                        <a:ea typeface="Cambria Math" panose="02040503050406030204" pitchFamily="18" charset="0"/>
                      </a:rPr>
                      <m:t> </m:t>
                    </m:r>
                    <m:r>
                      <m:rPr>
                        <m:sty m:val="p"/>
                      </m:rPr>
                      <a:rPr lang="en-US" sz="2400">
                        <a:solidFill>
                          <a:schemeClr val="accent6"/>
                        </a:solidFill>
                        <a:latin typeface="Cambria Math" panose="02040503050406030204" pitchFamily="18" charset="0"/>
                        <a:ea typeface="Cambria Math" panose="02040503050406030204" pitchFamily="18" charset="0"/>
                      </a:rPr>
                      <m:t>log</m:t>
                    </m:r>
                    <m:r>
                      <a:rPr lang="en-US" sz="2400" i="1">
                        <a:solidFill>
                          <a:schemeClr val="accent6"/>
                        </a:solidFill>
                        <a:latin typeface="Cambria Math" panose="02040503050406030204" pitchFamily="18" charset="0"/>
                        <a:ea typeface="Cambria Math" panose="02040503050406030204" pitchFamily="18" charset="0"/>
                      </a:rPr>
                      <m:t>⁡(</m:t>
                    </m:r>
                    <m:r>
                      <a:rPr lang="en-US" sz="2400" i="1">
                        <a:solidFill>
                          <a:schemeClr val="accent6"/>
                        </a:solidFill>
                        <a:latin typeface="Cambria Math" panose="02040503050406030204" pitchFamily="18" charset="0"/>
                        <a:ea typeface="Cambria Math" panose="02040503050406030204" pitchFamily="18" charset="0"/>
                      </a:rPr>
                      <m:t>𝐷</m:t>
                    </m:r>
                    <m:d>
                      <m:dPr>
                        <m:ctrlPr>
                          <a:rPr lang="en-US" sz="2400" i="1">
                            <a:solidFill>
                              <a:schemeClr val="accent6"/>
                            </a:solidFill>
                            <a:latin typeface="Cambria Math" panose="02040503050406030204" pitchFamily="18" charset="0"/>
                            <a:ea typeface="Cambria Math" panose="02040503050406030204" pitchFamily="18" charset="0"/>
                          </a:rPr>
                        </m:ctrlPr>
                      </m:dPr>
                      <m:e>
                        <m:r>
                          <a:rPr lang="en-US" sz="2400" i="1">
                            <a:solidFill>
                              <a:schemeClr val="accent6"/>
                            </a:solidFill>
                            <a:latin typeface="Cambria Math" panose="02040503050406030204" pitchFamily="18" charset="0"/>
                            <a:ea typeface="Cambria Math" panose="02040503050406030204" pitchFamily="18" charset="0"/>
                          </a:rPr>
                          <m:t>𝐺</m:t>
                        </m:r>
                        <m:r>
                          <a:rPr lang="en-US" sz="2400" i="1">
                            <a:solidFill>
                              <a:schemeClr val="accent6"/>
                            </a:solidFill>
                            <a:latin typeface="Cambria Math" panose="02040503050406030204" pitchFamily="18" charset="0"/>
                            <a:ea typeface="Cambria Math" panose="02040503050406030204" pitchFamily="18" charset="0"/>
                          </a:rPr>
                          <m:t>(</m:t>
                        </m:r>
                        <m:r>
                          <a:rPr lang="en-US" sz="2400" i="1">
                            <a:solidFill>
                              <a:schemeClr val="accent6"/>
                            </a:solidFill>
                            <a:latin typeface="Cambria Math" panose="02040503050406030204" pitchFamily="18" charset="0"/>
                            <a:ea typeface="Cambria Math" panose="02040503050406030204" pitchFamily="18" charset="0"/>
                          </a:rPr>
                          <m:t>𝑧</m:t>
                        </m:r>
                        <m:r>
                          <a:rPr lang="en-US" sz="2400" i="1">
                            <a:solidFill>
                              <a:schemeClr val="accent6"/>
                            </a:solidFill>
                            <a:latin typeface="Cambria Math" panose="02040503050406030204" pitchFamily="18" charset="0"/>
                            <a:ea typeface="Cambria Math" panose="02040503050406030204" pitchFamily="18" charset="0"/>
                          </a:rPr>
                          <m:t>)</m:t>
                        </m:r>
                      </m:e>
                    </m:d>
                    <m:r>
                      <a:rPr lang="en-US" sz="2400" i="1">
                        <a:solidFill>
                          <a:schemeClr val="accent6"/>
                        </a:solidFill>
                        <a:latin typeface="Cambria Math" panose="02040503050406030204" pitchFamily="18" charset="0"/>
                        <a:ea typeface="Cambria Math" panose="02040503050406030204" pitchFamily="18" charset="0"/>
                      </a:rPr>
                      <m:t>)</m:t>
                    </m:r>
                  </m:oMath>
                </a14:m>
                <a:endParaRPr lang="en-US" sz="2400" dirty="0">
                  <a:solidFill>
                    <a:srgbClr val="C00000"/>
                  </a:solidFill>
                </a:endParaRP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xfrm>
                <a:off x="1447800" y="914400"/>
                <a:ext cx="8991600" cy="5257800"/>
              </a:xfrm>
              <a:blipFill>
                <a:blip r:embed="rId2"/>
                <a:stretch>
                  <a:fillRect t="-966"/>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A9DF4811-CFB9-7B46-A9FF-0F10896488E0}"/>
              </a:ext>
            </a:extLst>
          </p:cNvPr>
          <p:cNvSpPr/>
          <p:nvPr/>
        </p:nvSpPr>
        <p:spPr>
          <a:xfrm>
            <a:off x="76200" y="1447800"/>
            <a:ext cx="3962400" cy="646331"/>
          </a:xfrm>
          <a:prstGeom prst="rect">
            <a:avLst/>
          </a:prstGeom>
        </p:spPr>
        <p:txBody>
          <a:bodyPr wrap="square">
            <a:spAutoFit/>
          </a:bodyPr>
          <a:lstStyle/>
          <a:p>
            <a:pPr algn="ctr"/>
            <a:r>
              <a:rPr lang="en-US" sz="1800" b="0" dirty="0">
                <a:solidFill>
                  <a:srgbClr val="FF0000"/>
                </a:solidFill>
              </a:rPr>
              <a:t>Minimize log-probability of generator samples labeled “fake”</a:t>
            </a:r>
          </a:p>
        </p:txBody>
      </p:sp>
      <p:sp>
        <p:nvSpPr>
          <p:cNvPr id="9" name="Rectangle 8">
            <a:extLst>
              <a:ext uri="{FF2B5EF4-FFF2-40B4-BE49-F238E27FC236}">
                <a16:creationId xmlns:a16="http://schemas.microsoft.com/office/drawing/2014/main" id="{BDECAB8D-CBBB-FB44-9D71-5084949FC337}"/>
              </a:ext>
            </a:extLst>
          </p:cNvPr>
          <p:cNvSpPr/>
          <p:nvPr/>
        </p:nvSpPr>
        <p:spPr>
          <a:xfrm>
            <a:off x="7919489" y="1447800"/>
            <a:ext cx="4272511" cy="646331"/>
          </a:xfrm>
          <a:prstGeom prst="rect">
            <a:avLst/>
          </a:prstGeom>
        </p:spPr>
        <p:txBody>
          <a:bodyPr wrap="square">
            <a:spAutoFit/>
          </a:bodyPr>
          <a:lstStyle/>
          <a:p>
            <a:pPr algn="ctr"/>
            <a:r>
              <a:rPr lang="en-US" sz="1800" b="0" dirty="0">
                <a:solidFill>
                  <a:schemeClr val="accent6"/>
                </a:solidFill>
              </a:rPr>
              <a:t>Maximize log-probability of generator samples labeled “real”</a:t>
            </a:r>
          </a:p>
        </p:txBody>
      </p:sp>
    </p:spTree>
    <p:extLst>
      <p:ext uri="{BB962C8B-B14F-4D97-AF65-F5344CB8AC3E}">
        <p14:creationId xmlns:p14="http://schemas.microsoft.com/office/powerpoint/2010/main" val="157963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GAN training in practice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p:txBody>
              <a:bodyPr/>
              <a:lstStyle/>
              <a:p>
                <a:pPr marL="457200" indent="-457200">
                  <a:buFont typeface="Arial" panose="020B0604020202020204" pitchFamily="34" charset="0"/>
                  <a:buChar char="•"/>
                </a:pPr>
                <a:r>
                  <a:rPr lang="en-US" dirty="0"/>
                  <a:t>Update discriminator:</a:t>
                </a:r>
              </a:p>
              <a:p>
                <a:pPr marL="857250" lvl="1" indent="-457200">
                  <a:buFont typeface="Arial" panose="020B0604020202020204" pitchFamily="34" charset="0"/>
                  <a:buChar char="•"/>
                </a:pPr>
                <a:r>
                  <a:rPr lang="en-US" sz="2400" dirty="0"/>
                  <a:t>Repeat for </a:t>
                </a:r>
                <a14:m>
                  <m:oMath xmlns:m="http://schemas.openxmlformats.org/officeDocument/2006/math">
                    <m:r>
                      <a:rPr lang="en-US" sz="2400" i="1" dirty="0">
                        <a:solidFill>
                          <a:srgbClr val="9900CC"/>
                        </a:solidFill>
                        <a:latin typeface="Cambria Math" panose="02040503050406030204" pitchFamily="18" charset="0"/>
                      </a:rPr>
                      <m:t>𝑘</m:t>
                    </m:r>
                  </m:oMath>
                </a14:m>
                <a:r>
                  <a:rPr lang="en-US" sz="2400" dirty="0"/>
                  <a:t> steps:</a:t>
                </a:r>
              </a:p>
              <a:p>
                <a:pPr marL="1257300" lvl="2" indent="-457200">
                  <a:buFont typeface="Arial" panose="020B0604020202020204" pitchFamily="34" charset="0"/>
                  <a:buChar char="•"/>
                </a:pPr>
                <a:r>
                  <a:rPr lang="en-US" sz="2400" dirty="0"/>
                  <a:t>Sample mini-batch of noise samples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1</m:t>
                        </m:r>
                      </m:sub>
                    </m:sSub>
                    <m:r>
                      <a:rPr lang="en-US" sz="2400" i="1">
                        <a:solidFill>
                          <a:srgbClr val="9900CC"/>
                        </a:solidFill>
                        <a:latin typeface="Cambria Math" panose="02040503050406030204" pitchFamily="18" charset="0"/>
                      </a:rPr>
                      <m:t>,…, </m:t>
                    </m:r>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𝑚</m:t>
                        </m:r>
                      </m:sub>
                    </m:sSub>
                  </m:oMath>
                </a14:m>
                <a:r>
                  <a:rPr lang="en-US" sz="2400" dirty="0">
                    <a:solidFill>
                      <a:srgbClr val="9900CC"/>
                    </a:solidFill>
                  </a:rPr>
                  <a:t> </a:t>
                </a:r>
                <a:r>
                  <a:rPr lang="en-US" sz="2400" dirty="0"/>
                  <a:t>and </a:t>
                </a:r>
                <a:br>
                  <a:rPr lang="en-US" sz="2400" dirty="0"/>
                </a:br>
                <a:r>
                  <a:rPr lang="en-US" sz="2400" dirty="0"/>
                  <a:t>mini-batch of real samples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𝑥</m:t>
                        </m:r>
                      </m:e>
                      <m:sub>
                        <m:r>
                          <a:rPr lang="en-US" sz="2400" i="1">
                            <a:solidFill>
                              <a:srgbClr val="9900CC"/>
                            </a:solidFill>
                            <a:latin typeface="Cambria Math" panose="02040503050406030204" pitchFamily="18" charset="0"/>
                          </a:rPr>
                          <m:t>1</m:t>
                        </m:r>
                      </m:sub>
                    </m:sSub>
                    <m:r>
                      <a:rPr lang="en-US" sz="2400" i="1">
                        <a:solidFill>
                          <a:srgbClr val="9900CC"/>
                        </a:solidFill>
                        <a:latin typeface="Cambria Math" panose="02040503050406030204" pitchFamily="18" charset="0"/>
                      </a:rPr>
                      <m:t>,…, </m:t>
                    </m:r>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𝑥</m:t>
                        </m:r>
                      </m:e>
                      <m:sub>
                        <m:r>
                          <a:rPr lang="en-US" sz="2400" i="1">
                            <a:solidFill>
                              <a:srgbClr val="9900CC"/>
                            </a:solidFill>
                            <a:latin typeface="Cambria Math" panose="02040503050406030204" pitchFamily="18" charset="0"/>
                          </a:rPr>
                          <m:t>𝑚</m:t>
                        </m:r>
                      </m:sub>
                    </m:sSub>
                  </m:oMath>
                </a14:m>
                <a:r>
                  <a:rPr lang="en-US" sz="2400" dirty="0">
                    <a:solidFill>
                      <a:srgbClr val="9900CC"/>
                    </a:solidFill>
                  </a:rPr>
                  <a:t> </a:t>
                </a:r>
                <a:endParaRPr lang="en-US" sz="2400" dirty="0"/>
              </a:p>
              <a:p>
                <a:pPr marL="1257300" lvl="2" indent="-457200">
                  <a:buFont typeface="Arial" panose="020B0604020202020204" pitchFamily="34" charset="0"/>
                  <a:buChar char="•"/>
                </a:pPr>
                <a:r>
                  <a:rPr lang="en-US" sz="2400" dirty="0"/>
                  <a:t>Update parameters of </a:t>
                </a:r>
                <a14:m>
                  <m:oMath xmlns:m="http://schemas.openxmlformats.org/officeDocument/2006/math">
                    <m:r>
                      <a:rPr lang="en-US" sz="2400" i="1">
                        <a:solidFill>
                          <a:srgbClr val="C00000"/>
                        </a:solidFill>
                        <a:latin typeface="Cambria Math" panose="02040503050406030204" pitchFamily="18" charset="0"/>
                      </a:rPr>
                      <m:t>𝐷</m:t>
                    </m:r>
                  </m:oMath>
                </a14:m>
                <a:r>
                  <a:rPr lang="en-US" sz="2400" dirty="0">
                    <a:solidFill>
                      <a:srgbClr val="7030A0"/>
                    </a:solidFill>
                  </a:rPr>
                  <a:t> </a:t>
                </a:r>
                <a:r>
                  <a:rPr lang="en-US" sz="2400" dirty="0"/>
                  <a:t>by stochastic gradient ascent on</a:t>
                </a:r>
              </a:p>
              <a:p>
                <a:pPr marL="0" indent="0"/>
                <a14:m>
                  <m:oMathPara xmlns:m="http://schemas.openxmlformats.org/officeDocument/2006/math">
                    <m:oMathParaPr>
                      <m:jc m:val="centerGroup"/>
                    </m:oMathParaPr>
                    <m:oMath xmlns:m="http://schemas.openxmlformats.org/officeDocument/2006/math">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1</m:t>
                          </m:r>
                        </m:num>
                        <m:den>
                          <m:r>
                            <a:rPr lang="en-US" sz="2400" i="1">
                              <a:solidFill>
                                <a:srgbClr val="C00000"/>
                              </a:solidFill>
                              <a:latin typeface="Cambria Math" panose="02040503050406030204" pitchFamily="18" charset="0"/>
                            </a:rPr>
                            <m:t>𝑚</m:t>
                          </m:r>
                        </m:den>
                      </m:f>
                      <m:nary>
                        <m:naryPr>
                          <m:chr m:val="∑"/>
                          <m:supHide m:val="on"/>
                          <m:ctrlPr>
                            <a:rPr lang="en-US" sz="2400" i="1">
                              <a:solidFill>
                                <a:srgbClr val="C00000"/>
                              </a:solidFill>
                              <a:latin typeface="Cambria Math" panose="02040503050406030204" pitchFamily="18" charset="0"/>
                            </a:rPr>
                          </m:ctrlPr>
                        </m:naryPr>
                        <m:sub>
                          <m:r>
                            <m:rPr>
                              <m:brk m:alnAt="7"/>
                            </m:rPr>
                            <a:rPr lang="en-US" sz="2400" i="1">
                              <a:solidFill>
                                <a:srgbClr val="C00000"/>
                              </a:solidFill>
                              <a:latin typeface="Cambria Math" panose="02040503050406030204" pitchFamily="18" charset="0"/>
                            </a:rPr>
                            <m:t>𝑚</m:t>
                          </m:r>
                        </m:sub>
                        <m:sup/>
                        <m:e>
                          <m:d>
                            <m:dPr>
                              <m:begChr m:val="["/>
                              <m:endChr m:val="]"/>
                              <m:ctrlPr>
                                <a:rPr lang="en-US" sz="2400" i="1">
                                  <a:solidFill>
                                    <a:srgbClr val="C00000"/>
                                  </a:solidFill>
                                  <a:latin typeface="Cambria Math" panose="02040503050406030204" pitchFamily="18" charset="0"/>
                                </a:rPr>
                              </m:ctrlPr>
                            </m:dPr>
                            <m:e>
                              <m:func>
                                <m:funcPr>
                                  <m:ctrlPr>
                                    <a:rPr lang="en-US" sz="2400" i="1">
                                      <a:solidFill>
                                        <a:srgbClr val="C00000"/>
                                      </a:solidFill>
                                      <a:latin typeface="Cambria Math" panose="02040503050406030204" pitchFamily="18" charset="0"/>
                                    </a:rPr>
                                  </m:ctrlPr>
                                </m:funcPr>
                                <m:fName>
                                  <m:r>
                                    <m:rPr>
                                      <m:sty m:val="p"/>
                                    </m:rPr>
                                    <a:rPr lang="en-US" sz="2400">
                                      <a:solidFill>
                                        <a:srgbClr val="C00000"/>
                                      </a:solidFill>
                                      <a:latin typeface="Cambria Math" panose="02040503050406030204" pitchFamily="18" charset="0"/>
                                    </a:rPr>
                                    <m:t>log</m:t>
                                  </m:r>
                                </m:fName>
                                <m:e>
                                  <m:r>
                                    <a:rPr lang="en-US" sz="2400" i="1">
                                      <a:solidFill>
                                        <a:srgbClr val="C00000"/>
                                      </a:solidFill>
                                      <a:latin typeface="Cambria Math" panose="02040503050406030204" pitchFamily="18" charset="0"/>
                                    </a:rPr>
                                    <m:t>𝐷</m:t>
                                  </m:r>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𝑥</m:t>
                                      </m:r>
                                    </m:e>
                                    <m:sub>
                                      <m:r>
                                        <a:rPr lang="en-US" sz="2400" i="1">
                                          <a:solidFill>
                                            <a:srgbClr val="C00000"/>
                                          </a:solidFill>
                                          <a:latin typeface="Cambria Math" panose="02040503050406030204" pitchFamily="18" charset="0"/>
                                        </a:rPr>
                                        <m:t>𝑚</m:t>
                                      </m:r>
                                    </m:sub>
                                  </m:sSub>
                                  <m:r>
                                    <a:rPr lang="en-US" sz="2400" i="1">
                                      <a:solidFill>
                                        <a:srgbClr val="C00000"/>
                                      </a:solidFill>
                                      <a:latin typeface="Cambria Math" panose="02040503050406030204" pitchFamily="18" charset="0"/>
                                    </a:rPr>
                                    <m:t>)</m:t>
                                  </m:r>
                                </m:e>
                              </m:func>
                              <m:r>
                                <a:rPr lang="en-US" sz="2400" i="1">
                                  <a:solidFill>
                                    <a:srgbClr val="C00000"/>
                                  </a:solidFill>
                                  <a:latin typeface="Cambria Math" panose="02040503050406030204" pitchFamily="18" charset="0"/>
                                </a:rPr>
                                <m:t>+</m:t>
                              </m:r>
                              <m:r>
                                <m:rPr>
                                  <m:sty m:val="p"/>
                                </m:rPr>
                                <a:rPr lang="en-US" sz="2400">
                                  <a:solidFill>
                                    <a:srgbClr val="C00000"/>
                                  </a:solidFill>
                                  <a:latin typeface="Cambria Math" panose="02040503050406030204" pitchFamily="18" charset="0"/>
                                  <a:ea typeface="Cambria Math" panose="02040503050406030204" pitchFamily="18" charset="0"/>
                                </a:rPr>
                                <m:t>log</m:t>
                              </m:r>
                              <m:r>
                                <a:rPr lang="en-US" sz="2400" i="1">
                                  <a:solidFill>
                                    <a:srgbClr val="C00000"/>
                                  </a:solidFill>
                                  <a:latin typeface="Cambria Math" panose="02040503050406030204" pitchFamily="18" charset="0"/>
                                  <a:ea typeface="Cambria Math" panose="02040503050406030204" pitchFamily="18" charset="0"/>
                                </a:rPr>
                                <m:t>⁡(1−</m:t>
                              </m:r>
                              <m:r>
                                <a:rPr lang="en-US" sz="2400" i="1">
                                  <a:solidFill>
                                    <a:srgbClr val="C00000"/>
                                  </a:solidFill>
                                  <a:latin typeface="Cambria Math" panose="02040503050406030204" pitchFamily="18" charset="0"/>
                                  <a:ea typeface="Cambria Math" panose="02040503050406030204" pitchFamily="18" charset="0"/>
                                </a:rPr>
                                <m:t>𝐷</m:t>
                              </m:r>
                              <m:d>
                                <m:dPr>
                                  <m:ctrlPr>
                                    <a:rPr lang="en-US" sz="2400" i="1">
                                      <a:solidFill>
                                        <a:srgbClr val="C00000"/>
                                      </a:solidFill>
                                      <a:latin typeface="Cambria Math" panose="02040503050406030204" pitchFamily="18" charset="0"/>
                                      <a:ea typeface="Cambria Math" panose="02040503050406030204" pitchFamily="18" charset="0"/>
                                    </a:rPr>
                                  </m:ctrlPr>
                                </m:dPr>
                                <m:e>
                                  <m:r>
                                    <a:rPr lang="en-US" sz="2400" i="1">
                                      <a:solidFill>
                                        <a:srgbClr val="C00000"/>
                                      </a:solidFill>
                                      <a:latin typeface="Cambria Math" panose="02040503050406030204" pitchFamily="18" charset="0"/>
                                      <a:ea typeface="Cambria Math" panose="02040503050406030204" pitchFamily="18" charset="0"/>
                                    </a:rPr>
                                    <m:t>𝐺</m:t>
                                  </m:r>
                                  <m:r>
                                    <a:rPr lang="en-US" sz="2400" i="1">
                                      <a:solidFill>
                                        <a:srgbClr val="C00000"/>
                                      </a:solidFill>
                                      <a:latin typeface="Cambria Math" panose="02040503050406030204" pitchFamily="18" charset="0"/>
                                      <a:ea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𝑧</m:t>
                                      </m:r>
                                    </m:e>
                                    <m:sub>
                                      <m:r>
                                        <a:rPr lang="en-US" sz="2400" i="1">
                                          <a:solidFill>
                                            <a:srgbClr val="C00000"/>
                                          </a:solidFill>
                                          <a:latin typeface="Cambria Math" panose="02040503050406030204" pitchFamily="18" charset="0"/>
                                          <a:ea typeface="Cambria Math" panose="02040503050406030204" pitchFamily="18" charset="0"/>
                                        </a:rPr>
                                        <m:t>𝑚</m:t>
                                      </m:r>
                                    </m:sub>
                                  </m:sSub>
                                  <m:r>
                                    <a:rPr lang="en-US" sz="2400" i="1">
                                      <a:solidFill>
                                        <a:srgbClr val="C00000"/>
                                      </a:solidFill>
                                      <a:latin typeface="Cambria Math" panose="02040503050406030204" pitchFamily="18" charset="0"/>
                                      <a:ea typeface="Cambria Math" panose="02040503050406030204" pitchFamily="18" charset="0"/>
                                    </a:rPr>
                                    <m:t>)</m:t>
                                  </m:r>
                                </m:e>
                              </m:d>
                              <m:r>
                                <a:rPr lang="en-US" sz="2400" i="1">
                                  <a:solidFill>
                                    <a:srgbClr val="C00000"/>
                                  </a:solidFill>
                                  <a:latin typeface="Cambria Math" panose="02040503050406030204" pitchFamily="18" charset="0"/>
                                  <a:ea typeface="Cambria Math" panose="02040503050406030204" pitchFamily="18" charset="0"/>
                                </a:rPr>
                                <m:t>)</m:t>
                              </m:r>
                            </m:e>
                          </m:d>
                        </m:e>
                      </m:nary>
                    </m:oMath>
                  </m:oMathPara>
                </a14:m>
                <a:endParaRPr lang="en-US" sz="2400" dirty="0"/>
              </a:p>
              <a:p>
                <a:pPr marL="457200" indent="-457200">
                  <a:buFont typeface="Arial" panose="020B0604020202020204" pitchFamily="34" charset="0"/>
                  <a:buChar char="•"/>
                </a:pPr>
                <a:r>
                  <a:rPr lang="en-US" dirty="0"/>
                  <a:t>Update generator:</a:t>
                </a:r>
              </a:p>
              <a:p>
                <a:pPr marL="857250" lvl="1" indent="-457200">
                  <a:buFont typeface="Arial" panose="020B0604020202020204" pitchFamily="34" charset="0"/>
                  <a:buChar char="•"/>
                </a:pPr>
                <a:r>
                  <a:rPr lang="en-US" sz="2400" dirty="0"/>
                  <a:t>Sample mini-batch of noise samples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1</m:t>
                        </m:r>
                      </m:sub>
                    </m:sSub>
                    <m:r>
                      <a:rPr lang="en-US" sz="2400" i="1">
                        <a:solidFill>
                          <a:srgbClr val="9900CC"/>
                        </a:solidFill>
                        <a:latin typeface="Cambria Math" panose="02040503050406030204" pitchFamily="18" charset="0"/>
                      </a:rPr>
                      <m:t>,…, </m:t>
                    </m:r>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𝑚</m:t>
                        </m:r>
                      </m:sub>
                    </m:sSub>
                  </m:oMath>
                </a14:m>
                <a:endParaRPr lang="en-US" sz="2400" dirty="0"/>
              </a:p>
              <a:p>
                <a:pPr marL="857250" lvl="1" indent="-457200">
                  <a:buFont typeface="Arial" panose="020B0604020202020204" pitchFamily="34" charset="0"/>
                  <a:buChar char="•"/>
                </a:pPr>
                <a:r>
                  <a:rPr lang="en-US" sz="2400" dirty="0"/>
                  <a:t>Update parameters of </a:t>
                </a:r>
                <a14:m>
                  <m:oMath xmlns:m="http://schemas.openxmlformats.org/officeDocument/2006/math">
                    <m:r>
                      <a:rPr lang="en-US" sz="2400" i="1">
                        <a:solidFill>
                          <a:srgbClr val="00B050"/>
                        </a:solidFill>
                        <a:latin typeface="Cambria Math" panose="02040503050406030204" pitchFamily="18" charset="0"/>
                      </a:rPr>
                      <m:t>𝐺</m:t>
                    </m:r>
                  </m:oMath>
                </a14:m>
                <a:r>
                  <a:rPr lang="en-US" sz="2400" dirty="0"/>
                  <a:t> by stochastic gradient ascent on</a:t>
                </a:r>
              </a:p>
              <a:p>
                <a:pPr marL="400050" lvl="1" indent="0">
                  <a:buNone/>
                </a:pPr>
                <a14:m>
                  <m:oMathPara xmlns:m="http://schemas.openxmlformats.org/officeDocument/2006/math">
                    <m:oMathParaPr>
                      <m:jc m:val="centerGroup"/>
                    </m:oMathParaPr>
                    <m:oMath xmlns:m="http://schemas.openxmlformats.org/officeDocument/2006/math">
                      <m:f>
                        <m:fPr>
                          <m:ctrlPr>
                            <a:rPr lang="en-US" sz="2400" i="1">
                              <a:solidFill>
                                <a:srgbClr val="00B050"/>
                              </a:solidFill>
                              <a:latin typeface="Cambria Math" panose="02040503050406030204" pitchFamily="18" charset="0"/>
                            </a:rPr>
                          </m:ctrlPr>
                        </m:fPr>
                        <m:num>
                          <m:r>
                            <a:rPr lang="en-US" sz="2400" i="1">
                              <a:solidFill>
                                <a:srgbClr val="00B050"/>
                              </a:solidFill>
                              <a:latin typeface="Cambria Math" panose="02040503050406030204" pitchFamily="18" charset="0"/>
                            </a:rPr>
                            <m:t>1</m:t>
                          </m:r>
                        </m:num>
                        <m:den>
                          <m:r>
                            <a:rPr lang="en-US" sz="2400" i="1">
                              <a:solidFill>
                                <a:srgbClr val="00B050"/>
                              </a:solidFill>
                              <a:latin typeface="Cambria Math" panose="02040503050406030204" pitchFamily="18" charset="0"/>
                            </a:rPr>
                            <m:t>𝑚</m:t>
                          </m:r>
                        </m:den>
                      </m:f>
                      <m:nary>
                        <m:naryPr>
                          <m:chr m:val="∑"/>
                          <m:supHide m:val="on"/>
                          <m:ctrlPr>
                            <a:rPr lang="en-US" sz="2400" i="1">
                              <a:solidFill>
                                <a:srgbClr val="00B050"/>
                              </a:solidFill>
                              <a:latin typeface="Cambria Math" panose="02040503050406030204" pitchFamily="18" charset="0"/>
                            </a:rPr>
                          </m:ctrlPr>
                        </m:naryPr>
                        <m:sub>
                          <m:r>
                            <m:rPr>
                              <m:brk m:alnAt="7"/>
                            </m:rPr>
                            <a:rPr lang="en-US" sz="2400" i="1">
                              <a:solidFill>
                                <a:srgbClr val="00B050"/>
                              </a:solidFill>
                              <a:latin typeface="Cambria Math" panose="02040503050406030204" pitchFamily="18" charset="0"/>
                            </a:rPr>
                            <m:t>𝑚</m:t>
                          </m:r>
                        </m:sub>
                        <m:sup/>
                        <m:e>
                          <m:func>
                            <m:funcPr>
                              <m:ctrlPr>
                                <a:rPr lang="en-US" sz="2400" i="1">
                                  <a:solidFill>
                                    <a:srgbClr val="00B050"/>
                                  </a:solidFill>
                                  <a:latin typeface="Cambria Math" panose="02040503050406030204" pitchFamily="18" charset="0"/>
                                </a:rPr>
                              </m:ctrlPr>
                            </m:funcPr>
                            <m:fName>
                              <m:r>
                                <m:rPr>
                                  <m:sty m:val="p"/>
                                </m:rPr>
                                <a:rPr lang="en-US" sz="2400">
                                  <a:solidFill>
                                    <a:srgbClr val="00B050"/>
                                  </a:solidFill>
                                  <a:latin typeface="Cambria Math" panose="02040503050406030204" pitchFamily="18" charset="0"/>
                                </a:rPr>
                                <m:t>log</m:t>
                              </m:r>
                            </m:fName>
                            <m:e>
                              <m:r>
                                <a:rPr lang="en-US" sz="2400" i="1">
                                  <a:solidFill>
                                    <a:srgbClr val="00B050"/>
                                  </a:solidFill>
                                  <a:latin typeface="Cambria Math" panose="02040503050406030204" pitchFamily="18" charset="0"/>
                                  <a:ea typeface="Cambria Math" panose="02040503050406030204" pitchFamily="18" charset="0"/>
                                </a:rPr>
                                <m:t>𝐷</m:t>
                              </m:r>
                              <m:d>
                                <m:dPr>
                                  <m:ctrlPr>
                                    <a:rPr lang="en-US" sz="2400" i="1">
                                      <a:solidFill>
                                        <a:srgbClr val="00B050"/>
                                      </a:solidFill>
                                      <a:latin typeface="Cambria Math" panose="02040503050406030204" pitchFamily="18" charset="0"/>
                                      <a:ea typeface="Cambria Math" panose="02040503050406030204" pitchFamily="18" charset="0"/>
                                    </a:rPr>
                                  </m:ctrlPr>
                                </m:dPr>
                                <m:e>
                                  <m:r>
                                    <a:rPr lang="en-US" sz="2400" i="1">
                                      <a:solidFill>
                                        <a:srgbClr val="00B050"/>
                                      </a:solidFill>
                                      <a:latin typeface="Cambria Math" panose="02040503050406030204" pitchFamily="18" charset="0"/>
                                      <a:ea typeface="Cambria Math" panose="02040503050406030204" pitchFamily="18" charset="0"/>
                                    </a:rPr>
                                    <m:t>𝐺</m:t>
                                  </m:r>
                                  <m:r>
                                    <a:rPr lang="en-US" sz="2400" i="1">
                                      <a:solidFill>
                                        <a:srgbClr val="00B050"/>
                                      </a:solidFill>
                                      <a:latin typeface="Cambria Math" panose="02040503050406030204" pitchFamily="18" charset="0"/>
                                      <a:ea typeface="Cambria Math" panose="02040503050406030204" pitchFamily="18" charset="0"/>
                                    </a:rPr>
                                    <m:t>(</m:t>
                                  </m:r>
                                  <m:sSub>
                                    <m:sSubPr>
                                      <m:ctrlPr>
                                        <a:rPr lang="en-US" sz="2400" i="1">
                                          <a:solidFill>
                                            <a:srgbClr val="00B050"/>
                                          </a:solidFill>
                                          <a:latin typeface="Cambria Math" panose="02040503050406030204" pitchFamily="18" charset="0"/>
                                          <a:ea typeface="Cambria Math" panose="02040503050406030204" pitchFamily="18" charset="0"/>
                                        </a:rPr>
                                      </m:ctrlPr>
                                    </m:sSubPr>
                                    <m:e>
                                      <m:r>
                                        <a:rPr lang="en-US" sz="2400" i="1">
                                          <a:solidFill>
                                            <a:srgbClr val="00B050"/>
                                          </a:solidFill>
                                          <a:latin typeface="Cambria Math" panose="02040503050406030204" pitchFamily="18" charset="0"/>
                                          <a:ea typeface="Cambria Math" panose="02040503050406030204" pitchFamily="18" charset="0"/>
                                        </a:rPr>
                                        <m:t>𝑧</m:t>
                                      </m:r>
                                    </m:e>
                                    <m:sub>
                                      <m:r>
                                        <a:rPr lang="en-US" sz="2400" i="1">
                                          <a:solidFill>
                                            <a:srgbClr val="00B050"/>
                                          </a:solidFill>
                                          <a:latin typeface="Cambria Math" panose="02040503050406030204" pitchFamily="18" charset="0"/>
                                          <a:ea typeface="Cambria Math" panose="02040503050406030204" pitchFamily="18" charset="0"/>
                                        </a:rPr>
                                        <m:t>𝑚</m:t>
                                      </m:r>
                                    </m:sub>
                                  </m:sSub>
                                  <m:r>
                                    <a:rPr lang="en-US" sz="2400" i="1">
                                      <a:solidFill>
                                        <a:srgbClr val="00B050"/>
                                      </a:solidFill>
                                      <a:latin typeface="Cambria Math" panose="02040503050406030204" pitchFamily="18" charset="0"/>
                                      <a:ea typeface="Cambria Math" panose="02040503050406030204" pitchFamily="18" charset="0"/>
                                    </a:rPr>
                                    <m:t>)</m:t>
                                  </m:r>
                                </m:e>
                              </m:d>
                            </m:e>
                          </m:func>
                        </m:e>
                      </m:nary>
                    </m:oMath>
                  </m:oMathPara>
                </a14:m>
                <a:endParaRPr lang="en-US" sz="2400" dirty="0"/>
              </a:p>
              <a:p>
                <a:pPr marL="457200" indent="-457200">
                  <a:buFont typeface="Arial" panose="020B0604020202020204" pitchFamily="34" charset="0"/>
                  <a:buChar char="•"/>
                </a:pPr>
                <a:r>
                  <a:rPr lang="en-US" dirty="0"/>
                  <a:t>Repeat until happy with results</a:t>
                </a: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blipFill>
                <a:blip r:embed="rId3"/>
                <a:stretch>
                  <a:fillRect l="-1103" t="-1449" b="-36473"/>
                </a:stretch>
              </a:blipFill>
            </p:spPr>
            <p:txBody>
              <a:bodyPr/>
              <a:lstStyle/>
              <a:p>
                <a:r>
                  <a:rPr lang="en-US">
                    <a:noFill/>
                  </a:rPr>
                  <a:t> </a:t>
                </a:r>
              </a:p>
            </p:txBody>
          </p:sp>
        </mc:Fallback>
      </mc:AlternateContent>
    </p:spTree>
    <p:extLst>
      <p:ext uri="{BB962C8B-B14F-4D97-AF65-F5344CB8AC3E}">
        <p14:creationId xmlns:p14="http://schemas.microsoft.com/office/powerpoint/2010/main" val="2335844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4027-AA3C-CF4B-9B45-A02415A46766}"/>
              </a:ext>
            </a:extLst>
          </p:cNvPr>
          <p:cNvSpPr>
            <a:spLocks noGrp="1"/>
          </p:cNvSpPr>
          <p:nvPr>
            <p:ph type="title"/>
          </p:nvPr>
        </p:nvSpPr>
        <p:spPr/>
        <p:txBody>
          <a:bodyPr/>
          <a:lstStyle/>
          <a:p>
            <a:r>
              <a:rPr lang="en-US" dirty="0"/>
              <a:t>GAN: Schematic picture</a:t>
            </a:r>
          </a:p>
        </p:txBody>
      </p:sp>
      <mc:AlternateContent xmlns:mc="http://schemas.openxmlformats.org/markup-compatibility/2006" xmlns:a14="http://schemas.microsoft.com/office/drawing/2010/main">
        <mc:Choice Requires="a14">
          <p:sp>
            <p:nvSpPr>
              <p:cNvPr id="30" name="Content Placeholder 29">
                <a:extLst>
                  <a:ext uri="{FF2B5EF4-FFF2-40B4-BE49-F238E27FC236}">
                    <a16:creationId xmlns:a16="http://schemas.microsoft.com/office/drawing/2014/main" id="{A6D3A5CA-D35F-C340-BFC2-8D74B8517302}"/>
                  </a:ext>
                </a:extLst>
              </p:cNvPr>
              <p:cNvSpPr>
                <a:spLocks noGrp="1"/>
              </p:cNvSpPr>
              <p:nvPr>
                <p:ph idx="1"/>
              </p:nvPr>
            </p:nvSpPr>
            <p:spPr/>
            <p:txBody>
              <a:bodyPr/>
              <a:lstStyle/>
              <a:p>
                <a:pPr marL="457200" indent="-457200">
                  <a:buFont typeface="Arial" panose="020B0604020202020204" pitchFamily="34" charset="0"/>
                  <a:buChar char="•"/>
                </a:pPr>
                <a:r>
                  <a:rPr lang="en-US" dirty="0"/>
                  <a:t>Update discriminator: push </a:t>
                </a:r>
                <a14:m>
                  <m:oMath xmlns:m="http://schemas.openxmlformats.org/officeDocument/2006/math">
                    <m:r>
                      <a:rPr lang="en-US" i="1" dirty="0">
                        <a:solidFill>
                          <a:srgbClr val="C00000"/>
                        </a:solidFill>
                        <a:latin typeface="Cambria Math" panose="02040503050406030204" pitchFamily="18" charset="0"/>
                      </a:rPr>
                      <m:t>𝐷</m:t>
                    </m:r>
                    <m:r>
                      <a:rPr lang="en-US" i="1" dirty="0">
                        <a:solidFill>
                          <a:srgbClr val="C00000"/>
                        </a:solidFill>
                        <a:latin typeface="Cambria Math" panose="02040503050406030204" pitchFamily="18" charset="0"/>
                      </a:rPr>
                      <m:t>(</m:t>
                    </m:r>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panose="02040503050406030204" pitchFamily="18" charset="0"/>
                          </a:rPr>
                          <m:t>𝑥</m:t>
                        </m:r>
                      </m:e>
                      <m:sub>
                        <m:r>
                          <m:rPr>
                            <m:sty m:val="p"/>
                          </m:rPr>
                          <a:rPr lang="en-US" dirty="0">
                            <a:solidFill>
                              <a:srgbClr val="C00000"/>
                            </a:solidFill>
                            <a:latin typeface="Cambria Math" panose="02040503050406030204" pitchFamily="18" charset="0"/>
                          </a:rPr>
                          <m:t>data</m:t>
                        </m:r>
                      </m:sub>
                    </m:sSub>
                    <m:r>
                      <a:rPr lang="en-US" i="1" dirty="0">
                        <a:solidFill>
                          <a:srgbClr val="C00000"/>
                        </a:solidFill>
                        <a:latin typeface="Cambria Math" panose="02040503050406030204" pitchFamily="18" charset="0"/>
                      </a:rPr>
                      <m:t>)</m:t>
                    </m:r>
                  </m:oMath>
                </a14:m>
                <a:r>
                  <a:rPr lang="en-US" dirty="0"/>
                  <a:t> close to 1 and </a:t>
                </a:r>
                <a14:m>
                  <m:oMath xmlns:m="http://schemas.openxmlformats.org/officeDocument/2006/math">
                    <m:r>
                      <a:rPr lang="en-US" i="1" dirty="0">
                        <a:solidFill>
                          <a:srgbClr val="C00000"/>
                        </a:solidFill>
                        <a:latin typeface="Cambria Math" panose="02040503050406030204" pitchFamily="18" charset="0"/>
                      </a:rPr>
                      <m:t>𝐷</m:t>
                    </m:r>
                    <m:d>
                      <m:dPr>
                        <m:ctrlPr>
                          <a:rPr lang="en-US" i="1" dirty="0" smtClean="0">
                            <a:solidFill>
                              <a:srgbClr val="C00000"/>
                            </a:solidFill>
                            <a:latin typeface="Cambria Math" panose="02040503050406030204" pitchFamily="18" charset="0"/>
                          </a:rPr>
                        </m:ctrlPr>
                      </m:dPr>
                      <m:e>
                        <m:r>
                          <a:rPr lang="en-US" b="0" i="1" dirty="0" smtClean="0">
                            <a:solidFill>
                              <a:srgbClr val="00B050"/>
                            </a:solidFill>
                            <a:latin typeface="Cambria Math" panose="02040503050406030204" pitchFamily="18" charset="0"/>
                          </a:rPr>
                          <m:t>𝐺</m:t>
                        </m:r>
                        <m:r>
                          <a:rPr lang="en-US" b="0" i="1" dirty="0" smtClean="0">
                            <a:solidFill>
                              <a:srgbClr val="00B050"/>
                            </a:solidFill>
                            <a:latin typeface="Cambria Math" panose="02040503050406030204" pitchFamily="18" charset="0"/>
                          </a:rPr>
                          <m:t>(</m:t>
                        </m:r>
                        <m:r>
                          <a:rPr lang="en-US" b="0" i="1" dirty="0" smtClean="0">
                            <a:solidFill>
                              <a:srgbClr val="00B050"/>
                            </a:solidFill>
                            <a:latin typeface="Cambria Math" panose="02040503050406030204" pitchFamily="18" charset="0"/>
                          </a:rPr>
                          <m:t>𝑧</m:t>
                        </m:r>
                        <m:r>
                          <a:rPr lang="en-US" b="0" i="1" dirty="0" smtClean="0">
                            <a:solidFill>
                              <a:srgbClr val="00B050"/>
                            </a:solidFill>
                            <a:latin typeface="Cambria Math" panose="02040503050406030204" pitchFamily="18" charset="0"/>
                          </a:rPr>
                          <m:t>)</m:t>
                        </m:r>
                      </m:e>
                    </m:d>
                  </m:oMath>
                </a14:m>
                <a:r>
                  <a:rPr lang="en-US" dirty="0">
                    <a:solidFill>
                      <a:srgbClr val="C00000"/>
                    </a:solidFill>
                  </a:rPr>
                  <a:t> </a:t>
                </a:r>
                <a:r>
                  <a:rPr lang="en-US" dirty="0"/>
                  <a:t>close to 0</a:t>
                </a:r>
              </a:p>
              <a:p>
                <a:pPr marL="857250" lvl="1" indent="-457200">
                  <a:buFont typeface="Arial" panose="020B0604020202020204" pitchFamily="34" charset="0"/>
                  <a:buChar char="•"/>
                </a:pPr>
                <a:r>
                  <a:rPr lang="en-US" sz="2400" dirty="0"/>
                  <a:t>The generator is a “black box” to the discriminator</a:t>
                </a:r>
              </a:p>
            </p:txBody>
          </p:sp>
        </mc:Choice>
        <mc:Fallback xmlns="">
          <p:sp>
            <p:nvSpPr>
              <p:cNvPr id="30" name="Content Placeholder 29">
                <a:extLst>
                  <a:ext uri="{FF2B5EF4-FFF2-40B4-BE49-F238E27FC236}">
                    <a16:creationId xmlns:a16="http://schemas.microsoft.com/office/drawing/2014/main" id="{A6D3A5CA-D35F-C340-BFC2-8D74B8517302}"/>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CE0E7E4-2DB1-3542-A0BE-5B1395268D2E}"/>
                  </a:ext>
                </a:extLst>
              </p:cNvPr>
              <p:cNvSpPr txBox="1"/>
              <p:nvPr/>
            </p:nvSpPr>
            <p:spPr>
              <a:xfrm>
                <a:off x="2667000" y="4464839"/>
                <a:ext cx="4239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𝑧</m:t>
                      </m:r>
                    </m:oMath>
                  </m:oMathPara>
                </a14:m>
                <a:endParaRPr lang="en-US" b="0" dirty="0">
                  <a:solidFill>
                    <a:srgbClr val="00B050"/>
                  </a:solidFill>
                </a:endParaRPr>
              </a:p>
            </p:txBody>
          </p:sp>
        </mc:Choice>
        <mc:Fallback xmlns="">
          <p:sp>
            <p:nvSpPr>
              <p:cNvPr id="11" name="TextBox 10">
                <a:extLst>
                  <a:ext uri="{FF2B5EF4-FFF2-40B4-BE49-F238E27FC236}">
                    <a16:creationId xmlns:a16="http://schemas.microsoft.com/office/drawing/2014/main" id="{CCE0E7E4-2DB1-3542-A0BE-5B1395268D2E}"/>
                  </a:ext>
                </a:extLst>
              </p:cNvPr>
              <p:cNvSpPr txBox="1">
                <a:spLocks noRot="1" noChangeAspect="1" noMove="1" noResize="1" noEditPoints="1" noAdjustHandles="1" noChangeArrowheads="1" noChangeShapeType="1" noTextEdit="1"/>
              </p:cNvSpPr>
              <p:nvPr/>
            </p:nvSpPr>
            <p:spPr>
              <a:xfrm>
                <a:off x="2667000" y="4464839"/>
                <a:ext cx="423962" cy="461665"/>
              </a:xfrm>
              <a:prstGeom prst="rect">
                <a:avLst/>
              </a:prstGeom>
              <a:blipFill>
                <a:blip r:embed="rId3"/>
                <a:stretch>
                  <a:fillRect/>
                </a:stretch>
              </a:blipFill>
            </p:spPr>
            <p:txBody>
              <a:bodyPr/>
              <a:lstStyle/>
              <a:p>
                <a:r>
                  <a:rPr lang="en-US">
                    <a:noFill/>
                  </a:rPr>
                  <a:t> </a:t>
                </a:r>
              </a:p>
            </p:txBody>
          </p:sp>
        </mc:Fallback>
      </mc:AlternateContent>
      <p:sp>
        <p:nvSpPr>
          <p:cNvPr id="15" name="Trapezoid 14">
            <a:extLst>
              <a:ext uri="{FF2B5EF4-FFF2-40B4-BE49-F238E27FC236}">
                <a16:creationId xmlns:a16="http://schemas.microsoft.com/office/drawing/2014/main" id="{CA0D3E59-4F3C-6A47-9579-9D7ECDB62D4C}"/>
              </a:ext>
            </a:extLst>
          </p:cNvPr>
          <p:cNvSpPr/>
          <p:nvPr/>
        </p:nvSpPr>
        <p:spPr bwMode="auto">
          <a:xfrm rot="16200000">
            <a:off x="3452780" y="4044622"/>
            <a:ext cx="2057400" cy="1373833"/>
          </a:xfrm>
          <a:prstGeom prst="trapezoid">
            <a:avLst/>
          </a:prstGeom>
          <a:solidFill>
            <a:srgbClr val="BCFF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607FB10-7938-F046-8F56-E3706F8C5237}"/>
                  </a:ext>
                </a:extLst>
              </p:cNvPr>
              <p:cNvSpPr txBox="1"/>
              <p:nvPr/>
            </p:nvSpPr>
            <p:spPr>
              <a:xfrm>
                <a:off x="4269724" y="4500705"/>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p>
            </p:txBody>
          </p:sp>
        </mc:Choice>
        <mc:Fallback xmlns="">
          <p:sp>
            <p:nvSpPr>
              <p:cNvPr id="16" name="TextBox 15">
                <a:extLst>
                  <a:ext uri="{FF2B5EF4-FFF2-40B4-BE49-F238E27FC236}">
                    <a16:creationId xmlns:a16="http://schemas.microsoft.com/office/drawing/2014/main" id="{D607FB10-7938-F046-8F56-E3706F8C5237}"/>
                  </a:ext>
                </a:extLst>
              </p:cNvPr>
              <p:cNvSpPr txBox="1">
                <a:spLocks noRot="1" noChangeAspect="1" noMove="1" noResize="1" noEditPoints="1" noAdjustHandles="1" noChangeArrowheads="1" noChangeShapeType="1" noTextEdit="1"/>
              </p:cNvSpPr>
              <p:nvPr/>
            </p:nvSpPr>
            <p:spPr>
              <a:xfrm>
                <a:off x="4269724" y="4500705"/>
                <a:ext cx="477117" cy="461665"/>
              </a:xfrm>
              <a:prstGeom prst="rect">
                <a:avLst/>
              </a:prstGeom>
              <a:blipFill>
                <a:blip r:embed="rId4"/>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25E198C-0895-AC4D-8DB2-D014A119D4DE}"/>
              </a:ext>
            </a:extLst>
          </p:cNvPr>
          <p:cNvCxnSpPr>
            <a:cxnSpLocks/>
            <a:stCxn id="15" idx="2"/>
            <a:endCxn id="18" idx="2"/>
          </p:cNvCxnSpPr>
          <p:nvPr/>
        </p:nvCxnSpPr>
        <p:spPr bwMode="auto">
          <a:xfrm>
            <a:off x="5168398" y="4731539"/>
            <a:ext cx="97667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Trapezoid 17">
            <a:extLst>
              <a:ext uri="{FF2B5EF4-FFF2-40B4-BE49-F238E27FC236}">
                <a16:creationId xmlns:a16="http://schemas.microsoft.com/office/drawing/2014/main" id="{07988DE0-BE95-AB4B-9EE4-D13A119F4916}"/>
              </a:ext>
            </a:extLst>
          </p:cNvPr>
          <p:cNvSpPr/>
          <p:nvPr/>
        </p:nvSpPr>
        <p:spPr bwMode="auto">
          <a:xfrm rot="16200000" flipV="1">
            <a:off x="5787553" y="4060360"/>
            <a:ext cx="2057400" cy="1342359"/>
          </a:xfrm>
          <a:prstGeom prst="trapezoid">
            <a:avLst/>
          </a:prstGeom>
          <a:solidFill>
            <a:srgbClr val="FFC9B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FD828D8-5829-7948-AB2F-66023F267847}"/>
                  </a:ext>
                </a:extLst>
              </p:cNvPr>
              <p:cNvSpPr txBox="1"/>
              <p:nvPr/>
            </p:nvSpPr>
            <p:spPr>
              <a:xfrm>
                <a:off x="6604496" y="4500706"/>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p>
            </p:txBody>
          </p:sp>
        </mc:Choice>
        <mc:Fallback xmlns="">
          <p:sp>
            <p:nvSpPr>
              <p:cNvPr id="19" name="TextBox 18">
                <a:extLst>
                  <a:ext uri="{FF2B5EF4-FFF2-40B4-BE49-F238E27FC236}">
                    <a16:creationId xmlns:a16="http://schemas.microsoft.com/office/drawing/2014/main" id="{8FD828D8-5829-7948-AB2F-66023F267847}"/>
                  </a:ext>
                </a:extLst>
              </p:cNvPr>
              <p:cNvSpPr txBox="1">
                <a:spLocks noRot="1" noChangeAspect="1" noMove="1" noResize="1" noEditPoints="1" noAdjustHandles="1" noChangeArrowheads="1" noChangeShapeType="1" noTextEdit="1"/>
              </p:cNvSpPr>
              <p:nvPr/>
            </p:nvSpPr>
            <p:spPr>
              <a:xfrm>
                <a:off x="6604496" y="4500706"/>
                <a:ext cx="491866"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5C2D061-916E-4741-B714-822C6E649B95}"/>
                  </a:ext>
                </a:extLst>
              </p:cNvPr>
              <p:cNvSpPr txBox="1"/>
              <p:nvPr/>
            </p:nvSpPr>
            <p:spPr>
              <a:xfrm>
                <a:off x="5257801" y="4188949"/>
                <a:ext cx="8879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r>
                        <a:rPr lang="en-US" b="0" i="1" dirty="0">
                          <a:solidFill>
                            <a:srgbClr val="00B050"/>
                          </a:solidFill>
                          <a:latin typeface="Cambria Math" panose="02040503050406030204" pitchFamily="18" charset="0"/>
                        </a:rPr>
                        <m:t>(</m:t>
                      </m:r>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oMath>
                  </m:oMathPara>
                </a14:m>
                <a:endParaRPr lang="en-US" b="0" dirty="0">
                  <a:solidFill>
                    <a:srgbClr val="00B050"/>
                  </a:solidFill>
                </a:endParaRPr>
              </a:p>
            </p:txBody>
          </p:sp>
        </mc:Choice>
        <mc:Fallback xmlns="">
          <p:sp>
            <p:nvSpPr>
              <p:cNvPr id="23" name="TextBox 22">
                <a:extLst>
                  <a:ext uri="{FF2B5EF4-FFF2-40B4-BE49-F238E27FC236}">
                    <a16:creationId xmlns:a16="http://schemas.microsoft.com/office/drawing/2014/main" id="{A5C2D061-916E-4741-B714-822C6E649B95}"/>
                  </a:ext>
                </a:extLst>
              </p:cNvPr>
              <p:cNvSpPr txBox="1">
                <a:spLocks noRot="1" noChangeAspect="1" noMove="1" noResize="1" noEditPoints="1" noAdjustHandles="1" noChangeArrowheads="1" noChangeShapeType="1" noTextEdit="1"/>
              </p:cNvSpPr>
              <p:nvPr/>
            </p:nvSpPr>
            <p:spPr>
              <a:xfrm>
                <a:off x="5257801" y="4188949"/>
                <a:ext cx="887935" cy="461665"/>
              </a:xfrm>
              <a:prstGeom prst="rect">
                <a:avLst/>
              </a:prstGeom>
              <a:blipFill>
                <a:blip r:embed="rId6"/>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0951975-B251-234D-B1CD-269C83BE6F3A}"/>
                  </a:ext>
                </a:extLst>
              </p:cNvPr>
              <p:cNvSpPr txBox="1"/>
              <p:nvPr/>
            </p:nvSpPr>
            <p:spPr>
              <a:xfrm>
                <a:off x="8386034" y="4490185"/>
                <a:ext cx="136665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a:solidFill>
                            <a:srgbClr val="C00000"/>
                          </a:solidFill>
                          <a:latin typeface="Cambria Math" panose="02040503050406030204" pitchFamily="18" charset="0"/>
                        </a:rPr>
                        <m:t>𝐷</m:t>
                      </m:r>
                      <m:d>
                        <m:dPr>
                          <m:ctrlPr>
                            <a:rPr lang="en-US" i="1" dirty="0">
                              <a:solidFill>
                                <a:srgbClr val="C00000"/>
                              </a:solidFill>
                              <a:latin typeface="Cambria Math" panose="02040503050406030204" pitchFamily="18" charset="0"/>
                            </a:rPr>
                          </m:ctrlPr>
                        </m:dPr>
                        <m:e>
                          <m:r>
                            <a:rPr lang="en-US" i="1" dirty="0">
                              <a:solidFill>
                                <a:srgbClr val="00B050"/>
                              </a:solidFill>
                              <a:latin typeface="Cambria Math" panose="02040503050406030204" pitchFamily="18" charset="0"/>
                            </a:rPr>
                            <m:t>𝐺</m:t>
                          </m:r>
                          <m:r>
                            <a:rPr lang="en-US" i="1" dirty="0">
                              <a:solidFill>
                                <a:srgbClr val="00B050"/>
                              </a:solidFill>
                              <a:latin typeface="Cambria Math" panose="02040503050406030204" pitchFamily="18" charset="0"/>
                            </a:rPr>
                            <m:t>(</m:t>
                          </m:r>
                          <m:r>
                            <a:rPr lang="en-US" i="1" dirty="0">
                              <a:solidFill>
                                <a:srgbClr val="00B050"/>
                              </a:solidFill>
                              <a:latin typeface="Cambria Math" panose="02040503050406030204" pitchFamily="18" charset="0"/>
                            </a:rPr>
                            <m:t>𝑧</m:t>
                          </m:r>
                          <m:r>
                            <a:rPr lang="en-US" i="1" dirty="0">
                              <a:solidFill>
                                <a:srgbClr val="00B050"/>
                              </a:solidFill>
                              <a:latin typeface="Cambria Math" panose="02040503050406030204" pitchFamily="18" charset="0"/>
                            </a:rPr>
                            <m:t>)</m:t>
                          </m:r>
                        </m:e>
                      </m:d>
                    </m:oMath>
                  </m:oMathPara>
                </a14:m>
                <a:endParaRPr lang="en-US" b="0" dirty="0">
                  <a:solidFill>
                    <a:srgbClr val="C00000"/>
                  </a:solidFill>
                </a:endParaRPr>
              </a:p>
            </p:txBody>
          </p:sp>
        </mc:Choice>
        <mc:Fallback xmlns="">
          <p:sp>
            <p:nvSpPr>
              <p:cNvPr id="25" name="TextBox 24">
                <a:extLst>
                  <a:ext uri="{FF2B5EF4-FFF2-40B4-BE49-F238E27FC236}">
                    <a16:creationId xmlns:a16="http://schemas.microsoft.com/office/drawing/2014/main" id="{90951975-B251-234D-B1CD-269C83BE6F3A}"/>
                  </a:ext>
                </a:extLst>
              </p:cNvPr>
              <p:cNvSpPr txBox="1">
                <a:spLocks noRot="1" noChangeAspect="1" noMove="1" noResize="1" noEditPoints="1" noAdjustHandles="1" noChangeArrowheads="1" noChangeShapeType="1" noTextEdit="1"/>
              </p:cNvSpPr>
              <p:nvPr/>
            </p:nvSpPr>
            <p:spPr>
              <a:xfrm>
                <a:off x="8386034" y="4490185"/>
                <a:ext cx="1366656" cy="461665"/>
              </a:xfrm>
              <a:prstGeom prst="rect">
                <a:avLst/>
              </a:prstGeom>
              <a:blipFill>
                <a:blip r:embed="rId7"/>
                <a:stretch>
                  <a:fillRect b="-16216"/>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5ADE3E63-EE63-F248-857C-E65D24CD80CC}"/>
              </a:ext>
            </a:extLst>
          </p:cNvPr>
          <p:cNvCxnSpPr>
            <a:cxnSpLocks/>
          </p:cNvCxnSpPr>
          <p:nvPr/>
        </p:nvCxnSpPr>
        <p:spPr bwMode="auto">
          <a:xfrm flipV="1">
            <a:off x="2992608" y="4743637"/>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11B5ABCE-D2D4-8B41-B917-62D7C4F2A931}"/>
              </a:ext>
            </a:extLst>
          </p:cNvPr>
          <p:cNvCxnSpPr>
            <a:cxnSpLocks/>
          </p:cNvCxnSpPr>
          <p:nvPr/>
        </p:nvCxnSpPr>
        <p:spPr bwMode="auto">
          <a:xfrm flipV="1">
            <a:off x="7487433" y="4760641"/>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76158E7-4EC5-6C40-9E5E-14CCF83644FD}"/>
                  </a:ext>
                </a:extLst>
              </p:cNvPr>
              <p:cNvSpPr txBox="1"/>
              <p:nvPr/>
            </p:nvSpPr>
            <p:spPr>
              <a:xfrm>
                <a:off x="5634230" y="5867401"/>
                <a:ext cx="9189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a:solidFill>
                                <a:srgbClr val="C00000"/>
                              </a:solidFill>
                              <a:latin typeface="Cambria Math" panose="02040503050406030204" pitchFamily="18" charset="0"/>
                            </a:rPr>
                          </m:ctrlPr>
                        </m:sSubPr>
                        <m:e>
                          <m:r>
                            <a:rPr lang="en-US" b="0" i="1" dirty="0">
                              <a:solidFill>
                                <a:srgbClr val="C00000"/>
                              </a:solidFill>
                              <a:latin typeface="Cambria Math" panose="02040503050406030204" pitchFamily="18" charset="0"/>
                            </a:rPr>
                            <m:t>𝑥</m:t>
                          </m:r>
                        </m:e>
                        <m:sub>
                          <m:r>
                            <m:rPr>
                              <m:sty m:val="p"/>
                            </m:rPr>
                            <a:rPr lang="en-US" b="0" dirty="0">
                              <a:solidFill>
                                <a:srgbClr val="C00000"/>
                              </a:solidFill>
                              <a:latin typeface="Cambria Math" panose="02040503050406030204" pitchFamily="18" charset="0"/>
                            </a:rPr>
                            <m:t>data</m:t>
                          </m:r>
                        </m:sub>
                      </m:sSub>
                    </m:oMath>
                  </m:oMathPara>
                </a14:m>
                <a:endParaRPr lang="en-US" b="0" dirty="0">
                  <a:solidFill>
                    <a:srgbClr val="C00000"/>
                  </a:solidFill>
                </a:endParaRPr>
              </a:p>
            </p:txBody>
          </p:sp>
        </mc:Choice>
        <mc:Fallback xmlns="">
          <p:sp>
            <p:nvSpPr>
              <p:cNvPr id="34" name="TextBox 33">
                <a:extLst>
                  <a:ext uri="{FF2B5EF4-FFF2-40B4-BE49-F238E27FC236}">
                    <a16:creationId xmlns:a16="http://schemas.microsoft.com/office/drawing/2014/main" id="{B76158E7-4EC5-6C40-9E5E-14CCF83644FD}"/>
                  </a:ext>
                </a:extLst>
              </p:cNvPr>
              <p:cNvSpPr txBox="1">
                <a:spLocks noRot="1" noChangeAspect="1" noMove="1" noResize="1" noEditPoints="1" noAdjustHandles="1" noChangeArrowheads="1" noChangeShapeType="1" noTextEdit="1"/>
              </p:cNvSpPr>
              <p:nvPr/>
            </p:nvSpPr>
            <p:spPr>
              <a:xfrm>
                <a:off x="5634230" y="5867401"/>
                <a:ext cx="918970" cy="461665"/>
              </a:xfrm>
              <a:prstGeom prst="rect">
                <a:avLst/>
              </a:prstGeom>
              <a:blipFill>
                <a:blip r:embed="rId8"/>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B48F0DE-F0BA-DD44-B2F5-2FFA56FE805B}"/>
                  </a:ext>
                </a:extLst>
              </p:cNvPr>
              <p:cNvSpPr txBox="1"/>
              <p:nvPr/>
            </p:nvSpPr>
            <p:spPr>
              <a:xfrm>
                <a:off x="8399237" y="4922040"/>
                <a:ext cx="13976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r>
                        <a:rPr lang="en-US" b="0" i="1" dirty="0">
                          <a:solidFill>
                            <a:srgbClr val="C00000"/>
                          </a:solidFill>
                          <a:latin typeface="Cambria Math" panose="02040503050406030204" pitchFamily="18" charset="0"/>
                        </a:rPr>
                        <m:t>(</m:t>
                      </m:r>
                      <m:sSub>
                        <m:sSubPr>
                          <m:ctrlPr>
                            <a:rPr lang="en-US" b="0" i="1" dirty="0">
                              <a:solidFill>
                                <a:srgbClr val="C00000"/>
                              </a:solidFill>
                              <a:latin typeface="Cambria Math" panose="02040503050406030204" pitchFamily="18" charset="0"/>
                            </a:rPr>
                          </m:ctrlPr>
                        </m:sSubPr>
                        <m:e>
                          <m:r>
                            <a:rPr lang="en-US" b="0" i="1" dirty="0">
                              <a:solidFill>
                                <a:srgbClr val="C00000"/>
                              </a:solidFill>
                              <a:latin typeface="Cambria Math" panose="02040503050406030204" pitchFamily="18" charset="0"/>
                            </a:rPr>
                            <m:t>𝑥</m:t>
                          </m:r>
                        </m:e>
                        <m:sub>
                          <m:r>
                            <m:rPr>
                              <m:sty m:val="p"/>
                            </m:rPr>
                            <a:rPr lang="en-US" b="0" dirty="0">
                              <a:solidFill>
                                <a:srgbClr val="C00000"/>
                              </a:solidFill>
                              <a:latin typeface="Cambria Math" panose="02040503050406030204" pitchFamily="18" charset="0"/>
                            </a:rPr>
                            <m:t>data</m:t>
                          </m:r>
                        </m:sub>
                      </m:sSub>
                      <m:r>
                        <a:rPr lang="en-US" b="0" i="1" dirty="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35" name="TextBox 34">
                <a:extLst>
                  <a:ext uri="{FF2B5EF4-FFF2-40B4-BE49-F238E27FC236}">
                    <a16:creationId xmlns:a16="http://schemas.microsoft.com/office/drawing/2014/main" id="{AB48F0DE-F0BA-DD44-B2F5-2FFA56FE805B}"/>
                  </a:ext>
                </a:extLst>
              </p:cNvPr>
              <p:cNvSpPr txBox="1">
                <a:spLocks noRot="1" noChangeAspect="1" noMove="1" noResize="1" noEditPoints="1" noAdjustHandles="1" noChangeArrowheads="1" noChangeShapeType="1" noTextEdit="1"/>
              </p:cNvSpPr>
              <p:nvPr/>
            </p:nvSpPr>
            <p:spPr>
              <a:xfrm>
                <a:off x="8399237" y="4922040"/>
                <a:ext cx="1397690" cy="461665"/>
              </a:xfrm>
              <a:prstGeom prst="rect">
                <a:avLst/>
              </a:prstGeom>
              <a:blipFill>
                <a:blip r:embed="rId9"/>
                <a:stretch>
                  <a:fillRect b="-16216"/>
                </a:stretch>
              </a:blipFill>
            </p:spPr>
            <p:txBody>
              <a:bodyPr/>
              <a:lstStyle/>
              <a:p>
                <a:r>
                  <a:rPr lang="en-US">
                    <a:noFill/>
                  </a:rPr>
                  <a:t> </a:t>
                </a:r>
              </a:p>
            </p:txBody>
          </p:sp>
        </mc:Fallback>
      </mc:AlternateContent>
      <p:cxnSp>
        <p:nvCxnSpPr>
          <p:cNvPr id="36" name="Straight Arrow Connector 35">
            <a:extLst>
              <a:ext uri="{FF2B5EF4-FFF2-40B4-BE49-F238E27FC236}">
                <a16:creationId xmlns:a16="http://schemas.microsoft.com/office/drawing/2014/main" id="{0359688E-DA4C-364E-B63D-A28BEEBFF2E7}"/>
              </a:ext>
            </a:extLst>
          </p:cNvPr>
          <p:cNvCxnSpPr>
            <a:cxnSpLocks/>
          </p:cNvCxnSpPr>
          <p:nvPr/>
        </p:nvCxnSpPr>
        <p:spPr bwMode="auto">
          <a:xfrm flipV="1">
            <a:off x="7500636" y="5192496"/>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0" name="Freeform 49">
            <a:extLst>
              <a:ext uri="{FF2B5EF4-FFF2-40B4-BE49-F238E27FC236}">
                <a16:creationId xmlns:a16="http://schemas.microsoft.com/office/drawing/2014/main" id="{AF8E11E4-DA64-5F4E-8B00-92F5F8FB99C9}"/>
              </a:ext>
            </a:extLst>
          </p:cNvPr>
          <p:cNvSpPr/>
          <p:nvPr/>
        </p:nvSpPr>
        <p:spPr bwMode="auto">
          <a:xfrm>
            <a:off x="5867401" y="5203690"/>
            <a:ext cx="264470" cy="744376"/>
          </a:xfrm>
          <a:custGeom>
            <a:avLst/>
            <a:gdLst>
              <a:gd name="connsiteX0" fmla="*/ 0 w 844952"/>
              <a:gd name="connsiteY0" fmla="*/ 1180617 h 1180617"/>
              <a:gd name="connsiteX1" fmla="*/ 381965 w 844952"/>
              <a:gd name="connsiteY1" fmla="*/ 1180617 h 1180617"/>
              <a:gd name="connsiteX2" fmla="*/ 381965 w 844952"/>
              <a:gd name="connsiteY2" fmla="*/ 0 h 1180617"/>
              <a:gd name="connsiteX3" fmla="*/ 844952 w 844952"/>
              <a:gd name="connsiteY3" fmla="*/ 11574 h 1180617"/>
              <a:gd name="connsiteX0" fmla="*/ 0 w 821802"/>
              <a:gd name="connsiteY0" fmla="*/ 1180618 h 1180618"/>
              <a:gd name="connsiteX1" fmla="*/ 381965 w 821802"/>
              <a:gd name="connsiteY1" fmla="*/ 1180618 h 1180618"/>
              <a:gd name="connsiteX2" fmla="*/ 381965 w 821802"/>
              <a:gd name="connsiteY2" fmla="*/ 1 h 1180618"/>
              <a:gd name="connsiteX3" fmla="*/ 821802 w 821802"/>
              <a:gd name="connsiteY3" fmla="*/ 0 h 1180618"/>
              <a:gd name="connsiteX0" fmla="*/ 0 w 439837"/>
              <a:gd name="connsiteY0" fmla="*/ 1180618 h 1180618"/>
              <a:gd name="connsiteX1" fmla="*/ 0 w 439837"/>
              <a:gd name="connsiteY1" fmla="*/ 1 h 1180618"/>
              <a:gd name="connsiteX2" fmla="*/ 439837 w 439837"/>
              <a:gd name="connsiteY2" fmla="*/ 0 h 1180618"/>
            </a:gdLst>
            <a:ahLst/>
            <a:cxnLst>
              <a:cxn ang="0">
                <a:pos x="connsiteX0" y="connsiteY0"/>
              </a:cxn>
              <a:cxn ang="0">
                <a:pos x="connsiteX1" y="connsiteY1"/>
              </a:cxn>
              <a:cxn ang="0">
                <a:pos x="connsiteX2" y="connsiteY2"/>
              </a:cxn>
            </a:cxnLst>
            <a:rect l="l" t="t" r="r" b="b"/>
            <a:pathLst>
              <a:path w="439837" h="1180618">
                <a:moveTo>
                  <a:pt x="0" y="1180618"/>
                </a:moveTo>
                <a:lnTo>
                  <a:pt x="0" y="1"/>
                </a:lnTo>
                <a:lnTo>
                  <a:pt x="439837" y="0"/>
                </a:ln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2" name="Rounded Rectangle 51">
            <a:extLst>
              <a:ext uri="{FF2B5EF4-FFF2-40B4-BE49-F238E27FC236}">
                <a16:creationId xmlns:a16="http://schemas.microsoft.com/office/drawing/2014/main" id="{769E0730-CD06-7043-A6BB-D7E7FD832DEC}"/>
              </a:ext>
            </a:extLst>
          </p:cNvPr>
          <p:cNvSpPr/>
          <p:nvPr/>
        </p:nvSpPr>
        <p:spPr bwMode="auto">
          <a:xfrm>
            <a:off x="5334000" y="3505200"/>
            <a:ext cx="4572000" cy="29718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78940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34" grpId="0"/>
      <p:bldP spid="35" grpId="0"/>
      <p:bldP spid="50"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4027-AA3C-CF4B-9B45-A02415A46766}"/>
              </a:ext>
            </a:extLst>
          </p:cNvPr>
          <p:cNvSpPr>
            <a:spLocks noGrp="1"/>
          </p:cNvSpPr>
          <p:nvPr>
            <p:ph type="title"/>
          </p:nvPr>
        </p:nvSpPr>
        <p:spPr/>
        <p:txBody>
          <a:bodyPr/>
          <a:lstStyle/>
          <a:p>
            <a:r>
              <a:rPr lang="en-US" dirty="0"/>
              <a:t>GAN: Schematic picture</a:t>
            </a:r>
          </a:p>
        </p:txBody>
      </p:sp>
      <mc:AlternateContent xmlns:mc="http://schemas.openxmlformats.org/markup-compatibility/2006" xmlns:a14="http://schemas.microsoft.com/office/drawing/2010/main">
        <mc:Choice Requires="a14">
          <p:sp>
            <p:nvSpPr>
              <p:cNvPr id="30" name="Content Placeholder 29">
                <a:extLst>
                  <a:ext uri="{FF2B5EF4-FFF2-40B4-BE49-F238E27FC236}">
                    <a16:creationId xmlns:a16="http://schemas.microsoft.com/office/drawing/2014/main" id="{A6D3A5CA-D35F-C340-BFC2-8D74B8517302}"/>
                  </a:ext>
                </a:extLst>
              </p:cNvPr>
              <p:cNvSpPr>
                <a:spLocks noGrp="1"/>
              </p:cNvSpPr>
              <p:nvPr>
                <p:ph idx="1"/>
              </p:nvPr>
            </p:nvSpPr>
            <p:spPr/>
            <p:txBody>
              <a:bodyPr/>
              <a:lstStyle/>
              <a:p>
                <a:pPr marL="457200" indent="-457200">
                  <a:buFont typeface="Arial" panose="020B0604020202020204" pitchFamily="34" charset="0"/>
                  <a:buChar char="•"/>
                </a:pPr>
                <a:r>
                  <a:rPr lang="en-US" dirty="0"/>
                  <a:t>Update generator: increase </a:t>
                </a:r>
                <a14:m>
                  <m:oMath xmlns:m="http://schemas.openxmlformats.org/officeDocument/2006/math">
                    <m:r>
                      <a:rPr lang="en-US" i="1" dirty="0">
                        <a:solidFill>
                          <a:srgbClr val="C00000"/>
                        </a:solidFill>
                        <a:latin typeface="Cambria Math" panose="02040503050406030204" pitchFamily="18" charset="0"/>
                      </a:rPr>
                      <m:t>𝐷</m:t>
                    </m:r>
                    <m:d>
                      <m:dPr>
                        <m:ctrlPr>
                          <a:rPr lang="en-US" i="1" dirty="0">
                            <a:solidFill>
                              <a:srgbClr val="C00000"/>
                            </a:solidFill>
                            <a:latin typeface="Cambria Math" panose="02040503050406030204" pitchFamily="18" charset="0"/>
                          </a:rPr>
                        </m:ctrlPr>
                      </m:dPr>
                      <m:e>
                        <m:r>
                          <a:rPr lang="en-US" i="1" dirty="0">
                            <a:solidFill>
                              <a:srgbClr val="00B050"/>
                            </a:solidFill>
                            <a:latin typeface="Cambria Math" panose="02040503050406030204" pitchFamily="18" charset="0"/>
                          </a:rPr>
                          <m:t>𝐺</m:t>
                        </m:r>
                        <m:r>
                          <a:rPr lang="en-US" i="1" dirty="0">
                            <a:solidFill>
                              <a:srgbClr val="00B050"/>
                            </a:solidFill>
                            <a:latin typeface="Cambria Math" panose="02040503050406030204" pitchFamily="18" charset="0"/>
                          </a:rPr>
                          <m:t>(</m:t>
                        </m:r>
                        <m:r>
                          <a:rPr lang="en-US" i="1" dirty="0">
                            <a:solidFill>
                              <a:srgbClr val="00B050"/>
                            </a:solidFill>
                            <a:latin typeface="Cambria Math" panose="02040503050406030204" pitchFamily="18" charset="0"/>
                          </a:rPr>
                          <m:t>𝑧</m:t>
                        </m:r>
                        <m:r>
                          <a:rPr lang="en-US" i="1" dirty="0">
                            <a:solidFill>
                              <a:srgbClr val="00B050"/>
                            </a:solidFill>
                            <a:latin typeface="Cambria Math" panose="02040503050406030204" pitchFamily="18" charset="0"/>
                          </a:rPr>
                          <m:t>)</m:t>
                        </m:r>
                      </m:e>
                    </m:d>
                  </m:oMath>
                </a14:m>
                <a:endParaRPr lang="en-US" dirty="0"/>
              </a:p>
              <a:p>
                <a:pPr marL="857250" lvl="1" indent="-457200">
                  <a:buFont typeface="Arial" panose="020B0604020202020204" pitchFamily="34" charset="0"/>
                  <a:buChar char="•"/>
                </a:pPr>
                <a:r>
                  <a:rPr lang="en-US" sz="2400" dirty="0"/>
                  <a:t>Requires back-propagating through the composed generator-discriminator network (i.e., the discriminator cannot be a black box)</a:t>
                </a:r>
              </a:p>
              <a:p>
                <a:pPr marL="857250" lvl="1" indent="-457200">
                  <a:buFont typeface="Arial" panose="020B0604020202020204" pitchFamily="34" charset="0"/>
                  <a:buChar char="•"/>
                </a:pPr>
                <a:r>
                  <a:rPr lang="en-US" sz="2400" dirty="0"/>
                  <a:t>The generator is exposed to real data only via the output of the discriminator </a:t>
                </a:r>
                <a:r>
                  <a:rPr lang="en-US" sz="2400" i="1" dirty="0"/>
                  <a:t>and its gradients</a:t>
                </a:r>
              </a:p>
            </p:txBody>
          </p:sp>
        </mc:Choice>
        <mc:Fallback xmlns="">
          <p:sp>
            <p:nvSpPr>
              <p:cNvPr id="30" name="Content Placeholder 29">
                <a:extLst>
                  <a:ext uri="{FF2B5EF4-FFF2-40B4-BE49-F238E27FC236}">
                    <a16:creationId xmlns:a16="http://schemas.microsoft.com/office/drawing/2014/main" id="{A6D3A5CA-D35F-C340-BFC2-8D74B8517302}"/>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CCA6383-FEAB-6C40-9E81-79C8BFAD0EBA}"/>
                  </a:ext>
                </a:extLst>
              </p:cNvPr>
              <p:cNvSpPr txBox="1"/>
              <p:nvPr/>
            </p:nvSpPr>
            <p:spPr>
              <a:xfrm>
                <a:off x="2667910" y="4464839"/>
                <a:ext cx="4239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𝑧</m:t>
                      </m:r>
                    </m:oMath>
                  </m:oMathPara>
                </a14:m>
                <a:endParaRPr lang="en-US" b="0" dirty="0">
                  <a:solidFill>
                    <a:srgbClr val="00B050"/>
                  </a:solidFill>
                </a:endParaRPr>
              </a:p>
            </p:txBody>
          </p:sp>
        </mc:Choice>
        <mc:Fallback xmlns="">
          <p:sp>
            <p:nvSpPr>
              <p:cNvPr id="45" name="TextBox 44">
                <a:extLst>
                  <a:ext uri="{FF2B5EF4-FFF2-40B4-BE49-F238E27FC236}">
                    <a16:creationId xmlns:a16="http://schemas.microsoft.com/office/drawing/2014/main" id="{3CCA6383-FEAB-6C40-9E81-79C8BFAD0EBA}"/>
                  </a:ext>
                </a:extLst>
              </p:cNvPr>
              <p:cNvSpPr txBox="1">
                <a:spLocks noRot="1" noChangeAspect="1" noMove="1" noResize="1" noEditPoints="1" noAdjustHandles="1" noChangeArrowheads="1" noChangeShapeType="1" noTextEdit="1"/>
              </p:cNvSpPr>
              <p:nvPr/>
            </p:nvSpPr>
            <p:spPr>
              <a:xfrm>
                <a:off x="2667910" y="4464839"/>
                <a:ext cx="423962" cy="461665"/>
              </a:xfrm>
              <a:prstGeom prst="rect">
                <a:avLst/>
              </a:prstGeom>
              <a:blipFill>
                <a:blip r:embed="rId3"/>
                <a:stretch>
                  <a:fillRect/>
                </a:stretch>
              </a:blipFill>
            </p:spPr>
            <p:txBody>
              <a:bodyPr/>
              <a:lstStyle/>
              <a:p>
                <a:r>
                  <a:rPr lang="en-US">
                    <a:noFill/>
                  </a:rPr>
                  <a:t> </a:t>
                </a:r>
              </a:p>
            </p:txBody>
          </p:sp>
        </mc:Fallback>
      </mc:AlternateContent>
      <p:sp>
        <p:nvSpPr>
          <p:cNvPr id="46" name="Trapezoid 45">
            <a:extLst>
              <a:ext uri="{FF2B5EF4-FFF2-40B4-BE49-F238E27FC236}">
                <a16:creationId xmlns:a16="http://schemas.microsoft.com/office/drawing/2014/main" id="{C0FAEF3B-E530-774F-A137-FE9C64081F3B}"/>
              </a:ext>
            </a:extLst>
          </p:cNvPr>
          <p:cNvSpPr/>
          <p:nvPr/>
        </p:nvSpPr>
        <p:spPr bwMode="auto">
          <a:xfrm rot="16200000">
            <a:off x="3453690" y="4044622"/>
            <a:ext cx="2057400" cy="1373833"/>
          </a:xfrm>
          <a:prstGeom prst="trapezoid">
            <a:avLst/>
          </a:prstGeom>
          <a:solidFill>
            <a:srgbClr val="BCFF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94A9E59-9048-B949-AF7B-DB956AE6C4BB}"/>
                  </a:ext>
                </a:extLst>
              </p:cNvPr>
              <p:cNvSpPr txBox="1"/>
              <p:nvPr/>
            </p:nvSpPr>
            <p:spPr>
              <a:xfrm>
                <a:off x="4270634" y="4500705"/>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p>
            </p:txBody>
          </p:sp>
        </mc:Choice>
        <mc:Fallback xmlns="">
          <p:sp>
            <p:nvSpPr>
              <p:cNvPr id="47" name="TextBox 46">
                <a:extLst>
                  <a:ext uri="{FF2B5EF4-FFF2-40B4-BE49-F238E27FC236}">
                    <a16:creationId xmlns:a16="http://schemas.microsoft.com/office/drawing/2014/main" id="{194A9E59-9048-B949-AF7B-DB956AE6C4BB}"/>
                  </a:ext>
                </a:extLst>
              </p:cNvPr>
              <p:cNvSpPr txBox="1">
                <a:spLocks noRot="1" noChangeAspect="1" noMove="1" noResize="1" noEditPoints="1" noAdjustHandles="1" noChangeArrowheads="1" noChangeShapeType="1" noTextEdit="1"/>
              </p:cNvSpPr>
              <p:nvPr/>
            </p:nvSpPr>
            <p:spPr>
              <a:xfrm>
                <a:off x="4270634" y="4500705"/>
                <a:ext cx="477117" cy="461665"/>
              </a:xfrm>
              <a:prstGeom prst="rect">
                <a:avLst/>
              </a:prstGeom>
              <a:blipFill>
                <a:blip r:embed="rId4"/>
                <a:stretch>
                  <a:fillRect/>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A08522C5-380D-434E-9A51-C0C7AFF81093}"/>
              </a:ext>
            </a:extLst>
          </p:cNvPr>
          <p:cNvCxnSpPr>
            <a:cxnSpLocks/>
            <a:stCxn id="46" idx="2"/>
            <a:endCxn id="49" idx="2"/>
          </p:cNvCxnSpPr>
          <p:nvPr/>
        </p:nvCxnSpPr>
        <p:spPr bwMode="auto">
          <a:xfrm>
            <a:off x="5169308" y="4731539"/>
            <a:ext cx="97667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9" name="Trapezoid 48">
            <a:extLst>
              <a:ext uri="{FF2B5EF4-FFF2-40B4-BE49-F238E27FC236}">
                <a16:creationId xmlns:a16="http://schemas.microsoft.com/office/drawing/2014/main" id="{BB713DFC-7ED4-DE44-9DAE-38E810C26802}"/>
              </a:ext>
            </a:extLst>
          </p:cNvPr>
          <p:cNvSpPr/>
          <p:nvPr/>
        </p:nvSpPr>
        <p:spPr bwMode="auto">
          <a:xfrm rot="16200000" flipV="1">
            <a:off x="5788463" y="4060360"/>
            <a:ext cx="2057400" cy="1342359"/>
          </a:xfrm>
          <a:prstGeom prst="trapezoid">
            <a:avLst/>
          </a:prstGeom>
          <a:solidFill>
            <a:srgbClr val="FFC9B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1C5C18B-C237-8146-984F-D5CF54CEE217}"/>
                  </a:ext>
                </a:extLst>
              </p:cNvPr>
              <p:cNvSpPr txBox="1"/>
              <p:nvPr/>
            </p:nvSpPr>
            <p:spPr>
              <a:xfrm>
                <a:off x="6605406" y="4500706"/>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p>
            </p:txBody>
          </p:sp>
        </mc:Choice>
        <mc:Fallback xmlns="">
          <p:sp>
            <p:nvSpPr>
              <p:cNvPr id="50" name="TextBox 49">
                <a:extLst>
                  <a:ext uri="{FF2B5EF4-FFF2-40B4-BE49-F238E27FC236}">
                    <a16:creationId xmlns:a16="http://schemas.microsoft.com/office/drawing/2014/main" id="{01C5C18B-C237-8146-984F-D5CF54CEE217}"/>
                  </a:ext>
                </a:extLst>
              </p:cNvPr>
              <p:cNvSpPr txBox="1">
                <a:spLocks noRot="1" noChangeAspect="1" noMove="1" noResize="1" noEditPoints="1" noAdjustHandles="1" noChangeArrowheads="1" noChangeShapeType="1" noTextEdit="1"/>
              </p:cNvSpPr>
              <p:nvPr/>
            </p:nvSpPr>
            <p:spPr>
              <a:xfrm>
                <a:off x="6605406" y="4500706"/>
                <a:ext cx="491866"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D6340AE2-DD08-DC42-84BD-50BCC912C832}"/>
                  </a:ext>
                </a:extLst>
              </p:cNvPr>
              <p:cNvSpPr txBox="1"/>
              <p:nvPr/>
            </p:nvSpPr>
            <p:spPr>
              <a:xfrm>
                <a:off x="8386944" y="4490185"/>
                <a:ext cx="136665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a:solidFill>
                            <a:srgbClr val="C00000"/>
                          </a:solidFill>
                          <a:latin typeface="Cambria Math" panose="02040503050406030204" pitchFamily="18" charset="0"/>
                        </a:rPr>
                        <m:t>𝐷</m:t>
                      </m:r>
                      <m:d>
                        <m:dPr>
                          <m:ctrlPr>
                            <a:rPr lang="en-US" i="1" dirty="0">
                              <a:solidFill>
                                <a:srgbClr val="C00000"/>
                              </a:solidFill>
                              <a:latin typeface="Cambria Math" panose="02040503050406030204" pitchFamily="18" charset="0"/>
                            </a:rPr>
                          </m:ctrlPr>
                        </m:dPr>
                        <m:e>
                          <m:r>
                            <a:rPr lang="en-US" i="1" dirty="0">
                              <a:solidFill>
                                <a:srgbClr val="00B050"/>
                              </a:solidFill>
                              <a:latin typeface="Cambria Math" panose="02040503050406030204" pitchFamily="18" charset="0"/>
                            </a:rPr>
                            <m:t>𝐺</m:t>
                          </m:r>
                          <m:r>
                            <a:rPr lang="en-US" i="1" dirty="0">
                              <a:solidFill>
                                <a:srgbClr val="00B050"/>
                              </a:solidFill>
                              <a:latin typeface="Cambria Math" panose="02040503050406030204" pitchFamily="18" charset="0"/>
                            </a:rPr>
                            <m:t>(</m:t>
                          </m:r>
                          <m:r>
                            <a:rPr lang="en-US" i="1" dirty="0">
                              <a:solidFill>
                                <a:srgbClr val="00B050"/>
                              </a:solidFill>
                              <a:latin typeface="Cambria Math" panose="02040503050406030204" pitchFamily="18" charset="0"/>
                            </a:rPr>
                            <m:t>𝑧</m:t>
                          </m:r>
                          <m:r>
                            <a:rPr lang="en-US" i="1" dirty="0">
                              <a:solidFill>
                                <a:srgbClr val="00B050"/>
                              </a:solidFill>
                              <a:latin typeface="Cambria Math" panose="02040503050406030204" pitchFamily="18" charset="0"/>
                            </a:rPr>
                            <m:t>)</m:t>
                          </m:r>
                        </m:e>
                      </m:d>
                    </m:oMath>
                  </m:oMathPara>
                </a14:m>
                <a:endParaRPr lang="en-US" b="0" dirty="0">
                  <a:solidFill>
                    <a:srgbClr val="C00000"/>
                  </a:solidFill>
                </a:endParaRPr>
              </a:p>
            </p:txBody>
          </p:sp>
        </mc:Choice>
        <mc:Fallback xmlns="">
          <p:sp>
            <p:nvSpPr>
              <p:cNvPr id="52" name="TextBox 51">
                <a:extLst>
                  <a:ext uri="{FF2B5EF4-FFF2-40B4-BE49-F238E27FC236}">
                    <a16:creationId xmlns:a16="http://schemas.microsoft.com/office/drawing/2014/main" id="{D6340AE2-DD08-DC42-84BD-50BCC912C832}"/>
                  </a:ext>
                </a:extLst>
              </p:cNvPr>
              <p:cNvSpPr txBox="1">
                <a:spLocks noRot="1" noChangeAspect="1" noMove="1" noResize="1" noEditPoints="1" noAdjustHandles="1" noChangeArrowheads="1" noChangeShapeType="1" noTextEdit="1"/>
              </p:cNvSpPr>
              <p:nvPr/>
            </p:nvSpPr>
            <p:spPr>
              <a:xfrm>
                <a:off x="8386944" y="4490185"/>
                <a:ext cx="1366656" cy="461665"/>
              </a:xfrm>
              <a:prstGeom prst="rect">
                <a:avLst/>
              </a:prstGeom>
              <a:blipFill>
                <a:blip r:embed="rId6"/>
                <a:stretch>
                  <a:fillRect b="-16216"/>
                </a:stretch>
              </a:blipFill>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E25BC47A-F4DA-E84F-9CCC-43C242F8E23A}"/>
              </a:ext>
            </a:extLst>
          </p:cNvPr>
          <p:cNvCxnSpPr>
            <a:cxnSpLocks/>
          </p:cNvCxnSpPr>
          <p:nvPr/>
        </p:nvCxnSpPr>
        <p:spPr bwMode="auto">
          <a:xfrm flipV="1">
            <a:off x="2993518" y="4743637"/>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4" name="Straight Arrow Connector 53">
            <a:extLst>
              <a:ext uri="{FF2B5EF4-FFF2-40B4-BE49-F238E27FC236}">
                <a16:creationId xmlns:a16="http://schemas.microsoft.com/office/drawing/2014/main" id="{DFED0E82-2AAA-4140-BA6E-36E6F0ADA323}"/>
              </a:ext>
            </a:extLst>
          </p:cNvPr>
          <p:cNvCxnSpPr>
            <a:cxnSpLocks/>
          </p:cNvCxnSpPr>
          <p:nvPr/>
        </p:nvCxnSpPr>
        <p:spPr bwMode="auto">
          <a:xfrm flipV="1">
            <a:off x="7488343" y="4760641"/>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9" name="Rounded Rectangle 58">
            <a:extLst>
              <a:ext uri="{FF2B5EF4-FFF2-40B4-BE49-F238E27FC236}">
                <a16:creationId xmlns:a16="http://schemas.microsoft.com/office/drawing/2014/main" id="{482DDD2C-4C40-734A-B033-AB840BBF6443}"/>
              </a:ext>
            </a:extLst>
          </p:cNvPr>
          <p:cNvSpPr/>
          <p:nvPr/>
        </p:nvSpPr>
        <p:spPr bwMode="auto">
          <a:xfrm>
            <a:off x="2643796" y="3505200"/>
            <a:ext cx="3383220" cy="24384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7ACD781-10D3-9749-AAD3-9F8814B680B0}"/>
                  </a:ext>
                </a:extLst>
              </p:cNvPr>
              <p:cNvSpPr txBox="1"/>
              <p:nvPr/>
            </p:nvSpPr>
            <p:spPr>
              <a:xfrm>
                <a:off x="5258711" y="4188949"/>
                <a:ext cx="8879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r>
                        <a:rPr lang="en-US" b="0" i="1" dirty="0">
                          <a:solidFill>
                            <a:srgbClr val="00B050"/>
                          </a:solidFill>
                          <a:latin typeface="Cambria Math" panose="02040503050406030204" pitchFamily="18" charset="0"/>
                        </a:rPr>
                        <m:t>(</m:t>
                      </m:r>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oMath>
                  </m:oMathPara>
                </a14:m>
                <a:endParaRPr lang="en-US" b="0" dirty="0">
                  <a:solidFill>
                    <a:srgbClr val="00B050"/>
                  </a:solidFill>
                </a:endParaRPr>
              </a:p>
            </p:txBody>
          </p:sp>
        </mc:Choice>
        <mc:Fallback xmlns="">
          <p:sp>
            <p:nvSpPr>
              <p:cNvPr id="60" name="TextBox 59">
                <a:extLst>
                  <a:ext uri="{FF2B5EF4-FFF2-40B4-BE49-F238E27FC236}">
                    <a16:creationId xmlns:a16="http://schemas.microsoft.com/office/drawing/2014/main" id="{87ACD781-10D3-9749-AAD3-9F8814B680B0}"/>
                  </a:ext>
                </a:extLst>
              </p:cNvPr>
              <p:cNvSpPr txBox="1">
                <a:spLocks noRot="1" noChangeAspect="1" noMove="1" noResize="1" noEditPoints="1" noAdjustHandles="1" noChangeArrowheads="1" noChangeShapeType="1" noTextEdit="1"/>
              </p:cNvSpPr>
              <p:nvPr/>
            </p:nvSpPr>
            <p:spPr>
              <a:xfrm>
                <a:off x="5258711" y="4188949"/>
                <a:ext cx="887935" cy="461665"/>
              </a:xfrm>
              <a:prstGeom prst="rect">
                <a:avLst/>
              </a:prstGeom>
              <a:blipFill>
                <a:blip r:embed="rId7"/>
                <a:stretch>
                  <a:fillRect b="-16216"/>
                </a:stretch>
              </a:blipFill>
            </p:spPr>
            <p:txBody>
              <a:bodyPr/>
              <a:lstStyle/>
              <a:p>
                <a:r>
                  <a:rPr lang="en-US">
                    <a:noFill/>
                  </a:rPr>
                  <a:t> </a:t>
                </a:r>
              </a:p>
            </p:txBody>
          </p:sp>
        </mc:Fallback>
      </mc:AlternateContent>
    </p:spTree>
    <p:extLst>
      <p:ext uri="{BB962C8B-B14F-4D97-AF65-F5344CB8AC3E}">
        <p14:creationId xmlns:p14="http://schemas.microsoft.com/office/powerpoint/2010/main" val="6087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5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4027-AA3C-CF4B-9B45-A02415A46766}"/>
              </a:ext>
            </a:extLst>
          </p:cNvPr>
          <p:cNvSpPr>
            <a:spLocks noGrp="1"/>
          </p:cNvSpPr>
          <p:nvPr>
            <p:ph type="title"/>
          </p:nvPr>
        </p:nvSpPr>
        <p:spPr/>
        <p:txBody>
          <a:bodyPr/>
          <a:lstStyle/>
          <a:p>
            <a:r>
              <a:rPr lang="en-US" dirty="0"/>
              <a:t>GAN: Schematic picture</a:t>
            </a:r>
          </a:p>
        </p:txBody>
      </p:sp>
      <p:sp>
        <p:nvSpPr>
          <p:cNvPr id="30" name="Content Placeholder 29">
            <a:extLst>
              <a:ext uri="{FF2B5EF4-FFF2-40B4-BE49-F238E27FC236}">
                <a16:creationId xmlns:a16="http://schemas.microsoft.com/office/drawing/2014/main" id="{A6D3A5CA-D35F-C340-BFC2-8D74B8517302}"/>
              </a:ext>
            </a:extLst>
          </p:cNvPr>
          <p:cNvSpPr>
            <a:spLocks noGrp="1"/>
          </p:cNvSpPr>
          <p:nvPr>
            <p:ph idx="1"/>
          </p:nvPr>
        </p:nvSpPr>
        <p:spPr/>
        <p:txBody>
          <a:bodyPr/>
          <a:lstStyle/>
          <a:p>
            <a:pPr marL="457200" indent="-457200">
              <a:buFont typeface="Arial" panose="020B0604020202020204" pitchFamily="34" charset="0"/>
              <a:buChar char="•"/>
            </a:pPr>
            <a:r>
              <a:rPr lang="en-US" dirty="0"/>
              <a:t>Test time – the discriminator is discarded</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CCA6383-FEAB-6C40-9E81-79C8BFAD0EBA}"/>
                  </a:ext>
                </a:extLst>
              </p:cNvPr>
              <p:cNvSpPr txBox="1"/>
              <p:nvPr/>
            </p:nvSpPr>
            <p:spPr>
              <a:xfrm>
                <a:off x="2667910" y="4464839"/>
                <a:ext cx="4239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𝑧</m:t>
                      </m:r>
                    </m:oMath>
                  </m:oMathPara>
                </a14:m>
                <a:endParaRPr lang="en-US" b="0" dirty="0">
                  <a:solidFill>
                    <a:srgbClr val="00B050"/>
                  </a:solidFill>
                </a:endParaRPr>
              </a:p>
            </p:txBody>
          </p:sp>
        </mc:Choice>
        <mc:Fallback xmlns="">
          <p:sp>
            <p:nvSpPr>
              <p:cNvPr id="45" name="TextBox 44">
                <a:extLst>
                  <a:ext uri="{FF2B5EF4-FFF2-40B4-BE49-F238E27FC236}">
                    <a16:creationId xmlns:a16="http://schemas.microsoft.com/office/drawing/2014/main" id="{3CCA6383-FEAB-6C40-9E81-79C8BFAD0EBA}"/>
                  </a:ext>
                </a:extLst>
              </p:cNvPr>
              <p:cNvSpPr txBox="1">
                <a:spLocks noRot="1" noChangeAspect="1" noMove="1" noResize="1" noEditPoints="1" noAdjustHandles="1" noChangeArrowheads="1" noChangeShapeType="1" noTextEdit="1"/>
              </p:cNvSpPr>
              <p:nvPr/>
            </p:nvSpPr>
            <p:spPr>
              <a:xfrm>
                <a:off x="2667910" y="4464839"/>
                <a:ext cx="423962" cy="461665"/>
              </a:xfrm>
              <a:prstGeom prst="rect">
                <a:avLst/>
              </a:prstGeom>
              <a:blipFill>
                <a:blip r:embed="rId2"/>
                <a:stretch>
                  <a:fillRect/>
                </a:stretch>
              </a:blipFill>
            </p:spPr>
            <p:txBody>
              <a:bodyPr/>
              <a:lstStyle/>
              <a:p>
                <a:r>
                  <a:rPr lang="en-US">
                    <a:noFill/>
                  </a:rPr>
                  <a:t> </a:t>
                </a:r>
              </a:p>
            </p:txBody>
          </p:sp>
        </mc:Fallback>
      </mc:AlternateContent>
      <p:sp>
        <p:nvSpPr>
          <p:cNvPr id="46" name="Trapezoid 45">
            <a:extLst>
              <a:ext uri="{FF2B5EF4-FFF2-40B4-BE49-F238E27FC236}">
                <a16:creationId xmlns:a16="http://schemas.microsoft.com/office/drawing/2014/main" id="{C0FAEF3B-E530-774F-A137-FE9C64081F3B}"/>
              </a:ext>
            </a:extLst>
          </p:cNvPr>
          <p:cNvSpPr/>
          <p:nvPr/>
        </p:nvSpPr>
        <p:spPr bwMode="auto">
          <a:xfrm rot="16200000">
            <a:off x="3453690" y="4044622"/>
            <a:ext cx="2057400" cy="1373833"/>
          </a:xfrm>
          <a:prstGeom prst="trapezoid">
            <a:avLst/>
          </a:prstGeom>
          <a:solidFill>
            <a:srgbClr val="BCFF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94A9E59-9048-B949-AF7B-DB956AE6C4BB}"/>
                  </a:ext>
                </a:extLst>
              </p:cNvPr>
              <p:cNvSpPr txBox="1"/>
              <p:nvPr/>
            </p:nvSpPr>
            <p:spPr>
              <a:xfrm>
                <a:off x="4270634" y="4500705"/>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p>
            </p:txBody>
          </p:sp>
        </mc:Choice>
        <mc:Fallback xmlns="">
          <p:sp>
            <p:nvSpPr>
              <p:cNvPr id="47" name="TextBox 46">
                <a:extLst>
                  <a:ext uri="{FF2B5EF4-FFF2-40B4-BE49-F238E27FC236}">
                    <a16:creationId xmlns:a16="http://schemas.microsoft.com/office/drawing/2014/main" id="{194A9E59-9048-B949-AF7B-DB956AE6C4BB}"/>
                  </a:ext>
                </a:extLst>
              </p:cNvPr>
              <p:cNvSpPr txBox="1">
                <a:spLocks noRot="1" noChangeAspect="1" noMove="1" noResize="1" noEditPoints="1" noAdjustHandles="1" noChangeArrowheads="1" noChangeShapeType="1" noTextEdit="1"/>
              </p:cNvSpPr>
              <p:nvPr/>
            </p:nvSpPr>
            <p:spPr>
              <a:xfrm>
                <a:off x="4270634" y="4500705"/>
                <a:ext cx="477117" cy="461665"/>
              </a:xfrm>
              <a:prstGeom prst="rect">
                <a:avLst/>
              </a:prstGeom>
              <a:blipFill>
                <a:blip r:embed="rId3"/>
                <a:stretch>
                  <a:fillRect/>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A08522C5-380D-434E-9A51-C0C7AFF81093}"/>
              </a:ext>
            </a:extLst>
          </p:cNvPr>
          <p:cNvCxnSpPr>
            <a:cxnSpLocks/>
            <a:stCxn id="46" idx="2"/>
          </p:cNvCxnSpPr>
          <p:nvPr/>
        </p:nvCxnSpPr>
        <p:spPr bwMode="auto">
          <a:xfrm>
            <a:off x="5169308" y="4731539"/>
            <a:ext cx="97667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E25BC47A-F4DA-E84F-9CCC-43C242F8E23A}"/>
              </a:ext>
            </a:extLst>
          </p:cNvPr>
          <p:cNvCxnSpPr>
            <a:cxnSpLocks/>
          </p:cNvCxnSpPr>
          <p:nvPr/>
        </p:nvCxnSpPr>
        <p:spPr bwMode="auto">
          <a:xfrm flipV="1">
            <a:off x="2993518" y="4743637"/>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7ACD781-10D3-9749-AAD3-9F8814B680B0}"/>
                  </a:ext>
                </a:extLst>
              </p:cNvPr>
              <p:cNvSpPr txBox="1"/>
              <p:nvPr/>
            </p:nvSpPr>
            <p:spPr>
              <a:xfrm>
                <a:off x="6115119" y="4464838"/>
                <a:ext cx="8879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r>
                        <a:rPr lang="en-US" b="0" i="1" dirty="0">
                          <a:solidFill>
                            <a:srgbClr val="00B050"/>
                          </a:solidFill>
                          <a:latin typeface="Cambria Math" panose="02040503050406030204" pitchFamily="18" charset="0"/>
                        </a:rPr>
                        <m:t>(</m:t>
                      </m:r>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oMath>
                  </m:oMathPara>
                </a14:m>
                <a:endParaRPr lang="en-US" b="0" dirty="0">
                  <a:solidFill>
                    <a:srgbClr val="00B050"/>
                  </a:solidFill>
                </a:endParaRPr>
              </a:p>
            </p:txBody>
          </p:sp>
        </mc:Choice>
        <mc:Fallback xmlns="">
          <p:sp>
            <p:nvSpPr>
              <p:cNvPr id="60" name="TextBox 59">
                <a:extLst>
                  <a:ext uri="{FF2B5EF4-FFF2-40B4-BE49-F238E27FC236}">
                    <a16:creationId xmlns:a16="http://schemas.microsoft.com/office/drawing/2014/main" id="{87ACD781-10D3-9749-AAD3-9F8814B680B0}"/>
                  </a:ext>
                </a:extLst>
              </p:cNvPr>
              <p:cNvSpPr txBox="1">
                <a:spLocks noRot="1" noChangeAspect="1" noMove="1" noResize="1" noEditPoints="1" noAdjustHandles="1" noChangeArrowheads="1" noChangeShapeType="1" noTextEdit="1"/>
              </p:cNvSpPr>
              <p:nvPr/>
            </p:nvSpPr>
            <p:spPr>
              <a:xfrm>
                <a:off x="6115119" y="4464838"/>
                <a:ext cx="887935" cy="461665"/>
              </a:xfrm>
              <a:prstGeom prst="rect">
                <a:avLst/>
              </a:prstGeom>
              <a:blipFill>
                <a:blip r:embed="rId4"/>
                <a:stretch>
                  <a:fillRect r="-1429" b="-16216"/>
                </a:stretch>
              </a:blipFill>
            </p:spPr>
            <p:txBody>
              <a:bodyPr/>
              <a:lstStyle/>
              <a:p>
                <a:r>
                  <a:rPr lang="en-US">
                    <a:noFill/>
                  </a:rPr>
                  <a:t> </a:t>
                </a:r>
              </a:p>
            </p:txBody>
          </p:sp>
        </mc:Fallback>
      </mc:AlternateContent>
    </p:spTree>
    <p:extLst>
      <p:ext uri="{BB962C8B-B14F-4D97-AF65-F5344CB8AC3E}">
        <p14:creationId xmlns:p14="http://schemas.microsoft.com/office/powerpoint/2010/main" val="220457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D394-4CD0-D441-BA3F-2E637C03ADB3}"/>
              </a:ext>
            </a:extLst>
          </p:cNvPr>
          <p:cNvSpPr>
            <a:spLocks noGrp="1"/>
          </p:cNvSpPr>
          <p:nvPr>
            <p:ph type="title"/>
          </p:nvPr>
        </p:nvSpPr>
        <p:spPr/>
        <p:txBody>
          <a:bodyPr/>
          <a:lstStyle/>
          <a:p>
            <a:r>
              <a:rPr lang="en-US" dirty="0"/>
              <a:t>Original GAN results</a:t>
            </a:r>
          </a:p>
        </p:txBody>
      </p:sp>
      <p:pic>
        <p:nvPicPr>
          <p:cNvPr id="9" name="Picture 8">
            <a:extLst>
              <a:ext uri="{FF2B5EF4-FFF2-40B4-BE49-F238E27FC236}">
                <a16:creationId xmlns:a16="http://schemas.microsoft.com/office/drawing/2014/main" id="{54A3FE17-2309-A148-9622-1715A9F16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078" y="2010915"/>
            <a:ext cx="9144000" cy="3028041"/>
          </a:xfrm>
          <a:prstGeom prst="rect">
            <a:avLst/>
          </a:prstGeom>
        </p:spPr>
      </p:pic>
      <p:cxnSp>
        <p:nvCxnSpPr>
          <p:cNvPr id="11" name="Straight Arrow Connector 10">
            <a:extLst>
              <a:ext uri="{FF2B5EF4-FFF2-40B4-BE49-F238E27FC236}">
                <a16:creationId xmlns:a16="http://schemas.microsoft.com/office/drawing/2014/main" id="{0424663D-E062-DC43-934F-D80AC0D9D352}"/>
              </a:ext>
            </a:extLst>
          </p:cNvPr>
          <p:cNvCxnSpPr>
            <a:cxnSpLocks/>
          </p:cNvCxnSpPr>
          <p:nvPr/>
        </p:nvCxnSpPr>
        <p:spPr bwMode="auto">
          <a:xfrm flipV="1">
            <a:off x="5486400" y="50292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TextBox 11">
            <a:extLst>
              <a:ext uri="{FF2B5EF4-FFF2-40B4-BE49-F238E27FC236}">
                <a16:creationId xmlns:a16="http://schemas.microsoft.com/office/drawing/2014/main" id="{480152B8-A7CE-264A-86C7-747257F0B139}"/>
              </a:ext>
            </a:extLst>
          </p:cNvPr>
          <p:cNvSpPr txBox="1"/>
          <p:nvPr/>
        </p:nvSpPr>
        <p:spPr>
          <a:xfrm>
            <a:off x="4229100" y="5410201"/>
            <a:ext cx="2514600" cy="646331"/>
          </a:xfrm>
          <a:prstGeom prst="rect">
            <a:avLst/>
          </a:prstGeom>
          <a:noFill/>
        </p:spPr>
        <p:txBody>
          <a:bodyPr wrap="square" rtlCol="0">
            <a:spAutoFit/>
          </a:bodyPr>
          <a:lstStyle/>
          <a:p>
            <a:pPr algn="ctr"/>
            <a:r>
              <a:rPr lang="en-US" sz="1800" b="0" dirty="0"/>
              <a:t>Nearest real image for sample to the left</a:t>
            </a:r>
          </a:p>
        </p:txBody>
      </p:sp>
      <p:sp>
        <p:nvSpPr>
          <p:cNvPr id="14" name="TextBox 13">
            <a:extLst>
              <a:ext uri="{FF2B5EF4-FFF2-40B4-BE49-F238E27FC236}">
                <a16:creationId xmlns:a16="http://schemas.microsoft.com/office/drawing/2014/main" id="{3AAF7FFC-4D01-8F40-8FE6-BF230C895950}"/>
              </a:ext>
            </a:extLst>
          </p:cNvPr>
          <p:cNvSpPr txBox="1"/>
          <p:nvPr/>
        </p:nvSpPr>
        <p:spPr>
          <a:xfrm>
            <a:off x="2590800" y="1574546"/>
            <a:ext cx="2514600" cy="369332"/>
          </a:xfrm>
          <a:prstGeom prst="rect">
            <a:avLst/>
          </a:prstGeom>
          <a:noFill/>
        </p:spPr>
        <p:txBody>
          <a:bodyPr wrap="square" rtlCol="0">
            <a:spAutoFit/>
          </a:bodyPr>
          <a:lstStyle/>
          <a:p>
            <a:pPr algn="ctr"/>
            <a:r>
              <a:rPr lang="en-US" sz="1800" b="0" dirty="0"/>
              <a:t>MNIST digits</a:t>
            </a:r>
          </a:p>
        </p:txBody>
      </p:sp>
      <p:sp>
        <p:nvSpPr>
          <p:cNvPr id="15" name="TextBox 14">
            <a:extLst>
              <a:ext uri="{FF2B5EF4-FFF2-40B4-BE49-F238E27FC236}">
                <a16:creationId xmlns:a16="http://schemas.microsoft.com/office/drawing/2014/main" id="{D01AB45D-CF25-9D49-A1DC-5B6070080135}"/>
              </a:ext>
            </a:extLst>
          </p:cNvPr>
          <p:cNvSpPr txBox="1"/>
          <p:nvPr/>
        </p:nvSpPr>
        <p:spPr>
          <a:xfrm>
            <a:off x="7162800" y="1577284"/>
            <a:ext cx="2514600" cy="369332"/>
          </a:xfrm>
          <a:prstGeom prst="rect">
            <a:avLst/>
          </a:prstGeom>
          <a:noFill/>
        </p:spPr>
        <p:txBody>
          <a:bodyPr wrap="square" rtlCol="0">
            <a:spAutoFit/>
          </a:bodyPr>
          <a:lstStyle/>
          <a:p>
            <a:pPr algn="ctr"/>
            <a:r>
              <a:rPr lang="en-US" sz="1800" b="0" dirty="0"/>
              <a:t>Toronto Face Dataset</a:t>
            </a:r>
          </a:p>
        </p:txBody>
      </p:sp>
      <p:sp>
        <p:nvSpPr>
          <p:cNvPr id="3" name="Rectangle 2">
            <a:extLst>
              <a:ext uri="{FF2B5EF4-FFF2-40B4-BE49-F238E27FC236}">
                <a16:creationId xmlns:a16="http://schemas.microsoft.com/office/drawing/2014/main" id="{13F75059-9C80-7924-9F53-DAE8DB581359}"/>
              </a:ext>
            </a:extLst>
          </p:cNvPr>
          <p:cNvSpPr/>
          <p:nvPr/>
        </p:nvSpPr>
        <p:spPr>
          <a:xfrm>
            <a:off x="2069938" y="6336268"/>
            <a:ext cx="7988462" cy="369332"/>
          </a:xfrm>
          <a:prstGeom prst="rect">
            <a:avLst/>
          </a:prstGeom>
        </p:spPr>
        <p:txBody>
          <a:bodyPr wrap="square">
            <a:spAutoFit/>
          </a:bodyPr>
          <a:lstStyle/>
          <a:p>
            <a:pPr algn="ctr"/>
            <a:r>
              <a:rPr lang="en-US" sz="1800" b="0" dirty="0"/>
              <a:t>I. Goodfellow et al. </a:t>
            </a:r>
            <a:r>
              <a:rPr lang="en-US" sz="1800" b="0" dirty="0">
                <a:hlinkClick r:id="rId3"/>
              </a:rPr>
              <a:t>Generative adversarial nets</a:t>
            </a:r>
            <a:r>
              <a:rPr lang="en-US" sz="1800" b="0" dirty="0"/>
              <a:t>. </a:t>
            </a:r>
            <a:r>
              <a:rPr lang="en-US" sz="1800" b="0" dirty="0" err="1"/>
              <a:t>NeurIPS</a:t>
            </a:r>
            <a:r>
              <a:rPr lang="en-US" sz="1800" b="0" dirty="0"/>
              <a:t> 2014</a:t>
            </a:r>
          </a:p>
        </p:txBody>
      </p:sp>
    </p:spTree>
    <p:extLst>
      <p:ext uri="{BB962C8B-B14F-4D97-AF65-F5344CB8AC3E}">
        <p14:creationId xmlns:p14="http://schemas.microsoft.com/office/powerpoint/2010/main" val="523445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D394-4CD0-D441-BA3F-2E637C03ADB3}"/>
              </a:ext>
            </a:extLst>
          </p:cNvPr>
          <p:cNvSpPr>
            <a:spLocks noGrp="1"/>
          </p:cNvSpPr>
          <p:nvPr>
            <p:ph type="title"/>
          </p:nvPr>
        </p:nvSpPr>
        <p:spPr/>
        <p:txBody>
          <a:bodyPr/>
          <a:lstStyle/>
          <a:p>
            <a:r>
              <a:rPr lang="en-US" dirty="0"/>
              <a:t>Original GAN results</a:t>
            </a:r>
          </a:p>
        </p:txBody>
      </p:sp>
      <p:sp>
        <p:nvSpPr>
          <p:cNvPr id="14" name="TextBox 13">
            <a:extLst>
              <a:ext uri="{FF2B5EF4-FFF2-40B4-BE49-F238E27FC236}">
                <a16:creationId xmlns:a16="http://schemas.microsoft.com/office/drawing/2014/main" id="{3AAF7FFC-4D01-8F40-8FE6-BF230C895950}"/>
              </a:ext>
            </a:extLst>
          </p:cNvPr>
          <p:cNvSpPr txBox="1"/>
          <p:nvPr/>
        </p:nvSpPr>
        <p:spPr>
          <a:xfrm>
            <a:off x="2438400" y="1574546"/>
            <a:ext cx="2743200" cy="369332"/>
          </a:xfrm>
          <a:prstGeom prst="rect">
            <a:avLst/>
          </a:prstGeom>
          <a:noFill/>
        </p:spPr>
        <p:txBody>
          <a:bodyPr wrap="square" rtlCol="0">
            <a:spAutoFit/>
          </a:bodyPr>
          <a:lstStyle/>
          <a:p>
            <a:pPr algn="ctr"/>
            <a:r>
              <a:rPr lang="en-US" sz="1800" b="0" dirty="0"/>
              <a:t>CIFAR-10 (FC networks)</a:t>
            </a:r>
          </a:p>
        </p:txBody>
      </p:sp>
      <p:pic>
        <p:nvPicPr>
          <p:cNvPr id="6" name="Picture 5">
            <a:extLst>
              <a:ext uri="{FF2B5EF4-FFF2-40B4-BE49-F238E27FC236}">
                <a16:creationId xmlns:a16="http://schemas.microsoft.com/office/drawing/2014/main" id="{92611B47-655E-2F49-BFC0-D2C9C1071D54}"/>
              </a:ext>
            </a:extLst>
          </p:cNvPr>
          <p:cNvPicPr>
            <a:picLocks noChangeAspect="1"/>
          </p:cNvPicPr>
          <p:nvPr/>
        </p:nvPicPr>
        <p:blipFill rotWithShape="1">
          <a:blip r:embed="rId2">
            <a:extLst>
              <a:ext uri="{28A0092B-C50C-407E-A947-70E740481C1C}">
                <a14:useLocalDpi xmlns:a14="http://schemas.microsoft.com/office/drawing/2010/main" val="0"/>
              </a:ext>
            </a:extLst>
          </a:blip>
          <a:srcRect t="500" b="-500"/>
          <a:stretch/>
        </p:blipFill>
        <p:spPr>
          <a:xfrm>
            <a:off x="1524000" y="1920240"/>
            <a:ext cx="9144000" cy="3048000"/>
          </a:xfrm>
          <a:prstGeom prst="rect">
            <a:avLst/>
          </a:prstGeom>
        </p:spPr>
      </p:pic>
      <p:sp>
        <p:nvSpPr>
          <p:cNvPr id="13" name="TextBox 12">
            <a:extLst>
              <a:ext uri="{FF2B5EF4-FFF2-40B4-BE49-F238E27FC236}">
                <a16:creationId xmlns:a16="http://schemas.microsoft.com/office/drawing/2014/main" id="{665E1FF7-6D85-6F47-95BE-1A5E436170B7}"/>
              </a:ext>
            </a:extLst>
          </p:cNvPr>
          <p:cNvSpPr txBox="1"/>
          <p:nvPr/>
        </p:nvSpPr>
        <p:spPr>
          <a:xfrm>
            <a:off x="6934200" y="1587129"/>
            <a:ext cx="2971800" cy="369332"/>
          </a:xfrm>
          <a:prstGeom prst="rect">
            <a:avLst/>
          </a:prstGeom>
          <a:noFill/>
        </p:spPr>
        <p:txBody>
          <a:bodyPr wrap="square" rtlCol="0">
            <a:spAutoFit/>
          </a:bodyPr>
          <a:lstStyle/>
          <a:p>
            <a:pPr algn="ctr"/>
            <a:r>
              <a:rPr lang="en-US" sz="1800" b="0" dirty="0"/>
              <a:t>CIFAR-10 (conv networks)</a:t>
            </a:r>
          </a:p>
        </p:txBody>
      </p:sp>
      <p:sp>
        <p:nvSpPr>
          <p:cNvPr id="3" name="Rectangle 2">
            <a:extLst>
              <a:ext uri="{FF2B5EF4-FFF2-40B4-BE49-F238E27FC236}">
                <a16:creationId xmlns:a16="http://schemas.microsoft.com/office/drawing/2014/main" id="{26DAECD9-DD0B-693C-0EB4-48F74FCDBC01}"/>
              </a:ext>
            </a:extLst>
          </p:cNvPr>
          <p:cNvSpPr/>
          <p:nvPr/>
        </p:nvSpPr>
        <p:spPr>
          <a:xfrm>
            <a:off x="2069938" y="6336268"/>
            <a:ext cx="7988462" cy="369332"/>
          </a:xfrm>
          <a:prstGeom prst="rect">
            <a:avLst/>
          </a:prstGeom>
        </p:spPr>
        <p:txBody>
          <a:bodyPr wrap="square">
            <a:spAutoFit/>
          </a:bodyPr>
          <a:lstStyle/>
          <a:p>
            <a:pPr algn="ctr"/>
            <a:r>
              <a:rPr lang="en-US" sz="1800" b="0" dirty="0"/>
              <a:t>I. Goodfellow et al. </a:t>
            </a:r>
            <a:r>
              <a:rPr lang="en-US" sz="1800" b="0" dirty="0">
                <a:hlinkClick r:id="rId3"/>
              </a:rPr>
              <a:t>Generative adversarial nets</a:t>
            </a:r>
            <a:r>
              <a:rPr lang="en-US" sz="1800" b="0" dirty="0"/>
              <a:t>. </a:t>
            </a:r>
            <a:r>
              <a:rPr lang="en-US" sz="1800" b="0" dirty="0" err="1"/>
              <a:t>NeurIPS</a:t>
            </a:r>
            <a:r>
              <a:rPr lang="en-US" sz="1800" b="0" dirty="0"/>
              <a:t> 2014</a:t>
            </a:r>
          </a:p>
        </p:txBody>
      </p:sp>
    </p:spTree>
    <p:extLst>
      <p:ext uri="{BB962C8B-B14F-4D97-AF65-F5344CB8AC3E}">
        <p14:creationId xmlns:p14="http://schemas.microsoft.com/office/powerpoint/2010/main" val="488722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DFC464B-55B3-3548-8E82-D9F075E8F949}"/>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Early, influential convolutional architecture for generator</a:t>
            </a:r>
          </a:p>
        </p:txBody>
      </p:sp>
      <p:sp>
        <p:nvSpPr>
          <p:cNvPr id="2" name="Title 1">
            <a:extLst>
              <a:ext uri="{FF2B5EF4-FFF2-40B4-BE49-F238E27FC236}">
                <a16:creationId xmlns:a16="http://schemas.microsoft.com/office/drawing/2014/main" id="{A5F68C6D-1EC9-A941-9E19-D8FD9D4D811D}"/>
              </a:ext>
            </a:extLst>
          </p:cNvPr>
          <p:cNvSpPr>
            <a:spLocks noGrp="1"/>
          </p:cNvSpPr>
          <p:nvPr>
            <p:ph type="title"/>
          </p:nvPr>
        </p:nvSpPr>
        <p:spPr/>
        <p:txBody>
          <a:bodyPr/>
          <a:lstStyle/>
          <a:p>
            <a:r>
              <a:rPr lang="en-US" dirty="0"/>
              <a:t>DCGAN</a:t>
            </a:r>
          </a:p>
        </p:txBody>
      </p:sp>
      <p:pic>
        <p:nvPicPr>
          <p:cNvPr id="6" name="Content Placeholder 5">
            <a:extLst>
              <a:ext uri="{FF2B5EF4-FFF2-40B4-BE49-F238E27FC236}">
                <a16:creationId xmlns:a16="http://schemas.microsoft.com/office/drawing/2014/main" id="{BE53569B-EF5E-574D-BC46-C0D6E98CBE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0" y="1828800"/>
            <a:ext cx="7772400" cy="3028950"/>
          </a:xfrm>
        </p:spPr>
      </p:pic>
      <p:sp>
        <p:nvSpPr>
          <p:cNvPr id="4" name="Rectangle 3">
            <a:extLst>
              <a:ext uri="{FF2B5EF4-FFF2-40B4-BE49-F238E27FC236}">
                <a16:creationId xmlns:a16="http://schemas.microsoft.com/office/drawing/2014/main" id="{C5B3BC77-CE98-164C-8849-EDB5DF6CCBB4}"/>
              </a:ext>
            </a:extLst>
          </p:cNvPr>
          <p:cNvSpPr/>
          <p:nvPr/>
        </p:nvSpPr>
        <p:spPr>
          <a:xfrm>
            <a:off x="1676400" y="6211670"/>
            <a:ext cx="8839200" cy="646331"/>
          </a:xfrm>
          <a:prstGeom prst="rect">
            <a:avLst/>
          </a:prstGeom>
        </p:spPr>
        <p:txBody>
          <a:bodyPr wrap="square">
            <a:spAutoFit/>
          </a:bodyPr>
          <a:lstStyle/>
          <a:p>
            <a:pPr algn="ctr"/>
            <a:r>
              <a:rPr lang="en-US" sz="1800" b="0" dirty="0"/>
              <a:t>A. Radford, L. Metz, S. </a:t>
            </a:r>
            <a:r>
              <a:rPr lang="en-US" sz="1800" b="0" dirty="0" err="1"/>
              <a:t>Chintala</a:t>
            </a:r>
            <a:r>
              <a:rPr lang="en-US" sz="1800" b="0" dirty="0"/>
              <a:t>, </a:t>
            </a:r>
            <a:r>
              <a:rPr lang="en-US" sz="1800" b="0" dirty="0">
                <a:hlinkClick r:id="rId3"/>
              </a:rPr>
              <a:t>Unsupervised representation learning with deep convolutional generative adversarial networks</a:t>
            </a:r>
            <a:r>
              <a:rPr lang="en-US" sz="1800" b="0" dirty="0"/>
              <a:t>, ICLR 2016</a:t>
            </a:r>
          </a:p>
        </p:txBody>
      </p:sp>
      <p:sp>
        <p:nvSpPr>
          <p:cNvPr id="9" name="TextBox 8">
            <a:extLst>
              <a:ext uri="{FF2B5EF4-FFF2-40B4-BE49-F238E27FC236}">
                <a16:creationId xmlns:a16="http://schemas.microsoft.com/office/drawing/2014/main" id="{2ADB1F18-DBBB-9745-9728-2761483CC995}"/>
              </a:ext>
            </a:extLst>
          </p:cNvPr>
          <p:cNvSpPr txBox="1"/>
          <p:nvPr/>
        </p:nvSpPr>
        <p:spPr>
          <a:xfrm>
            <a:off x="5181600" y="4686955"/>
            <a:ext cx="3200400" cy="738664"/>
          </a:xfrm>
          <a:prstGeom prst="rect">
            <a:avLst/>
          </a:prstGeom>
          <a:noFill/>
        </p:spPr>
        <p:txBody>
          <a:bodyPr wrap="square" rtlCol="0">
            <a:spAutoFit/>
          </a:bodyPr>
          <a:lstStyle/>
          <a:p>
            <a:pPr algn="ctr"/>
            <a:r>
              <a:rPr lang="en-US" sz="1400" b="0" dirty="0"/>
              <a:t>Four transposed convolution layers with output stride of 2 for </a:t>
            </a:r>
            <a:r>
              <a:rPr lang="en-US" sz="1400" b="0" dirty="0" err="1"/>
              <a:t>upsampling</a:t>
            </a:r>
            <a:r>
              <a:rPr lang="en-US" sz="1400" b="0" dirty="0"/>
              <a:t>, followed by </a:t>
            </a:r>
            <a:r>
              <a:rPr lang="en-US" sz="1400" b="0" dirty="0" err="1"/>
              <a:t>ReLU</a:t>
            </a:r>
            <a:r>
              <a:rPr lang="en-US" sz="1400" b="0" dirty="0"/>
              <a:t> activations</a:t>
            </a:r>
          </a:p>
        </p:txBody>
      </p:sp>
      <p:sp>
        <p:nvSpPr>
          <p:cNvPr id="10" name="TextBox 9">
            <a:extLst>
              <a:ext uri="{FF2B5EF4-FFF2-40B4-BE49-F238E27FC236}">
                <a16:creationId xmlns:a16="http://schemas.microsoft.com/office/drawing/2014/main" id="{231DA137-9DD9-164C-AFFD-5E5D27C850FC}"/>
              </a:ext>
            </a:extLst>
          </p:cNvPr>
          <p:cNvSpPr txBox="1"/>
          <p:nvPr/>
        </p:nvSpPr>
        <p:spPr>
          <a:xfrm>
            <a:off x="8610600" y="5064978"/>
            <a:ext cx="1600200" cy="523220"/>
          </a:xfrm>
          <a:prstGeom prst="rect">
            <a:avLst/>
          </a:prstGeom>
          <a:noFill/>
        </p:spPr>
        <p:txBody>
          <a:bodyPr wrap="square" rtlCol="0">
            <a:spAutoFit/>
          </a:bodyPr>
          <a:lstStyle/>
          <a:p>
            <a:pPr algn="ctr"/>
            <a:r>
              <a:rPr lang="en-US" sz="1400" b="0" dirty="0"/>
              <a:t>Tanh activations in the last layer</a:t>
            </a:r>
          </a:p>
        </p:txBody>
      </p:sp>
      <p:sp>
        <p:nvSpPr>
          <p:cNvPr id="11" name="TextBox 10">
            <a:extLst>
              <a:ext uri="{FF2B5EF4-FFF2-40B4-BE49-F238E27FC236}">
                <a16:creationId xmlns:a16="http://schemas.microsoft.com/office/drawing/2014/main" id="{7928677A-4640-1C49-812D-8FA0F91CCA3D}"/>
              </a:ext>
            </a:extLst>
          </p:cNvPr>
          <p:cNvSpPr txBox="1"/>
          <p:nvPr/>
        </p:nvSpPr>
        <p:spPr>
          <a:xfrm>
            <a:off x="1524000" y="3023711"/>
            <a:ext cx="1295400" cy="738664"/>
          </a:xfrm>
          <a:prstGeom prst="rect">
            <a:avLst/>
          </a:prstGeom>
          <a:noFill/>
        </p:spPr>
        <p:txBody>
          <a:bodyPr wrap="square" rtlCol="0">
            <a:spAutoFit/>
          </a:bodyPr>
          <a:lstStyle/>
          <a:p>
            <a:pPr algn="ctr"/>
            <a:r>
              <a:rPr lang="en-US" sz="1400" b="0" dirty="0"/>
              <a:t>Uniformly distributed input</a:t>
            </a:r>
          </a:p>
        </p:txBody>
      </p:sp>
      <p:sp>
        <p:nvSpPr>
          <p:cNvPr id="12" name="TextBox 11">
            <a:extLst>
              <a:ext uri="{FF2B5EF4-FFF2-40B4-BE49-F238E27FC236}">
                <a16:creationId xmlns:a16="http://schemas.microsoft.com/office/drawing/2014/main" id="{829C40E7-5811-0B49-934B-845E493CE4CE}"/>
              </a:ext>
            </a:extLst>
          </p:cNvPr>
          <p:cNvSpPr txBox="1"/>
          <p:nvPr/>
        </p:nvSpPr>
        <p:spPr>
          <a:xfrm>
            <a:off x="2743200" y="4371975"/>
            <a:ext cx="1524000" cy="523220"/>
          </a:xfrm>
          <a:prstGeom prst="rect">
            <a:avLst/>
          </a:prstGeom>
          <a:noFill/>
        </p:spPr>
        <p:txBody>
          <a:bodyPr wrap="square" rtlCol="0">
            <a:spAutoFit/>
          </a:bodyPr>
          <a:lstStyle/>
          <a:p>
            <a:pPr algn="ctr"/>
            <a:r>
              <a:rPr lang="en-US" sz="1400" b="0" dirty="0"/>
              <a:t>Linear transformation</a:t>
            </a:r>
          </a:p>
        </p:txBody>
      </p:sp>
    </p:spTree>
    <p:extLst>
      <p:ext uri="{BB962C8B-B14F-4D97-AF65-F5344CB8AC3E}">
        <p14:creationId xmlns:p14="http://schemas.microsoft.com/office/powerpoint/2010/main" val="8085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DFC464B-55B3-3548-8E82-D9F075E8F949}"/>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Early, influential convolutional architecture for generator</a:t>
            </a:r>
          </a:p>
          <a:p>
            <a:pPr marL="457200" indent="-457200">
              <a:buFont typeface="Arial" panose="020B0604020202020204" pitchFamily="34" charset="0"/>
              <a:buChar char="•"/>
            </a:pPr>
            <a:r>
              <a:rPr lang="en-US" b="0" kern="0" dirty="0"/>
              <a:t>Discriminator architecture (empirically determined to give best training stability):</a:t>
            </a:r>
          </a:p>
          <a:p>
            <a:pPr marL="857250" lvl="1" indent="-457200">
              <a:buFont typeface="Arial" panose="020B0604020202020204" pitchFamily="34" charset="0"/>
              <a:buChar char="•"/>
            </a:pPr>
            <a:r>
              <a:rPr lang="en-US" sz="2400" b="0" kern="0" dirty="0"/>
              <a:t>Don’t use pooling, only </a:t>
            </a:r>
            <a:r>
              <a:rPr lang="en-US" sz="2400" b="0" kern="0" dirty="0" err="1"/>
              <a:t>strided</a:t>
            </a:r>
            <a:r>
              <a:rPr lang="en-US" sz="2400" b="0" kern="0" dirty="0"/>
              <a:t> convolutions</a:t>
            </a:r>
          </a:p>
          <a:p>
            <a:pPr marL="857250" lvl="1" indent="-457200">
              <a:buFont typeface="Arial" panose="020B0604020202020204" pitchFamily="34" charset="0"/>
              <a:buChar char="•"/>
            </a:pPr>
            <a:r>
              <a:rPr lang="en-US" sz="2400" b="0" kern="0" dirty="0"/>
              <a:t>Use Leaky </a:t>
            </a:r>
            <a:r>
              <a:rPr lang="en-US" sz="2400" b="0" kern="0" dirty="0" err="1"/>
              <a:t>ReLU</a:t>
            </a:r>
            <a:r>
              <a:rPr lang="en-US" sz="2400" b="0" kern="0" dirty="0"/>
              <a:t> activations (sparse gradients cause problems for training)</a:t>
            </a:r>
          </a:p>
          <a:p>
            <a:pPr marL="857250" lvl="1" indent="-457200">
              <a:buFont typeface="Arial" panose="020B0604020202020204" pitchFamily="34" charset="0"/>
              <a:buChar char="•"/>
            </a:pPr>
            <a:r>
              <a:rPr lang="en-US" sz="2400" b="0" kern="0" dirty="0"/>
              <a:t>Use only one FC layer before the </a:t>
            </a:r>
            <a:r>
              <a:rPr lang="en-US" sz="2400" b="0" kern="0" dirty="0" err="1"/>
              <a:t>softmax</a:t>
            </a:r>
            <a:r>
              <a:rPr lang="en-US" sz="2400" b="0" kern="0" dirty="0"/>
              <a:t> output</a:t>
            </a:r>
          </a:p>
          <a:p>
            <a:pPr marL="857250" lvl="1" indent="-457200">
              <a:buFont typeface="Arial" panose="020B0604020202020204" pitchFamily="34" charset="0"/>
              <a:buChar char="•"/>
            </a:pPr>
            <a:r>
              <a:rPr lang="en-US" sz="2400" b="0" kern="0" dirty="0"/>
              <a:t>Use batch normalization after most layers (in the generator also)</a:t>
            </a:r>
          </a:p>
        </p:txBody>
      </p:sp>
      <p:sp>
        <p:nvSpPr>
          <p:cNvPr id="2" name="Title 1">
            <a:extLst>
              <a:ext uri="{FF2B5EF4-FFF2-40B4-BE49-F238E27FC236}">
                <a16:creationId xmlns:a16="http://schemas.microsoft.com/office/drawing/2014/main" id="{A5F68C6D-1EC9-A941-9E19-D8FD9D4D811D}"/>
              </a:ext>
            </a:extLst>
          </p:cNvPr>
          <p:cNvSpPr>
            <a:spLocks noGrp="1"/>
          </p:cNvSpPr>
          <p:nvPr>
            <p:ph type="title"/>
          </p:nvPr>
        </p:nvSpPr>
        <p:spPr/>
        <p:txBody>
          <a:bodyPr/>
          <a:lstStyle/>
          <a:p>
            <a:r>
              <a:rPr lang="en-US" dirty="0"/>
              <a:t>DCGAN</a:t>
            </a:r>
          </a:p>
        </p:txBody>
      </p:sp>
      <p:sp>
        <p:nvSpPr>
          <p:cNvPr id="4" name="Rectangle 3">
            <a:extLst>
              <a:ext uri="{FF2B5EF4-FFF2-40B4-BE49-F238E27FC236}">
                <a16:creationId xmlns:a16="http://schemas.microsoft.com/office/drawing/2014/main" id="{C5B3BC77-CE98-164C-8849-EDB5DF6CCBB4}"/>
              </a:ext>
            </a:extLst>
          </p:cNvPr>
          <p:cNvSpPr/>
          <p:nvPr/>
        </p:nvSpPr>
        <p:spPr>
          <a:xfrm>
            <a:off x="1676400" y="6211670"/>
            <a:ext cx="8839200" cy="646331"/>
          </a:xfrm>
          <a:prstGeom prst="rect">
            <a:avLst/>
          </a:prstGeom>
        </p:spPr>
        <p:txBody>
          <a:bodyPr wrap="square">
            <a:spAutoFit/>
          </a:bodyPr>
          <a:lstStyle/>
          <a:p>
            <a:pPr algn="ctr"/>
            <a:r>
              <a:rPr lang="en-US" sz="1800" b="0" dirty="0"/>
              <a:t>A. Radford, L. Metz, S. </a:t>
            </a:r>
            <a:r>
              <a:rPr lang="en-US" sz="1800" b="0" dirty="0" err="1"/>
              <a:t>Chintala</a:t>
            </a:r>
            <a:r>
              <a:rPr lang="en-US" sz="1800" b="0" dirty="0"/>
              <a:t>, </a:t>
            </a:r>
            <a:r>
              <a:rPr lang="en-US" sz="1800" b="0" dirty="0">
                <a:hlinkClick r:id="rId2"/>
              </a:rPr>
              <a:t>Unsupervised representation learning with deep convolutional generative adversarial networks</a:t>
            </a:r>
            <a:r>
              <a:rPr lang="en-US" sz="1800" b="0" dirty="0"/>
              <a:t>, ICLR 2016</a:t>
            </a:r>
          </a:p>
        </p:txBody>
      </p:sp>
    </p:spTree>
    <p:extLst>
      <p:ext uri="{BB962C8B-B14F-4D97-AF65-F5344CB8AC3E}">
        <p14:creationId xmlns:p14="http://schemas.microsoft.com/office/powerpoint/2010/main" val="1350889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modeling tasks</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Generation: learn to sample from the distribution represented by the training set</a:t>
            </a:r>
          </a:p>
        </p:txBody>
      </p:sp>
      <p:pic>
        <p:nvPicPr>
          <p:cNvPr id="4" name="Picture 3" descr="Screen Shot 2017-11-08 at 7.00.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1" y="2667001"/>
            <a:ext cx="3885499" cy="3873617"/>
          </a:xfrm>
          <a:prstGeom prst="rect">
            <a:avLst/>
          </a:prstGeom>
        </p:spPr>
      </p:pic>
    </p:spTree>
    <p:extLst>
      <p:ext uri="{BB962C8B-B14F-4D97-AF65-F5344CB8AC3E}">
        <p14:creationId xmlns:p14="http://schemas.microsoft.com/office/powerpoint/2010/main" val="427096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pic>
        <p:nvPicPr>
          <p:cNvPr id="6" name="Content Placeholder 5">
            <a:extLst>
              <a:ext uri="{FF2B5EF4-FFF2-40B4-BE49-F238E27FC236}">
                <a16:creationId xmlns:a16="http://schemas.microsoft.com/office/drawing/2014/main" id="{01663F6E-08FF-EC45-8FF4-C9DBD7184A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807464"/>
            <a:ext cx="7772400" cy="3907536"/>
          </a:xfrm>
        </p:spPr>
      </p:pic>
      <p:sp>
        <p:nvSpPr>
          <p:cNvPr id="7" name="TextBox 6">
            <a:extLst>
              <a:ext uri="{FF2B5EF4-FFF2-40B4-BE49-F238E27FC236}">
                <a16:creationId xmlns:a16="http://schemas.microsoft.com/office/drawing/2014/main" id="{DA2D2D62-46B1-0C4F-9D42-102DC297E85E}"/>
              </a:ext>
            </a:extLst>
          </p:cNvPr>
          <p:cNvSpPr txBox="1"/>
          <p:nvPr/>
        </p:nvSpPr>
        <p:spPr>
          <a:xfrm>
            <a:off x="3276600" y="1295401"/>
            <a:ext cx="5638800" cy="461665"/>
          </a:xfrm>
          <a:prstGeom prst="rect">
            <a:avLst/>
          </a:prstGeom>
          <a:noFill/>
        </p:spPr>
        <p:txBody>
          <a:bodyPr wrap="square" rtlCol="0">
            <a:spAutoFit/>
          </a:bodyPr>
          <a:lstStyle/>
          <a:p>
            <a:pPr algn="ctr"/>
            <a:r>
              <a:rPr lang="en-US" b="0" dirty="0"/>
              <a:t>Generated bedrooms after one epoch</a:t>
            </a:r>
          </a:p>
        </p:txBody>
      </p:sp>
    </p:spTree>
    <p:extLst>
      <p:ext uri="{BB962C8B-B14F-4D97-AF65-F5344CB8AC3E}">
        <p14:creationId xmlns:p14="http://schemas.microsoft.com/office/powerpoint/2010/main" val="4230669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pic>
        <p:nvPicPr>
          <p:cNvPr id="6" name="Content Placeholder 5">
            <a:extLst>
              <a:ext uri="{FF2B5EF4-FFF2-40B4-BE49-F238E27FC236}">
                <a16:creationId xmlns:a16="http://schemas.microsoft.com/office/drawing/2014/main" id="{01663F6E-08FF-EC45-8FF4-C9DBD7184A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807464"/>
            <a:ext cx="7772400" cy="3907536"/>
          </a:xfrm>
        </p:spPr>
      </p:pic>
      <p:sp>
        <p:nvSpPr>
          <p:cNvPr id="7" name="TextBox 6">
            <a:extLst>
              <a:ext uri="{FF2B5EF4-FFF2-40B4-BE49-F238E27FC236}">
                <a16:creationId xmlns:a16="http://schemas.microsoft.com/office/drawing/2014/main" id="{DA2D2D62-46B1-0C4F-9D42-102DC297E85E}"/>
              </a:ext>
            </a:extLst>
          </p:cNvPr>
          <p:cNvSpPr txBox="1"/>
          <p:nvPr/>
        </p:nvSpPr>
        <p:spPr>
          <a:xfrm>
            <a:off x="3276600" y="1295401"/>
            <a:ext cx="5638800" cy="461665"/>
          </a:xfrm>
          <a:prstGeom prst="rect">
            <a:avLst/>
          </a:prstGeom>
          <a:noFill/>
        </p:spPr>
        <p:txBody>
          <a:bodyPr wrap="square" rtlCol="0">
            <a:spAutoFit/>
          </a:bodyPr>
          <a:lstStyle/>
          <a:p>
            <a:pPr algn="ctr"/>
            <a:r>
              <a:rPr lang="en-US" b="0" dirty="0"/>
              <a:t>Generated bedrooms after five epochs</a:t>
            </a:r>
          </a:p>
        </p:txBody>
      </p:sp>
      <p:pic>
        <p:nvPicPr>
          <p:cNvPr id="4" name="Picture 3">
            <a:extLst>
              <a:ext uri="{FF2B5EF4-FFF2-40B4-BE49-F238E27FC236}">
                <a16:creationId xmlns:a16="http://schemas.microsoft.com/office/drawing/2014/main" id="{5369DDBD-9AC5-384D-89A7-4CCDA725A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1" y="1807464"/>
            <a:ext cx="7778497" cy="3907536"/>
          </a:xfrm>
          <a:prstGeom prst="rect">
            <a:avLst/>
          </a:prstGeom>
        </p:spPr>
      </p:pic>
    </p:spTree>
    <p:extLst>
      <p:ext uri="{BB962C8B-B14F-4D97-AF65-F5344CB8AC3E}">
        <p14:creationId xmlns:p14="http://schemas.microsoft.com/office/powerpoint/2010/main" val="1903336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8F21-E725-844C-92AD-1BBD603BCD62}"/>
              </a:ext>
            </a:extLst>
          </p:cNvPr>
          <p:cNvSpPr>
            <a:spLocks noGrp="1"/>
          </p:cNvSpPr>
          <p:nvPr>
            <p:ph type="title"/>
          </p:nvPr>
        </p:nvSpPr>
        <p:spPr/>
        <p:txBody>
          <a:bodyPr/>
          <a:lstStyle/>
          <a:p>
            <a:r>
              <a:rPr lang="en-US" dirty="0"/>
              <a:t>Least Squares GAN (LSGAN)</a:t>
            </a:r>
          </a:p>
        </p:txBody>
      </p:sp>
      <p:sp>
        <p:nvSpPr>
          <p:cNvPr id="8" name="Content Placeholder 7">
            <a:extLst>
              <a:ext uri="{FF2B5EF4-FFF2-40B4-BE49-F238E27FC236}">
                <a16:creationId xmlns:a16="http://schemas.microsoft.com/office/drawing/2014/main" id="{C9B99C7C-26CE-9B4A-BD7B-9023B5F088A4}"/>
              </a:ext>
            </a:extLst>
          </p:cNvPr>
          <p:cNvSpPr>
            <a:spLocks noGrp="1"/>
          </p:cNvSpPr>
          <p:nvPr>
            <p:ph idx="1"/>
          </p:nvPr>
        </p:nvSpPr>
        <p:spPr/>
        <p:txBody>
          <a:bodyPr/>
          <a:lstStyle/>
          <a:p>
            <a:pPr marL="457200" indent="-457200">
              <a:buFont typeface="Arial" panose="020B0604020202020204" pitchFamily="34" charset="0"/>
              <a:buChar char="•"/>
            </a:pPr>
            <a:r>
              <a:rPr lang="en-US" dirty="0"/>
              <a:t>Benefits (claimed)</a:t>
            </a:r>
          </a:p>
          <a:p>
            <a:pPr marL="857250" lvl="1" indent="-457200">
              <a:buFont typeface="Arial" panose="020B0604020202020204" pitchFamily="34" charset="0"/>
              <a:buChar char="•"/>
            </a:pPr>
            <a:r>
              <a:rPr lang="en-US" sz="2400" dirty="0"/>
              <a:t>Higher-quality images</a:t>
            </a:r>
          </a:p>
        </p:txBody>
      </p:sp>
      <p:pic>
        <p:nvPicPr>
          <p:cNvPr id="10" name="Picture 9">
            <a:extLst>
              <a:ext uri="{FF2B5EF4-FFF2-40B4-BE49-F238E27FC236}">
                <a16:creationId xmlns:a16="http://schemas.microsoft.com/office/drawing/2014/main" id="{671006DA-BEEE-9747-B700-F94D19B48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1" y="1905000"/>
            <a:ext cx="7185901" cy="4070163"/>
          </a:xfrm>
          <a:prstGeom prst="rect">
            <a:avLst/>
          </a:prstGeom>
        </p:spPr>
      </p:pic>
      <p:sp>
        <p:nvSpPr>
          <p:cNvPr id="3" name="Rectangle 2">
            <a:extLst>
              <a:ext uri="{FF2B5EF4-FFF2-40B4-BE49-F238E27FC236}">
                <a16:creationId xmlns:a16="http://schemas.microsoft.com/office/drawing/2014/main" id="{D5C792C0-9127-D526-BE08-109D91288AF0}"/>
              </a:ext>
            </a:extLst>
          </p:cNvPr>
          <p:cNvSpPr/>
          <p:nvPr/>
        </p:nvSpPr>
        <p:spPr>
          <a:xfrm>
            <a:off x="304800" y="6260068"/>
            <a:ext cx="11582400" cy="369332"/>
          </a:xfrm>
          <a:prstGeom prst="rect">
            <a:avLst/>
          </a:prstGeom>
        </p:spPr>
        <p:txBody>
          <a:bodyPr wrap="square">
            <a:spAutoFit/>
          </a:bodyPr>
          <a:lstStyle/>
          <a:p>
            <a:pPr algn="ctr"/>
            <a:r>
              <a:rPr lang="en-US" sz="1800" b="0" dirty="0"/>
              <a:t>X. Mao et al. </a:t>
            </a:r>
            <a:r>
              <a:rPr lang="en-US" sz="1800" b="0" dirty="0">
                <a:hlinkClick r:id="rId3"/>
              </a:rPr>
              <a:t>Least squares generative adversarial networks</a:t>
            </a:r>
            <a:r>
              <a:rPr lang="en-US" sz="1800" b="0" dirty="0"/>
              <a:t>. ICCV 2017</a:t>
            </a:r>
          </a:p>
        </p:txBody>
      </p:sp>
    </p:spTree>
    <p:extLst>
      <p:ext uri="{BB962C8B-B14F-4D97-AF65-F5344CB8AC3E}">
        <p14:creationId xmlns:p14="http://schemas.microsoft.com/office/powerpoint/2010/main" val="1734582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rise (and fall?) of GANs</a:t>
            </a:r>
          </a:p>
        </p:txBody>
      </p:sp>
      <p:pic>
        <p:nvPicPr>
          <p:cNvPr id="3" name="Content Placeholder 5">
            <a:extLst>
              <a:ext uri="{FF2B5EF4-FFF2-40B4-BE49-F238E27FC236}">
                <a16:creationId xmlns:a16="http://schemas.microsoft.com/office/drawing/2014/main" id="{35BB642C-7951-BD6B-B0C6-2C495FF66E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363" y="914400"/>
            <a:ext cx="7467274" cy="5257800"/>
          </a:xfrm>
        </p:spPr>
      </p:pic>
      <p:sp>
        <p:nvSpPr>
          <p:cNvPr id="4" name="Rectangle 3">
            <a:extLst>
              <a:ext uri="{FF2B5EF4-FFF2-40B4-BE49-F238E27FC236}">
                <a16:creationId xmlns:a16="http://schemas.microsoft.com/office/drawing/2014/main" id="{948CEF7C-2EE4-EDBA-5711-23CE72CEB401}"/>
              </a:ext>
            </a:extLst>
          </p:cNvPr>
          <p:cNvSpPr/>
          <p:nvPr/>
        </p:nvSpPr>
        <p:spPr>
          <a:xfrm>
            <a:off x="1752600" y="6324600"/>
            <a:ext cx="8382000" cy="369332"/>
          </a:xfrm>
          <a:prstGeom prst="rect">
            <a:avLst/>
          </a:prstGeom>
        </p:spPr>
        <p:txBody>
          <a:bodyPr wrap="square">
            <a:spAutoFit/>
          </a:bodyPr>
          <a:lstStyle/>
          <a:p>
            <a:pPr algn="ctr"/>
            <a:r>
              <a:rPr lang="en-US" sz="1800" b="0" dirty="0"/>
              <a:t>M. Kang et al. </a:t>
            </a:r>
            <a:r>
              <a:rPr lang="en-US" sz="1800" b="0" dirty="0">
                <a:hlinkClick r:id="rId4"/>
              </a:rPr>
              <a:t>Scaling up GANs for Text-to-Image Synthesis</a:t>
            </a:r>
            <a:r>
              <a:rPr lang="en-US" sz="1800" b="0" dirty="0"/>
              <a:t>. CVPR 2023</a:t>
            </a:r>
          </a:p>
        </p:txBody>
      </p:sp>
    </p:spTree>
    <p:extLst>
      <p:ext uri="{BB962C8B-B14F-4D97-AF65-F5344CB8AC3E}">
        <p14:creationId xmlns:p14="http://schemas.microsoft.com/office/powerpoint/2010/main" val="13690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rise of GANs</a:t>
            </a:r>
          </a:p>
        </p:txBody>
      </p:sp>
      <p:pic>
        <p:nvPicPr>
          <p:cNvPr id="7" name="Content Placeholder 6">
            <a:extLst>
              <a:ext uri="{FF2B5EF4-FFF2-40B4-BE49-F238E27FC236}">
                <a16:creationId xmlns:a16="http://schemas.microsoft.com/office/drawing/2014/main" id="{C11A598F-6AA8-4C40-98EC-4A5FDEB43A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3543" y="914400"/>
            <a:ext cx="7310057" cy="5791200"/>
          </a:xfrm>
        </p:spPr>
      </p:pic>
    </p:spTree>
    <p:extLst>
      <p:ext uri="{BB962C8B-B14F-4D97-AF65-F5344CB8AC3E}">
        <p14:creationId xmlns:p14="http://schemas.microsoft.com/office/powerpoint/2010/main" val="235780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a:t>
            </a:r>
          </a:p>
        </p:txBody>
      </p:sp>
      <p:sp>
        <p:nvSpPr>
          <p:cNvPr id="4" name="Rectangle 3">
            <a:extLst>
              <a:ext uri="{FF2B5EF4-FFF2-40B4-BE49-F238E27FC236}">
                <a16:creationId xmlns:a16="http://schemas.microsoft.com/office/drawing/2014/main" id="{038D98D2-66DF-6C4C-999A-9AC647A7C4E2}"/>
              </a:ext>
            </a:extLst>
          </p:cNvPr>
          <p:cNvSpPr/>
          <p:nvPr/>
        </p:nvSpPr>
        <p:spPr>
          <a:xfrm>
            <a:off x="1638300" y="6096000"/>
            <a:ext cx="8915400" cy="646331"/>
          </a:xfrm>
          <a:prstGeom prst="rect">
            <a:avLst/>
          </a:prstGeom>
        </p:spPr>
        <p:txBody>
          <a:bodyPr wrap="square">
            <a:spAutoFit/>
          </a:bodyPr>
          <a:lstStyle/>
          <a:p>
            <a:pPr algn="ctr"/>
            <a:r>
              <a:rPr lang="en-US" sz="1800" b="0" dirty="0"/>
              <a:t>T. </a:t>
            </a:r>
            <a:r>
              <a:rPr lang="en-US" sz="1800" b="0" dirty="0" err="1"/>
              <a:t>Karras</a:t>
            </a:r>
            <a:r>
              <a:rPr lang="en-US" sz="1800" b="0" dirty="0"/>
              <a:t>, T. </a:t>
            </a:r>
            <a:r>
              <a:rPr lang="en-US" sz="1800" b="0" dirty="0" err="1"/>
              <a:t>Aila</a:t>
            </a:r>
            <a:r>
              <a:rPr lang="en-US" sz="1800" b="0" dirty="0"/>
              <a:t>, S. Laine, J. </a:t>
            </a:r>
            <a:r>
              <a:rPr lang="en-US" sz="1800" b="0" dirty="0" err="1"/>
              <a:t>Lehtinen</a:t>
            </a:r>
            <a:r>
              <a:rPr lang="en-US" sz="1800" b="0" dirty="0"/>
              <a:t>. </a:t>
            </a:r>
            <a:r>
              <a:rPr lang="en-US" sz="1800" b="0" dirty="0">
                <a:hlinkClick r:id="rId3"/>
              </a:rPr>
              <a:t>Progressive Growing of GANs for Improved Quality, Stability, and Variation</a:t>
            </a:r>
            <a:r>
              <a:rPr lang="en-US" sz="1800" b="0" dirty="0"/>
              <a:t>. ICLR 2018</a:t>
            </a:r>
          </a:p>
        </p:txBody>
      </p:sp>
      <p:sp>
        <p:nvSpPr>
          <p:cNvPr id="13" name="TextBox 12">
            <a:extLst>
              <a:ext uri="{FF2B5EF4-FFF2-40B4-BE49-F238E27FC236}">
                <a16:creationId xmlns:a16="http://schemas.microsoft.com/office/drawing/2014/main" id="{5618872D-5945-734A-907D-E1058B032C92}"/>
              </a:ext>
            </a:extLst>
          </p:cNvPr>
          <p:cNvSpPr txBox="1"/>
          <p:nvPr/>
        </p:nvSpPr>
        <p:spPr>
          <a:xfrm>
            <a:off x="2667000" y="1066800"/>
            <a:ext cx="7067961" cy="461665"/>
          </a:xfrm>
          <a:prstGeom prst="rect">
            <a:avLst/>
          </a:prstGeom>
          <a:noFill/>
        </p:spPr>
        <p:txBody>
          <a:bodyPr wrap="none" rtlCol="0">
            <a:spAutoFit/>
          </a:bodyPr>
          <a:lstStyle/>
          <a:p>
            <a:r>
              <a:rPr lang="en-US" b="0" dirty="0"/>
              <a:t>Realistic face images up to 1024 x 1024 resolution</a:t>
            </a:r>
          </a:p>
        </p:txBody>
      </p:sp>
      <p:pic>
        <p:nvPicPr>
          <p:cNvPr id="15" name="Picture 14">
            <a:extLst>
              <a:ext uri="{FF2B5EF4-FFF2-40B4-BE49-F238E27FC236}">
                <a16:creationId xmlns:a16="http://schemas.microsoft.com/office/drawing/2014/main" id="{28D8E6F0-A928-374A-A0F5-5707F6F2C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280" y="1528465"/>
            <a:ext cx="8915400" cy="4509175"/>
          </a:xfrm>
          <a:prstGeom prst="rect">
            <a:avLst/>
          </a:prstGeom>
        </p:spPr>
      </p:pic>
    </p:spTree>
    <p:extLst>
      <p:ext uri="{BB962C8B-B14F-4D97-AF65-F5344CB8AC3E}">
        <p14:creationId xmlns:p14="http://schemas.microsoft.com/office/powerpoint/2010/main" val="735118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5B006F2-8E2C-254F-9642-BF5587EB7E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200" y="1898104"/>
            <a:ext cx="7257942" cy="4121696"/>
          </a:xfrm>
        </p:spPr>
      </p:pic>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a:t>
            </a:r>
          </a:p>
        </p:txBody>
      </p:sp>
      <p:sp>
        <p:nvSpPr>
          <p:cNvPr id="7" name="Content Placeholder 7">
            <a:extLst>
              <a:ext uri="{FF2B5EF4-FFF2-40B4-BE49-F238E27FC236}">
                <a16:creationId xmlns:a16="http://schemas.microsoft.com/office/drawing/2014/main" id="{B63804D2-AE18-E341-AD58-C908555AAC2F}"/>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Key idea: train lower-resolution models, gradually add layers corresponding to higher-resolution outputs</a:t>
            </a:r>
          </a:p>
        </p:txBody>
      </p:sp>
      <p:sp>
        <p:nvSpPr>
          <p:cNvPr id="8" name="TextBox 7">
            <a:extLst>
              <a:ext uri="{FF2B5EF4-FFF2-40B4-BE49-F238E27FC236}">
                <a16:creationId xmlns:a16="http://schemas.microsoft.com/office/drawing/2014/main" id="{85FEF12B-E0BB-0E42-8206-677EB3ECAEA7}"/>
              </a:ext>
            </a:extLst>
          </p:cNvPr>
          <p:cNvSpPr txBox="1"/>
          <p:nvPr/>
        </p:nvSpPr>
        <p:spPr>
          <a:xfrm>
            <a:off x="9006031" y="5365403"/>
            <a:ext cx="833883" cy="338554"/>
          </a:xfrm>
          <a:prstGeom prst="rect">
            <a:avLst/>
          </a:prstGeom>
          <a:noFill/>
        </p:spPr>
        <p:txBody>
          <a:bodyPr wrap="none" rtlCol="0">
            <a:spAutoFit/>
          </a:bodyPr>
          <a:lstStyle/>
          <a:p>
            <a:r>
              <a:rPr lang="en-US" sz="1600" b="0" dirty="0">
                <a:hlinkClick r:id="rId4"/>
              </a:rPr>
              <a:t>Source</a:t>
            </a:r>
            <a:endParaRPr lang="en-US" sz="1600" b="0" dirty="0"/>
          </a:p>
        </p:txBody>
      </p:sp>
      <p:sp>
        <p:nvSpPr>
          <p:cNvPr id="9" name="Rectangle 8">
            <a:extLst>
              <a:ext uri="{FF2B5EF4-FFF2-40B4-BE49-F238E27FC236}">
                <a16:creationId xmlns:a16="http://schemas.microsoft.com/office/drawing/2014/main" id="{C00D90C6-8BC0-D54E-B812-D36E355E1C7F}"/>
              </a:ext>
            </a:extLst>
          </p:cNvPr>
          <p:cNvSpPr/>
          <p:nvPr/>
        </p:nvSpPr>
        <p:spPr>
          <a:xfrm>
            <a:off x="1638300" y="6096000"/>
            <a:ext cx="8915400" cy="646331"/>
          </a:xfrm>
          <a:prstGeom prst="rect">
            <a:avLst/>
          </a:prstGeom>
        </p:spPr>
        <p:txBody>
          <a:bodyPr wrap="square">
            <a:spAutoFit/>
          </a:bodyPr>
          <a:lstStyle/>
          <a:p>
            <a:pPr algn="ctr"/>
            <a:r>
              <a:rPr lang="en-US" sz="1800" b="0" dirty="0"/>
              <a:t>T. </a:t>
            </a:r>
            <a:r>
              <a:rPr lang="en-US" sz="1800" b="0" dirty="0" err="1"/>
              <a:t>Karras</a:t>
            </a:r>
            <a:r>
              <a:rPr lang="en-US" sz="1800" b="0" dirty="0"/>
              <a:t>, T. </a:t>
            </a:r>
            <a:r>
              <a:rPr lang="en-US" sz="1800" b="0" dirty="0" err="1"/>
              <a:t>Aila</a:t>
            </a:r>
            <a:r>
              <a:rPr lang="en-US" sz="1800" b="0" dirty="0"/>
              <a:t>, S. Laine, J. </a:t>
            </a:r>
            <a:r>
              <a:rPr lang="en-US" sz="1800" b="0" dirty="0" err="1"/>
              <a:t>Lehtinen</a:t>
            </a:r>
            <a:r>
              <a:rPr lang="en-US" sz="1800" b="0" dirty="0"/>
              <a:t>. </a:t>
            </a:r>
            <a:r>
              <a:rPr lang="en-US" sz="1800" b="0" dirty="0">
                <a:hlinkClick r:id="rId5"/>
              </a:rPr>
              <a:t>Progressive Growing of GANs for Improved Quality, Stability, and Variation</a:t>
            </a:r>
            <a:r>
              <a:rPr lang="en-US" sz="1800" b="0" dirty="0"/>
              <a:t>. ICLR 2018</a:t>
            </a:r>
          </a:p>
        </p:txBody>
      </p:sp>
    </p:spTree>
    <p:extLst>
      <p:ext uri="{BB962C8B-B14F-4D97-AF65-F5344CB8AC3E}">
        <p14:creationId xmlns:p14="http://schemas.microsoft.com/office/powerpoint/2010/main" val="306398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 Results</a:t>
            </a:r>
          </a:p>
        </p:txBody>
      </p:sp>
      <p:pic>
        <p:nvPicPr>
          <p:cNvPr id="11" name="Picture 10">
            <a:extLst>
              <a:ext uri="{FF2B5EF4-FFF2-40B4-BE49-F238E27FC236}">
                <a16:creationId xmlns:a16="http://schemas.microsoft.com/office/drawing/2014/main" id="{6222DA64-6455-D446-9D97-0B4B4F2A4ACB}"/>
              </a:ext>
            </a:extLst>
          </p:cNvPr>
          <p:cNvPicPr>
            <a:picLocks noChangeAspect="1"/>
          </p:cNvPicPr>
          <p:nvPr/>
        </p:nvPicPr>
        <p:blipFill rotWithShape="1">
          <a:blip r:embed="rId3">
            <a:extLst>
              <a:ext uri="{28A0092B-C50C-407E-A947-70E740481C1C}">
                <a14:useLocalDpi xmlns:a14="http://schemas.microsoft.com/office/drawing/2010/main" val="0"/>
              </a:ext>
            </a:extLst>
          </a:blip>
          <a:srcRect t="39646" b="-1"/>
          <a:stretch/>
        </p:blipFill>
        <p:spPr>
          <a:xfrm>
            <a:off x="419569" y="1600200"/>
            <a:ext cx="11391431" cy="4973031"/>
          </a:xfrm>
          <a:prstGeom prst="rect">
            <a:avLst/>
          </a:prstGeom>
        </p:spPr>
      </p:pic>
      <p:sp>
        <p:nvSpPr>
          <p:cNvPr id="10" name="TextBox 9">
            <a:extLst>
              <a:ext uri="{FF2B5EF4-FFF2-40B4-BE49-F238E27FC236}">
                <a16:creationId xmlns:a16="http://schemas.microsoft.com/office/drawing/2014/main" id="{EC1ED7CF-131B-EA40-90D4-54E60E4BD908}"/>
              </a:ext>
            </a:extLst>
          </p:cNvPr>
          <p:cNvSpPr txBox="1"/>
          <p:nvPr/>
        </p:nvSpPr>
        <p:spPr>
          <a:xfrm>
            <a:off x="3337356" y="990600"/>
            <a:ext cx="5388013" cy="461665"/>
          </a:xfrm>
          <a:prstGeom prst="rect">
            <a:avLst/>
          </a:prstGeom>
          <a:noFill/>
        </p:spPr>
        <p:txBody>
          <a:bodyPr wrap="none" rtlCol="0">
            <a:spAutoFit/>
          </a:bodyPr>
          <a:lstStyle/>
          <a:p>
            <a:r>
              <a:rPr lang="en-US" b="0" dirty="0"/>
              <a:t>256 x 256 results for LSUN categories</a:t>
            </a:r>
          </a:p>
        </p:txBody>
      </p:sp>
    </p:spTree>
    <p:extLst>
      <p:ext uri="{BB962C8B-B14F-4D97-AF65-F5344CB8AC3E}">
        <p14:creationId xmlns:p14="http://schemas.microsoft.com/office/powerpoint/2010/main" val="747370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087-D00F-6545-84EC-4BFBB5464F7A}"/>
              </a:ext>
            </a:extLst>
          </p:cNvPr>
          <p:cNvSpPr>
            <a:spLocks noGrp="1"/>
          </p:cNvSpPr>
          <p:nvPr>
            <p:ph type="title"/>
          </p:nvPr>
        </p:nvSpPr>
        <p:spPr/>
        <p:txBody>
          <a:bodyPr/>
          <a:lstStyle/>
          <a:p>
            <a:r>
              <a:rPr lang="en-US" dirty="0"/>
              <a:t>StyleGAN</a:t>
            </a:r>
          </a:p>
        </p:txBody>
      </p:sp>
      <p:pic>
        <p:nvPicPr>
          <p:cNvPr id="6" name="Content Placeholder 5">
            <a:extLst>
              <a:ext uri="{FF2B5EF4-FFF2-40B4-BE49-F238E27FC236}">
                <a16:creationId xmlns:a16="http://schemas.microsoft.com/office/drawing/2014/main" id="{E992F228-B13F-6941-81D5-0BD774A2561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73693"/>
          <a:stretch/>
        </p:blipFill>
        <p:spPr>
          <a:xfrm>
            <a:off x="5481694" y="876300"/>
            <a:ext cx="1604906" cy="5257800"/>
          </a:xfrm>
        </p:spPr>
      </p:pic>
      <p:sp>
        <p:nvSpPr>
          <p:cNvPr id="4" name="Rectangle 3">
            <a:extLst>
              <a:ext uri="{FF2B5EF4-FFF2-40B4-BE49-F238E27FC236}">
                <a16:creationId xmlns:a16="http://schemas.microsoft.com/office/drawing/2014/main" id="{A188800E-0441-5946-9F45-FCB8DA42E0EE}"/>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S. Laine, T. </a:t>
            </a:r>
            <a:r>
              <a:rPr lang="en-US" sz="1800" b="0" dirty="0" err="1"/>
              <a:t>Aila</a:t>
            </a:r>
            <a:r>
              <a:rPr lang="en-US" sz="1800" b="0" dirty="0"/>
              <a:t>. </a:t>
            </a:r>
            <a:r>
              <a:rPr lang="en-US" sz="1800" b="0" dirty="0">
                <a:hlinkClick r:id="rId3"/>
              </a:rPr>
              <a:t>A Style-Based Generator Architecture for Generative Adversarial Networks</a:t>
            </a:r>
            <a:r>
              <a:rPr lang="en-US" sz="1800" b="0" dirty="0"/>
              <a:t>. CVPR 2019</a:t>
            </a:r>
          </a:p>
        </p:txBody>
      </p:sp>
      <p:sp>
        <p:nvSpPr>
          <p:cNvPr id="7" name="Content Placeholder 2">
            <a:extLst>
              <a:ext uri="{FF2B5EF4-FFF2-40B4-BE49-F238E27FC236}">
                <a16:creationId xmlns:a16="http://schemas.microsoft.com/office/drawing/2014/main" id="{58A90C2B-716C-054A-A5ED-0A8D0B80483F}"/>
              </a:ext>
            </a:extLst>
          </p:cNvPr>
          <p:cNvSpPr txBox="1">
            <a:spLocks/>
          </p:cNvSpPr>
          <p:nvPr/>
        </p:nvSpPr>
        <p:spPr bwMode="auto">
          <a:xfrm>
            <a:off x="152400" y="914400"/>
            <a:ext cx="5105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sz="2400" b="0" kern="0" dirty="0"/>
              <a:t>Built on top of Progressive GAN</a:t>
            </a:r>
          </a:p>
          <a:p>
            <a:endParaRPr lang="en-US" b="0" kern="0" dirty="0"/>
          </a:p>
        </p:txBody>
      </p:sp>
    </p:spTree>
    <p:extLst>
      <p:ext uri="{BB962C8B-B14F-4D97-AF65-F5344CB8AC3E}">
        <p14:creationId xmlns:p14="http://schemas.microsoft.com/office/powerpoint/2010/main" val="2076710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087-D00F-6545-84EC-4BFBB5464F7A}"/>
              </a:ext>
            </a:extLst>
          </p:cNvPr>
          <p:cNvSpPr>
            <a:spLocks noGrp="1"/>
          </p:cNvSpPr>
          <p:nvPr>
            <p:ph type="title"/>
          </p:nvPr>
        </p:nvSpPr>
        <p:spPr/>
        <p:txBody>
          <a:bodyPr/>
          <a:lstStyle/>
          <a:p>
            <a:r>
              <a:rPr lang="en-US" dirty="0"/>
              <a:t>StyleGAN</a:t>
            </a:r>
          </a:p>
        </p:txBody>
      </p:sp>
      <p:pic>
        <p:nvPicPr>
          <p:cNvPr id="6" name="Content Placeholder 5">
            <a:extLst>
              <a:ext uri="{FF2B5EF4-FFF2-40B4-BE49-F238E27FC236}">
                <a16:creationId xmlns:a16="http://schemas.microsoft.com/office/drawing/2014/main" id="{E992F228-B13F-6941-81D5-0BD774A256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1694" y="876300"/>
            <a:ext cx="6100706" cy="5257800"/>
          </a:xfrm>
        </p:spPr>
      </p:pic>
      <p:sp>
        <p:nvSpPr>
          <p:cNvPr id="4" name="Rectangle 3">
            <a:extLst>
              <a:ext uri="{FF2B5EF4-FFF2-40B4-BE49-F238E27FC236}">
                <a16:creationId xmlns:a16="http://schemas.microsoft.com/office/drawing/2014/main" id="{A188800E-0441-5946-9F45-FCB8DA42E0EE}"/>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S. Laine, T. </a:t>
            </a:r>
            <a:r>
              <a:rPr lang="en-US" sz="1800" b="0" dirty="0" err="1"/>
              <a:t>Aila</a:t>
            </a:r>
            <a:r>
              <a:rPr lang="en-US" sz="1800" b="0" dirty="0"/>
              <a:t>. </a:t>
            </a:r>
            <a:r>
              <a:rPr lang="en-US" sz="1800" b="0" dirty="0">
                <a:hlinkClick r:id="rId3"/>
              </a:rPr>
              <a:t>A Style-Based Generator Architecture for Generative Adversarial Networks</a:t>
            </a:r>
            <a:r>
              <a:rPr lang="en-US" sz="1800" b="0" dirty="0"/>
              <a:t>. CVPR 2019</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58A90C2B-716C-054A-A5ED-0A8D0B80483F}"/>
                  </a:ext>
                </a:extLst>
              </p:cNvPr>
              <p:cNvSpPr txBox="1">
                <a:spLocks/>
              </p:cNvSpPr>
              <p:nvPr/>
            </p:nvSpPr>
            <p:spPr bwMode="auto">
              <a:xfrm>
                <a:off x="152400" y="914400"/>
                <a:ext cx="5105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sz="2400" b="0" kern="0" dirty="0"/>
                  <a:t>Built on top of Progressive GAN</a:t>
                </a:r>
              </a:p>
              <a:p>
                <a:pPr marL="457200" indent="-457200">
                  <a:buFont typeface="Arial" panose="020B0604020202020204" pitchFamily="34" charset="0"/>
                  <a:buChar char="•"/>
                </a:pPr>
                <a:r>
                  <a:rPr lang="en-US" sz="2400" b="0" kern="0" dirty="0"/>
                  <a:t>Start generation with constant (instead of noise vector)</a:t>
                </a:r>
              </a:p>
              <a:p>
                <a:pPr marL="457200" indent="-457200">
                  <a:buFont typeface="Arial" panose="020B0604020202020204" pitchFamily="34" charset="0"/>
                  <a:buChar char="•"/>
                </a:pPr>
                <a:r>
                  <a:rPr lang="en-US" sz="2400" b="0" kern="0" dirty="0"/>
                  <a:t>Noise vector is transformed to latent vector </a:t>
                </a:r>
                <a14:m>
                  <m:oMath xmlns:m="http://schemas.openxmlformats.org/officeDocument/2006/math">
                    <m:r>
                      <a:rPr lang="en-US" sz="2400" b="0" i="1" kern="0" dirty="0" smtClean="0">
                        <a:latin typeface="Cambria Math" panose="02040503050406030204" pitchFamily="18" charset="0"/>
                      </a:rPr>
                      <m:t>𝑤</m:t>
                    </m:r>
                  </m:oMath>
                </a14:m>
                <a:r>
                  <a:rPr lang="en-US" sz="2400" b="0" kern="0" dirty="0"/>
                  <a:t> that is later specialized to </a:t>
                </a:r>
                <a:r>
                  <a:rPr lang="en-US" sz="2400" b="0" i="1" kern="0" dirty="0"/>
                  <a:t>style codes </a:t>
                </a:r>
              </a:p>
              <a:p>
                <a:pPr marL="457200" indent="-457200">
                  <a:buFont typeface="Arial" panose="020B0604020202020204" pitchFamily="34" charset="0"/>
                  <a:buChar char="•"/>
                </a:pPr>
                <a:r>
                  <a:rPr lang="en-US" sz="2400" b="0" kern="0" dirty="0"/>
                  <a:t>Style codes control </a:t>
                </a:r>
                <a:r>
                  <a:rPr lang="en-US" sz="2400" b="0" i="1" kern="0" dirty="0"/>
                  <a:t>adaptive instance normalization </a:t>
                </a:r>
                <a:r>
                  <a:rPr lang="en-US" sz="2400" b="0" kern="0" dirty="0"/>
                  <a:t>(</a:t>
                </a:r>
                <a:r>
                  <a:rPr lang="en-US" sz="2400" b="0" kern="0" dirty="0" err="1"/>
                  <a:t>AdaIN</a:t>
                </a:r>
                <a:r>
                  <a:rPr lang="en-US" sz="2400" b="0" kern="0" dirty="0"/>
                  <a:t>) or scaling and biasing of each feature map</a:t>
                </a:r>
              </a:p>
              <a:p>
                <a:pPr marL="457200" indent="-457200">
                  <a:buFont typeface="Arial" panose="020B0604020202020204" pitchFamily="34" charset="0"/>
                  <a:buChar char="•"/>
                </a:pPr>
                <a:r>
                  <a:rPr lang="en-US" sz="2400" b="0" kern="0" dirty="0"/>
                  <a:t>Add noise after each convolution and before nonlinearity (enables stochastic detail)</a:t>
                </a:r>
              </a:p>
              <a:p>
                <a:pPr marL="857250" lvl="1" indent="-457200">
                  <a:buFont typeface="Arial" panose="020B0604020202020204" pitchFamily="34" charset="0"/>
                  <a:buChar char="•"/>
                </a:pPr>
                <a:endParaRPr lang="en-US" sz="2400" b="0" kern="0" dirty="0"/>
              </a:p>
              <a:p>
                <a:endParaRPr lang="en-US" b="0" kern="0" dirty="0"/>
              </a:p>
            </p:txBody>
          </p:sp>
        </mc:Choice>
        <mc:Fallback xmlns="">
          <p:sp>
            <p:nvSpPr>
              <p:cNvPr id="7" name="Content Placeholder 2">
                <a:extLst>
                  <a:ext uri="{FF2B5EF4-FFF2-40B4-BE49-F238E27FC236}">
                    <a16:creationId xmlns:a16="http://schemas.microsoft.com/office/drawing/2014/main" id="{58A90C2B-716C-054A-A5ED-0A8D0B80483F}"/>
                  </a:ext>
                </a:extLst>
              </p:cNvPr>
              <p:cNvSpPr txBox="1">
                <a:spLocks noRot="1" noChangeAspect="1" noMove="1" noResize="1" noEditPoints="1" noAdjustHandles="1" noChangeArrowheads="1" noChangeShapeType="1" noTextEdit="1"/>
              </p:cNvSpPr>
              <p:nvPr/>
            </p:nvSpPr>
            <p:spPr bwMode="auto">
              <a:xfrm>
                <a:off x="152400" y="914400"/>
                <a:ext cx="5105400" cy="5257800"/>
              </a:xfrm>
              <a:prstGeom prst="rect">
                <a:avLst/>
              </a:prstGeom>
              <a:blipFill>
                <a:blip r:embed="rId4"/>
                <a:stretch>
                  <a:fillRect l="-1737" t="-964" r="-2730" b="-241"/>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40073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89A54-4D68-BA4F-8ABB-800E29A4C37B}"/>
              </a:ext>
            </a:extLst>
          </p:cNvPr>
          <p:cNvSpPr>
            <a:spLocks noGrp="1"/>
          </p:cNvSpPr>
          <p:nvPr>
            <p:ph type="title"/>
          </p:nvPr>
        </p:nvSpPr>
        <p:spPr/>
        <p:txBody>
          <a:bodyPr/>
          <a:lstStyle/>
          <a:p>
            <a:r>
              <a:rPr lang="en-US" dirty="0"/>
              <a:t>Generative modeling tasks</a:t>
            </a:r>
          </a:p>
        </p:txBody>
      </p:sp>
      <p:sp>
        <p:nvSpPr>
          <p:cNvPr id="3" name="Content Placeholder 2">
            <a:extLst>
              <a:ext uri="{FF2B5EF4-FFF2-40B4-BE49-F238E27FC236}">
                <a16:creationId xmlns:a16="http://schemas.microsoft.com/office/drawing/2014/main" id="{C95A4B8E-1068-AE46-A451-F8C48A0C28B9}"/>
              </a:ext>
            </a:extLst>
          </p:cNvPr>
          <p:cNvSpPr>
            <a:spLocks noGrp="1"/>
          </p:cNvSpPr>
          <p:nvPr>
            <p:ph idx="1"/>
          </p:nvPr>
        </p:nvSpPr>
        <p:spPr/>
        <p:txBody>
          <a:bodyPr/>
          <a:lstStyle/>
          <a:p>
            <a:pPr marL="457200" indent="-457200">
              <a:buFont typeface="Arial" panose="020B0604020202020204" pitchFamily="34" charset="0"/>
              <a:buChar char="•"/>
            </a:pPr>
            <a:r>
              <a:rPr lang="en-US" dirty="0"/>
              <a:t>Generation conditioned on class label or text prompt</a:t>
            </a:r>
          </a:p>
        </p:txBody>
      </p:sp>
      <p:pic>
        <p:nvPicPr>
          <p:cNvPr id="5" name="Picture 4">
            <a:extLst>
              <a:ext uri="{FF2B5EF4-FFF2-40B4-BE49-F238E27FC236}">
                <a16:creationId xmlns:a16="http://schemas.microsoft.com/office/drawing/2014/main" id="{AA5A52F9-1167-1346-B7A2-1BDEAAF56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514354"/>
            <a:ext cx="7772400" cy="4634434"/>
          </a:xfrm>
          <a:prstGeom prst="rect">
            <a:avLst/>
          </a:prstGeom>
        </p:spPr>
      </p:pic>
      <p:sp>
        <p:nvSpPr>
          <p:cNvPr id="6" name="TextBox 5">
            <a:extLst>
              <a:ext uri="{FF2B5EF4-FFF2-40B4-BE49-F238E27FC236}">
                <a16:creationId xmlns:a16="http://schemas.microsoft.com/office/drawing/2014/main" id="{24CA3183-A3D8-6F4E-BF63-A2CBC3753C36}"/>
              </a:ext>
            </a:extLst>
          </p:cNvPr>
          <p:cNvSpPr txBox="1"/>
          <p:nvPr/>
        </p:nvSpPr>
        <p:spPr>
          <a:xfrm>
            <a:off x="8991601" y="6379410"/>
            <a:ext cx="1595309" cy="369332"/>
          </a:xfrm>
          <a:prstGeom prst="rect">
            <a:avLst/>
          </a:prstGeom>
          <a:noFill/>
        </p:spPr>
        <p:txBody>
          <a:bodyPr wrap="none" rtlCol="0">
            <a:spAutoFit/>
          </a:bodyPr>
          <a:lstStyle/>
          <a:p>
            <a:r>
              <a:rPr lang="en-US" sz="1800" b="0" dirty="0">
                <a:hlinkClick r:id="rId3"/>
              </a:rPr>
              <a:t>Figure source</a:t>
            </a:r>
            <a:endParaRPr lang="en-US" sz="1800" b="0" dirty="0"/>
          </a:p>
        </p:txBody>
      </p:sp>
    </p:spTree>
    <p:extLst>
      <p:ext uri="{BB962C8B-B14F-4D97-AF65-F5344CB8AC3E}">
        <p14:creationId xmlns:p14="http://schemas.microsoft.com/office/powerpoint/2010/main" val="3841086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087-D00F-6545-84EC-4BFBB5464F7A}"/>
              </a:ext>
            </a:extLst>
          </p:cNvPr>
          <p:cNvSpPr>
            <a:spLocks noGrp="1"/>
          </p:cNvSpPr>
          <p:nvPr>
            <p:ph type="title"/>
          </p:nvPr>
        </p:nvSpPr>
        <p:spPr/>
        <p:txBody>
          <a:bodyPr/>
          <a:lstStyle/>
          <a:p>
            <a:r>
              <a:rPr lang="en-US" dirty="0"/>
              <a:t>StyleGAN: Results</a:t>
            </a:r>
          </a:p>
        </p:txBody>
      </p:sp>
      <p:pic>
        <p:nvPicPr>
          <p:cNvPr id="8" name="Content Placeholder 7">
            <a:extLst>
              <a:ext uri="{FF2B5EF4-FFF2-40B4-BE49-F238E27FC236}">
                <a16:creationId xmlns:a16="http://schemas.microsoft.com/office/drawing/2014/main" id="{8FF8FC72-73C7-EF4A-9B1D-AE57F5DA5B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252527"/>
            <a:ext cx="10363200" cy="4581545"/>
          </a:xfrm>
        </p:spPr>
      </p:pic>
      <p:sp>
        <p:nvSpPr>
          <p:cNvPr id="9" name="Rectangle 8">
            <a:extLst>
              <a:ext uri="{FF2B5EF4-FFF2-40B4-BE49-F238E27FC236}">
                <a16:creationId xmlns:a16="http://schemas.microsoft.com/office/drawing/2014/main" id="{2370C2C2-E79A-0E46-B1C2-7F07834710B9}"/>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S. Laine, T. </a:t>
            </a:r>
            <a:r>
              <a:rPr lang="en-US" sz="1800" b="0" dirty="0" err="1"/>
              <a:t>Aila</a:t>
            </a:r>
            <a:r>
              <a:rPr lang="en-US" sz="1800" b="0" dirty="0"/>
              <a:t>. </a:t>
            </a:r>
            <a:r>
              <a:rPr lang="en-US" sz="1800" b="0" dirty="0">
                <a:hlinkClick r:id="rId3"/>
              </a:rPr>
              <a:t>A Style-Based Generator Architecture for Generative Adversarial Networks</a:t>
            </a:r>
            <a:r>
              <a:rPr lang="en-US" sz="1800" b="0" dirty="0"/>
              <a:t>. CVPR 2019</a:t>
            </a:r>
          </a:p>
        </p:txBody>
      </p:sp>
    </p:spTree>
    <p:extLst>
      <p:ext uri="{BB962C8B-B14F-4D97-AF65-F5344CB8AC3E}">
        <p14:creationId xmlns:p14="http://schemas.microsoft.com/office/powerpoint/2010/main" val="1267885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7938-926F-8246-878B-E5D9ED500810}"/>
              </a:ext>
            </a:extLst>
          </p:cNvPr>
          <p:cNvSpPr>
            <a:spLocks noGrp="1"/>
          </p:cNvSpPr>
          <p:nvPr>
            <p:ph type="title"/>
          </p:nvPr>
        </p:nvSpPr>
        <p:spPr/>
        <p:txBody>
          <a:bodyPr/>
          <a:lstStyle/>
          <a:p>
            <a:r>
              <a:rPr lang="en-US" dirty="0"/>
              <a:t>Mixing styles</a:t>
            </a:r>
          </a:p>
        </p:txBody>
      </p:sp>
      <p:pic>
        <p:nvPicPr>
          <p:cNvPr id="5" name="Content Placeholder 4">
            <a:extLst>
              <a:ext uri="{FF2B5EF4-FFF2-40B4-BE49-F238E27FC236}">
                <a16:creationId xmlns:a16="http://schemas.microsoft.com/office/drawing/2014/main" id="{F95133C6-667F-7743-B22B-91C06DC726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73170"/>
          <a:stretch/>
        </p:blipFill>
        <p:spPr>
          <a:xfrm>
            <a:off x="1295400" y="914400"/>
            <a:ext cx="9220200" cy="1600200"/>
          </a:xfrm>
        </p:spPr>
      </p:pic>
      <p:pic>
        <p:nvPicPr>
          <p:cNvPr id="6" name="Picture 5">
            <a:extLst>
              <a:ext uri="{FF2B5EF4-FFF2-40B4-BE49-F238E27FC236}">
                <a16:creationId xmlns:a16="http://schemas.microsoft.com/office/drawing/2014/main" id="{01E50A97-3C58-9549-BCB6-97551CB07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166" y="2667000"/>
            <a:ext cx="8976434" cy="1524000"/>
          </a:xfrm>
          <a:prstGeom prst="rect">
            <a:avLst/>
          </a:prstGeom>
        </p:spPr>
      </p:pic>
      <p:sp>
        <p:nvSpPr>
          <p:cNvPr id="7" name="Rectangle 6">
            <a:extLst>
              <a:ext uri="{FF2B5EF4-FFF2-40B4-BE49-F238E27FC236}">
                <a16:creationId xmlns:a16="http://schemas.microsoft.com/office/drawing/2014/main" id="{C668C631-5022-8043-8C0E-8750C2358FF7}"/>
              </a:ext>
            </a:extLst>
          </p:cNvPr>
          <p:cNvSpPr/>
          <p:nvPr/>
        </p:nvSpPr>
        <p:spPr>
          <a:xfrm>
            <a:off x="533400" y="4549676"/>
            <a:ext cx="11125200" cy="1200329"/>
          </a:xfrm>
          <a:prstGeom prst="rect">
            <a:avLst/>
          </a:prstGeom>
        </p:spPr>
        <p:txBody>
          <a:bodyPr wrap="square">
            <a:spAutoFit/>
          </a:bodyPr>
          <a:lstStyle/>
          <a:p>
            <a:r>
              <a:rPr lang="en-US" b="0" dirty="0"/>
              <a:t>“Two sets of images were generated from their respective latent codes (sources A and B); the rest of the images were generated by copying a specified subset of styles from source B and taking the rest from source A.”</a:t>
            </a:r>
          </a:p>
        </p:txBody>
      </p:sp>
    </p:spTree>
    <p:extLst>
      <p:ext uri="{BB962C8B-B14F-4D97-AF65-F5344CB8AC3E}">
        <p14:creationId xmlns:p14="http://schemas.microsoft.com/office/powerpoint/2010/main" val="3337923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7938-926F-8246-878B-E5D9ED500810}"/>
              </a:ext>
            </a:extLst>
          </p:cNvPr>
          <p:cNvSpPr>
            <a:spLocks noGrp="1"/>
          </p:cNvSpPr>
          <p:nvPr>
            <p:ph type="title"/>
          </p:nvPr>
        </p:nvSpPr>
        <p:spPr/>
        <p:txBody>
          <a:bodyPr/>
          <a:lstStyle/>
          <a:p>
            <a:r>
              <a:rPr lang="en-US" dirty="0"/>
              <a:t>Mixing styles</a:t>
            </a:r>
          </a:p>
        </p:txBody>
      </p:sp>
      <p:pic>
        <p:nvPicPr>
          <p:cNvPr id="5" name="Content Placeholder 4">
            <a:extLst>
              <a:ext uri="{FF2B5EF4-FFF2-40B4-BE49-F238E27FC236}">
                <a16:creationId xmlns:a16="http://schemas.microsoft.com/office/drawing/2014/main" id="{F95133C6-667F-7743-B22B-91C06DC726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73170"/>
          <a:stretch/>
        </p:blipFill>
        <p:spPr>
          <a:xfrm>
            <a:off x="1295400" y="914400"/>
            <a:ext cx="9220200" cy="1600200"/>
          </a:xfrm>
        </p:spPr>
      </p:pic>
      <p:pic>
        <p:nvPicPr>
          <p:cNvPr id="4" name="Picture 3">
            <a:extLst>
              <a:ext uri="{FF2B5EF4-FFF2-40B4-BE49-F238E27FC236}">
                <a16:creationId xmlns:a16="http://schemas.microsoft.com/office/drawing/2014/main" id="{588F392C-2E03-1B47-880B-90342730E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676" y="2743200"/>
            <a:ext cx="9080924" cy="2895600"/>
          </a:xfrm>
          <a:prstGeom prst="rect">
            <a:avLst/>
          </a:prstGeom>
        </p:spPr>
      </p:pic>
    </p:spTree>
    <p:extLst>
      <p:ext uri="{BB962C8B-B14F-4D97-AF65-F5344CB8AC3E}">
        <p14:creationId xmlns:p14="http://schemas.microsoft.com/office/powerpoint/2010/main" val="4188883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Generative modeling tasks</a:t>
            </a:r>
          </a:p>
        </p:txBody>
      </p:sp>
      <p:sp>
        <p:nvSpPr>
          <p:cNvPr id="3" name="Content Placeholder 2">
            <a:extLst>
              <a:ext uri="{FF2B5EF4-FFF2-40B4-BE49-F238E27FC236}">
                <a16:creationId xmlns:a16="http://schemas.microsoft.com/office/drawing/2014/main" id="{3948E93E-700E-6442-BE52-E39665504AA4}"/>
              </a:ext>
            </a:extLst>
          </p:cNvPr>
          <p:cNvSpPr>
            <a:spLocks noGrp="1"/>
          </p:cNvSpPr>
          <p:nvPr>
            <p:ph idx="1"/>
          </p:nvPr>
        </p:nvSpPr>
        <p:spPr/>
        <p:txBody>
          <a:bodyPr/>
          <a:lstStyle/>
          <a:p>
            <a:pPr marL="457200" indent="-457200">
              <a:buFont typeface="Arial" panose="020B0604020202020204" pitchFamily="34" charset="0"/>
              <a:buChar char="•"/>
            </a:pPr>
            <a:r>
              <a:rPr lang="en-US" dirty="0"/>
              <a:t>Generation conditioned on image (</a:t>
            </a:r>
            <a:r>
              <a:rPr lang="en-US" i="1" dirty="0"/>
              <a:t>image-to-image translation</a:t>
            </a:r>
            <a:r>
              <a:rPr lang="en-US" dirty="0"/>
              <a:t>)</a:t>
            </a:r>
          </a:p>
        </p:txBody>
      </p:sp>
      <p:pic>
        <p:nvPicPr>
          <p:cNvPr id="4" name="Picture 3" descr="Screen Shot 2018-04-25 at 2.05.25 PM.png">
            <a:extLst>
              <a:ext uri="{FF2B5EF4-FFF2-40B4-BE49-F238E27FC236}">
                <a16:creationId xmlns:a16="http://schemas.microsoft.com/office/drawing/2014/main" id="{097FF6AA-5724-0A48-AE79-11A7C6B76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133600"/>
            <a:ext cx="8610600" cy="3203040"/>
          </a:xfrm>
          <a:prstGeom prst="rect">
            <a:avLst/>
          </a:prstGeom>
        </p:spPr>
      </p:pic>
      <p:sp>
        <p:nvSpPr>
          <p:cNvPr id="5" name="Rectangle 4">
            <a:extLst>
              <a:ext uri="{FF2B5EF4-FFF2-40B4-BE49-F238E27FC236}">
                <a16:creationId xmlns:a16="http://schemas.microsoft.com/office/drawing/2014/main" id="{69E9E78A-4C87-6E49-ACE5-2D522F185FC5}"/>
              </a:ext>
            </a:extLst>
          </p:cNvPr>
          <p:cNvSpPr/>
          <p:nvPr/>
        </p:nvSpPr>
        <p:spPr>
          <a:xfrm>
            <a:off x="1524000" y="6243935"/>
            <a:ext cx="9144000" cy="584776"/>
          </a:xfrm>
          <a:prstGeom prst="rect">
            <a:avLst/>
          </a:prstGeom>
        </p:spPr>
        <p:txBody>
          <a:bodyPr wrap="square">
            <a:spAutoFit/>
          </a:bodyPr>
          <a:lstStyle/>
          <a:p>
            <a:pPr algn="ctr"/>
            <a:r>
              <a:rPr lang="en-US" sz="1600" b="0" dirty="0"/>
              <a:t>P. </a:t>
            </a:r>
            <a:r>
              <a:rPr lang="en-US" sz="1600" b="0" dirty="0" err="1"/>
              <a:t>Isola</a:t>
            </a:r>
            <a:r>
              <a:rPr lang="en-US" sz="1600" b="0" dirty="0"/>
              <a:t>, J.-Y. Zhu, T. Zhou, A. </a:t>
            </a:r>
            <a:r>
              <a:rPr lang="en-US" sz="1600" b="0" dirty="0" err="1"/>
              <a:t>Efros</a:t>
            </a:r>
            <a:r>
              <a:rPr lang="en-US" sz="1600" b="0" dirty="0"/>
              <a:t>, </a:t>
            </a:r>
            <a:r>
              <a:rPr lang="en-US" sz="1600" b="0" dirty="0">
                <a:hlinkClick r:id="rId3"/>
              </a:rPr>
              <a:t>Image-to-Image Translation with Conditional Adversarial Networks</a:t>
            </a:r>
            <a:r>
              <a:rPr lang="en-US" sz="1600" b="0" dirty="0"/>
              <a:t>, CVPR 2017</a:t>
            </a:r>
          </a:p>
        </p:txBody>
      </p:sp>
    </p:spTree>
    <p:extLst>
      <p:ext uri="{BB962C8B-B14F-4D97-AF65-F5344CB8AC3E}">
        <p14:creationId xmlns:p14="http://schemas.microsoft.com/office/powerpoint/2010/main" val="4104998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AC11-CF5C-6A4E-9F21-8931DB043CDE}"/>
              </a:ext>
            </a:extLst>
          </p:cNvPr>
          <p:cNvSpPr>
            <a:spLocks noGrp="1"/>
          </p:cNvSpPr>
          <p:nvPr>
            <p:ph type="title"/>
          </p:nvPr>
        </p:nvSpPr>
        <p:spPr/>
        <p:txBody>
          <a:bodyPr/>
          <a:lstStyle/>
          <a:p>
            <a:r>
              <a:rPr lang="en-US" dirty="0"/>
              <a:t>Designing a network for generative tasks</a:t>
            </a:r>
          </a:p>
        </p:txBody>
      </p:sp>
      <p:sp>
        <p:nvSpPr>
          <p:cNvPr id="3" name="Content Placeholder 2">
            <a:extLst>
              <a:ext uri="{FF2B5EF4-FFF2-40B4-BE49-F238E27FC236}">
                <a16:creationId xmlns:a16="http://schemas.microsoft.com/office/drawing/2014/main" id="{8A9FCD71-41EB-394C-BF19-20E973435E07}"/>
              </a:ext>
            </a:extLst>
          </p:cNvPr>
          <p:cNvSpPr>
            <a:spLocks noGrp="1"/>
          </p:cNvSpPr>
          <p:nvPr>
            <p:ph idx="1"/>
          </p:nvPr>
        </p:nvSpPr>
        <p:spPr/>
        <p:txBody>
          <a:bodyPr/>
          <a:lstStyle/>
          <a:p>
            <a:pPr marL="514350" indent="-514350">
              <a:buFont typeface="+mj-lt"/>
              <a:buAutoNum type="arabicPeriod"/>
            </a:pPr>
            <a:r>
              <a:rPr lang="en-US" dirty="0"/>
              <a:t>We need an architecture that can generate an image</a:t>
            </a:r>
          </a:p>
        </p:txBody>
      </p:sp>
      <p:pic>
        <p:nvPicPr>
          <p:cNvPr id="8" name="Picture 7" descr="Screen Shot 2018-04-25 at 2.08.35 PM.png">
            <a:extLst>
              <a:ext uri="{FF2B5EF4-FFF2-40B4-BE49-F238E27FC236}">
                <a16:creationId xmlns:a16="http://schemas.microsoft.com/office/drawing/2014/main" id="{6816A8B4-294F-7844-808C-C5CEE2F69D6F}"/>
              </a:ext>
            </a:extLst>
          </p:cNvPr>
          <p:cNvPicPr>
            <a:picLocks noChangeAspect="1"/>
          </p:cNvPicPr>
          <p:nvPr/>
        </p:nvPicPr>
        <p:blipFill rotWithShape="1">
          <a:blip r:embed="rId2">
            <a:extLst>
              <a:ext uri="{28A0092B-C50C-407E-A947-70E740481C1C}">
                <a14:useLocalDpi xmlns:a14="http://schemas.microsoft.com/office/drawing/2010/main" val="0"/>
              </a:ext>
            </a:extLst>
          </a:blip>
          <a:srcRect t="14546" r="51211" b="-14546"/>
          <a:stretch/>
        </p:blipFill>
        <p:spPr>
          <a:xfrm>
            <a:off x="4038600" y="3474720"/>
            <a:ext cx="4191000" cy="2933700"/>
          </a:xfrm>
          <a:prstGeom prst="rect">
            <a:avLst/>
          </a:prstGeom>
        </p:spPr>
      </p:pic>
      <p:sp>
        <p:nvSpPr>
          <p:cNvPr id="4" name="Rectangle 3">
            <a:extLst>
              <a:ext uri="{FF2B5EF4-FFF2-40B4-BE49-F238E27FC236}">
                <a16:creationId xmlns:a16="http://schemas.microsoft.com/office/drawing/2014/main" id="{A0A33CD1-F016-274F-8D40-6F9FB186C8AE}"/>
              </a:ext>
            </a:extLst>
          </p:cNvPr>
          <p:cNvSpPr/>
          <p:nvPr/>
        </p:nvSpPr>
        <p:spPr bwMode="auto">
          <a:xfrm>
            <a:off x="5638800" y="3429000"/>
            <a:ext cx="2438400" cy="2286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6" name="Straight Arrow Connector 5">
            <a:extLst>
              <a:ext uri="{FF2B5EF4-FFF2-40B4-BE49-F238E27FC236}">
                <a16:creationId xmlns:a16="http://schemas.microsoft.com/office/drawing/2014/main" id="{8E2C7994-CCC8-8544-B07A-ADAA4BCC42D3}"/>
              </a:ext>
            </a:extLst>
          </p:cNvPr>
          <p:cNvCxnSpPr>
            <a:cxnSpLocks/>
          </p:cNvCxnSpPr>
          <p:nvPr/>
        </p:nvCxnSpPr>
        <p:spPr bwMode="auto">
          <a:xfrm flipV="1">
            <a:off x="6019800" y="4724400"/>
            <a:ext cx="0" cy="4572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7" name="TextBox 6">
            <a:extLst>
              <a:ext uri="{FF2B5EF4-FFF2-40B4-BE49-F238E27FC236}">
                <a16:creationId xmlns:a16="http://schemas.microsoft.com/office/drawing/2014/main" id="{74E13169-C5DB-404A-8DD1-3F008DA3B9A3}"/>
              </a:ext>
            </a:extLst>
          </p:cNvPr>
          <p:cNvSpPr txBox="1"/>
          <p:nvPr/>
        </p:nvSpPr>
        <p:spPr>
          <a:xfrm>
            <a:off x="5562600" y="5113702"/>
            <a:ext cx="1066800" cy="646331"/>
          </a:xfrm>
          <a:prstGeom prst="rect">
            <a:avLst/>
          </a:prstGeom>
          <a:noFill/>
        </p:spPr>
        <p:txBody>
          <a:bodyPr wrap="square" rtlCol="0">
            <a:spAutoFit/>
          </a:bodyPr>
          <a:lstStyle/>
          <a:p>
            <a:pPr algn="ctr"/>
            <a:r>
              <a:rPr lang="en-US" sz="1200" b="0" dirty="0">
                <a:solidFill>
                  <a:srgbClr val="FF0000"/>
                </a:solidFill>
              </a:rPr>
              <a:t>Random seed or </a:t>
            </a:r>
            <a:r>
              <a:rPr lang="en-US" sz="1200" b="0" i="1" dirty="0">
                <a:solidFill>
                  <a:srgbClr val="FF0000"/>
                </a:solidFill>
              </a:rPr>
              <a:t>latent code</a:t>
            </a:r>
          </a:p>
        </p:txBody>
      </p:sp>
      <p:sp>
        <p:nvSpPr>
          <p:cNvPr id="10" name="TextBox 9">
            <a:extLst>
              <a:ext uri="{FF2B5EF4-FFF2-40B4-BE49-F238E27FC236}">
                <a16:creationId xmlns:a16="http://schemas.microsoft.com/office/drawing/2014/main" id="{9F91B124-6A00-744B-B328-9DEEFB32BB63}"/>
              </a:ext>
            </a:extLst>
          </p:cNvPr>
          <p:cNvSpPr txBox="1"/>
          <p:nvPr/>
        </p:nvSpPr>
        <p:spPr>
          <a:xfrm>
            <a:off x="5867400" y="5750868"/>
            <a:ext cx="2057400" cy="584775"/>
          </a:xfrm>
          <a:prstGeom prst="rect">
            <a:avLst/>
          </a:prstGeom>
          <a:noFill/>
        </p:spPr>
        <p:txBody>
          <a:bodyPr wrap="square" rtlCol="0">
            <a:spAutoFit/>
          </a:bodyPr>
          <a:lstStyle/>
          <a:p>
            <a:pPr algn="ctr"/>
            <a:r>
              <a:rPr lang="en-US" sz="1600" b="0" dirty="0">
                <a:solidFill>
                  <a:srgbClr val="FF0000"/>
                </a:solidFill>
              </a:rPr>
              <a:t>Unconditional generation</a:t>
            </a:r>
          </a:p>
        </p:txBody>
      </p:sp>
    </p:spTree>
    <p:extLst>
      <p:ext uri="{BB962C8B-B14F-4D97-AF65-F5344CB8AC3E}">
        <p14:creationId xmlns:p14="http://schemas.microsoft.com/office/powerpoint/2010/main" val="206036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AC11-CF5C-6A4E-9F21-8931DB043CDE}"/>
              </a:ext>
            </a:extLst>
          </p:cNvPr>
          <p:cNvSpPr>
            <a:spLocks noGrp="1"/>
          </p:cNvSpPr>
          <p:nvPr>
            <p:ph type="title"/>
          </p:nvPr>
        </p:nvSpPr>
        <p:spPr/>
        <p:txBody>
          <a:bodyPr/>
          <a:lstStyle/>
          <a:p>
            <a:r>
              <a:rPr lang="en-US" dirty="0"/>
              <a:t>Designing a network for generative tasks</a:t>
            </a:r>
          </a:p>
        </p:txBody>
      </p:sp>
      <p:sp>
        <p:nvSpPr>
          <p:cNvPr id="3" name="Content Placeholder 2">
            <a:extLst>
              <a:ext uri="{FF2B5EF4-FFF2-40B4-BE49-F238E27FC236}">
                <a16:creationId xmlns:a16="http://schemas.microsoft.com/office/drawing/2014/main" id="{8A9FCD71-41EB-394C-BF19-20E973435E07}"/>
              </a:ext>
            </a:extLst>
          </p:cNvPr>
          <p:cNvSpPr>
            <a:spLocks noGrp="1"/>
          </p:cNvSpPr>
          <p:nvPr>
            <p:ph idx="1"/>
          </p:nvPr>
        </p:nvSpPr>
        <p:spPr/>
        <p:txBody>
          <a:bodyPr/>
          <a:lstStyle/>
          <a:p>
            <a:pPr marL="514350" indent="-514350">
              <a:buFont typeface="+mj-lt"/>
              <a:buAutoNum type="arabicPeriod"/>
            </a:pPr>
            <a:r>
              <a:rPr lang="en-US" dirty="0"/>
              <a:t>We need an architecture that can generate an image</a:t>
            </a:r>
          </a:p>
        </p:txBody>
      </p:sp>
      <p:pic>
        <p:nvPicPr>
          <p:cNvPr id="8" name="Picture 7" descr="Screen Shot 2018-04-25 at 2.08.35 PM.png">
            <a:extLst>
              <a:ext uri="{FF2B5EF4-FFF2-40B4-BE49-F238E27FC236}">
                <a16:creationId xmlns:a16="http://schemas.microsoft.com/office/drawing/2014/main" id="{6816A8B4-294F-7844-808C-C5CEE2F69D6F}"/>
              </a:ext>
            </a:extLst>
          </p:cNvPr>
          <p:cNvPicPr>
            <a:picLocks noChangeAspect="1"/>
          </p:cNvPicPr>
          <p:nvPr/>
        </p:nvPicPr>
        <p:blipFill rotWithShape="1">
          <a:blip r:embed="rId2">
            <a:extLst>
              <a:ext uri="{28A0092B-C50C-407E-A947-70E740481C1C}">
                <a14:useLocalDpi xmlns:a14="http://schemas.microsoft.com/office/drawing/2010/main" val="0"/>
              </a:ext>
            </a:extLst>
          </a:blip>
          <a:srcRect t="11429" r="51211" b="-11168"/>
          <a:stretch/>
        </p:blipFill>
        <p:spPr>
          <a:xfrm>
            <a:off x="4038600" y="3383280"/>
            <a:ext cx="4191000" cy="2926080"/>
          </a:xfrm>
          <a:prstGeom prst="rect">
            <a:avLst/>
          </a:prstGeom>
        </p:spPr>
      </p:pic>
      <p:sp>
        <p:nvSpPr>
          <p:cNvPr id="4" name="Rectangle 3">
            <a:extLst>
              <a:ext uri="{FF2B5EF4-FFF2-40B4-BE49-F238E27FC236}">
                <a16:creationId xmlns:a16="http://schemas.microsoft.com/office/drawing/2014/main" id="{A0A33CD1-F016-274F-8D40-6F9FB186C8AE}"/>
              </a:ext>
            </a:extLst>
          </p:cNvPr>
          <p:cNvSpPr/>
          <p:nvPr/>
        </p:nvSpPr>
        <p:spPr bwMode="auto">
          <a:xfrm>
            <a:off x="3962400" y="3429000"/>
            <a:ext cx="4114800" cy="2286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9F91B124-6A00-744B-B328-9DEEFB32BB63}"/>
              </a:ext>
            </a:extLst>
          </p:cNvPr>
          <p:cNvSpPr txBox="1"/>
          <p:nvPr/>
        </p:nvSpPr>
        <p:spPr>
          <a:xfrm>
            <a:off x="4648200" y="5750867"/>
            <a:ext cx="2743200" cy="338554"/>
          </a:xfrm>
          <a:prstGeom prst="rect">
            <a:avLst/>
          </a:prstGeom>
          <a:noFill/>
        </p:spPr>
        <p:txBody>
          <a:bodyPr wrap="square" rtlCol="0">
            <a:spAutoFit/>
          </a:bodyPr>
          <a:lstStyle/>
          <a:p>
            <a:pPr algn="ctr"/>
            <a:r>
              <a:rPr lang="en-US" sz="1600" b="0" dirty="0">
                <a:solidFill>
                  <a:srgbClr val="FF0000"/>
                </a:solidFill>
              </a:rPr>
              <a:t>Image-to-image translation</a:t>
            </a:r>
          </a:p>
        </p:txBody>
      </p:sp>
    </p:spTree>
    <p:extLst>
      <p:ext uri="{BB962C8B-B14F-4D97-AF65-F5344CB8AC3E}">
        <p14:creationId xmlns:p14="http://schemas.microsoft.com/office/powerpoint/2010/main" val="965716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AC11-CF5C-6A4E-9F21-8931DB043CDE}"/>
              </a:ext>
            </a:extLst>
          </p:cNvPr>
          <p:cNvSpPr>
            <a:spLocks noGrp="1"/>
          </p:cNvSpPr>
          <p:nvPr>
            <p:ph type="title"/>
          </p:nvPr>
        </p:nvSpPr>
        <p:spPr/>
        <p:txBody>
          <a:bodyPr/>
          <a:lstStyle/>
          <a:p>
            <a:r>
              <a:rPr lang="en-US" dirty="0"/>
              <a:t>Designing a network for generative tasks</a:t>
            </a:r>
          </a:p>
        </p:txBody>
      </p:sp>
      <p:sp>
        <p:nvSpPr>
          <p:cNvPr id="3" name="Content Placeholder 2">
            <a:extLst>
              <a:ext uri="{FF2B5EF4-FFF2-40B4-BE49-F238E27FC236}">
                <a16:creationId xmlns:a16="http://schemas.microsoft.com/office/drawing/2014/main" id="{8A9FCD71-41EB-394C-BF19-20E973435E07}"/>
              </a:ext>
            </a:extLst>
          </p:cNvPr>
          <p:cNvSpPr>
            <a:spLocks noGrp="1"/>
          </p:cNvSpPr>
          <p:nvPr>
            <p:ph idx="1"/>
          </p:nvPr>
        </p:nvSpPr>
        <p:spPr/>
        <p:txBody>
          <a:bodyPr/>
          <a:lstStyle/>
          <a:p>
            <a:pPr marL="514350" indent="-514350">
              <a:buFont typeface="+mj-lt"/>
              <a:buAutoNum type="arabicPeriod"/>
            </a:pPr>
            <a:r>
              <a:rPr lang="en-US" dirty="0"/>
              <a:t>We need an architecture that can generate an image</a:t>
            </a:r>
          </a:p>
          <a:p>
            <a:pPr marL="514350" indent="-514350">
              <a:buFont typeface="+mj-lt"/>
              <a:buAutoNum type="arabicPeriod"/>
            </a:pPr>
            <a:r>
              <a:rPr lang="en-US" dirty="0"/>
              <a:t>We need to design the right loss function and training framework</a:t>
            </a:r>
          </a:p>
        </p:txBody>
      </p:sp>
    </p:spTree>
    <p:extLst>
      <p:ext uri="{BB962C8B-B14F-4D97-AF65-F5344CB8AC3E}">
        <p14:creationId xmlns:p14="http://schemas.microsoft.com/office/powerpoint/2010/main" val="1935087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3E00-D1CF-EB44-8044-E9200B73EC87}"/>
              </a:ext>
            </a:extLst>
          </p:cNvPr>
          <p:cNvSpPr>
            <a:spLocks noGrp="1"/>
          </p:cNvSpPr>
          <p:nvPr>
            <p:ph type="title"/>
          </p:nvPr>
        </p:nvSpPr>
        <p:spPr/>
        <p:txBody>
          <a:bodyPr/>
          <a:lstStyle/>
          <a:p>
            <a:r>
              <a:rPr lang="en-US" dirty="0"/>
              <a:t>Learning to sample</a:t>
            </a:r>
          </a:p>
        </p:txBody>
      </p:sp>
      <p:pic>
        <p:nvPicPr>
          <p:cNvPr id="5" name="Picture 4">
            <a:extLst>
              <a:ext uri="{FF2B5EF4-FFF2-40B4-BE49-F238E27FC236}">
                <a16:creationId xmlns:a16="http://schemas.microsoft.com/office/drawing/2014/main" id="{3B1545AE-3E5B-1E40-9BE2-FD6BD8D74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752600"/>
            <a:ext cx="3206750" cy="2019300"/>
          </a:xfrm>
          <a:prstGeom prst="rect">
            <a:avLst/>
          </a:prstGeom>
        </p:spPr>
      </p:pic>
      <p:pic>
        <p:nvPicPr>
          <p:cNvPr id="7" name="Picture 6">
            <a:extLst>
              <a:ext uri="{FF2B5EF4-FFF2-40B4-BE49-F238E27FC236}">
                <a16:creationId xmlns:a16="http://schemas.microsoft.com/office/drawing/2014/main" id="{ACF9AFD7-3170-5643-9F0C-822181B39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600201"/>
            <a:ext cx="3192974" cy="198361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26A4E86-BE8D-2741-96EF-C86EDF5E958F}"/>
                  </a:ext>
                </a:extLst>
              </p:cNvPr>
              <p:cNvSpPr txBox="1"/>
              <p:nvPr/>
            </p:nvSpPr>
            <p:spPr>
              <a:xfrm>
                <a:off x="2111822" y="3886201"/>
                <a:ext cx="3374578" cy="461665"/>
              </a:xfrm>
              <a:prstGeom prst="rect">
                <a:avLst/>
              </a:prstGeom>
              <a:noFill/>
            </p:spPr>
            <p:txBody>
              <a:bodyPr wrap="none" rtlCol="0">
                <a:spAutoFit/>
              </a:bodyPr>
              <a:lstStyle/>
              <a:p>
                <a:r>
                  <a:rPr lang="en-US" b="0" dirty="0"/>
                  <a:t>Training data </a:t>
                </a:r>
                <a14:m>
                  <m:oMath xmlns:m="http://schemas.openxmlformats.org/officeDocument/2006/math">
                    <m:r>
                      <a:rPr lang="en-US" b="0" i="1">
                        <a:solidFill>
                          <a:srgbClr val="9900CC"/>
                        </a:solidFill>
                        <a:latin typeface="Cambria Math" panose="02040503050406030204" pitchFamily="18" charset="0"/>
                      </a:rPr>
                      <m:t>𝑥</m:t>
                    </m:r>
                    <m:r>
                      <a:rPr lang="en-US" b="0" i="1">
                        <a:solidFill>
                          <a:srgbClr val="9900CC"/>
                        </a:solidFill>
                        <a:latin typeface="Cambria Math" panose="02040503050406030204" pitchFamily="18" charset="0"/>
                      </a:rPr>
                      <m:t> ~ </m:t>
                    </m:r>
                    <m:sSub>
                      <m:sSubPr>
                        <m:ctrlPr>
                          <a:rPr lang="en-US" b="0" i="1">
                            <a:solidFill>
                              <a:srgbClr val="9900CC"/>
                            </a:solidFill>
                            <a:latin typeface="Cambria Math" panose="02040503050406030204" pitchFamily="18" charset="0"/>
                            <a:ea typeface="Cambria Math" panose="02040503050406030204" pitchFamily="18" charset="0"/>
                          </a:rPr>
                        </m:ctrlPr>
                      </m:sSubPr>
                      <m:e>
                        <m:r>
                          <a:rPr lang="en-US" b="0" i="1">
                            <a:solidFill>
                              <a:srgbClr val="9900CC"/>
                            </a:solidFill>
                            <a:latin typeface="Cambria Math" panose="02040503050406030204" pitchFamily="18" charset="0"/>
                            <a:ea typeface="Cambria Math" panose="02040503050406030204" pitchFamily="18" charset="0"/>
                          </a:rPr>
                          <m:t>𝑝</m:t>
                        </m:r>
                      </m:e>
                      <m:sub>
                        <m:r>
                          <m:rPr>
                            <m:sty m:val="p"/>
                          </m:rPr>
                          <a:rPr lang="en-US" b="0">
                            <a:solidFill>
                              <a:srgbClr val="9900CC"/>
                            </a:solidFill>
                            <a:latin typeface="Cambria Math" panose="02040503050406030204" pitchFamily="18" charset="0"/>
                            <a:ea typeface="Cambria Math" panose="02040503050406030204" pitchFamily="18" charset="0"/>
                          </a:rPr>
                          <m:t>data</m:t>
                        </m:r>
                      </m:sub>
                    </m:sSub>
                  </m:oMath>
                </a14:m>
                <a:r>
                  <a:rPr lang="en-US" b="0" dirty="0">
                    <a:solidFill>
                      <a:srgbClr val="9900CC"/>
                    </a:solidFill>
                  </a:rPr>
                  <a:t> </a:t>
                </a:r>
                <a:endParaRPr lang="en-US" b="0" dirty="0"/>
              </a:p>
            </p:txBody>
          </p:sp>
        </mc:Choice>
        <mc:Fallback xmlns="">
          <p:sp>
            <p:nvSpPr>
              <p:cNvPr id="8" name="TextBox 7">
                <a:extLst>
                  <a:ext uri="{FF2B5EF4-FFF2-40B4-BE49-F238E27FC236}">
                    <a16:creationId xmlns:a16="http://schemas.microsoft.com/office/drawing/2014/main" id="{B26A4E86-BE8D-2741-96EF-C86EDF5E958F}"/>
                  </a:ext>
                </a:extLst>
              </p:cNvPr>
              <p:cNvSpPr txBox="1">
                <a:spLocks noRot="1" noChangeAspect="1" noMove="1" noResize="1" noEditPoints="1" noAdjustHandles="1" noChangeArrowheads="1" noChangeShapeType="1" noTextEdit="1"/>
              </p:cNvSpPr>
              <p:nvPr/>
            </p:nvSpPr>
            <p:spPr>
              <a:xfrm>
                <a:off x="2111822" y="3886201"/>
                <a:ext cx="3374578" cy="461665"/>
              </a:xfrm>
              <a:prstGeom prst="rect">
                <a:avLst/>
              </a:prstGeom>
              <a:blipFill>
                <a:blip r:embed="rId4"/>
                <a:stretch>
                  <a:fillRect l="-2622" t="-10811"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6818E9B-E113-884B-B14B-BBBB53112EAF}"/>
                  </a:ext>
                </a:extLst>
              </p:cNvPr>
              <p:cNvSpPr txBox="1"/>
              <p:nvPr/>
            </p:nvSpPr>
            <p:spPr>
              <a:xfrm>
                <a:off x="6324601" y="3881736"/>
                <a:ext cx="4422493" cy="461665"/>
              </a:xfrm>
              <a:prstGeom prst="rect">
                <a:avLst/>
              </a:prstGeom>
              <a:noFill/>
            </p:spPr>
            <p:txBody>
              <a:bodyPr wrap="none" rtlCol="0">
                <a:spAutoFit/>
              </a:bodyPr>
              <a:lstStyle/>
              <a:p>
                <a:r>
                  <a:rPr lang="en-US" b="0" dirty="0"/>
                  <a:t>Generated samples </a:t>
                </a:r>
                <a14:m>
                  <m:oMath xmlns:m="http://schemas.openxmlformats.org/officeDocument/2006/math">
                    <m:r>
                      <a:rPr lang="en-US" b="0" i="1">
                        <a:solidFill>
                          <a:srgbClr val="9900CC"/>
                        </a:solidFill>
                        <a:latin typeface="Cambria Math" panose="02040503050406030204" pitchFamily="18" charset="0"/>
                      </a:rPr>
                      <m:t>𝑥</m:t>
                    </m:r>
                    <m:r>
                      <a:rPr lang="en-US" b="0" i="1">
                        <a:solidFill>
                          <a:srgbClr val="9900CC"/>
                        </a:solidFill>
                        <a:latin typeface="Cambria Math" panose="02040503050406030204" pitchFamily="18" charset="0"/>
                      </a:rPr>
                      <m:t> ~ </m:t>
                    </m:r>
                    <m:sSub>
                      <m:sSubPr>
                        <m:ctrlPr>
                          <a:rPr lang="en-US" b="0" i="1">
                            <a:solidFill>
                              <a:srgbClr val="9900CC"/>
                            </a:solidFill>
                            <a:latin typeface="Cambria Math" panose="02040503050406030204" pitchFamily="18" charset="0"/>
                            <a:ea typeface="Cambria Math" panose="02040503050406030204" pitchFamily="18" charset="0"/>
                          </a:rPr>
                        </m:ctrlPr>
                      </m:sSubPr>
                      <m:e>
                        <m:r>
                          <a:rPr lang="en-US" b="0" i="1">
                            <a:solidFill>
                              <a:srgbClr val="9900CC"/>
                            </a:solidFill>
                            <a:latin typeface="Cambria Math" panose="02040503050406030204" pitchFamily="18" charset="0"/>
                            <a:ea typeface="Cambria Math" panose="02040503050406030204" pitchFamily="18" charset="0"/>
                          </a:rPr>
                          <m:t>𝑝</m:t>
                        </m:r>
                      </m:e>
                      <m:sub>
                        <m:r>
                          <m:rPr>
                            <m:sty m:val="p"/>
                          </m:rPr>
                          <a:rPr lang="en-US" b="0">
                            <a:solidFill>
                              <a:srgbClr val="9900CC"/>
                            </a:solidFill>
                            <a:latin typeface="Cambria Math" panose="02040503050406030204" pitchFamily="18" charset="0"/>
                            <a:ea typeface="Cambria Math" panose="02040503050406030204" pitchFamily="18" charset="0"/>
                          </a:rPr>
                          <m:t>model</m:t>
                        </m:r>
                      </m:sub>
                    </m:sSub>
                  </m:oMath>
                </a14:m>
                <a:r>
                  <a:rPr lang="en-US" b="0" dirty="0">
                    <a:solidFill>
                      <a:srgbClr val="9900CC"/>
                    </a:solidFill>
                  </a:rPr>
                  <a:t> </a:t>
                </a:r>
                <a:endParaRPr lang="en-US" b="0" dirty="0"/>
              </a:p>
            </p:txBody>
          </p:sp>
        </mc:Choice>
        <mc:Fallback xmlns="">
          <p:sp>
            <p:nvSpPr>
              <p:cNvPr id="9" name="TextBox 8">
                <a:extLst>
                  <a:ext uri="{FF2B5EF4-FFF2-40B4-BE49-F238E27FC236}">
                    <a16:creationId xmlns:a16="http://schemas.microsoft.com/office/drawing/2014/main" id="{26818E9B-E113-884B-B14B-BBBB53112EAF}"/>
                  </a:ext>
                </a:extLst>
              </p:cNvPr>
              <p:cNvSpPr txBox="1">
                <a:spLocks noRot="1" noChangeAspect="1" noMove="1" noResize="1" noEditPoints="1" noAdjustHandles="1" noChangeArrowheads="1" noChangeShapeType="1" noTextEdit="1"/>
              </p:cNvSpPr>
              <p:nvPr/>
            </p:nvSpPr>
            <p:spPr>
              <a:xfrm>
                <a:off x="6324601" y="3881736"/>
                <a:ext cx="4422493" cy="461665"/>
              </a:xfrm>
              <a:prstGeom prst="rect">
                <a:avLst/>
              </a:prstGeom>
              <a:blipFill>
                <a:blip r:embed="rId5"/>
                <a:stretch>
                  <a:fillRect l="-2006" t="-10811" b="-243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FD04126-64D9-3C4A-BDCF-2BD8D307C16C}"/>
                  </a:ext>
                </a:extLst>
              </p:cNvPr>
              <p:cNvSpPr txBox="1"/>
              <p:nvPr/>
            </p:nvSpPr>
            <p:spPr>
              <a:xfrm>
                <a:off x="2745360" y="4876800"/>
                <a:ext cx="7084440" cy="523220"/>
              </a:xfrm>
              <a:prstGeom prst="rect">
                <a:avLst/>
              </a:prstGeom>
              <a:noFill/>
            </p:spPr>
            <p:txBody>
              <a:bodyPr wrap="none" rtlCol="0">
                <a:spAutoFit/>
              </a:bodyPr>
              <a:lstStyle/>
              <a:p>
                <a:r>
                  <a:rPr lang="en-US" sz="2800" b="0" dirty="0"/>
                  <a:t>We want to learn </a:t>
                </a:r>
                <a14:m>
                  <m:oMath xmlns:m="http://schemas.openxmlformats.org/officeDocument/2006/math">
                    <m:sSub>
                      <m:sSubPr>
                        <m:ctrlPr>
                          <a:rPr lang="en-US" sz="2800" b="0" i="1">
                            <a:solidFill>
                              <a:srgbClr val="9900CC"/>
                            </a:solidFill>
                            <a:latin typeface="Cambria Math" panose="02040503050406030204" pitchFamily="18" charset="0"/>
                            <a:ea typeface="Cambria Math" panose="02040503050406030204" pitchFamily="18" charset="0"/>
                          </a:rPr>
                        </m:ctrlPr>
                      </m:sSubPr>
                      <m:e>
                        <m:r>
                          <a:rPr lang="en-US" sz="2800" b="0" i="1">
                            <a:solidFill>
                              <a:srgbClr val="9900CC"/>
                            </a:solidFill>
                            <a:latin typeface="Cambria Math" panose="02040503050406030204" pitchFamily="18" charset="0"/>
                            <a:ea typeface="Cambria Math" panose="02040503050406030204" pitchFamily="18" charset="0"/>
                          </a:rPr>
                          <m:t>𝑝</m:t>
                        </m:r>
                      </m:e>
                      <m:sub>
                        <m:r>
                          <m:rPr>
                            <m:sty m:val="p"/>
                          </m:rPr>
                          <a:rPr lang="en-US" sz="2800" b="0">
                            <a:solidFill>
                              <a:srgbClr val="9900CC"/>
                            </a:solidFill>
                            <a:latin typeface="Cambria Math" panose="02040503050406030204" pitchFamily="18" charset="0"/>
                            <a:ea typeface="Cambria Math" panose="02040503050406030204" pitchFamily="18" charset="0"/>
                          </a:rPr>
                          <m:t>model</m:t>
                        </m:r>
                      </m:sub>
                    </m:sSub>
                  </m:oMath>
                </a14:m>
                <a:r>
                  <a:rPr lang="en-US" sz="2800" b="0" dirty="0"/>
                  <a:t> that matches </a:t>
                </a:r>
                <a14:m>
                  <m:oMath xmlns:m="http://schemas.openxmlformats.org/officeDocument/2006/math">
                    <m:sSub>
                      <m:sSubPr>
                        <m:ctrlPr>
                          <a:rPr lang="en-US" sz="2800" b="0" i="1">
                            <a:solidFill>
                              <a:srgbClr val="9900CC"/>
                            </a:solidFill>
                            <a:latin typeface="Cambria Math" panose="02040503050406030204" pitchFamily="18" charset="0"/>
                            <a:ea typeface="Cambria Math" panose="02040503050406030204" pitchFamily="18" charset="0"/>
                          </a:rPr>
                        </m:ctrlPr>
                      </m:sSubPr>
                      <m:e>
                        <m:r>
                          <a:rPr lang="en-US" sz="2800" b="0" i="1">
                            <a:solidFill>
                              <a:srgbClr val="9900CC"/>
                            </a:solidFill>
                            <a:latin typeface="Cambria Math" panose="02040503050406030204" pitchFamily="18" charset="0"/>
                            <a:ea typeface="Cambria Math" panose="02040503050406030204" pitchFamily="18" charset="0"/>
                          </a:rPr>
                          <m:t>𝑝</m:t>
                        </m:r>
                      </m:e>
                      <m:sub>
                        <m:r>
                          <m:rPr>
                            <m:sty m:val="p"/>
                          </m:rPr>
                          <a:rPr lang="en-US" sz="2800" b="0">
                            <a:solidFill>
                              <a:srgbClr val="9900CC"/>
                            </a:solidFill>
                            <a:latin typeface="Cambria Math" panose="02040503050406030204" pitchFamily="18" charset="0"/>
                            <a:ea typeface="Cambria Math" panose="02040503050406030204" pitchFamily="18" charset="0"/>
                          </a:rPr>
                          <m:t>data</m:t>
                        </m:r>
                      </m:sub>
                    </m:sSub>
                  </m:oMath>
                </a14:m>
                <a:r>
                  <a:rPr lang="en-US" sz="2800" b="0" dirty="0">
                    <a:solidFill>
                      <a:srgbClr val="9900CC"/>
                    </a:solidFill>
                  </a:rPr>
                  <a:t> </a:t>
                </a:r>
                <a:endParaRPr lang="en-US" sz="2800" b="0" dirty="0"/>
              </a:p>
            </p:txBody>
          </p:sp>
        </mc:Choice>
        <mc:Fallback xmlns="">
          <p:sp>
            <p:nvSpPr>
              <p:cNvPr id="10" name="TextBox 9">
                <a:extLst>
                  <a:ext uri="{FF2B5EF4-FFF2-40B4-BE49-F238E27FC236}">
                    <a16:creationId xmlns:a16="http://schemas.microsoft.com/office/drawing/2014/main" id="{0FD04126-64D9-3C4A-BDCF-2BD8D307C16C}"/>
                  </a:ext>
                </a:extLst>
              </p:cNvPr>
              <p:cNvSpPr txBox="1">
                <a:spLocks noRot="1" noChangeAspect="1" noMove="1" noResize="1" noEditPoints="1" noAdjustHandles="1" noChangeArrowheads="1" noChangeShapeType="1" noTextEdit="1"/>
              </p:cNvSpPr>
              <p:nvPr/>
            </p:nvSpPr>
            <p:spPr>
              <a:xfrm>
                <a:off x="2745360" y="4876800"/>
                <a:ext cx="7084440" cy="523220"/>
              </a:xfrm>
              <a:prstGeom prst="rect">
                <a:avLst/>
              </a:prstGeom>
              <a:blipFill>
                <a:blip r:embed="rId6"/>
                <a:stretch>
                  <a:fillRect l="-1971" t="-14634" b="-29268"/>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527F121D-74F4-3D43-A6A2-A4063C849A33}"/>
              </a:ext>
            </a:extLst>
          </p:cNvPr>
          <p:cNvSpPr txBox="1"/>
          <p:nvPr/>
        </p:nvSpPr>
        <p:spPr>
          <a:xfrm>
            <a:off x="7985856" y="6504921"/>
            <a:ext cx="2682145" cy="307777"/>
          </a:xfrm>
          <a:prstGeom prst="rect">
            <a:avLst/>
          </a:prstGeom>
          <a:noFill/>
        </p:spPr>
        <p:txBody>
          <a:bodyPr wrap="none" rtlCol="0">
            <a:spAutoFit/>
          </a:bodyPr>
          <a:lstStyle/>
          <a:p>
            <a:r>
              <a:rPr lang="en-US" sz="1400" b="0" dirty="0"/>
              <a:t>Adapted from </a:t>
            </a:r>
            <a:r>
              <a:rPr lang="en-US" sz="1400" b="0" dirty="0">
                <a:hlinkClick r:id="rId7"/>
              </a:rPr>
              <a:t>Stanford CS231n</a:t>
            </a:r>
            <a:endParaRPr lang="en-US" sz="1400" b="0" dirty="0"/>
          </a:p>
        </p:txBody>
      </p:sp>
    </p:spTree>
    <p:extLst>
      <p:ext uri="{BB962C8B-B14F-4D97-AF65-F5344CB8AC3E}">
        <p14:creationId xmlns:p14="http://schemas.microsoft.com/office/powerpoint/2010/main" val="102031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137D5-66DC-4843-872B-A72547677F30}"/>
              </a:ext>
            </a:extLst>
          </p:cNvPr>
          <p:cNvSpPr>
            <a:spLocks noGrp="1"/>
          </p:cNvSpPr>
          <p:nvPr>
            <p:ph type="title"/>
          </p:nvPr>
        </p:nvSpPr>
        <p:spPr/>
        <p:txBody>
          <a:bodyPr/>
          <a:lstStyle/>
          <a:p>
            <a:r>
              <a:rPr lang="en-US" dirty="0"/>
              <a:t>Generative adversarial networks</a:t>
            </a:r>
          </a:p>
        </p:txBody>
      </p:sp>
      <p:sp>
        <p:nvSpPr>
          <p:cNvPr id="3" name="Content Placeholder 2">
            <a:extLst>
              <a:ext uri="{FF2B5EF4-FFF2-40B4-BE49-F238E27FC236}">
                <a16:creationId xmlns:a16="http://schemas.microsoft.com/office/drawing/2014/main" id="{56096734-BF33-714E-AEF2-851AE3A36296}"/>
              </a:ext>
            </a:extLst>
          </p:cNvPr>
          <p:cNvSpPr>
            <a:spLocks noGrp="1"/>
          </p:cNvSpPr>
          <p:nvPr>
            <p:ph idx="1"/>
          </p:nvPr>
        </p:nvSpPr>
        <p:spPr/>
        <p:txBody>
          <a:bodyPr/>
          <a:lstStyle/>
          <a:p>
            <a:pPr marL="457200" indent="-457200">
              <a:buFont typeface="Arial" panose="020B0604020202020204" pitchFamily="34" charset="0"/>
              <a:buChar char="•"/>
            </a:pPr>
            <a:r>
              <a:rPr lang="en-US" dirty="0"/>
              <a:t>Train two networks with opposing objectives:</a:t>
            </a:r>
          </a:p>
          <a:p>
            <a:pPr marL="857250" lvl="1" indent="-457200">
              <a:buFont typeface="Arial" panose="020B0604020202020204" pitchFamily="34" charset="0"/>
              <a:buChar char="•"/>
            </a:pPr>
            <a:r>
              <a:rPr lang="en-US" sz="2400" b="1" dirty="0">
                <a:solidFill>
                  <a:srgbClr val="00B050"/>
                </a:solidFill>
              </a:rPr>
              <a:t>Generator:</a:t>
            </a:r>
            <a:r>
              <a:rPr lang="en-US" sz="2400" dirty="0"/>
              <a:t> learns to generate samples</a:t>
            </a:r>
          </a:p>
          <a:p>
            <a:pPr marL="857250" lvl="1" indent="-457200">
              <a:buFont typeface="Arial" panose="020B0604020202020204" pitchFamily="34" charset="0"/>
              <a:buChar char="•"/>
            </a:pPr>
            <a:r>
              <a:rPr lang="en-US" sz="2400" b="1" dirty="0">
                <a:solidFill>
                  <a:srgbClr val="C00000"/>
                </a:solidFill>
              </a:rPr>
              <a:t>Discriminator:</a:t>
            </a:r>
            <a:r>
              <a:rPr lang="en-US" sz="2400" dirty="0"/>
              <a:t> learns to distinguish between generated and real samples</a:t>
            </a:r>
          </a:p>
        </p:txBody>
      </p:sp>
      <p:sp>
        <p:nvSpPr>
          <p:cNvPr id="4" name="Rectangle 3">
            <a:extLst>
              <a:ext uri="{FF2B5EF4-FFF2-40B4-BE49-F238E27FC236}">
                <a16:creationId xmlns:a16="http://schemas.microsoft.com/office/drawing/2014/main" id="{BDBDC9FA-36CC-4C4C-95A1-03156C9ECF3E}"/>
              </a:ext>
            </a:extLst>
          </p:cNvPr>
          <p:cNvSpPr/>
          <p:nvPr/>
        </p:nvSpPr>
        <p:spPr>
          <a:xfrm>
            <a:off x="2069938" y="6336268"/>
            <a:ext cx="7988462" cy="369332"/>
          </a:xfrm>
          <a:prstGeom prst="rect">
            <a:avLst/>
          </a:prstGeom>
        </p:spPr>
        <p:txBody>
          <a:bodyPr wrap="square">
            <a:spAutoFit/>
          </a:bodyPr>
          <a:lstStyle/>
          <a:p>
            <a:pPr algn="ctr"/>
            <a:r>
              <a:rPr lang="en-US" sz="1800" b="0" dirty="0"/>
              <a:t>I. Goodfellow et al. </a:t>
            </a:r>
            <a:r>
              <a:rPr lang="en-US" sz="1800" b="0" dirty="0">
                <a:hlinkClick r:id="rId2"/>
              </a:rPr>
              <a:t>Generative adversarial nets</a:t>
            </a:r>
            <a:r>
              <a:rPr lang="en-US" sz="1800" b="0" dirty="0"/>
              <a:t>. </a:t>
            </a:r>
            <a:r>
              <a:rPr lang="en-US" sz="1800" b="0" dirty="0" err="1"/>
              <a:t>NeurIPS</a:t>
            </a:r>
            <a:r>
              <a:rPr lang="en-US" sz="1800" b="0" dirty="0"/>
              <a:t> 2014</a:t>
            </a:r>
          </a:p>
        </p:txBody>
      </p:sp>
      <p:pic>
        <p:nvPicPr>
          <p:cNvPr id="5" name="Picture 4">
            <a:extLst>
              <a:ext uri="{FF2B5EF4-FFF2-40B4-BE49-F238E27FC236}">
                <a16:creationId xmlns:a16="http://schemas.microsoft.com/office/drawing/2014/main" id="{DE2B30F0-CCA4-4B42-BE92-6E709CDC99B8}"/>
              </a:ext>
            </a:extLst>
          </p:cNvPr>
          <p:cNvPicPr>
            <a:picLocks noChangeAspect="1"/>
          </p:cNvPicPr>
          <p:nvPr/>
        </p:nvPicPr>
        <p:blipFill>
          <a:blip r:embed="rId3"/>
          <a:stretch>
            <a:fillRect/>
          </a:stretch>
        </p:blipFill>
        <p:spPr>
          <a:xfrm>
            <a:off x="5788136" y="4419215"/>
            <a:ext cx="1153780" cy="1219200"/>
          </a:xfrm>
          <a:prstGeom prst="rect">
            <a:avLst/>
          </a:prstGeom>
        </p:spPr>
      </p:pic>
      <p:pic>
        <p:nvPicPr>
          <p:cNvPr id="6" name="Picture 5">
            <a:extLst>
              <a:ext uri="{FF2B5EF4-FFF2-40B4-BE49-F238E27FC236}">
                <a16:creationId xmlns:a16="http://schemas.microsoft.com/office/drawing/2014/main" id="{90562F71-8188-464E-9F41-99D0A72D7077}"/>
              </a:ext>
            </a:extLst>
          </p:cNvPr>
          <p:cNvPicPr>
            <a:picLocks noChangeAspect="1"/>
          </p:cNvPicPr>
          <p:nvPr/>
        </p:nvPicPr>
        <p:blipFill>
          <a:blip r:embed="rId4"/>
          <a:stretch>
            <a:fillRect/>
          </a:stretch>
        </p:blipFill>
        <p:spPr>
          <a:xfrm>
            <a:off x="5788136" y="2895600"/>
            <a:ext cx="1146064" cy="1214340"/>
          </a:xfrm>
          <a:prstGeom prst="rect">
            <a:avLst/>
          </a:prstGeom>
        </p:spPr>
      </p:pic>
      <p:cxnSp>
        <p:nvCxnSpPr>
          <p:cNvPr id="8" name="Straight Arrow Connector 7">
            <a:extLst>
              <a:ext uri="{FF2B5EF4-FFF2-40B4-BE49-F238E27FC236}">
                <a16:creationId xmlns:a16="http://schemas.microsoft.com/office/drawing/2014/main" id="{6ABBAB21-5FFD-694F-B762-B36FF1FEE646}"/>
              </a:ext>
            </a:extLst>
          </p:cNvPr>
          <p:cNvCxnSpPr>
            <a:endCxn id="6" idx="1"/>
          </p:cNvCxnSpPr>
          <p:nvPr/>
        </p:nvCxnSpPr>
        <p:spPr bwMode="auto">
          <a:xfrm>
            <a:off x="4256420" y="3500340"/>
            <a:ext cx="1531716" cy="24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49E4D73-6919-294D-B4CD-EE063BB197CE}"/>
                  </a:ext>
                </a:extLst>
              </p:cNvPr>
              <p:cNvSpPr txBox="1"/>
              <p:nvPr/>
            </p:nvSpPr>
            <p:spPr>
              <a:xfrm>
                <a:off x="4810522" y="2967139"/>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solidFill>
                    <a:srgbClr val="00B050"/>
                  </a:solidFill>
                </a:endParaRPr>
              </a:p>
            </p:txBody>
          </p:sp>
        </mc:Choice>
        <mc:Fallback xmlns="">
          <p:sp>
            <p:nvSpPr>
              <p:cNvPr id="9" name="TextBox 8">
                <a:extLst>
                  <a:ext uri="{FF2B5EF4-FFF2-40B4-BE49-F238E27FC236}">
                    <a16:creationId xmlns:a16="http://schemas.microsoft.com/office/drawing/2014/main" id="{049E4D73-6919-294D-B4CD-EE063BB197CE}"/>
                  </a:ext>
                </a:extLst>
              </p:cNvPr>
              <p:cNvSpPr txBox="1">
                <a:spLocks noRot="1" noChangeAspect="1" noMove="1" noResize="1" noEditPoints="1" noAdjustHandles="1" noChangeArrowheads="1" noChangeShapeType="1" noTextEdit="1"/>
              </p:cNvSpPr>
              <p:nvPr/>
            </p:nvSpPr>
            <p:spPr>
              <a:xfrm>
                <a:off x="4810522" y="2967139"/>
                <a:ext cx="477117"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90EBC3F-FAE2-8840-8F29-C2B04697010A}"/>
                  </a:ext>
                </a:extLst>
              </p:cNvPr>
              <p:cNvSpPr txBox="1"/>
              <p:nvPr/>
            </p:nvSpPr>
            <p:spPr>
              <a:xfrm>
                <a:off x="2286001" y="3283408"/>
                <a:ext cx="1851789" cy="369332"/>
              </a:xfrm>
              <a:prstGeom prst="rect">
                <a:avLst/>
              </a:prstGeom>
              <a:noFill/>
            </p:spPr>
            <p:txBody>
              <a:bodyPr wrap="none" rtlCol="0">
                <a:spAutoFit/>
              </a:bodyPr>
              <a:lstStyle/>
              <a:p>
                <a:r>
                  <a:rPr lang="en-US" sz="1800" b="0" dirty="0"/>
                  <a:t>Random noise </a:t>
                </a:r>
                <a14:m>
                  <m:oMath xmlns:m="http://schemas.openxmlformats.org/officeDocument/2006/math">
                    <m:r>
                      <a:rPr lang="en-US" sz="1800" b="0" i="1" dirty="0">
                        <a:latin typeface="Cambria Math" panose="02040503050406030204" pitchFamily="18" charset="0"/>
                      </a:rPr>
                      <m:t>𝑧</m:t>
                    </m:r>
                  </m:oMath>
                </a14:m>
                <a:endParaRPr lang="en-US" sz="1800" b="0" dirty="0"/>
              </a:p>
            </p:txBody>
          </p:sp>
        </mc:Choice>
        <mc:Fallback xmlns="">
          <p:sp>
            <p:nvSpPr>
              <p:cNvPr id="10" name="TextBox 9">
                <a:extLst>
                  <a:ext uri="{FF2B5EF4-FFF2-40B4-BE49-F238E27FC236}">
                    <a16:creationId xmlns:a16="http://schemas.microsoft.com/office/drawing/2014/main" id="{C90EBC3F-FAE2-8840-8F29-C2B04697010A}"/>
                  </a:ext>
                </a:extLst>
              </p:cNvPr>
              <p:cNvSpPr txBox="1">
                <a:spLocks noRot="1" noChangeAspect="1" noMove="1" noResize="1" noEditPoints="1" noAdjustHandles="1" noChangeArrowheads="1" noChangeShapeType="1" noTextEdit="1"/>
              </p:cNvSpPr>
              <p:nvPr/>
            </p:nvSpPr>
            <p:spPr>
              <a:xfrm>
                <a:off x="2286001" y="3283408"/>
                <a:ext cx="1851789" cy="369332"/>
              </a:xfrm>
              <a:prstGeom prst="rect">
                <a:avLst/>
              </a:prstGeom>
              <a:blipFill>
                <a:blip r:embed="rId6"/>
                <a:stretch>
                  <a:fillRect l="-2740" t="-6667" b="-23333"/>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FE38C912-F1DF-D74F-9497-6B77A2DDF32B}"/>
              </a:ext>
            </a:extLst>
          </p:cNvPr>
          <p:cNvCxnSpPr/>
          <p:nvPr/>
        </p:nvCxnSpPr>
        <p:spPr bwMode="auto">
          <a:xfrm>
            <a:off x="6926484" y="3500142"/>
            <a:ext cx="1531716" cy="24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30647BE-CE68-0F4F-BCB9-1F51A04FE320}"/>
                  </a:ext>
                </a:extLst>
              </p:cNvPr>
              <p:cNvSpPr txBox="1"/>
              <p:nvPr/>
            </p:nvSpPr>
            <p:spPr>
              <a:xfrm>
                <a:off x="7480585" y="2966941"/>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solidFill>
                    <a:srgbClr val="C00000"/>
                  </a:solidFill>
                </a:endParaRPr>
              </a:p>
            </p:txBody>
          </p:sp>
        </mc:Choice>
        <mc:Fallback xmlns="">
          <p:sp>
            <p:nvSpPr>
              <p:cNvPr id="12" name="TextBox 11">
                <a:extLst>
                  <a:ext uri="{FF2B5EF4-FFF2-40B4-BE49-F238E27FC236}">
                    <a16:creationId xmlns:a16="http://schemas.microsoft.com/office/drawing/2014/main" id="{230647BE-CE68-0F4F-BCB9-1F51A04FE320}"/>
                  </a:ext>
                </a:extLst>
              </p:cNvPr>
              <p:cNvSpPr txBox="1">
                <a:spLocks noRot="1" noChangeAspect="1" noMove="1" noResize="1" noEditPoints="1" noAdjustHandles="1" noChangeArrowheads="1" noChangeShapeType="1" noTextEdit="1"/>
              </p:cNvSpPr>
              <p:nvPr/>
            </p:nvSpPr>
            <p:spPr>
              <a:xfrm>
                <a:off x="7480585" y="2966941"/>
                <a:ext cx="491866" cy="461665"/>
              </a:xfrm>
              <a:prstGeom prst="rect">
                <a:avLst/>
              </a:prstGeom>
              <a:blipFill>
                <a:blip r:embed="rId7"/>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614C1074-BEA7-EF45-9724-1CEA8B1F6710}"/>
              </a:ext>
            </a:extLst>
          </p:cNvPr>
          <p:cNvSpPr txBox="1"/>
          <p:nvPr/>
        </p:nvSpPr>
        <p:spPr>
          <a:xfrm>
            <a:off x="8609829" y="3315476"/>
            <a:ext cx="856325" cy="369332"/>
          </a:xfrm>
          <a:prstGeom prst="rect">
            <a:avLst/>
          </a:prstGeom>
          <a:noFill/>
        </p:spPr>
        <p:txBody>
          <a:bodyPr wrap="none" rtlCol="0">
            <a:spAutoFit/>
          </a:bodyPr>
          <a:lstStyle/>
          <a:p>
            <a:r>
              <a:rPr lang="en-US" sz="1800" b="0" dirty="0"/>
              <a:t>“Fake”</a:t>
            </a:r>
          </a:p>
        </p:txBody>
      </p:sp>
      <p:cxnSp>
        <p:nvCxnSpPr>
          <p:cNvPr id="15" name="Straight Arrow Connector 14">
            <a:extLst>
              <a:ext uri="{FF2B5EF4-FFF2-40B4-BE49-F238E27FC236}">
                <a16:creationId xmlns:a16="http://schemas.microsoft.com/office/drawing/2014/main" id="{47EE78F4-937A-0C49-BD75-B4AD5600121F}"/>
              </a:ext>
            </a:extLst>
          </p:cNvPr>
          <p:cNvCxnSpPr/>
          <p:nvPr/>
        </p:nvCxnSpPr>
        <p:spPr bwMode="auto">
          <a:xfrm>
            <a:off x="6941916" y="5028617"/>
            <a:ext cx="1531716" cy="24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4DE31EE-3363-B24E-80E9-FAD37E283057}"/>
                  </a:ext>
                </a:extLst>
              </p:cNvPr>
              <p:cNvSpPr txBox="1"/>
              <p:nvPr/>
            </p:nvSpPr>
            <p:spPr>
              <a:xfrm>
                <a:off x="7496017" y="4495416"/>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solidFill>
                    <a:srgbClr val="C00000"/>
                  </a:solidFill>
                </a:endParaRPr>
              </a:p>
            </p:txBody>
          </p:sp>
        </mc:Choice>
        <mc:Fallback xmlns="">
          <p:sp>
            <p:nvSpPr>
              <p:cNvPr id="16" name="TextBox 15">
                <a:extLst>
                  <a:ext uri="{FF2B5EF4-FFF2-40B4-BE49-F238E27FC236}">
                    <a16:creationId xmlns:a16="http://schemas.microsoft.com/office/drawing/2014/main" id="{D4DE31EE-3363-B24E-80E9-FAD37E283057}"/>
                  </a:ext>
                </a:extLst>
              </p:cNvPr>
              <p:cNvSpPr txBox="1">
                <a:spLocks noRot="1" noChangeAspect="1" noMove="1" noResize="1" noEditPoints="1" noAdjustHandles="1" noChangeArrowheads="1" noChangeShapeType="1" noTextEdit="1"/>
              </p:cNvSpPr>
              <p:nvPr/>
            </p:nvSpPr>
            <p:spPr>
              <a:xfrm>
                <a:off x="7496017" y="4495416"/>
                <a:ext cx="491866" cy="461665"/>
              </a:xfrm>
              <a:prstGeom prst="rect">
                <a:avLst/>
              </a:prstGeom>
              <a:blipFill>
                <a:blip r:embed="rId7"/>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7225D23-90D2-2145-B8CF-2A77098F29E2}"/>
              </a:ext>
            </a:extLst>
          </p:cNvPr>
          <p:cNvSpPr txBox="1"/>
          <p:nvPr/>
        </p:nvSpPr>
        <p:spPr>
          <a:xfrm>
            <a:off x="8625261" y="4843951"/>
            <a:ext cx="813043" cy="369332"/>
          </a:xfrm>
          <a:prstGeom prst="rect">
            <a:avLst/>
          </a:prstGeom>
          <a:noFill/>
        </p:spPr>
        <p:txBody>
          <a:bodyPr wrap="none" rtlCol="0">
            <a:spAutoFit/>
          </a:bodyPr>
          <a:lstStyle/>
          <a:p>
            <a:r>
              <a:rPr lang="en-US" sz="1800" b="0" dirty="0"/>
              <a:t>“Real”</a:t>
            </a:r>
          </a:p>
        </p:txBody>
      </p:sp>
      <p:sp>
        <p:nvSpPr>
          <p:cNvPr id="18" name="TextBox 17">
            <a:extLst>
              <a:ext uri="{FF2B5EF4-FFF2-40B4-BE49-F238E27FC236}">
                <a16:creationId xmlns:a16="http://schemas.microsoft.com/office/drawing/2014/main" id="{2C064E93-5341-C840-9593-5804D8519979}"/>
              </a:ext>
            </a:extLst>
          </p:cNvPr>
          <p:cNvSpPr txBox="1"/>
          <p:nvPr/>
        </p:nvSpPr>
        <p:spPr>
          <a:xfrm>
            <a:off x="9215548" y="5410201"/>
            <a:ext cx="1452452" cy="461665"/>
          </a:xfrm>
          <a:prstGeom prst="rect">
            <a:avLst/>
          </a:prstGeom>
          <a:noFill/>
        </p:spPr>
        <p:txBody>
          <a:bodyPr wrap="square" rtlCol="0">
            <a:spAutoFit/>
          </a:bodyPr>
          <a:lstStyle/>
          <a:p>
            <a:pPr algn="r"/>
            <a:r>
              <a:rPr lang="en-US" sz="1200" b="0" dirty="0"/>
              <a:t>Figure adapted from </a:t>
            </a:r>
            <a:r>
              <a:rPr lang="en-US" sz="1200" b="0" dirty="0">
                <a:hlinkClick r:id="rId8"/>
              </a:rPr>
              <a:t>F. Fleuret</a:t>
            </a:r>
            <a:endParaRPr lang="en-US" sz="1200" b="0" dirty="0"/>
          </a:p>
        </p:txBody>
      </p:sp>
    </p:spTree>
    <p:extLst>
      <p:ext uri="{BB962C8B-B14F-4D97-AF65-F5344CB8AC3E}">
        <p14:creationId xmlns:p14="http://schemas.microsoft.com/office/powerpoint/2010/main" val="1795001629"/>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86131</TotalTime>
  <Words>1499</Words>
  <Application>Microsoft Office PowerPoint</Application>
  <PresentationFormat>Widescreen</PresentationFormat>
  <Paragraphs>155</Paragraphs>
  <Slides>32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Cambria Math</vt:lpstr>
      <vt:lpstr>Times New Roman</vt:lpstr>
      <vt:lpstr>Blank Presentation</vt:lpstr>
      <vt:lpstr>PowerPoint Presentation</vt:lpstr>
      <vt:lpstr>Generative modeling tasks</vt:lpstr>
      <vt:lpstr>Generative modeling tasks</vt:lpstr>
      <vt:lpstr>Generative modeling tasks</vt:lpstr>
      <vt:lpstr>Designing a network for generative tasks</vt:lpstr>
      <vt:lpstr>Designing a network for generative tasks</vt:lpstr>
      <vt:lpstr>Designing a network for generative tasks</vt:lpstr>
      <vt:lpstr>Learning to sample</vt:lpstr>
      <vt:lpstr>Generative adversarial networks</vt:lpstr>
      <vt:lpstr>GAN objective</vt:lpstr>
      <vt:lpstr>Non-saturating GAN loss (NSGAN)</vt:lpstr>
      <vt:lpstr>GAN training in practice</vt:lpstr>
      <vt:lpstr>GAN: Schematic picture</vt:lpstr>
      <vt:lpstr>GAN: Schematic picture</vt:lpstr>
      <vt:lpstr>GAN: Schematic picture</vt:lpstr>
      <vt:lpstr>Original GAN results</vt:lpstr>
      <vt:lpstr>Original GAN results</vt:lpstr>
      <vt:lpstr>DCGAN</vt:lpstr>
      <vt:lpstr>DCGAN</vt:lpstr>
      <vt:lpstr>DCGAN results</vt:lpstr>
      <vt:lpstr>DCGAN results</vt:lpstr>
      <vt:lpstr>Least Squares GAN (LSGAN)</vt:lpstr>
      <vt:lpstr>The rise (and fall?) of GANs</vt:lpstr>
      <vt:lpstr>The rise of GANs</vt:lpstr>
      <vt:lpstr>Progressive GANs</vt:lpstr>
      <vt:lpstr>Progressive GANs</vt:lpstr>
      <vt:lpstr>Progressive GANs: Results</vt:lpstr>
      <vt:lpstr>StyleGAN</vt:lpstr>
      <vt:lpstr>StyleGAN</vt:lpstr>
      <vt:lpstr>StyleGAN: Results</vt:lpstr>
      <vt:lpstr>Mixing styles</vt:lpstr>
      <vt:lpstr>Mixing styles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serkan kartal</cp:lastModifiedBy>
  <cp:revision>2127</cp:revision>
  <cp:lastPrinted>2023-03-29T15:54:02Z</cp:lastPrinted>
  <dcterms:created xsi:type="dcterms:W3CDTF">2004-08-29T23:15:23Z</dcterms:created>
  <dcterms:modified xsi:type="dcterms:W3CDTF">2026-03-28T18:36:17Z</dcterms:modified>
</cp:coreProperties>
</file>