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7"/>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47" r:id="rId71"/>
    <p:sldId id="348" r:id="rId72"/>
    <p:sldId id="349" r:id="rId73"/>
    <p:sldId id="350" r:id="rId74"/>
    <p:sldId id="351" r:id="rId75"/>
    <p:sldId id="357" r:id="rId76"/>
    <p:sldId id="358" r:id="rId77"/>
    <p:sldId id="868" r:id="rId78"/>
    <p:sldId id="860" r:id="rId79"/>
    <p:sldId id="926" r:id="rId80"/>
    <p:sldId id="914" r:id="rId81"/>
    <p:sldId id="879" r:id="rId82"/>
    <p:sldId id="904" r:id="rId83"/>
    <p:sldId id="901" r:id="rId84"/>
    <p:sldId id="903" r:id="rId85"/>
    <p:sldId id="902" r:id="rId86"/>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700"/>
  </p:normalViewPr>
  <p:slideViewPr>
    <p:cSldViewPr>
      <p:cViewPr varScale="1">
        <p:scale>
          <a:sx n="130" d="100"/>
          <a:sy n="130" d="100"/>
        </p:scale>
        <p:origin x="453"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AE4A4F4-9461-43E5-888E-96B5C2A94D24}" type="datetimeFigureOut">
              <a:rPr lang="tr-TR" smtClean="0"/>
              <a:t>29.04.2025</a:t>
            </a:fld>
            <a:endParaRPr lang="tr-TR"/>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40F735C-A231-45A2-BB69-09D97CB282E7}" type="slidenum">
              <a:rPr lang="tr-TR" smtClean="0"/>
              <a:t>‹#›</a:t>
            </a:fld>
            <a:endParaRPr lang="tr-TR"/>
          </a:p>
        </p:txBody>
      </p:sp>
    </p:spTree>
    <p:extLst>
      <p:ext uri="{BB962C8B-B14F-4D97-AF65-F5344CB8AC3E}">
        <p14:creationId xmlns:p14="http://schemas.microsoft.com/office/powerpoint/2010/main" val="292729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546238C-4816-3C47-9788-AE916EBBC2C6}" type="slidenum">
              <a:rPr lang="en-US" smtClean="0"/>
              <a:t>78</a:t>
            </a:fld>
            <a:endParaRPr lang="en-US"/>
          </a:p>
        </p:txBody>
      </p:sp>
    </p:spTree>
    <p:extLst>
      <p:ext uri="{BB962C8B-B14F-4D97-AF65-F5344CB8AC3E}">
        <p14:creationId xmlns:p14="http://schemas.microsoft.com/office/powerpoint/2010/main" val="123295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At training time we only want one bounding box predictor to be responsible for each object. We assign one predictor to be “responsible” for predicting an object based on which prediction has the highest current IOU with the ground truth.</a:t>
            </a:r>
          </a:p>
        </p:txBody>
      </p:sp>
      <p:sp>
        <p:nvSpPr>
          <p:cNvPr id="4" name="Slide Number Placeholder 3"/>
          <p:cNvSpPr>
            <a:spLocks noGrp="1"/>
          </p:cNvSpPr>
          <p:nvPr>
            <p:ph type="sldNum" sz="quarter" idx="5"/>
          </p:nvPr>
        </p:nvSpPr>
        <p:spPr/>
        <p:txBody>
          <a:bodyPr/>
          <a:lstStyle/>
          <a:p>
            <a:pPr>
              <a:defRPr/>
            </a:pPr>
            <a:fld id="{E297EAD1-C33D-48A2-8CAB-582B6385EBDB}" type="slidenum">
              <a:rPr lang="en-US" smtClean="0"/>
              <a:pPr>
                <a:defRPr/>
              </a:pPr>
              <a:t>83</a:t>
            </a:fld>
            <a:endParaRPr lang="en-US"/>
          </a:p>
        </p:txBody>
      </p:sp>
    </p:spTree>
    <p:extLst>
      <p:ext uri="{BB962C8B-B14F-4D97-AF65-F5344CB8AC3E}">
        <p14:creationId xmlns:p14="http://schemas.microsoft.com/office/powerpoint/2010/main" val="1841515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At training time we only want one bounding box predictor to be responsible for each object. We assign one predictor to be “responsible” for predicting an object based on which prediction has the highest current IOU with the ground truth.</a:t>
            </a:r>
          </a:p>
        </p:txBody>
      </p:sp>
      <p:sp>
        <p:nvSpPr>
          <p:cNvPr id="4" name="Slide Number Placeholder 3"/>
          <p:cNvSpPr>
            <a:spLocks noGrp="1"/>
          </p:cNvSpPr>
          <p:nvPr>
            <p:ph type="sldNum" sz="quarter" idx="5"/>
          </p:nvPr>
        </p:nvSpPr>
        <p:spPr/>
        <p:txBody>
          <a:bodyPr/>
          <a:lstStyle/>
          <a:p>
            <a:pPr>
              <a:defRPr/>
            </a:pPr>
            <a:fld id="{E297EAD1-C33D-48A2-8CAB-582B6385EBDB}" type="slidenum">
              <a:rPr lang="en-US" smtClean="0"/>
              <a:pPr>
                <a:defRPr/>
              </a:pPr>
              <a:t>84</a:t>
            </a:fld>
            <a:endParaRPr lang="en-US"/>
          </a:p>
        </p:txBody>
      </p:sp>
    </p:spTree>
    <p:extLst>
      <p:ext uri="{BB962C8B-B14F-4D97-AF65-F5344CB8AC3E}">
        <p14:creationId xmlns:p14="http://schemas.microsoft.com/office/powerpoint/2010/main" val="1879887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00800"/>
            <a:ext cx="12192000" cy="457200"/>
          </a:xfrm>
          <a:custGeom>
            <a:avLst/>
            <a:gdLst/>
            <a:ahLst/>
            <a:cxnLst/>
            <a:rect l="l" t="t" r="r" b="b"/>
            <a:pathLst>
              <a:path w="12192000" h="457200">
                <a:moveTo>
                  <a:pt x="12192000" y="0"/>
                </a:moveTo>
                <a:lnTo>
                  <a:pt x="0" y="0"/>
                </a:lnTo>
                <a:lnTo>
                  <a:pt x="0" y="457199"/>
                </a:lnTo>
                <a:lnTo>
                  <a:pt x="12192000" y="457199"/>
                </a:lnTo>
                <a:lnTo>
                  <a:pt x="12192000" y="0"/>
                </a:lnTo>
                <a:close/>
              </a:path>
            </a:pathLst>
          </a:custGeom>
          <a:solidFill>
            <a:srgbClr val="00274A"/>
          </a:solidFill>
        </p:spPr>
        <p:txBody>
          <a:bodyPr wrap="square" lIns="0" tIns="0" rIns="0" bIns="0" rtlCol="0"/>
          <a:lstStyle/>
          <a:p>
            <a:endParaRPr/>
          </a:p>
        </p:txBody>
      </p:sp>
      <p:sp>
        <p:nvSpPr>
          <p:cNvPr id="17" name="bg object 17"/>
          <p:cNvSpPr/>
          <p:nvPr/>
        </p:nvSpPr>
        <p:spPr>
          <a:xfrm>
            <a:off x="0" y="6400800"/>
            <a:ext cx="12192635" cy="457200"/>
          </a:xfrm>
          <a:custGeom>
            <a:avLst/>
            <a:gdLst/>
            <a:ahLst/>
            <a:cxnLst/>
            <a:rect l="l" t="t" r="r" b="b"/>
            <a:pathLst>
              <a:path w="12192635" h="457200">
                <a:moveTo>
                  <a:pt x="0" y="0"/>
                </a:moveTo>
                <a:lnTo>
                  <a:pt x="12192006" y="0"/>
                </a:lnTo>
                <a:lnTo>
                  <a:pt x="12192006" y="457200"/>
                </a:lnTo>
                <a:lnTo>
                  <a:pt x="0" y="457200"/>
                </a:lnTo>
                <a:lnTo>
                  <a:pt x="0" y="0"/>
                </a:lnTo>
                <a:close/>
              </a:path>
            </a:pathLst>
          </a:custGeom>
          <a:ln w="12700">
            <a:solidFill>
              <a:srgbClr val="2D518E"/>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5001767" y="957072"/>
            <a:ext cx="6995159" cy="5047488"/>
          </a:xfrm>
          <a:prstGeom prst="rect">
            <a:avLst/>
          </a:prstGeom>
        </p:spPr>
      </p:pic>
      <p:sp>
        <p:nvSpPr>
          <p:cNvPr id="2" name="Holder 2"/>
          <p:cNvSpPr>
            <a:spLocks noGrp="1"/>
          </p:cNvSpPr>
          <p:nvPr>
            <p:ph type="ctrTitle"/>
          </p:nvPr>
        </p:nvSpPr>
        <p:spPr>
          <a:xfrm>
            <a:off x="146403" y="166792"/>
            <a:ext cx="4601845" cy="1635125"/>
          </a:xfrm>
          <a:prstGeom prst="rect">
            <a:avLst/>
          </a:prstGeom>
        </p:spPr>
        <p:txBody>
          <a:bodyPr wrap="square" lIns="0" tIns="0" rIns="0" bIns="0">
            <a:spAutoFit/>
          </a:bodyPr>
          <a:lstStyle>
            <a:lvl1pPr>
              <a:defRPr sz="40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2000" b="0" i="0">
                <a:solidFill>
                  <a:srgbClr val="FFC904"/>
                </a:solidFill>
                <a:latin typeface="Calibri"/>
                <a:cs typeface="Calibri"/>
              </a:defRPr>
            </a:lvl1pPr>
          </a:lstStyle>
          <a:p>
            <a:pPr marL="12700">
              <a:lnSpc>
                <a:spcPct val="100000"/>
              </a:lnSpc>
              <a:spcBef>
                <a:spcPts val="5"/>
              </a:spcBef>
            </a:pPr>
            <a:r>
              <a:rPr lang="en-TR" dirty="0"/>
              <a:t> </a:t>
            </a:r>
            <a:endParaRPr spc="-10" dirty="0"/>
          </a:p>
        </p:txBody>
      </p:sp>
      <p:sp>
        <p:nvSpPr>
          <p:cNvPr id="5" name="Holder 5"/>
          <p:cNvSpPr>
            <a:spLocks noGrp="1"/>
          </p:cNvSpPr>
          <p:nvPr>
            <p:ph type="dt" sz="half" idx="6"/>
          </p:nvPr>
        </p:nvSpPr>
        <p:spPr/>
        <p:txBody>
          <a:bodyPr lIns="0" tIns="0" rIns="0" bIns="0"/>
          <a:lstStyle>
            <a:lvl1pPr>
              <a:defRPr sz="2000" b="0" i="0">
                <a:solidFill>
                  <a:srgbClr val="FFC904"/>
                </a:solidFill>
                <a:latin typeface="Calibri"/>
                <a:cs typeface="Calibri"/>
              </a:defRPr>
            </a:lvl1pPr>
          </a:lstStyle>
          <a:p>
            <a:pPr marL="12700">
              <a:lnSpc>
                <a:spcPct val="100000"/>
              </a:lnSpc>
              <a:spcBef>
                <a:spcPts val="5"/>
              </a:spcBef>
            </a:pPr>
            <a:r>
              <a:rPr lang="en-TR" dirty="0"/>
              <a:t> </a:t>
            </a:r>
            <a:endParaRPr spc="-20" dirty="0"/>
          </a:p>
        </p:txBody>
      </p:sp>
      <p:sp>
        <p:nvSpPr>
          <p:cNvPr id="6" name="Holder 6"/>
          <p:cNvSpPr>
            <a:spLocks noGrp="1"/>
          </p:cNvSpPr>
          <p:nvPr>
            <p:ph type="sldNum" sz="quarter" idx="7"/>
          </p:nvPr>
        </p:nvSpPr>
        <p:spPr/>
        <p:txBody>
          <a:bodyPr lIns="0" tIns="0" rIns="0" bIns="0"/>
          <a:lstStyle>
            <a:lvl1pPr>
              <a:defRPr sz="2000" b="0" i="0">
                <a:solidFill>
                  <a:srgbClr val="FFC904"/>
                </a:solidFill>
                <a:latin typeface="Calibri"/>
                <a:cs typeface="Calibri"/>
              </a:defRPr>
            </a:lvl1pPr>
          </a:lstStyle>
          <a:p>
            <a:pPr marL="2347595">
              <a:lnSpc>
                <a:spcPct val="100000"/>
              </a:lnSpc>
              <a:spcBef>
                <a:spcPts val="5"/>
              </a:spcBef>
            </a:pPr>
            <a:r>
              <a:t>Lecture</a:t>
            </a:r>
            <a:r>
              <a:rPr spc="-30"/>
              <a:t> </a:t>
            </a:r>
            <a:r>
              <a:t>15</a:t>
            </a:r>
            <a:r>
              <a:rPr spc="-40"/>
              <a:t> </a:t>
            </a:r>
            <a:r>
              <a:rPr dirty="0"/>
              <a:t>-</a:t>
            </a:r>
            <a:r>
              <a:rPr spc="-35" dirty="0"/>
              <a:t> </a:t>
            </a: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2000" b="0" i="0">
                <a:solidFill>
                  <a:srgbClr val="FFC904"/>
                </a:solidFill>
                <a:latin typeface="Calibri"/>
                <a:cs typeface="Calibri"/>
              </a:defRPr>
            </a:lvl1pPr>
          </a:lstStyle>
          <a:p>
            <a:pPr marL="12700">
              <a:lnSpc>
                <a:spcPct val="100000"/>
              </a:lnSpc>
              <a:spcBef>
                <a:spcPts val="5"/>
              </a:spcBef>
            </a:pPr>
            <a:r>
              <a:rPr lang="en-TR" dirty="0"/>
              <a:t> </a:t>
            </a:r>
            <a:endParaRPr spc="-10" dirty="0"/>
          </a:p>
        </p:txBody>
      </p:sp>
      <p:sp>
        <p:nvSpPr>
          <p:cNvPr id="5" name="Holder 5"/>
          <p:cNvSpPr>
            <a:spLocks noGrp="1"/>
          </p:cNvSpPr>
          <p:nvPr>
            <p:ph type="dt" sz="half" idx="6"/>
          </p:nvPr>
        </p:nvSpPr>
        <p:spPr/>
        <p:txBody>
          <a:bodyPr lIns="0" tIns="0" rIns="0" bIns="0"/>
          <a:lstStyle>
            <a:lvl1pPr>
              <a:defRPr sz="2000" b="0" i="0">
                <a:solidFill>
                  <a:srgbClr val="FFC904"/>
                </a:solidFill>
                <a:latin typeface="Calibri"/>
                <a:cs typeface="Calibri"/>
              </a:defRPr>
            </a:lvl1pPr>
          </a:lstStyle>
          <a:p>
            <a:pPr marL="12700">
              <a:lnSpc>
                <a:spcPct val="100000"/>
              </a:lnSpc>
              <a:spcBef>
                <a:spcPts val="5"/>
              </a:spcBef>
            </a:pPr>
            <a:r>
              <a:rPr lang="en-TR" dirty="0"/>
              <a:t> </a:t>
            </a:r>
            <a:endParaRPr spc="-20" dirty="0"/>
          </a:p>
        </p:txBody>
      </p:sp>
      <p:sp>
        <p:nvSpPr>
          <p:cNvPr id="6" name="Holder 6"/>
          <p:cNvSpPr>
            <a:spLocks noGrp="1"/>
          </p:cNvSpPr>
          <p:nvPr>
            <p:ph type="sldNum" sz="quarter" idx="7"/>
          </p:nvPr>
        </p:nvSpPr>
        <p:spPr/>
        <p:txBody>
          <a:bodyPr lIns="0" tIns="0" rIns="0" bIns="0"/>
          <a:lstStyle>
            <a:lvl1pPr>
              <a:defRPr sz="2000" b="0" i="0">
                <a:solidFill>
                  <a:srgbClr val="FFC904"/>
                </a:solidFill>
                <a:latin typeface="Calibri"/>
                <a:cs typeface="Calibri"/>
              </a:defRPr>
            </a:lvl1pPr>
          </a:lstStyle>
          <a:p>
            <a:pPr marL="2347595">
              <a:lnSpc>
                <a:spcPct val="100000"/>
              </a:lnSpc>
              <a:spcBef>
                <a:spcPts val="5"/>
              </a:spcBef>
            </a:pPr>
            <a:r>
              <a:t>Lecture</a:t>
            </a:r>
            <a:r>
              <a:rPr spc="-30"/>
              <a:t> </a:t>
            </a:r>
            <a:r>
              <a:t>15</a:t>
            </a:r>
            <a:r>
              <a:rPr spc="-40"/>
              <a:t> </a:t>
            </a:r>
            <a:r>
              <a:rPr dirty="0"/>
              <a:t>-</a:t>
            </a:r>
            <a:r>
              <a:rPr spc="-35" dirty="0"/>
              <a:t> </a:t>
            </a: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000" b="0" i="0">
                <a:solidFill>
                  <a:srgbClr val="FFC904"/>
                </a:solidFill>
                <a:latin typeface="Calibri"/>
                <a:cs typeface="Calibri"/>
              </a:defRPr>
            </a:lvl1pPr>
          </a:lstStyle>
          <a:p>
            <a:pPr marL="12700">
              <a:lnSpc>
                <a:spcPct val="100000"/>
              </a:lnSpc>
              <a:spcBef>
                <a:spcPts val="5"/>
              </a:spcBef>
            </a:pPr>
            <a:r>
              <a:rPr lang="en-TR" dirty="0"/>
              <a:t> </a:t>
            </a:r>
            <a:endParaRPr spc="-10" dirty="0"/>
          </a:p>
        </p:txBody>
      </p:sp>
      <p:sp>
        <p:nvSpPr>
          <p:cNvPr id="6" name="Holder 6"/>
          <p:cNvSpPr>
            <a:spLocks noGrp="1"/>
          </p:cNvSpPr>
          <p:nvPr>
            <p:ph type="dt" sz="half" idx="6"/>
          </p:nvPr>
        </p:nvSpPr>
        <p:spPr/>
        <p:txBody>
          <a:bodyPr lIns="0" tIns="0" rIns="0" bIns="0"/>
          <a:lstStyle>
            <a:lvl1pPr>
              <a:defRPr sz="2000" b="0" i="0">
                <a:solidFill>
                  <a:srgbClr val="FFC904"/>
                </a:solidFill>
                <a:latin typeface="Calibri"/>
                <a:cs typeface="Calibri"/>
              </a:defRPr>
            </a:lvl1pPr>
          </a:lstStyle>
          <a:p>
            <a:pPr marL="12700">
              <a:lnSpc>
                <a:spcPct val="100000"/>
              </a:lnSpc>
              <a:spcBef>
                <a:spcPts val="5"/>
              </a:spcBef>
            </a:pPr>
            <a:r>
              <a:rPr lang="en-TR" dirty="0"/>
              <a:t> </a:t>
            </a:r>
            <a:endParaRPr spc="-20" dirty="0"/>
          </a:p>
        </p:txBody>
      </p:sp>
      <p:sp>
        <p:nvSpPr>
          <p:cNvPr id="7" name="Holder 7"/>
          <p:cNvSpPr>
            <a:spLocks noGrp="1"/>
          </p:cNvSpPr>
          <p:nvPr>
            <p:ph type="sldNum" sz="quarter" idx="7"/>
          </p:nvPr>
        </p:nvSpPr>
        <p:spPr/>
        <p:txBody>
          <a:bodyPr lIns="0" tIns="0" rIns="0" bIns="0"/>
          <a:lstStyle>
            <a:lvl1pPr>
              <a:defRPr sz="2000" b="0" i="0">
                <a:solidFill>
                  <a:srgbClr val="FFC904"/>
                </a:solidFill>
                <a:latin typeface="Calibri"/>
                <a:cs typeface="Calibri"/>
              </a:defRPr>
            </a:lvl1pPr>
          </a:lstStyle>
          <a:p>
            <a:pPr marL="2347595">
              <a:lnSpc>
                <a:spcPct val="100000"/>
              </a:lnSpc>
              <a:spcBef>
                <a:spcPts val="5"/>
              </a:spcBef>
            </a:pPr>
            <a:r>
              <a:t>Lecture</a:t>
            </a:r>
            <a:r>
              <a:rPr spc="-30"/>
              <a:t> </a:t>
            </a:r>
            <a:r>
              <a:t>15</a:t>
            </a:r>
            <a:r>
              <a:rPr spc="-40"/>
              <a:t> </a:t>
            </a:r>
            <a:r>
              <a:rPr dirty="0"/>
              <a:t>-</a:t>
            </a:r>
            <a:r>
              <a:rPr spc="-35" dirty="0"/>
              <a:t> </a:t>
            </a: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defRPr sz="2000" b="0" i="0">
                <a:solidFill>
                  <a:srgbClr val="FFC904"/>
                </a:solidFill>
                <a:latin typeface="Calibri"/>
                <a:cs typeface="Calibri"/>
              </a:defRPr>
            </a:lvl1pPr>
          </a:lstStyle>
          <a:p>
            <a:pPr marL="12700">
              <a:lnSpc>
                <a:spcPct val="100000"/>
              </a:lnSpc>
              <a:spcBef>
                <a:spcPts val="5"/>
              </a:spcBef>
            </a:pPr>
            <a:r>
              <a:rPr lang="en-TR" dirty="0"/>
              <a:t> </a:t>
            </a:r>
            <a:endParaRPr spc="-10" dirty="0"/>
          </a:p>
        </p:txBody>
      </p:sp>
      <p:sp>
        <p:nvSpPr>
          <p:cNvPr id="4" name="Holder 4"/>
          <p:cNvSpPr>
            <a:spLocks noGrp="1"/>
          </p:cNvSpPr>
          <p:nvPr>
            <p:ph type="dt" sz="half" idx="6"/>
          </p:nvPr>
        </p:nvSpPr>
        <p:spPr/>
        <p:txBody>
          <a:bodyPr lIns="0" tIns="0" rIns="0" bIns="0"/>
          <a:lstStyle>
            <a:lvl1pPr>
              <a:defRPr sz="2000" b="0" i="0">
                <a:solidFill>
                  <a:srgbClr val="FFC904"/>
                </a:solidFill>
                <a:latin typeface="Calibri"/>
                <a:cs typeface="Calibri"/>
              </a:defRPr>
            </a:lvl1pPr>
          </a:lstStyle>
          <a:p>
            <a:pPr marL="12700">
              <a:lnSpc>
                <a:spcPct val="100000"/>
              </a:lnSpc>
              <a:spcBef>
                <a:spcPts val="5"/>
              </a:spcBef>
            </a:pPr>
            <a:r>
              <a:rPr lang="en-TR" dirty="0"/>
              <a:t> </a:t>
            </a:r>
            <a:endParaRPr spc="-20" dirty="0"/>
          </a:p>
        </p:txBody>
      </p:sp>
      <p:sp>
        <p:nvSpPr>
          <p:cNvPr id="5" name="Holder 5"/>
          <p:cNvSpPr>
            <a:spLocks noGrp="1"/>
          </p:cNvSpPr>
          <p:nvPr>
            <p:ph type="sldNum" sz="quarter" idx="7"/>
          </p:nvPr>
        </p:nvSpPr>
        <p:spPr/>
        <p:txBody>
          <a:bodyPr lIns="0" tIns="0" rIns="0" bIns="0"/>
          <a:lstStyle>
            <a:lvl1pPr>
              <a:defRPr sz="2000" b="0" i="0">
                <a:solidFill>
                  <a:srgbClr val="FFC904"/>
                </a:solidFill>
                <a:latin typeface="Calibri"/>
                <a:cs typeface="Calibri"/>
              </a:defRPr>
            </a:lvl1pPr>
          </a:lstStyle>
          <a:p>
            <a:pPr marL="2347595">
              <a:lnSpc>
                <a:spcPct val="100000"/>
              </a:lnSpc>
              <a:spcBef>
                <a:spcPts val="5"/>
              </a:spcBef>
            </a:pPr>
            <a:r>
              <a:t>Lecture</a:t>
            </a:r>
            <a:r>
              <a:rPr spc="-30"/>
              <a:t> </a:t>
            </a:r>
            <a:r>
              <a:t>15</a:t>
            </a:r>
            <a:r>
              <a:rPr spc="-40"/>
              <a:t> </a:t>
            </a:r>
            <a:r>
              <a:rPr dirty="0"/>
              <a:t>-</a:t>
            </a:r>
            <a:r>
              <a:rPr spc="-35" dirty="0"/>
              <a:t> </a:t>
            </a: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000" b="0" i="0">
                <a:solidFill>
                  <a:srgbClr val="FFC904"/>
                </a:solidFill>
                <a:latin typeface="Calibri"/>
                <a:cs typeface="Calibri"/>
              </a:defRPr>
            </a:lvl1pPr>
          </a:lstStyle>
          <a:p>
            <a:pPr marL="12700">
              <a:lnSpc>
                <a:spcPct val="100000"/>
              </a:lnSpc>
              <a:spcBef>
                <a:spcPts val="5"/>
              </a:spcBef>
            </a:pPr>
            <a:r>
              <a:rPr lang="en-TR" dirty="0"/>
              <a:t> </a:t>
            </a:r>
            <a:endParaRPr spc="-10" dirty="0"/>
          </a:p>
        </p:txBody>
      </p:sp>
      <p:sp>
        <p:nvSpPr>
          <p:cNvPr id="3" name="Holder 3"/>
          <p:cNvSpPr>
            <a:spLocks noGrp="1"/>
          </p:cNvSpPr>
          <p:nvPr>
            <p:ph type="dt" sz="half" idx="6"/>
          </p:nvPr>
        </p:nvSpPr>
        <p:spPr/>
        <p:txBody>
          <a:bodyPr lIns="0" tIns="0" rIns="0" bIns="0"/>
          <a:lstStyle>
            <a:lvl1pPr>
              <a:defRPr sz="2000" b="0" i="0">
                <a:solidFill>
                  <a:srgbClr val="FFC904"/>
                </a:solidFill>
                <a:latin typeface="Calibri"/>
                <a:cs typeface="Calibri"/>
              </a:defRPr>
            </a:lvl1pPr>
          </a:lstStyle>
          <a:p>
            <a:pPr marL="12700">
              <a:lnSpc>
                <a:spcPct val="100000"/>
              </a:lnSpc>
              <a:spcBef>
                <a:spcPts val="5"/>
              </a:spcBef>
            </a:pPr>
            <a:r>
              <a:rPr lang="en-TR" dirty="0"/>
              <a:t> </a:t>
            </a:r>
            <a:endParaRPr spc="-20" dirty="0"/>
          </a:p>
        </p:txBody>
      </p:sp>
      <p:sp>
        <p:nvSpPr>
          <p:cNvPr id="4" name="Holder 4"/>
          <p:cNvSpPr>
            <a:spLocks noGrp="1"/>
          </p:cNvSpPr>
          <p:nvPr>
            <p:ph type="sldNum" sz="quarter" idx="7"/>
          </p:nvPr>
        </p:nvSpPr>
        <p:spPr/>
        <p:txBody>
          <a:bodyPr lIns="0" tIns="0" rIns="0" bIns="0"/>
          <a:lstStyle>
            <a:lvl1pPr>
              <a:defRPr sz="2000" b="0" i="0">
                <a:solidFill>
                  <a:srgbClr val="FFC904"/>
                </a:solidFill>
                <a:latin typeface="Calibri"/>
                <a:cs typeface="Calibri"/>
              </a:defRPr>
            </a:lvl1pPr>
          </a:lstStyle>
          <a:p>
            <a:pPr marL="2347595">
              <a:lnSpc>
                <a:spcPct val="100000"/>
              </a:lnSpc>
              <a:spcBef>
                <a:spcPts val="5"/>
              </a:spcBef>
            </a:pPr>
            <a:r>
              <a:t>Lecture</a:t>
            </a:r>
            <a:r>
              <a:rPr spc="-30"/>
              <a:t> </a:t>
            </a:r>
            <a:r>
              <a:t>15</a:t>
            </a:r>
            <a:r>
              <a:rPr spc="-40"/>
              <a:t> </a:t>
            </a:r>
            <a:r>
              <a:rPr dirty="0"/>
              <a:t>-</a:t>
            </a:r>
            <a:r>
              <a:rPr spc="-35" dirty="0"/>
              <a:t> </a:t>
            </a: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00800"/>
            <a:ext cx="12192000" cy="457200"/>
          </a:xfrm>
          <a:custGeom>
            <a:avLst/>
            <a:gdLst/>
            <a:ahLst/>
            <a:cxnLst/>
            <a:rect l="l" t="t" r="r" b="b"/>
            <a:pathLst>
              <a:path w="12192000" h="457200">
                <a:moveTo>
                  <a:pt x="12192000" y="0"/>
                </a:moveTo>
                <a:lnTo>
                  <a:pt x="0" y="0"/>
                </a:lnTo>
                <a:lnTo>
                  <a:pt x="0" y="457199"/>
                </a:lnTo>
                <a:lnTo>
                  <a:pt x="12192000" y="457199"/>
                </a:lnTo>
                <a:lnTo>
                  <a:pt x="12192000" y="0"/>
                </a:lnTo>
                <a:close/>
              </a:path>
            </a:pathLst>
          </a:custGeom>
          <a:solidFill>
            <a:srgbClr val="00274A"/>
          </a:solidFill>
        </p:spPr>
        <p:txBody>
          <a:bodyPr wrap="square" lIns="0" tIns="0" rIns="0" bIns="0" rtlCol="0"/>
          <a:lstStyle/>
          <a:p>
            <a:endParaRPr/>
          </a:p>
        </p:txBody>
      </p:sp>
      <p:sp>
        <p:nvSpPr>
          <p:cNvPr id="17" name="bg object 17"/>
          <p:cNvSpPr/>
          <p:nvPr/>
        </p:nvSpPr>
        <p:spPr>
          <a:xfrm>
            <a:off x="0" y="6400800"/>
            <a:ext cx="12192635" cy="457200"/>
          </a:xfrm>
          <a:custGeom>
            <a:avLst/>
            <a:gdLst/>
            <a:ahLst/>
            <a:cxnLst/>
            <a:rect l="l" t="t" r="r" b="b"/>
            <a:pathLst>
              <a:path w="12192635" h="457200">
                <a:moveTo>
                  <a:pt x="0" y="0"/>
                </a:moveTo>
                <a:lnTo>
                  <a:pt x="12192006" y="0"/>
                </a:lnTo>
                <a:lnTo>
                  <a:pt x="12192006" y="457200"/>
                </a:lnTo>
                <a:lnTo>
                  <a:pt x="0" y="457200"/>
                </a:lnTo>
                <a:lnTo>
                  <a:pt x="0" y="0"/>
                </a:lnTo>
                <a:close/>
              </a:path>
            </a:pathLst>
          </a:custGeom>
          <a:ln w="12700">
            <a:solidFill>
              <a:srgbClr val="2D518E"/>
            </a:solidFill>
          </a:ln>
        </p:spPr>
        <p:txBody>
          <a:bodyPr wrap="square" lIns="0" tIns="0" rIns="0" bIns="0" rtlCol="0"/>
          <a:lstStyle/>
          <a:p>
            <a:endParaRPr/>
          </a:p>
        </p:txBody>
      </p:sp>
      <p:sp>
        <p:nvSpPr>
          <p:cNvPr id="2" name="Holder 2"/>
          <p:cNvSpPr>
            <a:spLocks noGrp="1"/>
          </p:cNvSpPr>
          <p:nvPr>
            <p:ph type="title"/>
          </p:nvPr>
        </p:nvSpPr>
        <p:spPr>
          <a:xfrm>
            <a:off x="916939" y="332739"/>
            <a:ext cx="9906635" cy="635000"/>
          </a:xfrm>
          <a:prstGeom prst="rect">
            <a:avLst/>
          </a:prstGeom>
        </p:spPr>
        <p:txBody>
          <a:bodyPr wrap="square" lIns="0" tIns="0" rIns="0" bIns="0">
            <a:spAutoFit/>
          </a:bodyPr>
          <a:lstStyle>
            <a:lvl1pPr>
              <a:defRPr sz="40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332289" y="1830324"/>
            <a:ext cx="5949950" cy="4354830"/>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916939" y="6463246"/>
            <a:ext cx="1520189" cy="307777"/>
          </a:xfrm>
          <a:prstGeom prst="rect">
            <a:avLst/>
          </a:prstGeom>
        </p:spPr>
        <p:txBody>
          <a:bodyPr wrap="square" lIns="0" tIns="0" rIns="0" bIns="0">
            <a:spAutoFit/>
          </a:bodyPr>
          <a:lstStyle>
            <a:lvl1pPr>
              <a:defRPr sz="2000" b="0" i="0">
                <a:solidFill>
                  <a:srgbClr val="FFC904"/>
                </a:solidFill>
                <a:latin typeface="Calibri"/>
                <a:cs typeface="Calibri"/>
              </a:defRPr>
            </a:lvl1pPr>
          </a:lstStyle>
          <a:p>
            <a:pPr marL="12700">
              <a:lnSpc>
                <a:spcPct val="100000"/>
              </a:lnSpc>
              <a:spcBef>
                <a:spcPts val="5"/>
              </a:spcBef>
            </a:pPr>
            <a:r>
              <a:rPr lang="en-TR" dirty="0"/>
              <a:t> </a:t>
            </a:r>
            <a:endParaRPr spc="-10" dirty="0"/>
          </a:p>
        </p:txBody>
      </p:sp>
      <p:sp>
        <p:nvSpPr>
          <p:cNvPr id="5" name="Holder 5"/>
          <p:cNvSpPr>
            <a:spLocks noGrp="1"/>
          </p:cNvSpPr>
          <p:nvPr>
            <p:ph type="dt" sz="half" idx="6"/>
          </p:nvPr>
        </p:nvSpPr>
        <p:spPr>
          <a:xfrm>
            <a:off x="9457181" y="6463246"/>
            <a:ext cx="1817370" cy="307777"/>
          </a:xfrm>
          <a:prstGeom prst="rect">
            <a:avLst/>
          </a:prstGeom>
        </p:spPr>
        <p:txBody>
          <a:bodyPr wrap="square" lIns="0" tIns="0" rIns="0" bIns="0">
            <a:spAutoFit/>
          </a:bodyPr>
          <a:lstStyle>
            <a:lvl1pPr>
              <a:defRPr sz="2000" b="0" i="0">
                <a:solidFill>
                  <a:srgbClr val="FFC904"/>
                </a:solidFill>
                <a:latin typeface="Calibri"/>
                <a:cs typeface="Calibri"/>
              </a:defRPr>
            </a:lvl1pPr>
          </a:lstStyle>
          <a:p>
            <a:pPr marL="12700">
              <a:lnSpc>
                <a:spcPct val="100000"/>
              </a:lnSpc>
              <a:spcBef>
                <a:spcPts val="5"/>
              </a:spcBef>
            </a:pPr>
            <a:r>
              <a:rPr lang="en-TR" dirty="0"/>
              <a:t> </a:t>
            </a:r>
            <a:endParaRPr spc="-20" dirty="0"/>
          </a:p>
        </p:txBody>
      </p:sp>
      <p:sp>
        <p:nvSpPr>
          <p:cNvPr id="6" name="Holder 6"/>
          <p:cNvSpPr>
            <a:spLocks noGrp="1"/>
          </p:cNvSpPr>
          <p:nvPr>
            <p:ph type="sldNum" sz="quarter" idx="7"/>
          </p:nvPr>
        </p:nvSpPr>
        <p:spPr>
          <a:xfrm>
            <a:off x="3044355" y="4750669"/>
            <a:ext cx="4846256" cy="2051684"/>
          </a:xfrm>
          <a:prstGeom prst="rect">
            <a:avLst/>
          </a:prstGeom>
        </p:spPr>
        <p:txBody>
          <a:bodyPr wrap="square" lIns="0" tIns="0" rIns="0" bIns="0">
            <a:spAutoFit/>
          </a:bodyPr>
          <a:lstStyle>
            <a:lvl1pPr>
              <a:defRPr sz="2000" b="0" i="0">
                <a:solidFill>
                  <a:srgbClr val="FFC904"/>
                </a:solidFill>
                <a:latin typeface="Calibri"/>
                <a:cs typeface="Calibri"/>
              </a:defRPr>
            </a:lvl1pPr>
          </a:lstStyle>
          <a:p>
            <a:pPr marL="2347595">
              <a:lnSpc>
                <a:spcPct val="100000"/>
              </a:lnSpc>
              <a:spcBef>
                <a:spcPts val="5"/>
              </a:spcBef>
            </a:pPr>
            <a:r>
              <a:rPr dirty="0"/>
              <a:t>Lecture</a:t>
            </a:r>
            <a:r>
              <a:rPr spc="-30" dirty="0"/>
              <a:t> </a:t>
            </a:r>
            <a:r>
              <a:rPr dirty="0"/>
              <a:t>15</a:t>
            </a:r>
            <a:r>
              <a:rPr spc="-40" dirty="0"/>
              <a:t> </a:t>
            </a:r>
            <a:r>
              <a:rPr dirty="0"/>
              <a:t>-</a:t>
            </a:r>
            <a:r>
              <a:rPr spc="-35" dirty="0"/>
              <a:t> </a:t>
            </a: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2" Type="http://schemas.openxmlformats.org/officeDocument/2006/relationships/hyperlink" Target="mailto:mAP@0.5"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mAP@0.55" TargetMode="External"/><Relationship Id="rId2" Type="http://schemas.openxmlformats.org/officeDocument/2006/relationships/hyperlink" Target="mailto:mAP@0.5" TargetMode="External"/><Relationship Id="rId1" Type="http://schemas.openxmlformats.org/officeDocument/2006/relationships/slideLayout" Target="../slideLayouts/slideLayout2.xml"/><Relationship Id="rId5" Type="http://schemas.openxmlformats.org/officeDocument/2006/relationships/hyperlink" Target="mailto:mAP@0.95" TargetMode="External"/><Relationship Id="rId4" Type="http://schemas.openxmlformats.org/officeDocument/2006/relationships/hyperlink" Target="mailto:mAP@0.60"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6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7.png"/></Relationships>
</file>

<file path=ppt/slides/_rels/slide6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7.png"/></Relationships>
</file>

<file path=ppt/slides/_rels/slide6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7.png"/></Relationships>
</file>

<file path=ppt/slides/_rels/slide6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7.png"/></Relationships>
</file>

<file path=ppt/slides/_rels/slide6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7.png"/></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37.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52.png"/><Relationship Id="rId16"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80.png"/></Relationships>
</file>

<file path=ppt/slides/_rels/slide8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92537" y="2383028"/>
            <a:ext cx="5208905" cy="1765935"/>
          </a:xfrm>
          <a:prstGeom prst="rect">
            <a:avLst/>
          </a:prstGeom>
        </p:spPr>
        <p:txBody>
          <a:bodyPr vert="horz" wrap="square" lIns="0" tIns="114300" rIns="0" bIns="0" rtlCol="0">
            <a:spAutoFit/>
          </a:bodyPr>
          <a:lstStyle/>
          <a:p>
            <a:pPr marL="12700" marR="5080" indent="871855">
              <a:lnSpc>
                <a:spcPts val="6500"/>
              </a:lnSpc>
              <a:spcBef>
                <a:spcPts val="900"/>
              </a:spcBef>
            </a:pPr>
            <a:r>
              <a:rPr sz="6000" dirty="0"/>
              <a:t>Lecture</a:t>
            </a:r>
            <a:r>
              <a:rPr sz="6000" spc="-160" dirty="0"/>
              <a:t> </a:t>
            </a:r>
            <a:r>
              <a:rPr sz="6000" spc="-25" dirty="0"/>
              <a:t>5: </a:t>
            </a:r>
            <a:r>
              <a:rPr sz="6000" dirty="0"/>
              <a:t>Object</a:t>
            </a:r>
            <a:r>
              <a:rPr sz="6000" spc="-65" dirty="0"/>
              <a:t> </a:t>
            </a:r>
            <a:r>
              <a:rPr sz="6000" spc="-10" dirty="0"/>
              <a:t>Detection</a:t>
            </a:r>
            <a:endParaRPr sz="6000" dirty="0"/>
          </a:p>
        </p:txBody>
      </p:sp>
      <p:sp>
        <p:nvSpPr>
          <p:cNvPr id="3" name="object 3"/>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4" name="object 4"/>
          <p:cNvSpPr txBox="1">
            <a:spLocks noGrp="1"/>
          </p:cNvSpPr>
          <p:nvPr>
            <p:ph type="sldNum" sz="quarter" idx="7"/>
          </p:nvPr>
        </p:nvSpPr>
        <p:spPr>
          <a:prstGeom prst="rect">
            <a:avLst/>
          </a:prstGeom>
        </p:spPr>
        <p:txBody>
          <a:bodyPr vert="horz" wrap="square" lIns="0" tIns="1716260" rIns="0" bIns="0" rtlCol="0">
            <a:spAutoFit/>
          </a:bodyPr>
          <a:lstStyle/>
          <a:p>
            <a:pPr marL="2347595">
              <a:lnSpc>
                <a:spcPct val="100000"/>
              </a:lnSpc>
              <a:spcBef>
                <a:spcPts val="5"/>
              </a:spcBef>
            </a:pPr>
            <a:r>
              <a:rPr dirty="0"/>
              <a:t>Lecture</a:t>
            </a:r>
            <a:r>
              <a:rPr spc="-30" dirty="0"/>
              <a:t> </a:t>
            </a:r>
            <a:r>
              <a:rPr dirty="0"/>
              <a:t>5</a:t>
            </a:r>
            <a:r>
              <a:rPr spc="-40" dirty="0"/>
              <a:t> </a:t>
            </a:r>
            <a:r>
              <a:rPr dirty="0"/>
              <a:t>-</a:t>
            </a:r>
            <a:r>
              <a:rPr spc="-35" dirty="0"/>
              <a:t> </a:t>
            </a:r>
            <a:fld id="{81D60167-4931-47E6-BA6A-407CBD079E47}" type="slidenum">
              <a:rPr spc="-50" dirty="0"/>
              <a:t>1</a:t>
            </a:fld>
            <a:endParaRPr spc="-50" dirty="0"/>
          </a:p>
        </p:txBody>
      </p:sp>
      <p:sp>
        <p:nvSpPr>
          <p:cNvPr id="5" name="object 5"/>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739"/>
            <a:ext cx="5029835" cy="635000"/>
          </a:xfrm>
          <a:prstGeom prst="rect">
            <a:avLst/>
          </a:prstGeom>
        </p:spPr>
        <p:txBody>
          <a:bodyPr vert="horz" wrap="square" lIns="0" tIns="12700" rIns="0" bIns="0" rtlCol="0">
            <a:spAutoFit/>
          </a:bodyPr>
          <a:lstStyle/>
          <a:p>
            <a:pPr marL="12700">
              <a:lnSpc>
                <a:spcPct val="100000"/>
              </a:lnSpc>
              <a:spcBef>
                <a:spcPts val="100"/>
              </a:spcBef>
            </a:pPr>
            <a:r>
              <a:rPr dirty="0"/>
              <a:t>Detecting</a:t>
            </a:r>
            <a:r>
              <a:rPr spc="-60" dirty="0"/>
              <a:t> </a:t>
            </a:r>
            <a:r>
              <a:rPr dirty="0"/>
              <a:t>a</a:t>
            </a:r>
            <a:r>
              <a:rPr spc="-50" dirty="0"/>
              <a:t> </a:t>
            </a:r>
            <a:r>
              <a:rPr dirty="0"/>
              <a:t>single</a:t>
            </a:r>
            <a:r>
              <a:rPr spc="-65" dirty="0"/>
              <a:t> </a:t>
            </a:r>
            <a:r>
              <a:rPr spc="-10" dirty="0"/>
              <a:t>object</a:t>
            </a:r>
          </a:p>
        </p:txBody>
      </p:sp>
      <p:pic>
        <p:nvPicPr>
          <p:cNvPr id="3" name="object 3"/>
          <p:cNvPicPr/>
          <p:nvPr/>
        </p:nvPicPr>
        <p:blipFill>
          <a:blip r:embed="rId2" cstate="print"/>
          <a:stretch>
            <a:fillRect/>
          </a:stretch>
        </p:blipFill>
        <p:spPr>
          <a:xfrm>
            <a:off x="179831" y="2557272"/>
            <a:ext cx="1743456" cy="1508759"/>
          </a:xfrm>
          <a:prstGeom prst="rect">
            <a:avLst/>
          </a:prstGeom>
        </p:spPr>
      </p:pic>
      <p:pic>
        <p:nvPicPr>
          <p:cNvPr id="4" name="object 4"/>
          <p:cNvPicPr/>
          <p:nvPr/>
        </p:nvPicPr>
        <p:blipFill>
          <a:blip r:embed="rId3" cstate="print"/>
          <a:stretch>
            <a:fillRect/>
          </a:stretch>
        </p:blipFill>
        <p:spPr>
          <a:xfrm>
            <a:off x="2067941" y="2820977"/>
            <a:ext cx="2735706" cy="952446"/>
          </a:xfrm>
          <a:prstGeom prst="rect">
            <a:avLst/>
          </a:prstGeom>
        </p:spPr>
      </p:pic>
      <p:sp>
        <p:nvSpPr>
          <p:cNvPr id="5" name="object 5"/>
          <p:cNvSpPr/>
          <p:nvPr/>
        </p:nvSpPr>
        <p:spPr>
          <a:xfrm>
            <a:off x="5063858" y="2816593"/>
            <a:ext cx="0" cy="1006475"/>
          </a:xfrm>
          <a:custGeom>
            <a:avLst/>
            <a:gdLst/>
            <a:ahLst/>
            <a:cxnLst/>
            <a:rect l="l" t="t" r="r" b="b"/>
            <a:pathLst>
              <a:path h="1006475">
                <a:moveTo>
                  <a:pt x="0" y="0"/>
                </a:moveTo>
                <a:lnTo>
                  <a:pt x="1" y="1006140"/>
                </a:lnTo>
              </a:path>
            </a:pathLst>
          </a:custGeom>
          <a:ln w="38100">
            <a:solidFill>
              <a:srgbClr val="44536A"/>
            </a:solidFill>
          </a:ln>
        </p:spPr>
        <p:txBody>
          <a:bodyPr wrap="square" lIns="0" tIns="0" rIns="0" bIns="0" rtlCol="0"/>
          <a:lstStyle/>
          <a:p>
            <a:endParaRPr/>
          </a:p>
        </p:txBody>
      </p:sp>
      <p:sp>
        <p:nvSpPr>
          <p:cNvPr id="6" name="object 6"/>
          <p:cNvSpPr txBox="1"/>
          <p:nvPr/>
        </p:nvSpPr>
        <p:spPr>
          <a:xfrm>
            <a:off x="4327347" y="3879086"/>
            <a:ext cx="963930" cy="787400"/>
          </a:xfrm>
          <a:prstGeom prst="rect">
            <a:avLst/>
          </a:prstGeom>
        </p:spPr>
        <p:txBody>
          <a:bodyPr vert="horz" wrap="square" lIns="0" tIns="12700" rIns="0" bIns="0" rtlCol="0">
            <a:spAutoFit/>
          </a:bodyPr>
          <a:lstStyle/>
          <a:p>
            <a:pPr marL="12700">
              <a:lnSpc>
                <a:spcPct val="100000"/>
              </a:lnSpc>
              <a:spcBef>
                <a:spcPts val="100"/>
              </a:spcBef>
            </a:pPr>
            <a:r>
              <a:rPr sz="2500" b="1" spc="-25" dirty="0">
                <a:latin typeface="Calibri"/>
                <a:cs typeface="Calibri"/>
              </a:rPr>
              <a:t>Vector:</a:t>
            </a:r>
            <a:endParaRPr sz="2500">
              <a:latin typeface="Calibri"/>
              <a:cs typeface="Calibri"/>
            </a:endParaRPr>
          </a:p>
          <a:p>
            <a:pPr marL="160655">
              <a:lnSpc>
                <a:spcPct val="100000"/>
              </a:lnSpc>
            </a:pPr>
            <a:r>
              <a:rPr sz="2500" spc="-20" dirty="0">
                <a:latin typeface="Calibri"/>
                <a:cs typeface="Calibri"/>
              </a:rPr>
              <a:t>4096</a:t>
            </a:r>
            <a:endParaRPr sz="2500">
              <a:latin typeface="Calibri"/>
              <a:cs typeface="Calibri"/>
            </a:endParaRPr>
          </a:p>
        </p:txBody>
      </p:sp>
      <p:sp>
        <p:nvSpPr>
          <p:cNvPr id="7" name="object 7"/>
          <p:cNvSpPr txBox="1"/>
          <p:nvPr/>
        </p:nvSpPr>
        <p:spPr>
          <a:xfrm>
            <a:off x="5103202" y="1371091"/>
            <a:ext cx="1252220" cy="845819"/>
          </a:xfrm>
          <a:prstGeom prst="rect">
            <a:avLst/>
          </a:prstGeom>
        </p:spPr>
        <p:txBody>
          <a:bodyPr vert="horz" wrap="square" lIns="0" tIns="13970" rIns="0" bIns="0" rtlCol="0">
            <a:spAutoFit/>
          </a:bodyPr>
          <a:lstStyle/>
          <a:p>
            <a:pPr marL="12700" marR="5080" algn="ctr">
              <a:lnSpc>
                <a:spcPct val="99400"/>
              </a:lnSpc>
              <a:spcBef>
                <a:spcPts val="110"/>
              </a:spcBef>
            </a:pPr>
            <a:r>
              <a:rPr sz="1800" b="1" spc="-10" dirty="0">
                <a:latin typeface="Calibri"/>
                <a:cs typeface="Calibri"/>
              </a:rPr>
              <a:t>Fully Connected</a:t>
            </a:r>
            <a:r>
              <a:rPr sz="1800" spc="-10" dirty="0">
                <a:latin typeface="Calibri"/>
                <a:cs typeface="Calibri"/>
              </a:rPr>
              <a:t>: </a:t>
            </a:r>
            <a:r>
              <a:rPr sz="1800" dirty="0">
                <a:latin typeface="Calibri"/>
                <a:cs typeface="Calibri"/>
              </a:rPr>
              <a:t>4096</a:t>
            </a:r>
            <a:r>
              <a:rPr sz="1800" spc="-30" dirty="0">
                <a:latin typeface="Calibri"/>
                <a:cs typeface="Calibri"/>
              </a:rPr>
              <a:t> </a:t>
            </a:r>
            <a:r>
              <a:rPr sz="1800" dirty="0">
                <a:latin typeface="Calibri"/>
                <a:cs typeface="Calibri"/>
              </a:rPr>
              <a:t>to</a:t>
            </a:r>
            <a:r>
              <a:rPr sz="1800" spc="-30" dirty="0">
                <a:latin typeface="Calibri"/>
                <a:cs typeface="Calibri"/>
              </a:rPr>
              <a:t> </a:t>
            </a:r>
            <a:r>
              <a:rPr sz="1800" spc="-20" dirty="0">
                <a:latin typeface="Calibri"/>
                <a:cs typeface="Calibri"/>
              </a:rPr>
              <a:t>1000</a:t>
            </a:r>
            <a:endParaRPr sz="1800">
              <a:latin typeface="Calibri"/>
              <a:cs typeface="Calibri"/>
            </a:endParaRPr>
          </a:p>
        </p:txBody>
      </p:sp>
      <p:sp>
        <p:nvSpPr>
          <p:cNvPr id="8" name="object 8"/>
          <p:cNvSpPr/>
          <p:nvPr/>
        </p:nvSpPr>
        <p:spPr>
          <a:xfrm>
            <a:off x="5394794" y="1905368"/>
            <a:ext cx="1513205" cy="986790"/>
          </a:xfrm>
          <a:custGeom>
            <a:avLst/>
            <a:gdLst/>
            <a:ahLst/>
            <a:cxnLst/>
            <a:rect l="l" t="t" r="r" b="b"/>
            <a:pathLst>
              <a:path w="1513204" h="986789">
                <a:moveTo>
                  <a:pt x="1444007" y="33492"/>
                </a:moveTo>
                <a:lnTo>
                  <a:pt x="0" y="970572"/>
                </a:lnTo>
                <a:lnTo>
                  <a:pt x="10375" y="986548"/>
                </a:lnTo>
                <a:lnTo>
                  <a:pt x="1454378" y="49472"/>
                </a:lnTo>
                <a:lnTo>
                  <a:pt x="1444007" y="33492"/>
                </a:lnTo>
                <a:close/>
              </a:path>
              <a:path w="1513204" h="986789">
                <a:moveTo>
                  <a:pt x="1497488" y="26581"/>
                </a:moveTo>
                <a:lnTo>
                  <a:pt x="1454658" y="26581"/>
                </a:lnTo>
                <a:lnTo>
                  <a:pt x="1465033" y="42557"/>
                </a:lnTo>
                <a:lnTo>
                  <a:pt x="1454378" y="49472"/>
                </a:lnTo>
                <a:lnTo>
                  <a:pt x="1469936" y="73444"/>
                </a:lnTo>
                <a:lnTo>
                  <a:pt x="1497488" y="26581"/>
                </a:lnTo>
                <a:close/>
              </a:path>
              <a:path w="1513204" h="986789">
                <a:moveTo>
                  <a:pt x="1454658" y="26581"/>
                </a:moveTo>
                <a:lnTo>
                  <a:pt x="1444007" y="33492"/>
                </a:lnTo>
                <a:lnTo>
                  <a:pt x="1454378" y="49472"/>
                </a:lnTo>
                <a:lnTo>
                  <a:pt x="1465033" y="42557"/>
                </a:lnTo>
                <a:lnTo>
                  <a:pt x="1454658" y="26581"/>
                </a:lnTo>
                <a:close/>
              </a:path>
              <a:path w="1513204" h="986789">
                <a:moveTo>
                  <a:pt x="1513116" y="0"/>
                </a:moveTo>
                <a:lnTo>
                  <a:pt x="1428445" y="9512"/>
                </a:lnTo>
                <a:lnTo>
                  <a:pt x="1444007" y="33492"/>
                </a:lnTo>
                <a:lnTo>
                  <a:pt x="1454658" y="26581"/>
                </a:lnTo>
                <a:lnTo>
                  <a:pt x="1497488" y="26581"/>
                </a:lnTo>
                <a:lnTo>
                  <a:pt x="1513116" y="0"/>
                </a:lnTo>
                <a:close/>
              </a:path>
            </a:pathLst>
          </a:custGeom>
          <a:solidFill>
            <a:srgbClr val="44536A"/>
          </a:solidFill>
        </p:spPr>
        <p:txBody>
          <a:bodyPr wrap="square" lIns="0" tIns="0" rIns="0" bIns="0" rtlCol="0"/>
          <a:lstStyle/>
          <a:p>
            <a:endParaRPr/>
          </a:p>
        </p:txBody>
      </p:sp>
      <p:sp>
        <p:nvSpPr>
          <p:cNvPr id="9" name="object 9"/>
          <p:cNvSpPr txBox="1"/>
          <p:nvPr/>
        </p:nvSpPr>
        <p:spPr>
          <a:xfrm>
            <a:off x="7017067" y="4308854"/>
            <a:ext cx="1602740" cy="1168400"/>
          </a:xfrm>
          <a:prstGeom prst="rect">
            <a:avLst/>
          </a:prstGeom>
        </p:spPr>
        <p:txBody>
          <a:bodyPr vert="horz" wrap="square" lIns="0" tIns="12700" rIns="0" bIns="0" rtlCol="0">
            <a:spAutoFit/>
          </a:bodyPr>
          <a:lstStyle/>
          <a:p>
            <a:pPr marL="12700" marR="5080">
              <a:lnSpc>
                <a:spcPct val="100000"/>
              </a:lnSpc>
              <a:spcBef>
                <a:spcPts val="100"/>
              </a:spcBef>
            </a:pPr>
            <a:r>
              <a:rPr sz="2500" b="1" spc="-25" dirty="0">
                <a:latin typeface="Calibri"/>
                <a:cs typeface="Calibri"/>
              </a:rPr>
              <a:t>Box Coordinates </a:t>
            </a:r>
            <a:r>
              <a:rPr sz="2500" dirty="0">
                <a:latin typeface="Calibri"/>
                <a:cs typeface="Calibri"/>
              </a:rPr>
              <a:t>(x,</a:t>
            </a:r>
            <a:r>
              <a:rPr sz="2500" spc="-65" dirty="0">
                <a:latin typeface="Calibri"/>
                <a:cs typeface="Calibri"/>
              </a:rPr>
              <a:t> </a:t>
            </a:r>
            <a:r>
              <a:rPr sz="2500" spc="-75" dirty="0">
                <a:latin typeface="Calibri"/>
                <a:cs typeface="Calibri"/>
              </a:rPr>
              <a:t>y,</a:t>
            </a:r>
            <a:r>
              <a:rPr sz="2500" spc="-45" dirty="0">
                <a:latin typeface="Calibri"/>
                <a:cs typeface="Calibri"/>
              </a:rPr>
              <a:t> </a:t>
            </a:r>
            <a:r>
              <a:rPr sz="2500" spc="-120" dirty="0">
                <a:latin typeface="Calibri"/>
                <a:cs typeface="Calibri"/>
              </a:rPr>
              <a:t>w,</a:t>
            </a:r>
            <a:r>
              <a:rPr sz="2500" spc="-20" dirty="0">
                <a:latin typeface="Calibri"/>
                <a:cs typeface="Calibri"/>
              </a:rPr>
              <a:t> </a:t>
            </a:r>
            <a:r>
              <a:rPr sz="2500" spc="-25" dirty="0">
                <a:latin typeface="Calibri"/>
                <a:cs typeface="Calibri"/>
              </a:rPr>
              <a:t>h)</a:t>
            </a:r>
            <a:endParaRPr sz="2500">
              <a:latin typeface="Calibri"/>
              <a:cs typeface="Calibri"/>
            </a:endParaRPr>
          </a:p>
        </p:txBody>
      </p:sp>
      <p:sp>
        <p:nvSpPr>
          <p:cNvPr id="10" name="object 10"/>
          <p:cNvSpPr/>
          <p:nvPr/>
        </p:nvSpPr>
        <p:spPr>
          <a:xfrm>
            <a:off x="5396509" y="3722306"/>
            <a:ext cx="1595755" cy="640080"/>
          </a:xfrm>
          <a:custGeom>
            <a:avLst/>
            <a:gdLst/>
            <a:ahLst/>
            <a:cxnLst/>
            <a:rect l="l" t="t" r="r" b="b"/>
            <a:pathLst>
              <a:path w="1595754" h="640079">
                <a:moveTo>
                  <a:pt x="1521112" y="613174"/>
                </a:moveTo>
                <a:lnTo>
                  <a:pt x="1510690" y="639787"/>
                </a:lnTo>
                <a:lnTo>
                  <a:pt x="1595539" y="632091"/>
                </a:lnTo>
                <a:lnTo>
                  <a:pt x="1582651" y="617804"/>
                </a:lnTo>
                <a:lnTo>
                  <a:pt x="1532940" y="617804"/>
                </a:lnTo>
                <a:lnTo>
                  <a:pt x="1521112" y="613174"/>
                </a:lnTo>
                <a:close/>
              </a:path>
              <a:path w="1595754" h="640079">
                <a:moveTo>
                  <a:pt x="1528054" y="595447"/>
                </a:moveTo>
                <a:lnTo>
                  <a:pt x="1521112" y="613174"/>
                </a:lnTo>
                <a:lnTo>
                  <a:pt x="1532940" y="617804"/>
                </a:lnTo>
                <a:lnTo>
                  <a:pt x="1539875" y="600074"/>
                </a:lnTo>
                <a:lnTo>
                  <a:pt x="1528054" y="595447"/>
                </a:lnTo>
                <a:close/>
              </a:path>
              <a:path w="1595754" h="640079">
                <a:moveTo>
                  <a:pt x="1538477" y="568832"/>
                </a:moveTo>
                <a:lnTo>
                  <a:pt x="1528054" y="595447"/>
                </a:lnTo>
                <a:lnTo>
                  <a:pt x="1539875" y="600074"/>
                </a:lnTo>
                <a:lnTo>
                  <a:pt x="1532940" y="617804"/>
                </a:lnTo>
                <a:lnTo>
                  <a:pt x="1582651" y="617804"/>
                </a:lnTo>
                <a:lnTo>
                  <a:pt x="1538477" y="568832"/>
                </a:lnTo>
                <a:close/>
              </a:path>
              <a:path w="1595754" h="640079">
                <a:moveTo>
                  <a:pt x="6946" y="0"/>
                </a:moveTo>
                <a:lnTo>
                  <a:pt x="0" y="17741"/>
                </a:lnTo>
                <a:lnTo>
                  <a:pt x="1521112" y="613174"/>
                </a:lnTo>
                <a:lnTo>
                  <a:pt x="1528054" y="595447"/>
                </a:lnTo>
                <a:lnTo>
                  <a:pt x="6946" y="0"/>
                </a:lnTo>
                <a:close/>
              </a:path>
            </a:pathLst>
          </a:custGeom>
          <a:solidFill>
            <a:srgbClr val="44536A"/>
          </a:solidFill>
        </p:spPr>
        <p:txBody>
          <a:bodyPr wrap="square" lIns="0" tIns="0" rIns="0" bIns="0" rtlCol="0"/>
          <a:lstStyle/>
          <a:p>
            <a:endParaRPr/>
          </a:p>
        </p:txBody>
      </p:sp>
      <p:sp>
        <p:nvSpPr>
          <p:cNvPr id="11" name="object 11"/>
          <p:cNvSpPr txBox="1"/>
          <p:nvPr/>
        </p:nvSpPr>
        <p:spPr>
          <a:xfrm>
            <a:off x="5760237" y="4111244"/>
            <a:ext cx="1096645" cy="84836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Fully Connected</a:t>
            </a:r>
            <a:r>
              <a:rPr sz="1800" spc="-10" dirty="0">
                <a:latin typeface="Calibri"/>
                <a:cs typeface="Calibri"/>
              </a:rPr>
              <a:t>: </a:t>
            </a:r>
            <a:r>
              <a:rPr sz="1800" dirty="0">
                <a:latin typeface="Calibri"/>
                <a:cs typeface="Calibri"/>
              </a:rPr>
              <a:t>4096</a:t>
            </a:r>
            <a:r>
              <a:rPr sz="1800" spc="-30" dirty="0">
                <a:latin typeface="Calibri"/>
                <a:cs typeface="Calibri"/>
              </a:rPr>
              <a:t> </a:t>
            </a:r>
            <a:r>
              <a:rPr sz="1800" dirty="0">
                <a:latin typeface="Calibri"/>
                <a:cs typeface="Calibri"/>
              </a:rPr>
              <a:t>to</a:t>
            </a:r>
            <a:r>
              <a:rPr sz="1800" spc="-30" dirty="0">
                <a:latin typeface="Calibri"/>
                <a:cs typeface="Calibri"/>
              </a:rPr>
              <a:t> </a:t>
            </a:r>
            <a:r>
              <a:rPr sz="1800" spc="-50" dirty="0">
                <a:latin typeface="Calibri"/>
                <a:cs typeface="Calibri"/>
              </a:rPr>
              <a:t>4</a:t>
            </a:r>
            <a:endParaRPr sz="1800">
              <a:latin typeface="Calibri"/>
              <a:cs typeface="Calibri"/>
            </a:endParaRPr>
          </a:p>
        </p:txBody>
      </p:sp>
      <p:sp>
        <p:nvSpPr>
          <p:cNvPr id="12" name="object 12"/>
          <p:cNvSpPr txBox="1"/>
          <p:nvPr/>
        </p:nvSpPr>
        <p:spPr>
          <a:xfrm>
            <a:off x="9151022" y="4455159"/>
            <a:ext cx="946150" cy="406400"/>
          </a:xfrm>
          <a:prstGeom prst="rect">
            <a:avLst/>
          </a:prstGeom>
        </p:spPr>
        <p:txBody>
          <a:bodyPr vert="horz" wrap="square" lIns="0" tIns="12700" rIns="0" bIns="0" rtlCol="0">
            <a:spAutoFit/>
          </a:bodyPr>
          <a:lstStyle/>
          <a:p>
            <a:pPr marL="12700">
              <a:lnSpc>
                <a:spcPct val="100000"/>
              </a:lnSpc>
              <a:spcBef>
                <a:spcPts val="100"/>
              </a:spcBef>
            </a:pPr>
            <a:r>
              <a:rPr sz="2500" b="1" dirty="0">
                <a:latin typeface="Calibri"/>
                <a:cs typeface="Calibri"/>
              </a:rPr>
              <a:t>L2</a:t>
            </a:r>
            <a:r>
              <a:rPr sz="2500" b="1" spc="-45" dirty="0">
                <a:latin typeface="Calibri"/>
                <a:cs typeface="Calibri"/>
              </a:rPr>
              <a:t> </a:t>
            </a:r>
            <a:r>
              <a:rPr sz="2500" b="1" spc="-20" dirty="0">
                <a:latin typeface="Calibri"/>
                <a:cs typeface="Calibri"/>
              </a:rPr>
              <a:t>Loss</a:t>
            </a:r>
            <a:endParaRPr sz="2500">
              <a:latin typeface="Calibri"/>
              <a:cs typeface="Calibri"/>
            </a:endParaRPr>
          </a:p>
        </p:txBody>
      </p:sp>
      <p:sp>
        <p:nvSpPr>
          <p:cNvPr id="13" name="object 13"/>
          <p:cNvSpPr txBox="1"/>
          <p:nvPr/>
        </p:nvSpPr>
        <p:spPr>
          <a:xfrm>
            <a:off x="11021085" y="3092702"/>
            <a:ext cx="581025" cy="406400"/>
          </a:xfrm>
          <a:prstGeom prst="rect">
            <a:avLst/>
          </a:prstGeom>
        </p:spPr>
        <p:txBody>
          <a:bodyPr vert="horz" wrap="square" lIns="0" tIns="12700" rIns="0" bIns="0" rtlCol="0">
            <a:spAutoFit/>
          </a:bodyPr>
          <a:lstStyle/>
          <a:p>
            <a:pPr marL="12700">
              <a:lnSpc>
                <a:spcPct val="100000"/>
              </a:lnSpc>
              <a:spcBef>
                <a:spcPts val="100"/>
              </a:spcBef>
            </a:pPr>
            <a:r>
              <a:rPr sz="2500" b="1" spc="-20" dirty="0">
                <a:latin typeface="Calibri"/>
                <a:cs typeface="Calibri"/>
              </a:rPr>
              <a:t>Loss</a:t>
            </a:r>
            <a:endParaRPr sz="2500">
              <a:latin typeface="Calibri"/>
              <a:cs typeface="Calibri"/>
            </a:endParaRPr>
          </a:p>
        </p:txBody>
      </p:sp>
      <p:sp>
        <p:nvSpPr>
          <p:cNvPr id="14" name="object 14"/>
          <p:cNvSpPr/>
          <p:nvPr/>
        </p:nvSpPr>
        <p:spPr>
          <a:xfrm>
            <a:off x="8309203" y="1741538"/>
            <a:ext cx="638175" cy="76200"/>
          </a:xfrm>
          <a:custGeom>
            <a:avLst/>
            <a:gdLst/>
            <a:ahLst/>
            <a:cxnLst/>
            <a:rect l="l" t="t" r="r" b="b"/>
            <a:pathLst>
              <a:path w="638175" h="76200">
                <a:moveTo>
                  <a:pt x="561632" y="0"/>
                </a:moveTo>
                <a:lnTo>
                  <a:pt x="561632" y="76200"/>
                </a:lnTo>
                <a:lnTo>
                  <a:pt x="618782" y="47625"/>
                </a:lnTo>
                <a:lnTo>
                  <a:pt x="574332" y="47625"/>
                </a:lnTo>
                <a:lnTo>
                  <a:pt x="574332" y="28575"/>
                </a:lnTo>
                <a:lnTo>
                  <a:pt x="618782" y="28575"/>
                </a:lnTo>
                <a:lnTo>
                  <a:pt x="561632" y="0"/>
                </a:lnTo>
                <a:close/>
              </a:path>
              <a:path w="638175" h="76200">
                <a:moveTo>
                  <a:pt x="561632" y="28575"/>
                </a:moveTo>
                <a:lnTo>
                  <a:pt x="0" y="28575"/>
                </a:lnTo>
                <a:lnTo>
                  <a:pt x="0" y="47625"/>
                </a:lnTo>
                <a:lnTo>
                  <a:pt x="561632" y="47625"/>
                </a:lnTo>
                <a:lnTo>
                  <a:pt x="561632" y="28575"/>
                </a:lnTo>
                <a:close/>
              </a:path>
              <a:path w="638175" h="76200">
                <a:moveTo>
                  <a:pt x="618782" y="28575"/>
                </a:moveTo>
                <a:lnTo>
                  <a:pt x="574332" y="28575"/>
                </a:lnTo>
                <a:lnTo>
                  <a:pt x="574332" y="47625"/>
                </a:lnTo>
                <a:lnTo>
                  <a:pt x="618782" y="47625"/>
                </a:lnTo>
                <a:lnTo>
                  <a:pt x="637832" y="38100"/>
                </a:lnTo>
                <a:lnTo>
                  <a:pt x="618782" y="28575"/>
                </a:lnTo>
                <a:close/>
              </a:path>
            </a:pathLst>
          </a:custGeom>
          <a:solidFill>
            <a:srgbClr val="44536A"/>
          </a:solidFill>
        </p:spPr>
        <p:txBody>
          <a:bodyPr wrap="square" lIns="0" tIns="0" rIns="0" bIns="0" rtlCol="0"/>
          <a:lstStyle/>
          <a:p>
            <a:endParaRPr/>
          </a:p>
        </p:txBody>
      </p:sp>
      <p:sp>
        <p:nvSpPr>
          <p:cNvPr id="15" name="object 15"/>
          <p:cNvSpPr txBox="1"/>
          <p:nvPr/>
        </p:nvSpPr>
        <p:spPr>
          <a:xfrm>
            <a:off x="8879052" y="376934"/>
            <a:ext cx="1783080" cy="1842135"/>
          </a:xfrm>
          <a:prstGeom prst="rect">
            <a:avLst/>
          </a:prstGeom>
        </p:spPr>
        <p:txBody>
          <a:bodyPr vert="horz" wrap="square" lIns="0" tIns="12700" rIns="0" bIns="0" rtlCol="0">
            <a:spAutoFit/>
          </a:bodyPr>
          <a:lstStyle/>
          <a:p>
            <a:pPr marL="12700">
              <a:lnSpc>
                <a:spcPct val="100000"/>
              </a:lnSpc>
              <a:spcBef>
                <a:spcPts val="100"/>
              </a:spcBef>
            </a:pPr>
            <a:r>
              <a:rPr sz="2500" b="1" dirty="0">
                <a:latin typeface="Calibri"/>
                <a:cs typeface="Calibri"/>
              </a:rPr>
              <a:t>Correct</a:t>
            </a:r>
            <a:r>
              <a:rPr sz="2500" b="1" spc="-140" dirty="0">
                <a:latin typeface="Calibri"/>
                <a:cs typeface="Calibri"/>
              </a:rPr>
              <a:t> </a:t>
            </a:r>
            <a:r>
              <a:rPr sz="2500" b="1" spc="-10" dirty="0">
                <a:latin typeface="Calibri"/>
                <a:cs typeface="Calibri"/>
              </a:rPr>
              <a:t>label:</a:t>
            </a:r>
            <a:endParaRPr sz="2500">
              <a:latin typeface="Calibri"/>
              <a:cs typeface="Calibri"/>
            </a:endParaRPr>
          </a:p>
          <a:p>
            <a:pPr marL="12700">
              <a:lnSpc>
                <a:spcPct val="100000"/>
              </a:lnSpc>
            </a:pPr>
            <a:r>
              <a:rPr sz="2500" spc="-25" dirty="0">
                <a:latin typeface="Calibri"/>
                <a:cs typeface="Calibri"/>
              </a:rPr>
              <a:t>Cat</a:t>
            </a:r>
            <a:endParaRPr sz="2500">
              <a:latin typeface="Calibri"/>
              <a:cs typeface="Calibri"/>
            </a:endParaRPr>
          </a:p>
          <a:p>
            <a:pPr marL="469265" marR="485775" indent="-264795">
              <a:lnSpc>
                <a:spcPct val="100000"/>
              </a:lnSpc>
              <a:spcBef>
                <a:spcPts val="2305"/>
              </a:spcBef>
            </a:pPr>
            <a:r>
              <a:rPr sz="2500" b="1" spc="-25" dirty="0">
                <a:latin typeface="Calibri"/>
                <a:cs typeface="Calibri"/>
              </a:rPr>
              <a:t>Softmax </a:t>
            </a:r>
            <a:r>
              <a:rPr sz="2500" b="1" spc="-20" dirty="0">
                <a:latin typeface="Calibri"/>
                <a:cs typeface="Calibri"/>
              </a:rPr>
              <a:t>Loss</a:t>
            </a:r>
            <a:endParaRPr sz="2500">
              <a:latin typeface="Calibri"/>
              <a:cs typeface="Calibri"/>
            </a:endParaRPr>
          </a:p>
        </p:txBody>
      </p:sp>
      <p:sp>
        <p:nvSpPr>
          <p:cNvPr id="16" name="object 16"/>
          <p:cNvSpPr/>
          <p:nvPr/>
        </p:nvSpPr>
        <p:spPr>
          <a:xfrm>
            <a:off x="8525916" y="4626178"/>
            <a:ext cx="457200" cy="76200"/>
          </a:xfrm>
          <a:custGeom>
            <a:avLst/>
            <a:gdLst/>
            <a:ahLst/>
            <a:cxnLst/>
            <a:rect l="l" t="t" r="r" b="b"/>
            <a:pathLst>
              <a:path w="457200" h="76200">
                <a:moveTo>
                  <a:pt x="380466" y="0"/>
                </a:moveTo>
                <a:lnTo>
                  <a:pt x="380533" y="28577"/>
                </a:lnTo>
                <a:lnTo>
                  <a:pt x="380644" y="76200"/>
                </a:lnTo>
                <a:lnTo>
                  <a:pt x="437475" y="47627"/>
                </a:lnTo>
                <a:lnTo>
                  <a:pt x="393280" y="47627"/>
                </a:lnTo>
                <a:lnTo>
                  <a:pt x="393230" y="28577"/>
                </a:lnTo>
                <a:lnTo>
                  <a:pt x="437938" y="28577"/>
                </a:lnTo>
                <a:lnTo>
                  <a:pt x="380466" y="0"/>
                </a:lnTo>
                <a:close/>
              </a:path>
              <a:path w="457200" h="76200">
                <a:moveTo>
                  <a:pt x="380533" y="28577"/>
                </a:moveTo>
                <a:lnTo>
                  <a:pt x="0" y="29425"/>
                </a:lnTo>
                <a:lnTo>
                  <a:pt x="38" y="48475"/>
                </a:lnTo>
                <a:lnTo>
                  <a:pt x="380577" y="47627"/>
                </a:lnTo>
                <a:lnTo>
                  <a:pt x="380533" y="28577"/>
                </a:lnTo>
                <a:close/>
              </a:path>
              <a:path w="457200" h="76200">
                <a:moveTo>
                  <a:pt x="437938" y="28577"/>
                </a:moveTo>
                <a:lnTo>
                  <a:pt x="393230" y="28577"/>
                </a:lnTo>
                <a:lnTo>
                  <a:pt x="393280" y="47627"/>
                </a:lnTo>
                <a:lnTo>
                  <a:pt x="437475" y="47627"/>
                </a:lnTo>
                <a:lnTo>
                  <a:pt x="456755" y="37934"/>
                </a:lnTo>
                <a:lnTo>
                  <a:pt x="437938" y="28577"/>
                </a:lnTo>
                <a:close/>
              </a:path>
            </a:pathLst>
          </a:custGeom>
          <a:solidFill>
            <a:srgbClr val="44536A"/>
          </a:solidFill>
        </p:spPr>
        <p:txBody>
          <a:bodyPr wrap="square" lIns="0" tIns="0" rIns="0" bIns="0" rtlCol="0"/>
          <a:lstStyle/>
          <a:p>
            <a:endParaRPr/>
          </a:p>
        </p:txBody>
      </p:sp>
      <p:sp>
        <p:nvSpPr>
          <p:cNvPr id="17" name="object 17"/>
          <p:cNvSpPr/>
          <p:nvPr/>
        </p:nvSpPr>
        <p:spPr>
          <a:xfrm>
            <a:off x="9549574" y="875461"/>
            <a:ext cx="76200" cy="557530"/>
          </a:xfrm>
          <a:custGeom>
            <a:avLst/>
            <a:gdLst/>
            <a:ahLst/>
            <a:cxnLst/>
            <a:rect l="l" t="t" r="r" b="b"/>
            <a:pathLst>
              <a:path w="76200" h="557530">
                <a:moveTo>
                  <a:pt x="28575" y="481266"/>
                </a:moveTo>
                <a:lnTo>
                  <a:pt x="0" y="481266"/>
                </a:lnTo>
                <a:lnTo>
                  <a:pt x="38100" y="557466"/>
                </a:lnTo>
                <a:lnTo>
                  <a:pt x="69850" y="493966"/>
                </a:lnTo>
                <a:lnTo>
                  <a:pt x="28575" y="493966"/>
                </a:lnTo>
                <a:lnTo>
                  <a:pt x="28575" y="481266"/>
                </a:lnTo>
                <a:close/>
              </a:path>
              <a:path w="76200" h="557530">
                <a:moveTo>
                  <a:pt x="47625" y="0"/>
                </a:moveTo>
                <a:lnTo>
                  <a:pt x="28575" y="0"/>
                </a:lnTo>
                <a:lnTo>
                  <a:pt x="28575" y="493966"/>
                </a:lnTo>
                <a:lnTo>
                  <a:pt x="47625" y="493966"/>
                </a:lnTo>
                <a:lnTo>
                  <a:pt x="47625" y="0"/>
                </a:lnTo>
                <a:close/>
              </a:path>
              <a:path w="76200" h="557530">
                <a:moveTo>
                  <a:pt x="76200" y="481266"/>
                </a:moveTo>
                <a:lnTo>
                  <a:pt x="47625" y="481266"/>
                </a:lnTo>
                <a:lnTo>
                  <a:pt x="47625" y="493966"/>
                </a:lnTo>
                <a:lnTo>
                  <a:pt x="69850" y="493966"/>
                </a:lnTo>
                <a:lnTo>
                  <a:pt x="76200" y="481266"/>
                </a:lnTo>
                <a:close/>
              </a:path>
            </a:pathLst>
          </a:custGeom>
          <a:solidFill>
            <a:srgbClr val="44536A"/>
          </a:solidFill>
        </p:spPr>
        <p:txBody>
          <a:bodyPr wrap="square" lIns="0" tIns="0" rIns="0" bIns="0" rtlCol="0"/>
          <a:lstStyle/>
          <a:p>
            <a:endParaRPr/>
          </a:p>
        </p:txBody>
      </p:sp>
      <p:sp>
        <p:nvSpPr>
          <p:cNvPr id="18" name="object 18"/>
          <p:cNvSpPr txBox="1"/>
          <p:nvPr/>
        </p:nvSpPr>
        <p:spPr>
          <a:xfrm>
            <a:off x="6612711" y="410971"/>
            <a:ext cx="1996439" cy="273177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4470C4"/>
                </a:solidFill>
                <a:latin typeface="Calibri"/>
                <a:cs typeface="Calibri"/>
              </a:rPr>
              <a:t>“What”</a:t>
            </a:r>
            <a:endParaRPr sz="3600">
              <a:latin typeface="Calibri"/>
              <a:cs typeface="Calibri"/>
            </a:endParaRPr>
          </a:p>
          <a:p>
            <a:pPr marL="416559">
              <a:lnSpc>
                <a:spcPct val="100000"/>
              </a:lnSpc>
              <a:spcBef>
                <a:spcPts val="1985"/>
              </a:spcBef>
            </a:pPr>
            <a:r>
              <a:rPr sz="2500" b="1" dirty="0">
                <a:latin typeface="Calibri"/>
                <a:cs typeface="Calibri"/>
              </a:rPr>
              <a:t>Class</a:t>
            </a:r>
            <a:r>
              <a:rPr sz="2500" b="1" spc="-105" dirty="0">
                <a:latin typeface="Calibri"/>
                <a:cs typeface="Calibri"/>
              </a:rPr>
              <a:t> </a:t>
            </a:r>
            <a:r>
              <a:rPr sz="2500" b="1" spc="-10" dirty="0">
                <a:latin typeface="Calibri"/>
                <a:cs typeface="Calibri"/>
              </a:rPr>
              <a:t>Scores</a:t>
            </a:r>
            <a:endParaRPr sz="2500">
              <a:latin typeface="Calibri"/>
              <a:cs typeface="Calibri"/>
            </a:endParaRPr>
          </a:p>
          <a:p>
            <a:pPr marL="416559">
              <a:lnSpc>
                <a:spcPct val="100000"/>
              </a:lnSpc>
            </a:pPr>
            <a:r>
              <a:rPr sz="2500" dirty="0">
                <a:latin typeface="Calibri"/>
                <a:cs typeface="Calibri"/>
              </a:rPr>
              <a:t>Cat:</a:t>
            </a:r>
            <a:r>
              <a:rPr sz="2500" spc="-100" dirty="0">
                <a:latin typeface="Calibri"/>
                <a:cs typeface="Calibri"/>
              </a:rPr>
              <a:t> </a:t>
            </a:r>
            <a:r>
              <a:rPr sz="2500" spc="-25" dirty="0">
                <a:latin typeface="Calibri"/>
                <a:cs typeface="Calibri"/>
              </a:rPr>
              <a:t>0.9</a:t>
            </a:r>
            <a:endParaRPr sz="2500">
              <a:latin typeface="Calibri"/>
              <a:cs typeface="Calibri"/>
            </a:endParaRPr>
          </a:p>
          <a:p>
            <a:pPr marL="416559">
              <a:lnSpc>
                <a:spcPct val="100000"/>
              </a:lnSpc>
            </a:pPr>
            <a:r>
              <a:rPr sz="2500" dirty="0">
                <a:latin typeface="Calibri"/>
                <a:cs typeface="Calibri"/>
              </a:rPr>
              <a:t>Dog:</a:t>
            </a:r>
            <a:r>
              <a:rPr sz="2500" spc="-50" dirty="0">
                <a:latin typeface="Calibri"/>
                <a:cs typeface="Calibri"/>
              </a:rPr>
              <a:t> </a:t>
            </a:r>
            <a:r>
              <a:rPr sz="2500" spc="-20" dirty="0">
                <a:latin typeface="Calibri"/>
                <a:cs typeface="Calibri"/>
              </a:rPr>
              <a:t>0.05</a:t>
            </a:r>
            <a:endParaRPr sz="2500">
              <a:latin typeface="Calibri"/>
              <a:cs typeface="Calibri"/>
            </a:endParaRPr>
          </a:p>
          <a:p>
            <a:pPr marL="416559">
              <a:lnSpc>
                <a:spcPct val="100000"/>
              </a:lnSpc>
            </a:pPr>
            <a:r>
              <a:rPr sz="2500" dirty="0">
                <a:latin typeface="Calibri"/>
                <a:cs typeface="Calibri"/>
              </a:rPr>
              <a:t>Car:</a:t>
            </a:r>
            <a:r>
              <a:rPr sz="2500" spc="-85" dirty="0">
                <a:latin typeface="Calibri"/>
                <a:cs typeface="Calibri"/>
              </a:rPr>
              <a:t> </a:t>
            </a:r>
            <a:r>
              <a:rPr sz="2500" spc="-20" dirty="0">
                <a:latin typeface="Calibri"/>
                <a:cs typeface="Calibri"/>
              </a:rPr>
              <a:t>0.01</a:t>
            </a:r>
            <a:endParaRPr sz="2500">
              <a:latin typeface="Calibri"/>
              <a:cs typeface="Calibri"/>
            </a:endParaRPr>
          </a:p>
          <a:p>
            <a:pPr marL="416559">
              <a:lnSpc>
                <a:spcPct val="100000"/>
              </a:lnSpc>
            </a:pPr>
            <a:r>
              <a:rPr sz="2500" spc="-25" dirty="0">
                <a:latin typeface="Calibri"/>
                <a:cs typeface="Calibri"/>
              </a:rPr>
              <a:t>...</a:t>
            </a:r>
            <a:endParaRPr sz="2500">
              <a:latin typeface="Calibri"/>
              <a:cs typeface="Calibri"/>
            </a:endParaRPr>
          </a:p>
        </p:txBody>
      </p:sp>
      <p:sp>
        <p:nvSpPr>
          <p:cNvPr id="19" name="object 19"/>
          <p:cNvSpPr txBox="1"/>
          <p:nvPr/>
        </p:nvSpPr>
        <p:spPr>
          <a:xfrm>
            <a:off x="8879052" y="5393942"/>
            <a:ext cx="1618615" cy="787400"/>
          </a:xfrm>
          <a:prstGeom prst="rect">
            <a:avLst/>
          </a:prstGeom>
        </p:spPr>
        <p:txBody>
          <a:bodyPr vert="horz" wrap="square" lIns="0" tIns="12700" rIns="0" bIns="0" rtlCol="0">
            <a:spAutoFit/>
          </a:bodyPr>
          <a:lstStyle/>
          <a:p>
            <a:pPr marL="12700" marR="5080">
              <a:lnSpc>
                <a:spcPct val="100000"/>
              </a:lnSpc>
              <a:spcBef>
                <a:spcPts val="100"/>
              </a:spcBef>
            </a:pPr>
            <a:r>
              <a:rPr sz="2500" b="1" dirty="0">
                <a:latin typeface="Calibri"/>
                <a:cs typeface="Calibri"/>
              </a:rPr>
              <a:t>Correct</a:t>
            </a:r>
            <a:r>
              <a:rPr sz="2500" b="1" spc="-140" dirty="0">
                <a:latin typeface="Calibri"/>
                <a:cs typeface="Calibri"/>
              </a:rPr>
              <a:t> </a:t>
            </a:r>
            <a:r>
              <a:rPr sz="2500" b="1" spc="-20" dirty="0">
                <a:latin typeface="Calibri"/>
                <a:cs typeface="Calibri"/>
              </a:rPr>
              <a:t>box</a:t>
            </a:r>
            <a:r>
              <a:rPr sz="2500" spc="-20" dirty="0">
                <a:latin typeface="Calibri"/>
                <a:cs typeface="Calibri"/>
              </a:rPr>
              <a:t>: </a:t>
            </a:r>
            <a:r>
              <a:rPr sz="2500" spc="-40" dirty="0">
                <a:latin typeface="Calibri"/>
                <a:cs typeface="Calibri"/>
              </a:rPr>
              <a:t>(x’,</a:t>
            </a:r>
            <a:r>
              <a:rPr sz="2500" spc="-90" dirty="0">
                <a:latin typeface="Calibri"/>
                <a:cs typeface="Calibri"/>
              </a:rPr>
              <a:t> </a:t>
            </a:r>
            <a:r>
              <a:rPr sz="2500" spc="-40" dirty="0">
                <a:latin typeface="Calibri"/>
                <a:cs typeface="Calibri"/>
              </a:rPr>
              <a:t>y’,</a:t>
            </a:r>
            <a:r>
              <a:rPr sz="2500" spc="-85" dirty="0">
                <a:latin typeface="Calibri"/>
                <a:cs typeface="Calibri"/>
              </a:rPr>
              <a:t> </a:t>
            </a:r>
            <a:r>
              <a:rPr sz="2500" spc="-40" dirty="0">
                <a:latin typeface="Calibri"/>
                <a:cs typeface="Calibri"/>
              </a:rPr>
              <a:t>w’,</a:t>
            </a:r>
            <a:r>
              <a:rPr sz="2500" spc="-85" dirty="0">
                <a:latin typeface="Calibri"/>
                <a:cs typeface="Calibri"/>
              </a:rPr>
              <a:t> </a:t>
            </a:r>
            <a:r>
              <a:rPr sz="2500" spc="-25" dirty="0">
                <a:latin typeface="Calibri"/>
                <a:cs typeface="Calibri"/>
              </a:rPr>
              <a:t>h’)</a:t>
            </a:r>
            <a:endParaRPr sz="2500">
              <a:latin typeface="Calibri"/>
              <a:cs typeface="Calibri"/>
            </a:endParaRPr>
          </a:p>
        </p:txBody>
      </p:sp>
      <p:sp>
        <p:nvSpPr>
          <p:cNvPr id="20" name="object 20"/>
          <p:cNvSpPr/>
          <p:nvPr/>
        </p:nvSpPr>
        <p:spPr>
          <a:xfrm>
            <a:off x="9585211" y="4931879"/>
            <a:ext cx="76200" cy="378460"/>
          </a:xfrm>
          <a:custGeom>
            <a:avLst/>
            <a:gdLst/>
            <a:ahLst/>
            <a:cxnLst/>
            <a:rect l="l" t="t" r="r" b="b"/>
            <a:pathLst>
              <a:path w="76200" h="378460">
                <a:moveTo>
                  <a:pt x="47625" y="63500"/>
                </a:moveTo>
                <a:lnTo>
                  <a:pt x="28575" y="63500"/>
                </a:lnTo>
                <a:lnTo>
                  <a:pt x="28562" y="377837"/>
                </a:lnTo>
                <a:lnTo>
                  <a:pt x="47612" y="377837"/>
                </a:lnTo>
                <a:lnTo>
                  <a:pt x="47625" y="63500"/>
                </a:lnTo>
                <a:close/>
              </a:path>
              <a:path w="76200" h="378460">
                <a:moveTo>
                  <a:pt x="38100" y="0"/>
                </a:moveTo>
                <a:lnTo>
                  <a:pt x="0" y="76200"/>
                </a:lnTo>
                <a:lnTo>
                  <a:pt x="28574" y="76200"/>
                </a:lnTo>
                <a:lnTo>
                  <a:pt x="28575" y="63500"/>
                </a:lnTo>
                <a:lnTo>
                  <a:pt x="69850" y="63500"/>
                </a:lnTo>
                <a:lnTo>
                  <a:pt x="38100" y="0"/>
                </a:lnTo>
                <a:close/>
              </a:path>
              <a:path w="76200" h="378460">
                <a:moveTo>
                  <a:pt x="69850" y="63500"/>
                </a:moveTo>
                <a:lnTo>
                  <a:pt x="47625" y="63500"/>
                </a:lnTo>
                <a:lnTo>
                  <a:pt x="47624" y="76200"/>
                </a:lnTo>
                <a:lnTo>
                  <a:pt x="76200" y="76200"/>
                </a:lnTo>
                <a:lnTo>
                  <a:pt x="69850" y="63500"/>
                </a:lnTo>
                <a:close/>
              </a:path>
            </a:pathLst>
          </a:custGeom>
          <a:solidFill>
            <a:srgbClr val="44536A"/>
          </a:solidFill>
        </p:spPr>
        <p:txBody>
          <a:bodyPr wrap="square" lIns="0" tIns="0" rIns="0" bIns="0" rtlCol="0"/>
          <a:lstStyle/>
          <a:p>
            <a:endParaRPr/>
          </a:p>
        </p:txBody>
      </p:sp>
      <p:sp>
        <p:nvSpPr>
          <p:cNvPr id="21" name="object 21"/>
          <p:cNvSpPr txBox="1"/>
          <p:nvPr/>
        </p:nvSpPr>
        <p:spPr>
          <a:xfrm>
            <a:off x="9104909" y="3028188"/>
            <a:ext cx="1041400" cy="635000"/>
          </a:xfrm>
          <a:prstGeom prst="rect">
            <a:avLst/>
          </a:prstGeom>
        </p:spPr>
        <p:txBody>
          <a:bodyPr vert="horz" wrap="square" lIns="0" tIns="12700" rIns="0" bIns="0" rtlCol="0">
            <a:spAutoFit/>
          </a:bodyPr>
          <a:lstStyle/>
          <a:p>
            <a:pPr marL="288290" marR="5080" indent="-276225">
              <a:lnSpc>
                <a:spcPct val="100000"/>
              </a:lnSpc>
              <a:spcBef>
                <a:spcPts val="100"/>
              </a:spcBef>
            </a:pPr>
            <a:r>
              <a:rPr sz="2000" b="1" spc="-25" dirty="0">
                <a:latin typeface="Calibri"/>
                <a:cs typeface="Calibri"/>
              </a:rPr>
              <a:t>Weighted Sum</a:t>
            </a:r>
            <a:endParaRPr sz="2000">
              <a:latin typeface="Calibri"/>
              <a:cs typeface="Calibri"/>
            </a:endParaRPr>
          </a:p>
        </p:txBody>
      </p:sp>
      <p:sp>
        <p:nvSpPr>
          <p:cNvPr id="22" name="object 22"/>
          <p:cNvSpPr/>
          <p:nvPr/>
        </p:nvSpPr>
        <p:spPr>
          <a:xfrm>
            <a:off x="9587382" y="2314943"/>
            <a:ext cx="76200" cy="617855"/>
          </a:xfrm>
          <a:custGeom>
            <a:avLst/>
            <a:gdLst/>
            <a:ahLst/>
            <a:cxnLst/>
            <a:rect l="l" t="t" r="r" b="b"/>
            <a:pathLst>
              <a:path w="76200" h="617855">
                <a:moveTo>
                  <a:pt x="28575" y="541642"/>
                </a:moveTo>
                <a:lnTo>
                  <a:pt x="0" y="541642"/>
                </a:lnTo>
                <a:lnTo>
                  <a:pt x="38100" y="617842"/>
                </a:lnTo>
                <a:lnTo>
                  <a:pt x="69850" y="554342"/>
                </a:lnTo>
                <a:lnTo>
                  <a:pt x="28575" y="554342"/>
                </a:lnTo>
                <a:lnTo>
                  <a:pt x="28575" y="541642"/>
                </a:lnTo>
                <a:close/>
              </a:path>
              <a:path w="76200" h="617855">
                <a:moveTo>
                  <a:pt x="47625" y="0"/>
                </a:moveTo>
                <a:lnTo>
                  <a:pt x="28575" y="0"/>
                </a:lnTo>
                <a:lnTo>
                  <a:pt x="28575" y="554342"/>
                </a:lnTo>
                <a:lnTo>
                  <a:pt x="47625" y="554342"/>
                </a:lnTo>
                <a:lnTo>
                  <a:pt x="47625" y="0"/>
                </a:lnTo>
                <a:close/>
              </a:path>
              <a:path w="76200" h="617855">
                <a:moveTo>
                  <a:pt x="76200" y="541642"/>
                </a:moveTo>
                <a:lnTo>
                  <a:pt x="47625" y="541642"/>
                </a:lnTo>
                <a:lnTo>
                  <a:pt x="47625" y="554342"/>
                </a:lnTo>
                <a:lnTo>
                  <a:pt x="69850" y="554342"/>
                </a:lnTo>
                <a:lnTo>
                  <a:pt x="76200" y="541642"/>
                </a:lnTo>
                <a:close/>
              </a:path>
            </a:pathLst>
          </a:custGeom>
          <a:solidFill>
            <a:srgbClr val="44536A"/>
          </a:solidFill>
        </p:spPr>
        <p:txBody>
          <a:bodyPr wrap="square" lIns="0" tIns="0" rIns="0" bIns="0" rtlCol="0"/>
          <a:lstStyle/>
          <a:p>
            <a:endParaRPr/>
          </a:p>
        </p:txBody>
      </p:sp>
      <p:sp>
        <p:nvSpPr>
          <p:cNvPr id="23" name="object 23"/>
          <p:cNvSpPr/>
          <p:nvPr/>
        </p:nvSpPr>
        <p:spPr>
          <a:xfrm>
            <a:off x="9587045" y="3699383"/>
            <a:ext cx="76835" cy="735330"/>
          </a:xfrm>
          <a:custGeom>
            <a:avLst/>
            <a:gdLst/>
            <a:ahLst/>
            <a:cxnLst/>
            <a:rect l="l" t="t" r="r" b="b"/>
            <a:pathLst>
              <a:path w="76834" h="735329">
                <a:moveTo>
                  <a:pt x="47771" y="63538"/>
                </a:moveTo>
                <a:lnTo>
                  <a:pt x="28721" y="63538"/>
                </a:lnTo>
                <a:lnTo>
                  <a:pt x="26727" y="735063"/>
                </a:lnTo>
                <a:lnTo>
                  <a:pt x="45777" y="735063"/>
                </a:lnTo>
                <a:lnTo>
                  <a:pt x="47733" y="76314"/>
                </a:lnTo>
                <a:lnTo>
                  <a:pt x="47771" y="63538"/>
                </a:lnTo>
                <a:close/>
              </a:path>
              <a:path w="76834" h="735329">
                <a:moveTo>
                  <a:pt x="38437" y="0"/>
                </a:moveTo>
                <a:lnTo>
                  <a:pt x="0" y="76314"/>
                </a:lnTo>
                <a:lnTo>
                  <a:pt x="28683" y="76314"/>
                </a:lnTo>
                <a:lnTo>
                  <a:pt x="28721" y="63538"/>
                </a:lnTo>
                <a:lnTo>
                  <a:pt x="69968" y="63538"/>
                </a:lnTo>
                <a:lnTo>
                  <a:pt x="38437" y="0"/>
                </a:lnTo>
                <a:close/>
              </a:path>
              <a:path w="76834" h="735329">
                <a:moveTo>
                  <a:pt x="69968" y="63538"/>
                </a:moveTo>
                <a:lnTo>
                  <a:pt x="47771" y="63538"/>
                </a:lnTo>
                <a:lnTo>
                  <a:pt x="47733" y="76314"/>
                </a:lnTo>
                <a:lnTo>
                  <a:pt x="76308" y="76314"/>
                </a:lnTo>
                <a:lnTo>
                  <a:pt x="69968" y="63538"/>
                </a:lnTo>
                <a:close/>
              </a:path>
            </a:pathLst>
          </a:custGeom>
          <a:solidFill>
            <a:srgbClr val="44536A"/>
          </a:solidFill>
        </p:spPr>
        <p:txBody>
          <a:bodyPr wrap="square" lIns="0" tIns="0" rIns="0" bIns="0" rtlCol="0"/>
          <a:lstStyle/>
          <a:p>
            <a:endParaRPr/>
          </a:p>
        </p:txBody>
      </p:sp>
      <p:sp>
        <p:nvSpPr>
          <p:cNvPr id="24" name="object 24"/>
          <p:cNvSpPr/>
          <p:nvPr/>
        </p:nvSpPr>
        <p:spPr>
          <a:xfrm>
            <a:off x="10268229" y="3281133"/>
            <a:ext cx="643890" cy="76200"/>
          </a:xfrm>
          <a:custGeom>
            <a:avLst/>
            <a:gdLst/>
            <a:ahLst/>
            <a:cxnLst/>
            <a:rect l="l" t="t" r="r" b="b"/>
            <a:pathLst>
              <a:path w="643890" h="76200">
                <a:moveTo>
                  <a:pt x="567702" y="0"/>
                </a:moveTo>
                <a:lnTo>
                  <a:pt x="567270" y="76200"/>
                </a:lnTo>
                <a:lnTo>
                  <a:pt x="625065" y="47701"/>
                </a:lnTo>
                <a:lnTo>
                  <a:pt x="580135" y="47701"/>
                </a:lnTo>
                <a:lnTo>
                  <a:pt x="580237" y="28651"/>
                </a:lnTo>
                <a:lnTo>
                  <a:pt x="624221" y="28651"/>
                </a:lnTo>
                <a:lnTo>
                  <a:pt x="567702" y="0"/>
                </a:lnTo>
                <a:close/>
              </a:path>
              <a:path w="643890" h="76200">
                <a:moveTo>
                  <a:pt x="101" y="25425"/>
                </a:moveTo>
                <a:lnTo>
                  <a:pt x="0" y="44475"/>
                </a:lnTo>
                <a:lnTo>
                  <a:pt x="580136" y="47701"/>
                </a:lnTo>
                <a:lnTo>
                  <a:pt x="567432" y="47701"/>
                </a:lnTo>
                <a:lnTo>
                  <a:pt x="567540" y="28651"/>
                </a:lnTo>
                <a:lnTo>
                  <a:pt x="580237" y="28651"/>
                </a:lnTo>
                <a:lnTo>
                  <a:pt x="101" y="25425"/>
                </a:lnTo>
                <a:close/>
              </a:path>
              <a:path w="643890" h="76200">
                <a:moveTo>
                  <a:pt x="624221" y="28651"/>
                </a:moveTo>
                <a:lnTo>
                  <a:pt x="580237" y="28651"/>
                </a:lnTo>
                <a:lnTo>
                  <a:pt x="580135" y="47701"/>
                </a:lnTo>
                <a:lnTo>
                  <a:pt x="625065" y="47701"/>
                </a:lnTo>
                <a:lnTo>
                  <a:pt x="643686" y="38519"/>
                </a:lnTo>
                <a:lnTo>
                  <a:pt x="624221" y="28651"/>
                </a:lnTo>
                <a:close/>
              </a:path>
            </a:pathLst>
          </a:custGeom>
          <a:solidFill>
            <a:srgbClr val="44536A"/>
          </a:solidFill>
        </p:spPr>
        <p:txBody>
          <a:bodyPr wrap="square" lIns="0" tIns="0" rIns="0" bIns="0" rtlCol="0"/>
          <a:lstStyle/>
          <a:p>
            <a:endParaRPr/>
          </a:p>
        </p:txBody>
      </p:sp>
      <p:sp>
        <p:nvSpPr>
          <p:cNvPr id="25" name="object 25"/>
          <p:cNvSpPr txBox="1"/>
          <p:nvPr/>
        </p:nvSpPr>
        <p:spPr>
          <a:xfrm>
            <a:off x="290987" y="4162044"/>
            <a:ext cx="1346200" cy="147320"/>
          </a:xfrm>
          <a:prstGeom prst="rect">
            <a:avLst/>
          </a:prstGeom>
        </p:spPr>
        <p:txBody>
          <a:bodyPr vert="horz" wrap="square" lIns="0" tIns="12700" rIns="0" bIns="0" rtlCol="0">
            <a:spAutoFit/>
          </a:bodyPr>
          <a:lstStyle/>
          <a:p>
            <a:pPr marL="12700">
              <a:lnSpc>
                <a:spcPct val="100000"/>
              </a:lnSpc>
              <a:spcBef>
                <a:spcPts val="100"/>
              </a:spcBef>
            </a:pPr>
            <a:r>
              <a:rPr sz="800" u="sng" dirty="0">
                <a:solidFill>
                  <a:srgbClr val="0462C1"/>
                </a:solidFill>
                <a:uFill>
                  <a:solidFill>
                    <a:srgbClr val="0462C1"/>
                  </a:solidFill>
                </a:uFill>
                <a:latin typeface="Calibri"/>
                <a:cs typeface="Calibri"/>
              </a:rPr>
              <a:t>This</a:t>
            </a:r>
            <a:r>
              <a:rPr sz="800" u="sng" spc="-2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15" dirty="0">
                <a:solidFill>
                  <a:srgbClr val="0462C1"/>
                </a:solidFill>
                <a:latin typeface="Calibri"/>
                <a:cs typeface="Calibri"/>
              </a:rPr>
              <a:t> </a:t>
            </a:r>
            <a:r>
              <a:rPr sz="800" dirty="0">
                <a:solidFill>
                  <a:srgbClr val="999999"/>
                </a:solidFill>
                <a:latin typeface="Calibri"/>
                <a:cs typeface="Calibri"/>
              </a:rPr>
              <a:t>is</a:t>
            </a:r>
            <a:r>
              <a:rPr sz="800" spc="-15" dirty="0">
                <a:solidFill>
                  <a:srgbClr val="999999"/>
                </a:solidFill>
                <a:latin typeface="Calibri"/>
                <a:cs typeface="Calibri"/>
              </a:rPr>
              <a:t> </a:t>
            </a:r>
            <a:r>
              <a:rPr sz="800" u="sng" dirty="0">
                <a:solidFill>
                  <a:srgbClr val="0462C1"/>
                </a:solidFill>
                <a:uFill>
                  <a:solidFill>
                    <a:srgbClr val="0462C1"/>
                  </a:solidFill>
                </a:uFill>
                <a:latin typeface="Calibri"/>
                <a:cs typeface="Calibri"/>
              </a:rPr>
              <a:t>CC0</a:t>
            </a:r>
            <a:r>
              <a:rPr sz="800" u="sng" spc="-2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public</a:t>
            </a:r>
            <a:r>
              <a:rPr sz="800" u="sng" spc="-1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domain</a:t>
            </a:r>
            <a:endParaRPr sz="800">
              <a:latin typeface="Calibri"/>
              <a:cs typeface="Calibri"/>
            </a:endParaRPr>
          </a:p>
        </p:txBody>
      </p:sp>
      <p:sp>
        <p:nvSpPr>
          <p:cNvPr id="28" name="object 28"/>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29" name="object 29"/>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10</a:t>
            </a:fld>
            <a:endParaRPr spc="-25" dirty="0"/>
          </a:p>
        </p:txBody>
      </p:sp>
      <p:sp>
        <p:nvSpPr>
          <p:cNvPr id="30" name="object 30"/>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26" name="object 26"/>
          <p:cNvSpPr txBox="1"/>
          <p:nvPr/>
        </p:nvSpPr>
        <p:spPr>
          <a:xfrm>
            <a:off x="5045697" y="5342635"/>
            <a:ext cx="1663700" cy="57404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4470C4"/>
                </a:solidFill>
                <a:latin typeface="Calibri"/>
                <a:cs typeface="Calibri"/>
              </a:rPr>
              <a:t>“Where”</a:t>
            </a:r>
            <a:endParaRPr sz="3600">
              <a:latin typeface="Calibri"/>
              <a:cs typeface="Calibri"/>
            </a:endParaRPr>
          </a:p>
        </p:txBody>
      </p:sp>
      <p:sp>
        <p:nvSpPr>
          <p:cNvPr id="27" name="object 27"/>
          <p:cNvSpPr txBox="1"/>
          <p:nvPr/>
        </p:nvSpPr>
        <p:spPr>
          <a:xfrm>
            <a:off x="1058227" y="4416044"/>
            <a:ext cx="2664460" cy="756920"/>
          </a:xfrm>
          <a:prstGeom prst="rect">
            <a:avLst/>
          </a:prstGeom>
        </p:spPr>
        <p:txBody>
          <a:bodyPr vert="horz" wrap="square" lIns="0" tIns="12700" rIns="0" bIns="0" rtlCol="0">
            <a:spAutoFit/>
          </a:bodyPr>
          <a:lstStyle/>
          <a:p>
            <a:pPr marL="12700" marR="5080">
              <a:lnSpc>
                <a:spcPct val="100000"/>
              </a:lnSpc>
              <a:spcBef>
                <a:spcPts val="100"/>
              </a:spcBef>
            </a:pPr>
            <a:r>
              <a:rPr sz="2400" spc="-35" dirty="0">
                <a:latin typeface="Calibri"/>
                <a:cs typeface="Calibri"/>
              </a:rPr>
              <a:t>Treat</a:t>
            </a:r>
            <a:r>
              <a:rPr sz="2400" spc="-55" dirty="0">
                <a:latin typeface="Calibri"/>
                <a:cs typeface="Calibri"/>
              </a:rPr>
              <a:t> </a:t>
            </a:r>
            <a:r>
              <a:rPr sz="2400" spc="-10" dirty="0">
                <a:latin typeface="Calibri"/>
                <a:cs typeface="Calibri"/>
              </a:rPr>
              <a:t>localization</a:t>
            </a:r>
            <a:r>
              <a:rPr sz="2400" spc="-45" dirty="0">
                <a:latin typeface="Calibri"/>
                <a:cs typeface="Calibri"/>
              </a:rPr>
              <a:t> </a:t>
            </a:r>
            <a:r>
              <a:rPr sz="2400" dirty="0">
                <a:latin typeface="Calibri"/>
                <a:cs typeface="Calibri"/>
              </a:rPr>
              <a:t>as</a:t>
            </a:r>
            <a:r>
              <a:rPr sz="2400" spc="-55" dirty="0">
                <a:latin typeface="Calibri"/>
                <a:cs typeface="Calibri"/>
              </a:rPr>
              <a:t> </a:t>
            </a:r>
            <a:r>
              <a:rPr sz="2400" spc="-50" dirty="0">
                <a:latin typeface="Calibri"/>
                <a:cs typeface="Calibri"/>
              </a:rPr>
              <a:t>a </a:t>
            </a:r>
            <a:r>
              <a:rPr sz="2400" spc="-10" dirty="0">
                <a:latin typeface="Calibri"/>
                <a:cs typeface="Calibri"/>
              </a:rPr>
              <a:t>regression</a:t>
            </a:r>
            <a:r>
              <a:rPr sz="2400" spc="-75" dirty="0">
                <a:latin typeface="Calibri"/>
                <a:cs typeface="Calibri"/>
              </a:rPr>
              <a:t> </a:t>
            </a:r>
            <a:r>
              <a:rPr sz="2400" spc="-10" dirty="0">
                <a:latin typeface="Calibri"/>
                <a:cs typeface="Calibri"/>
              </a:rPr>
              <a:t>problem!</a:t>
            </a:r>
            <a:endParaRPr sz="24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739"/>
            <a:ext cx="5029835" cy="635000"/>
          </a:xfrm>
          <a:prstGeom prst="rect">
            <a:avLst/>
          </a:prstGeom>
        </p:spPr>
        <p:txBody>
          <a:bodyPr vert="horz" wrap="square" lIns="0" tIns="12700" rIns="0" bIns="0" rtlCol="0">
            <a:spAutoFit/>
          </a:bodyPr>
          <a:lstStyle/>
          <a:p>
            <a:pPr marL="12700">
              <a:lnSpc>
                <a:spcPct val="100000"/>
              </a:lnSpc>
              <a:spcBef>
                <a:spcPts val="100"/>
              </a:spcBef>
            </a:pPr>
            <a:r>
              <a:rPr dirty="0"/>
              <a:t>Detecting</a:t>
            </a:r>
            <a:r>
              <a:rPr spc="-60" dirty="0"/>
              <a:t> </a:t>
            </a:r>
            <a:r>
              <a:rPr dirty="0"/>
              <a:t>a</a:t>
            </a:r>
            <a:r>
              <a:rPr spc="-50" dirty="0"/>
              <a:t> </a:t>
            </a:r>
            <a:r>
              <a:rPr dirty="0"/>
              <a:t>single</a:t>
            </a:r>
            <a:r>
              <a:rPr spc="-65" dirty="0"/>
              <a:t> </a:t>
            </a:r>
            <a:r>
              <a:rPr spc="-10" dirty="0"/>
              <a:t>object</a:t>
            </a:r>
          </a:p>
        </p:txBody>
      </p:sp>
      <p:pic>
        <p:nvPicPr>
          <p:cNvPr id="3" name="object 3"/>
          <p:cNvPicPr/>
          <p:nvPr/>
        </p:nvPicPr>
        <p:blipFill>
          <a:blip r:embed="rId2" cstate="print"/>
          <a:stretch>
            <a:fillRect/>
          </a:stretch>
        </p:blipFill>
        <p:spPr>
          <a:xfrm>
            <a:off x="179831" y="2557272"/>
            <a:ext cx="1743456" cy="1508759"/>
          </a:xfrm>
          <a:prstGeom prst="rect">
            <a:avLst/>
          </a:prstGeom>
        </p:spPr>
      </p:pic>
      <p:pic>
        <p:nvPicPr>
          <p:cNvPr id="4" name="object 4"/>
          <p:cNvPicPr/>
          <p:nvPr/>
        </p:nvPicPr>
        <p:blipFill>
          <a:blip r:embed="rId3" cstate="print"/>
          <a:stretch>
            <a:fillRect/>
          </a:stretch>
        </p:blipFill>
        <p:spPr>
          <a:xfrm>
            <a:off x="2067941" y="2820977"/>
            <a:ext cx="2735706" cy="952446"/>
          </a:xfrm>
          <a:prstGeom prst="rect">
            <a:avLst/>
          </a:prstGeom>
        </p:spPr>
      </p:pic>
      <p:sp>
        <p:nvSpPr>
          <p:cNvPr id="5" name="object 5"/>
          <p:cNvSpPr/>
          <p:nvPr/>
        </p:nvSpPr>
        <p:spPr>
          <a:xfrm>
            <a:off x="5063858" y="2816593"/>
            <a:ext cx="0" cy="1006475"/>
          </a:xfrm>
          <a:custGeom>
            <a:avLst/>
            <a:gdLst/>
            <a:ahLst/>
            <a:cxnLst/>
            <a:rect l="l" t="t" r="r" b="b"/>
            <a:pathLst>
              <a:path h="1006475">
                <a:moveTo>
                  <a:pt x="0" y="0"/>
                </a:moveTo>
                <a:lnTo>
                  <a:pt x="1" y="1006140"/>
                </a:lnTo>
              </a:path>
            </a:pathLst>
          </a:custGeom>
          <a:ln w="38100">
            <a:solidFill>
              <a:srgbClr val="44536A"/>
            </a:solidFill>
          </a:ln>
        </p:spPr>
        <p:txBody>
          <a:bodyPr wrap="square" lIns="0" tIns="0" rIns="0" bIns="0" rtlCol="0"/>
          <a:lstStyle/>
          <a:p>
            <a:endParaRPr/>
          </a:p>
        </p:txBody>
      </p:sp>
      <p:sp>
        <p:nvSpPr>
          <p:cNvPr id="6" name="object 6"/>
          <p:cNvSpPr txBox="1"/>
          <p:nvPr/>
        </p:nvSpPr>
        <p:spPr>
          <a:xfrm>
            <a:off x="4327347" y="3879086"/>
            <a:ext cx="963930" cy="787400"/>
          </a:xfrm>
          <a:prstGeom prst="rect">
            <a:avLst/>
          </a:prstGeom>
        </p:spPr>
        <p:txBody>
          <a:bodyPr vert="horz" wrap="square" lIns="0" tIns="12700" rIns="0" bIns="0" rtlCol="0">
            <a:spAutoFit/>
          </a:bodyPr>
          <a:lstStyle/>
          <a:p>
            <a:pPr marL="12700">
              <a:lnSpc>
                <a:spcPct val="100000"/>
              </a:lnSpc>
              <a:spcBef>
                <a:spcPts val="100"/>
              </a:spcBef>
            </a:pPr>
            <a:r>
              <a:rPr sz="2500" b="1" spc="-25" dirty="0">
                <a:latin typeface="Calibri"/>
                <a:cs typeface="Calibri"/>
              </a:rPr>
              <a:t>Vector:</a:t>
            </a:r>
            <a:endParaRPr sz="2500">
              <a:latin typeface="Calibri"/>
              <a:cs typeface="Calibri"/>
            </a:endParaRPr>
          </a:p>
          <a:p>
            <a:pPr marL="160655">
              <a:lnSpc>
                <a:spcPct val="100000"/>
              </a:lnSpc>
            </a:pPr>
            <a:r>
              <a:rPr sz="2500" spc="-20" dirty="0">
                <a:latin typeface="Calibri"/>
                <a:cs typeface="Calibri"/>
              </a:rPr>
              <a:t>4096</a:t>
            </a:r>
            <a:endParaRPr sz="2500">
              <a:latin typeface="Calibri"/>
              <a:cs typeface="Calibri"/>
            </a:endParaRPr>
          </a:p>
        </p:txBody>
      </p:sp>
      <p:sp>
        <p:nvSpPr>
          <p:cNvPr id="7" name="object 7"/>
          <p:cNvSpPr txBox="1"/>
          <p:nvPr/>
        </p:nvSpPr>
        <p:spPr>
          <a:xfrm>
            <a:off x="5103202" y="1371091"/>
            <a:ext cx="1252220" cy="845819"/>
          </a:xfrm>
          <a:prstGeom prst="rect">
            <a:avLst/>
          </a:prstGeom>
        </p:spPr>
        <p:txBody>
          <a:bodyPr vert="horz" wrap="square" lIns="0" tIns="13970" rIns="0" bIns="0" rtlCol="0">
            <a:spAutoFit/>
          </a:bodyPr>
          <a:lstStyle/>
          <a:p>
            <a:pPr marL="12700" marR="5080" algn="ctr">
              <a:lnSpc>
                <a:spcPct val="99400"/>
              </a:lnSpc>
              <a:spcBef>
                <a:spcPts val="110"/>
              </a:spcBef>
            </a:pPr>
            <a:r>
              <a:rPr sz="1800" b="1" spc="-10" dirty="0">
                <a:latin typeface="Calibri"/>
                <a:cs typeface="Calibri"/>
              </a:rPr>
              <a:t>Fully Connected</a:t>
            </a:r>
            <a:r>
              <a:rPr sz="1800" spc="-10" dirty="0">
                <a:latin typeface="Calibri"/>
                <a:cs typeface="Calibri"/>
              </a:rPr>
              <a:t>: </a:t>
            </a:r>
            <a:r>
              <a:rPr sz="1800" dirty="0">
                <a:latin typeface="Calibri"/>
                <a:cs typeface="Calibri"/>
              </a:rPr>
              <a:t>4096</a:t>
            </a:r>
            <a:r>
              <a:rPr sz="1800" spc="-30" dirty="0">
                <a:latin typeface="Calibri"/>
                <a:cs typeface="Calibri"/>
              </a:rPr>
              <a:t> </a:t>
            </a:r>
            <a:r>
              <a:rPr sz="1800" dirty="0">
                <a:latin typeface="Calibri"/>
                <a:cs typeface="Calibri"/>
              </a:rPr>
              <a:t>to</a:t>
            </a:r>
            <a:r>
              <a:rPr sz="1800" spc="-30" dirty="0">
                <a:latin typeface="Calibri"/>
                <a:cs typeface="Calibri"/>
              </a:rPr>
              <a:t> </a:t>
            </a:r>
            <a:r>
              <a:rPr sz="1800" spc="-20" dirty="0">
                <a:latin typeface="Calibri"/>
                <a:cs typeface="Calibri"/>
              </a:rPr>
              <a:t>1000</a:t>
            </a:r>
            <a:endParaRPr sz="1800">
              <a:latin typeface="Calibri"/>
              <a:cs typeface="Calibri"/>
            </a:endParaRPr>
          </a:p>
        </p:txBody>
      </p:sp>
      <p:sp>
        <p:nvSpPr>
          <p:cNvPr id="8" name="object 8"/>
          <p:cNvSpPr/>
          <p:nvPr/>
        </p:nvSpPr>
        <p:spPr>
          <a:xfrm>
            <a:off x="5394794" y="1905368"/>
            <a:ext cx="1513205" cy="986790"/>
          </a:xfrm>
          <a:custGeom>
            <a:avLst/>
            <a:gdLst/>
            <a:ahLst/>
            <a:cxnLst/>
            <a:rect l="l" t="t" r="r" b="b"/>
            <a:pathLst>
              <a:path w="1513204" h="986789">
                <a:moveTo>
                  <a:pt x="1444007" y="33492"/>
                </a:moveTo>
                <a:lnTo>
                  <a:pt x="0" y="970572"/>
                </a:lnTo>
                <a:lnTo>
                  <a:pt x="10375" y="986548"/>
                </a:lnTo>
                <a:lnTo>
                  <a:pt x="1454378" y="49472"/>
                </a:lnTo>
                <a:lnTo>
                  <a:pt x="1444007" y="33492"/>
                </a:lnTo>
                <a:close/>
              </a:path>
              <a:path w="1513204" h="986789">
                <a:moveTo>
                  <a:pt x="1497488" y="26581"/>
                </a:moveTo>
                <a:lnTo>
                  <a:pt x="1454658" y="26581"/>
                </a:lnTo>
                <a:lnTo>
                  <a:pt x="1465033" y="42557"/>
                </a:lnTo>
                <a:lnTo>
                  <a:pt x="1454378" y="49472"/>
                </a:lnTo>
                <a:lnTo>
                  <a:pt x="1469936" y="73444"/>
                </a:lnTo>
                <a:lnTo>
                  <a:pt x="1497488" y="26581"/>
                </a:lnTo>
                <a:close/>
              </a:path>
              <a:path w="1513204" h="986789">
                <a:moveTo>
                  <a:pt x="1454658" y="26581"/>
                </a:moveTo>
                <a:lnTo>
                  <a:pt x="1444007" y="33492"/>
                </a:lnTo>
                <a:lnTo>
                  <a:pt x="1454378" y="49472"/>
                </a:lnTo>
                <a:lnTo>
                  <a:pt x="1465033" y="42557"/>
                </a:lnTo>
                <a:lnTo>
                  <a:pt x="1454658" y="26581"/>
                </a:lnTo>
                <a:close/>
              </a:path>
              <a:path w="1513204" h="986789">
                <a:moveTo>
                  <a:pt x="1513116" y="0"/>
                </a:moveTo>
                <a:lnTo>
                  <a:pt x="1428445" y="9512"/>
                </a:lnTo>
                <a:lnTo>
                  <a:pt x="1444007" y="33492"/>
                </a:lnTo>
                <a:lnTo>
                  <a:pt x="1454658" y="26581"/>
                </a:lnTo>
                <a:lnTo>
                  <a:pt x="1497488" y="26581"/>
                </a:lnTo>
                <a:lnTo>
                  <a:pt x="1513116" y="0"/>
                </a:lnTo>
                <a:close/>
              </a:path>
            </a:pathLst>
          </a:custGeom>
          <a:solidFill>
            <a:srgbClr val="44536A"/>
          </a:solidFill>
        </p:spPr>
        <p:txBody>
          <a:bodyPr wrap="square" lIns="0" tIns="0" rIns="0" bIns="0" rtlCol="0"/>
          <a:lstStyle/>
          <a:p>
            <a:endParaRPr/>
          </a:p>
        </p:txBody>
      </p:sp>
      <p:sp>
        <p:nvSpPr>
          <p:cNvPr id="9" name="object 9"/>
          <p:cNvSpPr txBox="1"/>
          <p:nvPr/>
        </p:nvSpPr>
        <p:spPr>
          <a:xfrm>
            <a:off x="7017067" y="4308854"/>
            <a:ext cx="1602740" cy="1168400"/>
          </a:xfrm>
          <a:prstGeom prst="rect">
            <a:avLst/>
          </a:prstGeom>
        </p:spPr>
        <p:txBody>
          <a:bodyPr vert="horz" wrap="square" lIns="0" tIns="12700" rIns="0" bIns="0" rtlCol="0">
            <a:spAutoFit/>
          </a:bodyPr>
          <a:lstStyle/>
          <a:p>
            <a:pPr marL="12700" marR="5080">
              <a:lnSpc>
                <a:spcPct val="100000"/>
              </a:lnSpc>
              <a:spcBef>
                <a:spcPts val="100"/>
              </a:spcBef>
            </a:pPr>
            <a:r>
              <a:rPr sz="2500" b="1" spc="-25" dirty="0">
                <a:latin typeface="Calibri"/>
                <a:cs typeface="Calibri"/>
              </a:rPr>
              <a:t>Box Coordinates </a:t>
            </a:r>
            <a:r>
              <a:rPr sz="2500" dirty="0">
                <a:latin typeface="Calibri"/>
                <a:cs typeface="Calibri"/>
              </a:rPr>
              <a:t>(x,</a:t>
            </a:r>
            <a:r>
              <a:rPr sz="2500" spc="-65" dirty="0">
                <a:latin typeface="Calibri"/>
                <a:cs typeface="Calibri"/>
              </a:rPr>
              <a:t> </a:t>
            </a:r>
            <a:r>
              <a:rPr sz="2500" spc="-75" dirty="0">
                <a:latin typeface="Calibri"/>
                <a:cs typeface="Calibri"/>
              </a:rPr>
              <a:t>y,</a:t>
            </a:r>
            <a:r>
              <a:rPr sz="2500" spc="-45" dirty="0">
                <a:latin typeface="Calibri"/>
                <a:cs typeface="Calibri"/>
              </a:rPr>
              <a:t> </a:t>
            </a:r>
            <a:r>
              <a:rPr sz="2500" spc="-120" dirty="0">
                <a:latin typeface="Calibri"/>
                <a:cs typeface="Calibri"/>
              </a:rPr>
              <a:t>w,</a:t>
            </a:r>
            <a:r>
              <a:rPr sz="2500" spc="-20" dirty="0">
                <a:latin typeface="Calibri"/>
                <a:cs typeface="Calibri"/>
              </a:rPr>
              <a:t> </a:t>
            </a:r>
            <a:r>
              <a:rPr sz="2500" spc="-25" dirty="0">
                <a:latin typeface="Calibri"/>
                <a:cs typeface="Calibri"/>
              </a:rPr>
              <a:t>h)</a:t>
            </a:r>
            <a:endParaRPr sz="2500">
              <a:latin typeface="Calibri"/>
              <a:cs typeface="Calibri"/>
            </a:endParaRPr>
          </a:p>
        </p:txBody>
      </p:sp>
      <p:sp>
        <p:nvSpPr>
          <p:cNvPr id="10" name="object 10"/>
          <p:cNvSpPr/>
          <p:nvPr/>
        </p:nvSpPr>
        <p:spPr>
          <a:xfrm>
            <a:off x="5396509" y="3722306"/>
            <a:ext cx="1595755" cy="640080"/>
          </a:xfrm>
          <a:custGeom>
            <a:avLst/>
            <a:gdLst/>
            <a:ahLst/>
            <a:cxnLst/>
            <a:rect l="l" t="t" r="r" b="b"/>
            <a:pathLst>
              <a:path w="1595754" h="640079">
                <a:moveTo>
                  <a:pt x="1521112" y="613174"/>
                </a:moveTo>
                <a:lnTo>
                  <a:pt x="1510690" y="639787"/>
                </a:lnTo>
                <a:lnTo>
                  <a:pt x="1595539" y="632091"/>
                </a:lnTo>
                <a:lnTo>
                  <a:pt x="1582651" y="617804"/>
                </a:lnTo>
                <a:lnTo>
                  <a:pt x="1532940" y="617804"/>
                </a:lnTo>
                <a:lnTo>
                  <a:pt x="1521112" y="613174"/>
                </a:lnTo>
                <a:close/>
              </a:path>
              <a:path w="1595754" h="640079">
                <a:moveTo>
                  <a:pt x="1528054" y="595447"/>
                </a:moveTo>
                <a:lnTo>
                  <a:pt x="1521112" y="613174"/>
                </a:lnTo>
                <a:lnTo>
                  <a:pt x="1532940" y="617804"/>
                </a:lnTo>
                <a:lnTo>
                  <a:pt x="1539875" y="600074"/>
                </a:lnTo>
                <a:lnTo>
                  <a:pt x="1528054" y="595447"/>
                </a:lnTo>
                <a:close/>
              </a:path>
              <a:path w="1595754" h="640079">
                <a:moveTo>
                  <a:pt x="1538477" y="568832"/>
                </a:moveTo>
                <a:lnTo>
                  <a:pt x="1528054" y="595447"/>
                </a:lnTo>
                <a:lnTo>
                  <a:pt x="1539875" y="600074"/>
                </a:lnTo>
                <a:lnTo>
                  <a:pt x="1532940" y="617804"/>
                </a:lnTo>
                <a:lnTo>
                  <a:pt x="1582651" y="617804"/>
                </a:lnTo>
                <a:lnTo>
                  <a:pt x="1538477" y="568832"/>
                </a:lnTo>
                <a:close/>
              </a:path>
              <a:path w="1595754" h="640079">
                <a:moveTo>
                  <a:pt x="6946" y="0"/>
                </a:moveTo>
                <a:lnTo>
                  <a:pt x="0" y="17741"/>
                </a:lnTo>
                <a:lnTo>
                  <a:pt x="1521112" y="613174"/>
                </a:lnTo>
                <a:lnTo>
                  <a:pt x="1528054" y="595447"/>
                </a:lnTo>
                <a:lnTo>
                  <a:pt x="6946" y="0"/>
                </a:lnTo>
                <a:close/>
              </a:path>
            </a:pathLst>
          </a:custGeom>
          <a:solidFill>
            <a:srgbClr val="44536A"/>
          </a:solidFill>
        </p:spPr>
        <p:txBody>
          <a:bodyPr wrap="square" lIns="0" tIns="0" rIns="0" bIns="0" rtlCol="0"/>
          <a:lstStyle/>
          <a:p>
            <a:endParaRPr/>
          </a:p>
        </p:txBody>
      </p:sp>
      <p:sp>
        <p:nvSpPr>
          <p:cNvPr id="11" name="object 11"/>
          <p:cNvSpPr txBox="1"/>
          <p:nvPr/>
        </p:nvSpPr>
        <p:spPr>
          <a:xfrm>
            <a:off x="5760237" y="4111244"/>
            <a:ext cx="1096645" cy="84836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Fully Connected</a:t>
            </a:r>
            <a:r>
              <a:rPr sz="1800" spc="-10" dirty="0">
                <a:latin typeface="Calibri"/>
                <a:cs typeface="Calibri"/>
              </a:rPr>
              <a:t>: </a:t>
            </a:r>
            <a:r>
              <a:rPr sz="1800" dirty="0">
                <a:latin typeface="Calibri"/>
                <a:cs typeface="Calibri"/>
              </a:rPr>
              <a:t>4096</a:t>
            </a:r>
            <a:r>
              <a:rPr sz="1800" spc="-30" dirty="0">
                <a:latin typeface="Calibri"/>
                <a:cs typeface="Calibri"/>
              </a:rPr>
              <a:t> </a:t>
            </a:r>
            <a:r>
              <a:rPr sz="1800" dirty="0">
                <a:latin typeface="Calibri"/>
                <a:cs typeface="Calibri"/>
              </a:rPr>
              <a:t>to</a:t>
            </a:r>
            <a:r>
              <a:rPr sz="1800" spc="-30" dirty="0">
                <a:latin typeface="Calibri"/>
                <a:cs typeface="Calibri"/>
              </a:rPr>
              <a:t> </a:t>
            </a:r>
            <a:r>
              <a:rPr sz="1800" spc="-50" dirty="0">
                <a:latin typeface="Calibri"/>
                <a:cs typeface="Calibri"/>
              </a:rPr>
              <a:t>4</a:t>
            </a:r>
            <a:endParaRPr sz="1800">
              <a:latin typeface="Calibri"/>
              <a:cs typeface="Calibri"/>
            </a:endParaRPr>
          </a:p>
        </p:txBody>
      </p:sp>
      <p:sp>
        <p:nvSpPr>
          <p:cNvPr id="12" name="object 12"/>
          <p:cNvSpPr txBox="1"/>
          <p:nvPr/>
        </p:nvSpPr>
        <p:spPr>
          <a:xfrm>
            <a:off x="9335795" y="1812543"/>
            <a:ext cx="581025" cy="406400"/>
          </a:xfrm>
          <a:prstGeom prst="rect">
            <a:avLst/>
          </a:prstGeom>
        </p:spPr>
        <p:txBody>
          <a:bodyPr vert="horz" wrap="square" lIns="0" tIns="12700" rIns="0" bIns="0" rtlCol="0">
            <a:spAutoFit/>
          </a:bodyPr>
          <a:lstStyle/>
          <a:p>
            <a:pPr marL="12700">
              <a:lnSpc>
                <a:spcPct val="100000"/>
              </a:lnSpc>
              <a:spcBef>
                <a:spcPts val="100"/>
              </a:spcBef>
            </a:pPr>
            <a:r>
              <a:rPr sz="2500" b="1" spc="-20" dirty="0">
                <a:latin typeface="Calibri"/>
                <a:cs typeface="Calibri"/>
              </a:rPr>
              <a:t>Loss</a:t>
            </a:r>
            <a:endParaRPr sz="2500">
              <a:latin typeface="Calibri"/>
              <a:cs typeface="Calibri"/>
            </a:endParaRPr>
          </a:p>
        </p:txBody>
      </p:sp>
      <p:sp>
        <p:nvSpPr>
          <p:cNvPr id="13" name="object 13"/>
          <p:cNvSpPr txBox="1"/>
          <p:nvPr/>
        </p:nvSpPr>
        <p:spPr>
          <a:xfrm>
            <a:off x="9151022" y="4455159"/>
            <a:ext cx="946150" cy="406400"/>
          </a:xfrm>
          <a:prstGeom prst="rect">
            <a:avLst/>
          </a:prstGeom>
        </p:spPr>
        <p:txBody>
          <a:bodyPr vert="horz" wrap="square" lIns="0" tIns="12700" rIns="0" bIns="0" rtlCol="0">
            <a:spAutoFit/>
          </a:bodyPr>
          <a:lstStyle/>
          <a:p>
            <a:pPr marL="12700">
              <a:lnSpc>
                <a:spcPct val="100000"/>
              </a:lnSpc>
              <a:spcBef>
                <a:spcPts val="100"/>
              </a:spcBef>
            </a:pPr>
            <a:r>
              <a:rPr sz="2500" b="1" dirty="0">
                <a:latin typeface="Calibri"/>
                <a:cs typeface="Calibri"/>
              </a:rPr>
              <a:t>L2</a:t>
            </a:r>
            <a:r>
              <a:rPr sz="2500" b="1" spc="-45" dirty="0">
                <a:latin typeface="Calibri"/>
                <a:cs typeface="Calibri"/>
              </a:rPr>
              <a:t> </a:t>
            </a:r>
            <a:r>
              <a:rPr sz="2500" b="1" spc="-20" dirty="0">
                <a:latin typeface="Calibri"/>
                <a:cs typeface="Calibri"/>
              </a:rPr>
              <a:t>Loss</a:t>
            </a:r>
            <a:endParaRPr sz="2500">
              <a:latin typeface="Calibri"/>
              <a:cs typeface="Calibri"/>
            </a:endParaRPr>
          </a:p>
        </p:txBody>
      </p:sp>
      <p:sp>
        <p:nvSpPr>
          <p:cNvPr id="14" name="object 14"/>
          <p:cNvSpPr/>
          <p:nvPr/>
        </p:nvSpPr>
        <p:spPr>
          <a:xfrm>
            <a:off x="8309203" y="1741538"/>
            <a:ext cx="638175" cy="76200"/>
          </a:xfrm>
          <a:custGeom>
            <a:avLst/>
            <a:gdLst/>
            <a:ahLst/>
            <a:cxnLst/>
            <a:rect l="l" t="t" r="r" b="b"/>
            <a:pathLst>
              <a:path w="638175" h="76200">
                <a:moveTo>
                  <a:pt x="561632" y="0"/>
                </a:moveTo>
                <a:lnTo>
                  <a:pt x="561632" y="76200"/>
                </a:lnTo>
                <a:lnTo>
                  <a:pt x="618782" y="47625"/>
                </a:lnTo>
                <a:lnTo>
                  <a:pt x="574332" y="47625"/>
                </a:lnTo>
                <a:lnTo>
                  <a:pt x="574332" y="28575"/>
                </a:lnTo>
                <a:lnTo>
                  <a:pt x="618782" y="28575"/>
                </a:lnTo>
                <a:lnTo>
                  <a:pt x="561632" y="0"/>
                </a:lnTo>
                <a:close/>
              </a:path>
              <a:path w="638175" h="76200">
                <a:moveTo>
                  <a:pt x="561632" y="28575"/>
                </a:moveTo>
                <a:lnTo>
                  <a:pt x="0" y="28575"/>
                </a:lnTo>
                <a:lnTo>
                  <a:pt x="0" y="47625"/>
                </a:lnTo>
                <a:lnTo>
                  <a:pt x="561632" y="47625"/>
                </a:lnTo>
                <a:lnTo>
                  <a:pt x="561632" y="28575"/>
                </a:lnTo>
                <a:close/>
              </a:path>
              <a:path w="638175" h="76200">
                <a:moveTo>
                  <a:pt x="618782" y="28575"/>
                </a:moveTo>
                <a:lnTo>
                  <a:pt x="574332" y="28575"/>
                </a:lnTo>
                <a:lnTo>
                  <a:pt x="574332" y="47625"/>
                </a:lnTo>
                <a:lnTo>
                  <a:pt x="618782" y="47625"/>
                </a:lnTo>
                <a:lnTo>
                  <a:pt x="637832" y="38100"/>
                </a:lnTo>
                <a:lnTo>
                  <a:pt x="618782" y="28575"/>
                </a:lnTo>
                <a:close/>
              </a:path>
            </a:pathLst>
          </a:custGeom>
          <a:solidFill>
            <a:srgbClr val="44536A"/>
          </a:solidFill>
        </p:spPr>
        <p:txBody>
          <a:bodyPr wrap="square" lIns="0" tIns="0" rIns="0" bIns="0" rtlCol="0"/>
          <a:lstStyle/>
          <a:p>
            <a:endParaRPr/>
          </a:p>
        </p:txBody>
      </p:sp>
      <p:sp>
        <p:nvSpPr>
          <p:cNvPr id="15" name="object 15"/>
          <p:cNvSpPr txBox="1"/>
          <p:nvPr/>
        </p:nvSpPr>
        <p:spPr>
          <a:xfrm>
            <a:off x="8879052" y="376934"/>
            <a:ext cx="1783080" cy="1461135"/>
          </a:xfrm>
          <a:prstGeom prst="rect">
            <a:avLst/>
          </a:prstGeom>
        </p:spPr>
        <p:txBody>
          <a:bodyPr vert="horz" wrap="square" lIns="0" tIns="12700" rIns="0" bIns="0" rtlCol="0">
            <a:spAutoFit/>
          </a:bodyPr>
          <a:lstStyle/>
          <a:p>
            <a:pPr marL="12700">
              <a:lnSpc>
                <a:spcPct val="100000"/>
              </a:lnSpc>
              <a:spcBef>
                <a:spcPts val="100"/>
              </a:spcBef>
            </a:pPr>
            <a:r>
              <a:rPr sz="2500" b="1" dirty="0">
                <a:latin typeface="Calibri"/>
                <a:cs typeface="Calibri"/>
              </a:rPr>
              <a:t>Correct</a:t>
            </a:r>
            <a:r>
              <a:rPr sz="2500" b="1" spc="-140" dirty="0">
                <a:latin typeface="Calibri"/>
                <a:cs typeface="Calibri"/>
              </a:rPr>
              <a:t> </a:t>
            </a:r>
            <a:r>
              <a:rPr sz="2500" b="1" spc="-10" dirty="0">
                <a:latin typeface="Calibri"/>
                <a:cs typeface="Calibri"/>
              </a:rPr>
              <a:t>label:</a:t>
            </a:r>
            <a:endParaRPr sz="2500">
              <a:latin typeface="Calibri"/>
              <a:cs typeface="Calibri"/>
            </a:endParaRPr>
          </a:p>
          <a:p>
            <a:pPr marL="12700">
              <a:lnSpc>
                <a:spcPct val="100000"/>
              </a:lnSpc>
            </a:pPr>
            <a:r>
              <a:rPr sz="2500" spc="-25" dirty="0">
                <a:latin typeface="Calibri"/>
                <a:cs typeface="Calibri"/>
              </a:rPr>
              <a:t>Cat</a:t>
            </a:r>
            <a:endParaRPr sz="2500">
              <a:latin typeface="Calibri"/>
              <a:cs typeface="Calibri"/>
            </a:endParaRPr>
          </a:p>
          <a:p>
            <a:pPr marL="204470">
              <a:lnSpc>
                <a:spcPct val="100000"/>
              </a:lnSpc>
              <a:spcBef>
                <a:spcPts val="2305"/>
              </a:spcBef>
            </a:pPr>
            <a:r>
              <a:rPr sz="2500" b="1" spc="-10" dirty="0">
                <a:latin typeface="Calibri"/>
                <a:cs typeface="Calibri"/>
              </a:rPr>
              <a:t>Softmax</a:t>
            </a:r>
            <a:endParaRPr sz="2500">
              <a:latin typeface="Calibri"/>
              <a:cs typeface="Calibri"/>
            </a:endParaRPr>
          </a:p>
        </p:txBody>
      </p:sp>
      <p:sp>
        <p:nvSpPr>
          <p:cNvPr id="16" name="object 16"/>
          <p:cNvSpPr/>
          <p:nvPr/>
        </p:nvSpPr>
        <p:spPr>
          <a:xfrm>
            <a:off x="8525916" y="4626178"/>
            <a:ext cx="457200" cy="76200"/>
          </a:xfrm>
          <a:custGeom>
            <a:avLst/>
            <a:gdLst/>
            <a:ahLst/>
            <a:cxnLst/>
            <a:rect l="l" t="t" r="r" b="b"/>
            <a:pathLst>
              <a:path w="457200" h="76200">
                <a:moveTo>
                  <a:pt x="380466" y="0"/>
                </a:moveTo>
                <a:lnTo>
                  <a:pt x="380533" y="28577"/>
                </a:lnTo>
                <a:lnTo>
                  <a:pt x="380644" y="76200"/>
                </a:lnTo>
                <a:lnTo>
                  <a:pt x="437475" y="47627"/>
                </a:lnTo>
                <a:lnTo>
                  <a:pt x="393280" y="47627"/>
                </a:lnTo>
                <a:lnTo>
                  <a:pt x="393230" y="28577"/>
                </a:lnTo>
                <a:lnTo>
                  <a:pt x="437938" y="28577"/>
                </a:lnTo>
                <a:lnTo>
                  <a:pt x="380466" y="0"/>
                </a:lnTo>
                <a:close/>
              </a:path>
              <a:path w="457200" h="76200">
                <a:moveTo>
                  <a:pt x="380533" y="28577"/>
                </a:moveTo>
                <a:lnTo>
                  <a:pt x="0" y="29425"/>
                </a:lnTo>
                <a:lnTo>
                  <a:pt x="38" y="48475"/>
                </a:lnTo>
                <a:lnTo>
                  <a:pt x="380577" y="47627"/>
                </a:lnTo>
                <a:lnTo>
                  <a:pt x="380533" y="28577"/>
                </a:lnTo>
                <a:close/>
              </a:path>
              <a:path w="457200" h="76200">
                <a:moveTo>
                  <a:pt x="437938" y="28577"/>
                </a:moveTo>
                <a:lnTo>
                  <a:pt x="393230" y="28577"/>
                </a:lnTo>
                <a:lnTo>
                  <a:pt x="393280" y="47627"/>
                </a:lnTo>
                <a:lnTo>
                  <a:pt x="437475" y="47627"/>
                </a:lnTo>
                <a:lnTo>
                  <a:pt x="456755" y="37934"/>
                </a:lnTo>
                <a:lnTo>
                  <a:pt x="437938" y="28577"/>
                </a:lnTo>
                <a:close/>
              </a:path>
            </a:pathLst>
          </a:custGeom>
          <a:solidFill>
            <a:srgbClr val="44536A"/>
          </a:solidFill>
        </p:spPr>
        <p:txBody>
          <a:bodyPr wrap="square" lIns="0" tIns="0" rIns="0" bIns="0" rtlCol="0"/>
          <a:lstStyle/>
          <a:p>
            <a:endParaRPr/>
          </a:p>
        </p:txBody>
      </p:sp>
      <p:sp>
        <p:nvSpPr>
          <p:cNvPr id="17" name="object 17"/>
          <p:cNvSpPr/>
          <p:nvPr/>
        </p:nvSpPr>
        <p:spPr>
          <a:xfrm>
            <a:off x="9549574" y="875461"/>
            <a:ext cx="76200" cy="557530"/>
          </a:xfrm>
          <a:custGeom>
            <a:avLst/>
            <a:gdLst/>
            <a:ahLst/>
            <a:cxnLst/>
            <a:rect l="l" t="t" r="r" b="b"/>
            <a:pathLst>
              <a:path w="76200" h="557530">
                <a:moveTo>
                  <a:pt x="28575" y="481266"/>
                </a:moveTo>
                <a:lnTo>
                  <a:pt x="0" y="481266"/>
                </a:lnTo>
                <a:lnTo>
                  <a:pt x="38100" y="557466"/>
                </a:lnTo>
                <a:lnTo>
                  <a:pt x="69850" y="493966"/>
                </a:lnTo>
                <a:lnTo>
                  <a:pt x="28575" y="493966"/>
                </a:lnTo>
                <a:lnTo>
                  <a:pt x="28575" y="481266"/>
                </a:lnTo>
                <a:close/>
              </a:path>
              <a:path w="76200" h="557530">
                <a:moveTo>
                  <a:pt x="47625" y="0"/>
                </a:moveTo>
                <a:lnTo>
                  <a:pt x="28575" y="0"/>
                </a:lnTo>
                <a:lnTo>
                  <a:pt x="28575" y="493966"/>
                </a:lnTo>
                <a:lnTo>
                  <a:pt x="47625" y="493966"/>
                </a:lnTo>
                <a:lnTo>
                  <a:pt x="47625" y="0"/>
                </a:lnTo>
                <a:close/>
              </a:path>
              <a:path w="76200" h="557530">
                <a:moveTo>
                  <a:pt x="76200" y="481266"/>
                </a:moveTo>
                <a:lnTo>
                  <a:pt x="47625" y="481266"/>
                </a:lnTo>
                <a:lnTo>
                  <a:pt x="47625" y="493966"/>
                </a:lnTo>
                <a:lnTo>
                  <a:pt x="69850" y="493966"/>
                </a:lnTo>
                <a:lnTo>
                  <a:pt x="76200" y="481266"/>
                </a:lnTo>
                <a:close/>
              </a:path>
            </a:pathLst>
          </a:custGeom>
          <a:solidFill>
            <a:srgbClr val="44536A"/>
          </a:solidFill>
        </p:spPr>
        <p:txBody>
          <a:bodyPr wrap="square" lIns="0" tIns="0" rIns="0" bIns="0" rtlCol="0"/>
          <a:lstStyle/>
          <a:p>
            <a:endParaRPr/>
          </a:p>
        </p:txBody>
      </p:sp>
      <p:sp>
        <p:nvSpPr>
          <p:cNvPr id="18" name="object 18"/>
          <p:cNvSpPr txBox="1"/>
          <p:nvPr/>
        </p:nvSpPr>
        <p:spPr>
          <a:xfrm>
            <a:off x="6612711" y="410971"/>
            <a:ext cx="1996439" cy="273177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4470C4"/>
                </a:solidFill>
                <a:latin typeface="Calibri"/>
                <a:cs typeface="Calibri"/>
              </a:rPr>
              <a:t>“What”</a:t>
            </a:r>
            <a:endParaRPr sz="3600">
              <a:latin typeface="Calibri"/>
              <a:cs typeface="Calibri"/>
            </a:endParaRPr>
          </a:p>
          <a:p>
            <a:pPr marL="416559">
              <a:lnSpc>
                <a:spcPct val="100000"/>
              </a:lnSpc>
              <a:spcBef>
                <a:spcPts val="1985"/>
              </a:spcBef>
            </a:pPr>
            <a:r>
              <a:rPr sz="2500" b="1" dirty="0">
                <a:latin typeface="Calibri"/>
                <a:cs typeface="Calibri"/>
              </a:rPr>
              <a:t>Class</a:t>
            </a:r>
            <a:r>
              <a:rPr sz="2500" b="1" spc="-105" dirty="0">
                <a:latin typeface="Calibri"/>
                <a:cs typeface="Calibri"/>
              </a:rPr>
              <a:t> </a:t>
            </a:r>
            <a:r>
              <a:rPr sz="2500" b="1" spc="-10" dirty="0">
                <a:latin typeface="Calibri"/>
                <a:cs typeface="Calibri"/>
              </a:rPr>
              <a:t>Scores</a:t>
            </a:r>
            <a:endParaRPr sz="2500">
              <a:latin typeface="Calibri"/>
              <a:cs typeface="Calibri"/>
            </a:endParaRPr>
          </a:p>
          <a:p>
            <a:pPr marL="416559">
              <a:lnSpc>
                <a:spcPct val="100000"/>
              </a:lnSpc>
            </a:pPr>
            <a:r>
              <a:rPr sz="2500" dirty="0">
                <a:latin typeface="Calibri"/>
                <a:cs typeface="Calibri"/>
              </a:rPr>
              <a:t>Cat:</a:t>
            </a:r>
            <a:r>
              <a:rPr sz="2500" spc="-100" dirty="0">
                <a:latin typeface="Calibri"/>
                <a:cs typeface="Calibri"/>
              </a:rPr>
              <a:t> </a:t>
            </a:r>
            <a:r>
              <a:rPr sz="2500" spc="-25" dirty="0">
                <a:latin typeface="Calibri"/>
                <a:cs typeface="Calibri"/>
              </a:rPr>
              <a:t>0.9</a:t>
            </a:r>
            <a:endParaRPr sz="2500">
              <a:latin typeface="Calibri"/>
              <a:cs typeface="Calibri"/>
            </a:endParaRPr>
          </a:p>
          <a:p>
            <a:pPr marL="416559">
              <a:lnSpc>
                <a:spcPct val="100000"/>
              </a:lnSpc>
            </a:pPr>
            <a:r>
              <a:rPr sz="2500" dirty="0">
                <a:latin typeface="Calibri"/>
                <a:cs typeface="Calibri"/>
              </a:rPr>
              <a:t>Dog:</a:t>
            </a:r>
            <a:r>
              <a:rPr sz="2500" spc="-50" dirty="0">
                <a:latin typeface="Calibri"/>
                <a:cs typeface="Calibri"/>
              </a:rPr>
              <a:t> </a:t>
            </a:r>
            <a:r>
              <a:rPr sz="2500" spc="-20" dirty="0">
                <a:latin typeface="Calibri"/>
                <a:cs typeface="Calibri"/>
              </a:rPr>
              <a:t>0.05</a:t>
            </a:r>
            <a:endParaRPr sz="2500">
              <a:latin typeface="Calibri"/>
              <a:cs typeface="Calibri"/>
            </a:endParaRPr>
          </a:p>
          <a:p>
            <a:pPr marL="416559">
              <a:lnSpc>
                <a:spcPct val="100000"/>
              </a:lnSpc>
            </a:pPr>
            <a:r>
              <a:rPr sz="2500" dirty="0">
                <a:latin typeface="Calibri"/>
                <a:cs typeface="Calibri"/>
              </a:rPr>
              <a:t>Car:</a:t>
            </a:r>
            <a:r>
              <a:rPr sz="2500" spc="-85" dirty="0">
                <a:latin typeface="Calibri"/>
                <a:cs typeface="Calibri"/>
              </a:rPr>
              <a:t> </a:t>
            </a:r>
            <a:r>
              <a:rPr sz="2500" spc="-20" dirty="0">
                <a:latin typeface="Calibri"/>
                <a:cs typeface="Calibri"/>
              </a:rPr>
              <a:t>0.01</a:t>
            </a:r>
            <a:endParaRPr sz="2500">
              <a:latin typeface="Calibri"/>
              <a:cs typeface="Calibri"/>
            </a:endParaRPr>
          </a:p>
          <a:p>
            <a:pPr marL="416559">
              <a:lnSpc>
                <a:spcPct val="100000"/>
              </a:lnSpc>
            </a:pPr>
            <a:r>
              <a:rPr sz="2500" spc="-25" dirty="0">
                <a:latin typeface="Calibri"/>
                <a:cs typeface="Calibri"/>
              </a:rPr>
              <a:t>...</a:t>
            </a:r>
            <a:endParaRPr sz="2500">
              <a:latin typeface="Calibri"/>
              <a:cs typeface="Calibri"/>
            </a:endParaRPr>
          </a:p>
        </p:txBody>
      </p:sp>
      <p:sp>
        <p:nvSpPr>
          <p:cNvPr id="19" name="object 19"/>
          <p:cNvSpPr txBox="1"/>
          <p:nvPr/>
        </p:nvSpPr>
        <p:spPr>
          <a:xfrm>
            <a:off x="8879052" y="5393942"/>
            <a:ext cx="1618615" cy="787400"/>
          </a:xfrm>
          <a:prstGeom prst="rect">
            <a:avLst/>
          </a:prstGeom>
        </p:spPr>
        <p:txBody>
          <a:bodyPr vert="horz" wrap="square" lIns="0" tIns="12700" rIns="0" bIns="0" rtlCol="0">
            <a:spAutoFit/>
          </a:bodyPr>
          <a:lstStyle/>
          <a:p>
            <a:pPr marL="12700" marR="5080">
              <a:lnSpc>
                <a:spcPct val="100000"/>
              </a:lnSpc>
              <a:spcBef>
                <a:spcPts val="100"/>
              </a:spcBef>
            </a:pPr>
            <a:r>
              <a:rPr sz="2500" b="1" dirty="0">
                <a:latin typeface="Calibri"/>
                <a:cs typeface="Calibri"/>
              </a:rPr>
              <a:t>Correct</a:t>
            </a:r>
            <a:r>
              <a:rPr sz="2500" b="1" spc="-140" dirty="0">
                <a:latin typeface="Calibri"/>
                <a:cs typeface="Calibri"/>
              </a:rPr>
              <a:t> </a:t>
            </a:r>
            <a:r>
              <a:rPr sz="2500" b="1" spc="-20" dirty="0">
                <a:latin typeface="Calibri"/>
                <a:cs typeface="Calibri"/>
              </a:rPr>
              <a:t>box</a:t>
            </a:r>
            <a:r>
              <a:rPr sz="2500" spc="-20" dirty="0">
                <a:latin typeface="Calibri"/>
                <a:cs typeface="Calibri"/>
              </a:rPr>
              <a:t>: </a:t>
            </a:r>
            <a:r>
              <a:rPr sz="2500" spc="-40" dirty="0">
                <a:latin typeface="Calibri"/>
                <a:cs typeface="Calibri"/>
              </a:rPr>
              <a:t>(x’,</a:t>
            </a:r>
            <a:r>
              <a:rPr sz="2500" spc="-90" dirty="0">
                <a:latin typeface="Calibri"/>
                <a:cs typeface="Calibri"/>
              </a:rPr>
              <a:t> </a:t>
            </a:r>
            <a:r>
              <a:rPr sz="2500" spc="-40" dirty="0">
                <a:latin typeface="Calibri"/>
                <a:cs typeface="Calibri"/>
              </a:rPr>
              <a:t>y’,</a:t>
            </a:r>
            <a:r>
              <a:rPr sz="2500" spc="-85" dirty="0">
                <a:latin typeface="Calibri"/>
                <a:cs typeface="Calibri"/>
              </a:rPr>
              <a:t> </a:t>
            </a:r>
            <a:r>
              <a:rPr sz="2500" spc="-40" dirty="0">
                <a:latin typeface="Calibri"/>
                <a:cs typeface="Calibri"/>
              </a:rPr>
              <a:t>w’,</a:t>
            </a:r>
            <a:r>
              <a:rPr sz="2500" spc="-85" dirty="0">
                <a:latin typeface="Calibri"/>
                <a:cs typeface="Calibri"/>
              </a:rPr>
              <a:t> </a:t>
            </a:r>
            <a:r>
              <a:rPr sz="2500" spc="-25" dirty="0">
                <a:latin typeface="Calibri"/>
                <a:cs typeface="Calibri"/>
              </a:rPr>
              <a:t>h’)</a:t>
            </a:r>
            <a:endParaRPr sz="2500">
              <a:latin typeface="Calibri"/>
              <a:cs typeface="Calibri"/>
            </a:endParaRPr>
          </a:p>
        </p:txBody>
      </p:sp>
      <p:sp>
        <p:nvSpPr>
          <p:cNvPr id="20" name="object 20"/>
          <p:cNvSpPr/>
          <p:nvPr/>
        </p:nvSpPr>
        <p:spPr>
          <a:xfrm>
            <a:off x="9585211" y="4931879"/>
            <a:ext cx="76200" cy="378460"/>
          </a:xfrm>
          <a:custGeom>
            <a:avLst/>
            <a:gdLst/>
            <a:ahLst/>
            <a:cxnLst/>
            <a:rect l="l" t="t" r="r" b="b"/>
            <a:pathLst>
              <a:path w="76200" h="378460">
                <a:moveTo>
                  <a:pt x="47625" y="63500"/>
                </a:moveTo>
                <a:lnTo>
                  <a:pt x="28575" y="63500"/>
                </a:lnTo>
                <a:lnTo>
                  <a:pt x="28562" y="377837"/>
                </a:lnTo>
                <a:lnTo>
                  <a:pt x="47612" y="377837"/>
                </a:lnTo>
                <a:lnTo>
                  <a:pt x="47625" y="63500"/>
                </a:lnTo>
                <a:close/>
              </a:path>
              <a:path w="76200" h="378460">
                <a:moveTo>
                  <a:pt x="38100" y="0"/>
                </a:moveTo>
                <a:lnTo>
                  <a:pt x="0" y="76200"/>
                </a:lnTo>
                <a:lnTo>
                  <a:pt x="28574" y="76200"/>
                </a:lnTo>
                <a:lnTo>
                  <a:pt x="28575" y="63500"/>
                </a:lnTo>
                <a:lnTo>
                  <a:pt x="69850" y="63500"/>
                </a:lnTo>
                <a:lnTo>
                  <a:pt x="38100" y="0"/>
                </a:lnTo>
                <a:close/>
              </a:path>
              <a:path w="76200" h="378460">
                <a:moveTo>
                  <a:pt x="69850" y="63500"/>
                </a:moveTo>
                <a:lnTo>
                  <a:pt x="47625" y="63500"/>
                </a:lnTo>
                <a:lnTo>
                  <a:pt x="47624" y="76200"/>
                </a:lnTo>
                <a:lnTo>
                  <a:pt x="76200" y="76200"/>
                </a:lnTo>
                <a:lnTo>
                  <a:pt x="69850" y="63500"/>
                </a:lnTo>
                <a:close/>
              </a:path>
            </a:pathLst>
          </a:custGeom>
          <a:solidFill>
            <a:srgbClr val="44536A"/>
          </a:solidFill>
        </p:spPr>
        <p:txBody>
          <a:bodyPr wrap="square" lIns="0" tIns="0" rIns="0" bIns="0" rtlCol="0"/>
          <a:lstStyle/>
          <a:p>
            <a:endParaRPr/>
          </a:p>
        </p:txBody>
      </p:sp>
      <p:sp>
        <p:nvSpPr>
          <p:cNvPr id="21" name="object 21"/>
          <p:cNvSpPr txBox="1"/>
          <p:nvPr/>
        </p:nvSpPr>
        <p:spPr>
          <a:xfrm>
            <a:off x="9104909" y="3028188"/>
            <a:ext cx="1041400" cy="635000"/>
          </a:xfrm>
          <a:prstGeom prst="rect">
            <a:avLst/>
          </a:prstGeom>
        </p:spPr>
        <p:txBody>
          <a:bodyPr vert="horz" wrap="square" lIns="0" tIns="12700" rIns="0" bIns="0" rtlCol="0">
            <a:spAutoFit/>
          </a:bodyPr>
          <a:lstStyle/>
          <a:p>
            <a:pPr marL="288290" marR="5080" indent="-276225">
              <a:lnSpc>
                <a:spcPct val="100000"/>
              </a:lnSpc>
              <a:spcBef>
                <a:spcPts val="100"/>
              </a:spcBef>
            </a:pPr>
            <a:r>
              <a:rPr sz="2000" b="1" spc="-25" dirty="0">
                <a:latin typeface="Calibri"/>
                <a:cs typeface="Calibri"/>
              </a:rPr>
              <a:t>Weighted Sum</a:t>
            </a:r>
            <a:endParaRPr sz="2000">
              <a:latin typeface="Calibri"/>
              <a:cs typeface="Calibri"/>
            </a:endParaRPr>
          </a:p>
        </p:txBody>
      </p:sp>
      <p:sp>
        <p:nvSpPr>
          <p:cNvPr id="22" name="object 22"/>
          <p:cNvSpPr/>
          <p:nvPr/>
        </p:nvSpPr>
        <p:spPr>
          <a:xfrm>
            <a:off x="9587382" y="2314943"/>
            <a:ext cx="76200" cy="617855"/>
          </a:xfrm>
          <a:custGeom>
            <a:avLst/>
            <a:gdLst/>
            <a:ahLst/>
            <a:cxnLst/>
            <a:rect l="l" t="t" r="r" b="b"/>
            <a:pathLst>
              <a:path w="76200" h="617855">
                <a:moveTo>
                  <a:pt x="28575" y="541642"/>
                </a:moveTo>
                <a:lnTo>
                  <a:pt x="0" y="541642"/>
                </a:lnTo>
                <a:lnTo>
                  <a:pt x="38100" y="617842"/>
                </a:lnTo>
                <a:lnTo>
                  <a:pt x="69850" y="554342"/>
                </a:lnTo>
                <a:lnTo>
                  <a:pt x="28575" y="554342"/>
                </a:lnTo>
                <a:lnTo>
                  <a:pt x="28575" y="541642"/>
                </a:lnTo>
                <a:close/>
              </a:path>
              <a:path w="76200" h="617855">
                <a:moveTo>
                  <a:pt x="47625" y="0"/>
                </a:moveTo>
                <a:lnTo>
                  <a:pt x="28575" y="0"/>
                </a:lnTo>
                <a:lnTo>
                  <a:pt x="28575" y="554342"/>
                </a:lnTo>
                <a:lnTo>
                  <a:pt x="47625" y="554342"/>
                </a:lnTo>
                <a:lnTo>
                  <a:pt x="47625" y="0"/>
                </a:lnTo>
                <a:close/>
              </a:path>
              <a:path w="76200" h="617855">
                <a:moveTo>
                  <a:pt x="76200" y="541642"/>
                </a:moveTo>
                <a:lnTo>
                  <a:pt x="47625" y="541642"/>
                </a:lnTo>
                <a:lnTo>
                  <a:pt x="47625" y="554342"/>
                </a:lnTo>
                <a:lnTo>
                  <a:pt x="69850" y="554342"/>
                </a:lnTo>
                <a:lnTo>
                  <a:pt x="76200" y="541642"/>
                </a:lnTo>
                <a:close/>
              </a:path>
            </a:pathLst>
          </a:custGeom>
          <a:solidFill>
            <a:srgbClr val="44536A"/>
          </a:solidFill>
        </p:spPr>
        <p:txBody>
          <a:bodyPr wrap="square" lIns="0" tIns="0" rIns="0" bIns="0" rtlCol="0"/>
          <a:lstStyle/>
          <a:p>
            <a:endParaRPr/>
          </a:p>
        </p:txBody>
      </p:sp>
      <p:sp>
        <p:nvSpPr>
          <p:cNvPr id="23" name="object 23"/>
          <p:cNvSpPr/>
          <p:nvPr/>
        </p:nvSpPr>
        <p:spPr>
          <a:xfrm>
            <a:off x="9587045" y="3699383"/>
            <a:ext cx="76835" cy="735330"/>
          </a:xfrm>
          <a:custGeom>
            <a:avLst/>
            <a:gdLst/>
            <a:ahLst/>
            <a:cxnLst/>
            <a:rect l="l" t="t" r="r" b="b"/>
            <a:pathLst>
              <a:path w="76834" h="735329">
                <a:moveTo>
                  <a:pt x="47771" y="63538"/>
                </a:moveTo>
                <a:lnTo>
                  <a:pt x="28721" y="63538"/>
                </a:lnTo>
                <a:lnTo>
                  <a:pt x="26727" y="735063"/>
                </a:lnTo>
                <a:lnTo>
                  <a:pt x="45777" y="735063"/>
                </a:lnTo>
                <a:lnTo>
                  <a:pt x="47733" y="76314"/>
                </a:lnTo>
                <a:lnTo>
                  <a:pt x="47771" y="63538"/>
                </a:lnTo>
                <a:close/>
              </a:path>
              <a:path w="76834" h="735329">
                <a:moveTo>
                  <a:pt x="38437" y="0"/>
                </a:moveTo>
                <a:lnTo>
                  <a:pt x="0" y="76314"/>
                </a:lnTo>
                <a:lnTo>
                  <a:pt x="28683" y="76314"/>
                </a:lnTo>
                <a:lnTo>
                  <a:pt x="28721" y="63538"/>
                </a:lnTo>
                <a:lnTo>
                  <a:pt x="69968" y="63538"/>
                </a:lnTo>
                <a:lnTo>
                  <a:pt x="38437" y="0"/>
                </a:lnTo>
                <a:close/>
              </a:path>
              <a:path w="76834" h="735329">
                <a:moveTo>
                  <a:pt x="69968" y="63538"/>
                </a:moveTo>
                <a:lnTo>
                  <a:pt x="47771" y="63538"/>
                </a:lnTo>
                <a:lnTo>
                  <a:pt x="47733" y="76314"/>
                </a:lnTo>
                <a:lnTo>
                  <a:pt x="76308" y="76314"/>
                </a:lnTo>
                <a:lnTo>
                  <a:pt x="69968" y="63538"/>
                </a:lnTo>
                <a:close/>
              </a:path>
            </a:pathLst>
          </a:custGeom>
          <a:solidFill>
            <a:srgbClr val="44536A"/>
          </a:solidFill>
        </p:spPr>
        <p:txBody>
          <a:bodyPr wrap="square" lIns="0" tIns="0" rIns="0" bIns="0" rtlCol="0"/>
          <a:lstStyle/>
          <a:p>
            <a:endParaRPr/>
          </a:p>
        </p:txBody>
      </p:sp>
      <p:sp>
        <p:nvSpPr>
          <p:cNvPr id="24" name="object 24"/>
          <p:cNvSpPr/>
          <p:nvPr/>
        </p:nvSpPr>
        <p:spPr>
          <a:xfrm>
            <a:off x="10268229" y="3281133"/>
            <a:ext cx="643890" cy="76200"/>
          </a:xfrm>
          <a:custGeom>
            <a:avLst/>
            <a:gdLst/>
            <a:ahLst/>
            <a:cxnLst/>
            <a:rect l="l" t="t" r="r" b="b"/>
            <a:pathLst>
              <a:path w="643890" h="76200">
                <a:moveTo>
                  <a:pt x="567702" y="0"/>
                </a:moveTo>
                <a:lnTo>
                  <a:pt x="567270" y="76200"/>
                </a:lnTo>
                <a:lnTo>
                  <a:pt x="625065" y="47701"/>
                </a:lnTo>
                <a:lnTo>
                  <a:pt x="580135" y="47701"/>
                </a:lnTo>
                <a:lnTo>
                  <a:pt x="580237" y="28651"/>
                </a:lnTo>
                <a:lnTo>
                  <a:pt x="624221" y="28651"/>
                </a:lnTo>
                <a:lnTo>
                  <a:pt x="567702" y="0"/>
                </a:lnTo>
                <a:close/>
              </a:path>
              <a:path w="643890" h="76200">
                <a:moveTo>
                  <a:pt x="101" y="25425"/>
                </a:moveTo>
                <a:lnTo>
                  <a:pt x="0" y="44475"/>
                </a:lnTo>
                <a:lnTo>
                  <a:pt x="580136" y="47701"/>
                </a:lnTo>
                <a:lnTo>
                  <a:pt x="567432" y="47701"/>
                </a:lnTo>
                <a:lnTo>
                  <a:pt x="567540" y="28651"/>
                </a:lnTo>
                <a:lnTo>
                  <a:pt x="580237" y="28651"/>
                </a:lnTo>
                <a:lnTo>
                  <a:pt x="101" y="25425"/>
                </a:lnTo>
                <a:close/>
              </a:path>
              <a:path w="643890" h="76200">
                <a:moveTo>
                  <a:pt x="624221" y="28651"/>
                </a:moveTo>
                <a:lnTo>
                  <a:pt x="580237" y="28651"/>
                </a:lnTo>
                <a:lnTo>
                  <a:pt x="580135" y="47701"/>
                </a:lnTo>
                <a:lnTo>
                  <a:pt x="625065" y="47701"/>
                </a:lnTo>
                <a:lnTo>
                  <a:pt x="643686" y="38519"/>
                </a:lnTo>
                <a:lnTo>
                  <a:pt x="624221" y="28651"/>
                </a:lnTo>
                <a:close/>
              </a:path>
            </a:pathLst>
          </a:custGeom>
          <a:solidFill>
            <a:srgbClr val="44536A"/>
          </a:solidFill>
        </p:spPr>
        <p:txBody>
          <a:bodyPr wrap="square" lIns="0" tIns="0" rIns="0" bIns="0" rtlCol="0"/>
          <a:lstStyle/>
          <a:p>
            <a:endParaRPr/>
          </a:p>
        </p:txBody>
      </p:sp>
      <p:sp>
        <p:nvSpPr>
          <p:cNvPr id="25" name="object 25"/>
          <p:cNvSpPr txBox="1"/>
          <p:nvPr/>
        </p:nvSpPr>
        <p:spPr>
          <a:xfrm>
            <a:off x="10263276" y="1918716"/>
            <a:ext cx="1579880" cy="1580515"/>
          </a:xfrm>
          <a:prstGeom prst="rect">
            <a:avLst/>
          </a:prstGeom>
        </p:spPr>
        <p:txBody>
          <a:bodyPr vert="horz" wrap="square" lIns="0" tIns="33655" rIns="0" bIns="0" rtlCol="0">
            <a:spAutoFit/>
          </a:bodyPr>
          <a:lstStyle/>
          <a:p>
            <a:pPr marL="437515" marR="5080" indent="-425450">
              <a:lnSpc>
                <a:spcPts val="3790"/>
              </a:lnSpc>
              <a:spcBef>
                <a:spcPts val="265"/>
              </a:spcBef>
            </a:pPr>
            <a:r>
              <a:rPr sz="3200" spc="-10" dirty="0">
                <a:solidFill>
                  <a:srgbClr val="6FAC46"/>
                </a:solidFill>
                <a:latin typeface="Calibri"/>
                <a:cs typeface="Calibri"/>
              </a:rPr>
              <a:t>Multitask </a:t>
            </a:r>
            <a:r>
              <a:rPr sz="3200" spc="-20" dirty="0">
                <a:solidFill>
                  <a:srgbClr val="6FAC46"/>
                </a:solidFill>
                <a:latin typeface="Calibri"/>
                <a:cs typeface="Calibri"/>
              </a:rPr>
              <a:t>Loss</a:t>
            </a:r>
            <a:endParaRPr sz="3200">
              <a:latin typeface="Calibri"/>
              <a:cs typeface="Calibri"/>
            </a:endParaRPr>
          </a:p>
          <a:p>
            <a:pPr marL="770255">
              <a:lnSpc>
                <a:spcPct val="100000"/>
              </a:lnSpc>
              <a:spcBef>
                <a:spcPts val="1495"/>
              </a:spcBef>
            </a:pPr>
            <a:r>
              <a:rPr sz="2500" b="1" spc="-20" dirty="0">
                <a:latin typeface="Calibri"/>
                <a:cs typeface="Calibri"/>
              </a:rPr>
              <a:t>Loss</a:t>
            </a:r>
            <a:endParaRPr sz="2500">
              <a:latin typeface="Calibri"/>
              <a:cs typeface="Calibri"/>
            </a:endParaRPr>
          </a:p>
        </p:txBody>
      </p:sp>
      <p:sp>
        <p:nvSpPr>
          <p:cNvPr id="29" name="object 29"/>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30" name="object 30"/>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11</a:t>
            </a:fld>
            <a:endParaRPr spc="-25" dirty="0"/>
          </a:p>
        </p:txBody>
      </p:sp>
      <p:sp>
        <p:nvSpPr>
          <p:cNvPr id="31" name="object 31"/>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26" name="object 26"/>
          <p:cNvSpPr txBox="1"/>
          <p:nvPr/>
        </p:nvSpPr>
        <p:spPr>
          <a:xfrm>
            <a:off x="290987" y="4162044"/>
            <a:ext cx="1346200" cy="147320"/>
          </a:xfrm>
          <a:prstGeom prst="rect">
            <a:avLst/>
          </a:prstGeom>
        </p:spPr>
        <p:txBody>
          <a:bodyPr vert="horz" wrap="square" lIns="0" tIns="12700" rIns="0" bIns="0" rtlCol="0">
            <a:spAutoFit/>
          </a:bodyPr>
          <a:lstStyle/>
          <a:p>
            <a:pPr marL="12700">
              <a:lnSpc>
                <a:spcPct val="100000"/>
              </a:lnSpc>
              <a:spcBef>
                <a:spcPts val="100"/>
              </a:spcBef>
            </a:pPr>
            <a:r>
              <a:rPr sz="800" u="sng" dirty="0">
                <a:solidFill>
                  <a:srgbClr val="0462C1"/>
                </a:solidFill>
                <a:uFill>
                  <a:solidFill>
                    <a:srgbClr val="0462C1"/>
                  </a:solidFill>
                </a:uFill>
                <a:latin typeface="Calibri"/>
                <a:cs typeface="Calibri"/>
              </a:rPr>
              <a:t>This</a:t>
            </a:r>
            <a:r>
              <a:rPr sz="800" u="sng" spc="-2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15" dirty="0">
                <a:solidFill>
                  <a:srgbClr val="0462C1"/>
                </a:solidFill>
                <a:latin typeface="Calibri"/>
                <a:cs typeface="Calibri"/>
              </a:rPr>
              <a:t> </a:t>
            </a:r>
            <a:r>
              <a:rPr sz="800" dirty="0">
                <a:solidFill>
                  <a:srgbClr val="999999"/>
                </a:solidFill>
                <a:latin typeface="Calibri"/>
                <a:cs typeface="Calibri"/>
              </a:rPr>
              <a:t>is</a:t>
            </a:r>
            <a:r>
              <a:rPr sz="800" spc="-15" dirty="0">
                <a:solidFill>
                  <a:srgbClr val="999999"/>
                </a:solidFill>
                <a:latin typeface="Calibri"/>
                <a:cs typeface="Calibri"/>
              </a:rPr>
              <a:t> </a:t>
            </a:r>
            <a:r>
              <a:rPr sz="800" u="sng" dirty="0">
                <a:solidFill>
                  <a:srgbClr val="0462C1"/>
                </a:solidFill>
                <a:uFill>
                  <a:solidFill>
                    <a:srgbClr val="0462C1"/>
                  </a:solidFill>
                </a:uFill>
                <a:latin typeface="Calibri"/>
                <a:cs typeface="Calibri"/>
              </a:rPr>
              <a:t>CC0</a:t>
            </a:r>
            <a:r>
              <a:rPr sz="800" u="sng" spc="-2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public</a:t>
            </a:r>
            <a:r>
              <a:rPr sz="800" u="sng" spc="-1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domain</a:t>
            </a:r>
            <a:endParaRPr sz="800">
              <a:latin typeface="Calibri"/>
              <a:cs typeface="Calibri"/>
            </a:endParaRPr>
          </a:p>
        </p:txBody>
      </p:sp>
      <p:sp>
        <p:nvSpPr>
          <p:cNvPr id="27" name="object 27"/>
          <p:cNvSpPr txBox="1"/>
          <p:nvPr/>
        </p:nvSpPr>
        <p:spPr>
          <a:xfrm>
            <a:off x="5045697" y="5342635"/>
            <a:ext cx="1663700" cy="57404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4470C4"/>
                </a:solidFill>
                <a:latin typeface="Calibri"/>
                <a:cs typeface="Calibri"/>
              </a:rPr>
              <a:t>“Where”</a:t>
            </a:r>
            <a:endParaRPr sz="3600">
              <a:latin typeface="Calibri"/>
              <a:cs typeface="Calibri"/>
            </a:endParaRPr>
          </a:p>
        </p:txBody>
      </p:sp>
      <p:sp>
        <p:nvSpPr>
          <p:cNvPr id="28" name="object 28"/>
          <p:cNvSpPr txBox="1"/>
          <p:nvPr/>
        </p:nvSpPr>
        <p:spPr>
          <a:xfrm>
            <a:off x="1058227" y="4416044"/>
            <a:ext cx="2664460" cy="756920"/>
          </a:xfrm>
          <a:prstGeom prst="rect">
            <a:avLst/>
          </a:prstGeom>
        </p:spPr>
        <p:txBody>
          <a:bodyPr vert="horz" wrap="square" lIns="0" tIns="12700" rIns="0" bIns="0" rtlCol="0">
            <a:spAutoFit/>
          </a:bodyPr>
          <a:lstStyle/>
          <a:p>
            <a:pPr marL="12700" marR="5080">
              <a:lnSpc>
                <a:spcPct val="100000"/>
              </a:lnSpc>
              <a:spcBef>
                <a:spcPts val="100"/>
              </a:spcBef>
            </a:pPr>
            <a:r>
              <a:rPr sz="2400" spc="-35" dirty="0">
                <a:latin typeface="Calibri"/>
                <a:cs typeface="Calibri"/>
              </a:rPr>
              <a:t>Treat</a:t>
            </a:r>
            <a:r>
              <a:rPr sz="2400" spc="-55" dirty="0">
                <a:latin typeface="Calibri"/>
                <a:cs typeface="Calibri"/>
              </a:rPr>
              <a:t> </a:t>
            </a:r>
            <a:r>
              <a:rPr sz="2400" spc="-10" dirty="0">
                <a:latin typeface="Calibri"/>
                <a:cs typeface="Calibri"/>
              </a:rPr>
              <a:t>localization</a:t>
            </a:r>
            <a:r>
              <a:rPr sz="2400" spc="-45" dirty="0">
                <a:latin typeface="Calibri"/>
                <a:cs typeface="Calibri"/>
              </a:rPr>
              <a:t> </a:t>
            </a:r>
            <a:r>
              <a:rPr sz="2400" dirty="0">
                <a:latin typeface="Calibri"/>
                <a:cs typeface="Calibri"/>
              </a:rPr>
              <a:t>as</a:t>
            </a:r>
            <a:r>
              <a:rPr sz="2400" spc="-55" dirty="0">
                <a:latin typeface="Calibri"/>
                <a:cs typeface="Calibri"/>
              </a:rPr>
              <a:t> </a:t>
            </a:r>
            <a:r>
              <a:rPr sz="2400" spc="-50" dirty="0">
                <a:latin typeface="Calibri"/>
                <a:cs typeface="Calibri"/>
              </a:rPr>
              <a:t>a </a:t>
            </a:r>
            <a:r>
              <a:rPr sz="2400" spc="-10" dirty="0">
                <a:latin typeface="Calibri"/>
                <a:cs typeface="Calibri"/>
              </a:rPr>
              <a:t>regression</a:t>
            </a:r>
            <a:r>
              <a:rPr sz="2400" spc="-75" dirty="0">
                <a:latin typeface="Calibri"/>
                <a:cs typeface="Calibri"/>
              </a:rPr>
              <a:t> </a:t>
            </a:r>
            <a:r>
              <a:rPr sz="2400" spc="-10" dirty="0">
                <a:latin typeface="Calibri"/>
                <a:cs typeface="Calibri"/>
              </a:rPr>
              <a:t>problem!</a:t>
            </a:r>
            <a:endParaRPr sz="24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739"/>
            <a:ext cx="5029835" cy="635000"/>
          </a:xfrm>
          <a:prstGeom prst="rect">
            <a:avLst/>
          </a:prstGeom>
        </p:spPr>
        <p:txBody>
          <a:bodyPr vert="horz" wrap="square" lIns="0" tIns="12700" rIns="0" bIns="0" rtlCol="0">
            <a:spAutoFit/>
          </a:bodyPr>
          <a:lstStyle/>
          <a:p>
            <a:pPr marL="12700">
              <a:lnSpc>
                <a:spcPct val="100000"/>
              </a:lnSpc>
              <a:spcBef>
                <a:spcPts val="100"/>
              </a:spcBef>
            </a:pPr>
            <a:r>
              <a:rPr dirty="0"/>
              <a:t>Detecting</a:t>
            </a:r>
            <a:r>
              <a:rPr spc="-60" dirty="0"/>
              <a:t> </a:t>
            </a:r>
            <a:r>
              <a:rPr dirty="0"/>
              <a:t>a</a:t>
            </a:r>
            <a:r>
              <a:rPr spc="-50" dirty="0"/>
              <a:t> </a:t>
            </a:r>
            <a:r>
              <a:rPr dirty="0"/>
              <a:t>single</a:t>
            </a:r>
            <a:r>
              <a:rPr spc="-65" dirty="0"/>
              <a:t> </a:t>
            </a:r>
            <a:r>
              <a:rPr spc="-10" dirty="0"/>
              <a:t>object</a:t>
            </a:r>
          </a:p>
        </p:txBody>
      </p:sp>
      <p:grpSp>
        <p:nvGrpSpPr>
          <p:cNvPr id="3" name="object 3"/>
          <p:cNvGrpSpPr/>
          <p:nvPr/>
        </p:nvGrpSpPr>
        <p:grpSpPr>
          <a:xfrm>
            <a:off x="179831" y="2557272"/>
            <a:ext cx="4716145" cy="1508760"/>
            <a:chOff x="179831" y="2557272"/>
            <a:chExt cx="4716145" cy="1508760"/>
          </a:xfrm>
        </p:grpSpPr>
        <p:pic>
          <p:nvPicPr>
            <p:cNvPr id="4" name="object 4"/>
            <p:cNvPicPr/>
            <p:nvPr/>
          </p:nvPicPr>
          <p:blipFill>
            <a:blip r:embed="rId2" cstate="print"/>
            <a:stretch>
              <a:fillRect/>
            </a:stretch>
          </p:blipFill>
          <p:spPr>
            <a:xfrm>
              <a:off x="179831" y="2557272"/>
              <a:ext cx="1743456" cy="1508759"/>
            </a:xfrm>
            <a:prstGeom prst="rect">
              <a:avLst/>
            </a:prstGeom>
          </p:spPr>
        </p:pic>
        <p:pic>
          <p:nvPicPr>
            <p:cNvPr id="5" name="object 5"/>
            <p:cNvPicPr/>
            <p:nvPr/>
          </p:nvPicPr>
          <p:blipFill>
            <a:blip r:embed="rId3" cstate="print"/>
            <a:stretch>
              <a:fillRect/>
            </a:stretch>
          </p:blipFill>
          <p:spPr>
            <a:xfrm>
              <a:off x="2067941" y="2820977"/>
              <a:ext cx="2735706" cy="952446"/>
            </a:xfrm>
            <a:prstGeom prst="rect">
              <a:avLst/>
            </a:prstGeom>
          </p:spPr>
        </p:pic>
        <p:sp>
          <p:nvSpPr>
            <p:cNvPr id="6" name="object 6"/>
            <p:cNvSpPr/>
            <p:nvPr/>
          </p:nvSpPr>
          <p:spPr>
            <a:xfrm>
              <a:off x="1951862" y="2783370"/>
              <a:ext cx="2925445" cy="1035685"/>
            </a:xfrm>
            <a:custGeom>
              <a:avLst/>
              <a:gdLst/>
              <a:ahLst/>
              <a:cxnLst/>
              <a:rect l="l" t="t" r="r" b="b"/>
              <a:pathLst>
                <a:path w="2925445" h="1035685">
                  <a:moveTo>
                    <a:pt x="0" y="0"/>
                  </a:moveTo>
                  <a:lnTo>
                    <a:pt x="2924941" y="0"/>
                  </a:lnTo>
                  <a:lnTo>
                    <a:pt x="2924941" y="1035100"/>
                  </a:lnTo>
                  <a:lnTo>
                    <a:pt x="0" y="1035100"/>
                  </a:lnTo>
                  <a:lnTo>
                    <a:pt x="0" y="0"/>
                  </a:lnTo>
                  <a:close/>
                </a:path>
              </a:pathLst>
            </a:custGeom>
            <a:ln w="38100">
              <a:solidFill>
                <a:srgbClr val="6FAC46"/>
              </a:solidFill>
            </a:ln>
          </p:spPr>
          <p:txBody>
            <a:bodyPr wrap="square" lIns="0" tIns="0" rIns="0" bIns="0" rtlCol="0"/>
            <a:lstStyle/>
            <a:p>
              <a:endParaRPr/>
            </a:p>
          </p:txBody>
        </p:sp>
      </p:grpSp>
      <p:sp>
        <p:nvSpPr>
          <p:cNvPr id="7" name="object 7"/>
          <p:cNvSpPr/>
          <p:nvPr/>
        </p:nvSpPr>
        <p:spPr>
          <a:xfrm>
            <a:off x="5063858" y="2816593"/>
            <a:ext cx="0" cy="1006475"/>
          </a:xfrm>
          <a:custGeom>
            <a:avLst/>
            <a:gdLst/>
            <a:ahLst/>
            <a:cxnLst/>
            <a:rect l="l" t="t" r="r" b="b"/>
            <a:pathLst>
              <a:path h="1006475">
                <a:moveTo>
                  <a:pt x="0" y="0"/>
                </a:moveTo>
                <a:lnTo>
                  <a:pt x="1" y="1006140"/>
                </a:lnTo>
              </a:path>
            </a:pathLst>
          </a:custGeom>
          <a:ln w="38100">
            <a:solidFill>
              <a:srgbClr val="44536A"/>
            </a:solidFill>
          </a:ln>
        </p:spPr>
        <p:txBody>
          <a:bodyPr wrap="square" lIns="0" tIns="0" rIns="0" bIns="0" rtlCol="0"/>
          <a:lstStyle/>
          <a:p>
            <a:endParaRPr/>
          </a:p>
        </p:txBody>
      </p:sp>
      <p:sp>
        <p:nvSpPr>
          <p:cNvPr id="8" name="object 8"/>
          <p:cNvSpPr txBox="1"/>
          <p:nvPr/>
        </p:nvSpPr>
        <p:spPr>
          <a:xfrm>
            <a:off x="4327347" y="3879086"/>
            <a:ext cx="963930" cy="787400"/>
          </a:xfrm>
          <a:prstGeom prst="rect">
            <a:avLst/>
          </a:prstGeom>
        </p:spPr>
        <p:txBody>
          <a:bodyPr vert="horz" wrap="square" lIns="0" tIns="12700" rIns="0" bIns="0" rtlCol="0">
            <a:spAutoFit/>
          </a:bodyPr>
          <a:lstStyle/>
          <a:p>
            <a:pPr marL="12700">
              <a:lnSpc>
                <a:spcPct val="100000"/>
              </a:lnSpc>
              <a:spcBef>
                <a:spcPts val="100"/>
              </a:spcBef>
            </a:pPr>
            <a:r>
              <a:rPr sz="2500" b="1" spc="-25" dirty="0">
                <a:latin typeface="Calibri"/>
                <a:cs typeface="Calibri"/>
              </a:rPr>
              <a:t>Vector:</a:t>
            </a:r>
            <a:endParaRPr sz="2500">
              <a:latin typeface="Calibri"/>
              <a:cs typeface="Calibri"/>
            </a:endParaRPr>
          </a:p>
          <a:p>
            <a:pPr marL="160655">
              <a:lnSpc>
                <a:spcPct val="100000"/>
              </a:lnSpc>
            </a:pPr>
            <a:r>
              <a:rPr sz="2500" spc="-20" dirty="0">
                <a:latin typeface="Calibri"/>
                <a:cs typeface="Calibri"/>
              </a:rPr>
              <a:t>4096</a:t>
            </a:r>
            <a:endParaRPr sz="2500">
              <a:latin typeface="Calibri"/>
              <a:cs typeface="Calibri"/>
            </a:endParaRPr>
          </a:p>
        </p:txBody>
      </p:sp>
      <p:sp>
        <p:nvSpPr>
          <p:cNvPr id="9" name="object 9"/>
          <p:cNvSpPr txBox="1"/>
          <p:nvPr/>
        </p:nvSpPr>
        <p:spPr>
          <a:xfrm>
            <a:off x="5103202" y="1371091"/>
            <a:ext cx="1252220" cy="845819"/>
          </a:xfrm>
          <a:prstGeom prst="rect">
            <a:avLst/>
          </a:prstGeom>
        </p:spPr>
        <p:txBody>
          <a:bodyPr vert="horz" wrap="square" lIns="0" tIns="13970" rIns="0" bIns="0" rtlCol="0">
            <a:spAutoFit/>
          </a:bodyPr>
          <a:lstStyle/>
          <a:p>
            <a:pPr marL="12700" marR="5080" algn="ctr">
              <a:lnSpc>
                <a:spcPct val="99400"/>
              </a:lnSpc>
              <a:spcBef>
                <a:spcPts val="110"/>
              </a:spcBef>
            </a:pPr>
            <a:r>
              <a:rPr sz="1800" b="1" spc="-10" dirty="0">
                <a:latin typeface="Calibri"/>
                <a:cs typeface="Calibri"/>
              </a:rPr>
              <a:t>Fully Connected</a:t>
            </a:r>
            <a:r>
              <a:rPr sz="1800" spc="-10" dirty="0">
                <a:latin typeface="Calibri"/>
                <a:cs typeface="Calibri"/>
              </a:rPr>
              <a:t>: </a:t>
            </a:r>
            <a:r>
              <a:rPr sz="1800" dirty="0">
                <a:latin typeface="Calibri"/>
                <a:cs typeface="Calibri"/>
              </a:rPr>
              <a:t>4096</a:t>
            </a:r>
            <a:r>
              <a:rPr sz="1800" spc="-30" dirty="0">
                <a:latin typeface="Calibri"/>
                <a:cs typeface="Calibri"/>
              </a:rPr>
              <a:t> </a:t>
            </a:r>
            <a:r>
              <a:rPr sz="1800" dirty="0">
                <a:latin typeface="Calibri"/>
                <a:cs typeface="Calibri"/>
              </a:rPr>
              <a:t>to</a:t>
            </a:r>
            <a:r>
              <a:rPr sz="1800" spc="-30" dirty="0">
                <a:latin typeface="Calibri"/>
                <a:cs typeface="Calibri"/>
              </a:rPr>
              <a:t> </a:t>
            </a:r>
            <a:r>
              <a:rPr sz="1800" spc="-20" dirty="0">
                <a:latin typeface="Calibri"/>
                <a:cs typeface="Calibri"/>
              </a:rPr>
              <a:t>1000</a:t>
            </a:r>
            <a:endParaRPr sz="1800">
              <a:latin typeface="Calibri"/>
              <a:cs typeface="Calibri"/>
            </a:endParaRPr>
          </a:p>
        </p:txBody>
      </p:sp>
      <p:sp>
        <p:nvSpPr>
          <p:cNvPr id="10" name="object 10"/>
          <p:cNvSpPr/>
          <p:nvPr/>
        </p:nvSpPr>
        <p:spPr>
          <a:xfrm>
            <a:off x="5394794" y="1905368"/>
            <a:ext cx="1513205" cy="986790"/>
          </a:xfrm>
          <a:custGeom>
            <a:avLst/>
            <a:gdLst/>
            <a:ahLst/>
            <a:cxnLst/>
            <a:rect l="l" t="t" r="r" b="b"/>
            <a:pathLst>
              <a:path w="1513204" h="986789">
                <a:moveTo>
                  <a:pt x="1444007" y="33492"/>
                </a:moveTo>
                <a:lnTo>
                  <a:pt x="0" y="970572"/>
                </a:lnTo>
                <a:lnTo>
                  <a:pt x="10375" y="986548"/>
                </a:lnTo>
                <a:lnTo>
                  <a:pt x="1454378" y="49472"/>
                </a:lnTo>
                <a:lnTo>
                  <a:pt x="1444007" y="33492"/>
                </a:lnTo>
                <a:close/>
              </a:path>
              <a:path w="1513204" h="986789">
                <a:moveTo>
                  <a:pt x="1497488" y="26581"/>
                </a:moveTo>
                <a:lnTo>
                  <a:pt x="1454658" y="26581"/>
                </a:lnTo>
                <a:lnTo>
                  <a:pt x="1465033" y="42557"/>
                </a:lnTo>
                <a:lnTo>
                  <a:pt x="1454378" y="49472"/>
                </a:lnTo>
                <a:lnTo>
                  <a:pt x="1469936" y="73444"/>
                </a:lnTo>
                <a:lnTo>
                  <a:pt x="1497488" y="26581"/>
                </a:lnTo>
                <a:close/>
              </a:path>
              <a:path w="1513204" h="986789">
                <a:moveTo>
                  <a:pt x="1454658" y="26581"/>
                </a:moveTo>
                <a:lnTo>
                  <a:pt x="1444007" y="33492"/>
                </a:lnTo>
                <a:lnTo>
                  <a:pt x="1454378" y="49472"/>
                </a:lnTo>
                <a:lnTo>
                  <a:pt x="1465033" y="42557"/>
                </a:lnTo>
                <a:lnTo>
                  <a:pt x="1454658" y="26581"/>
                </a:lnTo>
                <a:close/>
              </a:path>
              <a:path w="1513204" h="986789">
                <a:moveTo>
                  <a:pt x="1513116" y="0"/>
                </a:moveTo>
                <a:lnTo>
                  <a:pt x="1428445" y="9512"/>
                </a:lnTo>
                <a:lnTo>
                  <a:pt x="1444007" y="33492"/>
                </a:lnTo>
                <a:lnTo>
                  <a:pt x="1454658" y="26581"/>
                </a:lnTo>
                <a:lnTo>
                  <a:pt x="1497488" y="26581"/>
                </a:lnTo>
                <a:lnTo>
                  <a:pt x="1513116" y="0"/>
                </a:lnTo>
                <a:close/>
              </a:path>
            </a:pathLst>
          </a:custGeom>
          <a:solidFill>
            <a:srgbClr val="44536A"/>
          </a:solidFill>
        </p:spPr>
        <p:txBody>
          <a:bodyPr wrap="square" lIns="0" tIns="0" rIns="0" bIns="0" rtlCol="0"/>
          <a:lstStyle/>
          <a:p>
            <a:endParaRPr/>
          </a:p>
        </p:txBody>
      </p:sp>
      <p:sp>
        <p:nvSpPr>
          <p:cNvPr id="11" name="object 11"/>
          <p:cNvSpPr txBox="1"/>
          <p:nvPr/>
        </p:nvSpPr>
        <p:spPr>
          <a:xfrm>
            <a:off x="7017067" y="4308854"/>
            <a:ext cx="1602740" cy="1168400"/>
          </a:xfrm>
          <a:prstGeom prst="rect">
            <a:avLst/>
          </a:prstGeom>
        </p:spPr>
        <p:txBody>
          <a:bodyPr vert="horz" wrap="square" lIns="0" tIns="12700" rIns="0" bIns="0" rtlCol="0">
            <a:spAutoFit/>
          </a:bodyPr>
          <a:lstStyle/>
          <a:p>
            <a:pPr marL="12700" marR="5080">
              <a:lnSpc>
                <a:spcPct val="100000"/>
              </a:lnSpc>
              <a:spcBef>
                <a:spcPts val="100"/>
              </a:spcBef>
            </a:pPr>
            <a:r>
              <a:rPr sz="2500" b="1" spc="-25" dirty="0">
                <a:latin typeface="Calibri"/>
                <a:cs typeface="Calibri"/>
              </a:rPr>
              <a:t>Box Coordinates </a:t>
            </a:r>
            <a:r>
              <a:rPr sz="2500" dirty="0">
                <a:latin typeface="Calibri"/>
                <a:cs typeface="Calibri"/>
              </a:rPr>
              <a:t>(x,</a:t>
            </a:r>
            <a:r>
              <a:rPr sz="2500" spc="-65" dirty="0">
                <a:latin typeface="Calibri"/>
                <a:cs typeface="Calibri"/>
              </a:rPr>
              <a:t> </a:t>
            </a:r>
            <a:r>
              <a:rPr sz="2500" spc="-75" dirty="0">
                <a:latin typeface="Calibri"/>
                <a:cs typeface="Calibri"/>
              </a:rPr>
              <a:t>y,</a:t>
            </a:r>
            <a:r>
              <a:rPr sz="2500" spc="-45" dirty="0">
                <a:latin typeface="Calibri"/>
                <a:cs typeface="Calibri"/>
              </a:rPr>
              <a:t> </a:t>
            </a:r>
            <a:r>
              <a:rPr sz="2500" spc="-120" dirty="0">
                <a:latin typeface="Calibri"/>
                <a:cs typeface="Calibri"/>
              </a:rPr>
              <a:t>w,</a:t>
            </a:r>
            <a:r>
              <a:rPr sz="2500" spc="-20" dirty="0">
                <a:latin typeface="Calibri"/>
                <a:cs typeface="Calibri"/>
              </a:rPr>
              <a:t> </a:t>
            </a:r>
            <a:r>
              <a:rPr sz="2500" spc="-25" dirty="0">
                <a:latin typeface="Calibri"/>
                <a:cs typeface="Calibri"/>
              </a:rPr>
              <a:t>h)</a:t>
            </a:r>
            <a:endParaRPr sz="2500">
              <a:latin typeface="Calibri"/>
              <a:cs typeface="Calibri"/>
            </a:endParaRPr>
          </a:p>
        </p:txBody>
      </p:sp>
      <p:sp>
        <p:nvSpPr>
          <p:cNvPr id="12" name="object 12"/>
          <p:cNvSpPr/>
          <p:nvPr/>
        </p:nvSpPr>
        <p:spPr>
          <a:xfrm>
            <a:off x="5396509" y="3722306"/>
            <a:ext cx="1595755" cy="640080"/>
          </a:xfrm>
          <a:custGeom>
            <a:avLst/>
            <a:gdLst/>
            <a:ahLst/>
            <a:cxnLst/>
            <a:rect l="l" t="t" r="r" b="b"/>
            <a:pathLst>
              <a:path w="1595754" h="640079">
                <a:moveTo>
                  <a:pt x="1521112" y="613174"/>
                </a:moveTo>
                <a:lnTo>
                  <a:pt x="1510690" y="639787"/>
                </a:lnTo>
                <a:lnTo>
                  <a:pt x="1595539" y="632091"/>
                </a:lnTo>
                <a:lnTo>
                  <a:pt x="1582651" y="617804"/>
                </a:lnTo>
                <a:lnTo>
                  <a:pt x="1532940" y="617804"/>
                </a:lnTo>
                <a:lnTo>
                  <a:pt x="1521112" y="613174"/>
                </a:lnTo>
                <a:close/>
              </a:path>
              <a:path w="1595754" h="640079">
                <a:moveTo>
                  <a:pt x="1528054" y="595447"/>
                </a:moveTo>
                <a:lnTo>
                  <a:pt x="1521112" y="613174"/>
                </a:lnTo>
                <a:lnTo>
                  <a:pt x="1532940" y="617804"/>
                </a:lnTo>
                <a:lnTo>
                  <a:pt x="1539875" y="600074"/>
                </a:lnTo>
                <a:lnTo>
                  <a:pt x="1528054" y="595447"/>
                </a:lnTo>
                <a:close/>
              </a:path>
              <a:path w="1595754" h="640079">
                <a:moveTo>
                  <a:pt x="1538477" y="568832"/>
                </a:moveTo>
                <a:lnTo>
                  <a:pt x="1528054" y="595447"/>
                </a:lnTo>
                <a:lnTo>
                  <a:pt x="1539875" y="600074"/>
                </a:lnTo>
                <a:lnTo>
                  <a:pt x="1532940" y="617804"/>
                </a:lnTo>
                <a:lnTo>
                  <a:pt x="1582651" y="617804"/>
                </a:lnTo>
                <a:lnTo>
                  <a:pt x="1538477" y="568832"/>
                </a:lnTo>
                <a:close/>
              </a:path>
              <a:path w="1595754" h="640079">
                <a:moveTo>
                  <a:pt x="6946" y="0"/>
                </a:moveTo>
                <a:lnTo>
                  <a:pt x="0" y="17741"/>
                </a:lnTo>
                <a:lnTo>
                  <a:pt x="1521112" y="613174"/>
                </a:lnTo>
                <a:lnTo>
                  <a:pt x="1528054" y="595447"/>
                </a:lnTo>
                <a:lnTo>
                  <a:pt x="6946" y="0"/>
                </a:lnTo>
                <a:close/>
              </a:path>
            </a:pathLst>
          </a:custGeom>
          <a:solidFill>
            <a:srgbClr val="44536A"/>
          </a:solidFill>
        </p:spPr>
        <p:txBody>
          <a:bodyPr wrap="square" lIns="0" tIns="0" rIns="0" bIns="0" rtlCol="0"/>
          <a:lstStyle/>
          <a:p>
            <a:endParaRPr/>
          </a:p>
        </p:txBody>
      </p:sp>
      <p:sp>
        <p:nvSpPr>
          <p:cNvPr id="13" name="object 13"/>
          <p:cNvSpPr txBox="1"/>
          <p:nvPr/>
        </p:nvSpPr>
        <p:spPr>
          <a:xfrm>
            <a:off x="5760237" y="4111244"/>
            <a:ext cx="1096645" cy="84836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Fully Connected</a:t>
            </a:r>
            <a:r>
              <a:rPr sz="1800" spc="-10" dirty="0">
                <a:latin typeface="Calibri"/>
                <a:cs typeface="Calibri"/>
              </a:rPr>
              <a:t>: </a:t>
            </a:r>
            <a:r>
              <a:rPr sz="1800" dirty="0">
                <a:latin typeface="Calibri"/>
                <a:cs typeface="Calibri"/>
              </a:rPr>
              <a:t>4096</a:t>
            </a:r>
            <a:r>
              <a:rPr sz="1800" spc="-30" dirty="0">
                <a:latin typeface="Calibri"/>
                <a:cs typeface="Calibri"/>
              </a:rPr>
              <a:t> </a:t>
            </a:r>
            <a:r>
              <a:rPr sz="1800" dirty="0">
                <a:latin typeface="Calibri"/>
                <a:cs typeface="Calibri"/>
              </a:rPr>
              <a:t>to</a:t>
            </a:r>
            <a:r>
              <a:rPr sz="1800" spc="-30" dirty="0">
                <a:latin typeface="Calibri"/>
                <a:cs typeface="Calibri"/>
              </a:rPr>
              <a:t> </a:t>
            </a:r>
            <a:r>
              <a:rPr sz="1800" spc="-50" dirty="0">
                <a:latin typeface="Calibri"/>
                <a:cs typeface="Calibri"/>
              </a:rPr>
              <a:t>4</a:t>
            </a:r>
            <a:endParaRPr sz="1800">
              <a:latin typeface="Calibri"/>
              <a:cs typeface="Calibri"/>
            </a:endParaRPr>
          </a:p>
        </p:txBody>
      </p:sp>
      <p:sp>
        <p:nvSpPr>
          <p:cNvPr id="14" name="object 14"/>
          <p:cNvSpPr txBox="1"/>
          <p:nvPr/>
        </p:nvSpPr>
        <p:spPr>
          <a:xfrm>
            <a:off x="9335795" y="1812543"/>
            <a:ext cx="581025" cy="406400"/>
          </a:xfrm>
          <a:prstGeom prst="rect">
            <a:avLst/>
          </a:prstGeom>
        </p:spPr>
        <p:txBody>
          <a:bodyPr vert="horz" wrap="square" lIns="0" tIns="12700" rIns="0" bIns="0" rtlCol="0">
            <a:spAutoFit/>
          </a:bodyPr>
          <a:lstStyle/>
          <a:p>
            <a:pPr marL="12700">
              <a:lnSpc>
                <a:spcPct val="100000"/>
              </a:lnSpc>
              <a:spcBef>
                <a:spcPts val="100"/>
              </a:spcBef>
            </a:pPr>
            <a:r>
              <a:rPr sz="2500" b="1" spc="-20" dirty="0">
                <a:latin typeface="Calibri"/>
                <a:cs typeface="Calibri"/>
              </a:rPr>
              <a:t>Loss</a:t>
            </a:r>
            <a:endParaRPr sz="2500">
              <a:latin typeface="Calibri"/>
              <a:cs typeface="Calibri"/>
            </a:endParaRPr>
          </a:p>
        </p:txBody>
      </p:sp>
      <p:sp>
        <p:nvSpPr>
          <p:cNvPr id="15" name="object 15"/>
          <p:cNvSpPr txBox="1"/>
          <p:nvPr/>
        </p:nvSpPr>
        <p:spPr>
          <a:xfrm>
            <a:off x="9151022" y="4455159"/>
            <a:ext cx="946150" cy="406400"/>
          </a:xfrm>
          <a:prstGeom prst="rect">
            <a:avLst/>
          </a:prstGeom>
        </p:spPr>
        <p:txBody>
          <a:bodyPr vert="horz" wrap="square" lIns="0" tIns="12700" rIns="0" bIns="0" rtlCol="0">
            <a:spAutoFit/>
          </a:bodyPr>
          <a:lstStyle/>
          <a:p>
            <a:pPr marL="12700">
              <a:lnSpc>
                <a:spcPct val="100000"/>
              </a:lnSpc>
              <a:spcBef>
                <a:spcPts val="100"/>
              </a:spcBef>
            </a:pPr>
            <a:r>
              <a:rPr sz="2500" b="1" dirty="0">
                <a:latin typeface="Calibri"/>
                <a:cs typeface="Calibri"/>
              </a:rPr>
              <a:t>L2</a:t>
            </a:r>
            <a:r>
              <a:rPr sz="2500" b="1" spc="-45" dirty="0">
                <a:latin typeface="Calibri"/>
                <a:cs typeface="Calibri"/>
              </a:rPr>
              <a:t> </a:t>
            </a:r>
            <a:r>
              <a:rPr sz="2500" b="1" spc="-20" dirty="0">
                <a:latin typeface="Calibri"/>
                <a:cs typeface="Calibri"/>
              </a:rPr>
              <a:t>Loss</a:t>
            </a:r>
            <a:endParaRPr sz="2500">
              <a:latin typeface="Calibri"/>
              <a:cs typeface="Calibri"/>
            </a:endParaRPr>
          </a:p>
        </p:txBody>
      </p:sp>
      <p:sp>
        <p:nvSpPr>
          <p:cNvPr id="16" name="object 16"/>
          <p:cNvSpPr/>
          <p:nvPr/>
        </p:nvSpPr>
        <p:spPr>
          <a:xfrm>
            <a:off x="8309203" y="1741538"/>
            <a:ext cx="638175" cy="76200"/>
          </a:xfrm>
          <a:custGeom>
            <a:avLst/>
            <a:gdLst/>
            <a:ahLst/>
            <a:cxnLst/>
            <a:rect l="l" t="t" r="r" b="b"/>
            <a:pathLst>
              <a:path w="638175" h="76200">
                <a:moveTo>
                  <a:pt x="561632" y="0"/>
                </a:moveTo>
                <a:lnTo>
                  <a:pt x="561632" y="76200"/>
                </a:lnTo>
                <a:lnTo>
                  <a:pt x="618782" y="47625"/>
                </a:lnTo>
                <a:lnTo>
                  <a:pt x="574332" y="47625"/>
                </a:lnTo>
                <a:lnTo>
                  <a:pt x="574332" y="28575"/>
                </a:lnTo>
                <a:lnTo>
                  <a:pt x="618782" y="28575"/>
                </a:lnTo>
                <a:lnTo>
                  <a:pt x="561632" y="0"/>
                </a:lnTo>
                <a:close/>
              </a:path>
              <a:path w="638175" h="76200">
                <a:moveTo>
                  <a:pt x="561632" y="28575"/>
                </a:moveTo>
                <a:lnTo>
                  <a:pt x="0" y="28575"/>
                </a:lnTo>
                <a:lnTo>
                  <a:pt x="0" y="47625"/>
                </a:lnTo>
                <a:lnTo>
                  <a:pt x="561632" y="47625"/>
                </a:lnTo>
                <a:lnTo>
                  <a:pt x="561632" y="28575"/>
                </a:lnTo>
                <a:close/>
              </a:path>
              <a:path w="638175" h="76200">
                <a:moveTo>
                  <a:pt x="618782" y="28575"/>
                </a:moveTo>
                <a:lnTo>
                  <a:pt x="574332" y="28575"/>
                </a:lnTo>
                <a:lnTo>
                  <a:pt x="574332" y="47625"/>
                </a:lnTo>
                <a:lnTo>
                  <a:pt x="618782" y="47625"/>
                </a:lnTo>
                <a:lnTo>
                  <a:pt x="637832" y="38100"/>
                </a:lnTo>
                <a:lnTo>
                  <a:pt x="618782" y="28575"/>
                </a:lnTo>
                <a:close/>
              </a:path>
            </a:pathLst>
          </a:custGeom>
          <a:solidFill>
            <a:srgbClr val="44536A"/>
          </a:solidFill>
        </p:spPr>
        <p:txBody>
          <a:bodyPr wrap="square" lIns="0" tIns="0" rIns="0" bIns="0" rtlCol="0"/>
          <a:lstStyle/>
          <a:p>
            <a:endParaRPr/>
          </a:p>
        </p:txBody>
      </p:sp>
      <p:sp>
        <p:nvSpPr>
          <p:cNvPr id="17" name="object 17"/>
          <p:cNvSpPr txBox="1"/>
          <p:nvPr/>
        </p:nvSpPr>
        <p:spPr>
          <a:xfrm>
            <a:off x="8879052" y="376934"/>
            <a:ext cx="1783080" cy="1461135"/>
          </a:xfrm>
          <a:prstGeom prst="rect">
            <a:avLst/>
          </a:prstGeom>
        </p:spPr>
        <p:txBody>
          <a:bodyPr vert="horz" wrap="square" lIns="0" tIns="12700" rIns="0" bIns="0" rtlCol="0">
            <a:spAutoFit/>
          </a:bodyPr>
          <a:lstStyle/>
          <a:p>
            <a:pPr marL="12700">
              <a:lnSpc>
                <a:spcPct val="100000"/>
              </a:lnSpc>
              <a:spcBef>
                <a:spcPts val="100"/>
              </a:spcBef>
            </a:pPr>
            <a:r>
              <a:rPr sz="2500" b="1" dirty="0">
                <a:latin typeface="Calibri"/>
                <a:cs typeface="Calibri"/>
              </a:rPr>
              <a:t>Correct</a:t>
            </a:r>
            <a:r>
              <a:rPr sz="2500" b="1" spc="-140" dirty="0">
                <a:latin typeface="Calibri"/>
                <a:cs typeface="Calibri"/>
              </a:rPr>
              <a:t> </a:t>
            </a:r>
            <a:r>
              <a:rPr sz="2500" b="1" spc="-10" dirty="0">
                <a:latin typeface="Calibri"/>
                <a:cs typeface="Calibri"/>
              </a:rPr>
              <a:t>label:</a:t>
            </a:r>
            <a:endParaRPr sz="2500">
              <a:latin typeface="Calibri"/>
              <a:cs typeface="Calibri"/>
            </a:endParaRPr>
          </a:p>
          <a:p>
            <a:pPr marL="12700">
              <a:lnSpc>
                <a:spcPct val="100000"/>
              </a:lnSpc>
            </a:pPr>
            <a:r>
              <a:rPr sz="2500" spc="-25" dirty="0">
                <a:latin typeface="Calibri"/>
                <a:cs typeface="Calibri"/>
              </a:rPr>
              <a:t>Cat</a:t>
            </a:r>
            <a:endParaRPr sz="2500">
              <a:latin typeface="Calibri"/>
              <a:cs typeface="Calibri"/>
            </a:endParaRPr>
          </a:p>
          <a:p>
            <a:pPr marL="204470">
              <a:lnSpc>
                <a:spcPct val="100000"/>
              </a:lnSpc>
              <a:spcBef>
                <a:spcPts val="2305"/>
              </a:spcBef>
            </a:pPr>
            <a:r>
              <a:rPr sz="2500" b="1" spc="-10" dirty="0">
                <a:latin typeface="Calibri"/>
                <a:cs typeface="Calibri"/>
              </a:rPr>
              <a:t>Softmax</a:t>
            </a:r>
            <a:endParaRPr sz="2500">
              <a:latin typeface="Calibri"/>
              <a:cs typeface="Calibri"/>
            </a:endParaRPr>
          </a:p>
        </p:txBody>
      </p:sp>
      <p:sp>
        <p:nvSpPr>
          <p:cNvPr id="18" name="object 18"/>
          <p:cNvSpPr/>
          <p:nvPr/>
        </p:nvSpPr>
        <p:spPr>
          <a:xfrm>
            <a:off x="8525916" y="4626178"/>
            <a:ext cx="457200" cy="76200"/>
          </a:xfrm>
          <a:custGeom>
            <a:avLst/>
            <a:gdLst/>
            <a:ahLst/>
            <a:cxnLst/>
            <a:rect l="l" t="t" r="r" b="b"/>
            <a:pathLst>
              <a:path w="457200" h="76200">
                <a:moveTo>
                  <a:pt x="380466" y="0"/>
                </a:moveTo>
                <a:lnTo>
                  <a:pt x="380533" y="28577"/>
                </a:lnTo>
                <a:lnTo>
                  <a:pt x="380644" y="76200"/>
                </a:lnTo>
                <a:lnTo>
                  <a:pt x="437475" y="47627"/>
                </a:lnTo>
                <a:lnTo>
                  <a:pt x="393280" y="47627"/>
                </a:lnTo>
                <a:lnTo>
                  <a:pt x="393230" y="28577"/>
                </a:lnTo>
                <a:lnTo>
                  <a:pt x="437938" y="28577"/>
                </a:lnTo>
                <a:lnTo>
                  <a:pt x="380466" y="0"/>
                </a:lnTo>
                <a:close/>
              </a:path>
              <a:path w="457200" h="76200">
                <a:moveTo>
                  <a:pt x="380533" y="28577"/>
                </a:moveTo>
                <a:lnTo>
                  <a:pt x="0" y="29425"/>
                </a:lnTo>
                <a:lnTo>
                  <a:pt x="38" y="48475"/>
                </a:lnTo>
                <a:lnTo>
                  <a:pt x="380577" y="47627"/>
                </a:lnTo>
                <a:lnTo>
                  <a:pt x="380533" y="28577"/>
                </a:lnTo>
                <a:close/>
              </a:path>
              <a:path w="457200" h="76200">
                <a:moveTo>
                  <a:pt x="437938" y="28577"/>
                </a:moveTo>
                <a:lnTo>
                  <a:pt x="393230" y="28577"/>
                </a:lnTo>
                <a:lnTo>
                  <a:pt x="393280" y="47627"/>
                </a:lnTo>
                <a:lnTo>
                  <a:pt x="437475" y="47627"/>
                </a:lnTo>
                <a:lnTo>
                  <a:pt x="456755" y="37934"/>
                </a:lnTo>
                <a:lnTo>
                  <a:pt x="437938" y="28577"/>
                </a:lnTo>
                <a:close/>
              </a:path>
            </a:pathLst>
          </a:custGeom>
          <a:solidFill>
            <a:srgbClr val="44536A"/>
          </a:solidFill>
        </p:spPr>
        <p:txBody>
          <a:bodyPr wrap="square" lIns="0" tIns="0" rIns="0" bIns="0" rtlCol="0"/>
          <a:lstStyle/>
          <a:p>
            <a:endParaRPr/>
          </a:p>
        </p:txBody>
      </p:sp>
      <p:sp>
        <p:nvSpPr>
          <p:cNvPr id="19" name="object 19"/>
          <p:cNvSpPr/>
          <p:nvPr/>
        </p:nvSpPr>
        <p:spPr>
          <a:xfrm>
            <a:off x="9549574" y="875461"/>
            <a:ext cx="76200" cy="557530"/>
          </a:xfrm>
          <a:custGeom>
            <a:avLst/>
            <a:gdLst/>
            <a:ahLst/>
            <a:cxnLst/>
            <a:rect l="l" t="t" r="r" b="b"/>
            <a:pathLst>
              <a:path w="76200" h="557530">
                <a:moveTo>
                  <a:pt x="28575" y="481266"/>
                </a:moveTo>
                <a:lnTo>
                  <a:pt x="0" y="481266"/>
                </a:lnTo>
                <a:lnTo>
                  <a:pt x="38100" y="557466"/>
                </a:lnTo>
                <a:lnTo>
                  <a:pt x="69850" y="493966"/>
                </a:lnTo>
                <a:lnTo>
                  <a:pt x="28575" y="493966"/>
                </a:lnTo>
                <a:lnTo>
                  <a:pt x="28575" y="481266"/>
                </a:lnTo>
                <a:close/>
              </a:path>
              <a:path w="76200" h="557530">
                <a:moveTo>
                  <a:pt x="47625" y="0"/>
                </a:moveTo>
                <a:lnTo>
                  <a:pt x="28575" y="0"/>
                </a:lnTo>
                <a:lnTo>
                  <a:pt x="28575" y="493966"/>
                </a:lnTo>
                <a:lnTo>
                  <a:pt x="47625" y="493966"/>
                </a:lnTo>
                <a:lnTo>
                  <a:pt x="47625" y="0"/>
                </a:lnTo>
                <a:close/>
              </a:path>
              <a:path w="76200" h="557530">
                <a:moveTo>
                  <a:pt x="76200" y="481266"/>
                </a:moveTo>
                <a:lnTo>
                  <a:pt x="47625" y="481266"/>
                </a:lnTo>
                <a:lnTo>
                  <a:pt x="47625" y="493966"/>
                </a:lnTo>
                <a:lnTo>
                  <a:pt x="69850" y="493966"/>
                </a:lnTo>
                <a:lnTo>
                  <a:pt x="76200" y="481266"/>
                </a:lnTo>
                <a:close/>
              </a:path>
            </a:pathLst>
          </a:custGeom>
          <a:solidFill>
            <a:srgbClr val="44536A"/>
          </a:solidFill>
        </p:spPr>
        <p:txBody>
          <a:bodyPr wrap="square" lIns="0" tIns="0" rIns="0" bIns="0" rtlCol="0"/>
          <a:lstStyle/>
          <a:p>
            <a:endParaRPr/>
          </a:p>
        </p:txBody>
      </p:sp>
      <p:sp>
        <p:nvSpPr>
          <p:cNvPr id="20" name="object 20"/>
          <p:cNvSpPr txBox="1"/>
          <p:nvPr/>
        </p:nvSpPr>
        <p:spPr>
          <a:xfrm>
            <a:off x="6612711" y="410971"/>
            <a:ext cx="1996439" cy="273177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4470C4"/>
                </a:solidFill>
                <a:latin typeface="Calibri"/>
                <a:cs typeface="Calibri"/>
              </a:rPr>
              <a:t>“What”</a:t>
            </a:r>
            <a:endParaRPr sz="3600">
              <a:latin typeface="Calibri"/>
              <a:cs typeface="Calibri"/>
            </a:endParaRPr>
          </a:p>
          <a:p>
            <a:pPr marL="416559">
              <a:lnSpc>
                <a:spcPct val="100000"/>
              </a:lnSpc>
              <a:spcBef>
                <a:spcPts val="1985"/>
              </a:spcBef>
            </a:pPr>
            <a:r>
              <a:rPr sz="2500" b="1" dirty="0">
                <a:latin typeface="Calibri"/>
                <a:cs typeface="Calibri"/>
              </a:rPr>
              <a:t>Class</a:t>
            </a:r>
            <a:r>
              <a:rPr sz="2500" b="1" spc="-105" dirty="0">
                <a:latin typeface="Calibri"/>
                <a:cs typeface="Calibri"/>
              </a:rPr>
              <a:t> </a:t>
            </a:r>
            <a:r>
              <a:rPr sz="2500" b="1" spc="-10" dirty="0">
                <a:latin typeface="Calibri"/>
                <a:cs typeface="Calibri"/>
              </a:rPr>
              <a:t>Scores</a:t>
            </a:r>
            <a:endParaRPr sz="2500">
              <a:latin typeface="Calibri"/>
              <a:cs typeface="Calibri"/>
            </a:endParaRPr>
          </a:p>
          <a:p>
            <a:pPr marL="416559">
              <a:lnSpc>
                <a:spcPct val="100000"/>
              </a:lnSpc>
            </a:pPr>
            <a:r>
              <a:rPr sz="2500" dirty="0">
                <a:latin typeface="Calibri"/>
                <a:cs typeface="Calibri"/>
              </a:rPr>
              <a:t>Cat:</a:t>
            </a:r>
            <a:r>
              <a:rPr sz="2500" spc="-100" dirty="0">
                <a:latin typeface="Calibri"/>
                <a:cs typeface="Calibri"/>
              </a:rPr>
              <a:t> </a:t>
            </a:r>
            <a:r>
              <a:rPr sz="2500" spc="-25" dirty="0">
                <a:latin typeface="Calibri"/>
                <a:cs typeface="Calibri"/>
              </a:rPr>
              <a:t>0.9</a:t>
            </a:r>
            <a:endParaRPr sz="2500">
              <a:latin typeface="Calibri"/>
              <a:cs typeface="Calibri"/>
            </a:endParaRPr>
          </a:p>
          <a:p>
            <a:pPr marL="416559">
              <a:lnSpc>
                <a:spcPct val="100000"/>
              </a:lnSpc>
            </a:pPr>
            <a:r>
              <a:rPr sz="2500" dirty="0">
                <a:latin typeface="Calibri"/>
                <a:cs typeface="Calibri"/>
              </a:rPr>
              <a:t>Dog:</a:t>
            </a:r>
            <a:r>
              <a:rPr sz="2500" spc="-50" dirty="0">
                <a:latin typeface="Calibri"/>
                <a:cs typeface="Calibri"/>
              </a:rPr>
              <a:t> </a:t>
            </a:r>
            <a:r>
              <a:rPr sz="2500" spc="-20" dirty="0">
                <a:latin typeface="Calibri"/>
                <a:cs typeface="Calibri"/>
              </a:rPr>
              <a:t>0.05</a:t>
            </a:r>
            <a:endParaRPr sz="2500">
              <a:latin typeface="Calibri"/>
              <a:cs typeface="Calibri"/>
            </a:endParaRPr>
          </a:p>
          <a:p>
            <a:pPr marL="416559">
              <a:lnSpc>
                <a:spcPct val="100000"/>
              </a:lnSpc>
            </a:pPr>
            <a:r>
              <a:rPr sz="2500" dirty="0">
                <a:latin typeface="Calibri"/>
                <a:cs typeface="Calibri"/>
              </a:rPr>
              <a:t>Car:</a:t>
            </a:r>
            <a:r>
              <a:rPr sz="2500" spc="-85" dirty="0">
                <a:latin typeface="Calibri"/>
                <a:cs typeface="Calibri"/>
              </a:rPr>
              <a:t> </a:t>
            </a:r>
            <a:r>
              <a:rPr sz="2500" spc="-20" dirty="0">
                <a:latin typeface="Calibri"/>
                <a:cs typeface="Calibri"/>
              </a:rPr>
              <a:t>0.01</a:t>
            </a:r>
            <a:endParaRPr sz="2500">
              <a:latin typeface="Calibri"/>
              <a:cs typeface="Calibri"/>
            </a:endParaRPr>
          </a:p>
          <a:p>
            <a:pPr marL="416559">
              <a:lnSpc>
                <a:spcPct val="100000"/>
              </a:lnSpc>
            </a:pPr>
            <a:r>
              <a:rPr sz="2500" spc="-25" dirty="0">
                <a:latin typeface="Calibri"/>
                <a:cs typeface="Calibri"/>
              </a:rPr>
              <a:t>...</a:t>
            </a:r>
            <a:endParaRPr sz="2500">
              <a:latin typeface="Calibri"/>
              <a:cs typeface="Calibri"/>
            </a:endParaRPr>
          </a:p>
        </p:txBody>
      </p:sp>
      <p:sp>
        <p:nvSpPr>
          <p:cNvPr id="21" name="object 21"/>
          <p:cNvSpPr txBox="1"/>
          <p:nvPr/>
        </p:nvSpPr>
        <p:spPr>
          <a:xfrm>
            <a:off x="8879052" y="5393942"/>
            <a:ext cx="1618615" cy="787400"/>
          </a:xfrm>
          <a:prstGeom prst="rect">
            <a:avLst/>
          </a:prstGeom>
        </p:spPr>
        <p:txBody>
          <a:bodyPr vert="horz" wrap="square" lIns="0" tIns="12700" rIns="0" bIns="0" rtlCol="0">
            <a:spAutoFit/>
          </a:bodyPr>
          <a:lstStyle/>
          <a:p>
            <a:pPr marL="12700" marR="5080">
              <a:lnSpc>
                <a:spcPct val="100000"/>
              </a:lnSpc>
              <a:spcBef>
                <a:spcPts val="100"/>
              </a:spcBef>
            </a:pPr>
            <a:r>
              <a:rPr sz="2500" b="1" dirty="0">
                <a:latin typeface="Calibri"/>
                <a:cs typeface="Calibri"/>
              </a:rPr>
              <a:t>Correct</a:t>
            </a:r>
            <a:r>
              <a:rPr sz="2500" b="1" spc="-140" dirty="0">
                <a:latin typeface="Calibri"/>
                <a:cs typeface="Calibri"/>
              </a:rPr>
              <a:t> </a:t>
            </a:r>
            <a:r>
              <a:rPr sz="2500" b="1" spc="-20" dirty="0">
                <a:latin typeface="Calibri"/>
                <a:cs typeface="Calibri"/>
              </a:rPr>
              <a:t>box</a:t>
            </a:r>
            <a:r>
              <a:rPr sz="2500" spc="-20" dirty="0">
                <a:latin typeface="Calibri"/>
                <a:cs typeface="Calibri"/>
              </a:rPr>
              <a:t>: </a:t>
            </a:r>
            <a:r>
              <a:rPr sz="2500" spc="-40" dirty="0">
                <a:latin typeface="Calibri"/>
                <a:cs typeface="Calibri"/>
              </a:rPr>
              <a:t>(x’,</a:t>
            </a:r>
            <a:r>
              <a:rPr sz="2500" spc="-90" dirty="0">
                <a:latin typeface="Calibri"/>
                <a:cs typeface="Calibri"/>
              </a:rPr>
              <a:t> </a:t>
            </a:r>
            <a:r>
              <a:rPr sz="2500" spc="-40" dirty="0">
                <a:latin typeface="Calibri"/>
                <a:cs typeface="Calibri"/>
              </a:rPr>
              <a:t>y’,</a:t>
            </a:r>
            <a:r>
              <a:rPr sz="2500" spc="-85" dirty="0">
                <a:latin typeface="Calibri"/>
                <a:cs typeface="Calibri"/>
              </a:rPr>
              <a:t> </a:t>
            </a:r>
            <a:r>
              <a:rPr sz="2500" spc="-40" dirty="0">
                <a:latin typeface="Calibri"/>
                <a:cs typeface="Calibri"/>
              </a:rPr>
              <a:t>w’,</a:t>
            </a:r>
            <a:r>
              <a:rPr sz="2500" spc="-85" dirty="0">
                <a:latin typeface="Calibri"/>
                <a:cs typeface="Calibri"/>
              </a:rPr>
              <a:t> </a:t>
            </a:r>
            <a:r>
              <a:rPr sz="2500" spc="-25" dirty="0">
                <a:latin typeface="Calibri"/>
                <a:cs typeface="Calibri"/>
              </a:rPr>
              <a:t>h’)</a:t>
            </a:r>
            <a:endParaRPr sz="2500">
              <a:latin typeface="Calibri"/>
              <a:cs typeface="Calibri"/>
            </a:endParaRPr>
          </a:p>
        </p:txBody>
      </p:sp>
      <p:sp>
        <p:nvSpPr>
          <p:cNvPr id="22" name="object 22"/>
          <p:cNvSpPr/>
          <p:nvPr/>
        </p:nvSpPr>
        <p:spPr>
          <a:xfrm>
            <a:off x="9585211" y="4931879"/>
            <a:ext cx="76200" cy="378460"/>
          </a:xfrm>
          <a:custGeom>
            <a:avLst/>
            <a:gdLst/>
            <a:ahLst/>
            <a:cxnLst/>
            <a:rect l="l" t="t" r="r" b="b"/>
            <a:pathLst>
              <a:path w="76200" h="378460">
                <a:moveTo>
                  <a:pt x="47625" y="63500"/>
                </a:moveTo>
                <a:lnTo>
                  <a:pt x="28575" y="63500"/>
                </a:lnTo>
                <a:lnTo>
                  <a:pt x="28562" y="377837"/>
                </a:lnTo>
                <a:lnTo>
                  <a:pt x="47612" y="377837"/>
                </a:lnTo>
                <a:lnTo>
                  <a:pt x="47625" y="63500"/>
                </a:lnTo>
                <a:close/>
              </a:path>
              <a:path w="76200" h="378460">
                <a:moveTo>
                  <a:pt x="38100" y="0"/>
                </a:moveTo>
                <a:lnTo>
                  <a:pt x="0" y="76200"/>
                </a:lnTo>
                <a:lnTo>
                  <a:pt x="28574" y="76200"/>
                </a:lnTo>
                <a:lnTo>
                  <a:pt x="28575" y="63500"/>
                </a:lnTo>
                <a:lnTo>
                  <a:pt x="69850" y="63500"/>
                </a:lnTo>
                <a:lnTo>
                  <a:pt x="38100" y="0"/>
                </a:lnTo>
                <a:close/>
              </a:path>
              <a:path w="76200" h="378460">
                <a:moveTo>
                  <a:pt x="69850" y="63500"/>
                </a:moveTo>
                <a:lnTo>
                  <a:pt x="47625" y="63500"/>
                </a:lnTo>
                <a:lnTo>
                  <a:pt x="47624" y="76200"/>
                </a:lnTo>
                <a:lnTo>
                  <a:pt x="76200" y="76200"/>
                </a:lnTo>
                <a:lnTo>
                  <a:pt x="69850" y="63500"/>
                </a:lnTo>
                <a:close/>
              </a:path>
            </a:pathLst>
          </a:custGeom>
          <a:solidFill>
            <a:srgbClr val="44536A"/>
          </a:solidFill>
        </p:spPr>
        <p:txBody>
          <a:bodyPr wrap="square" lIns="0" tIns="0" rIns="0" bIns="0" rtlCol="0"/>
          <a:lstStyle/>
          <a:p>
            <a:endParaRPr/>
          </a:p>
        </p:txBody>
      </p:sp>
      <p:sp>
        <p:nvSpPr>
          <p:cNvPr id="23" name="object 23"/>
          <p:cNvSpPr txBox="1"/>
          <p:nvPr/>
        </p:nvSpPr>
        <p:spPr>
          <a:xfrm>
            <a:off x="9104909" y="3028188"/>
            <a:ext cx="1041400" cy="635000"/>
          </a:xfrm>
          <a:prstGeom prst="rect">
            <a:avLst/>
          </a:prstGeom>
        </p:spPr>
        <p:txBody>
          <a:bodyPr vert="horz" wrap="square" lIns="0" tIns="12700" rIns="0" bIns="0" rtlCol="0">
            <a:spAutoFit/>
          </a:bodyPr>
          <a:lstStyle/>
          <a:p>
            <a:pPr marL="288290" marR="5080" indent="-276225">
              <a:lnSpc>
                <a:spcPct val="100000"/>
              </a:lnSpc>
              <a:spcBef>
                <a:spcPts val="100"/>
              </a:spcBef>
            </a:pPr>
            <a:r>
              <a:rPr sz="2000" b="1" spc="-25" dirty="0">
                <a:latin typeface="Calibri"/>
                <a:cs typeface="Calibri"/>
              </a:rPr>
              <a:t>Weighted Sum</a:t>
            </a:r>
            <a:endParaRPr sz="2000">
              <a:latin typeface="Calibri"/>
              <a:cs typeface="Calibri"/>
            </a:endParaRPr>
          </a:p>
        </p:txBody>
      </p:sp>
      <p:sp>
        <p:nvSpPr>
          <p:cNvPr id="24" name="object 24"/>
          <p:cNvSpPr/>
          <p:nvPr/>
        </p:nvSpPr>
        <p:spPr>
          <a:xfrm>
            <a:off x="9587382" y="2314943"/>
            <a:ext cx="76200" cy="617855"/>
          </a:xfrm>
          <a:custGeom>
            <a:avLst/>
            <a:gdLst/>
            <a:ahLst/>
            <a:cxnLst/>
            <a:rect l="l" t="t" r="r" b="b"/>
            <a:pathLst>
              <a:path w="76200" h="617855">
                <a:moveTo>
                  <a:pt x="28575" y="541642"/>
                </a:moveTo>
                <a:lnTo>
                  <a:pt x="0" y="541642"/>
                </a:lnTo>
                <a:lnTo>
                  <a:pt x="38100" y="617842"/>
                </a:lnTo>
                <a:lnTo>
                  <a:pt x="69850" y="554342"/>
                </a:lnTo>
                <a:lnTo>
                  <a:pt x="28575" y="554342"/>
                </a:lnTo>
                <a:lnTo>
                  <a:pt x="28575" y="541642"/>
                </a:lnTo>
                <a:close/>
              </a:path>
              <a:path w="76200" h="617855">
                <a:moveTo>
                  <a:pt x="47625" y="0"/>
                </a:moveTo>
                <a:lnTo>
                  <a:pt x="28575" y="0"/>
                </a:lnTo>
                <a:lnTo>
                  <a:pt x="28575" y="554342"/>
                </a:lnTo>
                <a:lnTo>
                  <a:pt x="47625" y="554342"/>
                </a:lnTo>
                <a:lnTo>
                  <a:pt x="47625" y="0"/>
                </a:lnTo>
                <a:close/>
              </a:path>
              <a:path w="76200" h="617855">
                <a:moveTo>
                  <a:pt x="76200" y="541642"/>
                </a:moveTo>
                <a:lnTo>
                  <a:pt x="47625" y="541642"/>
                </a:lnTo>
                <a:lnTo>
                  <a:pt x="47625" y="554342"/>
                </a:lnTo>
                <a:lnTo>
                  <a:pt x="69850" y="554342"/>
                </a:lnTo>
                <a:lnTo>
                  <a:pt x="76200" y="541642"/>
                </a:lnTo>
                <a:close/>
              </a:path>
            </a:pathLst>
          </a:custGeom>
          <a:solidFill>
            <a:srgbClr val="44536A"/>
          </a:solidFill>
        </p:spPr>
        <p:txBody>
          <a:bodyPr wrap="square" lIns="0" tIns="0" rIns="0" bIns="0" rtlCol="0"/>
          <a:lstStyle/>
          <a:p>
            <a:endParaRPr/>
          </a:p>
        </p:txBody>
      </p:sp>
      <p:sp>
        <p:nvSpPr>
          <p:cNvPr id="25" name="object 25"/>
          <p:cNvSpPr/>
          <p:nvPr/>
        </p:nvSpPr>
        <p:spPr>
          <a:xfrm>
            <a:off x="9587045" y="3699383"/>
            <a:ext cx="76835" cy="735330"/>
          </a:xfrm>
          <a:custGeom>
            <a:avLst/>
            <a:gdLst/>
            <a:ahLst/>
            <a:cxnLst/>
            <a:rect l="l" t="t" r="r" b="b"/>
            <a:pathLst>
              <a:path w="76834" h="735329">
                <a:moveTo>
                  <a:pt x="47771" y="63538"/>
                </a:moveTo>
                <a:lnTo>
                  <a:pt x="28721" y="63538"/>
                </a:lnTo>
                <a:lnTo>
                  <a:pt x="26727" y="735063"/>
                </a:lnTo>
                <a:lnTo>
                  <a:pt x="45777" y="735063"/>
                </a:lnTo>
                <a:lnTo>
                  <a:pt x="47733" y="76314"/>
                </a:lnTo>
                <a:lnTo>
                  <a:pt x="47771" y="63538"/>
                </a:lnTo>
                <a:close/>
              </a:path>
              <a:path w="76834" h="735329">
                <a:moveTo>
                  <a:pt x="38437" y="0"/>
                </a:moveTo>
                <a:lnTo>
                  <a:pt x="0" y="76314"/>
                </a:lnTo>
                <a:lnTo>
                  <a:pt x="28683" y="76314"/>
                </a:lnTo>
                <a:lnTo>
                  <a:pt x="28721" y="63538"/>
                </a:lnTo>
                <a:lnTo>
                  <a:pt x="69968" y="63538"/>
                </a:lnTo>
                <a:lnTo>
                  <a:pt x="38437" y="0"/>
                </a:lnTo>
                <a:close/>
              </a:path>
              <a:path w="76834" h="735329">
                <a:moveTo>
                  <a:pt x="69968" y="63538"/>
                </a:moveTo>
                <a:lnTo>
                  <a:pt x="47771" y="63538"/>
                </a:lnTo>
                <a:lnTo>
                  <a:pt x="47733" y="76314"/>
                </a:lnTo>
                <a:lnTo>
                  <a:pt x="76308" y="76314"/>
                </a:lnTo>
                <a:lnTo>
                  <a:pt x="69968" y="63538"/>
                </a:lnTo>
                <a:close/>
              </a:path>
            </a:pathLst>
          </a:custGeom>
          <a:solidFill>
            <a:srgbClr val="44536A"/>
          </a:solidFill>
        </p:spPr>
        <p:txBody>
          <a:bodyPr wrap="square" lIns="0" tIns="0" rIns="0" bIns="0" rtlCol="0"/>
          <a:lstStyle/>
          <a:p>
            <a:endParaRPr/>
          </a:p>
        </p:txBody>
      </p:sp>
      <p:sp>
        <p:nvSpPr>
          <p:cNvPr id="26" name="object 26"/>
          <p:cNvSpPr/>
          <p:nvPr/>
        </p:nvSpPr>
        <p:spPr>
          <a:xfrm>
            <a:off x="10268229" y="3281133"/>
            <a:ext cx="643890" cy="76200"/>
          </a:xfrm>
          <a:custGeom>
            <a:avLst/>
            <a:gdLst/>
            <a:ahLst/>
            <a:cxnLst/>
            <a:rect l="l" t="t" r="r" b="b"/>
            <a:pathLst>
              <a:path w="643890" h="76200">
                <a:moveTo>
                  <a:pt x="567702" y="0"/>
                </a:moveTo>
                <a:lnTo>
                  <a:pt x="567270" y="76200"/>
                </a:lnTo>
                <a:lnTo>
                  <a:pt x="625065" y="47701"/>
                </a:lnTo>
                <a:lnTo>
                  <a:pt x="580135" y="47701"/>
                </a:lnTo>
                <a:lnTo>
                  <a:pt x="580237" y="28651"/>
                </a:lnTo>
                <a:lnTo>
                  <a:pt x="624221" y="28651"/>
                </a:lnTo>
                <a:lnTo>
                  <a:pt x="567702" y="0"/>
                </a:lnTo>
                <a:close/>
              </a:path>
              <a:path w="643890" h="76200">
                <a:moveTo>
                  <a:pt x="101" y="25425"/>
                </a:moveTo>
                <a:lnTo>
                  <a:pt x="0" y="44475"/>
                </a:lnTo>
                <a:lnTo>
                  <a:pt x="580136" y="47701"/>
                </a:lnTo>
                <a:lnTo>
                  <a:pt x="567432" y="47701"/>
                </a:lnTo>
                <a:lnTo>
                  <a:pt x="567540" y="28651"/>
                </a:lnTo>
                <a:lnTo>
                  <a:pt x="580237" y="28651"/>
                </a:lnTo>
                <a:lnTo>
                  <a:pt x="101" y="25425"/>
                </a:lnTo>
                <a:close/>
              </a:path>
              <a:path w="643890" h="76200">
                <a:moveTo>
                  <a:pt x="624221" y="28651"/>
                </a:moveTo>
                <a:lnTo>
                  <a:pt x="580237" y="28651"/>
                </a:lnTo>
                <a:lnTo>
                  <a:pt x="580135" y="47701"/>
                </a:lnTo>
                <a:lnTo>
                  <a:pt x="625065" y="47701"/>
                </a:lnTo>
                <a:lnTo>
                  <a:pt x="643686" y="38519"/>
                </a:lnTo>
                <a:lnTo>
                  <a:pt x="624221" y="28651"/>
                </a:lnTo>
                <a:close/>
              </a:path>
            </a:pathLst>
          </a:custGeom>
          <a:solidFill>
            <a:srgbClr val="44536A"/>
          </a:solidFill>
        </p:spPr>
        <p:txBody>
          <a:bodyPr wrap="square" lIns="0" tIns="0" rIns="0" bIns="0" rtlCol="0"/>
          <a:lstStyle/>
          <a:p>
            <a:endParaRPr/>
          </a:p>
        </p:txBody>
      </p:sp>
      <p:sp>
        <p:nvSpPr>
          <p:cNvPr id="27" name="object 27"/>
          <p:cNvSpPr txBox="1"/>
          <p:nvPr/>
        </p:nvSpPr>
        <p:spPr>
          <a:xfrm>
            <a:off x="10263276" y="1918716"/>
            <a:ext cx="1579880" cy="1580515"/>
          </a:xfrm>
          <a:prstGeom prst="rect">
            <a:avLst/>
          </a:prstGeom>
        </p:spPr>
        <p:txBody>
          <a:bodyPr vert="horz" wrap="square" lIns="0" tIns="33655" rIns="0" bIns="0" rtlCol="0">
            <a:spAutoFit/>
          </a:bodyPr>
          <a:lstStyle/>
          <a:p>
            <a:pPr marL="437515" marR="5080" indent="-425450">
              <a:lnSpc>
                <a:spcPts val="3790"/>
              </a:lnSpc>
              <a:spcBef>
                <a:spcPts val="265"/>
              </a:spcBef>
            </a:pPr>
            <a:r>
              <a:rPr sz="3200" spc="-10" dirty="0">
                <a:solidFill>
                  <a:srgbClr val="6FAC46"/>
                </a:solidFill>
                <a:latin typeface="Calibri"/>
                <a:cs typeface="Calibri"/>
              </a:rPr>
              <a:t>Multitask </a:t>
            </a:r>
            <a:r>
              <a:rPr sz="3200" spc="-20" dirty="0">
                <a:solidFill>
                  <a:srgbClr val="6FAC46"/>
                </a:solidFill>
                <a:latin typeface="Calibri"/>
                <a:cs typeface="Calibri"/>
              </a:rPr>
              <a:t>Loss</a:t>
            </a:r>
            <a:endParaRPr sz="3200">
              <a:latin typeface="Calibri"/>
              <a:cs typeface="Calibri"/>
            </a:endParaRPr>
          </a:p>
          <a:p>
            <a:pPr marL="770255">
              <a:lnSpc>
                <a:spcPct val="100000"/>
              </a:lnSpc>
              <a:spcBef>
                <a:spcPts val="1495"/>
              </a:spcBef>
            </a:pPr>
            <a:r>
              <a:rPr sz="2500" b="1" spc="-20" dirty="0">
                <a:latin typeface="Calibri"/>
                <a:cs typeface="Calibri"/>
              </a:rPr>
              <a:t>Loss</a:t>
            </a:r>
            <a:endParaRPr sz="2500">
              <a:latin typeface="Calibri"/>
              <a:cs typeface="Calibri"/>
            </a:endParaRPr>
          </a:p>
        </p:txBody>
      </p:sp>
      <p:sp>
        <p:nvSpPr>
          <p:cNvPr id="32" name="object 32"/>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33" name="object 33"/>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12</a:t>
            </a:fld>
            <a:endParaRPr spc="-25" dirty="0"/>
          </a:p>
        </p:txBody>
      </p:sp>
      <p:sp>
        <p:nvSpPr>
          <p:cNvPr id="34" name="object 34"/>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28" name="object 28"/>
          <p:cNvSpPr txBox="1"/>
          <p:nvPr/>
        </p:nvSpPr>
        <p:spPr>
          <a:xfrm>
            <a:off x="290987" y="4162044"/>
            <a:ext cx="1346200" cy="147320"/>
          </a:xfrm>
          <a:prstGeom prst="rect">
            <a:avLst/>
          </a:prstGeom>
        </p:spPr>
        <p:txBody>
          <a:bodyPr vert="horz" wrap="square" lIns="0" tIns="12700" rIns="0" bIns="0" rtlCol="0">
            <a:spAutoFit/>
          </a:bodyPr>
          <a:lstStyle/>
          <a:p>
            <a:pPr marL="12700">
              <a:lnSpc>
                <a:spcPct val="100000"/>
              </a:lnSpc>
              <a:spcBef>
                <a:spcPts val="100"/>
              </a:spcBef>
            </a:pPr>
            <a:r>
              <a:rPr sz="800" u="sng" dirty="0">
                <a:solidFill>
                  <a:srgbClr val="0462C1"/>
                </a:solidFill>
                <a:uFill>
                  <a:solidFill>
                    <a:srgbClr val="0462C1"/>
                  </a:solidFill>
                </a:uFill>
                <a:latin typeface="Calibri"/>
                <a:cs typeface="Calibri"/>
              </a:rPr>
              <a:t>This</a:t>
            </a:r>
            <a:r>
              <a:rPr sz="800" u="sng" spc="-2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15" dirty="0">
                <a:solidFill>
                  <a:srgbClr val="0462C1"/>
                </a:solidFill>
                <a:latin typeface="Calibri"/>
                <a:cs typeface="Calibri"/>
              </a:rPr>
              <a:t> </a:t>
            </a:r>
            <a:r>
              <a:rPr sz="800" dirty="0">
                <a:solidFill>
                  <a:srgbClr val="999999"/>
                </a:solidFill>
                <a:latin typeface="Calibri"/>
                <a:cs typeface="Calibri"/>
              </a:rPr>
              <a:t>is</a:t>
            </a:r>
            <a:r>
              <a:rPr sz="800" spc="-15" dirty="0">
                <a:solidFill>
                  <a:srgbClr val="999999"/>
                </a:solidFill>
                <a:latin typeface="Calibri"/>
                <a:cs typeface="Calibri"/>
              </a:rPr>
              <a:t> </a:t>
            </a:r>
            <a:r>
              <a:rPr sz="800" u="sng" dirty="0">
                <a:solidFill>
                  <a:srgbClr val="0462C1"/>
                </a:solidFill>
                <a:uFill>
                  <a:solidFill>
                    <a:srgbClr val="0462C1"/>
                  </a:solidFill>
                </a:uFill>
                <a:latin typeface="Calibri"/>
                <a:cs typeface="Calibri"/>
              </a:rPr>
              <a:t>CC0</a:t>
            </a:r>
            <a:r>
              <a:rPr sz="800" u="sng" spc="-2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public</a:t>
            </a:r>
            <a:r>
              <a:rPr sz="800" u="sng" spc="-1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domain</a:t>
            </a:r>
            <a:endParaRPr sz="800">
              <a:latin typeface="Calibri"/>
              <a:cs typeface="Calibri"/>
            </a:endParaRPr>
          </a:p>
        </p:txBody>
      </p:sp>
      <p:sp>
        <p:nvSpPr>
          <p:cNvPr id="29" name="object 29"/>
          <p:cNvSpPr txBox="1"/>
          <p:nvPr/>
        </p:nvSpPr>
        <p:spPr>
          <a:xfrm>
            <a:off x="2272309" y="1504695"/>
            <a:ext cx="2366645" cy="1168400"/>
          </a:xfrm>
          <a:prstGeom prst="rect">
            <a:avLst/>
          </a:prstGeom>
        </p:spPr>
        <p:txBody>
          <a:bodyPr vert="horz" wrap="square" lIns="0" tIns="12700" rIns="0" bIns="0" rtlCol="0">
            <a:spAutoFit/>
          </a:bodyPr>
          <a:lstStyle/>
          <a:p>
            <a:pPr marL="12700" marR="5080">
              <a:lnSpc>
                <a:spcPct val="100000"/>
              </a:lnSpc>
              <a:spcBef>
                <a:spcPts val="100"/>
              </a:spcBef>
            </a:pPr>
            <a:r>
              <a:rPr sz="2500" dirty="0">
                <a:solidFill>
                  <a:srgbClr val="6FAC46"/>
                </a:solidFill>
                <a:latin typeface="Calibri"/>
                <a:cs typeface="Calibri"/>
              </a:rPr>
              <a:t>Often</a:t>
            </a:r>
            <a:r>
              <a:rPr sz="2500" spc="-70" dirty="0">
                <a:solidFill>
                  <a:srgbClr val="6FAC46"/>
                </a:solidFill>
                <a:latin typeface="Calibri"/>
                <a:cs typeface="Calibri"/>
              </a:rPr>
              <a:t> </a:t>
            </a:r>
            <a:r>
              <a:rPr sz="2500" spc="-10" dirty="0">
                <a:solidFill>
                  <a:srgbClr val="6FAC46"/>
                </a:solidFill>
                <a:latin typeface="Calibri"/>
                <a:cs typeface="Calibri"/>
              </a:rPr>
              <a:t>pretrained </a:t>
            </a:r>
            <a:r>
              <a:rPr sz="2500" dirty="0">
                <a:solidFill>
                  <a:srgbClr val="6FAC46"/>
                </a:solidFill>
                <a:latin typeface="Calibri"/>
                <a:cs typeface="Calibri"/>
              </a:rPr>
              <a:t>on</a:t>
            </a:r>
            <a:r>
              <a:rPr sz="2500" spc="-15" dirty="0">
                <a:solidFill>
                  <a:srgbClr val="6FAC46"/>
                </a:solidFill>
                <a:latin typeface="Calibri"/>
                <a:cs typeface="Calibri"/>
              </a:rPr>
              <a:t> </a:t>
            </a:r>
            <a:r>
              <a:rPr sz="2500" spc="-10" dirty="0">
                <a:solidFill>
                  <a:srgbClr val="6FAC46"/>
                </a:solidFill>
                <a:latin typeface="Calibri"/>
                <a:cs typeface="Calibri"/>
              </a:rPr>
              <a:t>ImageNet </a:t>
            </a:r>
            <a:r>
              <a:rPr sz="2500" spc="-40" dirty="0">
                <a:solidFill>
                  <a:srgbClr val="6FAC46"/>
                </a:solidFill>
                <a:latin typeface="Calibri"/>
                <a:cs typeface="Calibri"/>
              </a:rPr>
              <a:t>(Transfer</a:t>
            </a:r>
            <a:r>
              <a:rPr sz="2500" spc="-60" dirty="0">
                <a:solidFill>
                  <a:srgbClr val="6FAC46"/>
                </a:solidFill>
                <a:latin typeface="Calibri"/>
                <a:cs typeface="Calibri"/>
              </a:rPr>
              <a:t> </a:t>
            </a:r>
            <a:r>
              <a:rPr sz="2500" spc="-10" dirty="0">
                <a:solidFill>
                  <a:srgbClr val="6FAC46"/>
                </a:solidFill>
                <a:latin typeface="Calibri"/>
                <a:cs typeface="Calibri"/>
              </a:rPr>
              <a:t>learning)</a:t>
            </a:r>
            <a:endParaRPr sz="2500">
              <a:latin typeface="Calibri"/>
              <a:cs typeface="Calibri"/>
            </a:endParaRPr>
          </a:p>
        </p:txBody>
      </p:sp>
      <p:sp>
        <p:nvSpPr>
          <p:cNvPr id="30" name="object 30"/>
          <p:cNvSpPr txBox="1"/>
          <p:nvPr/>
        </p:nvSpPr>
        <p:spPr>
          <a:xfrm>
            <a:off x="5045697" y="5342635"/>
            <a:ext cx="1663700" cy="57404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4470C4"/>
                </a:solidFill>
                <a:latin typeface="Calibri"/>
                <a:cs typeface="Calibri"/>
              </a:rPr>
              <a:t>“Where”</a:t>
            </a:r>
            <a:endParaRPr sz="3600">
              <a:latin typeface="Calibri"/>
              <a:cs typeface="Calibri"/>
            </a:endParaRPr>
          </a:p>
        </p:txBody>
      </p:sp>
      <p:sp>
        <p:nvSpPr>
          <p:cNvPr id="31" name="object 31"/>
          <p:cNvSpPr txBox="1"/>
          <p:nvPr/>
        </p:nvSpPr>
        <p:spPr>
          <a:xfrm>
            <a:off x="1058227" y="4416044"/>
            <a:ext cx="2664460" cy="756920"/>
          </a:xfrm>
          <a:prstGeom prst="rect">
            <a:avLst/>
          </a:prstGeom>
        </p:spPr>
        <p:txBody>
          <a:bodyPr vert="horz" wrap="square" lIns="0" tIns="12700" rIns="0" bIns="0" rtlCol="0">
            <a:spAutoFit/>
          </a:bodyPr>
          <a:lstStyle/>
          <a:p>
            <a:pPr marL="12700" marR="5080">
              <a:lnSpc>
                <a:spcPct val="100000"/>
              </a:lnSpc>
              <a:spcBef>
                <a:spcPts val="100"/>
              </a:spcBef>
            </a:pPr>
            <a:r>
              <a:rPr sz="2400" spc="-35" dirty="0">
                <a:latin typeface="Calibri"/>
                <a:cs typeface="Calibri"/>
              </a:rPr>
              <a:t>Treat</a:t>
            </a:r>
            <a:r>
              <a:rPr sz="2400" spc="-55" dirty="0">
                <a:latin typeface="Calibri"/>
                <a:cs typeface="Calibri"/>
              </a:rPr>
              <a:t> </a:t>
            </a:r>
            <a:r>
              <a:rPr sz="2400" spc="-10" dirty="0">
                <a:latin typeface="Calibri"/>
                <a:cs typeface="Calibri"/>
              </a:rPr>
              <a:t>localization</a:t>
            </a:r>
            <a:r>
              <a:rPr sz="2400" spc="-45" dirty="0">
                <a:latin typeface="Calibri"/>
                <a:cs typeface="Calibri"/>
              </a:rPr>
              <a:t> </a:t>
            </a:r>
            <a:r>
              <a:rPr sz="2400" dirty="0">
                <a:latin typeface="Calibri"/>
                <a:cs typeface="Calibri"/>
              </a:rPr>
              <a:t>as</a:t>
            </a:r>
            <a:r>
              <a:rPr sz="2400" spc="-55" dirty="0">
                <a:latin typeface="Calibri"/>
                <a:cs typeface="Calibri"/>
              </a:rPr>
              <a:t> </a:t>
            </a:r>
            <a:r>
              <a:rPr sz="2400" spc="-50" dirty="0">
                <a:latin typeface="Calibri"/>
                <a:cs typeface="Calibri"/>
              </a:rPr>
              <a:t>a </a:t>
            </a:r>
            <a:r>
              <a:rPr sz="2400" spc="-10" dirty="0">
                <a:latin typeface="Calibri"/>
                <a:cs typeface="Calibri"/>
              </a:rPr>
              <a:t>regression</a:t>
            </a:r>
            <a:r>
              <a:rPr sz="2400" spc="-75" dirty="0">
                <a:latin typeface="Calibri"/>
                <a:cs typeface="Calibri"/>
              </a:rPr>
              <a:t> </a:t>
            </a:r>
            <a:r>
              <a:rPr sz="2400" spc="-10" dirty="0">
                <a:latin typeface="Calibri"/>
                <a:cs typeface="Calibri"/>
              </a:rPr>
              <a:t>problem!</a:t>
            </a:r>
            <a:endParaRPr sz="24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739"/>
            <a:ext cx="5029835" cy="635000"/>
          </a:xfrm>
          <a:prstGeom prst="rect">
            <a:avLst/>
          </a:prstGeom>
        </p:spPr>
        <p:txBody>
          <a:bodyPr vert="horz" wrap="square" lIns="0" tIns="12700" rIns="0" bIns="0" rtlCol="0">
            <a:spAutoFit/>
          </a:bodyPr>
          <a:lstStyle/>
          <a:p>
            <a:pPr marL="12700">
              <a:lnSpc>
                <a:spcPct val="100000"/>
              </a:lnSpc>
              <a:spcBef>
                <a:spcPts val="100"/>
              </a:spcBef>
            </a:pPr>
            <a:r>
              <a:rPr dirty="0"/>
              <a:t>Detecting</a:t>
            </a:r>
            <a:r>
              <a:rPr spc="-60" dirty="0"/>
              <a:t> </a:t>
            </a:r>
            <a:r>
              <a:rPr dirty="0"/>
              <a:t>a</a:t>
            </a:r>
            <a:r>
              <a:rPr spc="-50" dirty="0"/>
              <a:t> </a:t>
            </a:r>
            <a:r>
              <a:rPr dirty="0"/>
              <a:t>single</a:t>
            </a:r>
            <a:r>
              <a:rPr spc="-65" dirty="0"/>
              <a:t> </a:t>
            </a:r>
            <a:r>
              <a:rPr spc="-10" dirty="0"/>
              <a:t>object</a:t>
            </a:r>
          </a:p>
        </p:txBody>
      </p:sp>
      <p:grpSp>
        <p:nvGrpSpPr>
          <p:cNvPr id="3" name="object 3"/>
          <p:cNvGrpSpPr/>
          <p:nvPr/>
        </p:nvGrpSpPr>
        <p:grpSpPr>
          <a:xfrm>
            <a:off x="179831" y="2557272"/>
            <a:ext cx="4716145" cy="1508760"/>
            <a:chOff x="179831" y="2557272"/>
            <a:chExt cx="4716145" cy="1508760"/>
          </a:xfrm>
        </p:grpSpPr>
        <p:pic>
          <p:nvPicPr>
            <p:cNvPr id="4" name="object 4"/>
            <p:cNvPicPr/>
            <p:nvPr/>
          </p:nvPicPr>
          <p:blipFill>
            <a:blip r:embed="rId2" cstate="print"/>
            <a:stretch>
              <a:fillRect/>
            </a:stretch>
          </p:blipFill>
          <p:spPr>
            <a:xfrm>
              <a:off x="179831" y="2557272"/>
              <a:ext cx="1743456" cy="1508759"/>
            </a:xfrm>
            <a:prstGeom prst="rect">
              <a:avLst/>
            </a:prstGeom>
          </p:spPr>
        </p:pic>
        <p:pic>
          <p:nvPicPr>
            <p:cNvPr id="5" name="object 5"/>
            <p:cNvPicPr/>
            <p:nvPr/>
          </p:nvPicPr>
          <p:blipFill>
            <a:blip r:embed="rId3" cstate="print"/>
            <a:stretch>
              <a:fillRect/>
            </a:stretch>
          </p:blipFill>
          <p:spPr>
            <a:xfrm>
              <a:off x="2067941" y="2820977"/>
              <a:ext cx="2735706" cy="952446"/>
            </a:xfrm>
            <a:prstGeom prst="rect">
              <a:avLst/>
            </a:prstGeom>
          </p:spPr>
        </p:pic>
        <p:sp>
          <p:nvSpPr>
            <p:cNvPr id="6" name="object 6"/>
            <p:cNvSpPr/>
            <p:nvPr/>
          </p:nvSpPr>
          <p:spPr>
            <a:xfrm>
              <a:off x="1951862" y="2783370"/>
              <a:ext cx="2925445" cy="1035685"/>
            </a:xfrm>
            <a:custGeom>
              <a:avLst/>
              <a:gdLst/>
              <a:ahLst/>
              <a:cxnLst/>
              <a:rect l="l" t="t" r="r" b="b"/>
              <a:pathLst>
                <a:path w="2925445" h="1035685">
                  <a:moveTo>
                    <a:pt x="0" y="0"/>
                  </a:moveTo>
                  <a:lnTo>
                    <a:pt x="2924941" y="0"/>
                  </a:lnTo>
                  <a:lnTo>
                    <a:pt x="2924941" y="1035100"/>
                  </a:lnTo>
                  <a:lnTo>
                    <a:pt x="0" y="1035100"/>
                  </a:lnTo>
                  <a:lnTo>
                    <a:pt x="0" y="0"/>
                  </a:lnTo>
                  <a:close/>
                </a:path>
              </a:pathLst>
            </a:custGeom>
            <a:ln w="38100">
              <a:solidFill>
                <a:srgbClr val="6FAC46"/>
              </a:solidFill>
            </a:ln>
          </p:spPr>
          <p:txBody>
            <a:bodyPr wrap="square" lIns="0" tIns="0" rIns="0" bIns="0" rtlCol="0"/>
            <a:lstStyle/>
            <a:p>
              <a:endParaRPr/>
            </a:p>
          </p:txBody>
        </p:sp>
      </p:grpSp>
      <p:sp>
        <p:nvSpPr>
          <p:cNvPr id="7" name="object 7"/>
          <p:cNvSpPr/>
          <p:nvPr/>
        </p:nvSpPr>
        <p:spPr>
          <a:xfrm>
            <a:off x="5063858" y="2816593"/>
            <a:ext cx="0" cy="1006475"/>
          </a:xfrm>
          <a:custGeom>
            <a:avLst/>
            <a:gdLst/>
            <a:ahLst/>
            <a:cxnLst/>
            <a:rect l="l" t="t" r="r" b="b"/>
            <a:pathLst>
              <a:path h="1006475">
                <a:moveTo>
                  <a:pt x="0" y="0"/>
                </a:moveTo>
                <a:lnTo>
                  <a:pt x="1" y="1006140"/>
                </a:lnTo>
              </a:path>
            </a:pathLst>
          </a:custGeom>
          <a:ln w="38100">
            <a:solidFill>
              <a:srgbClr val="44536A"/>
            </a:solidFill>
          </a:ln>
        </p:spPr>
        <p:txBody>
          <a:bodyPr wrap="square" lIns="0" tIns="0" rIns="0" bIns="0" rtlCol="0"/>
          <a:lstStyle/>
          <a:p>
            <a:endParaRPr/>
          </a:p>
        </p:txBody>
      </p:sp>
      <p:sp>
        <p:nvSpPr>
          <p:cNvPr id="8" name="object 8"/>
          <p:cNvSpPr txBox="1"/>
          <p:nvPr/>
        </p:nvSpPr>
        <p:spPr>
          <a:xfrm>
            <a:off x="4327347" y="3879086"/>
            <a:ext cx="963930" cy="787400"/>
          </a:xfrm>
          <a:prstGeom prst="rect">
            <a:avLst/>
          </a:prstGeom>
        </p:spPr>
        <p:txBody>
          <a:bodyPr vert="horz" wrap="square" lIns="0" tIns="12700" rIns="0" bIns="0" rtlCol="0">
            <a:spAutoFit/>
          </a:bodyPr>
          <a:lstStyle/>
          <a:p>
            <a:pPr marL="12700">
              <a:lnSpc>
                <a:spcPct val="100000"/>
              </a:lnSpc>
              <a:spcBef>
                <a:spcPts val="100"/>
              </a:spcBef>
            </a:pPr>
            <a:r>
              <a:rPr sz="2500" b="1" spc="-25" dirty="0">
                <a:latin typeface="Calibri"/>
                <a:cs typeface="Calibri"/>
              </a:rPr>
              <a:t>Vector:</a:t>
            </a:r>
            <a:endParaRPr sz="2500">
              <a:latin typeface="Calibri"/>
              <a:cs typeface="Calibri"/>
            </a:endParaRPr>
          </a:p>
          <a:p>
            <a:pPr marL="160655">
              <a:lnSpc>
                <a:spcPct val="100000"/>
              </a:lnSpc>
            </a:pPr>
            <a:r>
              <a:rPr sz="2500" spc="-20" dirty="0">
                <a:latin typeface="Calibri"/>
                <a:cs typeface="Calibri"/>
              </a:rPr>
              <a:t>4096</a:t>
            </a:r>
            <a:endParaRPr sz="2500">
              <a:latin typeface="Calibri"/>
              <a:cs typeface="Calibri"/>
            </a:endParaRPr>
          </a:p>
        </p:txBody>
      </p:sp>
      <p:sp>
        <p:nvSpPr>
          <p:cNvPr id="9" name="object 9"/>
          <p:cNvSpPr txBox="1"/>
          <p:nvPr/>
        </p:nvSpPr>
        <p:spPr>
          <a:xfrm>
            <a:off x="5103202" y="1371091"/>
            <a:ext cx="1252220" cy="845819"/>
          </a:xfrm>
          <a:prstGeom prst="rect">
            <a:avLst/>
          </a:prstGeom>
        </p:spPr>
        <p:txBody>
          <a:bodyPr vert="horz" wrap="square" lIns="0" tIns="13970" rIns="0" bIns="0" rtlCol="0">
            <a:spAutoFit/>
          </a:bodyPr>
          <a:lstStyle/>
          <a:p>
            <a:pPr marL="12700" marR="5080" algn="ctr">
              <a:lnSpc>
                <a:spcPct val="99400"/>
              </a:lnSpc>
              <a:spcBef>
                <a:spcPts val="110"/>
              </a:spcBef>
            </a:pPr>
            <a:r>
              <a:rPr sz="1800" b="1" spc="-10" dirty="0">
                <a:latin typeface="Calibri"/>
                <a:cs typeface="Calibri"/>
              </a:rPr>
              <a:t>Fully Connected</a:t>
            </a:r>
            <a:r>
              <a:rPr sz="1800" spc="-10" dirty="0">
                <a:latin typeface="Calibri"/>
                <a:cs typeface="Calibri"/>
              </a:rPr>
              <a:t>: </a:t>
            </a:r>
            <a:r>
              <a:rPr sz="1800" dirty="0">
                <a:latin typeface="Calibri"/>
                <a:cs typeface="Calibri"/>
              </a:rPr>
              <a:t>4096</a:t>
            </a:r>
            <a:r>
              <a:rPr sz="1800" spc="-30" dirty="0">
                <a:latin typeface="Calibri"/>
                <a:cs typeface="Calibri"/>
              </a:rPr>
              <a:t> </a:t>
            </a:r>
            <a:r>
              <a:rPr sz="1800" dirty="0">
                <a:latin typeface="Calibri"/>
                <a:cs typeface="Calibri"/>
              </a:rPr>
              <a:t>to</a:t>
            </a:r>
            <a:r>
              <a:rPr sz="1800" spc="-30" dirty="0">
                <a:latin typeface="Calibri"/>
                <a:cs typeface="Calibri"/>
              </a:rPr>
              <a:t> </a:t>
            </a:r>
            <a:r>
              <a:rPr sz="1800" spc="-20" dirty="0">
                <a:latin typeface="Calibri"/>
                <a:cs typeface="Calibri"/>
              </a:rPr>
              <a:t>1000</a:t>
            </a:r>
            <a:endParaRPr sz="1800">
              <a:latin typeface="Calibri"/>
              <a:cs typeface="Calibri"/>
            </a:endParaRPr>
          </a:p>
        </p:txBody>
      </p:sp>
      <p:sp>
        <p:nvSpPr>
          <p:cNvPr id="10" name="object 10"/>
          <p:cNvSpPr/>
          <p:nvPr/>
        </p:nvSpPr>
        <p:spPr>
          <a:xfrm>
            <a:off x="5394794" y="1905368"/>
            <a:ext cx="1513205" cy="986790"/>
          </a:xfrm>
          <a:custGeom>
            <a:avLst/>
            <a:gdLst/>
            <a:ahLst/>
            <a:cxnLst/>
            <a:rect l="l" t="t" r="r" b="b"/>
            <a:pathLst>
              <a:path w="1513204" h="986789">
                <a:moveTo>
                  <a:pt x="1444007" y="33492"/>
                </a:moveTo>
                <a:lnTo>
                  <a:pt x="0" y="970572"/>
                </a:lnTo>
                <a:lnTo>
                  <a:pt x="10375" y="986548"/>
                </a:lnTo>
                <a:lnTo>
                  <a:pt x="1454378" y="49472"/>
                </a:lnTo>
                <a:lnTo>
                  <a:pt x="1444007" y="33492"/>
                </a:lnTo>
                <a:close/>
              </a:path>
              <a:path w="1513204" h="986789">
                <a:moveTo>
                  <a:pt x="1497488" y="26581"/>
                </a:moveTo>
                <a:lnTo>
                  <a:pt x="1454658" y="26581"/>
                </a:lnTo>
                <a:lnTo>
                  <a:pt x="1465033" y="42557"/>
                </a:lnTo>
                <a:lnTo>
                  <a:pt x="1454378" y="49472"/>
                </a:lnTo>
                <a:lnTo>
                  <a:pt x="1469936" y="73444"/>
                </a:lnTo>
                <a:lnTo>
                  <a:pt x="1497488" y="26581"/>
                </a:lnTo>
                <a:close/>
              </a:path>
              <a:path w="1513204" h="986789">
                <a:moveTo>
                  <a:pt x="1454658" y="26581"/>
                </a:moveTo>
                <a:lnTo>
                  <a:pt x="1444007" y="33492"/>
                </a:lnTo>
                <a:lnTo>
                  <a:pt x="1454378" y="49472"/>
                </a:lnTo>
                <a:lnTo>
                  <a:pt x="1465033" y="42557"/>
                </a:lnTo>
                <a:lnTo>
                  <a:pt x="1454658" y="26581"/>
                </a:lnTo>
                <a:close/>
              </a:path>
              <a:path w="1513204" h="986789">
                <a:moveTo>
                  <a:pt x="1513116" y="0"/>
                </a:moveTo>
                <a:lnTo>
                  <a:pt x="1428445" y="9512"/>
                </a:lnTo>
                <a:lnTo>
                  <a:pt x="1444007" y="33492"/>
                </a:lnTo>
                <a:lnTo>
                  <a:pt x="1454658" y="26581"/>
                </a:lnTo>
                <a:lnTo>
                  <a:pt x="1497488" y="26581"/>
                </a:lnTo>
                <a:lnTo>
                  <a:pt x="1513116" y="0"/>
                </a:lnTo>
                <a:close/>
              </a:path>
            </a:pathLst>
          </a:custGeom>
          <a:solidFill>
            <a:srgbClr val="44536A"/>
          </a:solidFill>
        </p:spPr>
        <p:txBody>
          <a:bodyPr wrap="square" lIns="0" tIns="0" rIns="0" bIns="0" rtlCol="0"/>
          <a:lstStyle/>
          <a:p>
            <a:endParaRPr/>
          </a:p>
        </p:txBody>
      </p:sp>
      <p:sp>
        <p:nvSpPr>
          <p:cNvPr id="11" name="object 11"/>
          <p:cNvSpPr txBox="1"/>
          <p:nvPr/>
        </p:nvSpPr>
        <p:spPr>
          <a:xfrm>
            <a:off x="7017067" y="4308854"/>
            <a:ext cx="1602740" cy="1168400"/>
          </a:xfrm>
          <a:prstGeom prst="rect">
            <a:avLst/>
          </a:prstGeom>
        </p:spPr>
        <p:txBody>
          <a:bodyPr vert="horz" wrap="square" lIns="0" tIns="12700" rIns="0" bIns="0" rtlCol="0">
            <a:spAutoFit/>
          </a:bodyPr>
          <a:lstStyle/>
          <a:p>
            <a:pPr marL="12700" marR="5080">
              <a:lnSpc>
                <a:spcPct val="100000"/>
              </a:lnSpc>
              <a:spcBef>
                <a:spcPts val="100"/>
              </a:spcBef>
            </a:pPr>
            <a:r>
              <a:rPr sz="2500" b="1" spc="-25" dirty="0">
                <a:latin typeface="Calibri"/>
                <a:cs typeface="Calibri"/>
              </a:rPr>
              <a:t>Box Coordinates </a:t>
            </a:r>
            <a:r>
              <a:rPr sz="2500" dirty="0">
                <a:latin typeface="Calibri"/>
                <a:cs typeface="Calibri"/>
              </a:rPr>
              <a:t>(x,</a:t>
            </a:r>
            <a:r>
              <a:rPr sz="2500" spc="-65" dirty="0">
                <a:latin typeface="Calibri"/>
                <a:cs typeface="Calibri"/>
              </a:rPr>
              <a:t> </a:t>
            </a:r>
            <a:r>
              <a:rPr sz="2500" spc="-75" dirty="0">
                <a:latin typeface="Calibri"/>
                <a:cs typeface="Calibri"/>
              </a:rPr>
              <a:t>y,</a:t>
            </a:r>
            <a:r>
              <a:rPr sz="2500" spc="-45" dirty="0">
                <a:latin typeface="Calibri"/>
                <a:cs typeface="Calibri"/>
              </a:rPr>
              <a:t> </a:t>
            </a:r>
            <a:r>
              <a:rPr sz="2500" spc="-120" dirty="0">
                <a:latin typeface="Calibri"/>
                <a:cs typeface="Calibri"/>
              </a:rPr>
              <a:t>w,</a:t>
            </a:r>
            <a:r>
              <a:rPr sz="2500" spc="-20" dirty="0">
                <a:latin typeface="Calibri"/>
                <a:cs typeface="Calibri"/>
              </a:rPr>
              <a:t> </a:t>
            </a:r>
            <a:r>
              <a:rPr sz="2500" spc="-25" dirty="0">
                <a:latin typeface="Calibri"/>
                <a:cs typeface="Calibri"/>
              </a:rPr>
              <a:t>h)</a:t>
            </a:r>
            <a:endParaRPr sz="2500">
              <a:latin typeface="Calibri"/>
              <a:cs typeface="Calibri"/>
            </a:endParaRPr>
          </a:p>
        </p:txBody>
      </p:sp>
      <p:sp>
        <p:nvSpPr>
          <p:cNvPr id="12" name="object 12"/>
          <p:cNvSpPr/>
          <p:nvPr/>
        </p:nvSpPr>
        <p:spPr>
          <a:xfrm>
            <a:off x="5396509" y="3722306"/>
            <a:ext cx="1595755" cy="640080"/>
          </a:xfrm>
          <a:custGeom>
            <a:avLst/>
            <a:gdLst/>
            <a:ahLst/>
            <a:cxnLst/>
            <a:rect l="l" t="t" r="r" b="b"/>
            <a:pathLst>
              <a:path w="1595754" h="640079">
                <a:moveTo>
                  <a:pt x="1521112" y="613174"/>
                </a:moveTo>
                <a:lnTo>
                  <a:pt x="1510690" y="639787"/>
                </a:lnTo>
                <a:lnTo>
                  <a:pt x="1595539" y="632091"/>
                </a:lnTo>
                <a:lnTo>
                  <a:pt x="1582651" y="617804"/>
                </a:lnTo>
                <a:lnTo>
                  <a:pt x="1532940" y="617804"/>
                </a:lnTo>
                <a:lnTo>
                  <a:pt x="1521112" y="613174"/>
                </a:lnTo>
                <a:close/>
              </a:path>
              <a:path w="1595754" h="640079">
                <a:moveTo>
                  <a:pt x="1528054" y="595447"/>
                </a:moveTo>
                <a:lnTo>
                  <a:pt x="1521112" y="613174"/>
                </a:lnTo>
                <a:lnTo>
                  <a:pt x="1532940" y="617804"/>
                </a:lnTo>
                <a:lnTo>
                  <a:pt x="1539875" y="600074"/>
                </a:lnTo>
                <a:lnTo>
                  <a:pt x="1528054" y="595447"/>
                </a:lnTo>
                <a:close/>
              </a:path>
              <a:path w="1595754" h="640079">
                <a:moveTo>
                  <a:pt x="1538477" y="568832"/>
                </a:moveTo>
                <a:lnTo>
                  <a:pt x="1528054" y="595447"/>
                </a:lnTo>
                <a:lnTo>
                  <a:pt x="1539875" y="600074"/>
                </a:lnTo>
                <a:lnTo>
                  <a:pt x="1532940" y="617804"/>
                </a:lnTo>
                <a:lnTo>
                  <a:pt x="1582651" y="617804"/>
                </a:lnTo>
                <a:lnTo>
                  <a:pt x="1538477" y="568832"/>
                </a:lnTo>
                <a:close/>
              </a:path>
              <a:path w="1595754" h="640079">
                <a:moveTo>
                  <a:pt x="6946" y="0"/>
                </a:moveTo>
                <a:lnTo>
                  <a:pt x="0" y="17741"/>
                </a:lnTo>
                <a:lnTo>
                  <a:pt x="1521112" y="613174"/>
                </a:lnTo>
                <a:lnTo>
                  <a:pt x="1528054" y="595447"/>
                </a:lnTo>
                <a:lnTo>
                  <a:pt x="6946" y="0"/>
                </a:lnTo>
                <a:close/>
              </a:path>
            </a:pathLst>
          </a:custGeom>
          <a:solidFill>
            <a:srgbClr val="44536A"/>
          </a:solidFill>
        </p:spPr>
        <p:txBody>
          <a:bodyPr wrap="square" lIns="0" tIns="0" rIns="0" bIns="0" rtlCol="0"/>
          <a:lstStyle/>
          <a:p>
            <a:endParaRPr/>
          </a:p>
        </p:txBody>
      </p:sp>
      <p:sp>
        <p:nvSpPr>
          <p:cNvPr id="13" name="object 13"/>
          <p:cNvSpPr txBox="1"/>
          <p:nvPr/>
        </p:nvSpPr>
        <p:spPr>
          <a:xfrm>
            <a:off x="5760237" y="4111244"/>
            <a:ext cx="1096645" cy="84836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Fully Connected</a:t>
            </a:r>
            <a:r>
              <a:rPr sz="1800" spc="-10" dirty="0">
                <a:latin typeface="Calibri"/>
                <a:cs typeface="Calibri"/>
              </a:rPr>
              <a:t>: </a:t>
            </a:r>
            <a:r>
              <a:rPr sz="1800" dirty="0">
                <a:latin typeface="Calibri"/>
                <a:cs typeface="Calibri"/>
              </a:rPr>
              <a:t>4096</a:t>
            </a:r>
            <a:r>
              <a:rPr sz="1800" spc="-30" dirty="0">
                <a:latin typeface="Calibri"/>
                <a:cs typeface="Calibri"/>
              </a:rPr>
              <a:t> </a:t>
            </a:r>
            <a:r>
              <a:rPr sz="1800" dirty="0">
                <a:latin typeface="Calibri"/>
                <a:cs typeface="Calibri"/>
              </a:rPr>
              <a:t>to</a:t>
            </a:r>
            <a:r>
              <a:rPr sz="1800" spc="-30" dirty="0">
                <a:latin typeface="Calibri"/>
                <a:cs typeface="Calibri"/>
              </a:rPr>
              <a:t> </a:t>
            </a:r>
            <a:r>
              <a:rPr sz="1800" spc="-50" dirty="0">
                <a:latin typeface="Calibri"/>
                <a:cs typeface="Calibri"/>
              </a:rPr>
              <a:t>4</a:t>
            </a:r>
            <a:endParaRPr sz="1800">
              <a:latin typeface="Calibri"/>
              <a:cs typeface="Calibri"/>
            </a:endParaRPr>
          </a:p>
        </p:txBody>
      </p:sp>
      <p:sp>
        <p:nvSpPr>
          <p:cNvPr id="14" name="object 14"/>
          <p:cNvSpPr txBox="1"/>
          <p:nvPr/>
        </p:nvSpPr>
        <p:spPr>
          <a:xfrm>
            <a:off x="9335795" y="1812543"/>
            <a:ext cx="581025" cy="406400"/>
          </a:xfrm>
          <a:prstGeom prst="rect">
            <a:avLst/>
          </a:prstGeom>
        </p:spPr>
        <p:txBody>
          <a:bodyPr vert="horz" wrap="square" lIns="0" tIns="12700" rIns="0" bIns="0" rtlCol="0">
            <a:spAutoFit/>
          </a:bodyPr>
          <a:lstStyle/>
          <a:p>
            <a:pPr marL="12700">
              <a:lnSpc>
                <a:spcPct val="100000"/>
              </a:lnSpc>
              <a:spcBef>
                <a:spcPts val="100"/>
              </a:spcBef>
            </a:pPr>
            <a:r>
              <a:rPr sz="2500" b="1" spc="-20" dirty="0">
                <a:latin typeface="Calibri"/>
                <a:cs typeface="Calibri"/>
              </a:rPr>
              <a:t>Loss</a:t>
            </a:r>
            <a:endParaRPr sz="2500">
              <a:latin typeface="Calibri"/>
              <a:cs typeface="Calibri"/>
            </a:endParaRPr>
          </a:p>
        </p:txBody>
      </p:sp>
      <p:sp>
        <p:nvSpPr>
          <p:cNvPr id="15" name="object 15"/>
          <p:cNvSpPr txBox="1"/>
          <p:nvPr/>
        </p:nvSpPr>
        <p:spPr>
          <a:xfrm>
            <a:off x="9151022" y="4455159"/>
            <a:ext cx="946150" cy="406400"/>
          </a:xfrm>
          <a:prstGeom prst="rect">
            <a:avLst/>
          </a:prstGeom>
        </p:spPr>
        <p:txBody>
          <a:bodyPr vert="horz" wrap="square" lIns="0" tIns="12700" rIns="0" bIns="0" rtlCol="0">
            <a:spAutoFit/>
          </a:bodyPr>
          <a:lstStyle/>
          <a:p>
            <a:pPr marL="12700">
              <a:lnSpc>
                <a:spcPct val="100000"/>
              </a:lnSpc>
              <a:spcBef>
                <a:spcPts val="100"/>
              </a:spcBef>
            </a:pPr>
            <a:r>
              <a:rPr sz="2500" b="1" dirty="0">
                <a:latin typeface="Calibri"/>
                <a:cs typeface="Calibri"/>
              </a:rPr>
              <a:t>L2</a:t>
            </a:r>
            <a:r>
              <a:rPr sz="2500" b="1" spc="-45" dirty="0">
                <a:latin typeface="Calibri"/>
                <a:cs typeface="Calibri"/>
              </a:rPr>
              <a:t> </a:t>
            </a:r>
            <a:r>
              <a:rPr sz="2500" b="1" spc="-20" dirty="0">
                <a:latin typeface="Calibri"/>
                <a:cs typeface="Calibri"/>
              </a:rPr>
              <a:t>Loss</a:t>
            </a:r>
            <a:endParaRPr sz="2500">
              <a:latin typeface="Calibri"/>
              <a:cs typeface="Calibri"/>
            </a:endParaRPr>
          </a:p>
        </p:txBody>
      </p:sp>
      <p:sp>
        <p:nvSpPr>
          <p:cNvPr id="16" name="object 16"/>
          <p:cNvSpPr/>
          <p:nvPr/>
        </p:nvSpPr>
        <p:spPr>
          <a:xfrm>
            <a:off x="8309203" y="1741538"/>
            <a:ext cx="638175" cy="76200"/>
          </a:xfrm>
          <a:custGeom>
            <a:avLst/>
            <a:gdLst/>
            <a:ahLst/>
            <a:cxnLst/>
            <a:rect l="l" t="t" r="r" b="b"/>
            <a:pathLst>
              <a:path w="638175" h="76200">
                <a:moveTo>
                  <a:pt x="561632" y="0"/>
                </a:moveTo>
                <a:lnTo>
                  <a:pt x="561632" y="76200"/>
                </a:lnTo>
                <a:lnTo>
                  <a:pt x="618782" y="47625"/>
                </a:lnTo>
                <a:lnTo>
                  <a:pt x="574332" y="47625"/>
                </a:lnTo>
                <a:lnTo>
                  <a:pt x="574332" y="28575"/>
                </a:lnTo>
                <a:lnTo>
                  <a:pt x="618782" y="28575"/>
                </a:lnTo>
                <a:lnTo>
                  <a:pt x="561632" y="0"/>
                </a:lnTo>
                <a:close/>
              </a:path>
              <a:path w="638175" h="76200">
                <a:moveTo>
                  <a:pt x="561632" y="28575"/>
                </a:moveTo>
                <a:lnTo>
                  <a:pt x="0" y="28575"/>
                </a:lnTo>
                <a:lnTo>
                  <a:pt x="0" y="47625"/>
                </a:lnTo>
                <a:lnTo>
                  <a:pt x="561632" y="47625"/>
                </a:lnTo>
                <a:lnTo>
                  <a:pt x="561632" y="28575"/>
                </a:lnTo>
                <a:close/>
              </a:path>
              <a:path w="638175" h="76200">
                <a:moveTo>
                  <a:pt x="618782" y="28575"/>
                </a:moveTo>
                <a:lnTo>
                  <a:pt x="574332" y="28575"/>
                </a:lnTo>
                <a:lnTo>
                  <a:pt x="574332" y="47625"/>
                </a:lnTo>
                <a:lnTo>
                  <a:pt x="618782" y="47625"/>
                </a:lnTo>
                <a:lnTo>
                  <a:pt x="637832" y="38100"/>
                </a:lnTo>
                <a:lnTo>
                  <a:pt x="618782" y="28575"/>
                </a:lnTo>
                <a:close/>
              </a:path>
            </a:pathLst>
          </a:custGeom>
          <a:solidFill>
            <a:srgbClr val="44536A"/>
          </a:solidFill>
        </p:spPr>
        <p:txBody>
          <a:bodyPr wrap="square" lIns="0" tIns="0" rIns="0" bIns="0" rtlCol="0"/>
          <a:lstStyle/>
          <a:p>
            <a:endParaRPr/>
          </a:p>
        </p:txBody>
      </p:sp>
      <p:sp>
        <p:nvSpPr>
          <p:cNvPr id="17" name="object 17"/>
          <p:cNvSpPr txBox="1"/>
          <p:nvPr/>
        </p:nvSpPr>
        <p:spPr>
          <a:xfrm>
            <a:off x="8879052" y="376934"/>
            <a:ext cx="1783080" cy="1461135"/>
          </a:xfrm>
          <a:prstGeom prst="rect">
            <a:avLst/>
          </a:prstGeom>
        </p:spPr>
        <p:txBody>
          <a:bodyPr vert="horz" wrap="square" lIns="0" tIns="12700" rIns="0" bIns="0" rtlCol="0">
            <a:spAutoFit/>
          </a:bodyPr>
          <a:lstStyle/>
          <a:p>
            <a:pPr marL="12700">
              <a:lnSpc>
                <a:spcPct val="100000"/>
              </a:lnSpc>
              <a:spcBef>
                <a:spcPts val="100"/>
              </a:spcBef>
            </a:pPr>
            <a:r>
              <a:rPr sz="2500" b="1" dirty="0">
                <a:latin typeface="Calibri"/>
                <a:cs typeface="Calibri"/>
              </a:rPr>
              <a:t>Correct</a:t>
            </a:r>
            <a:r>
              <a:rPr sz="2500" b="1" spc="-140" dirty="0">
                <a:latin typeface="Calibri"/>
                <a:cs typeface="Calibri"/>
              </a:rPr>
              <a:t> </a:t>
            </a:r>
            <a:r>
              <a:rPr sz="2500" b="1" spc="-10" dirty="0">
                <a:latin typeface="Calibri"/>
                <a:cs typeface="Calibri"/>
              </a:rPr>
              <a:t>label:</a:t>
            </a:r>
            <a:endParaRPr sz="2500">
              <a:latin typeface="Calibri"/>
              <a:cs typeface="Calibri"/>
            </a:endParaRPr>
          </a:p>
          <a:p>
            <a:pPr marL="12700">
              <a:lnSpc>
                <a:spcPct val="100000"/>
              </a:lnSpc>
            </a:pPr>
            <a:r>
              <a:rPr sz="2500" spc="-25" dirty="0">
                <a:latin typeface="Calibri"/>
                <a:cs typeface="Calibri"/>
              </a:rPr>
              <a:t>Cat</a:t>
            </a:r>
            <a:endParaRPr sz="2500">
              <a:latin typeface="Calibri"/>
              <a:cs typeface="Calibri"/>
            </a:endParaRPr>
          </a:p>
          <a:p>
            <a:pPr marL="204470">
              <a:lnSpc>
                <a:spcPct val="100000"/>
              </a:lnSpc>
              <a:spcBef>
                <a:spcPts val="2305"/>
              </a:spcBef>
            </a:pPr>
            <a:r>
              <a:rPr sz="2500" b="1" spc="-10" dirty="0">
                <a:latin typeface="Calibri"/>
                <a:cs typeface="Calibri"/>
              </a:rPr>
              <a:t>Softmax</a:t>
            </a:r>
            <a:endParaRPr sz="2500">
              <a:latin typeface="Calibri"/>
              <a:cs typeface="Calibri"/>
            </a:endParaRPr>
          </a:p>
        </p:txBody>
      </p:sp>
      <p:sp>
        <p:nvSpPr>
          <p:cNvPr id="18" name="object 18"/>
          <p:cNvSpPr/>
          <p:nvPr/>
        </p:nvSpPr>
        <p:spPr>
          <a:xfrm>
            <a:off x="8525916" y="4626178"/>
            <a:ext cx="457200" cy="76200"/>
          </a:xfrm>
          <a:custGeom>
            <a:avLst/>
            <a:gdLst/>
            <a:ahLst/>
            <a:cxnLst/>
            <a:rect l="l" t="t" r="r" b="b"/>
            <a:pathLst>
              <a:path w="457200" h="76200">
                <a:moveTo>
                  <a:pt x="380466" y="0"/>
                </a:moveTo>
                <a:lnTo>
                  <a:pt x="380533" y="28577"/>
                </a:lnTo>
                <a:lnTo>
                  <a:pt x="380644" y="76200"/>
                </a:lnTo>
                <a:lnTo>
                  <a:pt x="437475" y="47627"/>
                </a:lnTo>
                <a:lnTo>
                  <a:pt x="393280" y="47627"/>
                </a:lnTo>
                <a:lnTo>
                  <a:pt x="393230" y="28577"/>
                </a:lnTo>
                <a:lnTo>
                  <a:pt x="437938" y="28577"/>
                </a:lnTo>
                <a:lnTo>
                  <a:pt x="380466" y="0"/>
                </a:lnTo>
                <a:close/>
              </a:path>
              <a:path w="457200" h="76200">
                <a:moveTo>
                  <a:pt x="380533" y="28577"/>
                </a:moveTo>
                <a:lnTo>
                  <a:pt x="0" y="29425"/>
                </a:lnTo>
                <a:lnTo>
                  <a:pt x="38" y="48475"/>
                </a:lnTo>
                <a:lnTo>
                  <a:pt x="380577" y="47627"/>
                </a:lnTo>
                <a:lnTo>
                  <a:pt x="380533" y="28577"/>
                </a:lnTo>
                <a:close/>
              </a:path>
              <a:path w="457200" h="76200">
                <a:moveTo>
                  <a:pt x="437938" y="28577"/>
                </a:moveTo>
                <a:lnTo>
                  <a:pt x="393230" y="28577"/>
                </a:lnTo>
                <a:lnTo>
                  <a:pt x="393280" y="47627"/>
                </a:lnTo>
                <a:lnTo>
                  <a:pt x="437475" y="47627"/>
                </a:lnTo>
                <a:lnTo>
                  <a:pt x="456755" y="37934"/>
                </a:lnTo>
                <a:lnTo>
                  <a:pt x="437938" y="28577"/>
                </a:lnTo>
                <a:close/>
              </a:path>
            </a:pathLst>
          </a:custGeom>
          <a:solidFill>
            <a:srgbClr val="44536A"/>
          </a:solidFill>
        </p:spPr>
        <p:txBody>
          <a:bodyPr wrap="square" lIns="0" tIns="0" rIns="0" bIns="0" rtlCol="0"/>
          <a:lstStyle/>
          <a:p>
            <a:endParaRPr/>
          </a:p>
        </p:txBody>
      </p:sp>
      <p:sp>
        <p:nvSpPr>
          <p:cNvPr id="19" name="object 19"/>
          <p:cNvSpPr/>
          <p:nvPr/>
        </p:nvSpPr>
        <p:spPr>
          <a:xfrm>
            <a:off x="9549574" y="875461"/>
            <a:ext cx="76200" cy="557530"/>
          </a:xfrm>
          <a:custGeom>
            <a:avLst/>
            <a:gdLst/>
            <a:ahLst/>
            <a:cxnLst/>
            <a:rect l="l" t="t" r="r" b="b"/>
            <a:pathLst>
              <a:path w="76200" h="557530">
                <a:moveTo>
                  <a:pt x="28575" y="481266"/>
                </a:moveTo>
                <a:lnTo>
                  <a:pt x="0" y="481266"/>
                </a:lnTo>
                <a:lnTo>
                  <a:pt x="38100" y="557466"/>
                </a:lnTo>
                <a:lnTo>
                  <a:pt x="69850" y="493966"/>
                </a:lnTo>
                <a:lnTo>
                  <a:pt x="28575" y="493966"/>
                </a:lnTo>
                <a:lnTo>
                  <a:pt x="28575" y="481266"/>
                </a:lnTo>
                <a:close/>
              </a:path>
              <a:path w="76200" h="557530">
                <a:moveTo>
                  <a:pt x="47625" y="0"/>
                </a:moveTo>
                <a:lnTo>
                  <a:pt x="28575" y="0"/>
                </a:lnTo>
                <a:lnTo>
                  <a:pt x="28575" y="493966"/>
                </a:lnTo>
                <a:lnTo>
                  <a:pt x="47625" y="493966"/>
                </a:lnTo>
                <a:lnTo>
                  <a:pt x="47625" y="0"/>
                </a:lnTo>
                <a:close/>
              </a:path>
              <a:path w="76200" h="557530">
                <a:moveTo>
                  <a:pt x="76200" y="481266"/>
                </a:moveTo>
                <a:lnTo>
                  <a:pt x="47625" y="481266"/>
                </a:lnTo>
                <a:lnTo>
                  <a:pt x="47625" y="493966"/>
                </a:lnTo>
                <a:lnTo>
                  <a:pt x="69850" y="493966"/>
                </a:lnTo>
                <a:lnTo>
                  <a:pt x="76200" y="481266"/>
                </a:lnTo>
                <a:close/>
              </a:path>
            </a:pathLst>
          </a:custGeom>
          <a:solidFill>
            <a:srgbClr val="44536A"/>
          </a:solidFill>
        </p:spPr>
        <p:txBody>
          <a:bodyPr wrap="square" lIns="0" tIns="0" rIns="0" bIns="0" rtlCol="0"/>
          <a:lstStyle/>
          <a:p>
            <a:endParaRPr/>
          </a:p>
        </p:txBody>
      </p:sp>
      <p:sp>
        <p:nvSpPr>
          <p:cNvPr id="20" name="object 20"/>
          <p:cNvSpPr txBox="1"/>
          <p:nvPr/>
        </p:nvSpPr>
        <p:spPr>
          <a:xfrm>
            <a:off x="6612711" y="410971"/>
            <a:ext cx="1996439" cy="273177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4470C4"/>
                </a:solidFill>
                <a:latin typeface="Calibri"/>
                <a:cs typeface="Calibri"/>
              </a:rPr>
              <a:t>“What”</a:t>
            </a:r>
            <a:endParaRPr sz="3600">
              <a:latin typeface="Calibri"/>
              <a:cs typeface="Calibri"/>
            </a:endParaRPr>
          </a:p>
          <a:p>
            <a:pPr marL="416559">
              <a:lnSpc>
                <a:spcPct val="100000"/>
              </a:lnSpc>
              <a:spcBef>
                <a:spcPts val="1985"/>
              </a:spcBef>
            </a:pPr>
            <a:r>
              <a:rPr sz="2500" b="1" dirty="0">
                <a:latin typeface="Calibri"/>
                <a:cs typeface="Calibri"/>
              </a:rPr>
              <a:t>Class</a:t>
            </a:r>
            <a:r>
              <a:rPr sz="2500" b="1" spc="-105" dirty="0">
                <a:latin typeface="Calibri"/>
                <a:cs typeface="Calibri"/>
              </a:rPr>
              <a:t> </a:t>
            </a:r>
            <a:r>
              <a:rPr sz="2500" b="1" spc="-10" dirty="0">
                <a:latin typeface="Calibri"/>
                <a:cs typeface="Calibri"/>
              </a:rPr>
              <a:t>Scores</a:t>
            </a:r>
            <a:endParaRPr sz="2500">
              <a:latin typeface="Calibri"/>
              <a:cs typeface="Calibri"/>
            </a:endParaRPr>
          </a:p>
          <a:p>
            <a:pPr marL="416559">
              <a:lnSpc>
                <a:spcPct val="100000"/>
              </a:lnSpc>
            </a:pPr>
            <a:r>
              <a:rPr sz="2500" dirty="0">
                <a:latin typeface="Calibri"/>
                <a:cs typeface="Calibri"/>
              </a:rPr>
              <a:t>Cat:</a:t>
            </a:r>
            <a:r>
              <a:rPr sz="2500" spc="-100" dirty="0">
                <a:latin typeface="Calibri"/>
                <a:cs typeface="Calibri"/>
              </a:rPr>
              <a:t> </a:t>
            </a:r>
            <a:r>
              <a:rPr sz="2500" spc="-25" dirty="0">
                <a:latin typeface="Calibri"/>
                <a:cs typeface="Calibri"/>
              </a:rPr>
              <a:t>0.9</a:t>
            </a:r>
            <a:endParaRPr sz="2500">
              <a:latin typeface="Calibri"/>
              <a:cs typeface="Calibri"/>
            </a:endParaRPr>
          </a:p>
          <a:p>
            <a:pPr marL="416559">
              <a:lnSpc>
                <a:spcPct val="100000"/>
              </a:lnSpc>
            </a:pPr>
            <a:r>
              <a:rPr sz="2500" dirty="0">
                <a:latin typeface="Calibri"/>
                <a:cs typeface="Calibri"/>
              </a:rPr>
              <a:t>Dog:</a:t>
            </a:r>
            <a:r>
              <a:rPr sz="2500" spc="-50" dirty="0">
                <a:latin typeface="Calibri"/>
                <a:cs typeface="Calibri"/>
              </a:rPr>
              <a:t> </a:t>
            </a:r>
            <a:r>
              <a:rPr sz="2500" spc="-20" dirty="0">
                <a:latin typeface="Calibri"/>
                <a:cs typeface="Calibri"/>
              </a:rPr>
              <a:t>0.05</a:t>
            </a:r>
            <a:endParaRPr sz="2500">
              <a:latin typeface="Calibri"/>
              <a:cs typeface="Calibri"/>
            </a:endParaRPr>
          </a:p>
          <a:p>
            <a:pPr marL="416559">
              <a:lnSpc>
                <a:spcPct val="100000"/>
              </a:lnSpc>
            </a:pPr>
            <a:r>
              <a:rPr sz="2500" dirty="0">
                <a:latin typeface="Calibri"/>
                <a:cs typeface="Calibri"/>
              </a:rPr>
              <a:t>Car:</a:t>
            </a:r>
            <a:r>
              <a:rPr sz="2500" spc="-85" dirty="0">
                <a:latin typeface="Calibri"/>
                <a:cs typeface="Calibri"/>
              </a:rPr>
              <a:t> </a:t>
            </a:r>
            <a:r>
              <a:rPr sz="2500" spc="-20" dirty="0">
                <a:latin typeface="Calibri"/>
                <a:cs typeface="Calibri"/>
              </a:rPr>
              <a:t>0.01</a:t>
            </a:r>
            <a:endParaRPr sz="2500">
              <a:latin typeface="Calibri"/>
              <a:cs typeface="Calibri"/>
            </a:endParaRPr>
          </a:p>
          <a:p>
            <a:pPr marL="416559">
              <a:lnSpc>
                <a:spcPct val="100000"/>
              </a:lnSpc>
            </a:pPr>
            <a:r>
              <a:rPr sz="2500" spc="-25" dirty="0">
                <a:latin typeface="Calibri"/>
                <a:cs typeface="Calibri"/>
              </a:rPr>
              <a:t>...</a:t>
            </a:r>
            <a:endParaRPr sz="2500">
              <a:latin typeface="Calibri"/>
              <a:cs typeface="Calibri"/>
            </a:endParaRPr>
          </a:p>
        </p:txBody>
      </p:sp>
      <p:sp>
        <p:nvSpPr>
          <p:cNvPr id="21" name="object 21"/>
          <p:cNvSpPr txBox="1"/>
          <p:nvPr/>
        </p:nvSpPr>
        <p:spPr>
          <a:xfrm>
            <a:off x="8879052" y="5393942"/>
            <a:ext cx="1618615" cy="787400"/>
          </a:xfrm>
          <a:prstGeom prst="rect">
            <a:avLst/>
          </a:prstGeom>
        </p:spPr>
        <p:txBody>
          <a:bodyPr vert="horz" wrap="square" lIns="0" tIns="12700" rIns="0" bIns="0" rtlCol="0">
            <a:spAutoFit/>
          </a:bodyPr>
          <a:lstStyle/>
          <a:p>
            <a:pPr marL="12700" marR="5080">
              <a:lnSpc>
                <a:spcPct val="100000"/>
              </a:lnSpc>
              <a:spcBef>
                <a:spcPts val="100"/>
              </a:spcBef>
            </a:pPr>
            <a:r>
              <a:rPr sz="2500" b="1" dirty="0">
                <a:latin typeface="Calibri"/>
                <a:cs typeface="Calibri"/>
              </a:rPr>
              <a:t>Correct</a:t>
            </a:r>
            <a:r>
              <a:rPr sz="2500" b="1" spc="-140" dirty="0">
                <a:latin typeface="Calibri"/>
                <a:cs typeface="Calibri"/>
              </a:rPr>
              <a:t> </a:t>
            </a:r>
            <a:r>
              <a:rPr sz="2500" b="1" spc="-20" dirty="0">
                <a:latin typeface="Calibri"/>
                <a:cs typeface="Calibri"/>
              </a:rPr>
              <a:t>box</a:t>
            </a:r>
            <a:r>
              <a:rPr sz="2500" spc="-20" dirty="0">
                <a:latin typeface="Calibri"/>
                <a:cs typeface="Calibri"/>
              </a:rPr>
              <a:t>: </a:t>
            </a:r>
            <a:r>
              <a:rPr sz="2500" spc="-40" dirty="0">
                <a:latin typeface="Calibri"/>
                <a:cs typeface="Calibri"/>
              </a:rPr>
              <a:t>(x’,</a:t>
            </a:r>
            <a:r>
              <a:rPr sz="2500" spc="-90" dirty="0">
                <a:latin typeface="Calibri"/>
                <a:cs typeface="Calibri"/>
              </a:rPr>
              <a:t> </a:t>
            </a:r>
            <a:r>
              <a:rPr sz="2500" spc="-40" dirty="0">
                <a:latin typeface="Calibri"/>
                <a:cs typeface="Calibri"/>
              </a:rPr>
              <a:t>y’,</a:t>
            </a:r>
            <a:r>
              <a:rPr sz="2500" spc="-85" dirty="0">
                <a:latin typeface="Calibri"/>
                <a:cs typeface="Calibri"/>
              </a:rPr>
              <a:t> </a:t>
            </a:r>
            <a:r>
              <a:rPr sz="2500" spc="-40" dirty="0">
                <a:latin typeface="Calibri"/>
                <a:cs typeface="Calibri"/>
              </a:rPr>
              <a:t>w’,</a:t>
            </a:r>
            <a:r>
              <a:rPr sz="2500" spc="-85" dirty="0">
                <a:latin typeface="Calibri"/>
                <a:cs typeface="Calibri"/>
              </a:rPr>
              <a:t> </a:t>
            </a:r>
            <a:r>
              <a:rPr sz="2500" spc="-25" dirty="0">
                <a:latin typeface="Calibri"/>
                <a:cs typeface="Calibri"/>
              </a:rPr>
              <a:t>h’)</a:t>
            </a:r>
            <a:endParaRPr sz="2500">
              <a:latin typeface="Calibri"/>
              <a:cs typeface="Calibri"/>
            </a:endParaRPr>
          </a:p>
        </p:txBody>
      </p:sp>
      <p:sp>
        <p:nvSpPr>
          <p:cNvPr id="22" name="object 22"/>
          <p:cNvSpPr/>
          <p:nvPr/>
        </p:nvSpPr>
        <p:spPr>
          <a:xfrm>
            <a:off x="9585211" y="4931879"/>
            <a:ext cx="76200" cy="378460"/>
          </a:xfrm>
          <a:custGeom>
            <a:avLst/>
            <a:gdLst/>
            <a:ahLst/>
            <a:cxnLst/>
            <a:rect l="l" t="t" r="r" b="b"/>
            <a:pathLst>
              <a:path w="76200" h="378460">
                <a:moveTo>
                  <a:pt x="47625" y="63500"/>
                </a:moveTo>
                <a:lnTo>
                  <a:pt x="28575" y="63500"/>
                </a:lnTo>
                <a:lnTo>
                  <a:pt x="28562" y="377837"/>
                </a:lnTo>
                <a:lnTo>
                  <a:pt x="47612" y="377837"/>
                </a:lnTo>
                <a:lnTo>
                  <a:pt x="47625" y="63500"/>
                </a:lnTo>
                <a:close/>
              </a:path>
              <a:path w="76200" h="378460">
                <a:moveTo>
                  <a:pt x="38100" y="0"/>
                </a:moveTo>
                <a:lnTo>
                  <a:pt x="0" y="76200"/>
                </a:lnTo>
                <a:lnTo>
                  <a:pt x="28574" y="76200"/>
                </a:lnTo>
                <a:lnTo>
                  <a:pt x="28575" y="63500"/>
                </a:lnTo>
                <a:lnTo>
                  <a:pt x="69850" y="63500"/>
                </a:lnTo>
                <a:lnTo>
                  <a:pt x="38100" y="0"/>
                </a:lnTo>
                <a:close/>
              </a:path>
              <a:path w="76200" h="378460">
                <a:moveTo>
                  <a:pt x="69850" y="63500"/>
                </a:moveTo>
                <a:lnTo>
                  <a:pt x="47625" y="63500"/>
                </a:lnTo>
                <a:lnTo>
                  <a:pt x="47624" y="76200"/>
                </a:lnTo>
                <a:lnTo>
                  <a:pt x="76200" y="76200"/>
                </a:lnTo>
                <a:lnTo>
                  <a:pt x="69850" y="63500"/>
                </a:lnTo>
                <a:close/>
              </a:path>
            </a:pathLst>
          </a:custGeom>
          <a:solidFill>
            <a:srgbClr val="44536A"/>
          </a:solidFill>
        </p:spPr>
        <p:txBody>
          <a:bodyPr wrap="square" lIns="0" tIns="0" rIns="0" bIns="0" rtlCol="0"/>
          <a:lstStyle/>
          <a:p>
            <a:endParaRPr/>
          </a:p>
        </p:txBody>
      </p:sp>
      <p:sp>
        <p:nvSpPr>
          <p:cNvPr id="23" name="object 23"/>
          <p:cNvSpPr txBox="1"/>
          <p:nvPr/>
        </p:nvSpPr>
        <p:spPr>
          <a:xfrm>
            <a:off x="9104909" y="3028188"/>
            <a:ext cx="1041400" cy="635000"/>
          </a:xfrm>
          <a:prstGeom prst="rect">
            <a:avLst/>
          </a:prstGeom>
        </p:spPr>
        <p:txBody>
          <a:bodyPr vert="horz" wrap="square" lIns="0" tIns="12700" rIns="0" bIns="0" rtlCol="0">
            <a:spAutoFit/>
          </a:bodyPr>
          <a:lstStyle/>
          <a:p>
            <a:pPr marL="288290" marR="5080" indent="-276225">
              <a:lnSpc>
                <a:spcPct val="100000"/>
              </a:lnSpc>
              <a:spcBef>
                <a:spcPts val="100"/>
              </a:spcBef>
            </a:pPr>
            <a:r>
              <a:rPr sz="2000" b="1" spc="-25" dirty="0">
                <a:latin typeface="Calibri"/>
                <a:cs typeface="Calibri"/>
              </a:rPr>
              <a:t>Weighted Sum</a:t>
            </a:r>
            <a:endParaRPr sz="2000">
              <a:latin typeface="Calibri"/>
              <a:cs typeface="Calibri"/>
            </a:endParaRPr>
          </a:p>
        </p:txBody>
      </p:sp>
      <p:sp>
        <p:nvSpPr>
          <p:cNvPr id="24" name="object 24"/>
          <p:cNvSpPr/>
          <p:nvPr/>
        </p:nvSpPr>
        <p:spPr>
          <a:xfrm>
            <a:off x="9587382" y="2314943"/>
            <a:ext cx="76200" cy="617855"/>
          </a:xfrm>
          <a:custGeom>
            <a:avLst/>
            <a:gdLst/>
            <a:ahLst/>
            <a:cxnLst/>
            <a:rect l="l" t="t" r="r" b="b"/>
            <a:pathLst>
              <a:path w="76200" h="617855">
                <a:moveTo>
                  <a:pt x="28575" y="541642"/>
                </a:moveTo>
                <a:lnTo>
                  <a:pt x="0" y="541642"/>
                </a:lnTo>
                <a:lnTo>
                  <a:pt x="38100" y="617842"/>
                </a:lnTo>
                <a:lnTo>
                  <a:pt x="69850" y="554342"/>
                </a:lnTo>
                <a:lnTo>
                  <a:pt x="28575" y="554342"/>
                </a:lnTo>
                <a:lnTo>
                  <a:pt x="28575" y="541642"/>
                </a:lnTo>
                <a:close/>
              </a:path>
              <a:path w="76200" h="617855">
                <a:moveTo>
                  <a:pt x="47625" y="0"/>
                </a:moveTo>
                <a:lnTo>
                  <a:pt x="28575" y="0"/>
                </a:lnTo>
                <a:lnTo>
                  <a:pt x="28575" y="554342"/>
                </a:lnTo>
                <a:lnTo>
                  <a:pt x="47625" y="554342"/>
                </a:lnTo>
                <a:lnTo>
                  <a:pt x="47625" y="0"/>
                </a:lnTo>
                <a:close/>
              </a:path>
              <a:path w="76200" h="617855">
                <a:moveTo>
                  <a:pt x="76200" y="541642"/>
                </a:moveTo>
                <a:lnTo>
                  <a:pt x="47625" y="541642"/>
                </a:lnTo>
                <a:lnTo>
                  <a:pt x="47625" y="554342"/>
                </a:lnTo>
                <a:lnTo>
                  <a:pt x="69850" y="554342"/>
                </a:lnTo>
                <a:lnTo>
                  <a:pt x="76200" y="541642"/>
                </a:lnTo>
                <a:close/>
              </a:path>
            </a:pathLst>
          </a:custGeom>
          <a:solidFill>
            <a:srgbClr val="44536A"/>
          </a:solidFill>
        </p:spPr>
        <p:txBody>
          <a:bodyPr wrap="square" lIns="0" tIns="0" rIns="0" bIns="0" rtlCol="0"/>
          <a:lstStyle/>
          <a:p>
            <a:endParaRPr/>
          </a:p>
        </p:txBody>
      </p:sp>
      <p:sp>
        <p:nvSpPr>
          <p:cNvPr id="25" name="object 25"/>
          <p:cNvSpPr/>
          <p:nvPr/>
        </p:nvSpPr>
        <p:spPr>
          <a:xfrm>
            <a:off x="9587045" y="3699383"/>
            <a:ext cx="76835" cy="735330"/>
          </a:xfrm>
          <a:custGeom>
            <a:avLst/>
            <a:gdLst/>
            <a:ahLst/>
            <a:cxnLst/>
            <a:rect l="l" t="t" r="r" b="b"/>
            <a:pathLst>
              <a:path w="76834" h="735329">
                <a:moveTo>
                  <a:pt x="47771" y="63538"/>
                </a:moveTo>
                <a:lnTo>
                  <a:pt x="28721" y="63538"/>
                </a:lnTo>
                <a:lnTo>
                  <a:pt x="26727" y="735063"/>
                </a:lnTo>
                <a:lnTo>
                  <a:pt x="45777" y="735063"/>
                </a:lnTo>
                <a:lnTo>
                  <a:pt x="47733" y="76314"/>
                </a:lnTo>
                <a:lnTo>
                  <a:pt x="47771" y="63538"/>
                </a:lnTo>
                <a:close/>
              </a:path>
              <a:path w="76834" h="735329">
                <a:moveTo>
                  <a:pt x="38437" y="0"/>
                </a:moveTo>
                <a:lnTo>
                  <a:pt x="0" y="76314"/>
                </a:lnTo>
                <a:lnTo>
                  <a:pt x="28683" y="76314"/>
                </a:lnTo>
                <a:lnTo>
                  <a:pt x="28721" y="63538"/>
                </a:lnTo>
                <a:lnTo>
                  <a:pt x="69968" y="63538"/>
                </a:lnTo>
                <a:lnTo>
                  <a:pt x="38437" y="0"/>
                </a:lnTo>
                <a:close/>
              </a:path>
              <a:path w="76834" h="735329">
                <a:moveTo>
                  <a:pt x="69968" y="63538"/>
                </a:moveTo>
                <a:lnTo>
                  <a:pt x="47771" y="63538"/>
                </a:lnTo>
                <a:lnTo>
                  <a:pt x="47733" y="76314"/>
                </a:lnTo>
                <a:lnTo>
                  <a:pt x="76308" y="76314"/>
                </a:lnTo>
                <a:lnTo>
                  <a:pt x="69968" y="63538"/>
                </a:lnTo>
                <a:close/>
              </a:path>
            </a:pathLst>
          </a:custGeom>
          <a:solidFill>
            <a:srgbClr val="44536A"/>
          </a:solidFill>
        </p:spPr>
        <p:txBody>
          <a:bodyPr wrap="square" lIns="0" tIns="0" rIns="0" bIns="0" rtlCol="0"/>
          <a:lstStyle/>
          <a:p>
            <a:endParaRPr/>
          </a:p>
        </p:txBody>
      </p:sp>
      <p:sp>
        <p:nvSpPr>
          <p:cNvPr id="26" name="object 26"/>
          <p:cNvSpPr/>
          <p:nvPr/>
        </p:nvSpPr>
        <p:spPr>
          <a:xfrm>
            <a:off x="10268229" y="3281133"/>
            <a:ext cx="643890" cy="76200"/>
          </a:xfrm>
          <a:custGeom>
            <a:avLst/>
            <a:gdLst/>
            <a:ahLst/>
            <a:cxnLst/>
            <a:rect l="l" t="t" r="r" b="b"/>
            <a:pathLst>
              <a:path w="643890" h="76200">
                <a:moveTo>
                  <a:pt x="567702" y="0"/>
                </a:moveTo>
                <a:lnTo>
                  <a:pt x="567270" y="76200"/>
                </a:lnTo>
                <a:lnTo>
                  <a:pt x="625065" y="47701"/>
                </a:lnTo>
                <a:lnTo>
                  <a:pt x="580135" y="47701"/>
                </a:lnTo>
                <a:lnTo>
                  <a:pt x="580237" y="28651"/>
                </a:lnTo>
                <a:lnTo>
                  <a:pt x="624221" y="28651"/>
                </a:lnTo>
                <a:lnTo>
                  <a:pt x="567702" y="0"/>
                </a:lnTo>
                <a:close/>
              </a:path>
              <a:path w="643890" h="76200">
                <a:moveTo>
                  <a:pt x="101" y="25425"/>
                </a:moveTo>
                <a:lnTo>
                  <a:pt x="0" y="44475"/>
                </a:lnTo>
                <a:lnTo>
                  <a:pt x="580136" y="47701"/>
                </a:lnTo>
                <a:lnTo>
                  <a:pt x="567432" y="47701"/>
                </a:lnTo>
                <a:lnTo>
                  <a:pt x="567540" y="28651"/>
                </a:lnTo>
                <a:lnTo>
                  <a:pt x="580237" y="28651"/>
                </a:lnTo>
                <a:lnTo>
                  <a:pt x="101" y="25425"/>
                </a:lnTo>
                <a:close/>
              </a:path>
              <a:path w="643890" h="76200">
                <a:moveTo>
                  <a:pt x="624221" y="28651"/>
                </a:moveTo>
                <a:lnTo>
                  <a:pt x="580237" y="28651"/>
                </a:lnTo>
                <a:lnTo>
                  <a:pt x="580135" y="47701"/>
                </a:lnTo>
                <a:lnTo>
                  <a:pt x="625065" y="47701"/>
                </a:lnTo>
                <a:lnTo>
                  <a:pt x="643686" y="38519"/>
                </a:lnTo>
                <a:lnTo>
                  <a:pt x="624221" y="28651"/>
                </a:lnTo>
                <a:close/>
              </a:path>
            </a:pathLst>
          </a:custGeom>
          <a:solidFill>
            <a:srgbClr val="44536A"/>
          </a:solidFill>
        </p:spPr>
        <p:txBody>
          <a:bodyPr wrap="square" lIns="0" tIns="0" rIns="0" bIns="0" rtlCol="0"/>
          <a:lstStyle/>
          <a:p>
            <a:endParaRPr/>
          </a:p>
        </p:txBody>
      </p:sp>
      <p:sp>
        <p:nvSpPr>
          <p:cNvPr id="27" name="object 27"/>
          <p:cNvSpPr txBox="1"/>
          <p:nvPr/>
        </p:nvSpPr>
        <p:spPr>
          <a:xfrm>
            <a:off x="10263276" y="1918716"/>
            <a:ext cx="1579880" cy="1580515"/>
          </a:xfrm>
          <a:prstGeom prst="rect">
            <a:avLst/>
          </a:prstGeom>
        </p:spPr>
        <p:txBody>
          <a:bodyPr vert="horz" wrap="square" lIns="0" tIns="33655" rIns="0" bIns="0" rtlCol="0">
            <a:spAutoFit/>
          </a:bodyPr>
          <a:lstStyle/>
          <a:p>
            <a:pPr marL="437515" marR="5080" indent="-425450">
              <a:lnSpc>
                <a:spcPts val="3790"/>
              </a:lnSpc>
              <a:spcBef>
                <a:spcPts val="265"/>
              </a:spcBef>
            </a:pPr>
            <a:r>
              <a:rPr sz="3200" spc="-10" dirty="0">
                <a:solidFill>
                  <a:srgbClr val="6FAC46"/>
                </a:solidFill>
                <a:latin typeface="Calibri"/>
                <a:cs typeface="Calibri"/>
              </a:rPr>
              <a:t>Multitask </a:t>
            </a:r>
            <a:r>
              <a:rPr sz="3200" spc="-20" dirty="0">
                <a:solidFill>
                  <a:srgbClr val="6FAC46"/>
                </a:solidFill>
                <a:latin typeface="Calibri"/>
                <a:cs typeface="Calibri"/>
              </a:rPr>
              <a:t>Loss</a:t>
            </a:r>
            <a:endParaRPr sz="3200">
              <a:latin typeface="Calibri"/>
              <a:cs typeface="Calibri"/>
            </a:endParaRPr>
          </a:p>
          <a:p>
            <a:pPr marL="770255">
              <a:lnSpc>
                <a:spcPct val="100000"/>
              </a:lnSpc>
              <a:spcBef>
                <a:spcPts val="1495"/>
              </a:spcBef>
            </a:pPr>
            <a:r>
              <a:rPr sz="2500" b="1" spc="-20" dirty="0">
                <a:latin typeface="Calibri"/>
                <a:cs typeface="Calibri"/>
              </a:rPr>
              <a:t>Loss</a:t>
            </a:r>
            <a:endParaRPr sz="2500">
              <a:latin typeface="Calibri"/>
              <a:cs typeface="Calibri"/>
            </a:endParaRPr>
          </a:p>
        </p:txBody>
      </p:sp>
      <p:sp>
        <p:nvSpPr>
          <p:cNvPr id="33" name="object 33"/>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34" name="object 34"/>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13</a:t>
            </a:fld>
            <a:endParaRPr spc="-25" dirty="0"/>
          </a:p>
        </p:txBody>
      </p:sp>
      <p:sp>
        <p:nvSpPr>
          <p:cNvPr id="35" name="object 35"/>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28" name="object 28"/>
          <p:cNvSpPr txBox="1"/>
          <p:nvPr/>
        </p:nvSpPr>
        <p:spPr>
          <a:xfrm>
            <a:off x="290987" y="4162044"/>
            <a:ext cx="1346200" cy="147320"/>
          </a:xfrm>
          <a:prstGeom prst="rect">
            <a:avLst/>
          </a:prstGeom>
        </p:spPr>
        <p:txBody>
          <a:bodyPr vert="horz" wrap="square" lIns="0" tIns="12700" rIns="0" bIns="0" rtlCol="0">
            <a:spAutoFit/>
          </a:bodyPr>
          <a:lstStyle/>
          <a:p>
            <a:pPr marL="12700">
              <a:lnSpc>
                <a:spcPct val="100000"/>
              </a:lnSpc>
              <a:spcBef>
                <a:spcPts val="100"/>
              </a:spcBef>
            </a:pPr>
            <a:r>
              <a:rPr sz="800" u="sng" dirty="0">
                <a:solidFill>
                  <a:srgbClr val="0462C1"/>
                </a:solidFill>
                <a:uFill>
                  <a:solidFill>
                    <a:srgbClr val="0462C1"/>
                  </a:solidFill>
                </a:uFill>
                <a:latin typeface="Calibri"/>
                <a:cs typeface="Calibri"/>
              </a:rPr>
              <a:t>This</a:t>
            </a:r>
            <a:r>
              <a:rPr sz="800" u="sng" spc="-2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15" dirty="0">
                <a:solidFill>
                  <a:srgbClr val="0462C1"/>
                </a:solidFill>
                <a:latin typeface="Calibri"/>
                <a:cs typeface="Calibri"/>
              </a:rPr>
              <a:t> </a:t>
            </a:r>
            <a:r>
              <a:rPr sz="800" dirty="0">
                <a:solidFill>
                  <a:srgbClr val="999999"/>
                </a:solidFill>
                <a:latin typeface="Calibri"/>
                <a:cs typeface="Calibri"/>
              </a:rPr>
              <a:t>is</a:t>
            </a:r>
            <a:r>
              <a:rPr sz="800" spc="-15" dirty="0">
                <a:solidFill>
                  <a:srgbClr val="999999"/>
                </a:solidFill>
                <a:latin typeface="Calibri"/>
                <a:cs typeface="Calibri"/>
              </a:rPr>
              <a:t> </a:t>
            </a:r>
            <a:r>
              <a:rPr sz="800" u="sng" dirty="0">
                <a:solidFill>
                  <a:srgbClr val="0462C1"/>
                </a:solidFill>
                <a:uFill>
                  <a:solidFill>
                    <a:srgbClr val="0462C1"/>
                  </a:solidFill>
                </a:uFill>
                <a:latin typeface="Calibri"/>
                <a:cs typeface="Calibri"/>
              </a:rPr>
              <a:t>CC0</a:t>
            </a:r>
            <a:r>
              <a:rPr sz="800" u="sng" spc="-2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public</a:t>
            </a:r>
            <a:r>
              <a:rPr sz="800" u="sng" spc="-1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domain</a:t>
            </a:r>
            <a:endParaRPr sz="800">
              <a:latin typeface="Calibri"/>
              <a:cs typeface="Calibri"/>
            </a:endParaRPr>
          </a:p>
        </p:txBody>
      </p:sp>
      <p:sp>
        <p:nvSpPr>
          <p:cNvPr id="29" name="object 29"/>
          <p:cNvSpPr txBox="1"/>
          <p:nvPr/>
        </p:nvSpPr>
        <p:spPr>
          <a:xfrm>
            <a:off x="2272309" y="1504695"/>
            <a:ext cx="2366645" cy="1168400"/>
          </a:xfrm>
          <a:prstGeom prst="rect">
            <a:avLst/>
          </a:prstGeom>
        </p:spPr>
        <p:txBody>
          <a:bodyPr vert="horz" wrap="square" lIns="0" tIns="12700" rIns="0" bIns="0" rtlCol="0">
            <a:spAutoFit/>
          </a:bodyPr>
          <a:lstStyle/>
          <a:p>
            <a:pPr marL="12700" marR="5080">
              <a:lnSpc>
                <a:spcPct val="100000"/>
              </a:lnSpc>
              <a:spcBef>
                <a:spcPts val="100"/>
              </a:spcBef>
            </a:pPr>
            <a:r>
              <a:rPr sz="2500" dirty="0">
                <a:solidFill>
                  <a:srgbClr val="6FAC46"/>
                </a:solidFill>
                <a:latin typeface="Calibri"/>
                <a:cs typeface="Calibri"/>
              </a:rPr>
              <a:t>Often</a:t>
            </a:r>
            <a:r>
              <a:rPr sz="2500" spc="-70" dirty="0">
                <a:solidFill>
                  <a:srgbClr val="6FAC46"/>
                </a:solidFill>
                <a:latin typeface="Calibri"/>
                <a:cs typeface="Calibri"/>
              </a:rPr>
              <a:t> </a:t>
            </a:r>
            <a:r>
              <a:rPr sz="2500" spc="-10" dirty="0">
                <a:solidFill>
                  <a:srgbClr val="6FAC46"/>
                </a:solidFill>
                <a:latin typeface="Calibri"/>
                <a:cs typeface="Calibri"/>
              </a:rPr>
              <a:t>pretrained </a:t>
            </a:r>
            <a:r>
              <a:rPr sz="2500" dirty="0">
                <a:solidFill>
                  <a:srgbClr val="6FAC46"/>
                </a:solidFill>
                <a:latin typeface="Calibri"/>
                <a:cs typeface="Calibri"/>
              </a:rPr>
              <a:t>on</a:t>
            </a:r>
            <a:r>
              <a:rPr sz="2500" spc="-15" dirty="0">
                <a:solidFill>
                  <a:srgbClr val="6FAC46"/>
                </a:solidFill>
                <a:latin typeface="Calibri"/>
                <a:cs typeface="Calibri"/>
              </a:rPr>
              <a:t> </a:t>
            </a:r>
            <a:r>
              <a:rPr sz="2500" spc="-10" dirty="0">
                <a:solidFill>
                  <a:srgbClr val="6FAC46"/>
                </a:solidFill>
                <a:latin typeface="Calibri"/>
                <a:cs typeface="Calibri"/>
              </a:rPr>
              <a:t>ImageNet </a:t>
            </a:r>
            <a:r>
              <a:rPr sz="2500" spc="-40" dirty="0">
                <a:solidFill>
                  <a:srgbClr val="6FAC46"/>
                </a:solidFill>
                <a:latin typeface="Calibri"/>
                <a:cs typeface="Calibri"/>
              </a:rPr>
              <a:t>(Transfer</a:t>
            </a:r>
            <a:r>
              <a:rPr sz="2500" spc="-60" dirty="0">
                <a:solidFill>
                  <a:srgbClr val="6FAC46"/>
                </a:solidFill>
                <a:latin typeface="Calibri"/>
                <a:cs typeface="Calibri"/>
              </a:rPr>
              <a:t> </a:t>
            </a:r>
            <a:r>
              <a:rPr sz="2500" spc="-10" dirty="0">
                <a:solidFill>
                  <a:srgbClr val="6FAC46"/>
                </a:solidFill>
                <a:latin typeface="Calibri"/>
                <a:cs typeface="Calibri"/>
              </a:rPr>
              <a:t>learning)</a:t>
            </a:r>
            <a:endParaRPr sz="2500">
              <a:latin typeface="Calibri"/>
              <a:cs typeface="Calibri"/>
            </a:endParaRPr>
          </a:p>
        </p:txBody>
      </p:sp>
      <p:sp>
        <p:nvSpPr>
          <p:cNvPr id="30" name="object 30"/>
          <p:cNvSpPr txBox="1"/>
          <p:nvPr/>
        </p:nvSpPr>
        <p:spPr>
          <a:xfrm>
            <a:off x="5045697" y="5342635"/>
            <a:ext cx="1663700" cy="57404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4470C4"/>
                </a:solidFill>
                <a:latin typeface="Calibri"/>
                <a:cs typeface="Calibri"/>
              </a:rPr>
              <a:t>“Where”</a:t>
            </a:r>
            <a:endParaRPr sz="3600">
              <a:latin typeface="Calibri"/>
              <a:cs typeface="Calibri"/>
            </a:endParaRPr>
          </a:p>
        </p:txBody>
      </p:sp>
      <p:sp>
        <p:nvSpPr>
          <p:cNvPr id="31" name="object 31"/>
          <p:cNvSpPr txBox="1"/>
          <p:nvPr/>
        </p:nvSpPr>
        <p:spPr>
          <a:xfrm>
            <a:off x="126876" y="5259325"/>
            <a:ext cx="4374515" cy="995044"/>
          </a:xfrm>
          <a:prstGeom prst="rect">
            <a:avLst/>
          </a:prstGeom>
        </p:spPr>
        <p:txBody>
          <a:bodyPr vert="horz" wrap="square" lIns="0" tIns="31750" rIns="0" bIns="0" rtlCol="0">
            <a:spAutoFit/>
          </a:bodyPr>
          <a:lstStyle/>
          <a:p>
            <a:pPr marL="12700" marR="5080">
              <a:lnSpc>
                <a:spcPts val="3790"/>
              </a:lnSpc>
              <a:spcBef>
                <a:spcPts val="250"/>
              </a:spcBef>
            </a:pPr>
            <a:r>
              <a:rPr sz="3200" b="1" dirty="0">
                <a:solidFill>
                  <a:srgbClr val="FF0000"/>
                </a:solidFill>
                <a:latin typeface="Calibri"/>
                <a:cs typeface="Calibri"/>
              </a:rPr>
              <a:t>Problem</a:t>
            </a:r>
            <a:r>
              <a:rPr sz="3200" dirty="0">
                <a:solidFill>
                  <a:srgbClr val="FF0000"/>
                </a:solidFill>
                <a:latin typeface="Calibri"/>
                <a:cs typeface="Calibri"/>
              </a:rPr>
              <a:t>:</a:t>
            </a:r>
            <a:r>
              <a:rPr sz="3200" spc="-75" dirty="0">
                <a:solidFill>
                  <a:srgbClr val="FF0000"/>
                </a:solidFill>
                <a:latin typeface="Calibri"/>
                <a:cs typeface="Calibri"/>
              </a:rPr>
              <a:t> </a:t>
            </a:r>
            <a:r>
              <a:rPr sz="3200" dirty="0">
                <a:solidFill>
                  <a:srgbClr val="FF0000"/>
                </a:solidFill>
                <a:latin typeface="Calibri"/>
                <a:cs typeface="Calibri"/>
              </a:rPr>
              <a:t>Images</a:t>
            </a:r>
            <a:r>
              <a:rPr sz="3200" spc="-85" dirty="0">
                <a:solidFill>
                  <a:srgbClr val="FF0000"/>
                </a:solidFill>
                <a:latin typeface="Calibri"/>
                <a:cs typeface="Calibri"/>
              </a:rPr>
              <a:t> </a:t>
            </a:r>
            <a:r>
              <a:rPr sz="3200" dirty="0">
                <a:solidFill>
                  <a:srgbClr val="FF0000"/>
                </a:solidFill>
                <a:latin typeface="Calibri"/>
                <a:cs typeface="Calibri"/>
              </a:rPr>
              <a:t>can</a:t>
            </a:r>
            <a:r>
              <a:rPr sz="3200" spc="-75" dirty="0">
                <a:solidFill>
                  <a:srgbClr val="FF0000"/>
                </a:solidFill>
                <a:latin typeface="Calibri"/>
                <a:cs typeface="Calibri"/>
              </a:rPr>
              <a:t> </a:t>
            </a:r>
            <a:r>
              <a:rPr sz="3200" spc="-20" dirty="0">
                <a:solidFill>
                  <a:srgbClr val="FF0000"/>
                </a:solidFill>
                <a:latin typeface="Calibri"/>
                <a:cs typeface="Calibri"/>
              </a:rPr>
              <a:t>have </a:t>
            </a:r>
            <a:r>
              <a:rPr sz="3200" dirty="0">
                <a:solidFill>
                  <a:srgbClr val="FF0000"/>
                </a:solidFill>
                <a:latin typeface="Calibri"/>
                <a:cs typeface="Calibri"/>
              </a:rPr>
              <a:t>more</a:t>
            </a:r>
            <a:r>
              <a:rPr sz="3200" spc="-70" dirty="0">
                <a:solidFill>
                  <a:srgbClr val="FF0000"/>
                </a:solidFill>
                <a:latin typeface="Calibri"/>
                <a:cs typeface="Calibri"/>
              </a:rPr>
              <a:t> </a:t>
            </a:r>
            <a:r>
              <a:rPr sz="3200" dirty="0">
                <a:solidFill>
                  <a:srgbClr val="FF0000"/>
                </a:solidFill>
                <a:latin typeface="Calibri"/>
                <a:cs typeface="Calibri"/>
              </a:rPr>
              <a:t>than</a:t>
            </a:r>
            <a:r>
              <a:rPr sz="3200" spc="-55" dirty="0">
                <a:solidFill>
                  <a:srgbClr val="FF0000"/>
                </a:solidFill>
                <a:latin typeface="Calibri"/>
                <a:cs typeface="Calibri"/>
              </a:rPr>
              <a:t> </a:t>
            </a:r>
            <a:r>
              <a:rPr sz="3200" dirty="0">
                <a:solidFill>
                  <a:srgbClr val="FF0000"/>
                </a:solidFill>
                <a:latin typeface="Calibri"/>
                <a:cs typeface="Calibri"/>
              </a:rPr>
              <a:t>one</a:t>
            </a:r>
            <a:r>
              <a:rPr sz="3200" spc="-70" dirty="0">
                <a:solidFill>
                  <a:srgbClr val="FF0000"/>
                </a:solidFill>
                <a:latin typeface="Calibri"/>
                <a:cs typeface="Calibri"/>
              </a:rPr>
              <a:t> </a:t>
            </a:r>
            <a:r>
              <a:rPr sz="3200" spc="-10" dirty="0">
                <a:solidFill>
                  <a:srgbClr val="FF0000"/>
                </a:solidFill>
                <a:latin typeface="Calibri"/>
                <a:cs typeface="Calibri"/>
              </a:rPr>
              <a:t>object!</a:t>
            </a:r>
            <a:endParaRPr sz="3200">
              <a:latin typeface="Calibri"/>
              <a:cs typeface="Calibri"/>
            </a:endParaRPr>
          </a:p>
        </p:txBody>
      </p:sp>
      <p:sp>
        <p:nvSpPr>
          <p:cNvPr id="32" name="object 32"/>
          <p:cNvSpPr txBox="1"/>
          <p:nvPr/>
        </p:nvSpPr>
        <p:spPr>
          <a:xfrm>
            <a:off x="1058227" y="4416044"/>
            <a:ext cx="2664460" cy="756920"/>
          </a:xfrm>
          <a:prstGeom prst="rect">
            <a:avLst/>
          </a:prstGeom>
        </p:spPr>
        <p:txBody>
          <a:bodyPr vert="horz" wrap="square" lIns="0" tIns="12700" rIns="0" bIns="0" rtlCol="0">
            <a:spAutoFit/>
          </a:bodyPr>
          <a:lstStyle/>
          <a:p>
            <a:pPr marL="12700" marR="5080">
              <a:lnSpc>
                <a:spcPct val="100000"/>
              </a:lnSpc>
              <a:spcBef>
                <a:spcPts val="100"/>
              </a:spcBef>
            </a:pPr>
            <a:r>
              <a:rPr sz="2400" spc="-35" dirty="0">
                <a:latin typeface="Calibri"/>
                <a:cs typeface="Calibri"/>
              </a:rPr>
              <a:t>Treat</a:t>
            </a:r>
            <a:r>
              <a:rPr sz="2400" spc="-55" dirty="0">
                <a:latin typeface="Calibri"/>
                <a:cs typeface="Calibri"/>
              </a:rPr>
              <a:t> </a:t>
            </a:r>
            <a:r>
              <a:rPr sz="2400" spc="-10" dirty="0">
                <a:latin typeface="Calibri"/>
                <a:cs typeface="Calibri"/>
              </a:rPr>
              <a:t>localization</a:t>
            </a:r>
            <a:r>
              <a:rPr sz="2400" spc="-45" dirty="0">
                <a:latin typeface="Calibri"/>
                <a:cs typeface="Calibri"/>
              </a:rPr>
              <a:t> </a:t>
            </a:r>
            <a:r>
              <a:rPr sz="2400" dirty="0">
                <a:latin typeface="Calibri"/>
                <a:cs typeface="Calibri"/>
              </a:rPr>
              <a:t>as</a:t>
            </a:r>
            <a:r>
              <a:rPr sz="2400" spc="-55" dirty="0">
                <a:latin typeface="Calibri"/>
                <a:cs typeface="Calibri"/>
              </a:rPr>
              <a:t> </a:t>
            </a:r>
            <a:r>
              <a:rPr sz="2400" spc="-50" dirty="0">
                <a:latin typeface="Calibri"/>
                <a:cs typeface="Calibri"/>
              </a:rPr>
              <a:t>a </a:t>
            </a:r>
            <a:r>
              <a:rPr sz="2400" spc="-10" dirty="0">
                <a:latin typeface="Calibri"/>
                <a:cs typeface="Calibri"/>
              </a:rPr>
              <a:t>regression</a:t>
            </a:r>
            <a:r>
              <a:rPr sz="2400" spc="-75" dirty="0">
                <a:latin typeface="Calibri"/>
                <a:cs typeface="Calibri"/>
              </a:rPr>
              <a:t> </a:t>
            </a:r>
            <a:r>
              <a:rPr sz="2400" spc="-10" dirty="0">
                <a:latin typeface="Calibri"/>
                <a:cs typeface="Calibri"/>
              </a:rPr>
              <a:t>problem!</a:t>
            </a:r>
            <a:endParaRPr sz="24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39" y="332739"/>
            <a:ext cx="5474970" cy="635000"/>
          </a:xfrm>
          <a:prstGeom prst="rect">
            <a:avLst/>
          </a:prstGeom>
        </p:spPr>
        <p:txBody>
          <a:bodyPr vert="horz" wrap="square" lIns="0" tIns="12700" rIns="0" bIns="0" rtlCol="0">
            <a:spAutoFit/>
          </a:bodyPr>
          <a:lstStyle/>
          <a:p>
            <a:pPr marL="12700">
              <a:lnSpc>
                <a:spcPct val="100000"/>
              </a:lnSpc>
              <a:spcBef>
                <a:spcPts val="100"/>
              </a:spcBef>
            </a:pPr>
            <a:r>
              <a:rPr sz="4000" dirty="0">
                <a:latin typeface="Calibri Light"/>
                <a:cs typeface="Calibri Light"/>
              </a:rPr>
              <a:t>Detecting</a:t>
            </a:r>
            <a:r>
              <a:rPr sz="4000" spc="-80" dirty="0">
                <a:latin typeface="Calibri Light"/>
                <a:cs typeface="Calibri Light"/>
              </a:rPr>
              <a:t> </a:t>
            </a:r>
            <a:r>
              <a:rPr sz="4000" dirty="0">
                <a:latin typeface="Calibri Light"/>
                <a:cs typeface="Calibri Light"/>
              </a:rPr>
              <a:t>Multiple</a:t>
            </a:r>
            <a:r>
              <a:rPr sz="4000" spc="-85" dirty="0">
                <a:latin typeface="Calibri Light"/>
                <a:cs typeface="Calibri Light"/>
              </a:rPr>
              <a:t> </a:t>
            </a:r>
            <a:r>
              <a:rPr sz="4000" spc="-10" dirty="0">
                <a:latin typeface="Calibri Light"/>
                <a:cs typeface="Calibri Light"/>
              </a:rPr>
              <a:t>Objects</a:t>
            </a:r>
            <a:endParaRPr sz="4000">
              <a:latin typeface="Calibri Light"/>
              <a:cs typeface="Calibri Light"/>
            </a:endParaRPr>
          </a:p>
        </p:txBody>
      </p:sp>
      <p:pic>
        <p:nvPicPr>
          <p:cNvPr id="3" name="object 3"/>
          <p:cNvPicPr/>
          <p:nvPr/>
        </p:nvPicPr>
        <p:blipFill>
          <a:blip r:embed="rId2" cstate="print"/>
          <a:stretch>
            <a:fillRect/>
          </a:stretch>
        </p:blipFill>
        <p:spPr>
          <a:xfrm>
            <a:off x="1310639" y="1344167"/>
            <a:ext cx="1752600" cy="1517903"/>
          </a:xfrm>
          <a:prstGeom prst="rect">
            <a:avLst/>
          </a:prstGeom>
        </p:spPr>
      </p:pic>
      <p:pic>
        <p:nvPicPr>
          <p:cNvPr id="4" name="object 4"/>
          <p:cNvPicPr/>
          <p:nvPr/>
        </p:nvPicPr>
        <p:blipFill>
          <a:blip r:embed="rId3" cstate="print"/>
          <a:stretch>
            <a:fillRect/>
          </a:stretch>
        </p:blipFill>
        <p:spPr>
          <a:xfrm>
            <a:off x="3247493" y="1511368"/>
            <a:ext cx="3845203" cy="1291866"/>
          </a:xfrm>
          <a:prstGeom prst="rect">
            <a:avLst/>
          </a:prstGeom>
        </p:spPr>
      </p:pic>
      <p:sp>
        <p:nvSpPr>
          <p:cNvPr id="5" name="object 5"/>
          <p:cNvSpPr txBox="1"/>
          <p:nvPr/>
        </p:nvSpPr>
        <p:spPr>
          <a:xfrm>
            <a:off x="7482585" y="1432052"/>
            <a:ext cx="1836420" cy="391160"/>
          </a:xfrm>
          <a:prstGeom prst="rect">
            <a:avLst/>
          </a:prstGeom>
        </p:spPr>
        <p:txBody>
          <a:bodyPr vert="horz" wrap="square" lIns="0" tIns="12700" rIns="0" bIns="0" rtlCol="0">
            <a:spAutoFit/>
          </a:bodyPr>
          <a:lstStyle/>
          <a:p>
            <a:pPr marL="12700">
              <a:lnSpc>
                <a:spcPct val="100000"/>
              </a:lnSpc>
              <a:spcBef>
                <a:spcPts val="100"/>
              </a:spcBef>
            </a:pPr>
            <a:r>
              <a:rPr sz="2400" spc="-80" dirty="0">
                <a:latin typeface="Calibri"/>
                <a:cs typeface="Calibri"/>
              </a:rPr>
              <a:t>CAT:</a:t>
            </a:r>
            <a:r>
              <a:rPr sz="2400" spc="-55" dirty="0">
                <a:latin typeface="Calibri"/>
                <a:cs typeface="Calibri"/>
              </a:rPr>
              <a:t> </a:t>
            </a:r>
            <a:r>
              <a:rPr sz="2400" dirty="0">
                <a:latin typeface="Calibri"/>
                <a:cs typeface="Calibri"/>
              </a:rPr>
              <a:t>(x,</a:t>
            </a:r>
            <a:r>
              <a:rPr sz="2400" spc="-45" dirty="0">
                <a:latin typeface="Calibri"/>
                <a:cs typeface="Calibri"/>
              </a:rPr>
              <a:t> </a:t>
            </a:r>
            <a:r>
              <a:rPr sz="2400" spc="-60" dirty="0">
                <a:latin typeface="Calibri"/>
                <a:cs typeface="Calibri"/>
              </a:rPr>
              <a:t>y,</a:t>
            </a:r>
            <a:r>
              <a:rPr sz="2400" spc="-45" dirty="0">
                <a:latin typeface="Calibri"/>
                <a:cs typeface="Calibri"/>
              </a:rPr>
              <a:t> </a:t>
            </a:r>
            <a:r>
              <a:rPr sz="2400" spc="-90" dirty="0">
                <a:latin typeface="Calibri"/>
                <a:cs typeface="Calibri"/>
              </a:rPr>
              <a:t>w,</a:t>
            </a:r>
            <a:r>
              <a:rPr sz="2400" spc="-45" dirty="0">
                <a:latin typeface="Calibri"/>
                <a:cs typeface="Calibri"/>
              </a:rPr>
              <a:t> </a:t>
            </a:r>
            <a:r>
              <a:rPr sz="2400" spc="-25" dirty="0">
                <a:latin typeface="Calibri"/>
                <a:cs typeface="Calibri"/>
              </a:rPr>
              <a:t>h)</a:t>
            </a:r>
            <a:endParaRPr sz="2400">
              <a:latin typeface="Calibri"/>
              <a:cs typeface="Calibri"/>
            </a:endParaRPr>
          </a:p>
        </p:txBody>
      </p:sp>
      <p:pic>
        <p:nvPicPr>
          <p:cNvPr id="6" name="object 6"/>
          <p:cNvPicPr/>
          <p:nvPr/>
        </p:nvPicPr>
        <p:blipFill>
          <a:blip r:embed="rId4" cstate="print"/>
          <a:stretch>
            <a:fillRect/>
          </a:stretch>
        </p:blipFill>
        <p:spPr>
          <a:xfrm>
            <a:off x="3191255" y="2996183"/>
            <a:ext cx="3901440" cy="1404202"/>
          </a:xfrm>
          <a:prstGeom prst="rect">
            <a:avLst/>
          </a:prstGeom>
        </p:spPr>
      </p:pic>
      <p:sp>
        <p:nvSpPr>
          <p:cNvPr id="7" name="object 7"/>
          <p:cNvSpPr txBox="1"/>
          <p:nvPr/>
        </p:nvSpPr>
        <p:spPr>
          <a:xfrm>
            <a:off x="7520965" y="3029203"/>
            <a:ext cx="1973580" cy="112903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DOG:</a:t>
            </a:r>
            <a:r>
              <a:rPr sz="2400" spc="-45" dirty="0">
                <a:latin typeface="Calibri"/>
                <a:cs typeface="Calibri"/>
              </a:rPr>
              <a:t> </a:t>
            </a:r>
            <a:r>
              <a:rPr sz="2400" dirty="0">
                <a:latin typeface="Calibri"/>
                <a:cs typeface="Calibri"/>
              </a:rPr>
              <a:t>(x,</a:t>
            </a:r>
            <a:r>
              <a:rPr sz="2400" spc="-40" dirty="0">
                <a:latin typeface="Calibri"/>
                <a:cs typeface="Calibri"/>
              </a:rPr>
              <a:t> </a:t>
            </a:r>
            <a:r>
              <a:rPr sz="2400" spc="-60" dirty="0">
                <a:latin typeface="Calibri"/>
                <a:cs typeface="Calibri"/>
              </a:rPr>
              <a:t>y,</a:t>
            </a:r>
            <a:r>
              <a:rPr sz="2400" spc="-40" dirty="0">
                <a:latin typeface="Calibri"/>
                <a:cs typeface="Calibri"/>
              </a:rPr>
              <a:t> </a:t>
            </a:r>
            <a:r>
              <a:rPr sz="2400" spc="-90" dirty="0">
                <a:latin typeface="Calibri"/>
                <a:cs typeface="Calibri"/>
              </a:rPr>
              <a:t>w,</a:t>
            </a:r>
            <a:r>
              <a:rPr sz="2400" spc="-35" dirty="0">
                <a:latin typeface="Calibri"/>
                <a:cs typeface="Calibri"/>
              </a:rPr>
              <a:t> </a:t>
            </a:r>
            <a:r>
              <a:rPr sz="2400" spc="-25" dirty="0">
                <a:latin typeface="Calibri"/>
                <a:cs typeface="Calibri"/>
              </a:rPr>
              <a:t>h)</a:t>
            </a:r>
            <a:endParaRPr sz="2400">
              <a:latin typeface="Calibri"/>
              <a:cs typeface="Calibri"/>
            </a:endParaRPr>
          </a:p>
          <a:p>
            <a:pPr marL="12700">
              <a:lnSpc>
                <a:spcPct val="100000"/>
              </a:lnSpc>
              <a:spcBef>
                <a:spcPts val="25"/>
              </a:spcBef>
            </a:pPr>
            <a:r>
              <a:rPr sz="2400" dirty="0">
                <a:latin typeface="Calibri"/>
                <a:cs typeface="Calibri"/>
              </a:rPr>
              <a:t>DOG:</a:t>
            </a:r>
            <a:r>
              <a:rPr sz="2400" spc="-45" dirty="0">
                <a:latin typeface="Calibri"/>
                <a:cs typeface="Calibri"/>
              </a:rPr>
              <a:t> </a:t>
            </a:r>
            <a:r>
              <a:rPr sz="2400" dirty="0">
                <a:latin typeface="Calibri"/>
                <a:cs typeface="Calibri"/>
              </a:rPr>
              <a:t>(x,</a:t>
            </a:r>
            <a:r>
              <a:rPr sz="2400" spc="-40" dirty="0">
                <a:latin typeface="Calibri"/>
                <a:cs typeface="Calibri"/>
              </a:rPr>
              <a:t> </a:t>
            </a:r>
            <a:r>
              <a:rPr sz="2400" spc="-60" dirty="0">
                <a:latin typeface="Calibri"/>
                <a:cs typeface="Calibri"/>
              </a:rPr>
              <a:t>y,</a:t>
            </a:r>
            <a:r>
              <a:rPr sz="2400" spc="-40" dirty="0">
                <a:latin typeface="Calibri"/>
                <a:cs typeface="Calibri"/>
              </a:rPr>
              <a:t> </a:t>
            </a:r>
            <a:r>
              <a:rPr sz="2400" spc="-90" dirty="0">
                <a:latin typeface="Calibri"/>
                <a:cs typeface="Calibri"/>
              </a:rPr>
              <a:t>w,</a:t>
            </a:r>
            <a:r>
              <a:rPr sz="2400" spc="-35" dirty="0">
                <a:latin typeface="Calibri"/>
                <a:cs typeface="Calibri"/>
              </a:rPr>
              <a:t> </a:t>
            </a:r>
            <a:r>
              <a:rPr sz="2400" spc="-25" dirty="0">
                <a:latin typeface="Calibri"/>
                <a:cs typeface="Calibri"/>
              </a:rPr>
              <a:t>h)</a:t>
            </a:r>
            <a:endParaRPr sz="2400">
              <a:latin typeface="Calibri"/>
              <a:cs typeface="Calibri"/>
            </a:endParaRPr>
          </a:p>
          <a:p>
            <a:pPr marL="12700">
              <a:lnSpc>
                <a:spcPct val="100000"/>
              </a:lnSpc>
              <a:spcBef>
                <a:spcPts val="20"/>
              </a:spcBef>
            </a:pPr>
            <a:r>
              <a:rPr sz="2400" spc="-80" dirty="0">
                <a:latin typeface="Calibri"/>
                <a:cs typeface="Calibri"/>
              </a:rPr>
              <a:t>CAT:</a:t>
            </a:r>
            <a:r>
              <a:rPr sz="2400" spc="-55" dirty="0">
                <a:latin typeface="Calibri"/>
                <a:cs typeface="Calibri"/>
              </a:rPr>
              <a:t> </a:t>
            </a:r>
            <a:r>
              <a:rPr sz="2400" dirty="0">
                <a:latin typeface="Calibri"/>
                <a:cs typeface="Calibri"/>
              </a:rPr>
              <a:t>(x,</a:t>
            </a:r>
            <a:r>
              <a:rPr sz="2400" spc="-45" dirty="0">
                <a:latin typeface="Calibri"/>
                <a:cs typeface="Calibri"/>
              </a:rPr>
              <a:t> </a:t>
            </a:r>
            <a:r>
              <a:rPr sz="2400" spc="-60" dirty="0">
                <a:latin typeface="Calibri"/>
                <a:cs typeface="Calibri"/>
              </a:rPr>
              <a:t>y,</a:t>
            </a:r>
            <a:r>
              <a:rPr sz="2400" spc="-45" dirty="0">
                <a:latin typeface="Calibri"/>
                <a:cs typeface="Calibri"/>
              </a:rPr>
              <a:t> </a:t>
            </a:r>
            <a:r>
              <a:rPr sz="2400" spc="-90" dirty="0">
                <a:latin typeface="Calibri"/>
                <a:cs typeface="Calibri"/>
              </a:rPr>
              <a:t>w,</a:t>
            </a:r>
            <a:r>
              <a:rPr sz="2400" spc="-45" dirty="0">
                <a:latin typeface="Calibri"/>
                <a:cs typeface="Calibri"/>
              </a:rPr>
              <a:t> </a:t>
            </a:r>
            <a:r>
              <a:rPr sz="2400" spc="-25" dirty="0">
                <a:latin typeface="Calibri"/>
                <a:cs typeface="Calibri"/>
              </a:rPr>
              <a:t>h)</a:t>
            </a:r>
            <a:endParaRPr sz="2400">
              <a:latin typeface="Calibri"/>
              <a:cs typeface="Calibri"/>
            </a:endParaRPr>
          </a:p>
        </p:txBody>
      </p:sp>
      <p:pic>
        <p:nvPicPr>
          <p:cNvPr id="8" name="object 8"/>
          <p:cNvPicPr/>
          <p:nvPr/>
        </p:nvPicPr>
        <p:blipFill>
          <a:blip r:embed="rId5" cstate="print"/>
          <a:stretch>
            <a:fillRect/>
          </a:stretch>
        </p:blipFill>
        <p:spPr>
          <a:xfrm>
            <a:off x="1042416" y="2944367"/>
            <a:ext cx="2020824" cy="1517903"/>
          </a:xfrm>
          <a:prstGeom prst="rect">
            <a:avLst/>
          </a:prstGeom>
        </p:spPr>
      </p:pic>
      <p:pic>
        <p:nvPicPr>
          <p:cNvPr id="9" name="object 9"/>
          <p:cNvPicPr/>
          <p:nvPr/>
        </p:nvPicPr>
        <p:blipFill>
          <a:blip r:embed="rId6" cstate="print"/>
          <a:stretch>
            <a:fillRect/>
          </a:stretch>
        </p:blipFill>
        <p:spPr>
          <a:xfrm>
            <a:off x="3360268" y="4699576"/>
            <a:ext cx="3845203" cy="1291866"/>
          </a:xfrm>
          <a:prstGeom prst="rect">
            <a:avLst/>
          </a:prstGeom>
        </p:spPr>
      </p:pic>
      <p:sp>
        <p:nvSpPr>
          <p:cNvPr id="10" name="object 10"/>
          <p:cNvSpPr txBox="1"/>
          <p:nvPr/>
        </p:nvSpPr>
        <p:spPr>
          <a:xfrm>
            <a:off x="7634579" y="4729988"/>
            <a:ext cx="2096135" cy="1125855"/>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DUCK:</a:t>
            </a:r>
            <a:r>
              <a:rPr sz="2400" spc="-50" dirty="0">
                <a:latin typeface="Calibri"/>
                <a:cs typeface="Calibri"/>
              </a:rPr>
              <a:t> </a:t>
            </a:r>
            <a:r>
              <a:rPr sz="2400" dirty="0">
                <a:latin typeface="Calibri"/>
                <a:cs typeface="Calibri"/>
              </a:rPr>
              <a:t>(x,</a:t>
            </a:r>
            <a:r>
              <a:rPr sz="2400" spc="-40" dirty="0">
                <a:latin typeface="Calibri"/>
                <a:cs typeface="Calibri"/>
              </a:rPr>
              <a:t> </a:t>
            </a:r>
            <a:r>
              <a:rPr sz="2400" spc="-60" dirty="0">
                <a:latin typeface="Calibri"/>
                <a:cs typeface="Calibri"/>
              </a:rPr>
              <a:t>y,</a:t>
            </a:r>
            <a:r>
              <a:rPr sz="2400" spc="-40" dirty="0">
                <a:latin typeface="Calibri"/>
                <a:cs typeface="Calibri"/>
              </a:rPr>
              <a:t> </a:t>
            </a:r>
            <a:r>
              <a:rPr sz="2400" spc="-90" dirty="0">
                <a:latin typeface="Calibri"/>
                <a:cs typeface="Calibri"/>
              </a:rPr>
              <a:t>w,</a:t>
            </a:r>
            <a:r>
              <a:rPr sz="2400" spc="-45" dirty="0">
                <a:latin typeface="Calibri"/>
                <a:cs typeface="Calibri"/>
              </a:rPr>
              <a:t> </a:t>
            </a:r>
            <a:r>
              <a:rPr sz="2400" spc="-25" dirty="0">
                <a:latin typeface="Calibri"/>
                <a:cs typeface="Calibri"/>
              </a:rPr>
              <a:t>h)</a:t>
            </a:r>
            <a:endParaRPr sz="2400">
              <a:latin typeface="Calibri"/>
              <a:cs typeface="Calibri"/>
            </a:endParaRPr>
          </a:p>
          <a:p>
            <a:pPr marL="12700">
              <a:lnSpc>
                <a:spcPct val="100000"/>
              </a:lnSpc>
            </a:pPr>
            <a:r>
              <a:rPr sz="2400" dirty="0">
                <a:latin typeface="Calibri"/>
                <a:cs typeface="Calibri"/>
              </a:rPr>
              <a:t>DUCK:</a:t>
            </a:r>
            <a:r>
              <a:rPr sz="2400" spc="-50" dirty="0">
                <a:latin typeface="Calibri"/>
                <a:cs typeface="Calibri"/>
              </a:rPr>
              <a:t> </a:t>
            </a:r>
            <a:r>
              <a:rPr sz="2400" dirty="0">
                <a:latin typeface="Calibri"/>
                <a:cs typeface="Calibri"/>
              </a:rPr>
              <a:t>(x,</a:t>
            </a:r>
            <a:r>
              <a:rPr sz="2400" spc="-40" dirty="0">
                <a:latin typeface="Calibri"/>
                <a:cs typeface="Calibri"/>
              </a:rPr>
              <a:t> </a:t>
            </a:r>
            <a:r>
              <a:rPr sz="2400" spc="-60" dirty="0">
                <a:latin typeface="Calibri"/>
                <a:cs typeface="Calibri"/>
              </a:rPr>
              <a:t>y,</a:t>
            </a:r>
            <a:r>
              <a:rPr sz="2400" spc="-40" dirty="0">
                <a:latin typeface="Calibri"/>
                <a:cs typeface="Calibri"/>
              </a:rPr>
              <a:t> </a:t>
            </a:r>
            <a:r>
              <a:rPr sz="2400" spc="-90" dirty="0">
                <a:latin typeface="Calibri"/>
                <a:cs typeface="Calibri"/>
              </a:rPr>
              <a:t>w,</a:t>
            </a:r>
            <a:r>
              <a:rPr sz="2400" spc="-45" dirty="0">
                <a:latin typeface="Calibri"/>
                <a:cs typeface="Calibri"/>
              </a:rPr>
              <a:t> </a:t>
            </a:r>
            <a:r>
              <a:rPr sz="2400" spc="-25" dirty="0">
                <a:latin typeface="Calibri"/>
                <a:cs typeface="Calibri"/>
              </a:rPr>
              <a:t>h)</a:t>
            </a:r>
            <a:endParaRPr sz="2400">
              <a:latin typeface="Calibri"/>
              <a:cs typeface="Calibri"/>
            </a:endParaRPr>
          </a:p>
          <a:p>
            <a:pPr marL="12700">
              <a:lnSpc>
                <a:spcPct val="100000"/>
              </a:lnSpc>
              <a:spcBef>
                <a:spcPts val="20"/>
              </a:spcBef>
            </a:pPr>
            <a:r>
              <a:rPr sz="2400" spc="-25" dirty="0">
                <a:latin typeface="Calibri"/>
                <a:cs typeface="Calibri"/>
              </a:rPr>
              <a:t>….</a:t>
            </a:r>
            <a:endParaRPr sz="2400">
              <a:latin typeface="Calibri"/>
              <a:cs typeface="Calibri"/>
            </a:endParaRPr>
          </a:p>
        </p:txBody>
      </p:sp>
      <p:sp>
        <p:nvSpPr>
          <p:cNvPr id="11" name="object 11"/>
          <p:cNvSpPr txBox="1"/>
          <p:nvPr/>
        </p:nvSpPr>
        <p:spPr>
          <a:xfrm>
            <a:off x="10173614" y="1526540"/>
            <a:ext cx="134366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0000"/>
                </a:solidFill>
                <a:latin typeface="Calibri"/>
                <a:cs typeface="Calibri"/>
              </a:rPr>
              <a:t>4</a:t>
            </a:r>
            <a:r>
              <a:rPr sz="2400" spc="-10" dirty="0">
                <a:solidFill>
                  <a:srgbClr val="FF0000"/>
                </a:solidFill>
                <a:latin typeface="Calibri"/>
                <a:cs typeface="Calibri"/>
              </a:rPr>
              <a:t> numbers</a:t>
            </a:r>
            <a:endParaRPr sz="2400">
              <a:latin typeface="Calibri"/>
              <a:cs typeface="Calibri"/>
            </a:endParaRPr>
          </a:p>
        </p:txBody>
      </p:sp>
      <p:sp>
        <p:nvSpPr>
          <p:cNvPr id="12" name="object 12"/>
          <p:cNvSpPr txBox="1"/>
          <p:nvPr/>
        </p:nvSpPr>
        <p:spPr>
          <a:xfrm>
            <a:off x="10173614" y="3455923"/>
            <a:ext cx="149733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0000"/>
                </a:solidFill>
                <a:latin typeface="Calibri"/>
                <a:cs typeface="Calibri"/>
              </a:rPr>
              <a:t>16</a:t>
            </a:r>
            <a:r>
              <a:rPr sz="2400" spc="-15" dirty="0">
                <a:solidFill>
                  <a:srgbClr val="FF0000"/>
                </a:solidFill>
                <a:latin typeface="Calibri"/>
                <a:cs typeface="Calibri"/>
              </a:rPr>
              <a:t> </a:t>
            </a:r>
            <a:r>
              <a:rPr sz="2400" spc="-10" dirty="0">
                <a:solidFill>
                  <a:srgbClr val="FF0000"/>
                </a:solidFill>
                <a:latin typeface="Calibri"/>
                <a:cs typeface="Calibri"/>
              </a:rPr>
              <a:t>numbers</a:t>
            </a:r>
            <a:endParaRPr sz="2400">
              <a:latin typeface="Calibri"/>
              <a:cs typeface="Calibri"/>
            </a:endParaRPr>
          </a:p>
        </p:txBody>
      </p:sp>
      <p:sp>
        <p:nvSpPr>
          <p:cNvPr id="13" name="object 13"/>
          <p:cNvSpPr txBox="1"/>
          <p:nvPr/>
        </p:nvSpPr>
        <p:spPr>
          <a:xfrm>
            <a:off x="10244125" y="4797044"/>
            <a:ext cx="1220470" cy="760095"/>
          </a:xfrm>
          <a:prstGeom prst="rect">
            <a:avLst/>
          </a:prstGeom>
        </p:spPr>
        <p:txBody>
          <a:bodyPr vert="horz" wrap="square" lIns="0" tIns="9525" rIns="0" bIns="0" rtlCol="0">
            <a:spAutoFit/>
          </a:bodyPr>
          <a:lstStyle/>
          <a:p>
            <a:pPr marL="12700" marR="5080">
              <a:lnSpc>
                <a:spcPct val="100800"/>
              </a:lnSpc>
              <a:spcBef>
                <a:spcPts val="75"/>
              </a:spcBef>
            </a:pPr>
            <a:r>
              <a:rPr sz="2400" spc="-20" dirty="0">
                <a:solidFill>
                  <a:srgbClr val="FF0000"/>
                </a:solidFill>
                <a:latin typeface="Calibri"/>
                <a:cs typeface="Calibri"/>
              </a:rPr>
              <a:t>Many numbers!</a:t>
            </a:r>
            <a:endParaRPr sz="2400">
              <a:latin typeface="Calibri"/>
              <a:cs typeface="Calibri"/>
            </a:endParaRPr>
          </a:p>
        </p:txBody>
      </p:sp>
      <p:pic>
        <p:nvPicPr>
          <p:cNvPr id="14" name="object 14"/>
          <p:cNvPicPr/>
          <p:nvPr/>
        </p:nvPicPr>
        <p:blipFill>
          <a:blip r:embed="rId7" cstate="print"/>
          <a:stretch>
            <a:fillRect/>
          </a:stretch>
        </p:blipFill>
        <p:spPr>
          <a:xfrm>
            <a:off x="94965" y="4645177"/>
            <a:ext cx="2967749" cy="1452676"/>
          </a:xfrm>
          <a:prstGeom prst="rect">
            <a:avLst/>
          </a:prstGeom>
        </p:spPr>
      </p:pic>
      <p:sp>
        <p:nvSpPr>
          <p:cNvPr id="15" name="object 15"/>
          <p:cNvSpPr txBox="1"/>
          <p:nvPr/>
        </p:nvSpPr>
        <p:spPr>
          <a:xfrm>
            <a:off x="78739" y="6223508"/>
            <a:ext cx="1611630" cy="116839"/>
          </a:xfrm>
          <a:prstGeom prst="rect">
            <a:avLst/>
          </a:prstGeom>
        </p:spPr>
        <p:txBody>
          <a:bodyPr vert="horz" wrap="square" lIns="0" tIns="12700" rIns="0" bIns="0" rtlCol="0">
            <a:spAutoFit/>
          </a:bodyPr>
          <a:lstStyle/>
          <a:p>
            <a:pPr marL="12700">
              <a:lnSpc>
                <a:spcPct val="100000"/>
              </a:lnSpc>
              <a:spcBef>
                <a:spcPts val="100"/>
              </a:spcBef>
            </a:pPr>
            <a:r>
              <a:rPr sz="600" u="sng" dirty="0">
                <a:solidFill>
                  <a:srgbClr val="0462C1"/>
                </a:solidFill>
                <a:uFill>
                  <a:solidFill>
                    <a:srgbClr val="0462C1"/>
                  </a:solidFill>
                </a:uFill>
                <a:latin typeface="Calibri"/>
                <a:cs typeface="Calibri"/>
              </a:rPr>
              <a:t>Duck</a:t>
            </a:r>
            <a:r>
              <a:rPr sz="600" u="sng" spc="-10" dirty="0">
                <a:solidFill>
                  <a:srgbClr val="0462C1"/>
                </a:solidFill>
                <a:uFill>
                  <a:solidFill>
                    <a:srgbClr val="0462C1"/>
                  </a:solidFill>
                </a:uFill>
                <a:latin typeface="Calibri"/>
                <a:cs typeface="Calibri"/>
              </a:rPr>
              <a:t> </a:t>
            </a:r>
            <a:r>
              <a:rPr sz="600" u="sng" dirty="0">
                <a:solidFill>
                  <a:srgbClr val="0462C1"/>
                </a:solidFill>
                <a:uFill>
                  <a:solidFill>
                    <a:srgbClr val="0462C1"/>
                  </a:solidFill>
                </a:uFill>
                <a:latin typeface="Calibri"/>
                <a:cs typeface="Calibri"/>
              </a:rPr>
              <a:t>image</a:t>
            </a:r>
            <a:r>
              <a:rPr sz="600" u="sng" spc="-10" dirty="0">
                <a:solidFill>
                  <a:srgbClr val="0462C1"/>
                </a:solidFill>
                <a:uFill>
                  <a:solidFill>
                    <a:srgbClr val="0462C1"/>
                  </a:solidFill>
                </a:uFill>
                <a:latin typeface="Calibri"/>
                <a:cs typeface="Calibri"/>
              </a:rPr>
              <a:t> </a:t>
            </a:r>
            <a:r>
              <a:rPr sz="600" dirty="0">
                <a:latin typeface="Calibri"/>
                <a:cs typeface="Calibri"/>
              </a:rPr>
              <a:t>is</a:t>
            </a:r>
            <a:r>
              <a:rPr sz="600" spc="-5" dirty="0">
                <a:latin typeface="Calibri"/>
                <a:cs typeface="Calibri"/>
              </a:rPr>
              <a:t> </a:t>
            </a:r>
            <a:r>
              <a:rPr sz="600" dirty="0">
                <a:latin typeface="Calibri"/>
                <a:cs typeface="Calibri"/>
              </a:rPr>
              <a:t>free</a:t>
            </a:r>
            <a:r>
              <a:rPr sz="600" spc="-10" dirty="0">
                <a:latin typeface="Calibri"/>
                <a:cs typeface="Calibri"/>
              </a:rPr>
              <a:t> </a:t>
            </a:r>
            <a:r>
              <a:rPr sz="600" dirty="0">
                <a:latin typeface="Calibri"/>
                <a:cs typeface="Calibri"/>
              </a:rPr>
              <a:t>to</a:t>
            </a:r>
            <a:r>
              <a:rPr sz="600" spc="-10" dirty="0">
                <a:latin typeface="Calibri"/>
                <a:cs typeface="Calibri"/>
              </a:rPr>
              <a:t> </a:t>
            </a:r>
            <a:r>
              <a:rPr sz="600" dirty="0">
                <a:latin typeface="Calibri"/>
                <a:cs typeface="Calibri"/>
              </a:rPr>
              <a:t>use</a:t>
            </a:r>
            <a:r>
              <a:rPr sz="600" spc="-10" dirty="0">
                <a:latin typeface="Calibri"/>
                <a:cs typeface="Calibri"/>
              </a:rPr>
              <a:t> </a:t>
            </a:r>
            <a:r>
              <a:rPr sz="600" dirty="0">
                <a:latin typeface="Calibri"/>
                <a:cs typeface="Calibri"/>
              </a:rPr>
              <a:t>under the</a:t>
            </a:r>
            <a:r>
              <a:rPr sz="600" spc="-10" dirty="0">
                <a:latin typeface="Calibri"/>
                <a:cs typeface="Calibri"/>
              </a:rPr>
              <a:t> </a:t>
            </a:r>
            <a:r>
              <a:rPr sz="600" u="sng" spc="-10" dirty="0">
                <a:solidFill>
                  <a:srgbClr val="0462C1"/>
                </a:solidFill>
                <a:uFill>
                  <a:solidFill>
                    <a:srgbClr val="0462C1"/>
                  </a:solidFill>
                </a:uFill>
                <a:latin typeface="Calibri"/>
                <a:cs typeface="Calibri"/>
              </a:rPr>
              <a:t>Pixabay</a:t>
            </a:r>
            <a:r>
              <a:rPr sz="600" u="sng" dirty="0">
                <a:solidFill>
                  <a:srgbClr val="0462C1"/>
                </a:solidFill>
                <a:uFill>
                  <a:solidFill>
                    <a:srgbClr val="0462C1"/>
                  </a:solidFill>
                </a:uFill>
                <a:latin typeface="Calibri"/>
                <a:cs typeface="Calibri"/>
              </a:rPr>
              <a:t> </a:t>
            </a:r>
            <a:r>
              <a:rPr sz="600" u="sng" spc="-10" dirty="0">
                <a:solidFill>
                  <a:srgbClr val="0462C1"/>
                </a:solidFill>
                <a:uFill>
                  <a:solidFill>
                    <a:srgbClr val="0462C1"/>
                  </a:solidFill>
                </a:uFill>
                <a:latin typeface="Calibri"/>
                <a:cs typeface="Calibri"/>
              </a:rPr>
              <a:t>license</a:t>
            </a:r>
            <a:endParaRPr sz="600">
              <a:latin typeface="Calibri"/>
              <a:cs typeface="Calibri"/>
            </a:endParaRPr>
          </a:p>
        </p:txBody>
      </p:sp>
      <p:sp>
        <p:nvSpPr>
          <p:cNvPr id="17" name="object 17"/>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8" name="object 18"/>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14</a:t>
            </a:fld>
            <a:endParaRPr spc="-25" dirty="0"/>
          </a:p>
        </p:txBody>
      </p:sp>
      <p:sp>
        <p:nvSpPr>
          <p:cNvPr id="19" name="object 19"/>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16" name="object 16"/>
          <p:cNvSpPr txBox="1">
            <a:spLocks noGrp="1"/>
          </p:cNvSpPr>
          <p:nvPr>
            <p:ph type="title"/>
          </p:nvPr>
        </p:nvSpPr>
        <p:spPr>
          <a:xfrm>
            <a:off x="8009902" y="250442"/>
            <a:ext cx="3482975" cy="885190"/>
          </a:xfrm>
          <a:prstGeom prst="rect">
            <a:avLst/>
          </a:prstGeom>
        </p:spPr>
        <p:txBody>
          <a:bodyPr vert="horz" wrap="square" lIns="0" tIns="6350" rIns="0" bIns="0" rtlCol="0">
            <a:spAutoFit/>
          </a:bodyPr>
          <a:lstStyle/>
          <a:p>
            <a:pPr marL="12700" marR="5080">
              <a:lnSpc>
                <a:spcPct val="101400"/>
              </a:lnSpc>
              <a:spcBef>
                <a:spcPts val="50"/>
              </a:spcBef>
            </a:pPr>
            <a:r>
              <a:rPr sz="2800" dirty="0">
                <a:solidFill>
                  <a:srgbClr val="FF0000"/>
                </a:solidFill>
                <a:latin typeface="Calibri"/>
                <a:cs typeface="Calibri"/>
              </a:rPr>
              <a:t>Need</a:t>
            </a:r>
            <a:r>
              <a:rPr sz="2800" spc="-85" dirty="0">
                <a:solidFill>
                  <a:srgbClr val="FF0000"/>
                </a:solidFill>
                <a:latin typeface="Calibri"/>
                <a:cs typeface="Calibri"/>
              </a:rPr>
              <a:t> </a:t>
            </a:r>
            <a:r>
              <a:rPr sz="2800" spc="-10" dirty="0">
                <a:solidFill>
                  <a:srgbClr val="FF0000"/>
                </a:solidFill>
                <a:latin typeface="Calibri"/>
                <a:cs typeface="Calibri"/>
              </a:rPr>
              <a:t>different</a:t>
            </a:r>
            <a:r>
              <a:rPr sz="2800" spc="-90" dirty="0">
                <a:solidFill>
                  <a:srgbClr val="FF0000"/>
                </a:solidFill>
                <a:latin typeface="Calibri"/>
                <a:cs typeface="Calibri"/>
              </a:rPr>
              <a:t> </a:t>
            </a:r>
            <a:r>
              <a:rPr sz="2800" spc="-10" dirty="0">
                <a:solidFill>
                  <a:srgbClr val="FF0000"/>
                </a:solidFill>
                <a:latin typeface="Calibri"/>
                <a:cs typeface="Calibri"/>
              </a:rPr>
              <a:t>numbers </a:t>
            </a:r>
            <a:r>
              <a:rPr sz="2800" dirty="0">
                <a:solidFill>
                  <a:srgbClr val="FF0000"/>
                </a:solidFill>
                <a:latin typeface="Calibri"/>
                <a:cs typeface="Calibri"/>
              </a:rPr>
              <a:t>of</a:t>
            </a:r>
            <a:r>
              <a:rPr sz="2800" spc="-50" dirty="0">
                <a:solidFill>
                  <a:srgbClr val="FF0000"/>
                </a:solidFill>
                <a:latin typeface="Calibri"/>
                <a:cs typeface="Calibri"/>
              </a:rPr>
              <a:t> </a:t>
            </a:r>
            <a:r>
              <a:rPr sz="2800" dirty="0">
                <a:solidFill>
                  <a:srgbClr val="FF0000"/>
                </a:solidFill>
                <a:latin typeface="Calibri"/>
                <a:cs typeface="Calibri"/>
              </a:rPr>
              <a:t>outputs</a:t>
            </a:r>
            <a:r>
              <a:rPr sz="2800" spc="-40" dirty="0">
                <a:solidFill>
                  <a:srgbClr val="FF0000"/>
                </a:solidFill>
                <a:latin typeface="Calibri"/>
                <a:cs typeface="Calibri"/>
              </a:rPr>
              <a:t> </a:t>
            </a:r>
            <a:r>
              <a:rPr sz="2800" dirty="0">
                <a:solidFill>
                  <a:srgbClr val="FF0000"/>
                </a:solidFill>
                <a:latin typeface="Calibri"/>
                <a:cs typeface="Calibri"/>
              </a:rPr>
              <a:t>per</a:t>
            </a:r>
            <a:r>
              <a:rPr sz="2800" spc="-40" dirty="0">
                <a:solidFill>
                  <a:srgbClr val="FF0000"/>
                </a:solidFill>
                <a:latin typeface="Calibri"/>
                <a:cs typeface="Calibri"/>
              </a:rPr>
              <a:t> </a:t>
            </a:r>
            <a:r>
              <a:rPr sz="2800" spc="-10" dirty="0">
                <a:solidFill>
                  <a:srgbClr val="FF0000"/>
                </a:solidFill>
                <a:latin typeface="Calibri"/>
                <a:cs typeface="Calibri"/>
              </a:rPr>
              <a:t>image</a:t>
            </a:r>
            <a:endParaRPr sz="28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Detecting</a:t>
            </a:r>
            <a:r>
              <a:rPr spc="-5" dirty="0"/>
              <a:t> </a:t>
            </a:r>
            <a:r>
              <a:rPr dirty="0"/>
              <a:t>Multiple</a:t>
            </a:r>
            <a:r>
              <a:rPr spc="-5" dirty="0"/>
              <a:t> </a:t>
            </a:r>
            <a:r>
              <a:rPr dirty="0"/>
              <a:t>Objects:</a:t>
            </a:r>
            <a:r>
              <a:rPr spc="-10" dirty="0"/>
              <a:t> </a:t>
            </a:r>
            <a:r>
              <a:rPr sz="3900" dirty="0"/>
              <a:t>Sliding</a:t>
            </a:r>
            <a:r>
              <a:rPr sz="3900" spc="35" dirty="0"/>
              <a:t> </a:t>
            </a:r>
            <a:r>
              <a:rPr sz="3900" spc="-10" dirty="0"/>
              <a:t>Window</a:t>
            </a:r>
            <a:endParaRPr sz="3900"/>
          </a:p>
        </p:txBody>
      </p:sp>
      <p:grpSp>
        <p:nvGrpSpPr>
          <p:cNvPr id="3" name="object 3"/>
          <p:cNvGrpSpPr/>
          <p:nvPr/>
        </p:nvGrpSpPr>
        <p:grpSpPr>
          <a:xfrm>
            <a:off x="270173" y="2718816"/>
            <a:ext cx="3561715" cy="2676525"/>
            <a:chOff x="270173" y="2718816"/>
            <a:chExt cx="3561715" cy="2676525"/>
          </a:xfrm>
        </p:grpSpPr>
        <p:pic>
          <p:nvPicPr>
            <p:cNvPr id="4" name="object 4"/>
            <p:cNvPicPr/>
            <p:nvPr/>
          </p:nvPicPr>
          <p:blipFill>
            <a:blip r:embed="rId2" cstate="print"/>
            <a:stretch>
              <a:fillRect/>
            </a:stretch>
          </p:blipFill>
          <p:spPr>
            <a:xfrm>
              <a:off x="286511" y="2718816"/>
              <a:ext cx="3544824" cy="2657856"/>
            </a:xfrm>
            <a:prstGeom prst="rect">
              <a:avLst/>
            </a:prstGeom>
          </p:spPr>
        </p:pic>
        <p:sp>
          <p:nvSpPr>
            <p:cNvPr id="5" name="object 5"/>
            <p:cNvSpPr/>
            <p:nvPr/>
          </p:nvSpPr>
          <p:spPr>
            <a:xfrm>
              <a:off x="289223" y="3637889"/>
              <a:ext cx="1167765" cy="1737995"/>
            </a:xfrm>
            <a:custGeom>
              <a:avLst/>
              <a:gdLst/>
              <a:ahLst/>
              <a:cxnLst/>
              <a:rect l="l" t="t" r="r" b="b"/>
              <a:pathLst>
                <a:path w="1167765" h="1737995">
                  <a:moveTo>
                    <a:pt x="0" y="0"/>
                  </a:moveTo>
                  <a:lnTo>
                    <a:pt x="1167700" y="0"/>
                  </a:lnTo>
                  <a:lnTo>
                    <a:pt x="1167700" y="1737950"/>
                  </a:lnTo>
                  <a:lnTo>
                    <a:pt x="0" y="1737950"/>
                  </a:lnTo>
                  <a:lnTo>
                    <a:pt x="0" y="0"/>
                  </a:lnTo>
                  <a:close/>
                </a:path>
              </a:pathLst>
            </a:custGeom>
            <a:ln w="38100">
              <a:solidFill>
                <a:srgbClr val="0000FF"/>
              </a:solidFill>
            </a:ln>
          </p:spPr>
          <p:txBody>
            <a:bodyPr wrap="square" lIns="0" tIns="0" rIns="0" bIns="0" rtlCol="0"/>
            <a:lstStyle/>
            <a:p>
              <a:endParaRPr/>
            </a:p>
          </p:txBody>
        </p:sp>
      </p:grpSp>
      <p:pic>
        <p:nvPicPr>
          <p:cNvPr id="6" name="object 6"/>
          <p:cNvPicPr/>
          <p:nvPr/>
        </p:nvPicPr>
        <p:blipFill>
          <a:blip r:embed="rId3" cstate="print"/>
          <a:stretch>
            <a:fillRect/>
          </a:stretch>
        </p:blipFill>
        <p:spPr>
          <a:xfrm>
            <a:off x="4323467" y="3389256"/>
            <a:ext cx="4402956" cy="1464530"/>
          </a:xfrm>
          <a:prstGeom prst="rect">
            <a:avLst/>
          </a:prstGeom>
        </p:spPr>
      </p:pic>
      <p:sp>
        <p:nvSpPr>
          <p:cNvPr id="7" name="object 7"/>
          <p:cNvSpPr txBox="1"/>
          <p:nvPr/>
        </p:nvSpPr>
        <p:spPr>
          <a:xfrm>
            <a:off x="4293374" y="1736343"/>
            <a:ext cx="7113905" cy="2933700"/>
          </a:xfrm>
          <a:prstGeom prst="rect">
            <a:avLst/>
          </a:prstGeom>
        </p:spPr>
        <p:txBody>
          <a:bodyPr vert="horz" wrap="square" lIns="0" tIns="12700" rIns="0" bIns="0" rtlCol="0">
            <a:spAutoFit/>
          </a:bodyPr>
          <a:lstStyle/>
          <a:p>
            <a:pPr marL="12700" marR="2685415">
              <a:lnSpc>
                <a:spcPct val="100000"/>
              </a:lnSpc>
              <a:spcBef>
                <a:spcPts val="100"/>
              </a:spcBef>
            </a:pPr>
            <a:r>
              <a:rPr sz="2500" dirty="0">
                <a:latin typeface="Calibri"/>
                <a:cs typeface="Calibri"/>
              </a:rPr>
              <a:t>Apply</a:t>
            </a:r>
            <a:r>
              <a:rPr sz="2500" spc="-60" dirty="0">
                <a:latin typeface="Calibri"/>
                <a:cs typeface="Calibri"/>
              </a:rPr>
              <a:t> </a:t>
            </a:r>
            <a:r>
              <a:rPr sz="2500" dirty="0">
                <a:latin typeface="Calibri"/>
                <a:cs typeface="Calibri"/>
              </a:rPr>
              <a:t>a</a:t>
            </a:r>
            <a:r>
              <a:rPr sz="2500" spc="-65" dirty="0">
                <a:latin typeface="Calibri"/>
                <a:cs typeface="Calibri"/>
              </a:rPr>
              <a:t> </a:t>
            </a:r>
            <a:r>
              <a:rPr sz="2500" dirty="0">
                <a:latin typeface="Calibri"/>
                <a:cs typeface="Calibri"/>
              </a:rPr>
              <a:t>CNN</a:t>
            </a:r>
            <a:r>
              <a:rPr sz="2500" spc="-70" dirty="0">
                <a:latin typeface="Calibri"/>
                <a:cs typeface="Calibri"/>
              </a:rPr>
              <a:t> </a:t>
            </a:r>
            <a:r>
              <a:rPr sz="2500" dirty="0">
                <a:latin typeface="Calibri"/>
                <a:cs typeface="Calibri"/>
              </a:rPr>
              <a:t>to</a:t>
            </a:r>
            <a:r>
              <a:rPr sz="2500" spc="-55" dirty="0">
                <a:latin typeface="Calibri"/>
                <a:cs typeface="Calibri"/>
              </a:rPr>
              <a:t> </a:t>
            </a:r>
            <a:r>
              <a:rPr sz="2500" dirty="0">
                <a:latin typeface="Calibri"/>
                <a:cs typeface="Calibri"/>
              </a:rPr>
              <a:t>many</a:t>
            </a:r>
            <a:r>
              <a:rPr sz="2500" spc="-60" dirty="0">
                <a:latin typeface="Calibri"/>
                <a:cs typeface="Calibri"/>
              </a:rPr>
              <a:t> </a:t>
            </a:r>
            <a:r>
              <a:rPr sz="2500" spc="-10" dirty="0">
                <a:latin typeface="Calibri"/>
                <a:cs typeface="Calibri"/>
              </a:rPr>
              <a:t>different </a:t>
            </a:r>
            <a:r>
              <a:rPr sz="2500" dirty="0">
                <a:latin typeface="Calibri"/>
                <a:cs typeface="Calibri"/>
              </a:rPr>
              <a:t>crops</a:t>
            </a:r>
            <a:r>
              <a:rPr sz="2500" spc="-70" dirty="0">
                <a:latin typeface="Calibri"/>
                <a:cs typeface="Calibri"/>
              </a:rPr>
              <a:t> </a:t>
            </a:r>
            <a:r>
              <a:rPr sz="2500" dirty="0">
                <a:latin typeface="Calibri"/>
                <a:cs typeface="Calibri"/>
              </a:rPr>
              <a:t>of</a:t>
            </a:r>
            <a:r>
              <a:rPr sz="2500" spc="-65" dirty="0">
                <a:latin typeface="Calibri"/>
                <a:cs typeface="Calibri"/>
              </a:rPr>
              <a:t> </a:t>
            </a:r>
            <a:r>
              <a:rPr sz="2500" dirty="0">
                <a:latin typeface="Calibri"/>
                <a:cs typeface="Calibri"/>
              </a:rPr>
              <a:t>the</a:t>
            </a:r>
            <a:r>
              <a:rPr sz="2500" spc="-70" dirty="0">
                <a:latin typeface="Calibri"/>
                <a:cs typeface="Calibri"/>
              </a:rPr>
              <a:t> </a:t>
            </a:r>
            <a:r>
              <a:rPr sz="2500" dirty="0">
                <a:latin typeface="Calibri"/>
                <a:cs typeface="Calibri"/>
              </a:rPr>
              <a:t>image,</a:t>
            </a:r>
            <a:r>
              <a:rPr sz="2500" spc="-65" dirty="0">
                <a:latin typeface="Calibri"/>
                <a:cs typeface="Calibri"/>
              </a:rPr>
              <a:t> </a:t>
            </a:r>
            <a:r>
              <a:rPr sz="2500" dirty="0">
                <a:latin typeface="Calibri"/>
                <a:cs typeface="Calibri"/>
              </a:rPr>
              <a:t>CNN</a:t>
            </a:r>
            <a:r>
              <a:rPr sz="2500" spc="-80" dirty="0">
                <a:latin typeface="Calibri"/>
                <a:cs typeface="Calibri"/>
              </a:rPr>
              <a:t> </a:t>
            </a:r>
            <a:r>
              <a:rPr sz="2500" spc="-10" dirty="0">
                <a:latin typeface="Calibri"/>
                <a:cs typeface="Calibri"/>
              </a:rPr>
              <a:t>classifies </a:t>
            </a:r>
            <a:r>
              <a:rPr sz="2500" dirty="0">
                <a:latin typeface="Calibri"/>
                <a:cs typeface="Calibri"/>
              </a:rPr>
              <a:t>each</a:t>
            </a:r>
            <a:r>
              <a:rPr sz="2500" spc="-65" dirty="0">
                <a:latin typeface="Calibri"/>
                <a:cs typeface="Calibri"/>
              </a:rPr>
              <a:t> </a:t>
            </a:r>
            <a:r>
              <a:rPr sz="2500" dirty="0">
                <a:latin typeface="Calibri"/>
                <a:cs typeface="Calibri"/>
              </a:rPr>
              <a:t>crop</a:t>
            </a:r>
            <a:r>
              <a:rPr sz="2500" spc="-60" dirty="0">
                <a:latin typeface="Calibri"/>
                <a:cs typeface="Calibri"/>
              </a:rPr>
              <a:t> </a:t>
            </a:r>
            <a:r>
              <a:rPr sz="2500" dirty="0">
                <a:latin typeface="Calibri"/>
                <a:cs typeface="Calibri"/>
              </a:rPr>
              <a:t>as</a:t>
            </a:r>
            <a:r>
              <a:rPr sz="2500" spc="-65" dirty="0">
                <a:latin typeface="Calibri"/>
                <a:cs typeface="Calibri"/>
              </a:rPr>
              <a:t> </a:t>
            </a:r>
            <a:r>
              <a:rPr sz="2500" dirty="0">
                <a:latin typeface="Calibri"/>
                <a:cs typeface="Calibri"/>
              </a:rPr>
              <a:t>object</a:t>
            </a:r>
            <a:r>
              <a:rPr sz="2500" spc="-65" dirty="0">
                <a:latin typeface="Calibri"/>
                <a:cs typeface="Calibri"/>
              </a:rPr>
              <a:t> </a:t>
            </a:r>
            <a:r>
              <a:rPr sz="2500" dirty="0">
                <a:latin typeface="Calibri"/>
                <a:cs typeface="Calibri"/>
              </a:rPr>
              <a:t>or</a:t>
            </a:r>
            <a:r>
              <a:rPr sz="2500" spc="-70" dirty="0">
                <a:latin typeface="Calibri"/>
                <a:cs typeface="Calibri"/>
              </a:rPr>
              <a:t> </a:t>
            </a:r>
            <a:r>
              <a:rPr sz="2500" spc="-10" dirty="0">
                <a:latin typeface="Calibri"/>
                <a:cs typeface="Calibri"/>
              </a:rPr>
              <a:t>background</a:t>
            </a:r>
            <a:endParaRPr sz="2500">
              <a:latin typeface="Calibri"/>
              <a:cs typeface="Calibri"/>
            </a:endParaRPr>
          </a:p>
          <a:p>
            <a:pPr>
              <a:lnSpc>
                <a:spcPct val="100000"/>
              </a:lnSpc>
              <a:spcBef>
                <a:spcPts val="2180"/>
              </a:spcBef>
            </a:pPr>
            <a:endParaRPr sz="2500">
              <a:latin typeface="Calibri"/>
              <a:cs typeface="Calibri"/>
            </a:endParaRPr>
          </a:p>
          <a:p>
            <a:pPr marL="4992370" marR="1014730">
              <a:lnSpc>
                <a:spcPct val="100000"/>
              </a:lnSpc>
              <a:spcBef>
                <a:spcPts val="5"/>
              </a:spcBef>
            </a:pPr>
            <a:r>
              <a:rPr sz="2400" dirty="0">
                <a:latin typeface="Calibri"/>
                <a:cs typeface="Calibri"/>
              </a:rPr>
              <a:t>Dog?</a:t>
            </a:r>
            <a:r>
              <a:rPr sz="2400" spc="-35" dirty="0">
                <a:latin typeface="Calibri"/>
                <a:cs typeface="Calibri"/>
              </a:rPr>
              <a:t> </a:t>
            </a:r>
            <a:r>
              <a:rPr sz="2400" spc="-25" dirty="0">
                <a:solidFill>
                  <a:srgbClr val="C00000"/>
                </a:solidFill>
                <a:latin typeface="Calibri"/>
                <a:cs typeface="Calibri"/>
              </a:rPr>
              <a:t>NO </a:t>
            </a:r>
            <a:r>
              <a:rPr sz="2400" dirty="0">
                <a:latin typeface="Calibri"/>
                <a:cs typeface="Calibri"/>
              </a:rPr>
              <a:t>Cat?</a:t>
            </a:r>
            <a:r>
              <a:rPr sz="2400" spc="-45" dirty="0">
                <a:latin typeface="Calibri"/>
                <a:cs typeface="Calibri"/>
              </a:rPr>
              <a:t> </a:t>
            </a:r>
            <a:r>
              <a:rPr sz="2400" spc="-25" dirty="0">
                <a:solidFill>
                  <a:srgbClr val="C00000"/>
                </a:solidFill>
                <a:latin typeface="Calibri"/>
                <a:cs typeface="Calibri"/>
              </a:rPr>
              <a:t>NO</a:t>
            </a:r>
            <a:endParaRPr sz="2400">
              <a:latin typeface="Calibri"/>
              <a:cs typeface="Calibri"/>
            </a:endParaRPr>
          </a:p>
          <a:p>
            <a:pPr marL="4992370">
              <a:lnSpc>
                <a:spcPct val="100000"/>
              </a:lnSpc>
              <a:spcBef>
                <a:spcPts val="20"/>
              </a:spcBef>
            </a:pPr>
            <a:r>
              <a:rPr sz="2400" dirty="0">
                <a:latin typeface="Calibri"/>
                <a:cs typeface="Calibri"/>
              </a:rPr>
              <a:t>Background?</a:t>
            </a:r>
            <a:r>
              <a:rPr sz="2400" spc="-125" dirty="0">
                <a:latin typeface="Calibri"/>
                <a:cs typeface="Calibri"/>
              </a:rPr>
              <a:t> </a:t>
            </a:r>
            <a:r>
              <a:rPr sz="2400" spc="-25" dirty="0">
                <a:solidFill>
                  <a:srgbClr val="6FAC46"/>
                </a:solidFill>
                <a:latin typeface="Calibri"/>
                <a:cs typeface="Calibri"/>
              </a:rPr>
              <a:t>YES</a:t>
            </a:r>
            <a:endParaRPr sz="2400">
              <a:latin typeface="Calibri"/>
              <a:cs typeface="Calibri"/>
            </a:endParaRPr>
          </a:p>
        </p:txBody>
      </p:sp>
      <p:sp>
        <p:nvSpPr>
          <p:cNvPr id="8" name="object 8"/>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9" name="object 9"/>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15</a:t>
            </a:fld>
            <a:endParaRPr spc="-25" dirty="0"/>
          </a:p>
        </p:txBody>
      </p:sp>
      <p:sp>
        <p:nvSpPr>
          <p:cNvPr id="10" name="object 10"/>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Detecting</a:t>
            </a:r>
            <a:r>
              <a:rPr spc="-5" dirty="0"/>
              <a:t> </a:t>
            </a:r>
            <a:r>
              <a:rPr dirty="0"/>
              <a:t>Multiple</a:t>
            </a:r>
            <a:r>
              <a:rPr spc="-5" dirty="0"/>
              <a:t> </a:t>
            </a:r>
            <a:r>
              <a:rPr dirty="0"/>
              <a:t>Objects:</a:t>
            </a:r>
            <a:r>
              <a:rPr spc="-10" dirty="0"/>
              <a:t> </a:t>
            </a:r>
            <a:r>
              <a:rPr sz="3900" dirty="0"/>
              <a:t>Sliding</a:t>
            </a:r>
            <a:r>
              <a:rPr sz="3900" spc="35" dirty="0"/>
              <a:t> </a:t>
            </a:r>
            <a:r>
              <a:rPr sz="3900" spc="-10" dirty="0"/>
              <a:t>Window</a:t>
            </a:r>
            <a:endParaRPr sz="3900"/>
          </a:p>
        </p:txBody>
      </p:sp>
      <p:grpSp>
        <p:nvGrpSpPr>
          <p:cNvPr id="3" name="object 3"/>
          <p:cNvGrpSpPr/>
          <p:nvPr/>
        </p:nvGrpSpPr>
        <p:grpSpPr>
          <a:xfrm>
            <a:off x="286511" y="2718816"/>
            <a:ext cx="3545204" cy="2676525"/>
            <a:chOff x="286511" y="2718816"/>
            <a:chExt cx="3545204" cy="2676525"/>
          </a:xfrm>
        </p:grpSpPr>
        <p:pic>
          <p:nvPicPr>
            <p:cNvPr id="4" name="object 4"/>
            <p:cNvPicPr/>
            <p:nvPr/>
          </p:nvPicPr>
          <p:blipFill>
            <a:blip r:embed="rId2" cstate="print"/>
            <a:stretch>
              <a:fillRect/>
            </a:stretch>
          </p:blipFill>
          <p:spPr>
            <a:xfrm>
              <a:off x="286511" y="2718816"/>
              <a:ext cx="3544824" cy="2657856"/>
            </a:xfrm>
            <a:prstGeom prst="rect">
              <a:avLst/>
            </a:prstGeom>
          </p:spPr>
        </p:pic>
        <p:sp>
          <p:nvSpPr>
            <p:cNvPr id="5" name="object 5"/>
            <p:cNvSpPr/>
            <p:nvPr/>
          </p:nvSpPr>
          <p:spPr>
            <a:xfrm>
              <a:off x="1076627" y="3637889"/>
              <a:ext cx="1167765" cy="1737995"/>
            </a:xfrm>
            <a:custGeom>
              <a:avLst/>
              <a:gdLst/>
              <a:ahLst/>
              <a:cxnLst/>
              <a:rect l="l" t="t" r="r" b="b"/>
              <a:pathLst>
                <a:path w="1167764" h="1737995">
                  <a:moveTo>
                    <a:pt x="0" y="0"/>
                  </a:moveTo>
                  <a:lnTo>
                    <a:pt x="1167700" y="0"/>
                  </a:lnTo>
                  <a:lnTo>
                    <a:pt x="1167700" y="1737950"/>
                  </a:lnTo>
                  <a:lnTo>
                    <a:pt x="0" y="1737950"/>
                  </a:lnTo>
                  <a:lnTo>
                    <a:pt x="0" y="0"/>
                  </a:lnTo>
                  <a:close/>
                </a:path>
              </a:pathLst>
            </a:custGeom>
            <a:ln w="38100">
              <a:solidFill>
                <a:srgbClr val="0000FF"/>
              </a:solidFill>
            </a:ln>
          </p:spPr>
          <p:txBody>
            <a:bodyPr wrap="square" lIns="0" tIns="0" rIns="0" bIns="0" rtlCol="0"/>
            <a:lstStyle/>
            <a:p>
              <a:endParaRPr/>
            </a:p>
          </p:txBody>
        </p:sp>
      </p:grpSp>
      <p:pic>
        <p:nvPicPr>
          <p:cNvPr id="6" name="object 6"/>
          <p:cNvPicPr/>
          <p:nvPr/>
        </p:nvPicPr>
        <p:blipFill>
          <a:blip r:embed="rId3" cstate="print"/>
          <a:stretch>
            <a:fillRect/>
          </a:stretch>
        </p:blipFill>
        <p:spPr>
          <a:xfrm>
            <a:off x="4323467" y="3389256"/>
            <a:ext cx="4402956" cy="1464530"/>
          </a:xfrm>
          <a:prstGeom prst="rect">
            <a:avLst/>
          </a:prstGeom>
        </p:spPr>
      </p:pic>
      <p:sp>
        <p:nvSpPr>
          <p:cNvPr id="7" name="object 7"/>
          <p:cNvSpPr txBox="1"/>
          <p:nvPr/>
        </p:nvSpPr>
        <p:spPr>
          <a:xfrm>
            <a:off x="4293374" y="1736343"/>
            <a:ext cx="7077075" cy="2933700"/>
          </a:xfrm>
          <a:prstGeom prst="rect">
            <a:avLst/>
          </a:prstGeom>
        </p:spPr>
        <p:txBody>
          <a:bodyPr vert="horz" wrap="square" lIns="0" tIns="12700" rIns="0" bIns="0" rtlCol="0">
            <a:spAutoFit/>
          </a:bodyPr>
          <a:lstStyle/>
          <a:p>
            <a:pPr marL="12700" marR="2647950">
              <a:lnSpc>
                <a:spcPct val="100000"/>
              </a:lnSpc>
              <a:spcBef>
                <a:spcPts val="100"/>
              </a:spcBef>
            </a:pPr>
            <a:r>
              <a:rPr sz="2500" dirty="0">
                <a:latin typeface="Calibri"/>
                <a:cs typeface="Calibri"/>
              </a:rPr>
              <a:t>Apply</a:t>
            </a:r>
            <a:r>
              <a:rPr sz="2500" spc="-60" dirty="0">
                <a:latin typeface="Calibri"/>
                <a:cs typeface="Calibri"/>
              </a:rPr>
              <a:t> </a:t>
            </a:r>
            <a:r>
              <a:rPr sz="2500" dirty="0">
                <a:latin typeface="Calibri"/>
                <a:cs typeface="Calibri"/>
              </a:rPr>
              <a:t>a</a:t>
            </a:r>
            <a:r>
              <a:rPr sz="2500" spc="-65" dirty="0">
                <a:latin typeface="Calibri"/>
                <a:cs typeface="Calibri"/>
              </a:rPr>
              <a:t> </a:t>
            </a:r>
            <a:r>
              <a:rPr sz="2500" dirty="0">
                <a:latin typeface="Calibri"/>
                <a:cs typeface="Calibri"/>
              </a:rPr>
              <a:t>CNN</a:t>
            </a:r>
            <a:r>
              <a:rPr sz="2500" spc="-70" dirty="0">
                <a:latin typeface="Calibri"/>
                <a:cs typeface="Calibri"/>
              </a:rPr>
              <a:t> </a:t>
            </a:r>
            <a:r>
              <a:rPr sz="2500" dirty="0">
                <a:latin typeface="Calibri"/>
                <a:cs typeface="Calibri"/>
              </a:rPr>
              <a:t>to</a:t>
            </a:r>
            <a:r>
              <a:rPr sz="2500" spc="-55" dirty="0">
                <a:latin typeface="Calibri"/>
                <a:cs typeface="Calibri"/>
              </a:rPr>
              <a:t> </a:t>
            </a:r>
            <a:r>
              <a:rPr sz="2500" dirty="0">
                <a:latin typeface="Calibri"/>
                <a:cs typeface="Calibri"/>
              </a:rPr>
              <a:t>many</a:t>
            </a:r>
            <a:r>
              <a:rPr sz="2500" spc="-60" dirty="0">
                <a:latin typeface="Calibri"/>
                <a:cs typeface="Calibri"/>
              </a:rPr>
              <a:t> </a:t>
            </a:r>
            <a:r>
              <a:rPr sz="2500" spc="-10" dirty="0">
                <a:latin typeface="Calibri"/>
                <a:cs typeface="Calibri"/>
              </a:rPr>
              <a:t>different </a:t>
            </a:r>
            <a:r>
              <a:rPr sz="2500" dirty="0">
                <a:latin typeface="Calibri"/>
                <a:cs typeface="Calibri"/>
              </a:rPr>
              <a:t>crops</a:t>
            </a:r>
            <a:r>
              <a:rPr sz="2500" spc="-70" dirty="0">
                <a:latin typeface="Calibri"/>
                <a:cs typeface="Calibri"/>
              </a:rPr>
              <a:t> </a:t>
            </a:r>
            <a:r>
              <a:rPr sz="2500" dirty="0">
                <a:latin typeface="Calibri"/>
                <a:cs typeface="Calibri"/>
              </a:rPr>
              <a:t>of</a:t>
            </a:r>
            <a:r>
              <a:rPr sz="2500" spc="-65" dirty="0">
                <a:latin typeface="Calibri"/>
                <a:cs typeface="Calibri"/>
              </a:rPr>
              <a:t> </a:t>
            </a:r>
            <a:r>
              <a:rPr sz="2500" dirty="0">
                <a:latin typeface="Calibri"/>
                <a:cs typeface="Calibri"/>
              </a:rPr>
              <a:t>the</a:t>
            </a:r>
            <a:r>
              <a:rPr sz="2500" spc="-70" dirty="0">
                <a:latin typeface="Calibri"/>
                <a:cs typeface="Calibri"/>
              </a:rPr>
              <a:t> </a:t>
            </a:r>
            <a:r>
              <a:rPr sz="2500" dirty="0">
                <a:latin typeface="Calibri"/>
                <a:cs typeface="Calibri"/>
              </a:rPr>
              <a:t>image,</a:t>
            </a:r>
            <a:r>
              <a:rPr sz="2500" spc="-65" dirty="0">
                <a:latin typeface="Calibri"/>
                <a:cs typeface="Calibri"/>
              </a:rPr>
              <a:t> </a:t>
            </a:r>
            <a:r>
              <a:rPr sz="2500" dirty="0">
                <a:latin typeface="Calibri"/>
                <a:cs typeface="Calibri"/>
              </a:rPr>
              <a:t>CNN</a:t>
            </a:r>
            <a:r>
              <a:rPr sz="2500" spc="-80" dirty="0">
                <a:latin typeface="Calibri"/>
                <a:cs typeface="Calibri"/>
              </a:rPr>
              <a:t> </a:t>
            </a:r>
            <a:r>
              <a:rPr sz="2500" spc="-10" dirty="0">
                <a:latin typeface="Calibri"/>
                <a:cs typeface="Calibri"/>
              </a:rPr>
              <a:t>classifies </a:t>
            </a:r>
            <a:r>
              <a:rPr sz="2500" dirty="0">
                <a:latin typeface="Calibri"/>
                <a:cs typeface="Calibri"/>
              </a:rPr>
              <a:t>each</a:t>
            </a:r>
            <a:r>
              <a:rPr sz="2500" spc="-65" dirty="0">
                <a:latin typeface="Calibri"/>
                <a:cs typeface="Calibri"/>
              </a:rPr>
              <a:t> </a:t>
            </a:r>
            <a:r>
              <a:rPr sz="2500" dirty="0">
                <a:latin typeface="Calibri"/>
                <a:cs typeface="Calibri"/>
              </a:rPr>
              <a:t>crop</a:t>
            </a:r>
            <a:r>
              <a:rPr sz="2500" spc="-60" dirty="0">
                <a:latin typeface="Calibri"/>
                <a:cs typeface="Calibri"/>
              </a:rPr>
              <a:t> </a:t>
            </a:r>
            <a:r>
              <a:rPr sz="2500" dirty="0">
                <a:latin typeface="Calibri"/>
                <a:cs typeface="Calibri"/>
              </a:rPr>
              <a:t>as</a:t>
            </a:r>
            <a:r>
              <a:rPr sz="2500" spc="-65" dirty="0">
                <a:latin typeface="Calibri"/>
                <a:cs typeface="Calibri"/>
              </a:rPr>
              <a:t> </a:t>
            </a:r>
            <a:r>
              <a:rPr sz="2500" dirty="0">
                <a:latin typeface="Calibri"/>
                <a:cs typeface="Calibri"/>
              </a:rPr>
              <a:t>object</a:t>
            </a:r>
            <a:r>
              <a:rPr sz="2500" spc="-65" dirty="0">
                <a:latin typeface="Calibri"/>
                <a:cs typeface="Calibri"/>
              </a:rPr>
              <a:t> </a:t>
            </a:r>
            <a:r>
              <a:rPr sz="2500" dirty="0">
                <a:latin typeface="Calibri"/>
                <a:cs typeface="Calibri"/>
              </a:rPr>
              <a:t>or</a:t>
            </a:r>
            <a:r>
              <a:rPr sz="2500" spc="-70" dirty="0">
                <a:latin typeface="Calibri"/>
                <a:cs typeface="Calibri"/>
              </a:rPr>
              <a:t> </a:t>
            </a:r>
            <a:r>
              <a:rPr sz="2500" spc="-10" dirty="0">
                <a:latin typeface="Calibri"/>
                <a:cs typeface="Calibri"/>
              </a:rPr>
              <a:t>background</a:t>
            </a:r>
            <a:endParaRPr sz="2500">
              <a:latin typeface="Calibri"/>
              <a:cs typeface="Calibri"/>
            </a:endParaRPr>
          </a:p>
          <a:p>
            <a:pPr>
              <a:lnSpc>
                <a:spcPct val="100000"/>
              </a:lnSpc>
              <a:spcBef>
                <a:spcPts val="2180"/>
              </a:spcBef>
            </a:pPr>
            <a:endParaRPr sz="2500">
              <a:latin typeface="Calibri"/>
              <a:cs typeface="Calibri"/>
            </a:endParaRPr>
          </a:p>
          <a:p>
            <a:pPr marL="4992370">
              <a:lnSpc>
                <a:spcPct val="100000"/>
              </a:lnSpc>
              <a:spcBef>
                <a:spcPts val="5"/>
              </a:spcBef>
            </a:pPr>
            <a:r>
              <a:rPr sz="2400" dirty="0">
                <a:latin typeface="Calibri"/>
                <a:cs typeface="Calibri"/>
              </a:rPr>
              <a:t>Dog?</a:t>
            </a:r>
            <a:r>
              <a:rPr sz="2400" spc="-35" dirty="0">
                <a:latin typeface="Calibri"/>
                <a:cs typeface="Calibri"/>
              </a:rPr>
              <a:t> </a:t>
            </a:r>
            <a:r>
              <a:rPr sz="2400" spc="-25" dirty="0">
                <a:solidFill>
                  <a:srgbClr val="6FAC46"/>
                </a:solidFill>
                <a:latin typeface="Calibri"/>
                <a:cs typeface="Calibri"/>
              </a:rPr>
              <a:t>YES</a:t>
            </a:r>
            <a:endParaRPr sz="2400">
              <a:latin typeface="Calibri"/>
              <a:cs typeface="Calibri"/>
            </a:endParaRPr>
          </a:p>
          <a:p>
            <a:pPr marL="4992370" marR="5080">
              <a:lnSpc>
                <a:spcPts val="2900"/>
              </a:lnSpc>
              <a:spcBef>
                <a:spcPts val="80"/>
              </a:spcBef>
            </a:pPr>
            <a:r>
              <a:rPr sz="2400" dirty="0">
                <a:latin typeface="Calibri"/>
                <a:cs typeface="Calibri"/>
              </a:rPr>
              <a:t>Cat?</a:t>
            </a:r>
            <a:r>
              <a:rPr sz="2400" spc="-45" dirty="0">
                <a:latin typeface="Calibri"/>
                <a:cs typeface="Calibri"/>
              </a:rPr>
              <a:t> </a:t>
            </a:r>
            <a:r>
              <a:rPr sz="2400" spc="-25" dirty="0">
                <a:solidFill>
                  <a:srgbClr val="C00000"/>
                </a:solidFill>
                <a:latin typeface="Calibri"/>
                <a:cs typeface="Calibri"/>
              </a:rPr>
              <a:t>NO </a:t>
            </a:r>
            <a:r>
              <a:rPr sz="2400" dirty="0">
                <a:latin typeface="Calibri"/>
                <a:cs typeface="Calibri"/>
              </a:rPr>
              <a:t>Background?</a:t>
            </a:r>
            <a:r>
              <a:rPr sz="2400" spc="-125" dirty="0">
                <a:latin typeface="Calibri"/>
                <a:cs typeface="Calibri"/>
              </a:rPr>
              <a:t> </a:t>
            </a:r>
            <a:r>
              <a:rPr sz="2400" spc="-25" dirty="0">
                <a:solidFill>
                  <a:srgbClr val="C00000"/>
                </a:solidFill>
                <a:latin typeface="Calibri"/>
                <a:cs typeface="Calibri"/>
              </a:rPr>
              <a:t>NO</a:t>
            </a:r>
            <a:endParaRPr sz="2400">
              <a:latin typeface="Calibri"/>
              <a:cs typeface="Calibri"/>
            </a:endParaRPr>
          </a:p>
        </p:txBody>
      </p:sp>
      <p:sp>
        <p:nvSpPr>
          <p:cNvPr id="8" name="object 8"/>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9" name="object 9"/>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16</a:t>
            </a:fld>
            <a:endParaRPr spc="-25" dirty="0"/>
          </a:p>
        </p:txBody>
      </p:sp>
      <p:sp>
        <p:nvSpPr>
          <p:cNvPr id="10" name="object 10"/>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Detecting</a:t>
            </a:r>
            <a:r>
              <a:rPr spc="-5" dirty="0"/>
              <a:t> </a:t>
            </a:r>
            <a:r>
              <a:rPr dirty="0"/>
              <a:t>Multiple</a:t>
            </a:r>
            <a:r>
              <a:rPr spc="-5" dirty="0"/>
              <a:t> </a:t>
            </a:r>
            <a:r>
              <a:rPr dirty="0"/>
              <a:t>Objects:</a:t>
            </a:r>
            <a:r>
              <a:rPr spc="-10" dirty="0"/>
              <a:t> </a:t>
            </a:r>
            <a:r>
              <a:rPr sz="3900" dirty="0"/>
              <a:t>Sliding</a:t>
            </a:r>
            <a:r>
              <a:rPr sz="3900" spc="35" dirty="0"/>
              <a:t> </a:t>
            </a:r>
            <a:r>
              <a:rPr sz="3900" spc="-10" dirty="0"/>
              <a:t>Window</a:t>
            </a:r>
            <a:endParaRPr sz="3900"/>
          </a:p>
        </p:txBody>
      </p:sp>
      <p:grpSp>
        <p:nvGrpSpPr>
          <p:cNvPr id="3" name="object 3"/>
          <p:cNvGrpSpPr/>
          <p:nvPr/>
        </p:nvGrpSpPr>
        <p:grpSpPr>
          <a:xfrm>
            <a:off x="286511" y="2718816"/>
            <a:ext cx="3545204" cy="2658110"/>
            <a:chOff x="286511" y="2718816"/>
            <a:chExt cx="3545204" cy="2658110"/>
          </a:xfrm>
        </p:grpSpPr>
        <p:pic>
          <p:nvPicPr>
            <p:cNvPr id="4" name="object 4"/>
            <p:cNvPicPr/>
            <p:nvPr/>
          </p:nvPicPr>
          <p:blipFill>
            <a:blip r:embed="rId2" cstate="print"/>
            <a:stretch>
              <a:fillRect/>
            </a:stretch>
          </p:blipFill>
          <p:spPr>
            <a:xfrm>
              <a:off x="286511" y="2718816"/>
              <a:ext cx="3544824" cy="2657856"/>
            </a:xfrm>
            <a:prstGeom prst="rect">
              <a:avLst/>
            </a:prstGeom>
          </p:spPr>
        </p:pic>
        <p:sp>
          <p:nvSpPr>
            <p:cNvPr id="5" name="object 5"/>
            <p:cNvSpPr/>
            <p:nvPr/>
          </p:nvSpPr>
          <p:spPr>
            <a:xfrm>
              <a:off x="1974100" y="3953929"/>
              <a:ext cx="887730" cy="1312545"/>
            </a:xfrm>
            <a:custGeom>
              <a:avLst/>
              <a:gdLst/>
              <a:ahLst/>
              <a:cxnLst/>
              <a:rect l="l" t="t" r="r" b="b"/>
              <a:pathLst>
                <a:path w="887730" h="1312545">
                  <a:moveTo>
                    <a:pt x="0" y="0"/>
                  </a:moveTo>
                  <a:lnTo>
                    <a:pt x="887637" y="0"/>
                  </a:lnTo>
                  <a:lnTo>
                    <a:pt x="887637" y="1312330"/>
                  </a:lnTo>
                  <a:lnTo>
                    <a:pt x="0" y="1312330"/>
                  </a:lnTo>
                  <a:lnTo>
                    <a:pt x="0" y="0"/>
                  </a:lnTo>
                  <a:close/>
                </a:path>
              </a:pathLst>
            </a:custGeom>
            <a:ln w="38100">
              <a:solidFill>
                <a:srgbClr val="0000FF"/>
              </a:solidFill>
            </a:ln>
          </p:spPr>
          <p:txBody>
            <a:bodyPr wrap="square" lIns="0" tIns="0" rIns="0" bIns="0" rtlCol="0"/>
            <a:lstStyle/>
            <a:p>
              <a:endParaRPr/>
            </a:p>
          </p:txBody>
        </p:sp>
      </p:grpSp>
      <p:pic>
        <p:nvPicPr>
          <p:cNvPr id="6" name="object 6"/>
          <p:cNvPicPr/>
          <p:nvPr/>
        </p:nvPicPr>
        <p:blipFill>
          <a:blip r:embed="rId3" cstate="print"/>
          <a:stretch>
            <a:fillRect/>
          </a:stretch>
        </p:blipFill>
        <p:spPr>
          <a:xfrm>
            <a:off x="4323467" y="3389256"/>
            <a:ext cx="4402956" cy="1464530"/>
          </a:xfrm>
          <a:prstGeom prst="rect">
            <a:avLst/>
          </a:prstGeom>
        </p:spPr>
      </p:pic>
      <p:sp>
        <p:nvSpPr>
          <p:cNvPr id="7" name="object 7"/>
          <p:cNvSpPr txBox="1"/>
          <p:nvPr/>
        </p:nvSpPr>
        <p:spPr>
          <a:xfrm>
            <a:off x="4293374" y="1736343"/>
            <a:ext cx="7077075" cy="2933700"/>
          </a:xfrm>
          <a:prstGeom prst="rect">
            <a:avLst/>
          </a:prstGeom>
        </p:spPr>
        <p:txBody>
          <a:bodyPr vert="horz" wrap="square" lIns="0" tIns="12700" rIns="0" bIns="0" rtlCol="0">
            <a:spAutoFit/>
          </a:bodyPr>
          <a:lstStyle/>
          <a:p>
            <a:pPr marL="12700" marR="2647950">
              <a:lnSpc>
                <a:spcPct val="100000"/>
              </a:lnSpc>
              <a:spcBef>
                <a:spcPts val="100"/>
              </a:spcBef>
            </a:pPr>
            <a:r>
              <a:rPr sz="2500" dirty="0">
                <a:latin typeface="Calibri"/>
                <a:cs typeface="Calibri"/>
              </a:rPr>
              <a:t>Apply</a:t>
            </a:r>
            <a:r>
              <a:rPr sz="2500" spc="-60" dirty="0">
                <a:latin typeface="Calibri"/>
                <a:cs typeface="Calibri"/>
              </a:rPr>
              <a:t> </a:t>
            </a:r>
            <a:r>
              <a:rPr sz="2500" dirty="0">
                <a:latin typeface="Calibri"/>
                <a:cs typeface="Calibri"/>
              </a:rPr>
              <a:t>a</a:t>
            </a:r>
            <a:r>
              <a:rPr sz="2500" spc="-65" dirty="0">
                <a:latin typeface="Calibri"/>
                <a:cs typeface="Calibri"/>
              </a:rPr>
              <a:t> </a:t>
            </a:r>
            <a:r>
              <a:rPr sz="2500" dirty="0">
                <a:latin typeface="Calibri"/>
                <a:cs typeface="Calibri"/>
              </a:rPr>
              <a:t>CNN</a:t>
            </a:r>
            <a:r>
              <a:rPr sz="2500" spc="-70" dirty="0">
                <a:latin typeface="Calibri"/>
                <a:cs typeface="Calibri"/>
              </a:rPr>
              <a:t> </a:t>
            </a:r>
            <a:r>
              <a:rPr sz="2500" dirty="0">
                <a:latin typeface="Calibri"/>
                <a:cs typeface="Calibri"/>
              </a:rPr>
              <a:t>to</a:t>
            </a:r>
            <a:r>
              <a:rPr sz="2500" spc="-55" dirty="0">
                <a:latin typeface="Calibri"/>
                <a:cs typeface="Calibri"/>
              </a:rPr>
              <a:t> </a:t>
            </a:r>
            <a:r>
              <a:rPr sz="2500" dirty="0">
                <a:latin typeface="Calibri"/>
                <a:cs typeface="Calibri"/>
              </a:rPr>
              <a:t>many</a:t>
            </a:r>
            <a:r>
              <a:rPr sz="2500" spc="-60" dirty="0">
                <a:latin typeface="Calibri"/>
                <a:cs typeface="Calibri"/>
              </a:rPr>
              <a:t> </a:t>
            </a:r>
            <a:r>
              <a:rPr sz="2500" spc="-10" dirty="0">
                <a:latin typeface="Calibri"/>
                <a:cs typeface="Calibri"/>
              </a:rPr>
              <a:t>different </a:t>
            </a:r>
            <a:r>
              <a:rPr sz="2500" dirty="0">
                <a:latin typeface="Calibri"/>
                <a:cs typeface="Calibri"/>
              </a:rPr>
              <a:t>crops</a:t>
            </a:r>
            <a:r>
              <a:rPr sz="2500" spc="-70" dirty="0">
                <a:latin typeface="Calibri"/>
                <a:cs typeface="Calibri"/>
              </a:rPr>
              <a:t> </a:t>
            </a:r>
            <a:r>
              <a:rPr sz="2500" dirty="0">
                <a:latin typeface="Calibri"/>
                <a:cs typeface="Calibri"/>
              </a:rPr>
              <a:t>of</a:t>
            </a:r>
            <a:r>
              <a:rPr sz="2500" spc="-65" dirty="0">
                <a:latin typeface="Calibri"/>
                <a:cs typeface="Calibri"/>
              </a:rPr>
              <a:t> </a:t>
            </a:r>
            <a:r>
              <a:rPr sz="2500" dirty="0">
                <a:latin typeface="Calibri"/>
                <a:cs typeface="Calibri"/>
              </a:rPr>
              <a:t>the</a:t>
            </a:r>
            <a:r>
              <a:rPr sz="2500" spc="-70" dirty="0">
                <a:latin typeface="Calibri"/>
                <a:cs typeface="Calibri"/>
              </a:rPr>
              <a:t> </a:t>
            </a:r>
            <a:r>
              <a:rPr sz="2500" dirty="0">
                <a:latin typeface="Calibri"/>
                <a:cs typeface="Calibri"/>
              </a:rPr>
              <a:t>image,</a:t>
            </a:r>
            <a:r>
              <a:rPr sz="2500" spc="-65" dirty="0">
                <a:latin typeface="Calibri"/>
                <a:cs typeface="Calibri"/>
              </a:rPr>
              <a:t> </a:t>
            </a:r>
            <a:r>
              <a:rPr sz="2500" dirty="0">
                <a:latin typeface="Calibri"/>
                <a:cs typeface="Calibri"/>
              </a:rPr>
              <a:t>CNN</a:t>
            </a:r>
            <a:r>
              <a:rPr sz="2500" spc="-80" dirty="0">
                <a:latin typeface="Calibri"/>
                <a:cs typeface="Calibri"/>
              </a:rPr>
              <a:t> </a:t>
            </a:r>
            <a:r>
              <a:rPr sz="2500" spc="-10" dirty="0">
                <a:latin typeface="Calibri"/>
                <a:cs typeface="Calibri"/>
              </a:rPr>
              <a:t>classifies </a:t>
            </a:r>
            <a:r>
              <a:rPr sz="2500" dirty="0">
                <a:latin typeface="Calibri"/>
                <a:cs typeface="Calibri"/>
              </a:rPr>
              <a:t>each</a:t>
            </a:r>
            <a:r>
              <a:rPr sz="2500" spc="-65" dirty="0">
                <a:latin typeface="Calibri"/>
                <a:cs typeface="Calibri"/>
              </a:rPr>
              <a:t> </a:t>
            </a:r>
            <a:r>
              <a:rPr sz="2500" dirty="0">
                <a:latin typeface="Calibri"/>
                <a:cs typeface="Calibri"/>
              </a:rPr>
              <a:t>crop</a:t>
            </a:r>
            <a:r>
              <a:rPr sz="2500" spc="-60" dirty="0">
                <a:latin typeface="Calibri"/>
                <a:cs typeface="Calibri"/>
              </a:rPr>
              <a:t> </a:t>
            </a:r>
            <a:r>
              <a:rPr sz="2500" dirty="0">
                <a:latin typeface="Calibri"/>
                <a:cs typeface="Calibri"/>
              </a:rPr>
              <a:t>as</a:t>
            </a:r>
            <a:r>
              <a:rPr sz="2500" spc="-65" dirty="0">
                <a:latin typeface="Calibri"/>
                <a:cs typeface="Calibri"/>
              </a:rPr>
              <a:t> </a:t>
            </a:r>
            <a:r>
              <a:rPr sz="2500" dirty="0">
                <a:latin typeface="Calibri"/>
                <a:cs typeface="Calibri"/>
              </a:rPr>
              <a:t>object</a:t>
            </a:r>
            <a:r>
              <a:rPr sz="2500" spc="-65" dirty="0">
                <a:latin typeface="Calibri"/>
                <a:cs typeface="Calibri"/>
              </a:rPr>
              <a:t> </a:t>
            </a:r>
            <a:r>
              <a:rPr sz="2500" dirty="0">
                <a:latin typeface="Calibri"/>
                <a:cs typeface="Calibri"/>
              </a:rPr>
              <a:t>or</a:t>
            </a:r>
            <a:r>
              <a:rPr sz="2500" spc="-70" dirty="0">
                <a:latin typeface="Calibri"/>
                <a:cs typeface="Calibri"/>
              </a:rPr>
              <a:t> </a:t>
            </a:r>
            <a:r>
              <a:rPr sz="2500" spc="-10" dirty="0">
                <a:latin typeface="Calibri"/>
                <a:cs typeface="Calibri"/>
              </a:rPr>
              <a:t>background</a:t>
            </a:r>
            <a:endParaRPr sz="2500">
              <a:latin typeface="Calibri"/>
              <a:cs typeface="Calibri"/>
            </a:endParaRPr>
          </a:p>
          <a:p>
            <a:pPr>
              <a:lnSpc>
                <a:spcPct val="100000"/>
              </a:lnSpc>
              <a:spcBef>
                <a:spcPts val="2180"/>
              </a:spcBef>
            </a:pPr>
            <a:endParaRPr sz="2500">
              <a:latin typeface="Calibri"/>
              <a:cs typeface="Calibri"/>
            </a:endParaRPr>
          </a:p>
          <a:p>
            <a:pPr marL="4992370">
              <a:lnSpc>
                <a:spcPct val="100000"/>
              </a:lnSpc>
              <a:spcBef>
                <a:spcPts val="5"/>
              </a:spcBef>
            </a:pPr>
            <a:r>
              <a:rPr sz="2400" dirty="0">
                <a:latin typeface="Calibri"/>
                <a:cs typeface="Calibri"/>
              </a:rPr>
              <a:t>Dog?</a:t>
            </a:r>
            <a:r>
              <a:rPr sz="2400" spc="-35" dirty="0">
                <a:latin typeface="Calibri"/>
                <a:cs typeface="Calibri"/>
              </a:rPr>
              <a:t> </a:t>
            </a:r>
            <a:r>
              <a:rPr sz="2400" spc="-25" dirty="0">
                <a:solidFill>
                  <a:srgbClr val="6FAC46"/>
                </a:solidFill>
                <a:latin typeface="Calibri"/>
                <a:cs typeface="Calibri"/>
              </a:rPr>
              <a:t>YES</a:t>
            </a:r>
            <a:endParaRPr sz="2400">
              <a:latin typeface="Calibri"/>
              <a:cs typeface="Calibri"/>
            </a:endParaRPr>
          </a:p>
          <a:p>
            <a:pPr marL="4992370" marR="5080">
              <a:lnSpc>
                <a:spcPts val="2900"/>
              </a:lnSpc>
              <a:spcBef>
                <a:spcPts val="80"/>
              </a:spcBef>
            </a:pPr>
            <a:r>
              <a:rPr sz="2400" dirty="0">
                <a:latin typeface="Calibri"/>
                <a:cs typeface="Calibri"/>
              </a:rPr>
              <a:t>Cat?</a:t>
            </a:r>
            <a:r>
              <a:rPr sz="2400" spc="-45" dirty="0">
                <a:latin typeface="Calibri"/>
                <a:cs typeface="Calibri"/>
              </a:rPr>
              <a:t> </a:t>
            </a:r>
            <a:r>
              <a:rPr sz="2400" spc="-25" dirty="0">
                <a:solidFill>
                  <a:srgbClr val="C00000"/>
                </a:solidFill>
                <a:latin typeface="Calibri"/>
                <a:cs typeface="Calibri"/>
              </a:rPr>
              <a:t>NO </a:t>
            </a:r>
            <a:r>
              <a:rPr sz="2400" dirty="0">
                <a:latin typeface="Calibri"/>
                <a:cs typeface="Calibri"/>
              </a:rPr>
              <a:t>Background?</a:t>
            </a:r>
            <a:r>
              <a:rPr sz="2400" spc="-125" dirty="0">
                <a:latin typeface="Calibri"/>
                <a:cs typeface="Calibri"/>
              </a:rPr>
              <a:t> </a:t>
            </a:r>
            <a:r>
              <a:rPr sz="2400" spc="-25" dirty="0">
                <a:solidFill>
                  <a:srgbClr val="C00000"/>
                </a:solidFill>
                <a:latin typeface="Calibri"/>
                <a:cs typeface="Calibri"/>
              </a:rPr>
              <a:t>NO</a:t>
            </a:r>
            <a:endParaRPr sz="2400">
              <a:latin typeface="Calibri"/>
              <a:cs typeface="Calibri"/>
            </a:endParaRPr>
          </a:p>
        </p:txBody>
      </p:sp>
      <p:sp>
        <p:nvSpPr>
          <p:cNvPr id="8" name="object 8"/>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9" name="object 9"/>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17</a:t>
            </a:fld>
            <a:endParaRPr spc="-25" dirty="0"/>
          </a:p>
        </p:txBody>
      </p:sp>
      <p:sp>
        <p:nvSpPr>
          <p:cNvPr id="10" name="object 10"/>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Detecting</a:t>
            </a:r>
            <a:r>
              <a:rPr spc="-5" dirty="0"/>
              <a:t> </a:t>
            </a:r>
            <a:r>
              <a:rPr dirty="0"/>
              <a:t>Multiple</a:t>
            </a:r>
            <a:r>
              <a:rPr spc="-5" dirty="0"/>
              <a:t> </a:t>
            </a:r>
            <a:r>
              <a:rPr dirty="0"/>
              <a:t>Objects:</a:t>
            </a:r>
            <a:r>
              <a:rPr spc="-10" dirty="0"/>
              <a:t> </a:t>
            </a:r>
            <a:r>
              <a:rPr sz="3900" dirty="0"/>
              <a:t>Sliding</a:t>
            </a:r>
            <a:r>
              <a:rPr sz="3900" spc="35" dirty="0"/>
              <a:t> </a:t>
            </a:r>
            <a:r>
              <a:rPr sz="3900" spc="-10" dirty="0"/>
              <a:t>Window</a:t>
            </a:r>
            <a:endParaRPr sz="3900"/>
          </a:p>
        </p:txBody>
      </p:sp>
      <p:grpSp>
        <p:nvGrpSpPr>
          <p:cNvPr id="3" name="object 3"/>
          <p:cNvGrpSpPr/>
          <p:nvPr/>
        </p:nvGrpSpPr>
        <p:grpSpPr>
          <a:xfrm>
            <a:off x="286511" y="2718816"/>
            <a:ext cx="3545204" cy="2658110"/>
            <a:chOff x="286511" y="2718816"/>
            <a:chExt cx="3545204" cy="2658110"/>
          </a:xfrm>
        </p:grpSpPr>
        <p:pic>
          <p:nvPicPr>
            <p:cNvPr id="4" name="object 4"/>
            <p:cNvPicPr/>
            <p:nvPr/>
          </p:nvPicPr>
          <p:blipFill>
            <a:blip r:embed="rId2" cstate="print"/>
            <a:stretch>
              <a:fillRect/>
            </a:stretch>
          </p:blipFill>
          <p:spPr>
            <a:xfrm>
              <a:off x="286511" y="2718816"/>
              <a:ext cx="3544824" cy="2657856"/>
            </a:xfrm>
            <a:prstGeom prst="rect">
              <a:avLst/>
            </a:prstGeom>
          </p:spPr>
        </p:pic>
        <p:sp>
          <p:nvSpPr>
            <p:cNvPr id="5" name="object 5"/>
            <p:cNvSpPr/>
            <p:nvPr/>
          </p:nvSpPr>
          <p:spPr>
            <a:xfrm>
              <a:off x="2532900" y="3793070"/>
              <a:ext cx="836930" cy="1210945"/>
            </a:xfrm>
            <a:custGeom>
              <a:avLst/>
              <a:gdLst/>
              <a:ahLst/>
              <a:cxnLst/>
              <a:rect l="l" t="t" r="r" b="b"/>
              <a:pathLst>
                <a:path w="836929" h="1210945">
                  <a:moveTo>
                    <a:pt x="0" y="0"/>
                  </a:moveTo>
                  <a:lnTo>
                    <a:pt x="836837" y="0"/>
                  </a:lnTo>
                  <a:lnTo>
                    <a:pt x="836837" y="1210730"/>
                  </a:lnTo>
                  <a:lnTo>
                    <a:pt x="0" y="1210730"/>
                  </a:lnTo>
                  <a:lnTo>
                    <a:pt x="0" y="0"/>
                  </a:lnTo>
                  <a:close/>
                </a:path>
              </a:pathLst>
            </a:custGeom>
            <a:ln w="38100">
              <a:solidFill>
                <a:srgbClr val="0000FF"/>
              </a:solidFill>
            </a:ln>
          </p:spPr>
          <p:txBody>
            <a:bodyPr wrap="square" lIns="0" tIns="0" rIns="0" bIns="0" rtlCol="0"/>
            <a:lstStyle/>
            <a:p>
              <a:endParaRPr/>
            </a:p>
          </p:txBody>
        </p:sp>
      </p:grpSp>
      <p:pic>
        <p:nvPicPr>
          <p:cNvPr id="6" name="object 6"/>
          <p:cNvPicPr/>
          <p:nvPr/>
        </p:nvPicPr>
        <p:blipFill>
          <a:blip r:embed="rId3" cstate="print"/>
          <a:stretch>
            <a:fillRect/>
          </a:stretch>
        </p:blipFill>
        <p:spPr>
          <a:xfrm>
            <a:off x="4323467" y="3389256"/>
            <a:ext cx="4402956" cy="1464530"/>
          </a:xfrm>
          <a:prstGeom prst="rect">
            <a:avLst/>
          </a:prstGeom>
        </p:spPr>
      </p:pic>
      <p:sp>
        <p:nvSpPr>
          <p:cNvPr id="7" name="object 7"/>
          <p:cNvSpPr txBox="1"/>
          <p:nvPr/>
        </p:nvSpPr>
        <p:spPr>
          <a:xfrm>
            <a:off x="4293374" y="1736343"/>
            <a:ext cx="7077075" cy="2933700"/>
          </a:xfrm>
          <a:prstGeom prst="rect">
            <a:avLst/>
          </a:prstGeom>
        </p:spPr>
        <p:txBody>
          <a:bodyPr vert="horz" wrap="square" lIns="0" tIns="12700" rIns="0" bIns="0" rtlCol="0">
            <a:spAutoFit/>
          </a:bodyPr>
          <a:lstStyle/>
          <a:p>
            <a:pPr marL="12700" marR="2647950">
              <a:lnSpc>
                <a:spcPct val="100000"/>
              </a:lnSpc>
              <a:spcBef>
                <a:spcPts val="100"/>
              </a:spcBef>
            </a:pPr>
            <a:r>
              <a:rPr sz="2500" dirty="0">
                <a:latin typeface="Calibri"/>
                <a:cs typeface="Calibri"/>
              </a:rPr>
              <a:t>Apply</a:t>
            </a:r>
            <a:r>
              <a:rPr sz="2500" spc="-60" dirty="0">
                <a:latin typeface="Calibri"/>
                <a:cs typeface="Calibri"/>
              </a:rPr>
              <a:t> </a:t>
            </a:r>
            <a:r>
              <a:rPr sz="2500" dirty="0">
                <a:latin typeface="Calibri"/>
                <a:cs typeface="Calibri"/>
              </a:rPr>
              <a:t>a</a:t>
            </a:r>
            <a:r>
              <a:rPr sz="2500" spc="-65" dirty="0">
                <a:latin typeface="Calibri"/>
                <a:cs typeface="Calibri"/>
              </a:rPr>
              <a:t> </a:t>
            </a:r>
            <a:r>
              <a:rPr sz="2500" dirty="0">
                <a:latin typeface="Calibri"/>
                <a:cs typeface="Calibri"/>
              </a:rPr>
              <a:t>CNN</a:t>
            </a:r>
            <a:r>
              <a:rPr sz="2500" spc="-70" dirty="0">
                <a:latin typeface="Calibri"/>
                <a:cs typeface="Calibri"/>
              </a:rPr>
              <a:t> </a:t>
            </a:r>
            <a:r>
              <a:rPr sz="2500" dirty="0">
                <a:latin typeface="Calibri"/>
                <a:cs typeface="Calibri"/>
              </a:rPr>
              <a:t>to</a:t>
            </a:r>
            <a:r>
              <a:rPr sz="2500" spc="-55" dirty="0">
                <a:latin typeface="Calibri"/>
                <a:cs typeface="Calibri"/>
              </a:rPr>
              <a:t> </a:t>
            </a:r>
            <a:r>
              <a:rPr sz="2500" dirty="0">
                <a:latin typeface="Calibri"/>
                <a:cs typeface="Calibri"/>
              </a:rPr>
              <a:t>many</a:t>
            </a:r>
            <a:r>
              <a:rPr sz="2500" spc="-60" dirty="0">
                <a:latin typeface="Calibri"/>
                <a:cs typeface="Calibri"/>
              </a:rPr>
              <a:t> </a:t>
            </a:r>
            <a:r>
              <a:rPr sz="2500" spc="-10" dirty="0">
                <a:latin typeface="Calibri"/>
                <a:cs typeface="Calibri"/>
              </a:rPr>
              <a:t>different </a:t>
            </a:r>
            <a:r>
              <a:rPr sz="2500" dirty="0">
                <a:latin typeface="Calibri"/>
                <a:cs typeface="Calibri"/>
              </a:rPr>
              <a:t>crops</a:t>
            </a:r>
            <a:r>
              <a:rPr sz="2500" spc="-70" dirty="0">
                <a:latin typeface="Calibri"/>
                <a:cs typeface="Calibri"/>
              </a:rPr>
              <a:t> </a:t>
            </a:r>
            <a:r>
              <a:rPr sz="2500" dirty="0">
                <a:latin typeface="Calibri"/>
                <a:cs typeface="Calibri"/>
              </a:rPr>
              <a:t>of</a:t>
            </a:r>
            <a:r>
              <a:rPr sz="2500" spc="-65" dirty="0">
                <a:latin typeface="Calibri"/>
                <a:cs typeface="Calibri"/>
              </a:rPr>
              <a:t> </a:t>
            </a:r>
            <a:r>
              <a:rPr sz="2500" dirty="0">
                <a:latin typeface="Calibri"/>
                <a:cs typeface="Calibri"/>
              </a:rPr>
              <a:t>the</a:t>
            </a:r>
            <a:r>
              <a:rPr sz="2500" spc="-70" dirty="0">
                <a:latin typeface="Calibri"/>
                <a:cs typeface="Calibri"/>
              </a:rPr>
              <a:t> </a:t>
            </a:r>
            <a:r>
              <a:rPr sz="2500" dirty="0">
                <a:latin typeface="Calibri"/>
                <a:cs typeface="Calibri"/>
              </a:rPr>
              <a:t>image,</a:t>
            </a:r>
            <a:r>
              <a:rPr sz="2500" spc="-65" dirty="0">
                <a:latin typeface="Calibri"/>
                <a:cs typeface="Calibri"/>
              </a:rPr>
              <a:t> </a:t>
            </a:r>
            <a:r>
              <a:rPr sz="2500" dirty="0">
                <a:latin typeface="Calibri"/>
                <a:cs typeface="Calibri"/>
              </a:rPr>
              <a:t>CNN</a:t>
            </a:r>
            <a:r>
              <a:rPr sz="2500" spc="-80" dirty="0">
                <a:latin typeface="Calibri"/>
                <a:cs typeface="Calibri"/>
              </a:rPr>
              <a:t> </a:t>
            </a:r>
            <a:r>
              <a:rPr sz="2500" spc="-10" dirty="0">
                <a:latin typeface="Calibri"/>
                <a:cs typeface="Calibri"/>
              </a:rPr>
              <a:t>classifies </a:t>
            </a:r>
            <a:r>
              <a:rPr sz="2500" dirty="0">
                <a:latin typeface="Calibri"/>
                <a:cs typeface="Calibri"/>
              </a:rPr>
              <a:t>each</a:t>
            </a:r>
            <a:r>
              <a:rPr sz="2500" spc="-65" dirty="0">
                <a:latin typeface="Calibri"/>
                <a:cs typeface="Calibri"/>
              </a:rPr>
              <a:t> </a:t>
            </a:r>
            <a:r>
              <a:rPr sz="2500" dirty="0">
                <a:latin typeface="Calibri"/>
                <a:cs typeface="Calibri"/>
              </a:rPr>
              <a:t>crop</a:t>
            </a:r>
            <a:r>
              <a:rPr sz="2500" spc="-60" dirty="0">
                <a:latin typeface="Calibri"/>
                <a:cs typeface="Calibri"/>
              </a:rPr>
              <a:t> </a:t>
            </a:r>
            <a:r>
              <a:rPr sz="2500" dirty="0">
                <a:latin typeface="Calibri"/>
                <a:cs typeface="Calibri"/>
              </a:rPr>
              <a:t>as</a:t>
            </a:r>
            <a:r>
              <a:rPr sz="2500" spc="-65" dirty="0">
                <a:latin typeface="Calibri"/>
                <a:cs typeface="Calibri"/>
              </a:rPr>
              <a:t> </a:t>
            </a:r>
            <a:r>
              <a:rPr sz="2500" dirty="0">
                <a:latin typeface="Calibri"/>
                <a:cs typeface="Calibri"/>
              </a:rPr>
              <a:t>object</a:t>
            </a:r>
            <a:r>
              <a:rPr sz="2500" spc="-65" dirty="0">
                <a:latin typeface="Calibri"/>
                <a:cs typeface="Calibri"/>
              </a:rPr>
              <a:t> </a:t>
            </a:r>
            <a:r>
              <a:rPr sz="2500" dirty="0">
                <a:latin typeface="Calibri"/>
                <a:cs typeface="Calibri"/>
              </a:rPr>
              <a:t>or</a:t>
            </a:r>
            <a:r>
              <a:rPr sz="2500" spc="-70" dirty="0">
                <a:latin typeface="Calibri"/>
                <a:cs typeface="Calibri"/>
              </a:rPr>
              <a:t> </a:t>
            </a:r>
            <a:r>
              <a:rPr sz="2500" spc="-10" dirty="0">
                <a:latin typeface="Calibri"/>
                <a:cs typeface="Calibri"/>
              </a:rPr>
              <a:t>background</a:t>
            </a:r>
            <a:endParaRPr sz="2500">
              <a:latin typeface="Calibri"/>
              <a:cs typeface="Calibri"/>
            </a:endParaRPr>
          </a:p>
          <a:p>
            <a:pPr>
              <a:lnSpc>
                <a:spcPct val="100000"/>
              </a:lnSpc>
              <a:spcBef>
                <a:spcPts val="2180"/>
              </a:spcBef>
            </a:pPr>
            <a:endParaRPr sz="2500">
              <a:latin typeface="Calibri"/>
              <a:cs typeface="Calibri"/>
            </a:endParaRPr>
          </a:p>
          <a:p>
            <a:pPr marL="4992370" marR="977900">
              <a:lnSpc>
                <a:spcPct val="100000"/>
              </a:lnSpc>
              <a:spcBef>
                <a:spcPts val="5"/>
              </a:spcBef>
            </a:pPr>
            <a:r>
              <a:rPr sz="2400" dirty="0">
                <a:latin typeface="Calibri"/>
                <a:cs typeface="Calibri"/>
              </a:rPr>
              <a:t>Dog?</a:t>
            </a:r>
            <a:r>
              <a:rPr sz="2400" spc="-35" dirty="0">
                <a:latin typeface="Calibri"/>
                <a:cs typeface="Calibri"/>
              </a:rPr>
              <a:t> </a:t>
            </a:r>
            <a:r>
              <a:rPr sz="2400" spc="-25" dirty="0">
                <a:solidFill>
                  <a:srgbClr val="C00000"/>
                </a:solidFill>
                <a:latin typeface="Calibri"/>
                <a:cs typeface="Calibri"/>
              </a:rPr>
              <a:t>NO </a:t>
            </a:r>
            <a:r>
              <a:rPr sz="2400" dirty="0">
                <a:latin typeface="Calibri"/>
                <a:cs typeface="Calibri"/>
              </a:rPr>
              <a:t>Cat?</a:t>
            </a:r>
            <a:r>
              <a:rPr sz="2400" spc="-45" dirty="0">
                <a:latin typeface="Calibri"/>
                <a:cs typeface="Calibri"/>
              </a:rPr>
              <a:t> </a:t>
            </a:r>
            <a:r>
              <a:rPr sz="2400" spc="-25" dirty="0">
                <a:solidFill>
                  <a:srgbClr val="6FAC46"/>
                </a:solidFill>
                <a:latin typeface="Calibri"/>
                <a:cs typeface="Calibri"/>
              </a:rPr>
              <a:t>YES</a:t>
            </a:r>
            <a:endParaRPr sz="2400">
              <a:latin typeface="Calibri"/>
              <a:cs typeface="Calibri"/>
            </a:endParaRPr>
          </a:p>
          <a:p>
            <a:pPr marL="4992370">
              <a:lnSpc>
                <a:spcPct val="100000"/>
              </a:lnSpc>
              <a:spcBef>
                <a:spcPts val="20"/>
              </a:spcBef>
            </a:pPr>
            <a:r>
              <a:rPr sz="2400" dirty="0">
                <a:latin typeface="Calibri"/>
                <a:cs typeface="Calibri"/>
              </a:rPr>
              <a:t>Background?</a:t>
            </a:r>
            <a:r>
              <a:rPr sz="2400" spc="-125" dirty="0">
                <a:latin typeface="Calibri"/>
                <a:cs typeface="Calibri"/>
              </a:rPr>
              <a:t> </a:t>
            </a:r>
            <a:r>
              <a:rPr sz="2400" spc="-25" dirty="0">
                <a:solidFill>
                  <a:srgbClr val="C00000"/>
                </a:solidFill>
                <a:latin typeface="Calibri"/>
                <a:cs typeface="Calibri"/>
              </a:rPr>
              <a:t>NO</a:t>
            </a:r>
            <a:endParaRPr sz="2400">
              <a:latin typeface="Calibri"/>
              <a:cs typeface="Calibri"/>
            </a:endParaRPr>
          </a:p>
        </p:txBody>
      </p:sp>
      <p:sp>
        <p:nvSpPr>
          <p:cNvPr id="8" name="object 8"/>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9" name="object 9"/>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18</a:t>
            </a:fld>
            <a:endParaRPr spc="-25" dirty="0"/>
          </a:p>
        </p:txBody>
      </p:sp>
      <p:sp>
        <p:nvSpPr>
          <p:cNvPr id="10" name="object 10"/>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Detecting</a:t>
            </a:r>
            <a:r>
              <a:rPr spc="-5" dirty="0"/>
              <a:t> </a:t>
            </a:r>
            <a:r>
              <a:rPr dirty="0"/>
              <a:t>Multiple</a:t>
            </a:r>
            <a:r>
              <a:rPr spc="-5" dirty="0"/>
              <a:t> </a:t>
            </a:r>
            <a:r>
              <a:rPr dirty="0"/>
              <a:t>Objects:</a:t>
            </a:r>
            <a:r>
              <a:rPr spc="-10" dirty="0"/>
              <a:t> </a:t>
            </a:r>
            <a:r>
              <a:rPr sz="3900" dirty="0"/>
              <a:t>Sliding</a:t>
            </a:r>
            <a:r>
              <a:rPr sz="3900" spc="35" dirty="0"/>
              <a:t> </a:t>
            </a:r>
            <a:r>
              <a:rPr sz="3900" spc="-10" dirty="0"/>
              <a:t>Window</a:t>
            </a:r>
            <a:endParaRPr sz="3900"/>
          </a:p>
        </p:txBody>
      </p:sp>
      <p:grpSp>
        <p:nvGrpSpPr>
          <p:cNvPr id="3" name="object 3"/>
          <p:cNvGrpSpPr/>
          <p:nvPr/>
        </p:nvGrpSpPr>
        <p:grpSpPr>
          <a:xfrm>
            <a:off x="286511" y="2718816"/>
            <a:ext cx="3545204" cy="2658110"/>
            <a:chOff x="286511" y="2718816"/>
            <a:chExt cx="3545204" cy="2658110"/>
          </a:xfrm>
        </p:grpSpPr>
        <p:pic>
          <p:nvPicPr>
            <p:cNvPr id="4" name="object 4"/>
            <p:cNvPicPr/>
            <p:nvPr/>
          </p:nvPicPr>
          <p:blipFill>
            <a:blip r:embed="rId2" cstate="print"/>
            <a:stretch>
              <a:fillRect/>
            </a:stretch>
          </p:blipFill>
          <p:spPr>
            <a:xfrm>
              <a:off x="286511" y="2718816"/>
              <a:ext cx="3544824" cy="2657856"/>
            </a:xfrm>
            <a:prstGeom prst="rect">
              <a:avLst/>
            </a:prstGeom>
          </p:spPr>
        </p:pic>
        <p:sp>
          <p:nvSpPr>
            <p:cNvPr id="5" name="object 5"/>
            <p:cNvSpPr/>
            <p:nvPr/>
          </p:nvSpPr>
          <p:spPr>
            <a:xfrm>
              <a:off x="2532900" y="3793070"/>
              <a:ext cx="836930" cy="1210945"/>
            </a:xfrm>
            <a:custGeom>
              <a:avLst/>
              <a:gdLst/>
              <a:ahLst/>
              <a:cxnLst/>
              <a:rect l="l" t="t" r="r" b="b"/>
              <a:pathLst>
                <a:path w="836929" h="1210945">
                  <a:moveTo>
                    <a:pt x="0" y="0"/>
                  </a:moveTo>
                  <a:lnTo>
                    <a:pt x="836837" y="0"/>
                  </a:lnTo>
                  <a:lnTo>
                    <a:pt x="836837" y="1210730"/>
                  </a:lnTo>
                  <a:lnTo>
                    <a:pt x="0" y="1210730"/>
                  </a:lnTo>
                  <a:lnTo>
                    <a:pt x="0" y="0"/>
                  </a:lnTo>
                  <a:close/>
                </a:path>
              </a:pathLst>
            </a:custGeom>
            <a:ln w="38100">
              <a:solidFill>
                <a:srgbClr val="0000FF"/>
              </a:solidFill>
            </a:ln>
          </p:spPr>
          <p:txBody>
            <a:bodyPr wrap="square" lIns="0" tIns="0" rIns="0" bIns="0" rtlCol="0"/>
            <a:lstStyle/>
            <a:p>
              <a:endParaRPr/>
            </a:p>
          </p:txBody>
        </p:sp>
      </p:grpSp>
      <p:sp>
        <p:nvSpPr>
          <p:cNvPr id="6" name="object 6"/>
          <p:cNvSpPr txBox="1"/>
          <p:nvPr/>
        </p:nvSpPr>
        <p:spPr>
          <a:xfrm>
            <a:off x="4011460" y="1736343"/>
            <a:ext cx="4715510" cy="2017395"/>
          </a:xfrm>
          <a:prstGeom prst="rect">
            <a:avLst/>
          </a:prstGeom>
        </p:spPr>
        <p:txBody>
          <a:bodyPr vert="horz" wrap="square" lIns="0" tIns="12700" rIns="0" bIns="0" rtlCol="0">
            <a:spAutoFit/>
          </a:bodyPr>
          <a:lstStyle/>
          <a:p>
            <a:pPr marL="294005" marR="5080">
              <a:lnSpc>
                <a:spcPct val="100000"/>
              </a:lnSpc>
              <a:spcBef>
                <a:spcPts val="100"/>
              </a:spcBef>
            </a:pPr>
            <a:r>
              <a:rPr sz="2500" dirty="0">
                <a:latin typeface="Calibri"/>
                <a:cs typeface="Calibri"/>
              </a:rPr>
              <a:t>Apply</a:t>
            </a:r>
            <a:r>
              <a:rPr sz="2500" spc="-60" dirty="0">
                <a:latin typeface="Calibri"/>
                <a:cs typeface="Calibri"/>
              </a:rPr>
              <a:t> </a:t>
            </a:r>
            <a:r>
              <a:rPr sz="2500" dirty="0">
                <a:latin typeface="Calibri"/>
                <a:cs typeface="Calibri"/>
              </a:rPr>
              <a:t>a</a:t>
            </a:r>
            <a:r>
              <a:rPr sz="2500" spc="-65" dirty="0">
                <a:latin typeface="Calibri"/>
                <a:cs typeface="Calibri"/>
              </a:rPr>
              <a:t> </a:t>
            </a:r>
            <a:r>
              <a:rPr sz="2500" dirty="0">
                <a:latin typeface="Calibri"/>
                <a:cs typeface="Calibri"/>
              </a:rPr>
              <a:t>CNN</a:t>
            </a:r>
            <a:r>
              <a:rPr sz="2500" spc="-70" dirty="0">
                <a:latin typeface="Calibri"/>
                <a:cs typeface="Calibri"/>
              </a:rPr>
              <a:t> </a:t>
            </a:r>
            <a:r>
              <a:rPr sz="2500" dirty="0">
                <a:latin typeface="Calibri"/>
                <a:cs typeface="Calibri"/>
              </a:rPr>
              <a:t>to</a:t>
            </a:r>
            <a:r>
              <a:rPr sz="2500" spc="-55" dirty="0">
                <a:latin typeface="Calibri"/>
                <a:cs typeface="Calibri"/>
              </a:rPr>
              <a:t> </a:t>
            </a:r>
            <a:r>
              <a:rPr sz="2500" dirty="0">
                <a:latin typeface="Calibri"/>
                <a:cs typeface="Calibri"/>
              </a:rPr>
              <a:t>many</a:t>
            </a:r>
            <a:r>
              <a:rPr sz="2500" spc="-60" dirty="0">
                <a:latin typeface="Calibri"/>
                <a:cs typeface="Calibri"/>
              </a:rPr>
              <a:t> </a:t>
            </a:r>
            <a:r>
              <a:rPr sz="2500" spc="-10" dirty="0">
                <a:latin typeface="Calibri"/>
                <a:cs typeface="Calibri"/>
              </a:rPr>
              <a:t>different </a:t>
            </a:r>
            <a:r>
              <a:rPr sz="2500" dirty="0">
                <a:latin typeface="Calibri"/>
                <a:cs typeface="Calibri"/>
              </a:rPr>
              <a:t>crops</a:t>
            </a:r>
            <a:r>
              <a:rPr sz="2500" spc="-70" dirty="0">
                <a:latin typeface="Calibri"/>
                <a:cs typeface="Calibri"/>
              </a:rPr>
              <a:t> </a:t>
            </a:r>
            <a:r>
              <a:rPr sz="2500" dirty="0">
                <a:latin typeface="Calibri"/>
                <a:cs typeface="Calibri"/>
              </a:rPr>
              <a:t>of</a:t>
            </a:r>
            <a:r>
              <a:rPr sz="2500" spc="-65" dirty="0">
                <a:latin typeface="Calibri"/>
                <a:cs typeface="Calibri"/>
              </a:rPr>
              <a:t> </a:t>
            </a:r>
            <a:r>
              <a:rPr sz="2500" dirty="0">
                <a:latin typeface="Calibri"/>
                <a:cs typeface="Calibri"/>
              </a:rPr>
              <a:t>the</a:t>
            </a:r>
            <a:r>
              <a:rPr sz="2500" spc="-70" dirty="0">
                <a:latin typeface="Calibri"/>
                <a:cs typeface="Calibri"/>
              </a:rPr>
              <a:t> </a:t>
            </a:r>
            <a:r>
              <a:rPr sz="2500" dirty="0">
                <a:latin typeface="Calibri"/>
                <a:cs typeface="Calibri"/>
              </a:rPr>
              <a:t>image,</a:t>
            </a:r>
            <a:r>
              <a:rPr sz="2500" spc="-65" dirty="0">
                <a:latin typeface="Calibri"/>
                <a:cs typeface="Calibri"/>
              </a:rPr>
              <a:t> </a:t>
            </a:r>
            <a:r>
              <a:rPr sz="2500" dirty="0">
                <a:latin typeface="Calibri"/>
                <a:cs typeface="Calibri"/>
              </a:rPr>
              <a:t>CNN</a:t>
            </a:r>
            <a:r>
              <a:rPr sz="2500" spc="-80" dirty="0">
                <a:latin typeface="Calibri"/>
                <a:cs typeface="Calibri"/>
              </a:rPr>
              <a:t> </a:t>
            </a:r>
            <a:r>
              <a:rPr sz="2500" spc="-10" dirty="0">
                <a:latin typeface="Calibri"/>
                <a:cs typeface="Calibri"/>
              </a:rPr>
              <a:t>classifies </a:t>
            </a:r>
            <a:r>
              <a:rPr sz="2500" dirty="0">
                <a:latin typeface="Calibri"/>
                <a:cs typeface="Calibri"/>
              </a:rPr>
              <a:t>each</a:t>
            </a:r>
            <a:r>
              <a:rPr sz="2500" spc="-65" dirty="0">
                <a:latin typeface="Calibri"/>
                <a:cs typeface="Calibri"/>
              </a:rPr>
              <a:t> </a:t>
            </a:r>
            <a:r>
              <a:rPr sz="2500" dirty="0">
                <a:latin typeface="Calibri"/>
                <a:cs typeface="Calibri"/>
              </a:rPr>
              <a:t>crop</a:t>
            </a:r>
            <a:r>
              <a:rPr sz="2500" spc="-60" dirty="0">
                <a:latin typeface="Calibri"/>
                <a:cs typeface="Calibri"/>
              </a:rPr>
              <a:t> </a:t>
            </a:r>
            <a:r>
              <a:rPr sz="2500" dirty="0">
                <a:latin typeface="Calibri"/>
                <a:cs typeface="Calibri"/>
              </a:rPr>
              <a:t>as</a:t>
            </a:r>
            <a:r>
              <a:rPr sz="2500" spc="-65" dirty="0">
                <a:latin typeface="Calibri"/>
                <a:cs typeface="Calibri"/>
              </a:rPr>
              <a:t> </a:t>
            </a:r>
            <a:r>
              <a:rPr sz="2500" dirty="0">
                <a:latin typeface="Calibri"/>
                <a:cs typeface="Calibri"/>
              </a:rPr>
              <a:t>object</a:t>
            </a:r>
            <a:r>
              <a:rPr sz="2500" spc="-65" dirty="0">
                <a:latin typeface="Calibri"/>
                <a:cs typeface="Calibri"/>
              </a:rPr>
              <a:t> </a:t>
            </a:r>
            <a:r>
              <a:rPr sz="2500" dirty="0">
                <a:latin typeface="Calibri"/>
                <a:cs typeface="Calibri"/>
              </a:rPr>
              <a:t>or</a:t>
            </a:r>
            <a:r>
              <a:rPr sz="2500" spc="-70" dirty="0">
                <a:latin typeface="Calibri"/>
                <a:cs typeface="Calibri"/>
              </a:rPr>
              <a:t> </a:t>
            </a:r>
            <a:r>
              <a:rPr sz="2500" spc="-10" dirty="0">
                <a:latin typeface="Calibri"/>
                <a:cs typeface="Calibri"/>
              </a:rPr>
              <a:t>background</a:t>
            </a:r>
            <a:endParaRPr sz="2500">
              <a:latin typeface="Calibri"/>
              <a:cs typeface="Calibri"/>
            </a:endParaRPr>
          </a:p>
          <a:p>
            <a:pPr marL="12700" marR="588645">
              <a:lnSpc>
                <a:spcPts val="2590"/>
              </a:lnSpc>
              <a:spcBef>
                <a:spcPts val="1580"/>
              </a:spcBef>
            </a:pPr>
            <a:r>
              <a:rPr sz="2200" b="1" dirty="0">
                <a:solidFill>
                  <a:srgbClr val="4470C4"/>
                </a:solidFill>
                <a:latin typeface="Calibri"/>
                <a:cs typeface="Calibri"/>
              </a:rPr>
              <a:t>Question</a:t>
            </a:r>
            <a:r>
              <a:rPr sz="2200" dirty="0">
                <a:solidFill>
                  <a:srgbClr val="4470C4"/>
                </a:solidFill>
                <a:latin typeface="Calibri"/>
                <a:cs typeface="Calibri"/>
              </a:rPr>
              <a:t>:</a:t>
            </a:r>
            <a:r>
              <a:rPr sz="2200" spc="-70" dirty="0">
                <a:solidFill>
                  <a:srgbClr val="4470C4"/>
                </a:solidFill>
                <a:latin typeface="Calibri"/>
                <a:cs typeface="Calibri"/>
              </a:rPr>
              <a:t> </a:t>
            </a:r>
            <a:r>
              <a:rPr sz="2200" dirty="0">
                <a:solidFill>
                  <a:srgbClr val="4470C4"/>
                </a:solidFill>
                <a:latin typeface="Calibri"/>
                <a:cs typeface="Calibri"/>
              </a:rPr>
              <a:t>How</a:t>
            </a:r>
            <a:r>
              <a:rPr sz="2200" spc="-70" dirty="0">
                <a:solidFill>
                  <a:srgbClr val="4470C4"/>
                </a:solidFill>
                <a:latin typeface="Calibri"/>
                <a:cs typeface="Calibri"/>
              </a:rPr>
              <a:t> </a:t>
            </a:r>
            <a:r>
              <a:rPr sz="2200" dirty="0">
                <a:solidFill>
                  <a:srgbClr val="4470C4"/>
                </a:solidFill>
                <a:latin typeface="Calibri"/>
                <a:cs typeface="Calibri"/>
              </a:rPr>
              <a:t>many</a:t>
            </a:r>
            <a:r>
              <a:rPr sz="2200" spc="-65" dirty="0">
                <a:solidFill>
                  <a:srgbClr val="4470C4"/>
                </a:solidFill>
                <a:latin typeface="Calibri"/>
                <a:cs typeface="Calibri"/>
              </a:rPr>
              <a:t> </a:t>
            </a:r>
            <a:r>
              <a:rPr sz="2200" dirty="0">
                <a:solidFill>
                  <a:srgbClr val="4470C4"/>
                </a:solidFill>
                <a:latin typeface="Calibri"/>
                <a:cs typeface="Calibri"/>
              </a:rPr>
              <a:t>possible</a:t>
            </a:r>
            <a:r>
              <a:rPr sz="2200" spc="-65" dirty="0">
                <a:solidFill>
                  <a:srgbClr val="4470C4"/>
                </a:solidFill>
                <a:latin typeface="Calibri"/>
                <a:cs typeface="Calibri"/>
              </a:rPr>
              <a:t> </a:t>
            </a:r>
            <a:r>
              <a:rPr sz="2200" spc="-10" dirty="0">
                <a:solidFill>
                  <a:srgbClr val="4470C4"/>
                </a:solidFill>
                <a:latin typeface="Calibri"/>
                <a:cs typeface="Calibri"/>
              </a:rPr>
              <a:t>boxes </a:t>
            </a:r>
            <a:r>
              <a:rPr sz="2200" dirty="0">
                <a:solidFill>
                  <a:srgbClr val="4470C4"/>
                </a:solidFill>
                <a:latin typeface="Calibri"/>
                <a:cs typeface="Calibri"/>
              </a:rPr>
              <a:t>are</a:t>
            </a:r>
            <a:r>
              <a:rPr sz="2200" spc="-30" dirty="0">
                <a:solidFill>
                  <a:srgbClr val="4470C4"/>
                </a:solidFill>
                <a:latin typeface="Calibri"/>
                <a:cs typeface="Calibri"/>
              </a:rPr>
              <a:t> </a:t>
            </a:r>
            <a:r>
              <a:rPr sz="2200" dirty="0">
                <a:solidFill>
                  <a:srgbClr val="4470C4"/>
                </a:solidFill>
                <a:latin typeface="Calibri"/>
                <a:cs typeface="Calibri"/>
              </a:rPr>
              <a:t>there</a:t>
            </a:r>
            <a:r>
              <a:rPr sz="2200" spc="-25" dirty="0">
                <a:solidFill>
                  <a:srgbClr val="4470C4"/>
                </a:solidFill>
                <a:latin typeface="Calibri"/>
                <a:cs typeface="Calibri"/>
              </a:rPr>
              <a:t> </a:t>
            </a:r>
            <a:r>
              <a:rPr sz="2200" dirty="0">
                <a:solidFill>
                  <a:srgbClr val="4470C4"/>
                </a:solidFill>
                <a:latin typeface="Calibri"/>
                <a:cs typeface="Calibri"/>
              </a:rPr>
              <a:t>in</a:t>
            </a:r>
            <a:r>
              <a:rPr sz="2200" spc="-35" dirty="0">
                <a:solidFill>
                  <a:srgbClr val="4470C4"/>
                </a:solidFill>
                <a:latin typeface="Calibri"/>
                <a:cs typeface="Calibri"/>
              </a:rPr>
              <a:t> </a:t>
            </a:r>
            <a:r>
              <a:rPr sz="2200" dirty="0">
                <a:solidFill>
                  <a:srgbClr val="4470C4"/>
                </a:solidFill>
                <a:latin typeface="Calibri"/>
                <a:cs typeface="Calibri"/>
              </a:rPr>
              <a:t>an</a:t>
            </a:r>
            <a:r>
              <a:rPr sz="2200" spc="-35" dirty="0">
                <a:solidFill>
                  <a:srgbClr val="4470C4"/>
                </a:solidFill>
                <a:latin typeface="Calibri"/>
                <a:cs typeface="Calibri"/>
              </a:rPr>
              <a:t> </a:t>
            </a:r>
            <a:r>
              <a:rPr sz="2200" dirty="0">
                <a:solidFill>
                  <a:srgbClr val="4470C4"/>
                </a:solidFill>
                <a:latin typeface="Calibri"/>
                <a:cs typeface="Calibri"/>
              </a:rPr>
              <a:t>image</a:t>
            </a:r>
            <a:r>
              <a:rPr sz="2200" spc="-30" dirty="0">
                <a:solidFill>
                  <a:srgbClr val="4470C4"/>
                </a:solidFill>
                <a:latin typeface="Calibri"/>
                <a:cs typeface="Calibri"/>
              </a:rPr>
              <a:t> </a:t>
            </a:r>
            <a:r>
              <a:rPr sz="2200" dirty="0">
                <a:solidFill>
                  <a:srgbClr val="4470C4"/>
                </a:solidFill>
                <a:latin typeface="Calibri"/>
                <a:cs typeface="Calibri"/>
              </a:rPr>
              <a:t>of</a:t>
            </a:r>
            <a:r>
              <a:rPr sz="2200" spc="-25" dirty="0">
                <a:solidFill>
                  <a:srgbClr val="4470C4"/>
                </a:solidFill>
                <a:latin typeface="Calibri"/>
                <a:cs typeface="Calibri"/>
              </a:rPr>
              <a:t> </a:t>
            </a:r>
            <a:r>
              <a:rPr sz="2200" dirty="0">
                <a:solidFill>
                  <a:srgbClr val="4470C4"/>
                </a:solidFill>
                <a:latin typeface="Calibri"/>
                <a:cs typeface="Calibri"/>
              </a:rPr>
              <a:t>size</a:t>
            </a:r>
            <a:r>
              <a:rPr sz="2200" spc="-25" dirty="0">
                <a:solidFill>
                  <a:srgbClr val="4470C4"/>
                </a:solidFill>
                <a:latin typeface="Calibri"/>
                <a:cs typeface="Calibri"/>
              </a:rPr>
              <a:t> </a:t>
            </a:r>
            <a:r>
              <a:rPr sz="2200" dirty="0">
                <a:solidFill>
                  <a:srgbClr val="4470C4"/>
                </a:solidFill>
                <a:latin typeface="Calibri"/>
                <a:cs typeface="Calibri"/>
              </a:rPr>
              <a:t>H</a:t>
            </a:r>
            <a:r>
              <a:rPr sz="2200" spc="-30" dirty="0">
                <a:solidFill>
                  <a:srgbClr val="4470C4"/>
                </a:solidFill>
                <a:latin typeface="Calibri"/>
                <a:cs typeface="Calibri"/>
              </a:rPr>
              <a:t> </a:t>
            </a:r>
            <a:r>
              <a:rPr sz="2200" dirty="0">
                <a:solidFill>
                  <a:srgbClr val="4470C4"/>
                </a:solidFill>
                <a:latin typeface="Calibri"/>
                <a:cs typeface="Calibri"/>
              </a:rPr>
              <a:t>x</a:t>
            </a:r>
            <a:r>
              <a:rPr sz="2200" spc="-30" dirty="0">
                <a:solidFill>
                  <a:srgbClr val="4470C4"/>
                </a:solidFill>
                <a:latin typeface="Calibri"/>
                <a:cs typeface="Calibri"/>
              </a:rPr>
              <a:t> </a:t>
            </a:r>
            <a:r>
              <a:rPr sz="2200" spc="-25" dirty="0">
                <a:solidFill>
                  <a:srgbClr val="4470C4"/>
                </a:solidFill>
                <a:latin typeface="Calibri"/>
                <a:cs typeface="Calibri"/>
              </a:rPr>
              <a:t>W?</a:t>
            </a:r>
            <a:endParaRPr sz="2200">
              <a:latin typeface="Calibri"/>
              <a:cs typeface="Calibri"/>
            </a:endParaRPr>
          </a:p>
        </p:txBody>
      </p:sp>
      <p:sp>
        <p:nvSpPr>
          <p:cNvPr id="7" name="object 7"/>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8" name="object 8"/>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19</a:t>
            </a:fld>
            <a:endParaRPr spc="-25" dirty="0"/>
          </a:p>
        </p:txBody>
      </p:sp>
      <p:sp>
        <p:nvSpPr>
          <p:cNvPr id="9" name="object 9"/>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So</a:t>
            </a:r>
            <a:r>
              <a:rPr spc="-80" dirty="0"/>
              <a:t> </a:t>
            </a:r>
            <a:r>
              <a:rPr dirty="0"/>
              <a:t>far:</a:t>
            </a:r>
            <a:r>
              <a:rPr spc="-80" dirty="0"/>
              <a:t> </a:t>
            </a:r>
            <a:r>
              <a:rPr dirty="0"/>
              <a:t>Image</a:t>
            </a:r>
            <a:r>
              <a:rPr spc="-75" dirty="0"/>
              <a:t> </a:t>
            </a:r>
            <a:r>
              <a:rPr spc="-10" dirty="0"/>
              <a:t>Classification</a:t>
            </a:r>
          </a:p>
        </p:txBody>
      </p:sp>
      <p:sp>
        <p:nvSpPr>
          <p:cNvPr id="3" name="object 3"/>
          <p:cNvSpPr txBox="1"/>
          <p:nvPr/>
        </p:nvSpPr>
        <p:spPr>
          <a:xfrm>
            <a:off x="10272014" y="2568446"/>
            <a:ext cx="1591945" cy="1930400"/>
          </a:xfrm>
          <a:prstGeom prst="rect">
            <a:avLst/>
          </a:prstGeom>
        </p:spPr>
        <p:txBody>
          <a:bodyPr vert="horz" wrap="square" lIns="0" tIns="12700" rIns="0" bIns="0" rtlCol="0">
            <a:spAutoFit/>
          </a:bodyPr>
          <a:lstStyle/>
          <a:p>
            <a:pPr marL="12700">
              <a:lnSpc>
                <a:spcPct val="100000"/>
              </a:lnSpc>
              <a:spcBef>
                <a:spcPts val="100"/>
              </a:spcBef>
            </a:pPr>
            <a:r>
              <a:rPr sz="2500" b="1" dirty="0">
                <a:latin typeface="Calibri"/>
                <a:cs typeface="Calibri"/>
              </a:rPr>
              <a:t>Class</a:t>
            </a:r>
            <a:r>
              <a:rPr sz="2500" b="1" spc="-105" dirty="0">
                <a:latin typeface="Calibri"/>
                <a:cs typeface="Calibri"/>
              </a:rPr>
              <a:t> </a:t>
            </a:r>
            <a:r>
              <a:rPr sz="2500" b="1" spc="-10" dirty="0">
                <a:latin typeface="Calibri"/>
                <a:cs typeface="Calibri"/>
              </a:rPr>
              <a:t>Scores</a:t>
            </a:r>
            <a:endParaRPr sz="2500">
              <a:latin typeface="Calibri"/>
              <a:cs typeface="Calibri"/>
            </a:endParaRPr>
          </a:p>
          <a:p>
            <a:pPr marL="12700">
              <a:lnSpc>
                <a:spcPct val="100000"/>
              </a:lnSpc>
            </a:pPr>
            <a:r>
              <a:rPr sz="2500" dirty="0">
                <a:latin typeface="Calibri"/>
                <a:cs typeface="Calibri"/>
              </a:rPr>
              <a:t>Cat:</a:t>
            </a:r>
            <a:r>
              <a:rPr sz="2500" spc="-100" dirty="0">
                <a:latin typeface="Calibri"/>
                <a:cs typeface="Calibri"/>
              </a:rPr>
              <a:t> </a:t>
            </a:r>
            <a:r>
              <a:rPr sz="2500" spc="-25" dirty="0">
                <a:latin typeface="Calibri"/>
                <a:cs typeface="Calibri"/>
              </a:rPr>
              <a:t>0.9</a:t>
            </a:r>
            <a:endParaRPr sz="2500">
              <a:latin typeface="Calibri"/>
              <a:cs typeface="Calibri"/>
            </a:endParaRPr>
          </a:p>
          <a:p>
            <a:pPr marL="12700">
              <a:lnSpc>
                <a:spcPct val="100000"/>
              </a:lnSpc>
            </a:pPr>
            <a:r>
              <a:rPr sz="2500" dirty="0">
                <a:latin typeface="Calibri"/>
                <a:cs typeface="Calibri"/>
              </a:rPr>
              <a:t>Dog:</a:t>
            </a:r>
            <a:r>
              <a:rPr sz="2500" spc="-50" dirty="0">
                <a:latin typeface="Calibri"/>
                <a:cs typeface="Calibri"/>
              </a:rPr>
              <a:t> </a:t>
            </a:r>
            <a:r>
              <a:rPr sz="2500" spc="-20" dirty="0">
                <a:latin typeface="Calibri"/>
                <a:cs typeface="Calibri"/>
              </a:rPr>
              <a:t>0.05</a:t>
            </a:r>
            <a:endParaRPr sz="2500">
              <a:latin typeface="Calibri"/>
              <a:cs typeface="Calibri"/>
            </a:endParaRPr>
          </a:p>
          <a:p>
            <a:pPr marL="12700">
              <a:lnSpc>
                <a:spcPct val="100000"/>
              </a:lnSpc>
            </a:pPr>
            <a:r>
              <a:rPr sz="2500" dirty="0">
                <a:latin typeface="Calibri"/>
                <a:cs typeface="Calibri"/>
              </a:rPr>
              <a:t>Car:</a:t>
            </a:r>
            <a:r>
              <a:rPr sz="2500" spc="-85" dirty="0">
                <a:latin typeface="Calibri"/>
                <a:cs typeface="Calibri"/>
              </a:rPr>
              <a:t> </a:t>
            </a:r>
            <a:r>
              <a:rPr sz="2500" spc="-20" dirty="0">
                <a:latin typeface="Calibri"/>
                <a:cs typeface="Calibri"/>
              </a:rPr>
              <a:t>0.01</a:t>
            </a:r>
            <a:endParaRPr sz="2500">
              <a:latin typeface="Calibri"/>
              <a:cs typeface="Calibri"/>
            </a:endParaRPr>
          </a:p>
          <a:p>
            <a:pPr marL="12700">
              <a:lnSpc>
                <a:spcPct val="100000"/>
              </a:lnSpc>
            </a:pPr>
            <a:r>
              <a:rPr sz="2500" spc="-25" dirty="0">
                <a:latin typeface="Calibri"/>
                <a:cs typeface="Calibri"/>
              </a:rPr>
              <a:t>...</a:t>
            </a:r>
            <a:endParaRPr sz="2500">
              <a:latin typeface="Calibri"/>
              <a:cs typeface="Calibri"/>
            </a:endParaRPr>
          </a:p>
        </p:txBody>
      </p:sp>
      <p:pic>
        <p:nvPicPr>
          <p:cNvPr id="4" name="object 4"/>
          <p:cNvPicPr/>
          <p:nvPr/>
        </p:nvPicPr>
        <p:blipFill>
          <a:blip r:embed="rId2" cstate="print"/>
          <a:stretch>
            <a:fillRect/>
          </a:stretch>
        </p:blipFill>
        <p:spPr>
          <a:xfrm>
            <a:off x="179831" y="2660904"/>
            <a:ext cx="1743456" cy="1508760"/>
          </a:xfrm>
          <a:prstGeom prst="rect">
            <a:avLst/>
          </a:prstGeom>
        </p:spPr>
      </p:pic>
      <p:pic>
        <p:nvPicPr>
          <p:cNvPr id="5" name="object 5"/>
          <p:cNvPicPr/>
          <p:nvPr/>
        </p:nvPicPr>
        <p:blipFill>
          <a:blip r:embed="rId3" cstate="print"/>
          <a:stretch>
            <a:fillRect/>
          </a:stretch>
        </p:blipFill>
        <p:spPr>
          <a:xfrm>
            <a:off x="1997869" y="2685147"/>
            <a:ext cx="4594954" cy="1569860"/>
          </a:xfrm>
          <a:prstGeom prst="rect">
            <a:avLst/>
          </a:prstGeom>
        </p:spPr>
      </p:pic>
      <p:sp>
        <p:nvSpPr>
          <p:cNvPr id="6" name="object 6"/>
          <p:cNvSpPr txBox="1"/>
          <p:nvPr/>
        </p:nvSpPr>
        <p:spPr>
          <a:xfrm>
            <a:off x="321078" y="4262628"/>
            <a:ext cx="1346200" cy="147320"/>
          </a:xfrm>
          <a:prstGeom prst="rect">
            <a:avLst/>
          </a:prstGeom>
        </p:spPr>
        <p:txBody>
          <a:bodyPr vert="horz" wrap="square" lIns="0" tIns="12700" rIns="0" bIns="0" rtlCol="0">
            <a:spAutoFit/>
          </a:bodyPr>
          <a:lstStyle/>
          <a:p>
            <a:pPr marL="12700">
              <a:lnSpc>
                <a:spcPct val="100000"/>
              </a:lnSpc>
              <a:spcBef>
                <a:spcPts val="100"/>
              </a:spcBef>
            </a:pPr>
            <a:r>
              <a:rPr sz="800" u="sng" dirty="0">
                <a:solidFill>
                  <a:srgbClr val="0462C1"/>
                </a:solidFill>
                <a:uFill>
                  <a:solidFill>
                    <a:srgbClr val="0462C1"/>
                  </a:solidFill>
                </a:uFill>
                <a:latin typeface="Calibri"/>
                <a:cs typeface="Calibri"/>
              </a:rPr>
              <a:t>This</a:t>
            </a:r>
            <a:r>
              <a:rPr sz="800" u="sng" spc="-2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15" dirty="0">
                <a:solidFill>
                  <a:srgbClr val="0462C1"/>
                </a:solidFill>
                <a:latin typeface="Calibri"/>
                <a:cs typeface="Calibri"/>
              </a:rPr>
              <a:t> </a:t>
            </a:r>
            <a:r>
              <a:rPr sz="800" dirty="0">
                <a:solidFill>
                  <a:srgbClr val="999999"/>
                </a:solidFill>
                <a:latin typeface="Calibri"/>
                <a:cs typeface="Calibri"/>
              </a:rPr>
              <a:t>is</a:t>
            </a:r>
            <a:r>
              <a:rPr sz="800" spc="-15" dirty="0">
                <a:solidFill>
                  <a:srgbClr val="999999"/>
                </a:solidFill>
                <a:latin typeface="Calibri"/>
                <a:cs typeface="Calibri"/>
              </a:rPr>
              <a:t> </a:t>
            </a:r>
            <a:r>
              <a:rPr sz="800" u="sng" dirty="0">
                <a:solidFill>
                  <a:srgbClr val="0462C1"/>
                </a:solidFill>
                <a:uFill>
                  <a:solidFill>
                    <a:srgbClr val="0462C1"/>
                  </a:solidFill>
                </a:uFill>
                <a:latin typeface="Calibri"/>
                <a:cs typeface="Calibri"/>
              </a:rPr>
              <a:t>CC0</a:t>
            </a:r>
            <a:r>
              <a:rPr sz="800" u="sng" spc="-2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public</a:t>
            </a:r>
            <a:r>
              <a:rPr sz="800" u="sng" spc="-1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domain</a:t>
            </a:r>
            <a:endParaRPr sz="800">
              <a:latin typeface="Calibri"/>
              <a:cs typeface="Calibri"/>
            </a:endParaRPr>
          </a:p>
        </p:txBody>
      </p:sp>
      <p:sp>
        <p:nvSpPr>
          <p:cNvPr id="7" name="object 7"/>
          <p:cNvSpPr/>
          <p:nvPr/>
        </p:nvSpPr>
        <p:spPr>
          <a:xfrm>
            <a:off x="6861809" y="2744736"/>
            <a:ext cx="0" cy="1172845"/>
          </a:xfrm>
          <a:custGeom>
            <a:avLst/>
            <a:gdLst/>
            <a:ahLst/>
            <a:cxnLst/>
            <a:rect l="l" t="t" r="r" b="b"/>
            <a:pathLst>
              <a:path h="1172845">
                <a:moveTo>
                  <a:pt x="0" y="0"/>
                </a:moveTo>
                <a:lnTo>
                  <a:pt x="1" y="1172440"/>
                </a:lnTo>
              </a:path>
            </a:pathLst>
          </a:custGeom>
          <a:ln w="38100">
            <a:solidFill>
              <a:srgbClr val="44536A"/>
            </a:solidFill>
          </a:ln>
        </p:spPr>
        <p:txBody>
          <a:bodyPr wrap="square" lIns="0" tIns="0" rIns="0" bIns="0" rtlCol="0"/>
          <a:lstStyle/>
          <a:p>
            <a:endParaRPr/>
          </a:p>
        </p:txBody>
      </p:sp>
      <p:sp>
        <p:nvSpPr>
          <p:cNvPr id="8" name="object 8"/>
          <p:cNvSpPr txBox="1"/>
          <p:nvPr/>
        </p:nvSpPr>
        <p:spPr>
          <a:xfrm>
            <a:off x="6200838" y="4040630"/>
            <a:ext cx="963930" cy="787400"/>
          </a:xfrm>
          <a:prstGeom prst="rect">
            <a:avLst/>
          </a:prstGeom>
        </p:spPr>
        <p:txBody>
          <a:bodyPr vert="horz" wrap="square" lIns="0" tIns="12700" rIns="0" bIns="0" rtlCol="0">
            <a:spAutoFit/>
          </a:bodyPr>
          <a:lstStyle/>
          <a:p>
            <a:pPr marL="12700">
              <a:lnSpc>
                <a:spcPct val="100000"/>
              </a:lnSpc>
              <a:spcBef>
                <a:spcPts val="100"/>
              </a:spcBef>
            </a:pPr>
            <a:r>
              <a:rPr sz="2500" b="1" spc="-25" dirty="0">
                <a:latin typeface="Calibri"/>
                <a:cs typeface="Calibri"/>
              </a:rPr>
              <a:t>Vector:</a:t>
            </a:r>
            <a:endParaRPr sz="2500">
              <a:latin typeface="Calibri"/>
              <a:cs typeface="Calibri"/>
            </a:endParaRPr>
          </a:p>
          <a:p>
            <a:pPr marL="160655">
              <a:lnSpc>
                <a:spcPct val="100000"/>
              </a:lnSpc>
            </a:pPr>
            <a:r>
              <a:rPr sz="2500" spc="-20" dirty="0">
                <a:latin typeface="Calibri"/>
                <a:cs typeface="Calibri"/>
              </a:rPr>
              <a:t>4096</a:t>
            </a:r>
            <a:endParaRPr sz="2500">
              <a:latin typeface="Calibri"/>
              <a:cs typeface="Calibri"/>
            </a:endParaRPr>
          </a:p>
        </p:txBody>
      </p:sp>
      <p:sp>
        <p:nvSpPr>
          <p:cNvPr id="9" name="object 9"/>
          <p:cNvSpPr txBox="1"/>
          <p:nvPr/>
        </p:nvSpPr>
        <p:spPr>
          <a:xfrm>
            <a:off x="7497609" y="3537710"/>
            <a:ext cx="2222500" cy="787400"/>
          </a:xfrm>
          <a:prstGeom prst="rect">
            <a:avLst/>
          </a:prstGeom>
        </p:spPr>
        <p:txBody>
          <a:bodyPr vert="horz" wrap="square" lIns="0" tIns="12700" rIns="0" bIns="0" rtlCol="0">
            <a:spAutoFit/>
          </a:bodyPr>
          <a:lstStyle/>
          <a:p>
            <a:pPr marL="12700" marR="5080">
              <a:lnSpc>
                <a:spcPct val="100000"/>
              </a:lnSpc>
              <a:spcBef>
                <a:spcPts val="100"/>
              </a:spcBef>
            </a:pPr>
            <a:r>
              <a:rPr sz="2500" b="1" spc="-25" dirty="0">
                <a:latin typeface="Calibri"/>
                <a:cs typeface="Calibri"/>
              </a:rPr>
              <a:t>Fully-</a:t>
            </a:r>
            <a:r>
              <a:rPr sz="2500" b="1" spc="-20" dirty="0">
                <a:latin typeface="Calibri"/>
                <a:cs typeface="Calibri"/>
              </a:rPr>
              <a:t>Connected</a:t>
            </a:r>
            <a:r>
              <a:rPr sz="2500" spc="-20" dirty="0">
                <a:latin typeface="Calibri"/>
                <a:cs typeface="Calibri"/>
              </a:rPr>
              <a:t>: </a:t>
            </a:r>
            <a:r>
              <a:rPr sz="2500" dirty="0">
                <a:latin typeface="Calibri"/>
                <a:cs typeface="Calibri"/>
              </a:rPr>
              <a:t>4096</a:t>
            </a:r>
            <a:r>
              <a:rPr sz="2500" spc="-35" dirty="0">
                <a:latin typeface="Calibri"/>
                <a:cs typeface="Calibri"/>
              </a:rPr>
              <a:t> </a:t>
            </a:r>
            <a:r>
              <a:rPr sz="2500" dirty="0">
                <a:latin typeface="Calibri"/>
                <a:cs typeface="Calibri"/>
              </a:rPr>
              <a:t>to</a:t>
            </a:r>
            <a:r>
              <a:rPr sz="2500" spc="-35" dirty="0">
                <a:latin typeface="Calibri"/>
                <a:cs typeface="Calibri"/>
              </a:rPr>
              <a:t> </a:t>
            </a:r>
            <a:r>
              <a:rPr sz="2500" spc="-20" dirty="0">
                <a:latin typeface="Calibri"/>
                <a:cs typeface="Calibri"/>
              </a:rPr>
              <a:t>1000</a:t>
            </a:r>
            <a:endParaRPr sz="2500">
              <a:latin typeface="Calibri"/>
              <a:cs typeface="Calibri"/>
            </a:endParaRPr>
          </a:p>
        </p:txBody>
      </p:sp>
      <p:sp>
        <p:nvSpPr>
          <p:cNvPr id="10" name="object 10"/>
          <p:cNvSpPr/>
          <p:nvPr/>
        </p:nvSpPr>
        <p:spPr>
          <a:xfrm>
            <a:off x="7467600" y="3347529"/>
            <a:ext cx="2303780" cy="76200"/>
          </a:xfrm>
          <a:custGeom>
            <a:avLst/>
            <a:gdLst/>
            <a:ahLst/>
            <a:cxnLst/>
            <a:rect l="l" t="t" r="r" b="b"/>
            <a:pathLst>
              <a:path w="2303779" h="76200">
                <a:moveTo>
                  <a:pt x="2227541" y="0"/>
                </a:moveTo>
                <a:lnTo>
                  <a:pt x="2227541" y="76200"/>
                </a:lnTo>
                <a:lnTo>
                  <a:pt x="2284691" y="47625"/>
                </a:lnTo>
                <a:lnTo>
                  <a:pt x="2240241" y="47625"/>
                </a:lnTo>
                <a:lnTo>
                  <a:pt x="2240241" y="28575"/>
                </a:lnTo>
                <a:lnTo>
                  <a:pt x="2284691" y="28575"/>
                </a:lnTo>
                <a:lnTo>
                  <a:pt x="2227541" y="0"/>
                </a:lnTo>
                <a:close/>
              </a:path>
              <a:path w="2303779" h="76200">
                <a:moveTo>
                  <a:pt x="2227541" y="28575"/>
                </a:moveTo>
                <a:lnTo>
                  <a:pt x="0" y="28575"/>
                </a:lnTo>
                <a:lnTo>
                  <a:pt x="0" y="47625"/>
                </a:lnTo>
                <a:lnTo>
                  <a:pt x="2227541" y="47625"/>
                </a:lnTo>
                <a:lnTo>
                  <a:pt x="2227541" y="28575"/>
                </a:lnTo>
                <a:close/>
              </a:path>
              <a:path w="2303779" h="76200">
                <a:moveTo>
                  <a:pt x="2284691" y="28575"/>
                </a:moveTo>
                <a:lnTo>
                  <a:pt x="2240241" y="28575"/>
                </a:lnTo>
                <a:lnTo>
                  <a:pt x="2240241" y="47625"/>
                </a:lnTo>
                <a:lnTo>
                  <a:pt x="2284691" y="47625"/>
                </a:lnTo>
                <a:lnTo>
                  <a:pt x="2303741" y="38100"/>
                </a:lnTo>
                <a:lnTo>
                  <a:pt x="2284691" y="28575"/>
                </a:lnTo>
                <a:close/>
              </a:path>
            </a:pathLst>
          </a:custGeom>
          <a:solidFill>
            <a:srgbClr val="44536A"/>
          </a:solidFill>
        </p:spPr>
        <p:txBody>
          <a:bodyPr wrap="square" lIns="0" tIns="0" rIns="0" bIns="0" rtlCol="0"/>
          <a:lstStyle/>
          <a:p>
            <a:endParaRPr/>
          </a:p>
        </p:txBody>
      </p:sp>
      <p:sp>
        <p:nvSpPr>
          <p:cNvPr id="11" name="object 11"/>
          <p:cNvSpPr txBox="1"/>
          <p:nvPr/>
        </p:nvSpPr>
        <p:spPr>
          <a:xfrm>
            <a:off x="3312871" y="4253484"/>
            <a:ext cx="2207260" cy="306070"/>
          </a:xfrm>
          <a:prstGeom prst="rect">
            <a:avLst/>
          </a:prstGeom>
        </p:spPr>
        <p:txBody>
          <a:bodyPr vert="horz" wrap="square" lIns="0" tIns="12700" rIns="0" bIns="0" rtlCol="0">
            <a:spAutoFit/>
          </a:bodyPr>
          <a:lstStyle/>
          <a:p>
            <a:pPr marL="12700" marR="5080">
              <a:lnSpc>
                <a:spcPct val="114999"/>
              </a:lnSpc>
              <a:spcBef>
                <a:spcPts val="100"/>
              </a:spcBef>
            </a:pPr>
            <a:r>
              <a:rPr sz="800" dirty="0">
                <a:solidFill>
                  <a:srgbClr val="999999"/>
                </a:solidFill>
                <a:latin typeface="Calibri"/>
                <a:cs typeface="Calibri"/>
              </a:rPr>
              <a:t>Figure</a:t>
            </a:r>
            <a:r>
              <a:rPr sz="800" spc="-5" dirty="0">
                <a:solidFill>
                  <a:srgbClr val="999999"/>
                </a:solidFill>
                <a:latin typeface="Calibri"/>
                <a:cs typeface="Calibri"/>
              </a:rPr>
              <a:t> </a:t>
            </a:r>
            <a:r>
              <a:rPr sz="800" spc="-10" dirty="0">
                <a:solidFill>
                  <a:srgbClr val="999999"/>
                </a:solidFill>
                <a:latin typeface="Calibri"/>
                <a:cs typeface="Calibri"/>
              </a:rPr>
              <a:t>copyright </a:t>
            </a:r>
            <a:r>
              <a:rPr sz="800" dirty="0">
                <a:solidFill>
                  <a:srgbClr val="999999"/>
                </a:solidFill>
                <a:latin typeface="Calibri"/>
                <a:cs typeface="Calibri"/>
              </a:rPr>
              <a:t>Alex</a:t>
            </a:r>
            <a:r>
              <a:rPr sz="800" spc="-5" dirty="0">
                <a:solidFill>
                  <a:srgbClr val="999999"/>
                </a:solidFill>
                <a:latin typeface="Calibri"/>
                <a:cs typeface="Calibri"/>
              </a:rPr>
              <a:t> </a:t>
            </a:r>
            <a:r>
              <a:rPr sz="800" spc="-10" dirty="0">
                <a:solidFill>
                  <a:srgbClr val="999999"/>
                </a:solidFill>
                <a:latin typeface="Calibri"/>
                <a:cs typeface="Calibri"/>
              </a:rPr>
              <a:t>Krizhevsky,</a:t>
            </a:r>
            <a:r>
              <a:rPr sz="800" spc="-5" dirty="0">
                <a:solidFill>
                  <a:srgbClr val="999999"/>
                </a:solidFill>
                <a:latin typeface="Calibri"/>
                <a:cs typeface="Calibri"/>
              </a:rPr>
              <a:t> </a:t>
            </a:r>
            <a:r>
              <a:rPr sz="800" dirty="0">
                <a:solidFill>
                  <a:srgbClr val="999999"/>
                </a:solidFill>
                <a:latin typeface="Calibri"/>
                <a:cs typeface="Calibri"/>
              </a:rPr>
              <a:t>Ilya Sutskever,</a:t>
            </a:r>
            <a:r>
              <a:rPr sz="800" spc="-10" dirty="0">
                <a:solidFill>
                  <a:srgbClr val="999999"/>
                </a:solidFill>
                <a:latin typeface="Calibri"/>
                <a:cs typeface="Calibri"/>
              </a:rPr>
              <a:t> </a:t>
            </a:r>
            <a:r>
              <a:rPr sz="800" spc="-25" dirty="0">
                <a:solidFill>
                  <a:srgbClr val="999999"/>
                </a:solidFill>
                <a:latin typeface="Calibri"/>
                <a:cs typeface="Calibri"/>
              </a:rPr>
              <a:t>and</a:t>
            </a:r>
            <a:r>
              <a:rPr sz="800" spc="500" dirty="0">
                <a:solidFill>
                  <a:srgbClr val="999999"/>
                </a:solidFill>
                <a:latin typeface="Calibri"/>
                <a:cs typeface="Calibri"/>
              </a:rPr>
              <a:t> </a:t>
            </a:r>
            <a:r>
              <a:rPr sz="800" dirty="0">
                <a:solidFill>
                  <a:srgbClr val="999999"/>
                </a:solidFill>
                <a:latin typeface="Calibri"/>
                <a:cs typeface="Calibri"/>
              </a:rPr>
              <a:t>Geoffrey</a:t>
            </a:r>
            <a:r>
              <a:rPr sz="800" spc="-15" dirty="0">
                <a:solidFill>
                  <a:srgbClr val="999999"/>
                </a:solidFill>
                <a:latin typeface="Calibri"/>
                <a:cs typeface="Calibri"/>
              </a:rPr>
              <a:t> </a:t>
            </a:r>
            <a:r>
              <a:rPr sz="800" spc="-10" dirty="0">
                <a:solidFill>
                  <a:srgbClr val="999999"/>
                </a:solidFill>
                <a:latin typeface="Calibri"/>
                <a:cs typeface="Calibri"/>
              </a:rPr>
              <a:t>Hinton, </a:t>
            </a:r>
            <a:r>
              <a:rPr sz="800" dirty="0">
                <a:solidFill>
                  <a:srgbClr val="999999"/>
                </a:solidFill>
                <a:latin typeface="Calibri"/>
                <a:cs typeface="Calibri"/>
              </a:rPr>
              <a:t>2012.</a:t>
            </a:r>
            <a:r>
              <a:rPr sz="800" spc="-10" dirty="0">
                <a:solidFill>
                  <a:srgbClr val="999999"/>
                </a:solidFill>
                <a:latin typeface="Calibri"/>
                <a:cs typeface="Calibri"/>
              </a:rPr>
              <a:t> Reproduced</a:t>
            </a:r>
            <a:r>
              <a:rPr sz="800" spc="-5" dirty="0">
                <a:solidFill>
                  <a:srgbClr val="999999"/>
                </a:solidFill>
                <a:latin typeface="Calibri"/>
                <a:cs typeface="Calibri"/>
              </a:rPr>
              <a:t> </a:t>
            </a:r>
            <a:r>
              <a:rPr sz="800" dirty="0">
                <a:solidFill>
                  <a:srgbClr val="999999"/>
                </a:solidFill>
                <a:latin typeface="Calibri"/>
                <a:cs typeface="Calibri"/>
              </a:rPr>
              <a:t>with</a:t>
            </a:r>
            <a:r>
              <a:rPr sz="800" spc="-5" dirty="0">
                <a:solidFill>
                  <a:srgbClr val="999999"/>
                </a:solidFill>
                <a:latin typeface="Calibri"/>
                <a:cs typeface="Calibri"/>
              </a:rPr>
              <a:t> </a:t>
            </a:r>
            <a:r>
              <a:rPr sz="800" spc="-10" dirty="0">
                <a:solidFill>
                  <a:srgbClr val="999999"/>
                </a:solidFill>
                <a:latin typeface="Calibri"/>
                <a:cs typeface="Calibri"/>
              </a:rPr>
              <a:t>permission.</a:t>
            </a:r>
            <a:endParaRPr sz="800">
              <a:latin typeface="Calibri"/>
              <a:cs typeface="Calibri"/>
            </a:endParaRPr>
          </a:p>
        </p:txBody>
      </p:sp>
      <p:sp>
        <p:nvSpPr>
          <p:cNvPr id="12" name="object 12"/>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3" name="object 13"/>
          <p:cNvSpPr txBox="1">
            <a:spLocks noGrp="1"/>
          </p:cNvSpPr>
          <p:nvPr>
            <p:ph type="sldNum" sz="quarter" idx="7"/>
          </p:nvPr>
        </p:nvSpPr>
        <p:spPr>
          <a:prstGeom prst="rect">
            <a:avLst/>
          </a:prstGeom>
        </p:spPr>
        <p:txBody>
          <a:bodyPr vert="horz" wrap="square" lIns="0" tIns="1716260" rIns="0" bIns="0" rtlCol="0">
            <a:spAutoFit/>
          </a:bodyPr>
          <a:lstStyle/>
          <a:p>
            <a:pPr marL="2347595">
              <a:lnSpc>
                <a:spcPct val="100000"/>
              </a:lnSpc>
              <a:spcBef>
                <a:spcPts val="5"/>
              </a:spcBef>
            </a:pPr>
            <a:r>
              <a:rPr dirty="0"/>
              <a:t>Lecture</a:t>
            </a:r>
            <a:r>
              <a:rPr spc="-30" dirty="0"/>
              <a:t> </a:t>
            </a:r>
            <a:r>
              <a:rPr dirty="0"/>
              <a:t>5</a:t>
            </a:r>
            <a:r>
              <a:rPr spc="-40" dirty="0"/>
              <a:t> </a:t>
            </a:r>
            <a:r>
              <a:rPr dirty="0"/>
              <a:t>-</a:t>
            </a:r>
            <a:r>
              <a:rPr spc="-35" dirty="0"/>
              <a:t> </a:t>
            </a:r>
            <a:fld id="{81D60167-4931-47E6-BA6A-407CBD079E47}" type="slidenum">
              <a:rPr spc="-50" dirty="0"/>
              <a:t>2</a:t>
            </a:fld>
            <a:endParaRPr spc="-50" dirty="0"/>
          </a:p>
        </p:txBody>
      </p:sp>
      <p:sp>
        <p:nvSpPr>
          <p:cNvPr id="14" name="object 14"/>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Detecting</a:t>
            </a:r>
            <a:r>
              <a:rPr spc="-5" dirty="0"/>
              <a:t> </a:t>
            </a:r>
            <a:r>
              <a:rPr dirty="0"/>
              <a:t>Multiple</a:t>
            </a:r>
            <a:r>
              <a:rPr spc="-5" dirty="0"/>
              <a:t> </a:t>
            </a:r>
            <a:r>
              <a:rPr dirty="0"/>
              <a:t>Objects:</a:t>
            </a:r>
            <a:r>
              <a:rPr spc="-10" dirty="0"/>
              <a:t> </a:t>
            </a:r>
            <a:r>
              <a:rPr sz="3900" dirty="0"/>
              <a:t>Sliding</a:t>
            </a:r>
            <a:r>
              <a:rPr sz="3900" spc="35" dirty="0"/>
              <a:t> </a:t>
            </a:r>
            <a:r>
              <a:rPr sz="3900" spc="-10" dirty="0"/>
              <a:t>Window</a:t>
            </a:r>
            <a:endParaRPr sz="3900"/>
          </a:p>
        </p:txBody>
      </p:sp>
      <p:grpSp>
        <p:nvGrpSpPr>
          <p:cNvPr id="3" name="object 3"/>
          <p:cNvGrpSpPr/>
          <p:nvPr/>
        </p:nvGrpSpPr>
        <p:grpSpPr>
          <a:xfrm>
            <a:off x="286511" y="2718816"/>
            <a:ext cx="3545204" cy="2658110"/>
            <a:chOff x="286511" y="2718816"/>
            <a:chExt cx="3545204" cy="2658110"/>
          </a:xfrm>
        </p:grpSpPr>
        <p:pic>
          <p:nvPicPr>
            <p:cNvPr id="4" name="object 4"/>
            <p:cNvPicPr/>
            <p:nvPr/>
          </p:nvPicPr>
          <p:blipFill>
            <a:blip r:embed="rId2" cstate="print"/>
            <a:stretch>
              <a:fillRect/>
            </a:stretch>
          </p:blipFill>
          <p:spPr>
            <a:xfrm>
              <a:off x="286511" y="2718816"/>
              <a:ext cx="3544824" cy="2657856"/>
            </a:xfrm>
            <a:prstGeom prst="rect">
              <a:avLst/>
            </a:prstGeom>
          </p:spPr>
        </p:pic>
        <p:sp>
          <p:nvSpPr>
            <p:cNvPr id="5" name="object 5"/>
            <p:cNvSpPr/>
            <p:nvPr/>
          </p:nvSpPr>
          <p:spPr>
            <a:xfrm>
              <a:off x="2532900" y="3793070"/>
              <a:ext cx="836930" cy="1210945"/>
            </a:xfrm>
            <a:custGeom>
              <a:avLst/>
              <a:gdLst/>
              <a:ahLst/>
              <a:cxnLst/>
              <a:rect l="l" t="t" r="r" b="b"/>
              <a:pathLst>
                <a:path w="836929" h="1210945">
                  <a:moveTo>
                    <a:pt x="0" y="0"/>
                  </a:moveTo>
                  <a:lnTo>
                    <a:pt x="836837" y="0"/>
                  </a:lnTo>
                  <a:lnTo>
                    <a:pt x="836837" y="1210730"/>
                  </a:lnTo>
                  <a:lnTo>
                    <a:pt x="0" y="1210730"/>
                  </a:lnTo>
                  <a:lnTo>
                    <a:pt x="0" y="0"/>
                  </a:lnTo>
                  <a:close/>
                </a:path>
              </a:pathLst>
            </a:custGeom>
            <a:ln w="38100">
              <a:solidFill>
                <a:srgbClr val="0000FF"/>
              </a:solidFill>
            </a:ln>
          </p:spPr>
          <p:txBody>
            <a:bodyPr wrap="square" lIns="0" tIns="0" rIns="0" bIns="0" rtlCol="0"/>
            <a:lstStyle/>
            <a:p>
              <a:endParaRPr/>
            </a:p>
          </p:txBody>
        </p:sp>
      </p:grpSp>
      <p:sp>
        <p:nvSpPr>
          <p:cNvPr id="6" name="object 6"/>
          <p:cNvSpPr txBox="1"/>
          <p:nvPr/>
        </p:nvSpPr>
        <p:spPr>
          <a:xfrm>
            <a:off x="4011460" y="1736343"/>
            <a:ext cx="4715510" cy="4023360"/>
          </a:xfrm>
          <a:prstGeom prst="rect">
            <a:avLst/>
          </a:prstGeom>
        </p:spPr>
        <p:txBody>
          <a:bodyPr vert="horz" wrap="square" lIns="0" tIns="12700" rIns="0" bIns="0" rtlCol="0">
            <a:spAutoFit/>
          </a:bodyPr>
          <a:lstStyle/>
          <a:p>
            <a:pPr marL="294005" marR="5080">
              <a:lnSpc>
                <a:spcPct val="100000"/>
              </a:lnSpc>
              <a:spcBef>
                <a:spcPts val="100"/>
              </a:spcBef>
            </a:pPr>
            <a:r>
              <a:rPr sz="2500" dirty="0">
                <a:latin typeface="Calibri"/>
                <a:cs typeface="Calibri"/>
              </a:rPr>
              <a:t>Apply</a:t>
            </a:r>
            <a:r>
              <a:rPr sz="2500" spc="-60" dirty="0">
                <a:latin typeface="Calibri"/>
                <a:cs typeface="Calibri"/>
              </a:rPr>
              <a:t> </a:t>
            </a:r>
            <a:r>
              <a:rPr sz="2500" dirty="0">
                <a:latin typeface="Calibri"/>
                <a:cs typeface="Calibri"/>
              </a:rPr>
              <a:t>a</a:t>
            </a:r>
            <a:r>
              <a:rPr sz="2500" spc="-65" dirty="0">
                <a:latin typeface="Calibri"/>
                <a:cs typeface="Calibri"/>
              </a:rPr>
              <a:t> </a:t>
            </a:r>
            <a:r>
              <a:rPr sz="2500" dirty="0">
                <a:latin typeface="Calibri"/>
                <a:cs typeface="Calibri"/>
              </a:rPr>
              <a:t>CNN</a:t>
            </a:r>
            <a:r>
              <a:rPr sz="2500" spc="-70" dirty="0">
                <a:latin typeface="Calibri"/>
                <a:cs typeface="Calibri"/>
              </a:rPr>
              <a:t> </a:t>
            </a:r>
            <a:r>
              <a:rPr sz="2500" dirty="0">
                <a:latin typeface="Calibri"/>
                <a:cs typeface="Calibri"/>
              </a:rPr>
              <a:t>to</a:t>
            </a:r>
            <a:r>
              <a:rPr sz="2500" spc="-55" dirty="0">
                <a:latin typeface="Calibri"/>
                <a:cs typeface="Calibri"/>
              </a:rPr>
              <a:t> </a:t>
            </a:r>
            <a:r>
              <a:rPr sz="2500" dirty="0">
                <a:latin typeface="Calibri"/>
                <a:cs typeface="Calibri"/>
              </a:rPr>
              <a:t>many</a:t>
            </a:r>
            <a:r>
              <a:rPr sz="2500" spc="-60" dirty="0">
                <a:latin typeface="Calibri"/>
                <a:cs typeface="Calibri"/>
              </a:rPr>
              <a:t> </a:t>
            </a:r>
            <a:r>
              <a:rPr sz="2500" spc="-10" dirty="0">
                <a:latin typeface="Calibri"/>
                <a:cs typeface="Calibri"/>
              </a:rPr>
              <a:t>different </a:t>
            </a:r>
            <a:r>
              <a:rPr sz="2500" dirty="0">
                <a:latin typeface="Calibri"/>
                <a:cs typeface="Calibri"/>
              </a:rPr>
              <a:t>crops</a:t>
            </a:r>
            <a:r>
              <a:rPr sz="2500" spc="-70" dirty="0">
                <a:latin typeface="Calibri"/>
                <a:cs typeface="Calibri"/>
              </a:rPr>
              <a:t> </a:t>
            </a:r>
            <a:r>
              <a:rPr sz="2500" dirty="0">
                <a:latin typeface="Calibri"/>
                <a:cs typeface="Calibri"/>
              </a:rPr>
              <a:t>of</a:t>
            </a:r>
            <a:r>
              <a:rPr sz="2500" spc="-65" dirty="0">
                <a:latin typeface="Calibri"/>
                <a:cs typeface="Calibri"/>
              </a:rPr>
              <a:t> </a:t>
            </a:r>
            <a:r>
              <a:rPr sz="2500" dirty="0">
                <a:latin typeface="Calibri"/>
                <a:cs typeface="Calibri"/>
              </a:rPr>
              <a:t>the</a:t>
            </a:r>
            <a:r>
              <a:rPr sz="2500" spc="-70" dirty="0">
                <a:latin typeface="Calibri"/>
                <a:cs typeface="Calibri"/>
              </a:rPr>
              <a:t> </a:t>
            </a:r>
            <a:r>
              <a:rPr sz="2500" dirty="0">
                <a:latin typeface="Calibri"/>
                <a:cs typeface="Calibri"/>
              </a:rPr>
              <a:t>image,</a:t>
            </a:r>
            <a:r>
              <a:rPr sz="2500" spc="-65" dirty="0">
                <a:latin typeface="Calibri"/>
                <a:cs typeface="Calibri"/>
              </a:rPr>
              <a:t> </a:t>
            </a:r>
            <a:r>
              <a:rPr sz="2500" dirty="0">
                <a:latin typeface="Calibri"/>
                <a:cs typeface="Calibri"/>
              </a:rPr>
              <a:t>CNN</a:t>
            </a:r>
            <a:r>
              <a:rPr sz="2500" spc="-80" dirty="0">
                <a:latin typeface="Calibri"/>
                <a:cs typeface="Calibri"/>
              </a:rPr>
              <a:t> </a:t>
            </a:r>
            <a:r>
              <a:rPr sz="2500" spc="-10" dirty="0">
                <a:latin typeface="Calibri"/>
                <a:cs typeface="Calibri"/>
              </a:rPr>
              <a:t>classifies </a:t>
            </a:r>
            <a:r>
              <a:rPr sz="2500" dirty="0">
                <a:latin typeface="Calibri"/>
                <a:cs typeface="Calibri"/>
              </a:rPr>
              <a:t>each</a:t>
            </a:r>
            <a:r>
              <a:rPr sz="2500" spc="-65" dirty="0">
                <a:latin typeface="Calibri"/>
                <a:cs typeface="Calibri"/>
              </a:rPr>
              <a:t> </a:t>
            </a:r>
            <a:r>
              <a:rPr sz="2500" dirty="0">
                <a:latin typeface="Calibri"/>
                <a:cs typeface="Calibri"/>
              </a:rPr>
              <a:t>crop</a:t>
            </a:r>
            <a:r>
              <a:rPr sz="2500" spc="-60" dirty="0">
                <a:latin typeface="Calibri"/>
                <a:cs typeface="Calibri"/>
              </a:rPr>
              <a:t> </a:t>
            </a:r>
            <a:r>
              <a:rPr sz="2500" dirty="0">
                <a:latin typeface="Calibri"/>
                <a:cs typeface="Calibri"/>
              </a:rPr>
              <a:t>as</a:t>
            </a:r>
            <a:r>
              <a:rPr sz="2500" spc="-65" dirty="0">
                <a:latin typeface="Calibri"/>
                <a:cs typeface="Calibri"/>
              </a:rPr>
              <a:t> </a:t>
            </a:r>
            <a:r>
              <a:rPr sz="2500" dirty="0">
                <a:latin typeface="Calibri"/>
                <a:cs typeface="Calibri"/>
              </a:rPr>
              <a:t>object</a:t>
            </a:r>
            <a:r>
              <a:rPr sz="2500" spc="-65" dirty="0">
                <a:latin typeface="Calibri"/>
                <a:cs typeface="Calibri"/>
              </a:rPr>
              <a:t> </a:t>
            </a:r>
            <a:r>
              <a:rPr sz="2500" dirty="0">
                <a:latin typeface="Calibri"/>
                <a:cs typeface="Calibri"/>
              </a:rPr>
              <a:t>or</a:t>
            </a:r>
            <a:r>
              <a:rPr sz="2500" spc="-70" dirty="0">
                <a:latin typeface="Calibri"/>
                <a:cs typeface="Calibri"/>
              </a:rPr>
              <a:t> </a:t>
            </a:r>
            <a:r>
              <a:rPr sz="2500" spc="-10" dirty="0">
                <a:latin typeface="Calibri"/>
                <a:cs typeface="Calibri"/>
              </a:rPr>
              <a:t>background</a:t>
            </a:r>
            <a:endParaRPr sz="2500">
              <a:latin typeface="Calibri"/>
              <a:cs typeface="Calibri"/>
            </a:endParaRPr>
          </a:p>
          <a:p>
            <a:pPr marL="12700" marR="588645">
              <a:lnSpc>
                <a:spcPts val="2590"/>
              </a:lnSpc>
              <a:spcBef>
                <a:spcPts val="1580"/>
              </a:spcBef>
            </a:pPr>
            <a:r>
              <a:rPr sz="2200" b="1" dirty="0">
                <a:solidFill>
                  <a:srgbClr val="4470C4"/>
                </a:solidFill>
                <a:latin typeface="Calibri"/>
                <a:cs typeface="Calibri"/>
              </a:rPr>
              <a:t>Question</a:t>
            </a:r>
            <a:r>
              <a:rPr sz="2200" dirty="0">
                <a:solidFill>
                  <a:srgbClr val="4470C4"/>
                </a:solidFill>
                <a:latin typeface="Calibri"/>
                <a:cs typeface="Calibri"/>
              </a:rPr>
              <a:t>:</a:t>
            </a:r>
            <a:r>
              <a:rPr sz="2200" spc="-70" dirty="0">
                <a:solidFill>
                  <a:srgbClr val="4470C4"/>
                </a:solidFill>
                <a:latin typeface="Calibri"/>
                <a:cs typeface="Calibri"/>
              </a:rPr>
              <a:t> </a:t>
            </a:r>
            <a:r>
              <a:rPr sz="2200" dirty="0">
                <a:solidFill>
                  <a:srgbClr val="4470C4"/>
                </a:solidFill>
                <a:latin typeface="Calibri"/>
                <a:cs typeface="Calibri"/>
              </a:rPr>
              <a:t>How</a:t>
            </a:r>
            <a:r>
              <a:rPr sz="2200" spc="-70" dirty="0">
                <a:solidFill>
                  <a:srgbClr val="4470C4"/>
                </a:solidFill>
                <a:latin typeface="Calibri"/>
                <a:cs typeface="Calibri"/>
              </a:rPr>
              <a:t> </a:t>
            </a:r>
            <a:r>
              <a:rPr sz="2200" dirty="0">
                <a:solidFill>
                  <a:srgbClr val="4470C4"/>
                </a:solidFill>
                <a:latin typeface="Calibri"/>
                <a:cs typeface="Calibri"/>
              </a:rPr>
              <a:t>many</a:t>
            </a:r>
            <a:r>
              <a:rPr sz="2200" spc="-65" dirty="0">
                <a:solidFill>
                  <a:srgbClr val="4470C4"/>
                </a:solidFill>
                <a:latin typeface="Calibri"/>
                <a:cs typeface="Calibri"/>
              </a:rPr>
              <a:t> </a:t>
            </a:r>
            <a:r>
              <a:rPr sz="2200" dirty="0">
                <a:solidFill>
                  <a:srgbClr val="4470C4"/>
                </a:solidFill>
                <a:latin typeface="Calibri"/>
                <a:cs typeface="Calibri"/>
              </a:rPr>
              <a:t>possible</a:t>
            </a:r>
            <a:r>
              <a:rPr sz="2200" spc="-65" dirty="0">
                <a:solidFill>
                  <a:srgbClr val="4470C4"/>
                </a:solidFill>
                <a:latin typeface="Calibri"/>
                <a:cs typeface="Calibri"/>
              </a:rPr>
              <a:t> </a:t>
            </a:r>
            <a:r>
              <a:rPr sz="2200" spc="-10" dirty="0">
                <a:solidFill>
                  <a:srgbClr val="4470C4"/>
                </a:solidFill>
                <a:latin typeface="Calibri"/>
                <a:cs typeface="Calibri"/>
              </a:rPr>
              <a:t>boxes </a:t>
            </a:r>
            <a:r>
              <a:rPr sz="2200" dirty="0">
                <a:solidFill>
                  <a:srgbClr val="4470C4"/>
                </a:solidFill>
                <a:latin typeface="Calibri"/>
                <a:cs typeface="Calibri"/>
              </a:rPr>
              <a:t>are</a:t>
            </a:r>
            <a:r>
              <a:rPr sz="2200" spc="-30" dirty="0">
                <a:solidFill>
                  <a:srgbClr val="4470C4"/>
                </a:solidFill>
                <a:latin typeface="Calibri"/>
                <a:cs typeface="Calibri"/>
              </a:rPr>
              <a:t> </a:t>
            </a:r>
            <a:r>
              <a:rPr sz="2200" dirty="0">
                <a:solidFill>
                  <a:srgbClr val="4470C4"/>
                </a:solidFill>
                <a:latin typeface="Calibri"/>
                <a:cs typeface="Calibri"/>
              </a:rPr>
              <a:t>there</a:t>
            </a:r>
            <a:r>
              <a:rPr sz="2200" spc="-25" dirty="0">
                <a:solidFill>
                  <a:srgbClr val="4470C4"/>
                </a:solidFill>
                <a:latin typeface="Calibri"/>
                <a:cs typeface="Calibri"/>
              </a:rPr>
              <a:t> </a:t>
            </a:r>
            <a:r>
              <a:rPr sz="2200" dirty="0">
                <a:solidFill>
                  <a:srgbClr val="4470C4"/>
                </a:solidFill>
                <a:latin typeface="Calibri"/>
                <a:cs typeface="Calibri"/>
              </a:rPr>
              <a:t>in</a:t>
            </a:r>
            <a:r>
              <a:rPr sz="2200" spc="-35" dirty="0">
                <a:solidFill>
                  <a:srgbClr val="4470C4"/>
                </a:solidFill>
                <a:latin typeface="Calibri"/>
                <a:cs typeface="Calibri"/>
              </a:rPr>
              <a:t> </a:t>
            </a:r>
            <a:r>
              <a:rPr sz="2200" dirty="0">
                <a:solidFill>
                  <a:srgbClr val="4470C4"/>
                </a:solidFill>
                <a:latin typeface="Calibri"/>
                <a:cs typeface="Calibri"/>
              </a:rPr>
              <a:t>an</a:t>
            </a:r>
            <a:r>
              <a:rPr sz="2200" spc="-35" dirty="0">
                <a:solidFill>
                  <a:srgbClr val="4470C4"/>
                </a:solidFill>
                <a:latin typeface="Calibri"/>
                <a:cs typeface="Calibri"/>
              </a:rPr>
              <a:t> </a:t>
            </a:r>
            <a:r>
              <a:rPr sz="2200" dirty="0">
                <a:solidFill>
                  <a:srgbClr val="4470C4"/>
                </a:solidFill>
                <a:latin typeface="Calibri"/>
                <a:cs typeface="Calibri"/>
              </a:rPr>
              <a:t>image</a:t>
            </a:r>
            <a:r>
              <a:rPr sz="2200" spc="-30" dirty="0">
                <a:solidFill>
                  <a:srgbClr val="4470C4"/>
                </a:solidFill>
                <a:latin typeface="Calibri"/>
                <a:cs typeface="Calibri"/>
              </a:rPr>
              <a:t> </a:t>
            </a:r>
            <a:r>
              <a:rPr sz="2200" dirty="0">
                <a:solidFill>
                  <a:srgbClr val="4470C4"/>
                </a:solidFill>
                <a:latin typeface="Calibri"/>
                <a:cs typeface="Calibri"/>
              </a:rPr>
              <a:t>of</a:t>
            </a:r>
            <a:r>
              <a:rPr sz="2200" spc="-25" dirty="0">
                <a:solidFill>
                  <a:srgbClr val="4470C4"/>
                </a:solidFill>
                <a:latin typeface="Calibri"/>
                <a:cs typeface="Calibri"/>
              </a:rPr>
              <a:t> </a:t>
            </a:r>
            <a:r>
              <a:rPr sz="2200" dirty="0">
                <a:solidFill>
                  <a:srgbClr val="4470C4"/>
                </a:solidFill>
                <a:latin typeface="Calibri"/>
                <a:cs typeface="Calibri"/>
              </a:rPr>
              <a:t>size</a:t>
            </a:r>
            <a:r>
              <a:rPr sz="2200" spc="-25" dirty="0">
                <a:solidFill>
                  <a:srgbClr val="4470C4"/>
                </a:solidFill>
                <a:latin typeface="Calibri"/>
                <a:cs typeface="Calibri"/>
              </a:rPr>
              <a:t> </a:t>
            </a:r>
            <a:r>
              <a:rPr sz="2200" dirty="0">
                <a:solidFill>
                  <a:srgbClr val="4470C4"/>
                </a:solidFill>
                <a:latin typeface="Calibri"/>
                <a:cs typeface="Calibri"/>
              </a:rPr>
              <a:t>H</a:t>
            </a:r>
            <a:r>
              <a:rPr sz="2200" spc="-30" dirty="0">
                <a:solidFill>
                  <a:srgbClr val="4470C4"/>
                </a:solidFill>
                <a:latin typeface="Calibri"/>
                <a:cs typeface="Calibri"/>
              </a:rPr>
              <a:t> </a:t>
            </a:r>
            <a:r>
              <a:rPr sz="2200" dirty="0">
                <a:solidFill>
                  <a:srgbClr val="4470C4"/>
                </a:solidFill>
                <a:latin typeface="Calibri"/>
                <a:cs typeface="Calibri"/>
              </a:rPr>
              <a:t>x</a:t>
            </a:r>
            <a:r>
              <a:rPr sz="2200" spc="-30" dirty="0">
                <a:solidFill>
                  <a:srgbClr val="4470C4"/>
                </a:solidFill>
                <a:latin typeface="Calibri"/>
                <a:cs typeface="Calibri"/>
              </a:rPr>
              <a:t> </a:t>
            </a:r>
            <a:r>
              <a:rPr sz="2200" spc="-25" dirty="0">
                <a:solidFill>
                  <a:srgbClr val="4470C4"/>
                </a:solidFill>
                <a:latin typeface="Calibri"/>
                <a:cs typeface="Calibri"/>
              </a:rPr>
              <a:t>W?</a:t>
            </a:r>
            <a:endParaRPr sz="2200">
              <a:latin typeface="Calibri"/>
              <a:cs typeface="Calibri"/>
            </a:endParaRPr>
          </a:p>
          <a:p>
            <a:pPr marL="12700" marR="1239520">
              <a:lnSpc>
                <a:spcPct val="99700"/>
              </a:lnSpc>
              <a:spcBef>
                <a:spcPts val="2595"/>
              </a:spcBef>
            </a:pPr>
            <a:r>
              <a:rPr sz="2200" dirty="0">
                <a:solidFill>
                  <a:srgbClr val="4470C4"/>
                </a:solidFill>
                <a:latin typeface="Calibri"/>
                <a:cs typeface="Calibri"/>
              </a:rPr>
              <a:t>Consider</a:t>
            </a:r>
            <a:r>
              <a:rPr sz="2200" spc="-35" dirty="0">
                <a:solidFill>
                  <a:srgbClr val="4470C4"/>
                </a:solidFill>
                <a:latin typeface="Calibri"/>
                <a:cs typeface="Calibri"/>
              </a:rPr>
              <a:t> </a:t>
            </a:r>
            <a:r>
              <a:rPr sz="2200" dirty="0">
                <a:solidFill>
                  <a:srgbClr val="4470C4"/>
                </a:solidFill>
                <a:latin typeface="Calibri"/>
                <a:cs typeface="Calibri"/>
              </a:rPr>
              <a:t>a</a:t>
            </a:r>
            <a:r>
              <a:rPr sz="2200" spc="-30" dirty="0">
                <a:solidFill>
                  <a:srgbClr val="4470C4"/>
                </a:solidFill>
                <a:latin typeface="Calibri"/>
                <a:cs typeface="Calibri"/>
              </a:rPr>
              <a:t> </a:t>
            </a:r>
            <a:r>
              <a:rPr sz="2200" dirty="0">
                <a:solidFill>
                  <a:srgbClr val="4470C4"/>
                </a:solidFill>
                <a:latin typeface="Calibri"/>
                <a:cs typeface="Calibri"/>
              </a:rPr>
              <a:t>box</a:t>
            </a:r>
            <a:r>
              <a:rPr sz="2200" spc="-25" dirty="0">
                <a:solidFill>
                  <a:srgbClr val="4470C4"/>
                </a:solidFill>
                <a:latin typeface="Calibri"/>
                <a:cs typeface="Calibri"/>
              </a:rPr>
              <a:t> </a:t>
            </a:r>
            <a:r>
              <a:rPr sz="2200" dirty="0">
                <a:solidFill>
                  <a:srgbClr val="4470C4"/>
                </a:solidFill>
                <a:latin typeface="Calibri"/>
                <a:cs typeface="Calibri"/>
              </a:rPr>
              <a:t>of</a:t>
            </a:r>
            <a:r>
              <a:rPr sz="2200" spc="-20" dirty="0">
                <a:solidFill>
                  <a:srgbClr val="4470C4"/>
                </a:solidFill>
                <a:latin typeface="Calibri"/>
                <a:cs typeface="Calibri"/>
              </a:rPr>
              <a:t> </a:t>
            </a:r>
            <a:r>
              <a:rPr sz="2200" dirty="0">
                <a:solidFill>
                  <a:srgbClr val="4470C4"/>
                </a:solidFill>
                <a:latin typeface="Calibri"/>
                <a:cs typeface="Calibri"/>
              </a:rPr>
              <a:t>size</a:t>
            </a:r>
            <a:r>
              <a:rPr sz="2200" spc="-20" dirty="0">
                <a:solidFill>
                  <a:srgbClr val="4470C4"/>
                </a:solidFill>
                <a:latin typeface="Calibri"/>
                <a:cs typeface="Calibri"/>
              </a:rPr>
              <a:t> </a:t>
            </a:r>
            <a:r>
              <a:rPr sz="2200" dirty="0">
                <a:solidFill>
                  <a:srgbClr val="4470C4"/>
                </a:solidFill>
                <a:latin typeface="Calibri"/>
                <a:cs typeface="Calibri"/>
              </a:rPr>
              <a:t>h</a:t>
            </a:r>
            <a:r>
              <a:rPr sz="2200" spc="-30" dirty="0">
                <a:solidFill>
                  <a:srgbClr val="4470C4"/>
                </a:solidFill>
                <a:latin typeface="Calibri"/>
                <a:cs typeface="Calibri"/>
              </a:rPr>
              <a:t> </a:t>
            </a:r>
            <a:r>
              <a:rPr sz="2200" dirty="0">
                <a:solidFill>
                  <a:srgbClr val="4470C4"/>
                </a:solidFill>
                <a:latin typeface="Calibri"/>
                <a:cs typeface="Calibri"/>
              </a:rPr>
              <a:t>x</a:t>
            </a:r>
            <a:r>
              <a:rPr sz="2200" spc="-30" dirty="0">
                <a:solidFill>
                  <a:srgbClr val="4470C4"/>
                </a:solidFill>
                <a:latin typeface="Calibri"/>
                <a:cs typeface="Calibri"/>
              </a:rPr>
              <a:t> </a:t>
            </a:r>
            <a:r>
              <a:rPr sz="2200" spc="-25" dirty="0">
                <a:solidFill>
                  <a:srgbClr val="4470C4"/>
                </a:solidFill>
                <a:latin typeface="Calibri"/>
                <a:cs typeface="Calibri"/>
              </a:rPr>
              <a:t>w: </a:t>
            </a:r>
            <a:r>
              <a:rPr sz="2200" dirty="0">
                <a:solidFill>
                  <a:srgbClr val="4470C4"/>
                </a:solidFill>
                <a:latin typeface="Calibri"/>
                <a:cs typeface="Calibri"/>
              </a:rPr>
              <a:t>Possible</a:t>
            </a:r>
            <a:r>
              <a:rPr sz="2200" spc="-30" dirty="0">
                <a:solidFill>
                  <a:srgbClr val="4470C4"/>
                </a:solidFill>
                <a:latin typeface="Calibri"/>
                <a:cs typeface="Calibri"/>
              </a:rPr>
              <a:t> </a:t>
            </a:r>
            <a:r>
              <a:rPr sz="2200" dirty="0">
                <a:solidFill>
                  <a:srgbClr val="4470C4"/>
                </a:solidFill>
                <a:latin typeface="Calibri"/>
                <a:cs typeface="Calibri"/>
              </a:rPr>
              <a:t>x</a:t>
            </a:r>
            <a:r>
              <a:rPr sz="2200" spc="-40" dirty="0">
                <a:solidFill>
                  <a:srgbClr val="4470C4"/>
                </a:solidFill>
                <a:latin typeface="Calibri"/>
                <a:cs typeface="Calibri"/>
              </a:rPr>
              <a:t> </a:t>
            </a:r>
            <a:r>
              <a:rPr sz="2200" dirty="0">
                <a:solidFill>
                  <a:srgbClr val="4470C4"/>
                </a:solidFill>
                <a:latin typeface="Calibri"/>
                <a:cs typeface="Calibri"/>
              </a:rPr>
              <a:t>positions:</a:t>
            </a:r>
            <a:r>
              <a:rPr sz="2200" spc="-30" dirty="0">
                <a:solidFill>
                  <a:srgbClr val="4470C4"/>
                </a:solidFill>
                <a:latin typeface="Calibri"/>
                <a:cs typeface="Calibri"/>
              </a:rPr>
              <a:t> </a:t>
            </a:r>
            <a:r>
              <a:rPr sz="2200" dirty="0">
                <a:solidFill>
                  <a:srgbClr val="4470C4"/>
                </a:solidFill>
                <a:latin typeface="Calibri"/>
                <a:cs typeface="Calibri"/>
              </a:rPr>
              <a:t>W</a:t>
            </a:r>
            <a:r>
              <a:rPr sz="2200" spc="-30" dirty="0">
                <a:solidFill>
                  <a:srgbClr val="4470C4"/>
                </a:solidFill>
                <a:latin typeface="Calibri"/>
                <a:cs typeface="Calibri"/>
              </a:rPr>
              <a:t> </a:t>
            </a:r>
            <a:r>
              <a:rPr sz="2200" dirty="0">
                <a:solidFill>
                  <a:srgbClr val="4470C4"/>
                </a:solidFill>
                <a:latin typeface="Calibri"/>
                <a:cs typeface="Calibri"/>
              </a:rPr>
              <a:t>–</a:t>
            </a:r>
            <a:r>
              <a:rPr sz="2200" spc="-25" dirty="0">
                <a:solidFill>
                  <a:srgbClr val="4470C4"/>
                </a:solidFill>
                <a:latin typeface="Calibri"/>
                <a:cs typeface="Calibri"/>
              </a:rPr>
              <a:t> </a:t>
            </a:r>
            <a:r>
              <a:rPr sz="2200" dirty="0">
                <a:solidFill>
                  <a:srgbClr val="4470C4"/>
                </a:solidFill>
                <a:latin typeface="Calibri"/>
                <a:cs typeface="Calibri"/>
              </a:rPr>
              <a:t>w</a:t>
            </a:r>
            <a:r>
              <a:rPr sz="2200" spc="-35" dirty="0">
                <a:solidFill>
                  <a:srgbClr val="4470C4"/>
                </a:solidFill>
                <a:latin typeface="Calibri"/>
                <a:cs typeface="Calibri"/>
              </a:rPr>
              <a:t> </a:t>
            </a:r>
            <a:r>
              <a:rPr sz="2200" dirty="0">
                <a:solidFill>
                  <a:srgbClr val="4470C4"/>
                </a:solidFill>
                <a:latin typeface="Calibri"/>
                <a:cs typeface="Calibri"/>
              </a:rPr>
              <a:t>+</a:t>
            </a:r>
            <a:r>
              <a:rPr sz="2200" spc="-30" dirty="0">
                <a:solidFill>
                  <a:srgbClr val="4470C4"/>
                </a:solidFill>
                <a:latin typeface="Calibri"/>
                <a:cs typeface="Calibri"/>
              </a:rPr>
              <a:t> </a:t>
            </a:r>
            <a:r>
              <a:rPr sz="2200" spc="-50" dirty="0">
                <a:solidFill>
                  <a:srgbClr val="4470C4"/>
                </a:solidFill>
                <a:latin typeface="Calibri"/>
                <a:cs typeface="Calibri"/>
              </a:rPr>
              <a:t>1 </a:t>
            </a:r>
            <a:r>
              <a:rPr sz="2200" dirty="0">
                <a:solidFill>
                  <a:srgbClr val="4470C4"/>
                </a:solidFill>
                <a:latin typeface="Calibri"/>
                <a:cs typeface="Calibri"/>
              </a:rPr>
              <a:t>Possible</a:t>
            </a:r>
            <a:r>
              <a:rPr sz="2200" spc="-35" dirty="0">
                <a:solidFill>
                  <a:srgbClr val="4470C4"/>
                </a:solidFill>
                <a:latin typeface="Calibri"/>
                <a:cs typeface="Calibri"/>
              </a:rPr>
              <a:t> </a:t>
            </a:r>
            <a:r>
              <a:rPr sz="2200" dirty="0">
                <a:solidFill>
                  <a:srgbClr val="4470C4"/>
                </a:solidFill>
                <a:latin typeface="Calibri"/>
                <a:cs typeface="Calibri"/>
              </a:rPr>
              <a:t>y</a:t>
            </a:r>
            <a:r>
              <a:rPr sz="2200" spc="-30" dirty="0">
                <a:solidFill>
                  <a:srgbClr val="4470C4"/>
                </a:solidFill>
                <a:latin typeface="Calibri"/>
                <a:cs typeface="Calibri"/>
              </a:rPr>
              <a:t> </a:t>
            </a:r>
            <a:r>
              <a:rPr sz="2200" dirty="0">
                <a:solidFill>
                  <a:srgbClr val="4470C4"/>
                </a:solidFill>
                <a:latin typeface="Calibri"/>
                <a:cs typeface="Calibri"/>
              </a:rPr>
              <a:t>positions:</a:t>
            </a:r>
            <a:r>
              <a:rPr sz="2200" spc="-40" dirty="0">
                <a:solidFill>
                  <a:srgbClr val="4470C4"/>
                </a:solidFill>
                <a:latin typeface="Calibri"/>
                <a:cs typeface="Calibri"/>
              </a:rPr>
              <a:t> </a:t>
            </a:r>
            <a:r>
              <a:rPr sz="2200" dirty="0">
                <a:solidFill>
                  <a:srgbClr val="4470C4"/>
                </a:solidFill>
                <a:latin typeface="Calibri"/>
                <a:cs typeface="Calibri"/>
              </a:rPr>
              <a:t>H</a:t>
            </a:r>
            <a:r>
              <a:rPr sz="2200" spc="-25" dirty="0">
                <a:solidFill>
                  <a:srgbClr val="4470C4"/>
                </a:solidFill>
                <a:latin typeface="Calibri"/>
                <a:cs typeface="Calibri"/>
              </a:rPr>
              <a:t> </a:t>
            </a:r>
            <a:r>
              <a:rPr sz="2200" dirty="0">
                <a:solidFill>
                  <a:srgbClr val="4470C4"/>
                </a:solidFill>
                <a:latin typeface="Calibri"/>
                <a:cs typeface="Calibri"/>
              </a:rPr>
              <a:t>–</a:t>
            </a:r>
            <a:r>
              <a:rPr sz="2200" spc="-35" dirty="0">
                <a:solidFill>
                  <a:srgbClr val="4470C4"/>
                </a:solidFill>
                <a:latin typeface="Calibri"/>
                <a:cs typeface="Calibri"/>
              </a:rPr>
              <a:t> </a:t>
            </a:r>
            <a:r>
              <a:rPr sz="2200" dirty="0">
                <a:solidFill>
                  <a:srgbClr val="4470C4"/>
                </a:solidFill>
                <a:latin typeface="Calibri"/>
                <a:cs typeface="Calibri"/>
              </a:rPr>
              <a:t>h</a:t>
            </a:r>
            <a:r>
              <a:rPr sz="2200" spc="-40" dirty="0">
                <a:solidFill>
                  <a:srgbClr val="4470C4"/>
                </a:solidFill>
                <a:latin typeface="Calibri"/>
                <a:cs typeface="Calibri"/>
              </a:rPr>
              <a:t> </a:t>
            </a:r>
            <a:r>
              <a:rPr sz="2200" dirty="0">
                <a:solidFill>
                  <a:srgbClr val="4470C4"/>
                </a:solidFill>
                <a:latin typeface="Calibri"/>
                <a:cs typeface="Calibri"/>
              </a:rPr>
              <a:t>+</a:t>
            </a:r>
            <a:r>
              <a:rPr sz="2200" spc="-30" dirty="0">
                <a:solidFill>
                  <a:srgbClr val="4470C4"/>
                </a:solidFill>
                <a:latin typeface="Calibri"/>
                <a:cs typeface="Calibri"/>
              </a:rPr>
              <a:t> </a:t>
            </a:r>
            <a:r>
              <a:rPr sz="2200" spc="-50" dirty="0">
                <a:solidFill>
                  <a:srgbClr val="4470C4"/>
                </a:solidFill>
                <a:latin typeface="Calibri"/>
                <a:cs typeface="Calibri"/>
              </a:rPr>
              <a:t>1 </a:t>
            </a:r>
            <a:r>
              <a:rPr sz="2200" dirty="0">
                <a:solidFill>
                  <a:srgbClr val="4470C4"/>
                </a:solidFill>
                <a:latin typeface="Calibri"/>
                <a:cs typeface="Calibri"/>
              </a:rPr>
              <a:t>Possible</a:t>
            </a:r>
            <a:r>
              <a:rPr sz="2200" spc="-125" dirty="0">
                <a:solidFill>
                  <a:srgbClr val="4470C4"/>
                </a:solidFill>
                <a:latin typeface="Calibri"/>
                <a:cs typeface="Calibri"/>
              </a:rPr>
              <a:t> </a:t>
            </a:r>
            <a:r>
              <a:rPr sz="2200" spc="-10" dirty="0">
                <a:solidFill>
                  <a:srgbClr val="4470C4"/>
                </a:solidFill>
                <a:latin typeface="Calibri"/>
                <a:cs typeface="Calibri"/>
              </a:rPr>
              <a:t>positions:</a:t>
            </a:r>
            <a:endParaRPr sz="2200">
              <a:latin typeface="Calibri"/>
              <a:cs typeface="Calibri"/>
            </a:endParaRPr>
          </a:p>
          <a:p>
            <a:pPr marL="12700">
              <a:lnSpc>
                <a:spcPts val="2590"/>
              </a:lnSpc>
            </a:pPr>
            <a:r>
              <a:rPr sz="2200" dirty="0">
                <a:solidFill>
                  <a:srgbClr val="4470C4"/>
                </a:solidFill>
                <a:latin typeface="Calibri"/>
                <a:cs typeface="Calibri"/>
              </a:rPr>
              <a:t>(W</a:t>
            </a:r>
            <a:r>
              <a:rPr sz="2200" spc="-10" dirty="0">
                <a:solidFill>
                  <a:srgbClr val="4470C4"/>
                </a:solidFill>
                <a:latin typeface="Calibri"/>
                <a:cs typeface="Calibri"/>
              </a:rPr>
              <a:t> </a:t>
            </a:r>
            <a:r>
              <a:rPr sz="2200" dirty="0">
                <a:solidFill>
                  <a:srgbClr val="4470C4"/>
                </a:solidFill>
                <a:latin typeface="Calibri"/>
                <a:cs typeface="Calibri"/>
              </a:rPr>
              <a:t>–</a:t>
            </a:r>
            <a:r>
              <a:rPr sz="2200" spc="-10" dirty="0">
                <a:solidFill>
                  <a:srgbClr val="4470C4"/>
                </a:solidFill>
                <a:latin typeface="Calibri"/>
                <a:cs typeface="Calibri"/>
              </a:rPr>
              <a:t> </a:t>
            </a:r>
            <a:r>
              <a:rPr sz="2200" dirty="0">
                <a:solidFill>
                  <a:srgbClr val="4470C4"/>
                </a:solidFill>
                <a:latin typeface="Calibri"/>
                <a:cs typeface="Calibri"/>
              </a:rPr>
              <a:t>w</a:t>
            </a:r>
            <a:r>
              <a:rPr sz="2200" spc="-10" dirty="0">
                <a:solidFill>
                  <a:srgbClr val="4470C4"/>
                </a:solidFill>
                <a:latin typeface="Calibri"/>
                <a:cs typeface="Calibri"/>
              </a:rPr>
              <a:t> </a:t>
            </a:r>
            <a:r>
              <a:rPr sz="2200" dirty="0">
                <a:solidFill>
                  <a:srgbClr val="4470C4"/>
                </a:solidFill>
                <a:latin typeface="Calibri"/>
                <a:cs typeface="Calibri"/>
              </a:rPr>
              <a:t>+</a:t>
            </a:r>
            <a:r>
              <a:rPr sz="2200" spc="-10" dirty="0">
                <a:solidFill>
                  <a:srgbClr val="4470C4"/>
                </a:solidFill>
                <a:latin typeface="Calibri"/>
                <a:cs typeface="Calibri"/>
              </a:rPr>
              <a:t> </a:t>
            </a:r>
            <a:r>
              <a:rPr sz="2200" dirty="0">
                <a:solidFill>
                  <a:srgbClr val="4470C4"/>
                </a:solidFill>
                <a:latin typeface="Calibri"/>
                <a:cs typeface="Calibri"/>
              </a:rPr>
              <a:t>1)</a:t>
            </a:r>
            <a:r>
              <a:rPr sz="2200" spc="-20" dirty="0">
                <a:solidFill>
                  <a:srgbClr val="4470C4"/>
                </a:solidFill>
                <a:latin typeface="Calibri"/>
                <a:cs typeface="Calibri"/>
              </a:rPr>
              <a:t> </a:t>
            </a:r>
            <a:r>
              <a:rPr sz="2200" dirty="0">
                <a:solidFill>
                  <a:srgbClr val="4470C4"/>
                </a:solidFill>
                <a:latin typeface="Calibri"/>
                <a:cs typeface="Calibri"/>
              </a:rPr>
              <a:t>*</a:t>
            </a:r>
            <a:r>
              <a:rPr sz="2200" spc="-5" dirty="0">
                <a:solidFill>
                  <a:srgbClr val="4470C4"/>
                </a:solidFill>
                <a:latin typeface="Calibri"/>
                <a:cs typeface="Calibri"/>
              </a:rPr>
              <a:t> </a:t>
            </a:r>
            <a:r>
              <a:rPr sz="2200" dirty="0">
                <a:solidFill>
                  <a:srgbClr val="4470C4"/>
                </a:solidFill>
                <a:latin typeface="Calibri"/>
                <a:cs typeface="Calibri"/>
              </a:rPr>
              <a:t>(H</a:t>
            </a:r>
            <a:r>
              <a:rPr sz="2200" spc="-5" dirty="0">
                <a:solidFill>
                  <a:srgbClr val="4470C4"/>
                </a:solidFill>
                <a:latin typeface="Calibri"/>
                <a:cs typeface="Calibri"/>
              </a:rPr>
              <a:t> </a:t>
            </a:r>
            <a:r>
              <a:rPr sz="2200" dirty="0">
                <a:solidFill>
                  <a:srgbClr val="4470C4"/>
                </a:solidFill>
                <a:latin typeface="Calibri"/>
                <a:cs typeface="Calibri"/>
              </a:rPr>
              <a:t>–</a:t>
            </a:r>
            <a:r>
              <a:rPr sz="2200" spc="-5" dirty="0">
                <a:solidFill>
                  <a:srgbClr val="4470C4"/>
                </a:solidFill>
                <a:latin typeface="Calibri"/>
                <a:cs typeface="Calibri"/>
              </a:rPr>
              <a:t> </a:t>
            </a:r>
            <a:r>
              <a:rPr sz="2200" dirty="0">
                <a:solidFill>
                  <a:srgbClr val="4470C4"/>
                </a:solidFill>
                <a:latin typeface="Calibri"/>
                <a:cs typeface="Calibri"/>
              </a:rPr>
              <a:t>h</a:t>
            </a:r>
            <a:r>
              <a:rPr sz="2200" spc="-20" dirty="0">
                <a:solidFill>
                  <a:srgbClr val="4470C4"/>
                </a:solidFill>
                <a:latin typeface="Calibri"/>
                <a:cs typeface="Calibri"/>
              </a:rPr>
              <a:t> </a:t>
            </a:r>
            <a:r>
              <a:rPr sz="2200" dirty="0">
                <a:solidFill>
                  <a:srgbClr val="4470C4"/>
                </a:solidFill>
                <a:latin typeface="Calibri"/>
                <a:cs typeface="Calibri"/>
              </a:rPr>
              <a:t>+</a:t>
            </a:r>
            <a:r>
              <a:rPr sz="2200" spc="-10" dirty="0">
                <a:solidFill>
                  <a:srgbClr val="4470C4"/>
                </a:solidFill>
                <a:latin typeface="Calibri"/>
                <a:cs typeface="Calibri"/>
              </a:rPr>
              <a:t> </a:t>
            </a:r>
            <a:r>
              <a:rPr sz="2200" spc="-25" dirty="0">
                <a:solidFill>
                  <a:srgbClr val="4470C4"/>
                </a:solidFill>
                <a:latin typeface="Calibri"/>
                <a:cs typeface="Calibri"/>
              </a:rPr>
              <a:t>1)</a:t>
            </a:r>
            <a:endParaRPr sz="2200">
              <a:latin typeface="Calibri"/>
              <a:cs typeface="Calibri"/>
            </a:endParaRPr>
          </a:p>
        </p:txBody>
      </p:sp>
      <p:sp>
        <p:nvSpPr>
          <p:cNvPr id="7" name="object 7"/>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8" name="object 8"/>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20</a:t>
            </a:fld>
            <a:endParaRPr spc="-25" dirty="0"/>
          </a:p>
        </p:txBody>
      </p:sp>
      <p:sp>
        <p:nvSpPr>
          <p:cNvPr id="9" name="object 9"/>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Detecting</a:t>
            </a:r>
            <a:r>
              <a:rPr spc="-5" dirty="0"/>
              <a:t> </a:t>
            </a:r>
            <a:r>
              <a:rPr dirty="0"/>
              <a:t>Multiple</a:t>
            </a:r>
            <a:r>
              <a:rPr spc="-5" dirty="0"/>
              <a:t> </a:t>
            </a:r>
            <a:r>
              <a:rPr dirty="0"/>
              <a:t>Objects:</a:t>
            </a:r>
            <a:r>
              <a:rPr spc="-10" dirty="0"/>
              <a:t> </a:t>
            </a:r>
            <a:r>
              <a:rPr sz="3900" dirty="0"/>
              <a:t>Sliding</a:t>
            </a:r>
            <a:r>
              <a:rPr sz="3900" spc="35" dirty="0"/>
              <a:t> </a:t>
            </a:r>
            <a:r>
              <a:rPr sz="3900" spc="-10" dirty="0"/>
              <a:t>Window</a:t>
            </a:r>
            <a:endParaRPr sz="3900"/>
          </a:p>
        </p:txBody>
      </p:sp>
      <p:grpSp>
        <p:nvGrpSpPr>
          <p:cNvPr id="3" name="object 3"/>
          <p:cNvGrpSpPr/>
          <p:nvPr/>
        </p:nvGrpSpPr>
        <p:grpSpPr>
          <a:xfrm>
            <a:off x="286511" y="2718816"/>
            <a:ext cx="3545204" cy="2658110"/>
            <a:chOff x="286511" y="2718816"/>
            <a:chExt cx="3545204" cy="2658110"/>
          </a:xfrm>
        </p:grpSpPr>
        <p:pic>
          <p:nvPicPr>
            <p:cNvPr id="4" name="object 4"/>
            <p:cNvPicPr/>
            <p:nvPr/>
          </p:nvPicPr>
          <p:blipFill>
            <a:blip r:embed="rId2" cstate="print"/>
            <a:stretch>
              <a:fillRect/>
            </a:stretch>
          </p:blipFill>
          <p:spPr>
            <a:xfrm>
              <a:off x="286511" y="2718816"/>
              <a:ext cx="3544824" cy="2657856"/>
            </a:xfrm>
            <a:prstGeom prst="rect">
              <a:avLst/>
            </a:prstGeom>
          </p:spPr>
        </p:pic>
        <p:sp>
          <p:nvSpPr>
            <p:cNvPr id="5" name="object 5"/>
            <p:cNvSpPr/>
            <p:nvPr/>
          </p:nvSpPr>
          <p:spPr>
            <a:xfrm>
              <a:off x="2532900" y="3793070"/>
              <a:ext cx="836930" cy="1210945"/>
            </a:xfrm>
            <a:custGeom>
              <a:avLst/>
              <a:gdLst/>
              <a:ahLst/>
              <a:cxnLst/>
              <a:rect l="l" t="t" r="r" b="b"/>
              <a:pathLst>
                <a:path w="836929" h="1210945">
                  <a:moveTo>
                    <a:pt x="0" y="0"/>
                  </a:moveTo>
                  <a:lnTo>
                    <a:pt x="836837" y="0"/>
                  </a:lnTo>
                  <a:lnTo>
                    <a:pt x="836837" y="1210730"/>
                  </a:lnTo>
                  <a:lnTo>
                    <a:pt x="0" y="1210730"/>
                  </a:lnTo>
                  <a:lnTo>
                    <a:pt x="0" y="0"/>
                  </a:lnTo>
                  <a:close/>
                </a:path>
              </a:pathLst>
            </a:custGeom>
            <a:ln w="38100">
              <a:solidFill>
                <a:srgbClr val="0000FF"/>
              </a:solidFill>
            </a:ln>
          </p:spPr>
          <p:txBody>
            <a:bodyPr wrap="square" lIns="0" tIns="0" rIns="0" bIns="0" rtlCol="0"/>
            <a:lstStyle/>
            <a:p>
              <a:endParaRPr/>
            </a:p>
          </p:txBody>
        </p:sp>
      </p:grpSp>
      <p:sp>
        <p:nvSpPr>
          <p:cNvPr id="6" name="object 6"/>
          <p:cNvSpPr txBox="1"/>
          <p:nvPr/>
        </p:nvSpPr>
        <p:spPr>
          <a:xfrm>
            <a:off x="4011460" y="1736343"/>
            <a:ext cx="4715510" cy="2017395"/>
          </a:xfrm>
          <a:prstGeom prst="rect">
            <a:avLst/>
          </a:prstGeom>
        </p:spPr>
        <p:txBody>
          <a:bodyPr vert="horz" wrap="square" lIns="0" tIns="12700" rIns="0" bIns="0" rtlCol="0">
            <a:spAutoFit/>
          </a:bodyPr>
          <a:lstStyle/>
          <a:p>
            <a:pPr marL="294005" marR="5080">
              <a:lnSpc>
                <a:spcPct val="100000"/>
              </a:lnSpc>
              <a:spcBef>
                <a:spcPts val="100"/>
              </a:spcBef>
            </a:pPr>
            <a:r>
              <a:rPr sz="2500" dirty="0">
                <a:latin typeface="Calibri"/>
                <a:cs typeface="Calibri"/>
              </a:rPr>
              <a:t>Apply</a:t>
            </a:r>
            <a:r>
              <a:rPr sz="2500" spc="-60" dirty="0">
                <a:latin typeface="Calibri"/>
                <a:cs typeface="Calibri"/>
              </a:rPr>
              <a:t> </a:t>
            </a:r>
            <a:r>
              <a:rPr sz="2500" dirty="0">
                <a:latin typeface="Calibri"/>
                <a:cs typeface="Calibri"/>
              </a:rPr>
              <a:t>a</a:t>
            </a:r>
            <a:r>
              <a:rPr sz="2500" spc="-65" dirty="0">
                <a:latin typeface="Calibri"/>
                <a:cs typeface="Calibri"/>
              </a:rPr>
              <a:t> </a:t>
            </a:r>
            <a:r>
              <a:rPr sz="2500" dirty="0">
                <a:latin typeface="Calibri"/>
                <a:cs typeface="Calibri"/>
              </a:rPr>
              <a:t>CNN</a:t>
            </a:r>
            <a:r>
              <a:rPr sz="2500" spc="-70" dirty="0">
                <a:latin typeface="Calibri"/>
                <a:cs typeface="Calibri"/>
              </a:rPr>
              <a:t> </a:t>
            </a:r>
            <a:r>
              <a:rPr sz="2500" dirty="0">
                <a:latin typeface="Calibri"/>
                <a:cs typeface="Calibri"/>
              </a:rPr>
              <a:t>to</a:t>
            </a:r>
            <a:r>
              <a:rPr sz="2500" spc="-55" dirty="0">
                <a:latin typeface="Calibri"/>
                <a:cs typeface="Calibri"/>
              </a:rPr>
              <a:t> </a:t>
            </a:r>
            <a:r>
              <a:rPr sz="2500" dirty="0">
                <a:latin typeface="Calibri"/>
                <a:cs typeface="Calibri"/>
              </a:rPr>
              <a:t>many</a:t>
            </a:r>
            <a:r>
              <a:rPr sz="2500" spc="-60" dirty="0">
                <a:latin typeface="Calibri"/>
                <a:cs typeface="Calibri"/>
              </a:rPr>
              <a:t> </a:t>
            </a:r>
            <a:r>
              <a:rPr sz="2500" spc="-10" dirty="0">
                <a:latin typeface="Calibri"/>
                <a:cs typeface="Calibri"/>
              </a:rPr>
              <a:t>different </a:t>
            </a:r>
            <a:r>
              <a:rPr sz="2500" dirty="0">
                <a:latin typeface="Calibri"/>
                <a:cs typeface="Calibri"/>
              </a:rPr>
              <a:t>crops</a:t>
            </a:r>
            <a:r>
              <a:rPr sz="2500" spc="-70" dirty="0">
                <a:latin typeface="Calibri"/>
                <a:cs typeface="Calibri"/>
              </a:rPr>
              <a:t> </a:t>
            </a:r>
            <a:r>
              <a:rPr sz="2500" dirty="0">
                <a:latin typeface="Calibri"/>
                <a:cs typeface="Calibri"/>
              </a:rPr>
              <a:t>of</a:t>
            </a:r>
            <a:r>
              <a:rPr sz="2500" spc="-65" dirty="0">
                <a:latin typeface="Calibri"/>
                <a:cs typeface="Calibri"/>
              </a:rPr>
              <a:t> </a:t>
            </a:r>
            <a:r>
              <a:rPr sz="2500" dirty="0">
                <a:latin typeface="Calibri"/>
                <a:cs typeface="Calibri"/>
              </a:rPr>
              <a:t>the</a:t>
            </a:r>
            <a:r>
              <a:rPr sz="2500" spc="-70" dirty="0">
                <a:latin typeface="Calibri"/>
                <a:cs typeface="Calibri"/>
              </a:rPr>
              <a:t> </a:t>
            </a:r>
            <a:r>
              <a:rPr sz="2500" dirty="0">
                <a:latin typeface="Calibri"/>
                <a:cs typeface="Calibri"/>
              </a:rPr>
              <a:t>image,</a:t>
            </a:r>
            <a:r>
              <a:rPr sz="2500" spc="-65" dirty="0">
                <a:latin typeface="Calibri"/>
                <a:cs typeface="Calibri"/>
              </a:rPr>
              <a:t> </a:t>
            </a:r>
            <a:r>
              <a:rPr sz="2500" dirty="0">
                <a:latin typeface="Calibri"/>
                <a:cs typeface="Calibri"/>
              </a:rPr>
              <a:t>CNN</a:t>
            </a:r>
            <a:r>
              <a:rPr sz="2500" spc="-80" dirty="0">
                <a:latin typeface="Calibri"/>
                <a:cs typeface="Calibri"/>
              </a:rPr>
              <a:t> </a:t>
            </a:r>
            <a:r>
              <a:rPr sz="2500" spc="-10" dirty="0">
                <a:latin typeface="Calibri"/>
                <a:cs typeface="Calibri"/>
              </a:rPr>
              <a:t>classifies </a:t>
            </a:r>
            <a:r>
              <a:rPr sz="2500" dirty="0">
                <a:latin typeface="Calibri"/>
                <a:cs typeface="Calibri"/>
              </a:rPr>
              <a:t>each</a:t>
            </a:r>
            <a:r>
              <a:rPr sz="2500" spc="-65" dirty="0">
                <a:latin typeface="Calibri"/>
                <a:cs typeface="Calibri"/>
              </a:rPr>
              <a:t> </a:t>
            </a:r>
            <a:r>
              <a:rPr sz="2500" dirty="0">
                <a:latin typeface="Calibri"/>
                <a:cs typeface="Calibri"/>
              </a:rPr>
              <a:t>crop</a:t>
            </a:r>
            <a:r>
              <a:rPr sz="2500" spc="-60" dirty="0">
                <a:latin typeface="Calibri"/>
                <a:cs typeface="Calibri"/>
              </a:rPr>
              <a:t> </a:t>
            </a:r>
            <a:r>
              <a:rPr sz="2500" dirty="0">
                <a:latin typeface="Calibri"/>
                <a:cs typeface="Calibri"/>
              </a:rPr>
              <a:t>as</a:t>
            </a:r>
            <a:r>
              <a:rPr sz="2500" spc="-65" dirty="0">
                <a:latin typeface="Calibri"/>
                <a:cs typeface="Calibri"/>
              </a:rPr>
              <a:t> </a:t>
            </a:r>
            <a:r>
              <a:rPr sz="2500" dirty="0">
                <a:latin typeface="Calibri"/>
                <a:cs typeface="Calibri"/>
              </a:rPr>
              <a:t>object</a:t>
            </a:r>
            <a:r>
              <a:rPr sz="2500" spc="-65" dirty="0">
                <a:latin typeface="Calibri"/>
                <a:cs typeface="Calibri"/>
              </a:rPr>
              <a:t> </a:t>
            </a:r>
            <a:r>
              <a:rPr sz="2500" dirty="0">
                <a:latin typeface="Calibri"/>
                <a:cs typeface="Calibri"/>
              </a:rPr>
              <a:t>or</a:t>
            </a:r>
            <a:r>
              <a:rPr sz="2500" spc="-70" dirty="0">
                <a:latin typeface="Calibri"/>
                <a:cs typeface="Calibri"/>
              </a:rPr>
              <a:t> </a:t>
            </a:r>
            <a:r>
              <a:rPr sz="2500" spc="-10" dirty="0">
                <a:latin typeface="Calibri"/>
                <a:cs typeface="Calibri"/>
              </a:rPr>
              <a:t>background</a:t>
            </a:r>
            <a:endParaRPr sz="2500">
              <a:latin typeface="Calibri"/>
              <a:cs typeface="Calibri"/>
            </a:endParaRPr>
          </a:p>
          <a:p>
            <a:pPr marL="12700" marR="588645">
              <a:lnSpc>
                <a:spcPts val="2590"/>
              </a:lnSpc>
              <a:spcBef>
                <a:spcPts val="1580"/>
              </a:spcBef>
            </a:pPr>
            <a:r>
              <a:rPr sz="2200" b="1" dirty="0">
                <a:solidFill>
                  <a:srgbClr val="4470C4"/>
                </a:solidFill>
                <a:latin typeface="Calibri"/>
                <a:cs typeface="Calibri"/>
              </a:rPr>
              <a:t>Question</a:t>
            </a:r>
            <a:r>
              <a:rPr sz="2200" dirty="0">
                <a:solidFill>
                  <a:srgbClr val="4470C4"/>
                </a:solidFill>
                <a:latin typeface="Calibri"/>
                <a:cs typeface="Calibri"/>
              </a:rPr>
              <a:t>:</a:t>
            </a:r>
            <a:r>
              <a:rPr sz="2200" spc="-70" dirty="0">
                <a:solidFill>
                  <a:srgbClr val="4470C4"/>
                </a:solidFill>
                <a:latin typeface="Calibri"/>
                <a:cs typeface="Calibri"/>
              </a:rPr>
              <a:t> </a:t>
            </a:r>
            <a:r>
              <a:rPr sz="2200" dirty="0">
                <a:solidFill>
                  <a:srgbClr val="4470C4"/>
                </a:solidFill>
                <a:latin typeface="Calibri"/>
                <a:cs typeface="Calibri"/>
              </a:rPr>
              <a:t>How</a:t>
            </a:r>
            <a:r>
              <a:rPr sz="2200" spc="-70" dirty="0">
                <a:solidFill>
                  <a:srgbClr val="4470C4"/>
                </a:solidFill>
                <a:latin typeface="Calibri"/>
                <a:cs typeface="Calibri"/>
              </a:rPr>
              <a:t> </a:t>
            </a:r>
            <a:r>
              <a:rPr sz="2200" dirty="0">
                <a:solidFill>
                  <a:srgbClr val="4470C4"/>
                </a:solidFill>
                <a:latin typeface="Calibri"/>
                <a:cs typeface="Calibri"/>
              </a:rPr>
              <a:t>many</a:t>
            </a:r>
            <a:r>
              <a:rPr sz="2200" spc="-65" dirty="0">
                <a:solidFill>
                  <a:srgbClr val="4470C4"/>
                </a:solidFill>
                <a:latin typeface="Calibri"/>
                <a:cs typeface="Calibri"/>
              </a:rPr>
              <a:t> </a:t>
            </a:r>
            <a:r>
              <a:rPr sz="2200" dirty="0">
                <a:solidFill>
                  <a:srgbClr val="4470C4"/>
                </a:solidFill>
                <a:latin typeface="Calibri"/>
                <a:cs typeface="Calibri"/>
              </a:rPr>
              <a:t>possible</a:t>
            </a:r>
            <a:r>
              <a:rPr sz="2200" spc="-65" dirty="0">
                <a:solidFill>
                  <a:srgbClr val="4470C4"/>
                </a:solidFill>
                <a:latin typeface="Calibri"/>
                <a:cs typeface="Calibri"/>
              </a:rPr>
              <a:t> </a:t>
            </a:r>
            <a:r>
              <a:rPr sz="2200" spc="-10" dirty="0">
                <a:solidFill>
                  <a:srgbClr val="4470C4"/>
                </a:solidFill>
                <a:latin typeface="Calibri"/>
                <a:cs typeface="Calibri"/>
              </a:rPr>
              <a:t>boxes </a:t>
            </a:r>
            <a:r>
              <a:rPr sz="2200" dirty="0">
                <a:solidFill>
                  <a:srgbClr val="4470C4"/>
                </a:solidFill>
                <a:latin typeface="Calibri"/>
                <a:cs typeface="Calibri"/>
              </a:rPr>
              <a:t>are</a:t>
            </a:r>
            <a:r>
              <a:rPr sz="2200" spc="-30" dirty="0">
                <a:solidFill>
                  <a:srgbClr val="4470C4"/>
                </a:solidFill>
                <a:latin typeface="Calibri"/>
                <a:cs typeface="Calibri"/>
              </a:rPr>
              <a:t> </a:t>
            </a:r>
            <a:r>
              <a:rPr sz="2200" dirty="0">
                <a:solidFill>
                  <a:srgbClr val="4470C4"/>
                </a:solidFill>
                <a:latin typeface="Calibri"/>
                <a:cs typeface="Calibri"/>
              </a:rPr>
              <a:t>there</a:t>
            </a:r>
            <a:r>
              <a:rPr sz="2200" spc="-25" dirty="0">
                <a:solidFill>
                  <a:srgbClr val="4470C4"/>
                </a:solidFill>
                <a:latin typeface="Calibri"/>
                <a:cs typeface="Calibri"/>
              </a:rPr>
              <a:t> </a:t>
            </a:r>
            <a:r>
              <a:rPr sz="2200" dirty="0">
                <a:solidFill>
                  <a:srgbClr val="4470C4"/>
                </a:solidFill>
                <a:latin typeface="Calibri"/>
                <a:cs typeface="Calibri"/>
              </a:rPr>
              <a:t>in</a:t>
            </a:r>
            <a:r>
              <a:rPr sz="2200" spc="-35" dirty="0">
                <a:solidFill>
                  <a:srgbClr val="4470C4"/>
                </a:solidFill>
                <a:latin typeface="Calibri"/>
                <a:cs typeface="Calibri"/>
              </a:rPr>
              <a:t> </a:t>
            </a:r>
            <a:r>
              <a:rPr sz="2200" dirty="0">
                <a:solidFill>
                  <a:srgbClr val="4470C4"/>
                </a:solidFill>
                <a:latin typeface="Calibri"/>
                <a:cs typeface="Calibri"/>
              </a:rPr>
              <a:t>an</a:t>
            </a:r>
            <a:r>
              <a:rPr sz="2200" spc="-35" dirty="0">
                <a:solidFill>
                  <a:srgbClr val="4470C4"/>
                </a:solidFill>
                <a:latin typeface="Calibri"/>
                <a:cs typeface="Calibri"/>
              </a:rPr>
              <a:t> </a:t>
            </a:r>
            <a:r>
              <a:rPr sz="2200" dirty="0">
                <a:solidFill>
                  <a:srgbClr val="4470C4"/>
                </a:solidFill>
                <a:latin typeface="Calibri"/>
                <a:cs typeface="Calibri"/>
              </a:rPr>
              <a:t>image</a:t>
            </a:r>
            <a:r>
              <a:rPr sz="2200" spc="-30" dirty="0">
                <a:solidFill>
                  <a:srgbClr val="4470C4"/>
                </a:solidFill>
                <a:latin typeface="Calibri"/>
                <a:cs typeface="Calibri"/>
              </a:rPr>
              <a:t> </a:t>
            </a:r>
            <a:r>
              <a:rPr sz="2200" dirty="0">
                <a:solidFill>
                  <a:srgbClr val="4470C4"/>
                </a:solidFill>
                <a:latin typeface="Calibri"/>
                <a:cs typeface="Calibri"/>
              </a:rPr>
              <a:t>of</a:t>
            </a:r>
            <a:r>
              <a:rPr sz="2200" spc="-25" dirty="0">
                <a:solidFill>
                  <a:srgbClr val="4470C4"/>
                </a:solidFill>
                <a:latin typeface="Calibri"/>
                <a:cs typeface="Calibri"/>
              </a:rPr>
              <a:t> </a:t>
            </a:r>
            <a:r>
              <a:rPr sz="2200" dirty="0">
                <a:solidFill>
                  <a:srgbClr val="4470C4"/>
                </a:solidFill>
                <a:latin typeface="Calibri"/>
                <a:cs typeface="Calibri"/>
              </a:rPr>
              <a:t>size</a:t>
            </a:r>
            <a:r>
              <a:rPr sz="2200" spc="-25" dirty="0">
                <a:solidFill>
                  <a:srgbClr val="4470C4"/>
                </a:solidFill>
                <a:latin typeface="Calibri"/>
                <a:cs typeface="Calibri"/>
              </a:rPr>
              <a:t> </a:t>
            </a:r>
            <a:r>
              <a:rPr sz="2200" dirty="0">
                <a:solidFill>
                  <a:srgbClr val="4470C4"/>
                </a:solidFill>
                <a:latin typeface="Calibri"/>
                <a:cs typeface="Calibri"/>
              </a:rPr>
              <a:t>H</a:t>
            </a:r>
            <a:r>
              <a:rPr sz="2200" spc="-30" dirty="0">
                <a:solidFill>
                  <a:srgbClr val="4470C4"/>
                </a:solidFill>
                <a:latin typeface="Calibri"/>
                <a:cs typeface="Calibri"/>
              </a:rPr>
              <a:t> </a:t>
            </a:r>
            <a:r>
              <a:rPr sz="2200" dirty="0">
                <a:solidFill>
                  <a:srgbClr val="4470C4"/>
                </a:solidFill>
                <a:latin typeface="Calibri"/>
                <a:cs typeface="Calibri"/>
              </a:rPr>
              <a:t>x</a:t>
            </a:r>
            <a:r>
              <a:rPr sz="2200" spc="-30" dirty="0">
                <a:solidFill>
                  <a:srgbClr val="4470C4"/>
                </a:solidFill>
                <a:latin typeface="Calibri"/>
                <a:cs typeface="Calibri"/>
              </a:rPr>
              <a:t> </a:t>
            </a:r>
            <a:r>
              <a:rPr sz="2200" spc="-25" dirty="0">
                <a:solidFill>
                  <a:srgbClr val="4470C4"/>
                </a:solidFill>
                <a:latin typeface="Calibri"/>
                <a:cs typeface="Calibri"/>
              </a:rPr>
              <a:t>W?</a:t>
            </a:r>
            <a:endParaRPr sz="2200">
              <a:latin typeface="Calibri"/>
              <a:cs typeface="Calibri"/>
            </a:endParaRPr>
          </a:p>
        </p:txBody>
      </p:sp>
      <p:sp>
        <p:nvSpPr>
          <p:cNvPr id="7" name="object 7"/>
          <p:cNvSpPr txBox="1"/>
          <p:nvPr/>
        </p:nvSpPr>
        <p:spPr>
          <a:xfrm>
            <a:off x="4011460" y="4066539"/>
            <a:ext cx="3481070" cy="1692910"/>
          </a:xfrm>
          <a:prstGeom prst="rect">
            <a:avLst/>
          </a:prstGeom>
        </p:spPr>
        <p:txBody>
          <a:bodyPr vert="horz" wrap="square" lIns="0" tIns="13335" rIns="0" bIns="0" rtlCol="0">
            <a:spAutoFit/>
          </a:bodyPr>
          <a:lstStyle/>
          <a:p>
            <a:pPr marL="12700" marR="5080">
              <a:lnSpc>
                <a:spcPct val="99700"/>
              </a:lnSpc>
              <a:spcBef>
                <a:spcPts val="105"/>
              </a:spcBef>
            </a:pPr>
            <a:r>
              <a:rPr sz="2200" dirty="0">
                <a:solidFill>
                  <a:srgbClr val="4470C4"/>
                </a:solidFill>
                <a:latin typeface="Calibri"/>
                <a:cs typeface="Calibri"/>
              </a:rPr>
              <a:t>Consider</a:t>
            </a:r>
            <a:r>
              <a:rPr sz="2200" spc="-35" dirty="0">
                <a:solidFill>
                  <a:srgbClr val="4470C4"/>
                </a:solidFill>
                <a:latin typeface="Calibri"/>
                <a:cs typeface="Calibri"/>
              </a:rPr>
              <a:t> </a:t>
            </a:r>
            <a:r>
              <a:rPr sz="2200" dirty="0">
                <a:solidFill>
                  <a:srgbClr val="4470C4"/>
                </a:solidFill>
                <a:latin typeface="Calibri"/>
                <a:cs typeface="Calibri"/>
              </a:rPr>
              <a:t>a</a:t>
            </a:r>
            <a:r>
              <a:rPr sz="2200" spc="-30" dirty="0">
                <a:solidFill>
                  <a:srgbClr val="4470C4"/>
                </a:solidFill>
                <a:latin typeface="Calibri"/>
                <a:cs typeface="Calibri"/>
              </a:rPr>
              <a:t> </a:t>
            </a:r>
            <a:r>
              <a:rPr sz="2200" dirty="0">
                <a:solidFill>
                  <a:srgbClr val="4470C4"/>
                </a:solidFill>
                <a:latin typeface="Calibri"/>
                <a:cs typeface="Calibri"/>
              </a:rPr>
              <a:t>box</a:t>
            </a:r>
            <a:r>
              <a:rPr sz="2200" spc="-25" dirty="0">
                <a:solidFill>
                  <a:srgbClr val="4470C4"/>
                </a:solidFill>
                <a:latin typeface="Calibri"/>
                <a:cs typeface="Calibri"/>
              </a:rPr>
              <a:t> </a:t>
            </a:r>
            <a:r>
              <a:rPr sz="2200" dirty="0">
                <a:solidFill>
                  <a:srgbClr val="4470C4"/>
                </a:solidFill>
                <a:latin typeface="Calibri"/>
                <a:cs typeface="Calibri"/>
              </a:rPr>
              <a:t>of</a:t>
            </a:r>
            <a:r>
              <a:rPr sz="2200" spc="-20" dirty="0">
                <a:solidFill>
                  <a:srgbClr val="4470C4"/>
                </a:solidFill>
                <a:latin typeface="Calibri"/>
                <a:cs typeface="Calibri"/>
              </a:rPr>
              <a:t> </a:t>
            </a:r>
            <a:r>
              <a:rPr sz="2200" dirty="0">
                <a:solidFill>
                  <a:srgbClr val="4470C4"/>
                </a:solidFill>
                <a:latin typeface="Calibri"/>
                <a:cs typeface="Calibri"/>
              </a:rPr>
              <a:t>size</a:t>
            </a:r>
            <a:r>
              <a:rPr sz="2200" spc="-20" dirty="0">
                <a:solidFill>
                  <a:srgbClr val="4470C4"/>
                </a:solidFill>
                <a:latin typeface="Calibri"/>
                <a:cs typeface="Calibri"/>
              </a:rPr>
              <a:t> </a:t>
            </a:r>
            <a:r>
              <a:rPr sz="2200" dirty="0">
                <a:solidFill>
                  <a:srgbClr val="4470C4"/>
                </a:solidFill>
                <a:latin typeface="Calibri"/>
                <a:cs typeface="Calibri"/>
              </a:rPr>
              <a:t>h</a:t>
            </a:r>
            <a:r>
              <a:rPr sz="2200" spc="-30" dirty="0">
                <a:solidFill>
                  <a:srgbClr val="4470C4"/>
                </a:solidFill>
                <a:latin typeface="Calibri"/>
                <a:cs typeface="Calibri"/>
              </a:rPr>
              <a:t> </a:t>
            </a:r>
            <a:r>
              <a:rPr sz="2200" dirty="0">
                <a:solidFill>
                  <a:srgbClr val="4470C4"/>
                </a:solidFill>
                <a:latin typeface="Calibri"/>
                <a:cs typeface="Calibri"/>
              </a:rPr>
              <a:t>x</a:t>
            </a:r>
            <a:r>
              <a:rPr sz="2200" spc="-30" dirty="0">
                <a:solidFill>
                  <a:srgbClr val="4470C4"/>
                </a:solidFill>
                <a:latin typeface="Calibri"/>
                <a:cs typeface="Calibri"/>
              </a:rPr>
              <a:t> </a:t>
            </a:r>
            <a:r>
              <a:rPr sz="2200" spc="-25" dirty="0">
                <a:solidFill>
                  <a:srgbClr val="4470C4"/>
                </a:solidFill>
                <a:latin typeface="Calibri"/>
                <a:cs typeface="Calibri"/>
              </a:rPr>
              <a:t>w: </a:t>
            </a:r>
            <a:r>
              <a:rPr sz="2200" dirty="0">
                <a:solidFill>
                  <a:srgbClr val="4470C4"/>
                </a:solidFill>
                <a:latin typeface="Calibri"/>
                <a:cs typeface="Calibri"/>
              </a:rPr>
              <a:t>Possible</a:t>
            </a:r>
            <a:r>
              <a:rPr sz="2200" spc="-30" dirty="0">
                <a:solidFill>
                  <a:srgbClr val="4470C4"/>
                </a:solidFill>
                <a:latin typeface="Calibri"/>
                <a:cs typeface="Calibri"/>
              </a:rPr>
              <a:t> </a:t>
            </a:r>
            <a:r>
              <a:rPr sz="2200" dirty="0">
                <a:solidFill>
                  <a:srgbClr val="4470C4"/>
                </a:solidFill>
                <a:latin typeface="Calibri"/>
                <a:cs typeface="Calibri"/>
              </a:rPr>
              <a:t>x</a:t>
            </a:r>
            <a:r>
              <a:rPr sz="2200" spc="-40" dirty="0">
                <a:solidFill>
                  <a:srgbClr val="4470C4"/>
                </a:solidFill>
                <a:latin typeface="Calibri"/>
                <a:cs typeface="Calibri"/>
              </a:rPr>
              <a:t> </a:t>
            </a:r>
            <a:r>
              <a:rPr sz="2200" dirty="0">
                <a:solidFill>
                  <a:srgbClr val="4470C4"/>
                </a:solidFill>
                <a:latin typeface="Calibri"/>
                <a:cs typeface="Calibri"/>
              </a:rPr>
              <a:t>positions:</a:t>
            </a:r>
            <a:r>
              <a:rPr sz="2200" spc="-30" dirty="0">
                <a:solidFill>
                  <a:srgbClr val="4470C4"/>
                </a:solidFill>
                <a:latin typeface="Calibri"/>
                <a:cs typeface="Calibri"/>
              </a:rPr>
              <a:t> </a:t>
            </a:r>
            <a:r>
              <a:rPr sz="2200" dirty="0">
                <a:solidFill>
                  <a:srgbClr val="4470C4"/>
                </a:solidFill>
                <a:latin typeface="Calibri"/>
                <a:cs typeface="Calibri"/>
              </a:rPr>
              <a:t>W</a:t>
            </a:r>
            <a:r>
              <a:rPr sz="2200" spc="-30" dirty="0">
                <a:solidFill>
                  <a:srgbClr val="4470C4"/>
                </a:solidFill>
                <a:latin typeface="Calibri"/>
                <a:cs typeface="Calibri"/>
              </a:rPr>
              <a:t> </a:t>
            </a:r>
            <a:r>
              <a:rPr sz="2200" dirty="0">
                <a:solidFill>
                  <a:srgbClr val="4470C4"/>
                </a:solidFill>
                <a:latin typeface="Calibri"/>
                <a:cs typeface="Calibri"/>
              </a:rPr>
              <a:t>–</a:t>
            </a:r>
            <a:r>
              <a:rPr sz="2200" spc="-25" dirty="0">
                <a:solidFill>
                  <a:srgbClr val="4470C4"/>
                </a:solidFill>
                <a:latin typeface="Calibri"/>
                <a:cs typeface="Calibri"/>
              </a:rPr>
              <a:t> </a:t>
            </a:r>
            <a:r>
              <a:rPr sz="2200" dirty="0">
                <a:solidFill>
                  <a:srgbClr val="4470C4"/>
                </a:solidFill>
                <a:latin typeface="Calibri"/>
                <a:cs typeface="Calibri"/>
              </a:rPr>
              <a:t>w</a:t>
            </a:r>
            <a:r>
              <a:rPr sz="2200" spc="-35" dirty="0">
                <a:solidFill>
                  <a:srgbClr val="4470C4"/>
                </a:solidFill>
                <a:latin typeface="Calibri"/>
                <a:cs typeface="Calibri"/>
              </a:rPr>
              <a:t> </a:t>
            </a:r>
            <a:r>
              <a:rPr sz="2200" dirty="0">
                <a:solidFill>
                  <a:srgbClr val="4470C4"/>
                </a:solidFill>
                <a:latin typeface="Calibri"/>
                <a:cs typeface="Calibri"/>
              </a:rPr>
              <a:t>+</a:t>
            </a:r>
            <a:r>
              <a:rPr sz="2200" spc="-30" dirty="0">
                <a:solidFill>
                  <a:srgbClr val="4470C4"/>
                </a:solidFill>
                <a:latin typeface="Calibri"/>
                <a:cs typeface="Calibri"/>
              </a:rPr>
              <a:t> </a:t>
            </a:r>
            <a:r>
              <a:rPr sz="2200" spc="-50" dirty="0">
                <a:solidFill>
                  <a:srgbClr val="4470C4"/>
                </a:solidFill>
                <a:latin typeface="Calibri"/>
                <a:cs typeface="Calibri"/>
              </a:rPr>
              <a:t>1 </a:t>
            </a:r>
            <a:r>
              <a:rPr sz="2200" dirty="0">
                <a:solidFill>
                  <a:srgbClr val="4470C4"/>
                </a:solidFill>
                <a:latin typeface="Calibri"/>
                <a:cs typeface="Calibri"/>
              </a:rPr>
              <a:t>Possible</a:t>
            </a:r>
            <a:r>
              <a:rPr sz="2200" spc="-30" dirty="0">
                <a:solidFill>
                  <a:srgbClr val="4470C4"/>
                </a:solidFill>
                <a:latin typeface="Calibri"/>
                <a:cs typeface="Calibri"/>
              </a:rPr>
              <a:t> </a:t>
            </a:r>
            <a:r>
              <a:rPr sz="2200" dirty="0">
                <a:solidFill>
                  <a:srgbClr val="4470C4"/>
                </a:solidFill>
                <a:latin typeface="Calibri"/>
                <a:cs typeface="Calibri"/>
              </a:rPr>
              <a:t>y</a:t>
            </a:r>
            <a:r>
              <a:rPr sz="2200" spc="-25" dirty="0">
                <a:solidFill>
                  <a:srgbClr val="4470C4"/>
                </a:solidFill>
                <a:latin typeface="Calibri"/>
                <a:cs typeface="Calibri"/>
              </a:rPr>
              <a:t> </a:t>
            </a:r>
            <a:r>
              <a:rPr sz="2200" dirty="0">
                <a:solidFill>
                  <a:srgbClr val="4470C4"/>
                </a:solidFill>
                <a:latin typeface="Calibri"/>
                <a:cs typeface="Calibri"/>
              </a:rPr>
              <a:t>positions:</a:t>
            </a:r>
            <a:r>
              <a:rPr sz="2200" spc="-30" dirty="0">
                <a:solidFill>
                  <a:srgbClr val="4470C4"/>
                </a:solidFill>
                <a:latin typeface="Calibri"/>
                <a:cs typeface="Calibri"/>
              </a:rPr>
              <a:t> </a:t>
            </a:r>
            <a:r>
              <a:rPr sz="2200" dirty="0">
                <a:solidFill>
                  <a:srgbClr val="4470C4"/>
                </a:solidFill>
                <a:latin typeface="Calibri"/>
                <a:cs typeface="Calibri"/>
              </a:rPr>
              <a:t>H</a:t>
            </a:r>
            <a:r>
              <a:rPr sz="2200" spc="-35" dirty="0">
                <a:solidFill>
                  <a:srgbClr val="4470C4"/>
                </a:solidFill>
                <a:latin typeface="Calibri"/>
                <a:cs typeface="Calibri"/>
              </a:rPr>
              <a:t> </a:t>
            </a:r>
            <a:r>
              <a:rPr sz="2200" dirty="0">
                <a:solidFill>
                  <a:srgbClr val="4470C4"/>
                </a:solidFill>
                <a:latin typeface="Calibri"/>
                <a:cs typeface="Calibri"/>
              </a:rPr>
              <a:t>–</a:t>
            </a:r>
            <a:r>
              <a:rPr sz="2200" spc="-25" dirty="0">
                <a:solidFill>
                  <a:srgbClr val="4470C4"/>
                </a:solidFill>
                <a:latin typeface="Calibri"/>
                <a:cs typeface="Calibri"/>
              </a:rPr>
              <a:t> </a:t>
            </a:r>
            <a:r>
              <a:rPr sz="2200" dirty="0">
                <a:solidFill>
                  <a:srgbClr val="4470C4"/>
                </a:solidFill>
                <a:latin typeface="Calibri"/>
                <a:cs typeface="Calibri"/>
              </a:rPr>
              <a:t>h</a:t>
            </a:r>
            <a:r>
              <a:rPr sz="2200" spc="-35" dirty="0">
                <a:solidFill>
                  <a:srgbClr val="4470C4"/>
                </a:solidFill>
                <a:latin typeface="Calibri"/>
                <a:cs typeface="Calibri"/>
              </a:rPr>
              <a:t> </a:t>
            </a:r>
            <a:r>
              <a:rPr sz="2200" dirty="0">
                <a:solidFill>
                  <a:srgbClr val="4470C4"/>
                </a:solidFill>
                <a:latin typeface="Calibri"/>
                <a:cs typeface="Calibri"/>
              </a:rPr>
              <a:t>+</a:t>
            </a:r>
            <a:r>
              <a:rPr sz="2200" spc="-25" dirty="0">
                <a:solidFill>
                  <a:srgbClr val="4470C4"/>
                </a:solidFill>
                <a:latin typeface="Calibri"/>
                <a:cs typeface="Calibri"/>
              </a:rPr>
              <a:t> </a:t>
            </a:r>
            <a:r>
              <a:rPr sz="2200" spc="-50" dirty="0">
                <a:solidFill>
                  <a:srgbClr val="4470C4"/>
                </a:solidFill>
                <a:latin typeface="Calibri"/>
                <a:cs typeface="Calibri"/>
              </a:rPr>
              <a:t>1 </a:t>
            </a:r>
            <a:r>
              <a:rPr sz="2200" dirty="0">
                <a:solidFill>
                  <a:srgbClr val="4470C4"/>
                </a:solidFill>
                <a:latin typeface="Calibri"/>
                <a:cs typeface="Calibri"/>
              </a:rPr>
              <a:t>Possible</a:t>
            </a:r>
            <a:r>
              <a:rPr sz="2200" spc="-125" dirty="0">
                <a:solidFill>
                  <a:srgbClr val="4470C4"/>
                </a:solidFill>
                <a:latin typeface="Calibri"/>
                <a:cs typeface="Calibri"/>
              </a:rPr>
              <a:t> </a:t>
            </a:r>
            <a:r>
              <a:rPr sz="2200" spc="-10" dirty="0">
                <a:solidFill>
                  <a:srgbClr val="4470C4"/>
                </a:solidFill>
                <a:latin typeface="Calibri"/>
                <a:cs typeface="Calibri"/>
              </a:rPr>
              <a:t>positions:</a:t>
            </a:r>
            <a:endParaRPr sz="2200">
              <a:latin typeface="Calibri"/>
              <a:cs typeface="Calibri"/>
            </a:endParaRPr>
          </a:p>
          <a:p>
            <a:pPr marL="12700">
              <a:lnSpc>
                <a:spcPts val="2590"/>
              </a:lnSpc>
            </a:pPr>
            <a:r>
              <a:rPr sz="2200" dirty="0">
                <a:solidFill>
                  <a:srgbClr val="4470C4"/>
                </a:solidFill>
                <a:latin typeface="Calibri"/>
                <a:cs typeface="Calibri"/>
              </a:rPr>
              <a:t>(W</a:t>
            </a:r>
            <a:r>
              <a:rPr sz="2200" spc="-10" dirty="0">
                <a:solidFill>
                  <a:srgbClr val="4470C4"/>
                </a:solidFill>
                <a:latin typeface="Calibri"/>
                <a:cs typeface="Calibri"/>
              </a:rPr>
              <a:t> </a:t>
            </a:r>
            <a:r>
              <a:rPr sz="2200" dirty="0">
                <a:solidFill>
                  <a:srgbClr val="4470C4"/>
                </a:solidFill>
                <a:latin typeface="Calibri"/>
                <a:cs typeface="Calibri"/>
              </a:rPr>
              <a:t>–</a:t>
            </a:r>
            <a:r>
              <a:rPr sz="2200" spc="-10" dirty="0">
                <a:solidFill>
                  <a:srgbClr val="4470C4"/>
                </a:solidFill>
                <a:latin typeface="Calibri"/>
                <a:cs typeface="Calibri"/>
              </a:rPr>
              <a:t> </a:t>
            </a:r>
            <a:r>
              <a:rPr sz="2200" dirty="0">
                <a:solidFill>
                  <a:srgbClr val="4470C4"/>
                </a:solidFill>
                <a:latin typeface="Calibri"/>
                <a:cs typeface="Calibri"/>
              </a:rPr>
              <a:t>w</a:t>
            </a:r>
            <a:r>
              <a:rPr sz="2200" spc="-10" dirty="0">
                <a:solidFill>
                  <a:srgbClr val="4470C4"/>
                </a:solidFill>
                <a:latin typeface="Calibri"/>
                <a:cs typeface="Calibri"/>
              </a:rPr>
              <a:t> </a:t>
            </a:r>
            <a:r>
              <a:rPr sz="2200" dirty="0">
                <a:solidFill>
                  <a:srgbClr val="4470C4"/>
                </a:solidFill>
                <a:latin typeface="Calibri"/>
                <a:cs typeface="Calibri"/>
              </a:rPr>
              <a:t>+</a:t>
            </a:r>
            <a:r>
              <a:rPr sz="2200" spc="-10" dirty="0">
                <a:solidFill>
                  <a:srgbClr val="4470C4"/>
                </a:solidFill>
                <a:latin typeface="Calibri"/>
                <a:cs typeface="Calibri"/>
              </a:rPr>
              <a:t> </a:t>
            </a:r>
            <a:r>
              <a:rPr sz="2200" dirty="0">
                <a:solidFill>
                  <a:srgbClr val="4470C4"/>
                </a:solidFill>
                <a:latin typeface="Calibri"/>
                <a:cs typeface="Calibri"/>
              </a:rPr>
              <a:t>1)</a:t>
            </a:r>
            <a:r>
              <a:rPr sz="2200" spc="-20" dirty="0">
                <a:solidFill>
                  <a:srgbClr val="4470C4"/>
                </a:solidFill>
                <a:latin typeface="Calibri"/>
                <a:cs typeface="Calibri"/>
              </a:rPr>
              <a:t> </a:t>
            </a:r>
            <a:r>
              <a:rPr sz="2200" dirty="0">
                <a:solidFill>
                  <a:srgbClr val="4470C4"/>
                </a:solidFill>
                <a:latin typeface="Calibri"/>
                <a:cs typeface="Calibri"/>
              </a:rPr>
              <a:t>*</a:t>
            </a:r>
            <a:r>
              <a:rPr sz="2200" spc="-5" dirty="0">
                <a:solidFill>
                  <a:srgbClr val="4470C4"/>
                </a:solidFill>
                <a:latin typeface="Calibri"/>
                <a:cs typeface="Calibri"/>
              </a:rPr>
              <a:t> </a:t>
            </a:r>
            <a:r>
              <a:rPr sz="2200" dirty="0">
                <a:solidFill>
                  <a:srgbClr val="4470C4"/>
                </a:solidFill>
                <a:latin typeface="Calibri"/>
                <a:cs typeface="Calibri"/>
              </a:rPr>
              <a:t>(H</a:t>
            </a:r>
            <a:r>
              <a:rPr sz="2200" spc="-5" dirty="0">
                <a:solidFill>
                  <a:srgbClr val="4470C4"/>
                </a:solidFill>
                <a:latin typeface="Calibri"/>
                <a:cs typeface="Calibri"/>
              </a:rPr>
              <a:t> </a:t>
            </a:r>
            <a:r>
              <a:rPr sz="2200" dirty="0">
                <a:solidFill>
                  <a:srgbClr val="4470C4"/>
                </a:solidFill>
                <a:latin typeface="Calibri"/>
                <a:cs typeface="Calibri"/>
              </a:rPr>
              <a:t>–</a:t>
            </a:r>
            <a:r>
              <a:rPr sz="2200" spc="-5" dirty="0">
                <a:solidFill>
                  <a:srgbClr val="4470C4"/>
                </a:solidFill>
                <a:latin typeface="Calibri"/>
                <a:cs typeface="Calibri"/>
              </a:rPr>
              <a:t> </a:t>
            </a:r>
            <a:r>
              <a:rPr sz="2200" dirty="0">
                <a:solidFill>
                  <a:srgbClr val="4470C4"/>
                </a:solidFill>
                <a:latin typeface="Calibri"/>
                <a:cs typeface="Calibri"/>
              </a:rPr>
              <a:t>h</a:t>
            </a:r>
            <a:r>
              <a:rPr sz="2200" spc="-20" dirty="0">
                <a:solidFill>
                  <a:srgbClr val="4470C4"/>
                </a:solidFill>
                <a:latin typeface="Calibri"/>
                <a:cs typeface="Calibri"/>
              </a:rPr>
              <a:t> </a:t>
            </a:r>
            <a:r>
              <a:rPr sz="2200" dirty="0">
                <a:solidFill>
                  <a:srgbClr val="4470C4"/>
                </a:solidFill>
                <a:latin typeface="Calibri"/>
                <a:cs typeface="Calibri"/>
              </a:rPr>
              <a:t>+</a:t>
            </a:r>
            <a:r>
              <a:rPr sz="2200" spc="-10" dirty="0">
                <a:solidFill>
                  <a:srgbClr val="4470C4"/>
                </a:solidFill>
                <a:latin typeface="Calibri"/>
                <a:cs typeface="Calibri"/>
              </a:rPr>
              <a:t> </a:t>
            </a:r>
            <a:r>
              <a:rPr sz="2200" spc="-25" dirty="0">
                <a:solidFill>
                  <a:srgbClr val="4470C4"/>
                </a:solidFill>
                <a:latin typeface="Calibri"/>
                <a:cs typeface="Calibri"/>
              </a:rPr>
              <a:t>1)</a:t>
            </a:r>
            <a:endParaRPr sz="2200">
              <a:latin typeface="Calibri"/>
              <a:cs typeface="Calibri"/>
            </a:endParaRPr>
          </a:p>
        </p:txBody>
      </p:sp>
      <p:sp>
        <p:nvSpPr>
          <p:cNvPr id="8" name="object 8"/>
          <p:cNvSpPr txBox="1"/>
          <p:nvPr/>
        </p:nvSpPr>
        <p:spPr>
          <a:xfrm>
            <a:off x="7881607" y="3868420"/>
            <a:ext cx="4036695" cy="1348740"/>
          </a:xfrm>
          <a:prstGeom prst="rect">
            <a:avLst/>
          </a:prstGeom>
        </p:spPr>
        <p:txBody>
          <a:bodyPr vert="horz" wrap="square" lIns="0" tIns="12700" rIns="0" bIns="0" rtlCol="0">
            <a:spAutoFit/>
          </a:bodyPr>
          <a:lstStyle/>
          <a:p>
            <a:pPr marL="12700">
              <a:lnSpc>
                <a:spcPts val="2530"/>
              </a:lnSpc>
              <a:spcBef>
                <a:spcPts val="100"/>
              </a:spcBef>
            </a:pPr>
            <a:r>
              <a:rPr sz="2200" spc="-35" dirty="0">
                <a:latin typeface="Calibri"/>
                <a:cs typeface="Calibri"/>
              </a:rPr>
              <a:t>Total</a:t>
            </a:r>
            <a:r>
              <a:rPr sz="2200" spc="-80" dirty="0">
                <a:latin typeface="Calibri"/>
                <a:cs typeface="Calibri"/>
              </a:rPr>
              <a:t> </a:t>
            </a:r>
            <a:r>
              <a:rPr sz="2200" dirty="0">
                <a:latin typeface="Calibri"/>
                <a:cs typeface="Calibri"/>
              </a:rPr>
              <a:t>possible</a:t>
            </a:r>
            <a:r>
              <a:rPr sz="2200" spc="-70" dirty="0">
                <a:latin typeface="Calibri"/>
                <a:cs typeface="Calibri"/>
              </a:rPr>
              <a:t> </a:t>
            </a:r>
            <a:r>
              <a:rPr sz="2200" spc="-10" dirty="0">
                <a:latin typeface="Calibri"/>
                <a:cs typeface="Calibri"/>
              </a:rPr>
              <a:t>boxes:</a:t>
            </a:r>
            <a:endParaRPr sz="2200">
              <a:latin typeface="Calibri"/>
              <a:cs typeface="Calibri"/>
            </a:endParaRPr>
          </a:p>
          <a:p>
            <a:pPr marL="298450">
              <a:lnSpc>
                <a:spcPts val="1810"/>
              </a:lnSpc>
              <a:tabLst>
                <a:tab pos="740410" algn="l"/>
              </a:tabLst>
            </a:pPr>
            <a:r>
              <a:rPr sz="1600" spc="-50" dirty="0">
                <a:latin typeface="Cambria Math"/>
                <a:cs typeface="Cambria Math"/>
              </a:rPr>
              <a:t>𝐻</a:t>
            </a:r>
            <a:r>
              <a:rPr sz="1600" dirty="0">
                <a:latin typeface="Cambria Math"/>
                <a:cs typeface="Cambria Math"/>
              </a:rPr>
              <a:t>	</a:t>
            </a:r>
            <a:r>
              <a:rPr sz="1600" spc="35" dirty="0">
                <a:latin typeface="Cambria Math"/>
                <a:cs typeface="Cambria Math"/>
              </a:rPr>
              <a:t>𝖶</a:t>
            </a:r>
            <a:endParaRPr sz="1600">
              <a:latin typeface="Cambria Math"/>
              <a:cs typeface="Cambria Math"/>
            </a:endParaRPr>
          </a:p>
          <a:p>
            <a:pPr marL="193040">
              <a:lnSpc>
                <a:spcPct val="100000"/>
              </a:lnSpc>
              <a:spcBef>
                <a:spcPts val="765"/>
              </a:spcBef>
            </a:pPr>
            <a:r>
              <a:rPr sz="2200" spc="2285" dirty="0">
                <a:latin typeface="Cambria Math"/>
                <a:cs typeface="Cambria Math"/>
              </a:rPr>
              <a:t>!</a:t>
            </a:r>
            <a:r>
              <a:rPr sz="2200" spc="245" dirty="0">
                <a:latin typeface="Cambria Math"/>
                <a:cs typeface="Cambria Math"/>
              </a:rPr>
              <a:t> </a:t>
            </a:r>
            <a:r>
              <a:rPr sz="2200" spc="844" dirty="0">
                <a:latin typeface="Cambria Math"/>
                <a:cs typeface="Cambria Math"/>
              </a:rPr>
              <a:t>!(𝑊</a:t>
            </a:r>
            <a:r>
              <a:rPr sz="2200" spc="80" dirty="0">
                <a:latin typeface="Cambria Math"/>
                <a:cs typeface="Cambria Math"/>
              </a:rPr>
              <a:t> </a:t>
            </a:r>
            <a:r>
              <a:rPr sz="2200" dirty="0">
                <a:latin typeface="Cambria Math"/>
                <a:cs typeface="Cambria Math"/>
              </a:rPr>
              <a:t>−</a:t>
            </a:r>
            <a:r>
              <a:rPr sz="2200" spc="-5" dirty="0">
                <a:latin typeface="Cambria Math"/>
                <a:cs typeface="Cambria Math"/>
              </a:rPr>
              <a:t> </a:t>
            </a:r>
            <a:r>
              <a:rPr sz="2200" dirty="0">
                <a:latin typeface="Cambria Math"/>
                <a:cs typeface="Cambria Math"/>
              </a:rPr>
              <a:t>𝑤</a:t>
            </a:r>
            <a:r>
              <a:rPr sz="2200" spc="60" dirty="0">
                <a:latin typeface="Cambria Math"/>
                <a:cs typeface="Cambria Math"/>
              </a:rPr>
              <a:t> </a:t>
            </a:r>
            <a:r>
              <a:rPr sz="2200" dirty="0">
                <a:latin typeface="Cambria Math"/>
                <a:cs typeface="Cambria Math"/>
              </a:rPr>
              <a:t>+</a:t>
            </a:r>
            <a:r>
              <a:rPr sz="2200" spc="-5" dirty="0">
                <a:latin typeface="Cambria Math"/>
                <a:cs typeface="Cambria Math"/>
              </a:rPr>
              <a:t> </a:t>
            </a:r>
            <a:r>
              <a:rPr sz="2200" dirty="0">
                <a:latin typeface="Cambria Math"/>
                <a:cs typeface="Cambria Math"/>
              </a:rPr>
              <a:t>1)(𝐻</a:t>
            </a:r>
            <a:r>
              <a:rPr sz="2200" spc="60" dirty="0">
                <a:latin typeface="Cambria Math"/>
                <a:cs typeface="Cambria Math"/>
              </a:rPr>
              <a:t> </a:t>
            </a:r>
            <a:r>
              <a:rPr sz="2200" dirty="0">
                <a:latin typeface="Cambria Math"/>
                <a:cs typeface="Cambria Math"/>
              </a:rPr>
              <a:t>−</a:t>
            </a:r>
            <a:r>
              <a:rPr sz="2200" spc="-5" dirty="0">
                <a:latin typeface="Cambria Math"/>
                <a:cs typeface="Cambria Math"/>
              </a:rPr>
              <a:t> </a:t>
            </a:r>
            <a:r>
              <a:rPr sz="2200" dirty="0">
                <a:latin typeface="Cambria Math"/>
                <a:cs typeface="Cambria Math"/>
              </a:rPr>
              <a:t>ℎ</a:t>
            </a:r>
            <a:r>
              <a:rPr sz="2200" spc="45" dirty="0">
                <a:latin typeface="Cambria Math"/>
                <a:cs typeface="Cambria Math"/>
              </a:rPr>
              <a:t> </a:t>
            </a:r>
            <a:r>
              <a:rPr sz="2200" dirty="0">
                <a:latin typeface="Cambria Math"/>
                <a:cs typeface="Cambria Math"/>
              </a:rPr>
              <a:t>+</a:t>
            </a:r>
            <a:r>
              <a:rPr sz="2200" spc="-10" dirty="0">
                <a:latin typeface="Cambria Math"/>
                <a:cs typeface="Cambria Math"/>
              </a:rPr>
              <a:t> </a:t>
            </a:r>
            <a:r>
              <a:rPr sz="2200" spc="-25" dirty="0">
                <a:latin typeface="Cambria Math"/>
                <a:cs typeface="Cambria Math"/>
              </a:rPr>
              <a:t>1)</a:t>
            </a:r>
            <a:endParaRPr sz="2200">
              <a:latin typeface="Cambria Math"/>
              <a:cs typeface="Cambria Math"/>
            </a:endParaRPr>
          </a:p>
          <a:p>
            <a:pPr marL="179705">
              <a:lnSpc>
                <a:spcPct val="100000"/>
              </a:lnSpc>
              <a:spcBef>
                <a:spcPts val="745"/>
              </a:spcBef>
            </a:pPr>
            <a:r>
              <a:rPr sz="1600" dirty="0">
                <a:latin typeface="Cambria Math"/>
                <a:cs typeface="Cambria Math"/>
              </a:rPr>
              <a:t>ℎ=1</a:t>
            </a:r>
            <a:r>
              <a:rPr sz="1600" spc="155" dirty="0">
                <a:latin typeface="Cambria Math"/>
                <a:cs typeface="Cambria Math"/>
              </a:rPr>
              <a:t> </a:t>
            </a:r>
            <a:r>
              <a:rPr sz="1600" spc="-25" dirty="0">
                <a:latin typeface="Cambria Math"/>
                <a:cs typeface="Cambria Math"/>
              </a:rPr>
              <a:t>w=1</a:t>
            </a:r>
            <a:endParaRPr sz="1600">
              <a:latin typeface="Cambria Math"/>
              <a:cs typeface="Cambria Math"/>
            </a:endParaRPr>
          </a:p>
        </p:txBody>
      </p:sp>
      <p:sp>
        <p:nvSpPr>
          <p:cNvPr id="9" name="object 9"/>
          <p:cNvSpPr txBox="1"/>
          <p:nvPr/>
        </p:nvSpPr>
        <p:spPr>
          <a:xfrm>
            <a:off x="8599347" y="5660644"/>
            <a:ext cx="234315" cy="360680"/>
          </a:xfrm>
          <a:prstGeom prst="rect">
            <a:avLst/>
          </a:prstGeom>
        </p:spPr>
        <p:txBody>
          <a:bodyPr vert="horz" wrap="square" lIns="0" tIns="12700" rIns="0" bIns="0" rtlCol="0">
            <a:spAutoFit/>
          </a:bodyPr>
          <a:lstStyle/>
          <a:p>
            <a:pPr marL="12700">
              <a:lnSpc>
                <a:spcPct val="100000"/>
              </a:lnSpc>
              <a:spcBef>
                <a:spcPts val="100"/>
              </a:spcBef>
            </a:pPr>
            <a:r>
              <a:rPr sz="2200" spc="-50" dirty="0">
                <a:latin typeface="Cambria Math"/>
                <a:cs typeface="Cambria Math"/>
              </a:rPr>
              <a:t>=</a:t>
            </a:r>
            <a:endParaRPr sz="2200">
              <a:latin typeface="Cambria Math"/>
              <a:cs typeface="Cambria Math"/>
            </a:endParaRPr>
          </a:p>
        </p:txBody>
      </p:sp>
      <p:sp>
        <p:nvSpPr>
          <p:cNvPr id="10" name="object 10"/>
          <p:cNvSpPr/>
          <p:nvPr/>
        </p:nvSpPr>
        <p:spPr>
          <a:xfrm>
            <a:off x="8897608" y="5862370"/>
            <a:ext cx="2451100" cy="12700"/>
          </a:xfrm>
          <a:custGeom>
            <a:avLst/>
            <a:gdLst/>
            <a:ahLst/>
            <a:cxnLst/>
            <a:rect l="l" t="t" r="r" b="b"/>
            <a:pathLst>
              <a:path w="2451100" h="12700">
                <a:moveTo>
                  <a:pt x="1143000" y="0"/>
                </a:moveTo>
                <a:lnTo>
                  <a:pt x="0" y="0"/>
                </a:lnTo>
                <a:lnTo>
                  <a:pt x="0" y="12700"/>
                </a:lnTo>
                <a:lnTo>
                  <a:pt x="1143000" y="12700"/>
                </a:lnTo>
                <a:lnTo>
                  <a:pt x="1143000" y="0"/>
                </a:lnTo>
                <a:close/>
              </a:path>
              <a:path w="2451100" h="12700">
                <a:moveTo>
                  <a:pt x="2451100" y="0"/>
                </a:moveTo>
                <a:lnTo>
                  <a:pt x="1181100" y="0"/>
                </a:lnTo>
                <a:lnTo>
                  <a:pt x="1181100" y="12700"/>
                </a:lnTo>
                <a:lnTo>
                  <a:pt x="2451100" y="12700"/>
                </a:lnTo>
                <a:lnTo>
                  <a:pt x="2451100" y="0"/>
                </a:lnTo>
                <a:close/>
              </a:path>
            </a:pathLst>
          </a:custGeom>
          <a:solidFill>
            <a:srgbClr val="000000"/>
          </a:solidFill>
        </p:spPr>
        <p:txBody>
          <a:bodyPr wrap="square" lIns="0" tIns="0" rIns="0" bIns="0" rtlCol="0"/>
          <a:lstStyle/>
          <a:p>
            <a:endParaRPr/>
          </a:p>
        </p:txBody>
      </p:sp>
      <p:sp>
        <p:nvSpPr>
          <p:cNvPr id="11" name="object 11"/>
          <p:cNvSpPr txBox="1"/>
          <p:nvPr/>
        </p:nvSpPr>
        <p:spPr>
          <a:xfrm>
            <a:off x="8884907" y="5383276"/>
            <a:ext cx="2482850" cy="824230"/>
          </a:xfrm>
          <a:prstGeom prst="rect">
            <a:avLst/>
          </a:prstGeom>
        </p:spPr>
        <p:txBody>
          <a:bodyPr vert="horz" wrap="square" lIns="0" tIns="76835" rIns="0" bIns="0" rtlCol="0">
            <a:spAutoFit/>
          </a:bodyPr>
          <a:lstStyle/>
          <a:p>
            <a:pPr marL="12700">
              <a:lnSpc>
                <a:spcPct val="100000"/>
              </a:lnSpc>
              <a:spcBef>
                <a:spcPts val="605"/>
              </a:spcBef>
            </a:pPr>
            <a:r>
              <a:rPr sz="2200" dirty="0">
                <a:latin typeface="Cambria Math"/>
                <a:cs typeface="Cambria Math"/>
              </a:rPr>
              <a:t>𝐻(𝐻</a:t>
            </a:r>
            <a:r>
              <a:rPr sz="2200" spc="95" dirty="0">
                <a:latin typeface="Cambria Math"/>
                <a:cs typeface="Cambria Math"/>
              </a:rPr>
              <a:t> </a:t>
            </a:r>
            <a:r>
              <a:rPr sz="2200" dirty="0">
                <a:latin typeface="Cambria Math"/>
                <a:cs typeface="Cambria Math"/>
              </a:rPr>
              <a:t>+</a:t>
            </a:r>
            <a:r>
              <a:rPr sz="2200" spc="20" dirty="0">
                <a:latin typeface="Cambria Math"/>
                <a:cs typeface="Cambria Math"/>
              </a:rPr>
              <a:t> </a:t>
            </a:r>
            <a:r>
              <a:rPr sz="2200" spc="-10" dirty="0">
                <a:latin typeface="Cambria Math"/>
                <a:cs typeface="Cambria Math"/>
              </a:rPr>
              <a:t>1)</a:t>
            </a:r>
            <a:r>
              <a:rPr sz="2200" spc="-100" dirty="0">
                <a:latin typeface="Cambria Math"/>
                <a:cs typeface="Cambria Math"/>
              </a:rPr>
              <a:t> </a:t>
            </a:r>
            <a:r>
              <a:rPr sz="2200" dirty="0">
                <a:latin typeface="Cambria Math"/>
                <a:cs typeface="Cambria Math"/>
              </a:rPr>
              <a:t>𝑊(𝑊</a:t>
            </a:r>
            <a:r>
              <a:rPr sz="2200" spc="120" dirty="0">
                <a:latin typeface="Cambria Math"/>
                <a:cs typeface="Cambria Math"/>
              </a:rPr>
              <a:t> </a:t>
            </a:r>
            <a:r>
              <a:rPr sz="2200" dirty="0">
                <a:latin typeface="Cambria Math"/>
                <a:cs typeface="Cambria Math"/>
              </a:rPr>
              <a:t>+</a:t>
            </a:r>
            <a:r>
              <a:rPr sz="2200" spc="25" dirty="0">
                <a:latin typeface="Cambria Math"/>
                <a:cs typeface="Cambria Math"/>
              </a:rPr>
              <a:t> </a:t>
            </a:r>
            <a:r>
              <a:rPr sz="2200" spc="-25" dirty="0">
                <a:latin typeface="Cambria Math"/>
                <a:cs typeface="Cambria Math"/>
              </a:rPr>
              <a:t>1)</a:t>
            </a:r>
            <a:endParaRPr sz="2200">
              <a:latin typeface="Cambria Math"/>
              <a:cs typeface="Cambria Math"/>
            </a:endParaRPr>
          </a:p>
          <a:p>
            <a:pPr marL="505459">
              <a:lnSpc>
                <a:spcPct val="100000"/>
              </a:lnSpc>
              <a:spcBef>
                <a:spcPts val="500"/>
              </a:spcBef>
              <a:tabLst>
                <a:tab pos="1757680" algn="l"/>
              </a:tabLst>
            </a:pPr>
            <a:r>
              <a:rPr sz="2200" spc="-50" dirty="0">
                <a:latin typeface="Cambria Math"/>
                <a:cs typeface="Cambria Math"/>
              </a:rPr>
              <a:t>2</a:t>
            </a:r>
            <a:r>
              <a:rPr sz="2200" dirty="0">
                <a:latin typeface="Cambria Math"/>
                <a:cs typeface="Cambria Math"/>
              </a:rPr>
              <a:t>	</a:t>
            </a:r>
            <a:r>
              <a:rPr sz="2200" spc="-50" dirty="0">
                <a:latin typeface="Cambria Math"/>
                <a:cs typeface="Cambria Math"/>
              </a:rPr>
              <a:t>2</a:t>
            </a:r>
            <a:endParaRPr sz="2200">
              <a:latin typeface="Cambria Math"/>
              <a:cs typeface="Cambria Math"/>
            </a:endParaRPr>
          </a:p>
        </p:txBody>
      </p:sp>
      <p:sp>
        <p:nvSpPr>
          <p:cNvPr id="12" name="object 12"/>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3" name="object 13"/>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21</a:t>
            </a:fld>
            <a:endParaRPr spc="-25" dirty="0"/>
          </a:p>
        </p:txBody>
      </p:sp>
      <p:sp>
        <p:nvSpPr>
          <p:cNvPr id="14" name="object 14"/>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Detecting</a:t>
            </a:r>
            <a:r>
              <a:rPr spc="-5" dirty="0"/>
              <a:t> </a:t>
            </a:r>
            <a:r>
              <a:rPr dirty="0"/>
              <a:t>Multiple</a:t>
            </a:r>
            <a:r>
              <a:rPr spc="-5" dirty="0"/>
              <a:t> </a:t>
            </a:r>
            <a:r>
              <a:rPr dirty="0"/>
              <a:t>Objects:</a:t>
            </a:r>
            <a:r>
              <a:rPr spc="-10" dirty="0"/>
              <a:t> </a:t>
            </a:r>
            <a:r>
              <a:rPr sz="3900" dirty="0"/>
              <a:t>Sliding</a:t>
            </a:r>
            <a:r>
              <a:rPr sz="3900" spc="35" dirty="0"/>
              <a:t> </a:t>
            </a:r>
            <a:r>
              <a:rPr sz="3900" spc="-10" dirty="0"/>
              <a:t>Window</a:t>
            </a:r>
            <a:endParaRPr sz="3900"/>
          </a:p>
        </p:txBody>
      </p:sp>
      <p:grpSp>
        <p:nvGrpSpPr>
          <p:cNvPr id="3" name="object 3"/>
          <p:cNvGrpSpPr/>
          <p:nvPr/>
        </p:nvGrpSpPr>
        <p:grpSpPr>
          <a:xfrm>
            <a:off x="286511" y="2718816"/>
            <a:ext cx="3545204" cy="2658110"/>
            <a:chOff x="286511" y="2718816"/>
            <a:chExt cx="3545204" cy="2658110"/>
          </a:xfrm>
        </p:grpSpPr>
        <p:pic>
          <p:nvPicPr>
            <p:cNvPr id="4" name="object 4"/>
            <p:cNvPicPr/>
            <p:nvPr/>
          </p:nvPicPr>
          <p:blipFill>
            <a:blip r:embed="rId2" cstate="print"/>
            <a:stretch>
              <a:fillRect/>
            </a:stretch>
          </p:blipFill>
          <p:spPr>
            <a:xfrm>
              <a:off x="286511" y="2718816"/>
              <a:ext cx="3544824" cy="2657856"/>
            </a:xfrm>
            <a:prstGeom prst="rect">
              <a:avLst/>
            </a:prstGeom>
          </p:spPr>
        </p:pic>
        <p:sp>
          <p:nvSpPr>
            <p:cNvPr id="5" name="object 5"/>
            <p:cNvSpPr/>
            <p:nvPr/>
          </p:nvSpPr>
          <p:spPr>
            <a:xfrm>
              <a:off x="2532900" y="3793070"/>
              <a:ext cx="836930" cy="1210945"/>
            </a:xfrm>
            <a:custGeom>
              <a:avLst/>
              <a:gdLst/>
              <a:ahLst/>
              <a:cxnLst/>
              <a:rect l="l" t="t" r="r" b="b"/>
              <a:pathLst>
                <a:path w="836929" h="1210945">
                  <a:moveTo>
                    <a:pt x="0" y="0"/>
                  </a:moveTo>
                  <a:lnTo>
                    <a:pt x="836837" y="0"/>
                  </a:lnTo>
                  <a:lnTo>
                    <a:pt x="836837" y="1210730"/>
                  </a:lnTo>
                  <a:lnTo>
                    <a:pt x="0" y="1210730"/>
                  </a:lnTo>
                  <a:lnTo>
                    <a:pt x="0" y="0"/>
                  </a:lnTo>
                  <a:close/>
                </a:path>
              </a:pathLst>
            </a:custGeom>
            <a:ln w="38100">
              <a:solidFill>
                <a:srgbClr val="0000FF"/>
              </a:solidFill>
            </a:ln>
          </p:spPr>
          <p:txBody>
            <a:bodyPr wrap="square" lIns="0" tIns="0" rIns="0" bIns="0" rtlCol="0"/>
            <a:lstStyle/>
            <a:p>
              <a:endParaRPr/>
            </a:p>
          </p:txBody>
        </p:sp>
      </p:grpSp>
      <p:sp>
        <p:nvSpPr>
          <p:cNvPr id="6" name="object 6"/>
          <p:cNvSpPr txBox="1"/>
          <p:nvPr/>
        </p:nvSpPr>
        <p:spPr>
          <a:xfrm>
            <a:off x="4011460" y="1736343"/>
            <a:ext cx="4715510" cy="2017395"/>
          </a:xfrm>
          <a:prstGeom prst="rect">
            <a:avLst/>
          </a:prstGeom>
        </p:spPr>
        <p:txBody>
          <a:bodyPr vert="horz" wrap="square" lIns="0" tIns="12700" rIns="0" bIns="0" rtlCol="0">
            <a:spAutoFit/>
          </a:bodyPr>
          <a:lstStyle/>
          <a:p>
            <a:pPr marL="294005" marR="5080">
              <a:lnSpc>
                <a:spcPct val="100000"/>
              </a:lnSpc>
              <a:spcBef>
                <a:spcPts val="100"/>
              </a:spcBef>
            </a:pPr>
            <a:r>
              <a:rPr sz="2500" dirty="0">
                <a:latin typeface="Calibri"/>
                <a:cs typeface="Calibri"/>
              </a:rPr>
              <a:t>Apply</a:t>
            </a:r>
            <a:r>
              <a:rPr sz="2500" spc="-60" dirty="0">
                <a:latin typeface="Calibri"/>
                <a:cs typeface="Calibri"/>
              </a:rPr>
              <a:t> </a:t>
            </a:r>
            <a:r>
              <a:rPr sz="2500" dirty="0">
                <a:latin typeface="Calibri"/>
                <a:cs typeface="Calibri"/>
              </a:rPr>
              <a:t>a</a:t>
            </a:r>
            <a:r>
              <a:rPr sz="2500" spc="-65" dirty="0">
                <a:latin typeface="Calibri"/>
                <a:cs typeface="Calibri"/>
              </a:rPr>
              <a:t> </a:t>
            </a:r>
            <a:r>
              <a:rPr sz="2500" dirty="0">
                <a:latin typeface="Calibri"/>
                <a:cs typeface="Calibri"/>
              </a:rPr>
              <a:t>CNN</a:t>
            </a:r>
            <a:r>
              <a:rPr sz="2500" spc="-70" dirty="0">
                <a:latin typeface="Calibri"/>
                <a:cs typeface="Calibri"/>
              </a:rPr>
              <a:t> </a:t>
            </a:r>
            <a:r>
              <a:rPr sz="2500" dirty="0">
                <a:latin typeface="Calibri"/>
                <a:cs typeface="Calibri"/>
              </a:rPr>
              <a:t>to</a:t>
            </a:r>
            <a:r>
              <a:rPr sz="2500" spc="-55" dirty="0">
                <a:latin typeface="Calibri"/>
                <a:cs typeface="Calibri"/>
              </a:rPr>
              <a:t> </a:t>
            </a:r>
            <a:r>
              <a:rPr sz="2500" dirty="0">
                <a:latin typeface="Calibri"/>
                <a:cs typeface="Calibri"/>
              </a:rPr>
              <a:t>many</a:t>
            </a:r>
            <a:r>
              <a:rPr sz="2500" spc="-60" dirty="0">
                <a:latin typeface="Calibri"/>
                <a:cs typeface="Calibri"/>
              </a:rPr>
              <a:t> </a:t>
            </a:r>
            <a:r>
              <a:rPr sz="2500" spc="-10" dirty="0">
                <a:latin typeface="Calibri"/>
                <a:cs typeface="Calibri"/>
              </a:rPr>
              <a:t>different </a:t>
            </a:r>
            <a:r>
              <a:rPr sz="2500" dirty="0">
                <a:latin typeface="Calibri"/>
                <a:cs typeface="Calibri"/>
              </a:rPr>
              <a:t>crops</a:t>
            </a:r>
            <a:r>
              <a:rPr sz="2500" spc="-70" dirty="0">
                <a:latin typeface="Calibri"/>
                <a:cs typeface="Calibri"/>
              </a:rPr>
              <a:t> </a:t>
            </a:r>
            <a:r>
              <a:rPr sz="2500" dirty="0">
                <a:latin typeface="Calibri"/>
                <a:cs typeface="Calibri"/>
              </a:rPr>
              <a:t>of</a:t>
            </a:r>
            <a:r>
              <a:rPr sz="2500" spc="-65" dirty="0">
                <a:latin typeface="Calibri"/>
                <a:cs typeface="Calibri"/>
              </a:rPr>
              <a:t> </a:t>
            </a:r>
            <a:r>
              <a:rPr sz="2500" dirty="0">
                <a:latin typeface="Calibri"/>
                <a:cs typeface="Calibri"/>
              </a:rPr>
              <a:t>the</a:t>
            </a:r>
            <a:r>
              <a:rPr sz="2500" spc="-70" dirty="0">
                <a:latin typeface="Calibri"/>
                <a:cs typeface="Calibri"/>
              </a:rPr>
              <a:t> </a:t>
            </a:r>
            <a:r>
              <a:rPr sz="2500" dirty="0">
                <a:latin typeface="Calibri"/>
                <a:cs typeface="Calibri"/>
              </a:rPr>
              <a:t>image,</a:t>
            </a:r>
            <a:r>
              <a:rPr sz="2500" spc="-65" dirty="0">
                <a:latin typeface="Calibri"/>
                <a:cs typeface="Calibri"/>
              </a:rPr>
              <a:t> </a:t>
            </a:r>
            <a:r>
              <a:rPr sz="2500" dirty="0">
                <a:latin typeface="Calibri"/>
                <a:cs typeface="Calibri"/>
              </a:rPr>
              <a:t>CNN</a:t>
            </a:r>
            <a:r>
              <a:rPr sz="2500" spc="-80" dirty="0">
                <a:latin typeface="Calibri"/>
                <a:cs typeface="Calibri"/>
              </a:rPr>
              <a:t> </a:t>
            </a:r>
            <a:r>
              <a:rPr sz="2500" spc="-10" dirty="0">
                <a:latin typeface="Calibri"/>
                <a:cs typeface="Calibri"/>
              </a:rPr>
              <a:t>classifies </a:t>
            </a:r>
            <a:r>
              <a:rPr sz="2500" dirty="0">
                <a:latin typeface="Calibri"/>
                <a:cs typeface="Calibri"/>
              </a:rPr>
              <a:t>each</a:t>
            </a:r>
            <a:r>
              <a:rPr sz="2500" spc="-65" dirty="0">
                <a:latin typeface="Calibri"/>
                <a:cs typeface="Calibri"/>
              </a:rPr>
              <a:t> </a:t>
            </a:r>
            <a:r>
              <a:rPr sz="2500" dirty="0">
                <a:latin typeface="Calibri"/>
                <a:cs typeface="Calibri"/>
              </a:rPr>
              <a:t>crop</a:t>
            </a:r>
            <a:r>
              <a:rPr sz="2500" spc="-60" dirty="0">
                <a:latin typeface="Calibri"/>
                <a:cs typeface="Calibri"/>
              </a:rPr>
              <a:t> </a:t>
            </a:r>
            <a:r>
              <a:rPr sz="2500" dirty="0">
                <a:latin typeface="Calibri"/>
                <a:cs typeface="Calibri"/>
              </a:rPr>
              <a:t>as</a:t>
            </a:r>
            <a:r>
              <a:rPr sz="2500" spc="-65" dirty="0">
                <a:latin typeface="Calibri"/>
                <a:cs typeface="Calibri"/>
              </a:rPr>
              <a:t> </a:t>
            </a:r>
            <a:r>
              <a:rPr sz="2500" dirty="0">
                <a:latin typeface="Calibri"/>
                <a:cs typeface="Calibri"/>
              </a:rPr>
              <a:t>object</a:t>
            </a:r>
            <a:r>
              <a:rPr sz="2500" spc="-65" dirty="0">
                <a:latin typeface="Calibri"/>
                <a:cs typeface="Calibri"/>
              </a:rPr>
              <a:t> </a:t>
            </a:r>
            <a:r>
              <a:rPr sz="2500" dirty="0">
                <a:latin typeface="Calibri"/>
                <a:cs typeface="Calibri"/>
              </a:rPr>
              <a:t>or</a:t>
            </a:r>
            <a:r>
              <a:rPr sz="2500" spc="-70" dirty="0">
                <a:latin typeface="Calibri"/>
                <a:cs typeface="Calibri"/>
              </a:rPr>
              <a:t> </a:t>
            </a:r>
            <a:r>
              <a:rPr sz="2500" spc="-10" dirty="0">
                <a:latin typeface="Calibri"/>
                <a:cs typeface="Calibri"/>
              </a:rPr>
              <a:t>background</a:t>
            </a:r>
            <a:endParaRPr sz="2500">
              <a:latin typeface="Calibri"/>
              <a:cs typeface="Calibri"/>
            </a:endParaRPr>
          </a:p>
          <a:p>
            <a:pPr marL="12700" marR="588645">
              <a:lnSpc>
                <a:spcPts val="2590"/>
              </a:lnSpc>
              <a:spcBef>
                <a:spcPts val="1580"/>
              </a:spcBef>
            </a:pPr>
            <a:r>
              <a:rPr sz="2200" b="1" dirty="0">
                <a:solidFill>
                  <a:srgbClr val="4470C4"/>
                </a:solidFill>
                <a:latin typeface="Calibri"/>
                <a:cs typeface="Calibri"/>
              </a:rPr>
              <a:t>Question</a:t>
            </a:r>
            <a:r>
              <a:rPr sz="2200" dirty="0">
                <a:solidFill>
                  <a:srgbClr val="4470C4"/>
                </a:solidFill>
                <a:latin typeface="Calibri"/>
                <a:cs typeface="Calibri"/>
              </a:rPr>
              <a:t>:</a:t>
            </a:r>
            <a:r>
              <a:rPr sz="2200" spc="-70" dirty="0">
                <a:solidFill>
                  <a:srgbClr val="4470C4"/>
                </a:solidFill>
                <a:latin typeface="Calibri"/>
                <a:cs typeface="Calibri"/>
              </a:rPr>
              <a:t> </a:t>
            </a:r>
            <a:r>
              <a:rPr sz="2200" dirty="0">
                <a:solidFill>
                  <a:srgbClr val="4470C4"/>
                </a:solidFill>
                <a:latin typeface="Calibri"/>
                <a:cs typeface="Calibri"/>
              </a:rPr>
              <a:t>How</a:t>
            </a:r>
            <a:r>
              <a:rPr sz="2200" spc="-70" dirty="0">
                <a:solidFill>
                  <a:srgbClr val="4470C4"/>
                </a:solidFill>
                <a:latin typeface="Calibri"/>
                <a:cs typeface="Calibri"/>
              </a:rPr>
              <a:t> </a:t>
            </a:r>
            <a:r>
              <a:rPr sz="2200" dirty="0">
                <a:solidFill>
                  <a:srgbClr val="4470C4"/>
                </a:solidFill>
                <a:latin typeface="Calibri"/>
                <a:cs typeface="Calibri"/>
              </a:rPr>
              <a:t>many</a:t>
            </a:r>
            <a:r>
              <a:rPr sz="2200" spc="-65" dirty="0">
                <a:solidFill>
                  <a:srgbClr val="4470C4"/>
                </a:solidFill>
                <a:latin typeface="Calibri"/>
                <a:cs typeface="Calibri"/>
              </a:rPr>
              <a:t> </a:t>
            </a:r>
            <a:r>
              <a:rPr sz="2200" dirty="0">
                <a:solidFill>
                  <a:srgbClr val="4470C4"/>
                </a:solidFill>
                <a:latin typeface="Calibri"/>
                <a:cs typeface="Calibri"/>
              </a:rPr>
              <a:t>possible</a:t>
            </a:r>
            <a:r>
              <a:rPr sz="2200" spc="-65" dirty="0">
                <a:solidFill>
                  <a:srgbClr val="4470C4"/>
                </a:solidFill>
                <a:latin typeface="Calibri"/>
                <a:cs typeface="Calibri"/>
              </a:rPr>
              <a:t> </a:t>
            </a:r>
            <a:r>
              <a:rPr sz="2200" spc="-10" dirty="0">
                <a:solidFill>
                  <a:srgbClr val="4470C4"/>
                </a:solidFill>
                <a:latin typeface="Calibri"/>
                <a:cs typeface="Calibri"/>
              </a:rPr>
              <a:t>boxes </a:t>
            </a:r>
            <a:r>
              <a:rPr sz="2200" dirty="0">
                <a:solidFill>
                  <a:srgbClr val="4470C4"/>
                </a:solidFill>
                <a:latin typeface="Calibri"/>
                <a:cs typeface="Calibri"/>
              </a:rPr>
              <a:t>are</a:t>
            </a:r>
            <a:r>
              <a:rPr sz="2200" spc="-30" dirty="0">
                <a:solidFill>
                  <a:srgbClr val="4470C4"/>
                </a:solidFill>
                <a:latin typeface="Calibri"/>
                <a:cs typeface="Calibri"/>
              </a:rPr>
              <a:t> </a:t>
            </a:r>
            <a:r>
              <a:rPr sz="2200" dirty="0">
                <a:solidFill>
                  <a:srgbClr val="4470C4"/>
                </a:solidFill>
                <a:latin typeface="Calibri"/>
                <a:cs typeface="Calibri"/>
              </a:rPr>
              <a:t>there</a:t>
            </a:r>
            <a:r>
              <a:rPr sz="2200" spc="-25" dirty="0">
                <a:solidFill>
                  <a:srgbClr val="4470C4"/>
                </a:solidFill>
                <a:latin typeface="Calibri"/>
                <a:cs typeface="Calibri"/>
              </a:rPr>
              <a:t> </a:t>
            </a:r>
            <a:r>
              <a:rPr sz="2200" dirty="0">
                <a:solidFill>
                  <a:srgbClr val="4470C4"/>
                </a:solidFill>
                <a:latin typeface="Calibri"/>
                <a:cs typeface="Calibri"/>
              </a:rPr>
              <a:t>in</a:t>
            </a:r>
            <a:r>
              <a:rPr sz="2200" spc="-35" dirty="0">
                <a:solidFill>
                  <a:srgbClr val="4470C4"/>
                </a:solidFill>
                <a:latin typeface="Calibri"/>
                <a:cs typeface="Calibri"/>
              </a:rPr>
              <a:t> </a:t>
            </a:r>
            <a:r>
              <a:rPr sz="2200" dirty="0">
                <a:solidFill>
                  <a:srgbClr val="4470C4"/>
                </a:solidFill>
                <a:latin typeface="Calibri"/>
                <a:cs typeface="Calibri"/>
              </a:rPr>
              <a:t>an</a:t>
            </a:r>
            <a:r>
              <a:rPr sz="2200" spc="-35" dirty="0">
                <a:solidFill>
                  <a:srgbClr val="4470C4"/>
                </a:solidFill>
                <a:latin typeface="Calibri"/>
                <a:cs typeface="Calibri"/>
              </a:rPr>
              <a:t> </a:t>
            </a:r>
            <a:r>
              <a:rPr sz="2200" dirty="0">
                <a:solidFill>
                  <a:srgbClr val="4470C4"/>
                </a:solidFill>
                <a:latin typeface="Calibri"/>
                <a:cs typeface="Calibri"/>
              </a:rPr>
              <a:t>image</a:t>
            </a:r>
            <a:r>
              <a:rPr sz="2200" spc="-30" dirty="0">
                <a:solidFill>
                  <a:srgbClr val="4470C4"/>
                </a:solidFill>
                <a:latin typeface="Calibri"/>
                <a:cs typeface="Calibri"/>
              </a:rPr>
              <a:t> </a:t>
            </a:r>
            <a:r>
              <a:rPr sz="2200" dirty="0">
                <a:solidFill>
                  <a:srgbClr val="4470C4"/>
                </a:solidFill>
                <a:latin typeface="Calibri"/>
                <a:cs typeface="Calibri"/>
              </a:rPr>
              <a:t>of</a:t>
            </a:r>
            <a:r>
              <a:rPr sz="2200" spc="-25" dirty="0">
                <a:solidFill>
                  <a:srgbClr val="4470C4"/>
                </a:solidFill>
                <a:latin typeface="Calibri"/>
                <a:cs typeface="Calibri"/>
              </a:rPr>
              <a:t> </a:t>
            </a:r>
            <a:r>
              <a:rPr sz="2200" dirty="0">
                <a:solidFill>
                  <a:srgbClr val="4470C4"/>
                </a:solidFill>
                <a:latin typeface="Calibri"/>
                <a:cs typeface="Calibri"/>
              </a:rPr>
              <a:t>size</a:t>
            </a:r>
            <a:r>
              <a:rPr sz="2200" spc="-25" dirty="0">
                <a:solidFill>
                  <a:srgbClr val="4470C4"/>
                </a:solidFill>
                <a:latin typeface="Calibri"/>
                <a:cs typeface="Calibri"/>
              </a:rPr>
              <a:t> </a:t>
            </a:r>
            <a:r>
              <a:rPr sz="2200" dirty="0">
                <a:solidFill>
                  <a:srgbClr val="4470C4"/>
                </a:solidFill>
                <a:latin typeface="Calibri"/>
                <a:cs typeface="Calibri"/>
              </a:rPr>
              <a:t>H</a:t>
            </a:r>
            <a:r>
              <a:rPr sz="2200" spc="-30" dirty="0">
                <a:solidFill>
                  <a:srgbClr val="4470C4"/>
                </a:solidFill>
                <a:latin typeface="Calibri"/>
                <a:cs typeface="Calibri"/>
              </a:rPr>
              <a:t> </a:t>
            </a:r>
            <a:r>
              <a:rPr sz="2200" dirty="0">
                <a:solidFill>
                  <a:srgbClr val="4470C4"/>
                </a:solidFill>
                <a:latin typeface="Calibri"/>
                <a:cs typeface="Calibri"/>
              </a:rPr>
              <a:t>x</a:t>
            </a:r>
            <a:r>
              <a:rPr sz="2200" spc="-30" dirty="0">
                <a:solidFill>
                  <a:srgbClr val="4470C4"/>
                </a:solidFill>
                <a:latin typeface="Calibri"/>
                <a:cs typeface="Calibri"/>
              </a:rPr>
              <a:t> </a:t>
            </a:r>
            <a:r>
              <a:rPr sz="2200" spc="-25" dirty="0">
                <a:solidFill>
                  <a:srgbClr val="4470C4"/>
                </a:solidFill>
                <a:latin typeface="Calibri"/>
                <a:cs typeface="Calibri"/>
              </a:rPr>
              <a:t>W?</a:t>
            </a:r>
            <a:endParaRPr sz="2200">
              <a:latin typeface="Calibri"/>
              <a:cs typeface="Calibri"/>
            </a:endParaRPr>
          </a:p>
        </p:txBody>
      </p:sp>
      <p:sp>
        <p:nvSpPr>
          <p:cNvPr id="7" name="object 7"/>
          <p:cNvSpPr txBox="1"/>
          <p:nvPr/>
        </p:nvSpPr>
        <p:spPr>
          <a:xfrm>
            <a:off x="4011460" y="4066539"/>
            <a:ext cx="3481070" cy="1692910"/>
          </a:xfrm>
          <a:prstGeom prst="rect">
            <a:avLst/>
          </a:prstGeom>
        </p:spPr>
        <p:txBody>
          <a:bodyPr vert="horz" wrap="square" lIns="0" tIns="13335" rIns="0" bIns="0" rtlCol="0">
            <a:spAutoFit/>
          </a:bodyPr>
          <a:lstStyle/>
          <a:p>
            <a:pPr marL="12700" marR="5080">
              <a:lnSpc>
                <a:spcPct val="99700"/>
              </a:lnSpc>
              <a:spcBef>
                <a:spcPts val="105"/>
              </a:spcBef>
            </a:pPr>
            <a:r>
              <a:rPr sz="2200" dirty="0">
                <a:solidFill>
                  <a:srgbClr val="4470C4"/>
                </a:solidFill>
                <a:latin typeface="Calibri"/>
                <a:cs typeface="Calibri"/>
              </a:rPr>
              <a:t>Consider</a:t>
            </a:r>
            <a:r>
              <a:rPr sz="2200" spc="-35" dirty="0">
                <a:solidFill>
                  <a:srgbClr val="4470C4"/>
                </a:solidFill>
                <a:latin typeface="Calibri"/>
                <a:cs typeface="Calibri"/>
              </a:rPr>
              <a:t> </a:t>
            </a:r>
            <a:r>
              <a:rPr sz="2200" dirty="0">
                <a:solidFill>
                  <a:srgbClr val="4470C4"/>
                </a:solidFill>
                <a:latin typeface="Calibri"/>
                <a:cs typeface="Calibri"/>
              </a:rPr>
              <a:t>a</a:t>
            </a:r>
            <a:r>
              <a:rPr sz="2200" spc="-30" dirty="0">
                <a:solidFill>
                  <a:srgbClr val="4470C4"/>
                </a:solidFill>
                <a:latin typeface="Calibri"/>
                <a:cs typeface="Calibri"/>
              </a:rPr>
              <a:t> </a:t>
            </a:r>
            <a:r>
              <a:rPr sz="2200" dirty="0">
                <a:solidFill>
                  <a:srgbClr val="4470C4"/>
                </a:solidFill>
                <a:latin typeface="Calibri"/>
                <a:cs typeface="Calibri"/>
              </a:rPr>
              <a:t>box</a:t>
            </a:r>
            <a:r>
              <a:rPr sz="2200" spc="-25" dirty="0">
                <a:solidFill>
                  <a:srgbClr val="4470C4"/>
                </a:solidFill>
                <a:latin typeface="Calibri"/>
                <a:cs typeface="Calibri"/>
              </a:rPr>
              <a:t> </a:t>
            </a:r>
            <a:r>
              <a:rPr sz="2200" dirty="0">
                <a:solidFill>
                  <a:srgbClr val="4470C4"/>
                </a:solidFill>
                <a:latin typeface="Calibri"/>
                <a:cs typeface="Calibri"/>
              </a:rPr>
              <a:t>of</a:t>
            </a:r>
            <a:r>
              <a:rPr sz="2200" spc="-20" dirty="0">
                <a:solidFill>
                  <a:srgbClr val="4470C4"/>
                </a:solidFill>
                <a:latin typeface="Calibri"/>
                <a:cs typeface="Calibri"/>
              </a:rPr>
              <a:t> </a:t>
            </a:r>
            <a:r>
              <a:rPr sz="2200" dirty="0">
                <a:solidFill>
                  <a:srgbClr val="4470C4"/>
                </a:solidFill>
                <a:latin typeface="Calibri"/>
                <a:cs typeface="Calibri"/>
              </a:rPr>
              <a:t>size</a:t>
            </a:r>
            <a:r>
              <a:rPr sz="2200" spc="-20" dirty="0">
                <a:solidFill>
                  <a:srgbClr val="4470C4"/>
                </a:solidFill>
                <a:latin typeface="Calibri"/>
                <a:cs typeface="Calibri"/>
              </a:rPr>
              <a:t> </a:t>
            </a:r>
            <a:r>
              <a:rPr sz="2200" dirty="0">
                <a:solidFill>
                  <a:srgbClr val="4470C4"/>
                </a:solidFill>
                <a:latin typeface="Calibri"/>
                <a:cs typeface="Calibri"/>
              </a:rPr>
              <a:t>h</a:t>
            </a:r>
            <a:r>
              <a:rPr sz="2200" spc="-30" dirty="0">
                <a:solidFill>
                  <a:srgbClr val="4470C4"/>
                </a:solidFill>
                <a:latin typeface="Calibri"/>
                <a:cs typeface="Calibri"/>
              </a:rPr>
              <a:t> </a:t>
            </a:r>
            <a:r>
              <a:rPr sz="2200" dirty="0">
                <a:solidFill>
                  <a:srgbClr val="4470C4"/>
                </a:solidFill>
                <a:latin typeface="Calibri"/>
                <a:cs typeface="Calibri"/>
              </a:rPr>
              <a:t>x</a:t>
            </a:r>
            <a:r>
              <a:rPr sz="2200" spc="-30" dirty="0">
                <a:solidFill>
                  <a:srgbClr val="4470C4"/>
                </a:solidFill>
                <a:latin typeface="Calibri"/>
                <a:cs typeface="Calibri"/>
              </a:rPr>
              <a:t> </a:t>
            </a:r>
            <a:r>
              <a:rPr sz="2200" spc="-25" dirty="0">
                <a:solidFill>
                  <a:srgbClr val="4470C4"/>
                </a:solidFill>
                <a:latin typeface="Calibri"/>
                <a:cs typeface="Calibri"/>
              </a:rPr>
              <a:t>w: </a:t>
            </a:r>
            <a:r>
              <a:rPr sz="2200" dirty="0">
                <a:solidFill>
                  <a:srgbClr val="4470C4"/>
                </a:solidFill>
                <a:latin typeface="Calibri"/>
                <a:cs typeface="Calibri"/>
              </a:rPr>
              <a:t>Possible</a:t>
            </a:r>
            <a:r>
              <a:rPr sz="2200" spc="-30" dirty="0">
                <a:solidFill>
                  <a:srgbClr val="4470C4"/>
                </a:solidFill>
                <a:latin typeface="Calibri"/>
                <a:cs typeface="Calibri"/>
              </a:rPr>
              <a:t> </a:t>
            </a:r>
            <a:r>
              <a:rPr sz="2200" dirty="0">
                <a:solidFill>
                  <a:srgbClr val="4470C4"/>
                </a:solidFill>
                <a:latin typeface="Calibri"/>
                <a:cs typeface="Calibri"/>
              </a:rPr>
              <a:t>x</a:t>
            </a:r>
            <a:r>
              <a:rPr sz="2200" spc="-40" dirty="0">
                <a:solidFill>
                  <a:srgbClr val="4470C4"/>
                </a:solidFill>
                <a:latin typeface="Calibri"/>
                <a:cs typeface="Calibri"/>
              </a:rPr>
              <a:t> </a:t>
            </a:r>
            <a:r>
              <a:rPr sz="2200" dirty="0">
                <a:solidFill>
                  <a:srgbClr val="4470C4"/>
                </a:solidFill>
                <a:latin typeface="Calibri"/>
                <a:cs typeface="Calibri"/>
              </a:rPr>
              <a:t>positions:</a:t>
            </a:r>
            <a:r>
              <a:rPr sz="2200" spc="-30" dirty="0">
                <a:solidFill>
                  <a:srgbClr val="4470C4"/>
                </a:solidFill>
                <a:latin typeface="Calibri"/>
                <a:cs typeface="Calibri"/>
              </a:rPr>
              <a:t> </a:t>
            </a:r>
            <a:r>
              <a:rPr sz="2200" dirty="0">
                <a:solidFill>
                  <a:srgbClr val="4470C4"/>
                </a:solidFill>
                <a:latin typeface="Calibri"/>
                <a:cs typeface="Calibri"/>
              </a:rPr>
              <a:t>W</a:t>
            </a:r>
            <a:r>
              <a:rPr sz="2200" spc="-30" dirty="0">
                <a:solidFill>
                  <a:srgbClr val="4470C4"/>
                </a:solidFill>
                <a:latin typeface="Calibri"/>
                <a:cs typeface="Calibri"/>
              </a:rPr>
              <a:t> </a:t>
            </a:r>
            <a:r>
              <a:rPr sz="2200" dirty="0">
                <a:solidFill>
                  <a:srgbClr val="4470C4"/>
                </a:solidFill>
                <a:latin typeface="Calibri"/>
                <a:cs typeface="Calibri"/>
              </a:rPr>
              <a:t>–</a:t>
            </a:r>
            <a:r>
              <a:rPr sz="2200" spc="-25" dirty="0">
                <a:solidFill>
                  <a:srgbClr val="4470C4"/>
                </a:solidFill>
                <a:latin typeface="Calibri"/>
                <a:cs typeface="Calibri"/>
              </a:rPr>
              <a:t> </a:t>
            </a:r>
            <a:r>
              <a:rPr sz="2200" dirty="0">
                <a:solidFill>
                  <a:srgbClr val="4470C4"/>
                </a:solidFill>
                <a:latin typeface="Calibri"/>
                <a:cs typeface="Calibri"/>
              </a:rPr>
              <a:t>w</a:t>
            </a:r>
            <a:r>
              <a:rPr sz="2200" spc="-35" dirty="0">
                <a:solidFill>
                  <a:srgbClr val="4470C4"/>
                </a:solidFill>
                <a:latin typeface="Calibri"/>
                <a:cs typeface="Calibri"/>
              </a:rPr>
              <a:t> </a:t>
            </a:r>
            <a:r>
              <a:rPr sz="2200" dirty="0">
                <a:solidFill>
                  <a:srgbClr val="4470C4"/>
                </a:solidFill>
                <a:latin typeface="Calibri"/>
                <a:cs typeface="Calibri"/>
              </a:rPr>
              <a:t>+</a:t>
            </a:r>
            <a:r>
              <a:rPr sz="2200" spc="-30" dirty="0">
                <a:solidFill>
                  <a:srgbClr val="4470C4"/>
                </a:solidFill>
                <a:latin typeface="Calibri"/>
                <a:cs typeface="Calibri"/>
              </a:rPr>
              <a:t> </a:t>
            </a:r>
            <a:r>
              <a:rPr sz="2200" spc="-50" dirty="0">
                <a:solidFill>
                  <a:srgbClr val="4470C4"/>
                </a:solidFill>
                <a:latin typeface="Calibri"/>
                <a:cs typeface="Calibri"/>
              </a:rPr>
              <a:t>1 </a:t>
            </a:r>
            <a:r>
              <a:rPr sz="2200" dirty="0">
                <a:solidFill>
                  <a:srgbClr val="4470C4"/>
                </a:solidFill>
                <a:latin typeface="Calibri"/>
                <a:cs typeface="Calibri"/>
              </a:rPr>
              <a:t>Possible</a:t>
            </a:r>
            <a:r>
              <a:rPr sz="2200" spc="-30" dirty="0">
                <a:solidFill>
                  <a:srgbClr val="4470C4"/>
                </a:solidFill>
                <a:latin typeface="Calibri"/>
                <a:cs typeface="Calibri"/>
              </a:rPr>
              <a:t> </a:t>
            </a:r>
            <a:r>
              <a:rPr sz="2200" dirty="0">
                <a:solidFill>
                  <a:srgbClr val="4470C4"/>
                </a:solidFill>
                <a:latin typeface="Calibri"/>
                <a:cs typeface="Calibri"/>
              </a:rPr>
              <a:t>y</a:t>
            </a:r>
            <a:r>
              <a:rPr sz="2200" spc="-25" dirty="0">
                <a:solidFill>
                  <a:srgbClr val="4470C4"/>
                </a:solidFill>
                <a:latin typeface="Calibri"/>
                <a:cs typeface="Calibri"/>
              </a:rPr>
              <a:t> </a:t>
            </a:r>
            <a:r>
              <a:rPr sz="2200" dirty="0">
                <a:solidFill>
                  <a:srgbClr val="4470C4"/>
                </a:solidFill>
                <a:latin typeface="Calibri"/>
                <a:cs typeface="Calibri"/>
              </a:rPr>
              <a:t>positions:</a:t>
            </a:r>
            <a:r>
              <a:rPr sz="2200" spc="-30" dirty="0">
                <a:solidFill>
                  <a:srgbClr val="4470C4"/>
                </a:solidFill>
                <a:latin typeface="Calibri"/>
                <a:cs typeface="Calibri"/>
              </a:rPr>
              <a:t> </a:t>
            </a:r>
            <a:r>
              <a:rPr sz="2200" dirty="0">
                <a:solidFill>
                  <a:srgbClr val="4470C4"/>
                </a:solidFill>
                <a:latin typeface="Calibri"/>
                <a:cs typeface="Calibri"/>
              </a:rPr>
              <a:t>H</a:t>
            </a:r>
            <a:r>
              <a:rPr sz="2200" spc="-35" dirty="0">
                <a:solidFill>
                  <a:srgbClr val="4470C4"/>
                </a:solidFill>
                <a:latin typeface="Calibri"/>
                <a:cs typeface="Calibri"/>
              </a:rPr>
              <a:t> </a:t>
            </a:r>
            <a:r>
              <a:rPr sz="2200" dirty="0">
                <a:solidFill>
                  <a:srgbClr val="4470C4"/>
                </a:solidFill>
                <a:latin typeface="Calibri"/>
                <a:cs typeface="Calibri"/>
              </a:rPr>
              <a:t>–</a:t>
            </a:r>
            <a:r>
              <a:rPr sz="2200" spc="-25" dirty="0">
                <a:solidFill>
                  <a:srgbClr val="4470C4"/>
                </a:solidFill>
                <a:latin typeface="Calibri"/>
                <a:cs typeface="Calibri"/>
              </a:rPr>
              <a:t> </a:t>
            </a:r>
            <a:r>
              <a:rPr sz="2200" dirty="0">
                <a:solidFill>
                  <a:srgbClr val="4470C4"/>
                </a:solidFill>
                <a:latin typeface="Calibri"/>
                <a:cs typeface="Calibri"/>
              </a:rPr>
              <a:t>h</a:t>
            </a:r>
            <a:r>
              <a:rPr sz="2200" spc="-35" dirty="0">
                <a:solidFill>
                  <a:srgbClr val="4470C4"/>
                </a:solidFill>
                <a:latin typeface="Calibri"/>
                <a:cs typeface="Calibri"/>
              </a:rPr>
              <a:t> </a:t>
            </a:r>
            <a:r>
              <a:rPr sz="2200" dirty="0">
                <a:solidFill>
                  <a:srgbClr val="4470C4"/>
                </a:solidFill>
                <a:latin typeface="Calibri"/>
                <a:cs typeface="Calibri"/>
              </a:rPr>
              <a:t>+</a:t>
            </a:r>
            <a:r>
              <a:rPr sz="2200" spc="-25" dirty="0">
                <a:solidFill>
                  <a:srgbClr val="4470C4"/>
                </a:solidFill>
                <a:latin typeface="Calibri"/>
                <a:cs typeface="Calibri"/>
              </a:rPr>
              <a:t> </a:t>
            </a:r>
            <a:r>
              <a:rPr sz="2200" spc="-50" dirty="0">
                <a:solidFill>
                  <a:srgbClr val="4470C4"/>
                </a:solidFill>
                <a:latin typeface="Calibri"/>
                <a:cs typeface="Calibri"/>
              </a:rPr>
              <a:t>1 </a:t>
            </a:r>
            <a:r>
              <a:rPr sz="2200" dirty="0">
                <a:solidFill>
                  <a:srgbClr val="4470C4"/>
                </a:solidFill>
                <a:latin typeface="Calibri"/>
                <a:cs typeface="Calibri"/>
              </a:rPr>
              <a:t>Possible</a:t>
            </a:r>
            <a:r>
              <a:rPr sz="2200" spc="-125" dirty="0">
                <a:solidFill>
                  <a:srgbClr val="4470C4"/>
                </a:solidFill>
                <a:latin typeface="Calibri"/>
                <a:cs typeface="Calibri"/>
              </a:rPr>
              <a:t> </a:t>
            </a:r>
            <a:r>
              <a:rPr sz="2200" spc="-10" dirty="0">
                <a:solidFill>
                  <a:srgbClr val="4470C4"/>
                </a:solidFill>
                <a:latin typeface="Calibri"/>
                <a:cs typeface="Calibri"/>
              </a:rPr>
              <a:t>positions:</a:t>
            </a:r>
            <a:endParaRPr sz="2200">
              <a:latin typeface="Calibri"/>
              <a:cs typeface="Calibri"/>
            </a:endParaRPr>
          </a:p>
          <a:p>
            <a:pPr marL="12700">
              <a:lnSpc>
                <a:spcPts val="2590"/>
              </a:lnSpc>
            </a:pPr>
            <a:r>
              <a:rPr sz="2200" dirty="0">
                <a:solidFill>
                  <a:srgbClr val="4470C4"/>
                </a:solidFill>
                <a:latin typeface="Calibri"/>
                <a:cs typeface="Calibri"/>
              </a:rPr>
              <a:t>(W</a:t>
            </a:r>
            <a:r>
              <a:rPr sz="2200" spc="-10" dirty="0">
                <a:solidFill>
                  <a:srgbClr val="4470C4"/>
                </a:solidFill>
                <a:latin typeface="Calibri"/>
                <a:cs typeface="Calibri"/>
              </a:rPr>
              <a:t> </a:t>
            </a:r>
            <a:r>
              <a:rPr sz="2200" dirty="0">
                <a:solidFill>
                  <a:srgbClr val="4470C4"/>
                </a:solidFill>
                <a:latin typeface="Calibri"/>
                <a:cs typeface="Calibri"/>
              </a:rPr>
              <a:t>–</a:t>
            </a:r>
            <a:r>
              <a:rPr sz="2200" spc="-10" dirty="0">
                <a:solidFill>
                  <a:srgbClr val="4470C4"/>
                </a:solidFill>
                <a:latin typeface="Calibri"/>
                <a:cs typeface="Calibri"/>
              </a:rPr>
              <a:t> </a:t>
            </a:r>
            <a:r>
              <a:rPr sz="2200" dirty="0">
                <a:solidFill>
                  <a:srgbClr val="4470C4"/>
                </a:solidFill>
                <a:latin typeface="Calibri"/>
                <a:cs typeface="Calibri"/>
              </a:rPr>
              <a:t>w</a:t>
            </a:r>
            <a:r>
              <a:rPr sz="2200" spc="-10" dirty="0">
                <a:solidFill>
                  <a:srgbClr val="4470C4"/>
                </a:solidFill>
                <a:latin typeface="Calibri"/>
                <a:cs typeface="Calibri"/>
              </a:rPr>
              <a:t> </a:t>
            </a:r>
            <a:r>
              <a:rPr sz="2200" dirty="0">
                <a:solidFill>
                  <a:srgbClr val="4470C4"/>
                </a:solidFill>
                <a:latin typeface="Calibri"/>
                <a:cs typeface="Calibri"/>
              </a:rPr>
              <a:t>+</a:t>
            </a:r>
            <a:r>
              <a:rPr sz="2200" spc="-10" dirty="0">
                <a:solidFill>
                  <a:srgbClr val="4470C4"/>
                </a:solidFill>
                <a:latin typeface="Calibri"/>
                <a:cs typeface="Calibri"/>
              </a:rPr>
              <a:t> </a:t>
            </a:r>
            <a:r>
              <a:rPr sz="2200" dirty="0">
                <a:solidFill>
                  <a:srgbClr val="4470C4"/>
                </a:solidFill>
                <a:latin typeface="Calibri"/>
                <a:cs typeface="Calibri"/>
              </a:rPr>
              <a:t>1)</a:t>
            </a:r>
            <a:r>
              <a:rPr sz="2200" spc="-20" dirty="0">
                <a:solidFill>
                  <a:srgbClr val="4470C4"/>
                </a:solidFill>
                <a:latin typeface="Calibri"/>
                <a:cs typeface="Calibri"/>
              </a:rPr>
              <a:t> </a:t>
            </a:r>
            <a:r>
              <a:rPr sz="2200" dirty="0">
                <a:solidFill>
                  <a:srgbClr val="4470C4"/>
                </a:solidFill>
                <a:latin typeface="Calibri"/>
                <a:cs typeface="Calibri"/>
              </a:rPr>
              <a:t>*</a:t>
            </a:r>
            <a:r>
              <a:rPr sz="2200" spc="-5" dirty="0">
                <a:solidFill>
                  <a:srgbClr val="4470C4"/>
                </a:solidFill>
                <a:latin typeface="Calibri"/>
                <a:cs typeface="Calibri"/>
              </a:rPr>
              <a:t> </a:t>
            </a:r>
            <a:r>
              <a:rPr sz="2200" dirty="0">
                <a:solidFill>
                  <a:srgbClr val="4470C4"/>
                </a:solidFill>
                <a:latin typeface="Calibri"/>
                <a:cs typeface="Calibri"/>
              </a:rPr>
              <a:t>(H</a:t>
            </a:r>
            <a:r>
              <a:rPr sz="2200" spc="-5" dirty="0">
                <a:solidFill>
                  <a:srgbClr val="4470C4"/>
                </a:solidFill>
                <a:latin typeface="Calibri"/>
                <a:cs typeface="Calibri"/>
              </a:rPr>
              <a:t> </a:t>
            </a:r>
            <a:r>
              <a:rPr sz="2200" dirty="0">
                <a:solidFill>
                  <a:srgbClr val="4470C4"/>
                </a:solidFill>
                <a:latin typeface="Calibri"/>
                <a:cs typeface="Calibri"/>
              </a:rPr>
              <a:t>–</a:t>
            </a:r>
            <a:r>
              <a:rPr sz="2200" spc="-5" dirty="0">
                <a:solidFill>
                  <a:srgbClr val="4470C4"/>
                </a:solidFill>
                <a:latin typeface="Calibri"/>
                <a:cs typeface="Calibri"/>
              </a:rPr>
              <a:t> </a:t>
            </a:r>
            <a:r>
              <a:rPr sz="2200" dirty="0">
                <a:solidFill>
                  <a:srgbClr val="4470C4"/>
                </a:solidFill>
                <a:latin typeface="Calibri"/>
                <a:cs typeface="Calibri"/>
              </a:rPr>
              <a:t>h</a:t>
            </a:r>
            <a:r>
              <a:rPr sz="2200" spc="-20" dirty="0">
                <a:solidFill>
                  <a:srgbClr val="4470C4"/>
                </a:solidFill>
                <a:latin typeface="Calibri"/>
                <a:cs typeface="Calibri"/>
              </a:rPr>
              <a:t> </a:t>
            </a:r>
            <a:r>
              <a:rPr sz="2200" dirty="0">
                <a:solidFill>
                  <a:srgbClr val="4470C4"/>
                </a:solidFill>
                <a:latin typeface="Calibri"/>
                <a:cs typeface="Calibri"/>
              </a:rPr>
              <a:t>+</a:t>
            </a:r>
            <a:r>
              <a:rPr sz="2200" spc="-10" dirty="0">
                <a:solidFill>
                  <a:srgbClr val="4470C4"/>
                </a:solidFill>
                <a:latin typeface="Calibri"/>
                <a:cs typeface="Calibri"/>
              </a:rPr>
              <a:t> </a:t>
            </a:r>
            <a:r>
              <a:rPr sz="2200" spc="-25" dirty="0">
                <a:solidFill>
                  <a:srgbClr val="4470C4"/>
                </a:solidFill>
                <a:latin typeface="Calibri"/>
                <a:cs typeface="Calibri"/>
              </a:rPr>
              <a:t>1)</a:t>
            </a:r>
            <a:endParaRPr sz="2200">
              <a:latin typeface="Calibri"/>
              <a:cs typeface="Calibri"/>
            </a:endParaRPr>
          </a:p>
        </p:txBody>
      </p:sp>
      <p:sp>
        <p:nvSpPr>
          <p:cNvPr id="8" name="object 8"/>
          <p:cNvSpPr txBox="1"/>
          <p:nvPr/>
        </p:nvSpPr>
        <p:spPr>
          <a:xfrm>
            <a:off x="7881607" y="3868420"/>
            <a:ext cx="4036695" cy="1348740"/>
          </a:xfrm>
          <a:prstGeom prst="rect">
            <a:avLst/>
          </a:prstGeom>
        </p:spPr>
        <p:txBody>
          <a:bodyPr vert="horz" wrap="square" lIns="0" tIns="12700" rIns="0" bIns="0" rtlCol="0">
            <a:spAutoFit/>
          </a:bodyPr>
          <a:lstStyle/>
          <a:p>
            <a:pPr marL="12700">
              <a:lnSpc>
                <a:spcPts val="2530"/>
              </a:lnSpc>
              <a:spcBef>
                <a:spcPts val="100"/>
              </a:spcBef>
            </a:pPr>
            <a:r>
              <a:rPr sz="2200" spc="-35" dirty="0">
                <a:latin typeface="Calibri"/>
                <a:cs typeface="Calibri"/>
              </a:rPr>
              <a:t>Total</a:t>
            </a:r>
            <a:r>
              <a:rPr sz="2200" spc="-80" dirty="0">
                <a:latin typeface="Calibri"/>
                <a:cs typeface="Calibri"/>
              </a:rPr>
              <a:t> </a:t>
            </a:r>
            <a:r>
              <a:rPr sz="2200" dirty="0">
                <a:latin typeface="Calibri"/>
                <a:cs typeface="Calibri"/>
              </a:rPr>
              <a:t>possible</a:t>
            </a:r>
            <a:r>
              <a:rPr sz="2200" spc="-70" dirty="0">
                <a:latin typeface="Calibri"/>
                <a:cs typeface="Calibri"/>
              </a:rPr>
              <a:t> </a:t>
            </a:r>
            <a:r>
              <a:rPr sz="2200" spc="-10" dirty="0">
                <a:latin typeface="Calibri"/>
                <a:cs typeface="Calibri"/>
              </a:rPr>
              <a:t>boxes:</a:t>
            </a:r>
            <a:endParaRPr sz="2200">
              <a:latin typeface="Calibri"/>
              <a:cs typeface="Calibri"/>
            </a:endParaRPr>
          </a:p>
          <a:p>
            <a:pPr marL="298450">
              <a:lnSpc>
                <a:spcPts val="1810"/>
              </a:lnSpc>
              <a:tabLst>
                <a:tab pos="740410" algn="l"/>
              </a:tabLst>
            </a:pPr>
            <a:r>
              <a:rPr sz="1600" spc="-50" dirty="0">
                <a:latin typeface="Cambria Math"/>
                <a:cs typeface="Cambria Math"/>
              </a:rPr>
              <a:t>𝐻</a:t>
            </a:r>
            <a:r>
              <a:rPr sz="1600" dirty="0">
                <a:latin typeface="Cambria Math"/>
                <a:cs typeface="Cambria Math"/>
              </a:rPr>
              <a:t>	</a:t>
            </a:r>
            <a:r>
              <a:rPr sz="1600" spc="35" dirty="0">
                <a:latin typeface="Cambria Math"/>
                <a:cs typeface="Cambria Math"/>
              </a:rPr>
              <a:t>𝖶</a:t>
            </a:r>
            <a:endParaRPr sz="1600">
              <a:latin typeface="Cambria Math"/>
              <a:cs typeface="Cambria Math"/>
            </a:endParaRPr>
          </a:p>
          <a:p>
            <a:pPr marL="193040">
              <a:lnSpc>
                <a:spcPct val="100000"/>
              </a:lnSpc>
              <a:spcBef>
                <a:spcPts val="765"/>
              </a:spcBef>
            </a:pPr>
            <a:r>
              <a:rPr sz="2200" spc="2285" dirty="0">
                <a:latin typeface="Cambria Math"/>
                <a:cs typeface="Cambria Math"/>
              </a:rPr>
              <a:t>!</a:t>
            </a:r>
            <a:r>
              <a:rPr sz="2200" spc="245" dirty="0">
                <a:latin typeface="Cambria Math"/>
                <a:cs typeface="Cambria Math"/>
              </a:rPr>
              <a:t> </a:t>
            </a:r>
            <a:r>
              <a:rPr sz="2200" spc="844" dirty="0">
                <a:latin typeface="Cambria Math"/>
                <a:cs typeface="Cambria Math"/>
              </a:rPr>
              <a:t>!(𝑊</a:t>
            </a:r>
            <a:r>
              <a:rPr sz="2200" spc="80" dirty="0">
                <a:latin typeface="Cambria Math"/>
                <a:cs typeface="Cambria Math"/>
              </a:rPr>
              <a:t> </a:t>
            </a:r>
            <a:r>
              <a:rPr sz="2200" dirty="0">
                <a:latin typeface="Cambria Math"/>
                <a:cs typeface="Cambria Math"/>
              </a:rPr>
              <a:t>−</a:t>
            </a:r>
            <a:r>
              <a:rPr sz="2200" spc="-5" dirty="0">
                <a:latin typeface="Cambria Math"/>
                <a:cs typeface="Cambria Math"/>
              </a:rPr>
              <a:t> </a:t>
            </a:r>
            <a:r>
              <a:rPr sz="2200" dirty="0">
                <a:latin typeface="Cambria Math"/>
                <a:cs typeface="Cambria Math"/>
              </a:rPr>
              <a:t>𝑤</a:t>
            </a:r>
            <a:r>
              <a:rPr sz="2200" spc="60" dirty="0">
                <a:latin typeface="Cambria Math"/>
                <a:cs typeface="Cambria Math"/>
              </a:rPr>
              <a:t> </a:t>
            </a:r>
            <a:r>
              <a:rPr sz="2200" dirty="0">
                <a:latin typeface="Cambria Math"/>
                <a:cs typeface="Cambria Math"/>
              </a:rPr>
              <a:t>+</a:t>
            </a:r>
            <a:r>
              <a:rPr sz="2200" spc="-5" dirty="0">
                <a:latin typeface="Cambria Math"/>
                <a:cs typeface="Cambria Math"/>
              </a:rPr>
              <a:t> </a:t>
            </a:r>
            <a:r>
              <a:rPr sz="2200" dirty="0">
                <a:latin typeface="Cambria Math"/>
                <a:cs typeface="Cambria Math"/>
              </a:rPr>
              <a:t>1)(𝐻</a:t>
            </a:r>
            <a:r>
              <a:rPr sz="2200" spc="60" dirty="0">
                <a:latin typeface="Cambria Math"/>
                <a:cs typeface="Cambria Math"/>
              </a:rPr>
              <a:t> </a:t>
            </a:r>
            <a:r>
              <a:rPr sz="2200" dirty="0">
                <a:latin typeface="Cambria Math"/>
                <a:cs typeface="Cambria Math"/>
              </a:rPr>
              <a:t>−</a:t>
            </a:r>
            <a:r>
              <a:rPr sz="2200" spc="-5" dirty="0">
                <a:latin typeface="Cambria Math"/>
                <a:cs typeface="Cambria Math"/>
              </a:rPr>
              <a:t> </a:t>
            </a:r>
            <a:r>
              <a:rPr sz="2200" dirty="0">
                <a:latin typeface="Cambria Math"/>
                <a:cs typeface="Cambria Math"/>
              </a:rPr>
              <a:t>ℎ</a:t>
            </a:r>
            <a:r>
              <a:rPr sz="2200" spc="45" dirty="0">
                <a:latin typeface="Cambria Math"/>
                <a:cs typeface="Cambria Math"/>
              </a:rPr>
              <a:t> </a:t>
            </a:r>
            <a:r>
              <a:rPr sz="2200" dirty="0">
                <a:latin typeface="Cambria Math"/>
                <a:cs typeface="Cambria Math"/>
              </a:rPr>
              <a:t>+</a:t>
            </a:r>
            <a:r>
              <a:rPr sz="2200" spc="-10" dirty="0">
                <a:latin typeface="Cambria Math"/>
                <a:cs typeface="Cambria Math"/>
              </a:rPr>
              <a:t> </a:t>
            </a:r>
            <a:r>
              <a:rPr sz="2200" spc="-25" dirty="0">
                <a:latin typeface="Cambria Math"/>
                <a:cs typeface="Cambria Math"/>
              </a:rPr>
              <a:t>1)</a:t>
            </a:r>
            <a:endParaRPr sz="2200">
              <a:latin typeface="Cambria Math"/>
              <a:cs typeface="Cambria Math"/>
            </a:endParaRPr>
          </a:p>
          <a:p>
            <a:pPr marL="179705">
              <a:lnSpc>
                <a:spcPct val="100000"/>
              </a:lnSpc>
              <a:spcBef>
                <a:spcPts val="745"/>
              </a:spcBef>
            </a:pPr>
            <a:r>
              <a:rPr sz="1600" dirty="0">
                <a:latin typeface="Cambria Math"/>
                <a:cs typeface="Cambria Math"/>
              </a:rPr>
              <a:t>ℎ=1</a:t>
            </a:r>
            <a:r>
              <a:rPr sz="1600" spc="155" dirty="0">
                <a:latin typeface="Cambria Math"/>
                <a:cs typeface="Cambria Math"/>
              </a:rPr>
              <a:t> </a:t>
            </a:r>
            <a:r>
              <a:rPr sz="1600" spc="-25" dirty="0">
                <a:latin typeface="Cambria Math"/>
                <a:cs typeface="Cambria Math"/>
              </a:rPr>
              <a:t>w=1</a:t>
            </a:r>
            <a:endParaRPr sz="1600">
              <a:latin typeface="Cambria Math"/>
              <a:cs typeface="Cambria Math"/>
            </a:endParaRPr>
          </a:p>
        </p:txBody>
      </p:sp>
      <p:sp>
        <p:nvSpPr>
          <p:cNvPr id="9" name="object 9"/>
          <p:cNvSpPr txBox="1"/>
          <p:nvPr/>
        </p:nvSpPr>
        <p:spPr>
          <a:xfrm>
            <a:off x="8599347" y="5660644"/>
            <a:ext cx="234315" cy="360680"/>
          </a:xfrm>
          <a:prstGeom prst="rect">
            <a:avLst/>
          </a:prstGeom>
        </p:spPr>
        <p:txBody>
          <a:bodyPr vert="horz" wrap="square" lIns="0" tIns="12700" rIns="0" bIns="0" rtlCol="0">
            <a:spAutoFit/>
          </a:bodyPr>
          <a:lstStyle/>
          <a:p>
            <a:pPr marL="12700">
              <a:lnSpc>
                <a:spcPct val="100000"/>
              </a:lnSpc>
              <a:spcBef>
                <a:spcPts val="100"/>
              </a:spcBef>
            </a:pPr>
            <a:r>
              <a:rPr sz="2200" spc="-50" dirty="0">
                <a:latin typeface="Cambria Math"/>
                <a:cs typeface="Cambria Math"/>
              </a:rPr>
              <a:t>=</a:t>
            </a:r>
            <a:endParaRPr sz="2200">
              <a:latin typeface="Cambria Math"/>
              <a:cs typeface="Cambria Math"/>
            </a:endParaRPr>
          </a:p>
        </p:txBody>
      </p:sp>
      <p:sp>
        <p:nvSpPr>
          <p:cNvPr id="10" name="object 10"/>
          <p:cNvSpPr/>
          <p:nvPr/>
        </p:nvSpPr>
        <p:spPr>
          <a:xfrm>
            <a:off x="8897608" y="5862370"/>
            <a:ext cx="2451100" cy="12700"/>
          </a:xfrm>
          <a:custGeom>
            <a:avLst/>
            <a:gdLst/>
            <a:ahLst/>
            <a:cxnLst/>
            <a:rect l="l" t="t" r="r" b="b"/>
            <a:pathLst>
              <a:path w="2451100" h="12700">
                <a:moveTo>
                  <a:pt x="1143000" y="0"/>
                </a:moveTo>
                <a:lnTo>
                  <a:pt x="0" y="0"/>
                </a:lnTo>
                <a:lnTo>
                  <a:pt x="0" y="12700"/>
                </a:lnTo>
                <a:lnTo>
                  <a:pt x="1143000" y="12700"/>
                </a:lnTo>
                <a:lnTo>
                  <a:pt x="1143000" y="0"/>
                </a:lnTo>
                <a:close/>
              </a:path>
              <a:path w="2451100" h="12700">
                <a:moveTo>
                  <a:pt x="2451100" y="0"/>
                </a:moveTo>
                <a:lnTo>
                  <a:pt x="1181100" y="0"/>
                </a:lnTo>
                <a:lnTo>
                  <a:pt x="1181100" y="12700"/>
                </a:lnTo>
                <a:lnTo>
                  <a:pt x="2451100" y="12700"/>
                </a:lnTo>
                <a:lnTo>
                  <a:pt x="2451100" y="0"/>
                </a:lnTo>
                <a:close/>
              </a:path>
            </a:pathLst>
          </a:custGeom>
          <a:solidFill>
            <a:srgbClr val="000000"/>
          </a:solidFill>
        </p:spPr>
        <p:txBody>
          <a:bodyPr wrap="square" lIns="0" tIns="0" rIns="0" bIns="0" rtlCol="0"/>
          <a:lstStyle/>
          <a:p>
            <a:endParaRPr/>
          </a:p>
        </p:txBody>
      </p:sp>
      <p:sp>
        <p:nvSpPr>
          <p:cNvPr id="11" name="object 11"/>
          <p:cNvSpPr txBox="1"/>
          <p:nvPr/>
        </p:nvSpPr>
        <p:spPr>
          <a:xfrm>
            <a:off x="8884907" y="5383276"/>
            <a:ext cx="2482850" cy="824230"/>
          </a:xfrm>
          <a:prstGeom prst="rect">
            <a:avLst/>
          </a:prstGeom>
        </p:spPr>
        <p:txBody>
          <a:bodyPr vert="horz" wrap="square" lIns="0" tIns="76835" rIns="0" bIns="0" rtlCol="0">
            <a:spAutoFit/>
          </a:bodyPr>
          <a:lstStyle/>
          <a:p>
            <a:pPr marL="12700">
              <a:lnSpc>
                <a:spcPct val="100000"/>
              </a:lnSpc>
              <a:spcBef>
                <a:spcPts val="605"/>
              </a:spcBef>
            </a:pPr>
            <a:r>
              <a:rPr sz="2200" dirty="0">
                <a:latin typeface="Cambria Math"/>
                <a:cs typeface="Cambria Math"/>
              </a:rPr>
              <a:t>𝐻(𝐻</a:t>
            </a:r>
            <a:r>
              <a:rPr sz="2200" spc="95" dirty="0">
                <a:latin typeface="Cambria Math"/>
                <a:cs typeface="Cambria Math"/>
              </a:rPr>
              <a:t> </a:t>
            </a:r>
            <a:r>
              <a:rPr sz="2200" dirty="0">
                <a:latin typeface="Cambria Math"/>
                <a:cs typeface="Cambria Math"/>
              </a:rPr>
              <a:t>+</a:t>
            </a:r>
            <a:r>
              <a:rPr sz="2200" spc="20" dirty="0">
                <a:latin typeface="Cambria Math"/>
                <a:cs typeface="Cambria Math"/>
              </a:rPr>
              <a:t> </a:t>
            </a:r>
            <a:r>
              <a:rPr sz="2200" spc="-10" dirty="0">
                <a:latin typeface="Cambria Math"/>
                <a:cs typeface="Cambria Math"/>
              </a:rPr>
              <a:t>1)</a:t>
            </a:r>
            <a:r>
              <a:rPr sz="2200" spc="-100" dirty="0">
                <a:latin typeface="Cambria Math"/>
                <a:cs typeface="Cambria Math"/>
              </a:rPr>
              <a:t> </a:t>
            </a:r>
            <a:r>
              <a:rPr sz="2200" dirty="0">
                <a:latin typeface="Cambria Math"/>
                <a:cs typeface="Cambria Math"/>
              </a:rPr>
              <a:t>𝑊(𝑊</a:t>
            </a:r>
            <a:r>
              <a:rPr sz="2200" spc="120" dirty="0">
                <a:latin typeface="Cambria Math"/>
                <a:cs typeface="Cambria Math"/>
              </a:rPr>
              <a:t> </a:t>
            </a:r>
            <a:r>
              <a:rPr sz="2200" dirty="0">
                <a:latin typeface="Cambria Math"/>
                <a:cs typeface="Cambria Math"/>
              </a:rPr>
              <a:t>+</a:t>
            </a:r>
            <a:r>
              <a:rPr sz="2200" spc="25" dirty="0">
                <a:latin typeface="Cambria Math"/>
                <a:cs typeface="Cambria Math"/>
              </a:rPr>
              <a:t> </a:t>
            </a:r>
            <a:r>
              <a:rPr sz="2200" spc="-25" dirty="0">
                <a:latin typeface="Cambria Math"/>
                <a:cs typeface="Cambria Math"/>
              </a:rPr>
              <a:t>1)</a:t>
            </a:r>
            <a:endParaRPr sz="2200">
              <a:latin typeface="Cambria Math"/>
              <a:cs typeface="Cambria Math"/>
            </a:endParaRPr>
          </a:p>
          <a:p>
            <a:pPr marL="505459">
              <a:lnSpc>
                <a:spcPct val="100000"/>
              </a:lnSpc>
              <a:spcBef>
                <a:spcPts val="500"/>
              </a:spcBef>
              <a:tabLst>
                <a:tab pos="1757680" algn="l"/>
              </a:tabLst>
            </a:pPr>
            <a:r>
              <a:rPr sz="2200" spc="-50" dirty="0">
                <a:latin typeface="Cambria Math"/>
                <a:cs typeface="Cambria Math"/>
              </a:rPr>
              <a:t>2</a:t>
            </a:r>
            <a:r>
              <a:rPr sz="2200" dirty="0">
                <a:latin typeface="Cambria Math"/>
                <a:cs typeface="Cambria Math"/>
              </a:rPr>
              <a:t>	</a:t>
            </a:r>
            <a:r>
              <a:rPr sz="2200" spc="-50" dirty="0">
                <a:latin typeface="Cambria Math"/>
                <a:cs typeface="Cambria Math"/>
              </a:rPr>
              <a:t>2</a:t>
            </a:r>
            <a:endParaRPr sz="2200">
              <a:latin typeface="Cambria Math"/>
              <a:cs typeface="Cambria Math"/>
            </a:endParaRPr>
          </a:p>
        </p:txBody>
      </p:sp>
      <p:sp>
        <p:nvSpPr>
          <p:cNvPr id="13" name="object 13"/>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4" name="object 14"/>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22</a:t>
            </a:fld>
            <a:endParaRPr spc="-25" dirty="0"/>
          </a:p>
        </p:txBody>
      </p:sp>
      <p:sp>
        <p:nvSpPr>
          <p:cNvPr id="15" name="object 15"/>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12" name="object 12"/>
          <p:cNvSpPr txBox="1"/>
          <p:nvPr/>
        </p:nvSpPr>
        <p:spPr>
          <a:xfrm>
            <a:off x="9374530" y="1532635"/>
            <a:ext cx="2160270" cy="1494790"/>
          </a:xfrm>
          <a:prstGeom prst="rect">
            <a:avLst/>
          </a:prstGeom>
        </p:spPr>
        <p:txBody>
          <a:bodyPr vert="horz" wrap="square" lIns="0" tIns="10160" rIns="0" bIns="0" rtlCol="0">
            <a:spAutoFit/>
          </a:bodyPr>
          <a:lstStyle/>
          <a:p>
            <a:pPr marL="12700" marR="5080">
              <a:lnSpc>
                <a:spcPct val="100600"/>
              </a:lnSpc>
              <a:spcBef>
                <a:spcPts val="80"/>
              </a:spcBef>
            </a:pPr>
            <a:r>
              <a:rPr sz="2400" dirty="0">
                <a:solidFill>
                  <a:srgbClr val="FF0000"/>
                </a:solidFill>
                <a:latin typeface="Calibri"/>
                <a:cs typeface="Calibri"/>
              </a:rPr>
              <a:t>800</a:t>
            </a:r>
            <a:r>
              <a:rPr sz="2400" spc="-20" dirty="0">
                <a:solidFill>
                  <a:srgbClr val="FF0000"/>
                </a:solidFill>
                <a:latin typeface="Calibri"/>
                <a:cs typeface="Calibri"/>
              </a:rPr>
              <a:t> </a:t>
            </a:r>
            <a:r>
              <a:rPr sz="2400" dirty="0">
                <a:solidFill>
                  <a:srgbClr val="FF0000"/>
                </a:solidFill>
                <a:latin typeface="Calibri"/>
                <a:cs typeface="Calibri"/>
              </a:rPr>
              <a:t>x</a:t>
            </a:r>
            <a:r>
              <a:rPr sz="2400" spc="-15" dirty="0">
                <a:solidFill>
                  <a:srgbClr val="FF0000"/>
                </a:solidFill>
                <a:latin typeface="Calibri"/>
                <a:cs typeface="Calibri"/>
              </a:rPr>
              <a:t> </a:t>
            </a:r>
            <a:r>
              <a:rPr sz="2400" dirty="0">
                <a:solidFill>
                  <a:srgbClr val="FF0000"/>
                </a:solidFill>
                <a:latin typeface="Calibri"/>
                <a:cs typeface="Calibri"/>
              </a:rPr>
              <a:t>600</a:t>
            </a:r>
            <a:r>
              <a:rPr sz="2400" spc="-15" dirty="0">
                <a:solidFill>
                  <a:srgbClr val="FF0000"/>
                </a:solidFill>
                <a:latin typeface="Calibri"/>
                <a:cs typeface="Calibri"/>
              </a:rPr>
              <a:t> </a:t>
            </a:r>
            <a:r>
              <a:rPr sz="2400" spc="-10" dirty="0">
                <a:solidFill>
                  <a:srgbClr val="FF0000"/>
                </a:solidFill>
                <a:latin typeface="Calibri"/>
                <a:cs typeface="Calibri"/>
              </a:rPr>
              <a:t>image </a:t>
            </a:r>
            <a:r>
              <a:rPr sz="2400" dirty="0">
                <a:solidFill>
                  <a:srgbClr val="FF0000"/>
                </a:solidFill>
                <a:latin typeface="Calibri"/>
                <a:cs typeface="Calibri"/>
              </a:rPr>
              <a:t>has</a:t>
            </a:r>
            <a:r>
              <a:rPr sz="2400" spc="-35" dirty="0">
                <a:solidFill>
                  <a:srgbClr val="FF0000"/>
                </a:solidFill>
                <a:latin typeface="Calibri"/>
                <a:cs typeface="Calibri"/>
              </a:rPr>
              <a:t> </a:t>
            </a:r>
            <a:r>
              <a:rPr sz="2400" dirty="0">
                <a:solidFill>
                  <a:srgbClr val="FF0000"/>
                </a:solidFill>
                <a:latin typeface="Calibri"/>
                <a:cs typeface="Calibri"/>
              </a:rPr>
              <a:t>~58M</a:t>
            </a:r>
            <a:r>
              <a:rPr sz="2400" spc="-35" dirty="0">
                <a:solidFill>
                  <a:srgbClr val="FF0000"/>
                </a:solidFill>
                <a:latin typeface="Calibri"/>
                <a:cs typeface="Calibri"/>
              </a:rPr>
              <a:t> </a:t>
            </a:r>
            <a:r>
              <a:rPr sz="2400" spc="-10" dirty="0">
                <a:solidFill>
                  <a:srgbClr val="FF0000"/>
                </a:solidFill>
                <a:latin typeface="Calibri"/>
                <a:cs typeface="Calibri"/>
              </a:rPr>
              <a:t>boxes! </a:t>
            </a:r>
            <a:r>
              <a:rPr sz="2400" dirty="0">
                <a:solidFill>
                  <a:srgbClr val="FF0000"/>
                </a:solidFill>
                <a:latin typeface="Calibri"/>
                <a:cs typeface="Calibri"/>
              </a:rPr>
              <a:t>No</a:t>
            </a:r>
            <a:r>
              <a:rPr sz="2400" spc="-60" dirty="0">
                <a:solidFill>
                  <a:srgbClr val="FF0000"/>
                </a:solidFill>
                <a:latin typeface="Calibri"/>
                <a:cs typeface="Calibri"/>
              </a:rPr>
              <a:t> </a:t>
            </a:r>
            <a:r>
              <a:rPr sz="2400" dirty="0">
                <a:solidFill>
                  <a:srgbClr val="FF0000"/>
                </a:solidFill>
                <a:latin typeface="Calibri"/>
                <a:cs typeface="Calibri"/>
              </a:rPr>
              <a:t>way</a:t>
            </a:r>
            <a:r>
              <a:rPr sz="2400" spc="-60" dirty="0">
                <a:solidFill>
                  <a:srgbClr val="FF0000"/>
                </a:solidFill>
                <a:latin typeface="Calibri"/>
                <a:cs typeface="Calibri"/>
              </a:rPr>
              <a:t> </a:t>
            </a:r>
            <a:r>
              <a:rPr sz="2400" dirty="0">
                <a:solidFill>
                  <a:srgbClr val="FF0000"/>
                </a:solidFill>
                <a:latin typeface="Calibri"/>
                <a:cs typeface="Calibri"/>
              </a:rPr>
              <a:t>we</a:t>
            </a:r>
            <a:r>
              <a:rPr sz="2400" spc="-50" dirty="0">
                <a:solidFill>
                  <a:srgbClr val="FF0000"/>
                </a:solidFill>
                <a:latin typeface="Calibri"/>
                <a:cs typeface="Calibri"/>
              </a:rPr>
              <a:t> </a:t>
            </a:r>
            <a:r>
              <a:rPr sz="2400" spc="-25" dirty="0">
                <a:solidFill>
                  <a:srgbClr val="FF0000"/>
                </a:solidFill>
                <a:latin typeface="Calibri"/>
                <a:cs typeface="Calibri"/>
              </a:rPr>
              <a:t>can </a:t>
            </a:r>
            <a:r>
              <a:rPr sz="2400" spc="-10" dirty="0">
                <a:solidFill>
                  <a:srgbClr val="FF0000"/>
                </a:solidFill>
                <a:latin typeface="Calibri"/>
                <a:cs typeface="Calibri"/>
              </a:rPr>
              <a:t>evaluate</a:t>
            </a:r>
            <a:r>
              <a:rPr sz="2400" spc="-65" dirty="0">
                <a:solidFill>
                  <a:srgbClr val="FF0000"/>
                </a:solidFill>
                <a:latin typeface="Calibri"/>
                <a:cs typeface="Calibri"/>
              </a:rPr>
              <a:t> </a:t>
            </a:r>
            <a:r>
              <a:rPr sz="2400" dirty="0">
                <a:solidFill>
                  <a:srgbClr val="FF0000"/>
                </a:solidFill>
                <a:latin typeface="Calibri"/>
                <a:cs typeface="Calibri"/>
              </a:rPr>
              <a:t>them</a:t>
            </a:r>
            <a:r>
              <a:rPr sz="2400" spc="-75" dirty="0">
                <a:solidFill>
                  <a:srgbClr val="FF0000"/>
                </a:solidFill>
                <a:latin typeface="Calibri"/>
                <a:cs typeface="Calibri"/>
              </a:rPr>
              <a:t> </a:t>
            </a:r>
            <a:r>
              <a:rPr sz="2400" spc="-25" dirty="0">
                <a:solidFill>
                  <a:srgbClr val="FF0000"/>
                </a:solidFill>
                <a:latin typeface="Calibri"/>
                <a:cs typeface="Calibri"/>
              </a:rPr>
              <a:t>all</a:t>
            </a:r>
            <a:endParaRPr sz="24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Region</a:t>
            </a:r>
            <a:r>
              <a:rPr spc="-130" dirty="0"/>
              <a:t> </a:t>
            </a:r>
            <a:r>
              <a:rPr spc="-10" dirty="0"/>
              <a:t>Proposals</a:t>
            </a:r>
          </a:p>
        </p:txBody>
      </p:sp>
      <p:grpSp>
        <p:nvGrpSpPr>
          <p:cNvPr id="3" name="object 3"/>
          <p:cNvGrpSpPr/>
          <p:nvPr/>
        </p:nvGrpSpPr>
        <p:grpSpPr>
          <a:xfrm>
            <a:off x="7394447" y="2895600"/>
            <a:ext cx="4142740" cy="2758440"/>
            <a:chOff x="7394447" y="2895600"/>
            <a:chExt cx="4142740" cy="2758440"/>
          </a:xfrm>
        </p:grpSpPr>
        <p:pic>
          <p:nvPicPr>
            <p:cNvPr id="4" name="object 4"/>
            <p:cNvPicPr/>
            <p:nvPr/>
          </p:nvPicPr>
          <p:blipFill>
            <a:blip r:embed="rId2" cstate="print"/>
            <a:stretch>
              <a:fillRect/>
            </a:stretch>
          </p:blipFill>
          <p:spPr>
            <a:xfrm>
              <a:off x="7394447" y="2895600"/>
              <a:ext cx="4142232" cy="2758440"/>
            </a:xfrm>
            <a:prstGeom prst="rect">
              <a:avLst/>
            </a:prstGeom>
          </p:spPr>
        </p:pic>
        <p:sp>
          <p:nvSpPr>
            <p:cNvPr id="5" name="object 5"/>
            <p:cNvSpPr/>
            <p:nvPr/>
          </p:nvSpPr>
          <p:spPr>
            <a:xfrm>
              <a:off x="7734782" y="3523983"/>
              <a:ext cx="1876425" cy="1876425"/>
            </a:xfrm>
            <a:custGeom>
              <a:avLst/>
              <a:gdLst/>
              <a:ahLst/>
              <a:cxnLst/>
              <a:rect l="l" t="t" r="r" b="b"/>
              <a:pathLst>
                <a:path w="1876425" h="1876425">
                  <a:moveTo>
                    <a:pt x="0" y="0"/>
                  </a:moveTo>
                  <a:lnTo>
                    <a:pt x="1875911" y="0"/>
                  </a:lnTo>
                  <a:lnTo>
                    <a:pt x="1875911" y="1875911"/>
                  </a:lnTo>
                  <a:lnTo>
                    <a:pt x="0" y="1875911"/>
                  </a:lnTo>
                  <a:lnTo>
                    <a:pt x="0" y="0"/>
                  </a:lnTo>
                  <a:close/>
                </a:path>
              </a:pathLst>
            </a:custGeom>
            <a:ln w="38100">
              <a:solidFill>
                <a:srgbClr val="01FF00"/>
              </a:solidFill>
            </a:ln>
          </p:spPr>
          <p:txBody>
            <a:bodyPr wrap="square" lIns="0" tIns="0" rIns="0" bIns="0" rtlCol="0"/>
            <a:lstStyle/>
            <a:p>
              <a:endParaRPr/>
            </a:p>
          </p:txBody>
        </p:sp>
        <p:sp>
          <p:nvSpPr>
            <p:cNvPr id="6" name="object 6"/>
            <p:cNvSpPr/>
            <p:nvPr/>
          </p:nvSpPr>
          <p:spPr>
            <a:xfrm>
              <a:off x="8458466" y="3014789"/>
              <a:ext cx="2974340" cy="2537460"/>
            </a:xfrm>
            <a:custGeom>
              <a:avLst/>
              <a:gdLst/>
              <a:ahLst/>
              <a:cxnLst/>
              <a:rect l="l" t="t" r="r" b="b"/>
              <a:pathLst>
                <a:path w="2974340" h="2537460">
                  <a:moveTo>
                    <a:pt x="0" y="0"/>
                  </a:moveTo>
                  <a:lnTo>
                    <a:pt x="2974021" y="0"/>
                  </a:lnTo>
                  <a:lnTo>
                    <a:pt x="2974021" y="2536941"/>
                  </a:lnTo>
                  <a:lnTo>
                    <a:pt x="0" y="2536941"/>
                  </a:lnTo>
                  <a:lnTo>
                    <a:pt x="0" y="0"/>
                  </a:lnTo>
                  <a:close/>
                </a:path>
              </a:pathLst>
            </a:custGeom>
            <a:ln w="38100">
              <a:solidFill>
                <a:srgbClr val="01FF00"/>
              </a:solidFill>
            </a:ln>
          </p:spPr>
          <p:txBody>
            <a:bodyPr wrap="square" lIns="0" tIns="0" rIns="0" bIns="0" rtlCol="0"/>
            <a:lstStyle/>
            <a:p>
              <a:endParaRPr/>
            </a:p>
          </p:txBody>
        </p:sp>
        <p:sp>
          <p:nvSpPr>
            <p:cNvPr id="7" name="object 7"/>
            <p:cNvSpPr/>
            <p:nvPr/>
          </p:nvSpPr>
          <p:spPr>
            <a:xfrm>
              <a:off x="9714737" y="4446282"/>
              <a:ext cx="394970" cy="335915"/>
            </a:xfrm>
            <a:custGeom>
              <a:avLst/>
              <a:gdLst/>
              <a:ahLst/>
              <a:cxnLst/>
              <a:rect l="l" t="t" r="r" b="b"/>
              <a:pathLst>
                <a:path w="394970" h="335914">
                  <a:moveTo>
                    <a:pt x="0" y="0"/>
                  </a:moveTo>
                  <a:lnTo>
                    <a:pt x="394697" y="0"/>
                  </a:lnTo>
                  <a:lnTo>
                    <a:pt x="394697" y="335913"/>
                  </a:lnTo>
                  <a:lnTo>
                    <a:pt x="0" y="335913"/>
                  </a:lnTo>
                  <a:lnTo>
                    <a:pt x="0" y="0"/>
                  </a:lnTo>
                  <a:close/>
                </a:path>
              </a:pathLst>
            </a:custGeom>
            <a:ln w="38100">
              <a:solidFill>
                <a:srgbClr val="01FF00"/>
              </a:solidFill>
            </a:ln>
          </p:spPr>
          <p:txBody>
            <a:bodyPr wrap="square" lIns="0" tIns="0" rIns="0" bIns="0" rtlCol="0"/>
            <a:lstStyle/>
            <a:p>
              <a:endParaRPr/>
            </a:p>
          </p:txBody>
        </p:sp>
        <p:sp>
          <p:nvSpPr>
            <p:cNvPr id="8" name="object 8"/>
            <p:cNvSpPr/>
            <p:nvPr/>
          </p:nvSpPr>
          <p:spPr>
            <a:xfrm>
              <a:off x="10601070" y="4110367"/>
              <a:ext cx="625475" cy="525145"/>
            </a:xfrm>
            <a:custGeom>
              <a:avLst/>
              <a:gdLst/>
              <a:ahLst/>
              <a:cxnLst/>
              <a:rect l="l" t="t" r="r" b="b"/>
              <a:pathLst>
                <a:path w="625475" h="525145">
                  <a:moveTo>
                    <a:pt x="0" y="0"/>
                  </a:moveTo>
                  <a:lnTo>
                    <a:pt x="625437" y="0"/>
                  </a:lnTo>
                  <a:lnTo>
                    <a:pt x="625437" y="524663"/>
                  </a:lnTo>
                  <a:lnTo>
                    <a:pt x="0" y="524663"/>
                  </a:lnTo>
                  <a:lnTo>
                    <a:pt x="0" y="0"/>
                  </a:lnTo>
                  <a:close/>
                </a:path>
              </a:pathLst>
            </a:custGeom>
            <a:ln w="38100">
              <a:solidFill>
                <a:srgbClr val="01FF00"/>
              </a:solidFill>
            </a:ln>
          </p:spPr>
          <p:txBody>
            <a:bodyPr wrap="square" lIns="0" tIns="0" rIns="0" bIns="0" rtlCol="0"/>
            <a:lstStyle/>
            <a:p>
              <a:endParaRPr/>
            </a:p>
          </p:txBody>
        </p:sp>
        <p:sp>
          <p:nvSpPr>
            <p:cNvPr id="9" name="object 9"/>
            <p:cNvSpPr/>
            <p:nvPr/>
          </p:nvSpPr>
          <p:spPr>
            <a:xfrm>
              <a:off x="9961917" y="4012844"/>
              <a:ext cx="288290" cy="255270"/>
            </a:xfrm>
            <a:custGeom>
              <a:avLst/>
              <a:gdLst/>
              <a:ahLst/>
              <a:cxnLst/>
              <a:rect l="l" t="t" r="r" b="b"/>
              <a:pathLst>
                <a:path w="288290" h="255270">
                  <a:moveTo>
                    <a:pt x="0" y="0"/>
                  </a:moveTo>
                  <a:lnTo>
                    <a:pt x="287925" y="0"/>
                  </a:lnTo>
                  <a:lnTo>
                    <a:pt x="287925" y="254734"/>
                  </a:lnTo>
                  <a:lnTo>
                    <a:pt x="0" y="254734"/>
                  </a:lnTo>
                  <a:lnTo>
                    <a:pt x="0" y="0"/>
                  </a:lnTo>
                  <a:close/>
                </a:path>
              </a:pathLst>
            </a:custGeom>
            <a:ln w="38100">
              <a:solidFill>
                <a:srgbClr val="01FF00"/>
              </a:solidFill>
            </a:ln>
          </p:spPr>
          <p:txBody>
            <a:bodyPr wrap="square" lIns="0" tIns="0" rIns="0" bIns="0" rtlCol="0"/>
            <a:lstStyle/>
            <a:p>
              <a:endParaRPr/>
            </a:p>
          </p:txBody>
        </p:sp>
        <p:sp>
          <p:nvSpPr>
            <p:cNvPr id="10" name="object 10"/>
            <p:cNvSpPr/>
            <p:nvPr/>
          </p:nvSpPr>
          <p:spPr>
            <a:xfrm>
              <a:off x="9399828" y="4150931"/>
              <a:ext cx="288290" cy="255270"/>
            </a:xfrm>
            <a:custGeom>
              <a:avLst/>
              <a:gdLst/>
              <a:ahLst/>
              <a:cxnLst/>
              <a:rect l="l" t="t" r="r" b="b"/>
              <a:pathLst>
                <a:path w="288290" h="255270">
                  <a:moveTo>
                    <a:pt x="0" y="0"/>
                  </a:moveTo>
                  <a:lnTo>
                    <a:pt x="287925" y="0"/>
                  </a:lnTo>
                  <a:lnTo>
                    <a:pt x="287925" y="254734"/>
                  </a:lnTo>
                  <a:lnTo>
                    <a:pt x="0" y="254734"/>
                  </a:lnTo>
                  <a:lnTo>
                    <a:pt x="0" y="0"/>
                  </a:lnTo>
                  <a:close/>
                </a:path>
              </a:pathLst>
            </a:custGeom>
            <a:ln w="38100">
              <a:solidFill>
                <a:srgbClr val="01FF00"/>
              </a:solidFill>
            </a:ln>
          </p:spPr>
          <p:txBody>
            <a:bodyPr wrap="square" lIns="0" tIns="0" rIns="0" bIns="0" rtlCol="0"/>
            <a:lstStyle/>
            <a:p>
              <a:endParaRPr/>
            </a:p>
          </p:txBody>
        </p:sp>
        <p:sp>
          <p:nvSpPr>
            <p:cNvPr id="11" name="object 11"/>
            <p:cNvSpPr/>
            <p:nvPr/>
          </p:nvSpPr>
          <p:spPr>
            <a:xfrm>
              <a:off x="7784833" y="4141558"/>
              <a:ext cx="525145" cy="466725"/>
            </a:xfrm>
            <a:custGeom>
              <a:avLst/>
              <a:gdLst/>
              <a:ahLst/>
              <a:cxnLst/>
              <a:rect l="l" t="t" r="r" b="b"/>
              <a:pathLst>
                <a:path w="525145" h="466725">
                  <a:moveTo>
                    <a:pt x="0" y="0"/>
                  </a:moveTo>
                  <a:lnTo>
                    <a:pt x="524663" y="0"/>
                  </a:lnTo>
                  <a:lnTo>
                    <a:pt x="524663" y="466678"/>
                  </a:lnTo>
                  <a:lnTo>
                    <a:pt x="0" y="466678"/>
                  </a:lnTo>
                  <a:lnTo>
                    <a:pt x="0" y="0"/>
                  </a:lnTo>
                  <a:close/>
                </a:path>
              </a:pathLst>
            </a:custGeom>
            <a:ln w="38100">
              <a:solidFill>
                <a:srgbClr val="01FF00"/>
              </a:solidFill>
            </a:ln>
          </p:spPr>
          <p:txBody>
            <a:bodyPr wrap="square" lIns="0" tIns="0" rIns="0" bIns="0" rtlCol="0"/>
            <a:lstStyle/>
            <a:p>
              <a:endParaRPr/>
            </a:p>
          </p:txBody>
        </p:sp>
        <p:sp>
          <p:nvSpPr>
            <p:cNvPr id="12" name="object 12"/>
            <p:cNvSpPr/>
            <p:nvPr/>
          </p:nvSpPr>
          <p:spPr>
            <a:xfrm>
              <a:off x="8031365" y="3735260"/>
              <a:ext cx="525145" cy="466725"/>
            </a:xfrm>
            <a:custGeom>
              <a:avLst/>
              <a:gdLst/>
              <a:ahLst/>
              <a:cxnLst/>
              <a:rect l="l" t="t" r="r" b="b"/>
              <a:pathLst>
                <a:path w="525145" h="466725">
                  <a:moveTo>
                    <a:pt x="0" y="0"/>
                  </a:moveTo>
                  <a:lnTo>
                    <a:pt x="524663" y="0"/>
                  </a:lnTo>
                  <a:lnTo>
                    <a:pt x="524663" y="466678"/>
                  </a:lnTo>
                  <a:lnTo>
                    <a:pt x="0" y="466678"/>
                  </a:lnTo>
                  <a:lnTo>
                    <a:pt x="0" y="0"/>
                  </a:lnTo>
                  <a:close/>
                </a:path>
              </a:pathLst>
            </a:custGeom>
            <a:ln w="38100">
              <a:solidFill>
                <a:srgbClr val="01FF00"/>
              </a:solidFill>
            </a:ln>
          </p:spPr>
          <p:txBody>
            <a:bodyPr wrap="square" lIns="0" tIns="0" rIns="0" bIns="0" rtlCol="0"/>
            <a:lstStyle/>
            <a:p>
              <a:endParaRPr/>
            </a:p>
          </p:txBody>
        </p:sp>
        <p:sp>
          <p:nvSpPr>
            <p:cNvPr id="13" name="object 13"/>
            <p:cNvSpPr/>
            <p:nvPr/>
          </p:nvSpPr>
          <p:spPr>
            <a:xfrm>
              <a:off x="8597429" y="3735260"/>
              <a:ext cx="525145" cy="335915"/>
            </a:xfrm>
            <a:custGeom>
              <a:avLst/>
              <a:gdLst/>
              <a:ahLst/>
              <a:cxnLst/>
              <a:rect l="l" t="t" r="r" b="b"/>
              <a:pathLst>
                <a:path w="525145" h="335914">
                  <a:moveTo>
                    <a:pt x="0" y="0"/>
                  </a:moveTo>
                  <a:lnTo>
                    <a:pt x="524663" y="0"/>
                  </a:lnTo>
                  <a:lnTo>
                    <a:pt x="524663" y="335913"/>
                  </a:lnTo>
                  <a:lnTo>
                    <a:pt x="0" y="335913"/>
                  </a:lnTo>
                  <a:lnTo>
                    <a:pt x="0" y="0"/>
                  </a:lnTo>
                  <a:close/>
                </a:path>
              </a:pathLst>
            </a:custGeom>
            <a:ln w="38100">
              <a:solidFill>
                <a:srgbClr val="01FF00"/>
              </a:solidFill>
            </a:ln>
          </p:spPr>
          <p:txBody>
            <a:bodyPr wrap="square" lIns="0" tIns="0" rIns="0" bIns="0" rtlCol="0"/>
            <a:lstStyle/>
            <a:p>
              <a:endParaRPr/>
            </a:p>
          </p:txBody>
        </p:sp>
      </p:grpSp>
      <p:pic>
        <p:nvPicPr>
          <p:cNvPr id="14" name="object 14"/>
          <p:cNvPicPr/>
          <p:nvPr/>
        </p:nvPicPr>
        <p:blipFill>
          <a:blip r:embed="rId3" cstate="print"/>
          <a:stretch>
            <a:fillRect/>
          </a:stretch>
        </p:blipFill>
        <p:spPr>
          <a:xfrm>
            <a:off x="652272" y="2895600"/>
            <a:ext cx="4142232" cy="2758440"/>
          </a:xfrm>
          <a:prstGeom prst="rect">
            <a:avLst/>
          </a:prstGeom>
        </p:spPr>
      </p:pic>
      <p:sp>
        <p:nvSpPr>
          <p:cNvPr id="15" name="object 15"/>
          <p:cNvSpPr/>
          <p:nvPr/>
        </p:nvSpPr>
        <p:spPr>
          <a:xfrm>
            <a:off x="4977498" y="4231462"/>
            <a:ext cx="2233930" cy="85725"/>
          </a:xfrm>
          <a:custGeom>
            <a:avLst/>
            <a:gdLst/>
            <a:ahLst/>
            <a:cxnLst/>
            <a:rect l="l" t="t" r="r" b="b"/>
            <a:pathLst>
              <a:path w="2233929" h="85725">
                <a:moveTo>
                  <a:pt x="2148103" y="0"/>
                </a:moveTo>
                <a:lnTo>
                  <a:pt x="2148103" y="85724"/>
                </a:lnTo>
                <a:lnTo>
                  <a:pt x="2205253" y="57149"/>
                </a:lnTo>
                <a:lnTo>
                  <a:pt x="2162390" y="57149"/>
                </a:lnTo>
                <a:lnTo>
                  <a:pt x="2162390" y="28574"/>
                </a:lnTo>
                <a:lnTo>
                  <a:pt x="2205253" y="28574"/>
                </a:lnTo>
                <a:lnTo>
                  <a:pt x="2148103" y="0"/>
                </a:lnTo>
                <a:close/>
              </a:path>
              <a:path w="2233929" h="85725">
                <a:moveTo>
                  <a:pt x="2148103" y="28574"/>
                </a:moveTo>
                <a:lnTo>
                  <a:pt x="0" y="28574"/>
                </a:lnTo>
                <a:lnTo>
                  <a:pt x="0" y="57149"/>
                </a:lnTo>
                <a:lnTo>
                  <a:pt x="2148103" y="57149"/>
                </a:lnTo>
                <a:lnTo>
                  <a:pt x="2148103" y="28574"/>
                </a:lnTo>
                <a:close/>
              </a:path>
              <a:path w="2233929" h="85725">
                <a:moveTo>
                  <a:pt x="2205253" y="28574"/>
                </a:moveTo>
                <a:lnTo>
                  <a:pt x="2162390" y="28574"/>
                </a:lnTo>
                <a:lnTo>
                  <a:pt x="2162390" y="57149"/>
                </a:lnTo>
                <a:lnTo>
                  <a:pt x="2205253" y="57149"/>
                </a:lnTo>
                <a:lnTo>
                  <a:pt x="2233828" y="42862"/>
                </a:lnTo>
                <a:lnTo>
                  <a:pt x="2205253" y="28574"/>
                </a:lnTo>
                <a:close/>
              </a:path>
            </a:pathLst>
          </a:custGeom>
          <a:solidFill>
            <a:srgbClr val="666666"/>
          </a:solidFill>
        </p:spPr>
        <p:txBody>
          <a:bodyPr wrap="square" lIns="0" tIns="0" rIns="0" bIns="0" rtlCol="0"/>
          <a:lstStyle/>
          <a:p>
            <a:endParaRPr/>
          </a:p>
        </p:txBody>
      </p:sp>
      <p:sp>
        <p:nvSpPr>
          <p:cNvPr id="16" name="object 16"/>
          <p:cNvSpPr txBox="1"/>
          <p:nvPr/>
        </p:nvSpPr>
        <p:spPr>
          <a:xfrm>
            <a:off x="120053" y="5795772"/>
            <a:ext cx="3996690" cy="513080"/>
          </a:xfrm>
          <a:prstGeom prst="rect">
            <a:avLst/>
          </a:prstGeom>
        </p:spPr>
        <p:txBody>
          <a:bodyPr vert="horz" wrap="square" lIns="0" tIns="9525" rIns="0" bIns="0" rtlCol="0">
            <a:spAutoFit/>
          </a:bodyPr>
          <a:lstStyle/>
          <a:p>
            <a:pPr marL="12700" marR="1022350">
              <a:lnSpc>
                <a:spcPct val="102499"/>
              </a:lnSpc>
              <a:spcBef>
                <a:spcPts val="75"/>
              </a:spcBef>
            </a:pPr>
            <a:r>
              <a:rPr sz="800" dirty="0">
                <a:latin typeface="Calibri"/>
                <a:cs typeface="Calibri"/>
              </a:rPr>
              <a:t>Alexe</a:t>
            </a:r>
            <a:r>
              <a:rPr sz="800" spc="-5" dirty="0">
                <a:latin typeface="Calibri"/>
                <a:cs typeface="Calibri"/>
              </a:rPr>
              <a:t> </a:t>
            </a:r>
            <a:r>
              <a:rPr sz="800" dirty="0">
                <a:latin typeface="Calibri"/>
                <a:cs typeface="Calibri"/>
              </a:rPr>
              <a:t>et</a:t>
            </a:r>
            <a:r>
              <a:rPr sz="800" spc="-10" dirty="0">
                <a:latin typeface="Calibri"/>
                <a:cs typeface="Calibri"/>
              </a:rPr>
              <a:t> </a:t>
            </a:r>
            <a:r>
              <a:rPr sz="800" dirty="0">
                <a:latin typeface="Calibri"/>
                <a:cs typeface="Calibri"/>
              </a:rPr>
              <a:t>al,</a:t>
            </a:r>
            <a:r>
              <a:rPr sz="800" spc="-10" dirty="0">
                <a:latin typeface="Calibri"/>
                <a:cs typeface="Calibri"/>
              </a:rPr>
              <a:t> “Measuring</a:t>
            </a:r>
            <a:r>
              <a:rPr sz="800" spc="-5" dirty="0">
                <a:latin typeface="Calibri"/>
                <a:cs typeface="Calibri"/>
              </a:rPr>
              <a:t> </a:t>
            </a:r>
            <a:r>
              <a:rPr sz="800" dirty="0">
                <a:latin typeface="Calibri"/>
                <a:cs typeface="Calibri"/>
              </a:rPr>
              <a:t>the</a:t>
            </a:r>
            <a:r>
              <a:rPr sz="800" spc="-5" dirty="0">
                <a:latin typeface="Calibri"/>
                <a:cs typeface="Calibri"/>
              </a:rPr>
              <a:t> </a:t>
            </a:r>
            <a:r>
              <a:rPr sz="800" spc="-10" dirty="0">
                <a:latin typeface="Calibri"/>
                <a:cs typeface="Calibri"/>
              </a:rPr>
              <a:t>objectness</a:t>
            </a:r>
            <a:r>
              <a:rPr sz="800" spc="-5" dirty="0">
                <a:latin typeface="Calibri"/>
                <a:cs typeface="Calibri"/>
              </a:rPr>
              <a:t> </a:t>
            </a:r>
            <a:r>
              <a:rPr sz="800" dirty="0">
                <a:latin typeface="Calibri"/>
                <a:cs typeface="Calibri"/>
              </a:rPr>
              <a:t>of</a:t>
            </a:r>
            <a:r>
              <a:rPr sz="800" spc="5" dirty="0">
                <a:latin typeface="Calibri"/>
                <a:cs typeface="Calibri"/>
              </a:rPr>
              <a:t> </a:t>
            </a:r>
            <a:r>
              <a:rPr sz="800" dirty="0">
                <a:latin typeface="Calibri"/>
                <a:cs typeface="Calibri"/>
              </a:rPr>
              <a:t>image</a:t>
            </a:r>
            <a:r>
              <a:rPr sz="800" spc="-5" dirty="0">
                <a:latin typeface="Calibri"/>
                <a:cs typeface="Calibri"/>
              </a:rPr>
              <a:t> </a:t>
            </a:r>
            <a:r>
              <a:rPr sz="800" spc="-10" dirty="0">
                <a:latin typeface="Calibri"/>
                <a:cs typeface="Calibri"/>
              </a:rPr>
              <a:t>windows”,</a:t>
            </a:r>
            <a:r>
              <a:rPr sz="800" spc="-5" dirty="0">
                <a:latin typeface="Calibri"/>
                <a:cs typeface="Calibri"/>
              </a:rPr>
              <a:t> </a:t>
            </a:r>
            <a:r>
              <a:rPr sz="800" dirty="0">
                <a:latin typeface="Calibri"/>
                <a:cs typeface="Calibri"/>
              </a:rPr>
              <a:t>TPAMI</a:t>
            </a:r>
            <a:r>
              <a:rPr sz="800" spc="-10" dirty="0">
                <a:latin typeface="Calibri"/>
                <a:cs typeface="Calibri"/>
              </a:rPr>
              <a:t> </a:t>
            </a:r>
            <a:r>
              <a:rPr sz="800" spc="-20" dirty="0">
                <a:latin typeface="Calibri"/>
                <a:cs typeface="Calibri"/>
              </a:rPr>
              <a:t>2012</a:t>
            </a:r>
            <a:r>
              <a:rPr sz="800" spc="500" dirty="0">
                <a:latin typeface="Calibri"/>
                <a:cs typeface="Calibri"/>
              </a:rPr>
              <a:t> </a:t>
            </a:r>
            <a:r>
              <a:rPr sz="800" dirty="0">
                <a:latin typeface="Calibri"/>
                <a:cs typeface="Calibri"/>
              </a:rPr>
              <a:t>Uijlings</a:t>
            </a:r>
            <a:r>
              <a:rPr sz="800" spc="-10" dirty="0">
                <a:latin typeface="Calibri"/>
                <a:cs typeface="Calibri"/>
              </a:rPr>
              <a:t> </a:t>
            </a:r>
            <a:r>
              <a:rPr sz="800" dirty="0">
                <a:latin typeface="Calibri"/>
                <a:cs typeface="Calibri"/>
              </a:rPr>
              <a:t>et</a:t>
            </a:r>
            <a:r>
              <a:rPr sz="800" spc="-15" dirty="0">
                <a:latin typeface="Calibri"/>
                <a:cs typeface="Calibri"/>
              </a:rPr>
              <a:t> </a:t>
            </a:r>
            <a:r>
              <a:rPr sz="800" dirty="0">
                <a:latin typeface="Calibri"/>
                <a:cs typeface="Calibri"/>
              </a:rPr>
              <a:t>al,</a:t>
            </a:r>
            <a:r>
              <a:rPr sz="800" spc="-10" dirty="0">
                <a:latin typeface="Calibri"/>
                <a:cs typeface="Calibri"/>
              </a:rPr>
              <a:t> “Selective </a:t>
            </a:r>
            <a:r>
              <a:rPr sz="800" dirty="0">
                <a:latin typeface="Calibri"/>
                <a:cs typeface="Calibri"/>
              </a:rPr>
              <a:t>Search</a:t>
            </a:r>
            <a:r>
              <a:rPr sz="800" spc="-5" dirty="0">
                <a:latin typeface="Calibri"/>
                <a:cs typeface="Calibri"/>
              </a:rPr>
              <a:t> </a:t>
            </a:r>
            <a:r>
              <a:rPr sz="800" dirty="0">
                <a:latin typeface="Calibri"/>
                <a:cs typeface="Calibri"/>
              </a:rPr>
              <a:t>for</a:t>
            </a:r>
            <a:r>
              <a:rPr sz="800" spc="-10" dirty="0">
                <a:latin typeface="Calibri"/>
                <a:cs typeface="Calibri"/>
              </a:rPr>
              <a:t> </a:t>
            </a:r>
            <a:r>
              <a:rPr sz="800" dirty="0">
                <a:latin typeface="Calibri"/>
                <a:cs typeface="Calibri"/>
              </a:rPr>
              <a:t>Object</a:t>
            </a:r>
            <a:r>
              <a:rPr sz="800" spc="-15" dirty="0">
                <a:latin typeface="Calibri"/>
                <a:cs typeface="Calibri"/>
              </a:rPr>
              <a:t> </a:t>
            </a:r>
            <a:r>
              <a:rPr sz="800" spc="-10" dirty="0">
                <a:latin typeface="Calibri"/>
                <a:cs typeface="Calibri"/>
              </a:rPr>
              <a:t>Recognition”, </a:t>
            </a:r>
            <a:r>
              <a:rPr sz="800" dirty="0">
                <a:latin typeface="Calibri"/>
                <a:cs typeface="Calibri"/>
              </a:rPr>
              <a:t>IJCV</a:t>
            </a:r>
            <a:r>
              <a:rPr sz="800" spc="-10" dirty="0">
                <a:latin typeface="Calibri"/>
                <a:cs typeface="Calibri"/>
              </a:rPr>
              <a:t> </a:t>
            </a:r>
            <a:r>
              <a:rPr sz="800" spc="-20" dirty="0">
                <a:latin typeface="Calibri"/>
                <a:cs typeface="Calibri"/>
              </a:rPr>
              <a:t>2013</a:t>
            </a:r>
            <a:endParaRPr sz="800">
              <a:latin typeface="Calibri"/>
              <a:cs typeface="Calibri"/>
            </a:endParaRPr>
          </a:p>
          <a:p>
            <a:pPr marL="12700" marR="5080">
              <a:lnSpc>
                <a:spcPts val="890"/>
              </a:lnSpc>
              <a:spcBef>
                <a:spcPts val="135"/>
              </a:spcBef>
            </a:pPr>
            <a:r>
              <a:rPr sz="800" dirty="0">
                <a:latin typeface="Calibri"/>
                <a:cs typeface="Calibri"/>
              </a:rPr>
              <a:t>Cheng</a:t>
            </a:r>
            <a:r>
              <a:rPr sz="800" spc="-5" dirty="0">
                <a:latin typeface="Calibri"/>
                <a:cs typeface="Calibri"/>
              </a:rPr>
              <a:t> </a:t>
            </a:r>
            <a:r>
              <a:rPr sz="800" dirty="0">
                <a:latin typeface="Calibri"/>
                <a:cs typeface="Calibri"/>
              </a:rPr>
              <a:t>et</a:t>
            </a:r>
            <a:r>
              <a:rPr sz="800" spc="-5" dirty="0">
                <a:latin typeface="Calibri"/>
                <a:cs typeface="Calibri"/>
              </a:rPr>
              <a:t> </a:t>
            </a:r>
            <a:r>
              <a:rPr sz="800" dirty="0">
                <a:latin typeface="Calibri"/>
                <a:cs typeface="Calibri"/>
              </a:rPr>
              <a:t>al, “BING: </a:t>
            </a:r>
            <a:r>
              <a:rPr sz="800" spc="-10" dirty="0">
                <a:latin typeface="Calibri"/>
                <a:cs typeface="Calibri"/>
              </a:rPr>
              <a:t>Binarized</a:t>
            </a:r>
            <a:r>
              <a:rPr sz="800" spc="5" dirty="0">
                <a:latin typeface="Calibri"/>
                <a:cs typeface="Calibri"/>
              </a:rPr>
              <a:t> </a:t>
            </a:r>
            <a:r>
              <a:rPr sz="800" dirty="0">
                <a:latin typeface="Calibri"/>
                <a:cs typeface="Calibri"/>
              </a:rPr>
              <a:t>normed</a:t>
            </a:r>
            <a:r>
              <a:rPr sz="800" spc="5" dirty="0">
                <a:latin typeface="Calibri"/>
                <a:cs typeface="Calibri"/>
              </a:rPr>
              <a:t> </a:t>
            </a:r>
            <a:r>
              <a:rPr sz="800" spc="-10" dirty="0">
                <a:latin typeface="Calibri"/>
                <a:cs typeface="Calibri"/>
              </a:rPr>
              <a:t>gradients</a:t>
            </a:r>
            <a:r>
              <a:rPr sz="800" dirty="0">
                <a:latin typeface="Calibri"/>
                <a:cs typeface="Calibri"/>
              </a:rPr>
              <a:t> for </a:t>
            </a:r>
            <a:r>
              <a:rPr sz="800" spc="-10" dirty="0">
                <a:latin typeface="Calibri"/>
                <a:cs typeface="Calibri"/>
              </a:rPr>
              <a:t>objectness</a:t>
            </a:r>
            <a:r>
              <a:rPr sz="800" dirty="0">
                <a:latin typeface="Calibri"/>
                <a:cs typeface="Calibri"/>
              </a:rPr>
              <a:t> </a:t>
            </a:r>
            <a:r>
              <a:rPr sz="800" spc="-10" dirty="0">
                <a:latin typeface="Calibri"/>
                <a:cs typeface="Calibri"/>
              </a:rPr>
              <a:t>estimation</a:t>
            </a:r>
            <a:r>
              <a:rPr sz="800" spc="5" dirty="0">
                <a:latin typeface="Calibri"/>
                <a:cs typeface="Calibri"/>
              </a:rPr>
              <a:t> </a:t>
            </a:r>
            <a:r>
              <a:rPr sz="800" dirty="0">
                <a:latin typeface="Calibri"/>
                <a:cs typeface="Calibri"/>
              </a:rPr>
              <a:t>at</a:t>
            </a:r>
            <a:r>
              <a:rPr sz="800" spc="-5" dirty="0">
                <a:latin typeface="Calibri"/>
                <a:cs typeface="Calibri"/>
              </a:rPr>
              <a:t> </a:t>
            </a:r>
            <a:r>
              <a:rPr sz="800" spc="-10" dirty="0">
                <a:latin typeface="Calibri"/>
                <a:cs typeface="Calibri"/>
              </a:rPr>
              <a:t>300fps”,</a:t>
            </a:r>
            <a:r>
              <a:rPr sz="800" dirty="0">
                <a:latin typeface="Calibri"/>
                <a:cs typeface="Calibri"/>
              </a:rPr>
              <a:t> CVPR</a:t>
            </a:r>
            <a:r>
              <a:rPr sz="800" spc="5" dirty="0">
                <a:latin typeface="Calibri"/>
                <a:cs typeface="Calibri"/>
              </a:rPr>
              <a:t> </a:t>
            </a:r>
            <a:r>
              <a:rPr sz="800" spc="-20" dirty="0">
                <a:latin typeface="Calibri"/>
                <a:cs typeface="Calibri"/>
              </a:rPr>
              <a:t>2014</a:t>
            </a:r>
            <a:r>
              <a:rPr sz="800" spc="500" dirty="0">
                <a:latin typeface="Calibri"/>
                <a:cs typeface="Calibri"/>
              </a:rPr>
              <a:t> </a:t>
            </a:r>
            <a:r>
              <a:rPr sz="800" dirty="0">
                <a:latin typeface="Calibri"/>
                <a:cs typeface="Calibri"/>
              </a:rPr>
              <a:t>Zitnick</a:t>
            </a:r>
            <a:r>
              <a:rPr sz="800" spc="-25" dirty="0">
                <a:latin typeface="Calibri"/>
                <a:cs typeface="Calibri"/>
              </a:rPr>
              <a:t> </a:t>
            </a:r>
            <a:r>
              <a:rPr sz="800" dirty="0">
                <a:latin typeface="Calibri"/>
                <a:cs typeface="Calibri"/>
              </a:rPr>
              <a:t>and</a:t>
            </a:r>
            <a:r>
              <a:rPr sz="800" spc="-15" dirty="0">
                <a:latin typeface="Calibri"/>
                <a:cs typeface="Calibri"/>
              </a:rPr>
              <a:t> </a:t>
            </a:r>
            <a:r>
              <a:rPr sz="800" dirty="0">
                <a:latin typeface="Calibri"/>
                <a:cs typeface="Calibri"/>
              </a:rPr>
              <a:t>Dollar,</a:t>
            </a:r>
            <a:r>
              <a:rPr sz="800" spc="-20" dirty="0">
                <a:latin typeface="Calibri"/>
                <a:cs typeface="Calibri"/>
              </a:rPr>
              <a:t> </a:t>
            </a:r>
            <a:r>
              <a:rPr sz="800" dirty="0">
                <a:latin typeface="Calibri"/>
                <a:cs typeface="Calibri"/>
              </a:rPr>
              <a:t>“Edge</a:t>
            </a:r>
            <a:r>
              <a:rPr sz="800" spc="-20" dirty="0">
                <a:latin typeface="Calibri"/>
                <a:cs typeface="Calibri"/>
              </a:rPr>
              <a:t> </a:t>
            </a:r>
            <a:r>
              <a:rPr sz="800" dirty="0">
                <a:latin typeface="Calibri"/>
                <a:cs typeface="Calibri"/>
              </a:rPr>
              <a:t>boxes:</a:t>
            </a:r>
            <a:r>
              <a:rPr sz="800" spc="-20" dirty="0">
                <a:latin typeface="Calibri"/>
                <a:cs typeface="Calibri"/>
              </a:rPr>
              <a:t> </a:t>
            </a:r>
            <a:r>
              <a:rPr sz="800" spc="-10" dirty="0">
                <a:latin typeface="Calibri"/>
                <a:cs typeface="Calibri"/>
              </a:rPr>
              <a:t>Locating</a:t>
            </a:r>
            <a:r>
              <a:rPr sz="800" spc="-20" dirty="0">
                <a:latin typeface="Calibri"/>
                <a:cs typeface="Calibri"/>
              </a:rPr>
              <a:t> </a:t>
            </a:r>
            <a:r>
              <a:rPr sz="800" dirty="0">
                <a:latin typeface="Calibri"/>
                <a:cs typeface="Calibri"/>
              </a:rPr>
              <a:t>object</a:t>
            </a:r>
            <a:r>
              <a:rPr sz="800" spc="-25" dirty="0">
                <a:latin typeface="Calibri"/>
                <a:cs typeface="Calibri"/>
              </a:rPr>
              <a:t> </a:t>
            </a:r>
            <a:r>
              <a:rPr sz="800" spc="-10" dirty="0">
                <a:latin typeface="Calibri"/>
                <a:cs typeface="Calibri"/>
              </a:rPr>
              <a:t>proposals</a:t>
            </a:r>
            <a:r>
              <a:rPr sz="800" spc="-25" dirty="0">
                <a:latin typeface="Calibri"/>
                <a:cs typeface="Calibri"/>
              </a:rPr>
              <a:t> </a:t>
            </a:r>
            <a:r>
              <a:rPr sz="800" dirty="0">
                <a:latin typeface="Calibri"/>
                <a:cs typeface="Calibri"/>
              </a:rPr>
              <a:t>from</a:t>
            </a:r>
            <a:r>
              <a:rPr sz="800" spc="-20" dirty="0">
                <a:latin typeface="Calibri"/>
                <a:cs typeface="Calibri"/>
              </a:rPr>
              <a:t> </a:t>
            </a:r>
            <a:r>
              <a:rPr sz="800" dirty="0">
                <a:latin typeface="Calibri"/>
                <a:cs typeface="Calibri"/>
              </a:rPr>
              <a:t>edges”,</a:t>
            </a:r>
            <a:r>
              <a:rPr sz="800" spc="-20" dirty="0">
                <a:latin typeface="Calibri"/>
                <a:cs typeface="Calibri"/>
              </a:rPr>
              <a:t> </a:t>
            </a:r>
            <a:r>
              <a:rPr sz="800" dirty="0">
                <a:latin typeface="Calibri"/>
                <a:cs typeface="Calibri"/>
              </a:rPr>
              <a:t>ECCV</a:t>
            </a:r>
            <a:r>
              <a:rPr sz="800" spc="-25" dirty="0">
                <a:latin typeface="Calibri"/>
                <a:cs typeface="Calibri"/>
              </a:rPr>
              <a:t> </a:t>
            </a:r>
            <a:r>
              <a:rPr sz="800" spc="-20" dirty="0">
                <a:latin typeface="Calibri"/>
                <a:cs typeface="Calibri"/>
              </a:rPr>
              <a:t>2014</a:t>
            </a:r>
            <a:endParaRPr sz="800">
              <a:latin typeface="Calibri"/>
              <a:cs typeface="Calibri"/>
            </a:endParaRPr>
          </a:p>
        </p:txBody>
      </p:sp>
      <p:sp>
        <p:nvSpPr>
          <p:cNvPr id="18" name="object 18"/>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9" name="object 19"/>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23</a:t>
            </a:fld>
            <a:endParaRPr spc="-25" dirty="0"/>
          </a:p>
        </p:txBody>
      </p:sp>
      <p:sp>
        <p:nvSpPr>
          <p:cNvPr id="20" name="object 20"/>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17" name="object 17"/>
          <p:cNvSpPr txBox="1"/>
          <p:nvPr/>
        </p:nvSpPr>
        <p:spPr>
          <a:xfrm>
            <a:off x="1660398" y="1197355"/>
            <a:ext cx="8428990" cy="1494790"/>
          </a:xfrm>
          <a:prstGeom prst="rect">
            <a:avLst/>
          </a:prstGeom>
        </p:spPr>
        <p:txBody>
          <a:bodyPr vert="horz" wrap="square" lIns="0" tIns="12700" rIns="0" bIns="0" rtlCol="0">
            <a:spAutoFit/>
          </a:bodyPr>
          <a:lstStyle/>
          <a:p>
            <a:pPr marL="469265" indent="-456565">
              <a:lnSpc>
                <a:spcPct val="100000"/>
              </a:lnSpc>
              <a:spcBef>
                <a:spcPts val="100"/>
              </a:spcBef>
              <a:buSzPct val="75000"/>
              <a:buChar char="●"/>
              <a:tabLst>
                <a:tab pos="469265" algn="l"/>
              </a:tabLst>
            </a:pPr>
            <a:r>
              <a:rPr sz="2400" dirty="0">
                <a:latin typeface="Calibri"/>
                <a:cs typeface="Calibri"/>
              </a:rPr>
              <a:t>Find</a:t>
            </a:r>
            <a:r>
              <a:rPr sz="2400" spc="-55" dirty="0">
                <a:latin typeface="Calibri"/>
                <a:cs typeface="Calibri"/>
              </a:rPr>
              <a:t> </a:t>
            </a:r>
            <a:r>
              <a:rPr sz="2400" dirty="0">
                <a:latin typeface="Calibri"/>
                <a:cs typeface="Calibri"/>
              </a:rPr>
              <a:t>a</a:t>
            </a:r>
            <a:r>
              <a:rPr sz="2400" spc="-55" dirty="0">
                <a:latin typeface="Calibri"/>
                <a:cs typeface="Calibri"/>
              </a:rPr>
              <a:t> </a:t>
            </a:r>
            <a:r>
              <a:rPr sz="2400" dirty="0">
                <a:latin typeface="Calibri"/>
                <a:cs typeface="Calibri"/>
              </a:rPr>
              <a:t>small</a:t>
            </a:r>
            <a:r>
              <a:rPr sz="2400" spc="-55" dirty="0">
                <a:latin typeface="Calibri"/>
                <a:cs typeface="Calibri"/>
              </a:rPr>
              <a:t> </a:t>
            </a:r>
            <a:r>
              <a:rPr sz="2400" dirty="0">
                <a:latin typeface="Calibri"/>
                <a:cs typeface="Calibri"/>
              </a:rPr>
              <a:t>set</a:t>
            </a:r>
            <a:r>
              <a:rPr sz="2400" spc="-60" dirty="0">
                <a:latin typeface="Calibri"/>
                <a:cs typeface="Calibri"/>
              </a:rPr>
              <a:t> </a:t>
            </a:r>
            <a:r>
              <a:rPr sz="2400" dirty="0">
                <a:latin typeface="Calibri"/>
                <a:cs typeface="Calibri"/>
              </a:rPr>
              <a:t>of</a:t>
            </a:r>
            <a:r>
              <a:rPr sz="2400" spc="-45" dirty="0">
                <a:latin typeface="Calibri"/>
                <a:cs typeface="Calibri"/>
              </a:rPr>
              <a:t> </a:t>
            </a:r>
            <a:r>
              <a:rPr sz="2400" spc="-10" dirty="0">
                <a:latin typeface="Calibri"/>
                <a:cs typeface="Calibri"/>
              </a:rPr>
              <a:t>boxes</a:t>
            </a:r>
            <a:r>
              <a:rPr sz="2400" spc="-60" dirty="0">
                <a:latin typeface="Calibri"/>
                <a:cs typeface="Calibri"/>
              </a:rPr>
              <a:t> </a:t>
            </a:r>
            <a:r>
              <a:rPr sz="2400" dirty="0">
                <a:latin typeface="Calibri"/>
                <a:cs typeface="Calibri"/>
              </a:rPr>
              <a:t>that</a:t>
            </a:r>
            <a:r>
              <a:rPr sz="2400" spc="-60" dirty="0">
                <a:latin typeface="Calibri"/>
                <a:cs typeface="Calibri"/>
              </a:rPr>
              <a:t> </a:t>
            </a:r>
            <a:r>
              <a:rPr sz="2400" dirty="0">
                <a:latin typeface="Calibri"/>
                <a:cs typeface="Calibri"/>
              </a:rPr>
              <a:t>are</a:t>
            </a:r>
            <a:r>
              <a:rPr sz="2400" spc="-60" dirty="0">
                <a:latin typeface="Calibri"/>
                <a:cs typeface="Calibri"/>
              </a:rPr>
              <a:t> </a:t>
            </a:r>
            <a:r>
              <a:rPr sz="2400" spc="-10" dirty="0">
                <a:latin typeface="Calibri"/>
                <a:cs typeface="Calibri"/>
              </a:rPr>
              <a:t>likely</a:t>
            </a:r>
            <a:r>
              <a:rPr sz="2400" spc="-55" dirty="0">
                <a:latin typeface="Calibri"/>
                <a:cs typeface="Calibri"/>
              </a:rPr>
              <a:t> </a:t>
            </a:r>
            <a:r>
              <a:rPr sz="2400" dirty="0">
                <a:latin typeface="Calibri"/>
                <a:cs typeface="Calibri"/>
              </a:rPr>
              <a:t>to</a:t>
            </a:r>
            <a:r>
              <a:rPr sz="2400" spc="-55" dirty="0">
                <a:latin typeface="Calibri"/>
                <a:cs typeface="Calibri"/>
              </a:rPr>
              <a:t> </a:t>
            </a:r>
            <a:r>
              <a:rPr sz="2400" dirty="0">
                <a:latin typeface="Calibri"/>
                <a:cs typeface="Calibri"/>
              </a:rPr>
              <a:t>cover</a:t>
            </a:r>
            <a:r>
              <a:rPr sz="2400" spc="-55" dirty="0">
                <a:latin typeface="Calibri"/>
                <a:cs typeface="Calibri"/>
              </a:rPr>
              <a:t> </a:t>
            </a:r>
            <a:r>
              <a:rPr sz="2400" dirty="0">
                <a:latin typeface="Calibri"/>
                <a:cs typeface="Calibri"/>
              </a:rPr>
              <a:t>all</a:t>
            </a:r>
            <a:r>
              <a:rPr sz="2400" spc="-55" dirty="0">
                <a:latin typeface="Calibri"/>
                <a:cs typeface="Calibri"/>
              </a:rPr>
              <a:t> </a:t>
            </a:r>
            <a:r>
              <a:rPr sz="2400" spc="-10" dirty="0">
                <a:latin typeface="Calibri"/>
                <a:cs typeface="Calibri"/>
              </a:rPr>
              <a:t>objects</a:t>
            </a:r>
            <a:endParaRPr sz="2400">
              <a:latin typeface="Calibri"/>
              <a:cs typeface="Calibri"/>
            </a:endParaRPr>
          </a:p>
          <a:p>
            <a:pPr marL="469265" indent="-456565">
              <a:lnSpc>
                <a:spcPct val="100000"/>
              </a:lnSpc>
              <a:buSzPct val="75000"/>
              <a:buChar char="●"/>
              <a:tabLst>
                <a:tab pos="469265" algn="l"/>
              </a:tabLst>
            </a:pPr>
            <a:r>
              <a:rPr sz="2400" dirty="0">
                <a:latin typeface="Calibri"/>
                <a:cs typeface="Calibri"/>
              </a:rPr>
              <a:t>Often</a:t>
            </a:r>
            <a:r>
              <a:rPr sz="2400" spc="-75" dirty="0">
                <a:latin typeface="Calibri"/>
                <a:cs typeface="Calibri"/>
              </a:rPr>
              <a:t> </a:t>
            </a:r>
            <a:r>
              <a:rPr sz="2400" dirty="0">
                <a:latin typeface="Calibri"/>
                <a:cs typeface="Calibri"/>
              </a:rPr>
              <a:t>based</a:t>
            </a:r>
            <a:r>
              <a:rPr sz="2400" spc="-60" dirty="0">
                <a:latin typeface="Calibri"/>
                <a:cs typeface="Calibri"/>
              </a:rPr>
              <a:t> </a:t>
            </a:r>
            <a:r>
              <a:rPr sz="2400" dirty="0">
                <a:latin typeface="Calibri"/>
                <a:cs typeface="Calibri"/>
              </a:rPr>
              <a:t>on</a:t>
            </a:r>
            <a:r>
              <a:rPr sz="2400" spc="-60" dirty="0">
                <a:latin typeface="Calibri"/>
                <a:cs typeface="Calibri"/>
              </a:rPr>
              <a:t> </a:t>
            </a:r>
            <a:r>
              <a:rPr sz="2400" dirty="0">
                <a:latin typeface="Calibri"/>
                <a:cs typeface="Calibri"/>
              </a:rPr>
              <a:t>heuristics:</a:t>
            </a:r>
            <a:r>
              <a:rPr sz="2400" spc="-65" dirty="0">
                <a:latin typeface="Calibri"/>
                <a:cs typeface="Calibri"/>
              </a:rPr>
              <a:t> </a:t>
            </a:r>
            <a:r>
              <a:rPr sz="2400" dirty="0">
                <a:latin typeface="Calibri"/>
                <a:cs typeface="Calibri"/>
              </a:rPr>
              <a:t>e.g.</a:t>
            </a:r>
            <a:r>
              <a:rPr sz="2400" spc="-70" dirty="0">
                <a:latin typeface="Calibri"/>
                <a:cs typeface="Calibri"/>
              </a:rPr>
              <a:t> </a:t>
            </a:r>
            <a:r>
              <a:rPr sz="2400" dirty="0">
                <a:latin typeface="Calibri"/>
                <a:cs typeface="Calibri"/>
              </a:rPr>
              <a:t>look</a:t>
            </a:r>
            <a:r>
              <a:rPr sz="2400" spc="-65" dirty="0">
                <a:latin typeface="Calibri"/>
                <a:cs typeface="Calibri"/>
              </a:rPr>
              <a:t> </a:t>
            </a:r>
            <a:r>
              <a:rPr sz="2400" dirty="0">
                <a:latin typeface="Calibri"/>
                <a:cs typeface="Calibri"/>
              </a:rPr>
              <a:t>for</a:t>
            </a:r>
            <a:r>
              <a:rPr sz="2400" spc="-60" dirty="0">
                <a:latin typeface="Calibri"/>
                <a:cs typeface="Calibri"/>
              </a:rPr>
              <a:t> </a:t>
            </a:r>
            <a:r>
              <a:rPr sz="2400" spc="-10" dirty="0">
                <a:latin typeface="Calibri"/>
                <a:cs typeface="Calibri"/>
              </a:rPr>
              <a:t>“blob-</a:t>
            </a:r>
            <a:r>
              <a:rPr sz="2400" dirty="0">
                <a:latin typeface="Calibri"/>
                <a:cs typeface="Calibri"/>
              </a:rPr>
              <a:t>like”</a:t>
            </a:r>
            <a:r>
              <a:rPr sz="2400" spc="-65" dirty="0">
                <a:latin typeface="Calibri"/>
                <a:cs typeface="Calibri"/>
              </a:rPr>
              <a:t> </a:t>
            </a:r>
            <a:r>
              <a:rPr sz="2400" dirty="0">
                <a:latin typeface="Calibri"/>
                <a:cs typeface="Calibri"/>
              </a:rPr>
              <a:t>image</a:t>
            </a:r>
            <a:r>
              <a:rPr sz="2400" spc="-65" dirty="0">
                <a:latin typeface="Calibri"/>
                <a:cs typeface="Calibri"/>
              </a:rPr>
              <a:t> </a:t>
            </a:r>
            <a:r>
              <a:rPr sz="2400" spc="-10" dirty="0">
                <a:latin typeface="Calibri"/>
                <a:cs typeface="Calibri"/>
              </a:rPr>
              <a:t>regions</a:t>
            </a:r>
            <a:endParaRPr sz="2400">
              <a:latin typeface="Calibri"/>
              <a:cs typeface="Calibri"/>
            </a:endParaRPr>
          </a:p>
          <a:p>
            <a:pPr marL="469900" marR="535940" indent="-457200">
              <a:lnSpc>
                <a:spcPct val="100800"/>
              </a:lnSpc>
              <a:buSzPct val="75000"/>
              <a:buChar char="●"/>
              <a:tabLst>
                <a:tab pos="469900" algn="l"/>
              </a:tabLst>
            </a:pPr>
            <a:r>
              <a:rPr sz="2400" spc="-10" dirty="0">
                <a:latin typeface="Calibri"/>
                <a:cs typeface="Calibri"/>
              </a:rPr>
              <a:t>Relatively</a:t>
            </a:r>
            <a:r>
              <a:rPr sz="2400" spc="-70" dirty="0">
                <a:latin typeface="Calibri"/>
                <a:cs typeface="Calibri"/>
              </a:rPr>
              <a:t> </a:t>
            </a:r>
            <a:r>
              <a:rPr sz="2400" dirty="0">
                <a:latin typeface="Calibri"/>
                <a:cs typeface="Calibri"/>
              </a:rPr>
              <a:t>fast</a:t>
            </a:r>
            <a:r>
              <a:rPr sz="2400" spc="-75" dirty="0">
                <a:latin typeface="Calibri"/>
                <a:cs typeface="Calibri"/>
              </a:rPr>
              <a:t> </a:t>
            </a:r>
            <a:r>
              <a:rPr sz="2400" dirty="0">
                <a:latin typeface="Calibri"/>
                <a:cs typeface="Calibri"/>
              </a:rPr>
              <a:t>to</a:t>
            </a:r>
            <a:r>
              <a:rPr sz="2400" spc="-70" dirty="0">
                <a:latin typeface="Calibri"/>
                <a:cs typeface="Calibri"/>
              </a:rPr>
              <a:t> </a:t>
            </a:r>
            <a:r>
              <a:rPr sz="2400" dirty="0">
                <a:latin typeface="Calibri"/>
                <a:cs typeface="Calibri"/>
              </a:rPr>
              <a:t>run;</a:t>
            </a:r>
            <a:r>
              <a:rPr sz="2400" spc="-70" dirty="0">
                <a:latin typeface="Calibri"/>
                <a:cs typeface="Calibri"/>
              </a:rPr>
              <a:t> </a:t>
            </a:r>
            <a:r>
              <a:rPr sz="2400" dirty="0">
                <a:latin typeface="Calibri"/>
                <a:cs typeface="Calibri"/>
              </a:rPr>
              <a:t>e.g.</a:t>
            </a:r>
            <a:r>
              <a:rPr sz="2400" spc="-80" dirty="0">
                <a:latin typeface="Calibri"/>
                <a:cs typeface="Calibri"/>
              </a:rPr>
              <a:t> </a:t>
            </a:r>
            <a:r>
              <a:rPr sz="2400" dirty="0">
                <a:latin typeface="Calibri"/>
                <a:cs typeface="Calibri"/>
              </a:rPr>
              <a:t>Selective</a:t>
            </a:r>
            <a:r>
              <a:rPr sz="2400" spc="-75" dirty="0">
                <a:latin typeface="Calibri"/>
                <a:cs typeface="Calibri"/>
              </a:rPr>
              <a:t> </a:t>
            </a:r>
            <a:r>
              <a:rPr sz="2400" dirty="0">
                <a:latin typeface="Calibri"/>
                <a:cs typeface="Calibri"/>
              </a:rPr>
              <a:t>Search</a:t>
            </a:r>
            <a:r>
              <a:rPr sz="2400" spc="-70" dirty="0">
                <a:latin typeface="Calibri"/>
                <a:cs typeface="Calibri"/>
              </a:rPr>
              <a:t> </a:t>
            </a:r>
            <a:r>
              <a:rPr sz="2400" dirty="0">
                <a:latin typeface="Calibri"/>
                <a:cs typeface="Calibri"/>
              </a:rPr>
              <a:t>gives</a:t>
            </a:r>
            <a:r>
              <a:rPr sz="2400" spc="-70" dirty="0">
                <a:latin typeface="Calibri"/>
                <a:cs typeface="Calibri"/>
              </a:rPr>
              <a:t> </a:t>
            </a:r>
            <a:r>
              <a:rPr sz="2400" dirty="0">
                <a:latin typeface="Calibri"/>
                <a:cs typeface="Calibri"/>
              </a:rPr>
              <a:t>2000</a:t>
            </a:r>
            <a:r>
              <a:rPr sz="2400" spc="-75" dirty="0">
                <a:latin typeface="Calibri"/>
                <a:cs typeface="Calibri"/>
              </a:rPr>
              <a:t> </a:t>
            </a:r>
            <a:r>
              <a:rPr sz="2400" spc="-10" dirty="0">
                <a:latin typeface="Calibri"/>
                <a:cs typeface="Calibri"/>
              </a:rPr>
              <a:t>region </a:t>
            </a:r>
            <a:r>
              <a:rPr sz="2400" dirty="0">
                <a:latin typeface="Calibri"/>
                <a:cs typeface="Calibri"/>
              </a:rPr>
              <a:t>proposals</a:t>
            </a:r>
            <a:r>
              <a:rPr sz="2400" spc="-65" dirty="0">
                <a:latin typeface="Calibri"/>
                <a:cs typeface="Calibri"/>
              </a:rPr>
              <a:t> </a:t>
            </a:r>
            <a:r>
              <a:rPr sz="2400" dirty="0">
                <a:latin typeface="Calibri"/>
                <a:cs typeface="Calibri"/>
              </a:rPr>
              <a:t>in</a:t>
            </a:r>
            <a:r>
              <a:rPr sz="2400" spc="-65" dirty="0">
                <a:latin typeface="Calibri"/>
                <a:cs typeface="Calibri"/>
              </a:rPr>
              <a:t> </a:t>
            </a:r>
            <a:r>
              <a:rPr sz="2400" dirty="0">
                <a:latin typeface="Calibri"/>
                <a:cs typeface="Calibri"/>
              </a:rPr>
              <a:t>a</a:t>
            </a:r>
            <a:r>
              <a:rPr sz="2400" spc="-60" dirty="0">
                <a:latin typeface="Calibri"/>
                <a:cs typeface="Calibri"/>
              </a:rPr>
              <a:t> </a:t>
            </a:r>
            <a:r>
              <a:rPr sz="2400" dirty="0">
                <a:latin typeface="Calibri"/>
                <a:cs typeface="Calibri"/>
              </a:rPr>
              <a:t>few</a:t>
            </a:r>
            <a:r>
              <a:rPr sz="2400" spc="-65" dirty="0">
                <a:latin typeface="Calibri"/>
                <a:cs typeface="Calibri"/>
              </a:rPr>
              <a:t> </a:t>
            </a:r>
            <a:r>
              <a:rPr sz="2400" dirty="0">
                <a:latin typeface="Calibri"/>
                <a:cs typeface="Calibri"/>
              </a:rPr>
              <a:t>seconds</a:t>
            </a:r>
            <a:r>
              <a:rPr sz="2400" spc="-60" dirty="0">
                <a:latin typeface="Calibri"/>
                <a:cs typeface="Calibri"/>
              </a:rPr>
              <a:t> </a:t>
            </a:r>
            <a:r>
              <a:rPr sz="2400" dirty="0">
                <a:latin typeface="Calibri"/>
                <a:cs typeface="Calibri"/>
              </a:rPr>
              <a:t>on</a:t>
            </a:r>
            <a:r>
              <a:rPr sz="2400" spc="-65" dirty="0">
                <a:latin typeface="Calibri"/>
                <a:cs typeface="Calibri"/>
              </a:rPr>
              <a:t> </a:t>
            </a:r>
            <a:r>
              <a:rPr sz="2400" spc="-25" dirty="0">
                <a:latin typeface="Calibri"/>
                <a:cs typeface="Calibri"/>
              </a:rPr>
              <a:t>CPU</a:t>
            </a:r>
            <a:endParaRPr sz="24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R-</a:t>
            </a:r>
            <a:r>
              <a:rPr dirty="0"/>
              <a:t>CNN:</a:t>
            </a:r>
            <a:r>
              <a:rPr spc="-15" dirty="0"/>
              <a:t> </a:t>
            </a:r>
            <a:r>
              <a:rPr spc="-35" dirty="0"/>
              <a:t>Region-</a:t>
            </a:r>
            <a:r>
              <a:rPr dirty="0"/>
              <a:t>Based</a:t>
            </a:r>
            <a:r>
              <a:rPr spc="-15" dirty="0"/>
              <a:t> </a:t>
            </a:r>
            <a:r>
              <a:rPr spc="-25" dirty="0"/>
              <a:t>CNN</a:t>
            </a:r>
          </a:p>
        </p:txBody>
      </p:sp>
      <p:grpSp>
        <p:nvGrpSpPr>
          <p:cNvPr id="3" name="object 3"/>
          <p:cNvGrpSpPr/>
          <p:nvPr/>
        </p:nvGrpSpPr>
        <p:grpSpPr>
          <a:xfrm>
            <a:off x="898206" y="4584128"/>
            <a:ext cx="4813935" cy="1633855"/>
            <a:chOff x="898206" y="4584128"/>
            <a:chExt cx="4813935" cy="1633855"/>
          </a:xfrm>
        </p:grpSpPr>
        <p:pic>
          <p:nvPicPr>
            <p:cNvPr id="4" name="object 4"/>
            <p:cNvPicPr/>
            <p:nvPr/>
          </p:nvPicPr>
          <p:blipFill>
            <a:blip r:embed="rId2" cstate="print"/>
            <a:stretch>
              <a:fillRect/>
            </a:stretch>
          </p:blipFill>
          <p:spPr>
            <a:xfrm>
              <a:off x="902207" y="4590287"/>
              <a:ext cx="4803648" cy="1621536"/>
            </a:xfrm>
            <a:prstGeom prst="rect">
              <a:avLst/>
            </a:prstGeom>
          </p:spPr>
        </p:pic>
        <p:sp>
          <p:nvSpPr>
            <p:cNvPr id="5" name="object 5"/>
            <p:cNvSpPr/>
            <p:nvPr/>
          </p:nvSpPr>
          <p:spPr>
            <a:xfrm>
              <a:off x="904556" y="4590478"/>
              <a:ext cx="4801235" cy="1621155"/>
            </a:xfrm>
            <a:custGeom>
              <a:avLst/>
              <a:gdLst/>
              <a:ahLst/>
              <a:cxnLst/>
              <a:rect l="l" t="t" r="r" b="b"/>
              <a:pathLst>
                <a:path w="4801235" h="1621154">
                  <a:moveTo>
                    <a:pt x="0" y="1621070"/>
                  </a:moveTo>
                  <a:lnTo>
                    <a:pt x="1498330" y="0"/>
                  </a:lnTo>
                  <a:lnTo>
                    <a:pt x="4800772" y="0"/>
                  </a:lnTo>
                  <a:lnTo>
                    <a:pt x="3302431" y="1621070"/>
                  </a:lnTo>
                  <a:lnTo>
                    <a:pt x="0" y="1621070"/>
                  </a:lnTo>
                  <a:close/>
                </a:path>
              </a:pathLst>
            </a:custGeom>
            <a:ln w="12700">
              <a:solidFill>
                <a:srgbClr val="1D7D66"/>
              </a:solidFill>
            </a:ln>
          </p:spPr>
          <p:txBody>
            <a:bodyPr wrap="square" lIns="0" tIns="0" rIns="0" bIns="0" rtlCol="0"/>
            <a:lstStyle/>
            <a:p>
              <a:endParaRPr/>
            </a:p>
          </p:txBody>
        </p:sp>
      </p:grpSp>
      <p:sp>
        <p:nvSpPr>
          <p:cNvPr id="6" name="object 6"/>
          <p:cNvSpPr txBox="1"/>
          <p:nvPr/>
        </p:nvSpPr>
        <p:spPr>
          <a:xfrm>
            <a:off x="337319" y="5031230"/>
            <a:ext cx="807085" cy="787400"/>
          </a:xfrm>
          <a:prstGeom prst="rect">
            <a:avLst/>
          </a:prstGeom>
        </p:spPr>
        <p:txBody>
          <a:bodyPr vert="horz" wrap="square" lIns="0" tIns="12700" rIns="0" bIns="0" rtlCol="0">
            <a:spAutoFit/>
          </a:bodyPr>
          <a:lstStyle/>
          <a:p>
            <a:pPr marL="12700" marR="5080">
              <a:lnSpc>
                <a:spcPct val="100000"/>
              </a:lnSpc>
              <a:spcBef>
                <a:spcPts val="100"/>
              </a:spcBef>
            </a:pPr>
            <a:r>
              <a:rPr sz="2500" spc="-10" dirty="0">
                <a:latin typeface="Calibri"/>
                <a:cs typeface="Calibri"/>
              </a:rPr>
              <a:t>Input </a:t>
            </a:r>
            <a:r>
              <a:rPr sz="2500" spc="-25" dirty="0">
                <a:latin typeface="Calibri"/>
                <a:cs typeface="Calibri"/>
              </a:rPr>
              <a:t>image</a:t>
            </a:r>
            <a:endParaRPr sz="2500">
              <a:latin typeface="Calibri"/>
              <a:cs typeface="Calibri"/>
            </a:endParaRPr>
          </a:p>
        </p:txBody>
      </p:sp>
      <p:sp>
        <p:nvSpPr>
          <p:cNvPr id="8" name="object 8"/>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9" name="object 9"/>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24</a:t>
            </a:fld>
            <a:endParaRPr spc="-25" dirty="0"/>
          </a:p>
        </p:txBody>
      </p:sp>
      <p:sp>
        <p:nvSpPr>
          <p:cNvPr id="10" name="object 10"/>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7" name="object 7"/>
          <p:cNvSpPr txBox="1"/>
          <p:nvPr/>
        </p:nvSpPr>
        <p:spPr>
          <a:xfrm>
            <a:off x="7936001" y="5839967"/>
            <a:ext cx="4119879" cy="522605"/>
          </a:xfrm>
          <a:prstGeom prst="rect">
            <a:avLst/>
          </a:prstGeom>
        </p:spPr>
        <p:txBody>
          <a:bodyPr vert="horz" wrap="square" lIns="0" tIns="20320" rIns="0" bIns="0" rtlCol="0">
            <a:spAutoFit/>
          </a:bodyPr>
          <a:lstStyle/>
          <a:p>
            <a:pPr marL="12700" marR="89535">
              <a:lnSpc>
                <a:spcPts val="1300"/>
              </a:lnSpc>
              <a:spcBef>
                <a:spcPts val="160"/>
              </a:spcBef>
            </a:pPr>
            <a:r>
              <a:rPr sz="1100" spc="-20" dirty="0">
                <a:latin typeface="Calibri"/>
                <a:cs typeface="Calibri"/>
              </a:rPr>
              <a:t>Girshick</a:t>
            </a:r>
            <a:r>
              <a:rPr sz="1100" spc="-10" dirty="0">
                <a:latin typeface="Calibri"/>
                <a:cs typeface="Calibri"/>
              </a:rPr>
              <a:t> </a:t>
            </a:r>
            <a:r>
              <a:rPr sz="1100" dirty="0">
                <a:latin typeface="Calibri"/>
                <a:cs typeface="Calibri"/>
              </a:rPr>
              <a:t>et</a:t>
            </a:r>
            <a:r>
              <a:rPr sz="1100" spc="5" dirty="0">
                <a:latin typeface="Calibri"/>
                <a:cs typeface="Calibri"/>
              </a:rPr>
              <a:t> </a:t>
            </a:r>
            <a:r>
              <a:rPr sz="1100" dirty="0">
                <a:latin typeface="Calibri"/>
                <a:cs typeface="Calibri"/>
              </a:rPr>
              <a:t>al,</a:t>
            </a:r>
            <a:r>
              <a:rPr sz="1100" spc="-10" dirty="0">
                <a:latin typeface="Calibri"/>
                <a:cs typeface="Calibri"/>
              </a:rPr>
              <a:t> </a:t>
            </a:r>
            <a:r>
              <a:rPr sz="1100" spc="-20" dirty="0">
                <a:latin typeface="Calibri"/>
                <a:cs typeface="Calibri"/>
              </a:rPr>
              <a:t>“Rich</a:t>
            </a:r>
            <a:r>
              <a:rPr sz="1100" spc="-10" dirty="0">
                <a:latin typeface="Calibri"/>
                <a:cs typeface="Calibri"/>
              </a:rPr>
              <a:t> </a:t>
            </a:r>
            <a:r>
              <a:rPr sz="1100" spc="-20" dirty="0">
                <a:latin typeface="Calibri"/>
                <a:cs typeface="Calibri"/>
              </a:rPr>
              <a:t>feature</a:t>
            </a:r>
            <a:r>
              <a:rPr sz="1100" spc="-15" dirty="0">
                <a:latin typeface="Calibri"/>
                <a:cs typeface="Calibri"/>
              </a:rPr>
              <a:t> </a:t>
            </a:r>
            <a:r>
              <a:rPr sz="1100" spc="-20" dirty="0">
                <a:latin typeface="Calibri"/>
                <a:cs typeface="Calibri"/>
              </a:rPr>
              <a:t>hierarchies</a:t>
            </a:r>
            <a:r>
              <a:rPr sz="1100" spc="-10" dirty="0">
                <a:latin typeface="Calibri"/>
                <a:cs typeface="Calibri"/>
              </a:rPr>
              <a:t> for</a:t>
            </a:r>
            <a:r>
              <a:rPr sz="1100" dirty="0">
                <a:latin typeface="Calibri"/>
                <a:cs typeface="Calibri"/>
              </a:rPr>
              <a:t> </a:t>
            </a:r>
            <a:r>
              <a:rPr sz="1100" spc="-20" dirty="0">
                <a:latin typeface="Calibri"/>
                <a:cs typeface="Calibri"/>
              </a:rPr>
              <a:t>accurate</a:t>
            </a:r>
            <a:r>
              <a:rPr sz="1100" spc="-15" dirty="0">
                <a:latin typeface="Calibri"/>
                <a:cs typeface="Calibri"/>
              </a:rPr>
              <a:t> </a:t>
            </a:r>
            <a:r>
              <a:rPr sz="1100" spc="-20" dirty="0">
                <a:latin typeface="Calibri"/>
                <a:cs typeface="Calibri"/>
              </a:rPr>
              <a:t>object</a:t>
            </a:r>
            <a:r>
              <a:rPr sz="1100" dirty="0">
                <a:latin typeface="Calibri"/>
                <a:cs typeface="Calibri"/>
              </a:rPr>
              <a:t> </a:t>
            </a:r>
            <a:r>
              <a:rPr sz="1100" spc="-20" dirty="0">
                <a:latin typeface="Calibri"/>
                <a:cs typeface="Calibri"/>
              </a:rPr>
              <a:t>detection</a:t>
            </a:r>
            <a:r>
              <a:rPr sz="1100" spc="-10" dirty="0">
                <a:latin typeface="Calibri"/>
                <a:cs typeface="Calibri"/>
              </a:rPr>
              <a:t> </a:t>
            </a:r>
            <a:r>
              <a:rPr sz="1100" spc="-25" dirty="0">
                <a:latin typeface="Calibri"/>
                <a:cs typeface="Calibri"/>
              </a:rPr>
              <a:t>and </a:t>
            </a:r>
            <a:r>
              <a:rPr sz="1100" spc="-20" dirty="0">
                <a:latin typeface="Calibri"/>
                <a:cs typeface="Calibri"/>
              </a:rPr>
              <a:t>semantic</a:t>
            </a:r>
            <a:r>
              <a:rPr sz="1100" spc="-5" dirty="0">
                <a:latin typeface="Calibri"/>
                <a:cs typeface="Calibri"/>
              </a:rPr>
              <a:t> </a:t>
            </a:r>
            <a:r>
              <a:rPr sz="1100" spc="-20" dirty="0">
                <a:latin typeface="Calibri"/>
                <a:cs typeface="Calibri"/>
              </a:rPr>
              <a:t>segmentation”,</a:t>
            </a:r>
            <a:r>
              <a:rPr sz="1100" dirty="0">
                <a:latin typeface="Calibri"/>
                <a:cs typeface="Calibri"/>
              </a:rPr>
              <a:t> </a:t>
            </a:r>
            <a:r>
              <a:rPr sz="1100" spc="-20" dirty="0">
                <a:latin typeface="Calibri"/>
                <a:cs typeface="Calibri"/>
              </a:rPr>
              <a:t>CVPR</a:t>
            </a:r>
            <a:r>
              <a:rPr sz="1100" spc="-5" dirty="0">
                <a:latin typeface="Calibri"/>
                <a:cs typeface="Calibri"/>
              </a:rPr>
              <a:t> </a:t>
            </a:r>
            <a:r>
              <a:rPr sz="1100" spc="-10" dirty="0">
                <a:latin typeface="Calibri"/>
                <a:cs typeface="Calibri"/>
              </a:rPr>
              <a:t>2014.</a:t>
            </a:r>
            <a:endParaRPr sz="1100" dirty="0">
              <a:latin typeface="Calibri"/>
              <a:cs typeface="Calibri"/>
            </a:endParaRPr>
          </a:p>
          <a:p>
            <a:pPr marL="12700">
              <a:lnSpc>
                <a:spcPts val="1250"/>
              </a:lnSpc>
            </a:pPr>
            <a:r>
              <a:rPr sz="1100" spc="-10" dirty="0">
                <a:latin typeface="Calibri"/>
                <a:cs typeface="Calibri"/>
              </a:rPr>
              <a:t>Figure</a:t>
            </a:r>
            <a:r>
              <a:rPr sz="1100" spc="-25" dirty="0">
                <a:latin typeface="Calibri"/>
                <a:cs typeface="Calibri"/>
              </a:rPr>
              <a:t> </a:t>
            </a:r>
            <a:r>
              <a:rPr sz="1100" spc="-20" dirty="0">
                <a:latin typeface="Calibri"/>
                <a:cs typeface="Calibri"/>
              </a:rPr>
              <a:t>copyright</a:t>
            </a:r>
            <a:r>
              <a:rPr sz="1100" spc="-5" dirty="0">
                <a:latin typeface="Calibri"/>
                <a:cs typeface="Calibri"/>
              </a:rPr>
              <a:t> </a:t>
            </a:r>
            <a:r>
              <a:rPr sz="1100" spc="-10" dirty="0">
                <a:latin typeface="Calibri"/>
                <a:cs typeface="Calibri"/>
              </a:rPr>
              <a:t>Ross</a:t>
            </a:r>
            <a:r>
              <a:rPr sz="1100" spc="-15" dirty="0">
                <a:latin typeface="Calibri"/>
                <a:cs typeface="Calibri"/>
              </a:rPr>
              <a:t> </a:t>
            </a:r>
            <a:r>
              <a:rPr sz="1100" spc="-20" dirty="0">
                <a:latin typeface="Calibri"/>
                <a:cs typeface="Calibri"/>
              </a:rPr>
              <a:t>Girshick,</a:t>
            </a:r>
            <a:r>
              <a:rPr sz="1100" spc="-10" dirty="0">
                <a:latin typeface="Calibri"/>
                <a:cs typeface="Calibri"/>
              </a:rPr>
              <a:t> </a:t>
            </a:r>
            <a:r>
              <a:rPr sz="1100" spc="-25" dirty="0">
                <a:latin typeface="Calibri"/>
                <a:cs typeface="Calibri"/>
              </a:rPr>
              <a:t>2015;</a:t>
            </a:r>
            <a:r>
              <a:rPr sz="1100" spc="-5" dirty="0">
                <a:latin typeface="Calibri"/>
                <a:cs typeface="Calibri"/>
              </a:rPr>
              <a:t> </a:t>
            </a:r>
            <a:r>
              <a:rPr sz="1100" u="sng" spc="-20" dirty="0">
                <a:solidFill>
                  <a:srgbClr val="0462C1"/>
                </a:solidFill>
                <a:uFill>
                  <a:solidFill>
                    <a:srgbClr val="0462C1"/>
                  </a:solidFill>
                </a:uFill>
                <a:latin typeface="Calibri"/>
                <a:cs typeface="Calibri"/>
              </a:rPr>
              <a:t>source</a:t>
            </a:r>
            <a:r>
              <a:rPr sz="1100" spc="-20" dirty="0">
                <a:latin typeface="Calibri"/>
                <a:cs typeface="Calibri"/>
              </a:rPr>
              <a:t>.</a:t>
            </a:r>
            <a:r>
              <a:rPr sz="1100" dirty="0">
                <a:latin typeface="Calibri"/>
                <a:cs typeface="Calibri"/>
              </a:rPr>
              <a:t> </a:t>
            </a:r>
            <a:r>
              <a:rPr sz="1100" spc="-25" dirty="0">
                <a:latin typeface="Calibri"/>
                <a:cs typeface="Calibri"/>
              </a:rPr>
              <a:t>Reproduced</a:t>
            </a:r>
            <a:r>
              <a:rPr sz="1100" spc="-15" dirty="0">
                <a:latin typeface="Calibri"/>
                <a:cs typeface="Calibri"/>
              </a:rPr>
              <a:t> </a:t>
            </a:r>
            <a:r>
              <a:rPr sz="1100" spc="-10" dirty="0">
                <a:latin typeface="Calibri"/>
                <a:cs typeface="Calibri"/>
              </a:rPr>
              <a:t>with</a:t>
            </a:r>
            <a:r>
              <a:rPr sz="1100" spc="-20" dirty="0">
                <a:latin typeface="Calibri"/>
                <a:cs typeface="Calibri"/>
              </a:rPr>
              <a:t> </a:t>
            </a:r>
            <a:r>
              <a:rPr sz="1100" spc="-10" dirty="0">
                <a:latin typeface="Calibri"/>
                <a:cs typeface="Calibri"/>
              </a:rPr>
              <a:t>permission.</a:t>
            </a:r>
            <a:endParaRPr sz="1100" dirty="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R-</a:t>
            </a:r>
            <a:r>
              <a:rPr dirty="0"/>
              <a:t>CNN:</a:t>
            </a:r>
            <a:r>
              <a:rPr spc="-15" dirty="0"/>
              <a:t> </a:t>
            </a:r>
            <a:r>
              <a:rPr spc="-35" dirty="0"/>
              <a:t>Region-</a:t>
            </a:r>
            <a:r>
              <a:rPr dirty="0"/>
              <a:t>Based</a:t>
            </a:r>
            <a:r>
              <a:rPr spc="-15" dirty="0"/>
              <a:t> </a:t>
            </a:r>
            <a:r>
              <a:rPr spc="-25" dirty="0"/>
              <a:t>CNN</a:t>
            </a:r>
          </a:p>
        </p:txBody>
      </p:sp>
      <p:grpSp>
        <p:nvGrpSpPr>
          <p:cNvPr id="3" name="object 3"/>
          <p:cNvGrpSpPr/>
          <p:nvPr/>
        </p:nvGrpSpPr>
        <p:grpSpPr>
          <a:xfrm>
            <a:off x="898206" y="4584128"/>
            <a:ext cx="4813935" cy="1633855"/>
            <a:chOff x="898206" y="4584128"/>
            <a:chExt cx="4813935" cy="1633855"/>
          </a:xfrm>
        </p:grpSpPr>
        <p:pic>
          <p:nvPicPr>
            <p:cNvPr id="4" name="object 4"/>
            <p:cNvPicPr/>
            <p:nvPr/>
          </p:nvPicPr>
          <p:blipFill>
            <a:blip r:embed="rId2" cstate="print"/>
            <a:stretch>
              <a:fillRect/>
            </a:stretch>
          </p:blipFill>
          <p:spPr>
            <a:xfrm>
              <a:off x="902207" y="4590287"/>
              <a:ext cx="4803648" cy="1621536"/>
            </a:xfrm>
            <a:prstGeom prst="rect">
              <a:avLst/>
            </a:prstGeom>
          </p:spPr>
        </p:pic>
        <p:sp>
          <p:nvSpPr>
            <p:cNvPr id="5" name="object 5"/>
            <p:cNvSpPr/>
            <p:nvPr/>
          </p:nvSpPr>
          <p:spPr>
            <a:xfrm>
              <a:off x="904556" y="4590478"/>
              <a:ext cx="4801235" cy="1621155"/>
            </a:xfrm>
            <a:custGeom>
              <a:avLst/>
              <a:gdLst/>
              <a:ahLst/>
              <a:cxnLst/>
              <a:rect l="l" t="t" r="r" b="b"/>
              <a:pathLst>
                <a:path w="4801235" h="1621154">
                  <a:moveTo>
                    <a:pt x="0" y="1621070"/>
                  </a:moveTo>
                  <a:lnTo>
                    <a:pt x="1498330" y="0"/>
                  </a:lnTo>
                  <a:lnTo>
                    <a:pt x="4800772" y="0"/>
                  </a:lnTo>
                  <a:lnTo>
                    <a:pt x="3302431" y="1621070"/>
                  </a:lnTo>
                  <a:lnTo>
                    <a:pt x="0" y="1621070"/>
                  </a:lnTo>
                  <a:close/>
                </a:path>
              </a:pathLst>
            </a:custGeom>
            <a:ln w="12700">
              <a:solidFill>
                <a:srgbClr val="1D7D66"/>
              </a:solidFill>
            </a:ln>
          </p:spPr>
          <p:txBody>
            <a:bodyPr wrap="square" lIns="0" tIns="0" rIns="0" bIns="0" rtlCol="0"/>
            <a:lstStyle/>
            <a:p>
              <a:endParaRPr/>
            </a:p>
          </p:txBody>
        </p:sp>
      </p:grpSp>
      <p:sp>
        <p:nvSpPr>
          <p:cNvPr id="6" name="object 6"/>
          <p:cNvSpPr txBox="1"/>
          <p:nvPr/>
        </p:nvSpPr>
        <p:spPr>
          <a:xfrm>
            <a:off x="337319" y="5031230"/>
            <a:ext cx="807085" cy="787400"/>
          </a:xfrm>
          <a:prstGeom prst="rect">
            <a:avLst/>
          </a:prstGeom>
        </p:spPr>
        <p:txBody>
          <a:bodyPr vert="horz" wrap="square" lIns="0" tIns="12700" rIns="0" bIns="0" rtlCol="0">
            <a:spAutoFit/>
          </a:bodyPr>
          <a:lstStyle/>
          <a:p>
            <a:pPr marL="12700" marR="5080">
              <a:lnSpc>
                <a:spcPct val="100000"/>
              </a:lnSpc>
              <a:spcBef>
                <a:spcPts val="100"/>
              </a:spcBef>
            </a:pPr>
            <a:r>
              <a:rPr sz="2500" spc="-10" dirty="0">
                <a:latin typeface="Calibri"/>
                <a:cs typeface="Calibri"/>
              </a:rPr>
              <a:t>Input </a:t>
            </a:r>
            <a:r>
              <a:rPr sz="2500" spc="-25" dirty="0">
                <a:latin typeface="Calibri"/>
                <a:cs typeface="Calibri"/>
              </a:rPr>
              <a:t>image</a:t>
            </a:r>
            <a:endParaRPr sz="2500">
              <a:latin typeface="Calibri"/>
              <a:cs typeface="Calibri"/>
            </a:endParaRPr>
          </a:p>
        </p:txBody>
      </p:sp>
      <p:grpSp>
        <p:nvGrpSpPr>
          <p:cNvPr id="7" name="object 7"/>
          <p:cNvGrpSpPr/>
          <p:nvPr/>
        </p:nvGrpSpPr>
        <p:grpSpPr>
          <a:xfrm>
            <a:off x="966818" y="4670843"/>
            <a:ext cx="4936490" cy="1526540"/>
            <a:chOff x="966818" y="4670843"/>
            <a:chExt cx="4936490" cy="1526540"/>
          </a:xfrm>
        </p:grpSpPr>
        <p:sp>
          <p:nvSpPr>
            <p:cNvPr id="8" name="object 8"/>
            <p:cNvSpPr/>
            <p:nvPr/>
          </p:nvSpPr>
          <p:spPr>
            <a:xfrm>
              <a:off x="1810740" y="4677193"/>
              <a:ext cx="2428240" cy="1038860"/>
            </a:xfrm>
            <a:custGeom>
              <a:avLst/>
              <a:gdLst/>
              <a:ahLst/>
              <a:cxnLst/>
              <a:rect l="l" t="t" r="r" b="b"/>
              <a:pathLst>
                <a:path w="2428240" h="1038860">
                  <a:moveTo>
                    <a:pt x="2428151" y="0"/>
                  </a:moveTo>
                  <a:lnTo>
                    <a:pt x="960145" y="0"/>
                  </a:lnTo>
                  <a:lnTo>
                    <a:pt x="0" y="1038793"/>
                  </a:lnTo>
                  <a:lnTo>
                    <a:pt x="1468005" y="1038793"/>
                  </a:lnTo>
                  <a:lnTo>
                    <a:pt x="2428151" y="0"/>
                  </a:lnTo>
                  <a:close/>
                </a:path>
              </a:pathLst>
            </a:custGeom>
            <a:solidFill>
              <a:srgbClr val="E7E6E6">
                <a:alpha val="79998"/>
              </a:srgbClr>
            </a:solidFill>
          </p:spPr>
          <p:txBody>
            <a:bodyPr wrap="square" lIns="0" tIns="0" rIns="0" bIns="0" rtlCol="0"/>
            <a:lstStyle/>
            <a:p>
              <a:endParaRPr/>
            </a:p>
          </p:txBody>
        </p:sp>
        <p:sp>
          <p:nvSpPr>
            <p:cNvPr id="9" name="object 9"/>
            <p:cNvSpPr/>
            <p:nvPr/>
          </p:nvSpPr>
          <p:spPr>
            <a:xfrm>
              <a:off x="1810740" y="4677193"/>
              <a:ext cx="2428240" cy="1038860"/>
            </a:xfrm>
            <a:custGeom>
              <a:avLst/>
              <a:gdLst/>
              <a:ahLst/>
              <a:cxnLst/>
              <a:rect l="l" t="t" r="r" b="b"/>
              <a:pathLst>
                <a:path w="2428240" h="1038860">
                  <a:moveTo>
                    <a:pt x="0" y="1038800"/>
                  </a:moveTo>
                  <a:lnTo>
                    <a:pt x="960150" y="0"/>
                  </a:lnTo>
                  <a:lnTo>
                    <a:pt x="2428151" y="0"/>
                  </a:lnTo>
                  <a:lnTo>
                    <a:pt x="1468000" y="1038800"/>
                  </a:lnTo>
                  <a:lnTo>
                    <a:pt x="0" y="1038800"/>
                  </a:lnTo>
                  <a:close/>
                </a:path>
              </a:pathLst>
            </a:custGeom>
            <a:ln w="12700">
              <a:solidFill>
                <a:srgbClr val="1D7D66"/>
              </a:solidFill>
            </a:ln>
          </p:spPr>
          <p:txBody>
            <a:bodyPr wrap="square" lIns="0" tIns="0" rIns="0" bIns="0" rtlCol="0"/>
            <a:lstStyle/>
            <a:p>
              <a:endParaRPr/>
            </a:p>
          </p:txBody>
        </p:sp>
        <p:sp>
          <p:nvSpPr>
            <p:cNvPr id="10" name="object 10"/>
            <p:cNvSpPr/>
            <p:nvPr/>
          </p:nvSpPr>
          <p:spPr>
            <a:xfrm>
              <a:off x="4238980" y="4696282"/>
              <a:ext cx="1163955" cy="429259"/>
            </a:xfrm>
            <a:custGeom>
              <a:avLst/>
              <a:gdLst/>
              <a:ahLst/>
              <a:cxnLst/>
              <a:rect l="l" t="t" r="r" b="b"/>
              <a:pathLst>
                <a:path w="1163954" h="429260">
                  <a:moveTo>
                    <a:pt x="1163853" y="0"/>
                  </a:moveTo>
                  <a:lnTo>
                    <a:pt x="396201" y="0"/>
                  </a:lnTo>
                  <a:lnTo>
                    <a:pt x="0" y="428663"/>
                  </a:lnTo>
                  <a:lnTo>
                    <a:pt x="767651" y="428663"/>
                  </a:lnTo>
                  <a:lnTo>
                    <a:pt x="1163853" y="0"/>
                  </a:lnTo>
                  <a:close/>
                </a:path>
              </a:pathLst>
            </a:custGeom>
            <a:solidFill>
              <a:srgbClr val="E7E6E6">
                <a:alpha val="79998"/>
              </a:srgbClr>
            </a:solidFill>
          </p:spPr>
          <p:txBody>
            <a:bodyPr wrap="square" lIns="0" tIns="0" rIns="0" bIns="0" rtlCol="0"/>
            <a:lstStyle/>
            <a:p>
              <a:endParaRPr/>
            </a:p>
          </p:txBody>
        </p:sp>
        <p:sp>
          <p:nvSpPr>
            <p:cNvPr id="11" name="object 11"/>
            <p:cNvSpPr/>
            <p:nvPr/>
          </p:nvSpPr>
          <p:spPr>
            <a:xfrm>
              <a:off x="4238980" y="4696282"/>
              <a:ext cx="1163955" cy="429259"/>
            </a:xfrm>
            <a:custGeom>
              <a:avLst/>
              <a:gdLst/>
              <a:ahLst/>
              <a:cxnLst/>
              <a:rect l="l" t="t" r="r" b="b"/>
              <a:pathLst>
                <a:path w="1163954" h="429260">
                  <a:moveTo>
                    <a:pt x="0" y="428652"/>
                  </a:moveTo>
                  <a:lnTo>
                    <a:pt x="396199" y="0"/>
                  </a:lnTo>
                  <a:lnTo>
                    <a:pt x="1163850" y="0"/>
                  </a:lnTo>
                  <a:lnTo>
                    <a:pt x="767651" y="428652"/>
                  </a:lnTo>
                  <a:lnTo>
                    <a:pt x="0" y="428652"/>
                  </a:lnTo>
                  <a:close/>
                </a:path>
              </a:pathLst>
            </a:custGeom>
            <a:ln w="12700">
              <a:solidFill>
                <a:srgbClr val="1D7D66"/>
              </a:solidFill>
            </a:ln>
          </p:spPr>
          <p:txBody>
            <a:bodyPr wrap="square" lIns="0" tIns="0" rIns="0" bIns="0" rtlCol="0"/>
            <a:lstStyle/>
            <a:p>
              <a:endParaRPr/>
            </a:p>
          </p:txBody>
        </p:sp>
        <p:sp>
          <p:nvSpPr>
            <p:cNvPr id="12" name="object 12"/>
            <p:cNvSpPr/>
            <p:nvPr/>
          </p:nvSpPr>
          <p:spPr>
            <a:xfrm>
              <a:off x="973168" y="5523890"/>
              <a:ext cx="1129665" cy="667385"/>
            </a:xfrm>
            <a:custGeom>
              <a:avLst/>
              <a:gdLst/>
              <a:ahLst/>
              <a:cxnLst/>
              <a:rect l="l" t="t" r="r" b="b"/>
              <a:pathLst>
                <a:path w="1129664" h="667385">
                  <a:moveTo>
                    <a:pt x="1129558" y="0"/>
                  </a:moveTo>
                  <a:lnTo>
                    <a:pt x="616338" y="0"/>
                  </a:lnTo>
                  <a:lnTo>
                    <a:pt x="0" y="666827"/>
                  </a:lnTo>
                  <a:lnTo>
                    <a:pt x="513214" y="666827"/>
                  </a:lnTo>
                  <a:lnTo>
                    <a:pt x="1129558" y="0"/>
                  </a:lnTo>
                  <a:close/>
                </a:path>
              </a:pathLst>
            </a:custGeom>
            <a:solidFill>
              <a:srgbClr val="E7E6E6">
                <a:alpha val="79998"/>
              </a:srgbClr>
            </a:solidFill>
          </p:spPr>
          <p:txBody>
            <a:bodyPr wrap="square" lIns="0" tIns="0" rIns="0" bIns="0" rtlCol="0"/>
            <a:lstStyle/>
            <a:p>
              <a:endParaRPr/>
            </a:p>
          </p:txBody>
        </p:sp>
        <p:sp>
          <p:nvSpPr>
            <p:cNvPr id="13" name="object 13"/>
            <p:cNvSpPr/>
            <p:nvPr/>
          </p:nvSpPr>
          <p:spPr>
            <a:xfrm>
              <a:off x="973168" y="5523890"/>
              <a:ext cx="1129665" cy="667385"/>
            </a:xfrm>
            <a:custGeom>
              <a:avLst/>
              <a:gdLst/>
              <a:ahLst/>
              <a:cxnLst/>
              <a:rect l="l" t="t" r="r" b="b"/>
              <a:pathLst>
                <a:path w="1129664" h="667385">
                  <a:moveTo>
                    <a:pt x="0" y="666826"/>
                  </a:moveTo>
                  <a:lnTo>
                    <a:pt x="616341" y="0"/>
                  </a:lnTo>
                  <a:lnTo>
                    <a:pt x="1129560" y="0"/>
                  </a:lnTo>
                  <a:lnTo>
                    <a:pt x="513215" y="666826"/>
                  </a:lnTo>
                  <a:lnTo>
                    <a:pt x="0" y="666826"/>
                  </a:lnTo>
                  <a:close/>
                </a:path>
              </a:pathLst>
            </a:custGeom>
            <a:ln w="12700">
              <a:solidFill>
                <a:srgbClr val="1D7D66"/>
              </a:solidFill>
            </a:ln>
          </p:spPr>
          <p:txBody>
            <a:bodyPr wrap="square" lIns="0" tIns="0" rIns="0" bIns="0" rtlCol="0"/>
            <a:lstStyle/>
            <a:p>
              <a:endParaRPr/>
            </a:p>
          </p:txBody>
        </p:sp>
        <p:sp>
          <p:nvSpPr>
            <p:cNvPr id="14" name="object 14"/>
            <p:cNvSpPr/>
            <p:nvPr/>
          </p:nvSpPr>
          <p:spPr>
            <a:xfrm>
              <a:off x="1578356" y="4806403"/>
              <a:ext cx="4324985" cy="1167130"/>
            </a:xfrm>
            <a:custGeom>
              <a:avLst/>
              <a:gdLst/>
              <a:ahLst/>
              <a:cxnLst/>
              <a:rect l="l" t="t" r="r" b="b"/>
              <a:pathLst>
                <a:path w="4324985" h="1167129">
                  <a:moveTo>
                    <a:pt x="4324858" y="47510"/>
                  </a:moveTo>
                  <a:lnTo>
                    <a:pt x="4323423" y="38061"/>
                  </a:lnTo>
                  <a:lnTo>
                    <a:pt x="4323423" y="28575"/>
                  </a:lnTo>
                  <a:lnTo>
                    <a:pt x="3478263" y="28575"/>
                  </a:lnTo>
                  <a:lnTo>
                    <a:pt x="3478263" y="0"/>
                  </a:lnTo>
                  <a:lnTo>
                    <a:pt x="3402063" y="38100"/>
                  </a:lnTo>
                  <a:lnTo>
                    <a:pt x="3478263" y="76200"/>
                  </a:lnTo>
                  <a:lnTo>
                    <a:pt x="3478263" y="47625"/>
                  </a:lnTo>
                  <a:lnTo>
                    <a:pt x="4197083" y="47625"/>
                  </a:lnTo>
                  <a:lnTo>
                    <a:pt x="1714258" y="424243"/>
                  </a:lnTo>
                  <a:lnTo>
                    <a:pt x="1709966" y="395973"/>
                  </a:lnTo>
                  <a:lnTo>
                    <a:pt x="1640357" y="445071"/>
                  </a:lnTo>
                  <a:lnTo>
                    <a:pt x="1721408" y="471309"/>
                  </a:lnTo>
                  <a:lnTo>
                    <a:pt x="1717421" y="445071"/>
                  </a:lnTo>
                  <a:lnTo>
                    <a:pt x="1717116" y="443077"/>
                  </a:lnTo>
                  <a:lnTo>
                    <a:pt x="4130471" y="77000"/>
                  </a:lnTo>
                  <a:lnTo>
                    <a:pt x="71424" y="1120533"/>
                  </a:lnTo>
                  <a:lnTo>
                    <a:pt x="64312" y="1092860"/>
                  </a:lnTo>
                  <a:lnTo>
                    <a:pt x="0" y="1148740"/>
                  </a:lnTo>
                  <a:lnTo>
                    <a:pt x="83286" y="1166660"/>
                  </a:lnTo>
                  <a:lnTo>
                    <a:pt x="76974" y="1142149"/>
                  </a:lnTo>
                  <a:lnTo>
                    <a:pt x="76161" y="1138986"/>
                  </a:lnTo>
                  <a:lnTo>
                    <a:pt x="4291165" y="55359"/>
                  </a:lnTo>
                  <a:lnTo>
                    <a:pt x="4290479" y="52730"/>
                  </a:lnTo>
                  <a:lnTo>
                    <a:pt x="4324858" y="47510"/>
                  </a:lnTo>
                  <a:close/>
                </a:path>
              </a:pathLst>
            </a:custGeom>
            <a:solidFill>
              <a:srgbClr val="C8472B"/>
            </a:solidFill>
          </p:spPr>
          <p:txBody>
            <a:bodyPr wrap="square" lIns="0" tIns="0" rIns="0" bIns="0" rtlCol="0"/>
            <a:lstStyle/>
            <a:p>
              <a:endParaRPr/>
            </a:p>
          </p:txBody>
        </p:sp>
      </p:grpSp>
      <p:sp>
        <p:nvSpPr>
          <p:cNvPr id="15" name="object 15"/>
          <p:cNvSpPr txBox="1"/>
          <p:nvPr/>
        </p:nvSpPr>
        <p:spPr>
          <a:xfrm>
            <a:off x="5904877" y="4736083"/>
            <a:ext cx="1985645" cy="1510030"/>
          </a:xfrm>
          <a:prstGeom prst="rect">
            <a:avLst/>
          </a:prstGeom>
        </p:spPr>
        <p:txBody>
          <a:bodyPr vert="horz" wrap="square" lIns="0" tIns="5715" rIns="0" bIns="0" rtlCol="0">
            <a:spAutoFit/>
          </a:bodyPr>
          <a:lstStyle/>
          <a:p>
            <a:pPr marL="12700" marR="5080">
              <a:lnSpc>
                <a:spcPct val="101899"/>
              </a:lnSpc>
              <a:spcBef>
                <a:spcPts val="45"/>
              </a:spcBef>
            </a:pPr>
            <a:r>
              <a:rPr sz="2400" dirty="0">
                <a:latin typeface="Calibri"/>
                <a:cs typeface="Calibri"/>
              </a:rPr>
              <a:t>Regions</a:t>
            </a:r>
            <a:r>
              <a:rPr sz="2400" spc="-120" dirty="0">
                <a:latin typeface="Calibri"/>
                <a:cs typeface="Calibri"/>
              </a:rPr>
              <a:t> </a:t>
            </a:r>
            <a:r>
              <a:rPr sz="2400" spc="-25" dirty="0">
                <a:latin typeface="Calibri"/>
                <a:cs typeface="Calibri"/>
              </a:rPr>
              <a:t>of </a:t>
            </a:r>
            <a:r>
              <a:rPr sz="2400" spc="-10" dirty="0">
                <a:latin typeface="Calibri"/>
                <a:cs typeface="Calibri"/>
              </a:rPr>
              <a:t>Interest</a:t>
            </a:r>
            <a:r>
              <a:rPr sz="2400" spc="-120" dirty="0">
                <a:latin typeface="Calibri"/>
                <a:cs typeface="Calibri"/>
              </a:rPr>
              <a:t> </a:t>
            </a:r>
            <a:r>
              <a:rPr sz="2400" spc="-20" dirty="0">
                <a:latin typeface="Calibri"/>
                <a:cs typeface="Calibri"/>
              </a:rPr>
              <a:t>(RoI) </a:t>
            </a:r>
            <a:r>
              <a:rPr sz="2400" dirty="0">
                <a:latin typeface="Calibri"/>
                <a:cs typeface="Calibri"/>
              </a:rPr>
              <a:t>from</a:t>
            </a:r>
            <a:r>
              <a:rPr sz="2400" spc="-45" dirty="0">
                <a:latin typeface="Calibri"/>
                <a:cs typeface="Calibri"/>
              </a:rPr>
              <a:t> </a:t>
            </a:r>
            <a:r>
              <a:rPr sz="2400" dirty="0">
                <a:latin typeface="Calibri"/>
                <a:cs typeface="Calibri"/>
              </a:rPr>
              <a:t>a</a:t>
            </a:r>
            <a:r>
              <a:rPr sz="2400" spc="-40" dirty="0">
                <a:latin typeface="Calibri"/>
                <a:cs typeface="Calibri"/>
              </a:rPr>
              <a:t> </a:t>
            </a:r>
            <a:r>
              <a:rPr sz="2400" spc="-10" dirty="0">
                <a:latin typeface="Calibri"/>
                <a:cs typeface="Calibri"/>
              </a:rPr>
              <a:t>proposal </a:t>
            </a:r>
            <a:r>
              <a:rPr sz="2400" dirty="0">
                <a:latin typeface="Calibri"/>
                <a:cs typeface="Calibri"/>
              </a:rPr>
              <a:t>method</a:t>
            </a:r>
            <a:r>
              <a:rPr sz="2400" spc="-70" dirty="0">
                <a:latin typeface="Calibri"/>
                <a:cs typeface="Calibri"/>
              </a:rPr>
              <a:t> </a:t>
            </a:r>
            <a:r>
              <a:rPr sz="2400" spc="-10" dirty="0">
                <a:latin typeface="Calibri"/>
                <a:cs typeface="Calibri"/>
              </a:rPr>
              <a:t>(~2k)</a:t>
            </a:r>
            <a:endParaRPr sz="2400">
              <a:latin typeface="Calibri"/>
              <a:cs typeface="Calibri"/>
            </a:endParaRPr>
          </a:p>
        </p:txBody>
      </p:sp>
      <p:sp>
        <p:nvSpPr>
          <p:cNvPr id="17" name="object 17"/>
          <p:cNvSpPr txBox="1"/>
          <p:nvPr/>
        </p:nvSpPr>
        <p:spPr>
          <a:xfrm>
            <a:off x="7936001" y="6175836"/>
            <a:ext cx="4119879" cy="598241"/>
          </a:xfrm>
          <a:prstGeom prst="rect">
            <a:avLst/>
          </a:prstGeom>
        </p:spPr>
        <p:txBody>
          <a:bodyPr vert="horz" wrap="square" lIns="0" tIns="5715" rIns="0" bIns="0" rtlCol="0">
            <a:spAutoFit/>
          </a:bodyPr>
          <a:lstStyle/>
          <a:p>
            <a:pPr marL="12700">
              <a:lnSpc>
                <a:spcPct val="100000"/>
              </a:lnSpc>
              <a:spcBef>
                <a:spcPts val="45"/>
              </a:spcBef>
            </a:pPr>
            <a:r>
              <a:rPr sz="1100" spc="-10" dirty="0">
                <a:latin typeface="Calibri"/>
                <a:cs typeface="Calibri"/>
              </a:rPr>
              <a:t>Figure</a:t>
            </a:r>
            <a:r>
              <a:rPr sz="1100" spc="-25" dirty="0">
                <a:latin typeface="Calibri"/>
                <a:cs typeface="Calibri"/>
              </a:rPr>
              <a:t> </a:t>
            </a:r>
            <a:r>
              <a:rPr sz="1100" spc="-20" dirty="0">
                <a:latin typeface="Calibri"/>
                <a:cs typeface="Calibri"/>
              </a:rPr>
              <a:t>copyright</a:t>
            </a:r>
            <a:r>
              <a:rPr sz="1100" spc="-5" dirty="0">
                <a:latin typeface="Calibri"/>
                <a:cs typeface="Calibri"/>
              </a:rPr>
              <a:t> </a:t>
            </a:r>
            <a:r>
              <a:rPr sz="1100" spc="-10" dirty="0">
                <a:latin typeface="Calibri"/>
                <a:cs typeface="Calibri"/>
              </a:rPr>
              <a:t>Ross</a:t>
            </a:r>
            <a:r>
              <a:rPr sz="1100" spc="-15" dirty="0">
                <a:latin typeface="Calibri"/>
                <a:cs typeface="Calibri"/>
              </a:rPr>
              <a:t> </a:t>
            </a:r>
            <a:r>
              <a:rPr sz="1100" spc="-20" dirty="0">
                <a:latin typeface="Calibri"/>
                <a:cs typeface="Calibri"/>
              </a:rPr>
              <a:t>Girshick,</a:t>
            </a:r>
            <a:r>
              <a:rPr sz="1100" spc="-10" dirty="0">
                <a:latin typeface="Calibri"/>
                <a:cs typeface="Calibri"/>
              </a:rPr>
              <a:t> </a:t>
            </a:r>
            <a:r>
              <a:rPr sz="1100" spc="-25" dirty="0">
                <a:latin typeface="Calibri"/>
                <a:cs typeface="Calibri"/>
              </a:rPr>
              <a:t>2015;</a:t>
            </a:r>
            <a:r>
              <a:rPr sz="1100" spc="-5" dirty="0">
                <a:latin typeface="Calibri"/>
                <a:cs typeface="Calibri"/>
              </a:rPr>
              <a:t> </a:t>
            </a:r>
            <a:r>
              <a:rPr sz="1100" u="sng" spc="-20" dirty="0">
                <a:solidFill>
                  <a:srgbClr val="0462C1"/>
                </a:solidFill>
                <a:uFill>
                  <a:solidFill>
                    <a:srgbClr val="0462C1"/>
                  </a:solidFill>
                </a:uFill>
                <a:latin typeface="Calibri"/>
                <a:cs typeface="Calibri"/>
              </a:rPr>
              <a:t>source</a:t>
            </a:r>
            <a:r>
              <a:rPr sz="1100" spc="-20" dirty="0">
                <a:latin typeface="Calibri"/>
                <a:cs typeface="Calibri"/>
              </a:rPr>
              <a:t>.</a:t>
            </a:r>
            <a:r>
              <a:rPr sz="1100" dirty="0">
                <a:latin typeface="Calibri"/>
                <a:cs typeface="Calibri"/>
              </a:rPr>
              <a:t> </a:t>
            </a:r>
            <a:r>
              <a:rPr sz="1100" spc="-25" dirty="0">
                <a:latin typeface="Calibri"/>
                <a:cs typeface="Calibri"/>
              </a:rPr>
              <a:t>Reproduced</a:t>
            </a:r>
            <a:r>
              <a:rPr sz="1100" spc="-15" dirty="0">
                <a:latin typeface="Calibri"/>
                <a:cs typeface="Calibri"/>
              </a:rPr>
              <a:t> </a:t>
            </a:r>
            <a:r>
              <a:rPr sz="1100" spc="-10" dirty="0">
                <a:latin typeface="Calibri"/>
                <a:cs typeface="Calibri"/>
              </a:rPr>
              <a:t>with</a:t>
            </a:r>
            <a:r>
              <a:rPr sz="1100" spc="-20" dirty="0">
                <a:latin typeface="Calibri"/>
                <a:cs typeface="Calibri"/>
              </a:rPr>
              <a:t> </a:t>
            </a:r>
            <a:r>
              <a:rPr sz="1100" spc="-10" dirty="0">
                <a:latin typeface="Calibri"/>
                <a:cs typeface="Calibri"/>
              </a:rPr>
              <a:t>permission.</a:t>
            </a:r>
            <a:endParaRPr sz="1100" dirty="0">
              <a:latin typeface="Calibri"/>
              <a:cs typeface="Calibri"/>
            </a:endParaRPr>
          </a:p>
          <a:p>
            <a:pPr marL="1533525">
              <a:lnSpc>
                <a:spcPct val="100000"/>
              </a:lnSpc>
              <a:spcBef>
                <a:spcPts val="900"/>
              </a:spcBef>
            </a:pPr>
            <a:r>
              <a:rPr lang="en-TR" sz="2000" dirty="0">
                <a:solidFill>
                  <a:srgbClr val="FFC904"/>
                </a:solidFill>
                <a:latin typeface="Calibri"/>
                <a:cs typeface="Calibri"/>
              </a:rPr>
              <a:t> </a:t>
            </a:r>
            <a:endParaRPr sz="2000" dirty="0">
              <a:latin typeface="Calibri"/>
              <a:cs typeface="Calibri"/>
            </a:endParaRPr>
          </a:p>
        </p:txBody>
      </p:sp>
      <p:sp>
        <p:nvSpPr>
          <p:cNvPr id="18" name="object 18"/>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9" name="object 19"/>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25</a:t>
            </a:fld>
            <a:endParaRPr spc="-25" dirty="0"/>
          </a:p>
        </p:txBody>
      </p:sp>
      <p:sp>
        <p:nvSpPr>
          <p:cNvPr id="16" name="object 16"/>
          <p:cNvSpPr txBox="1"/>
          <p:nvPr/>
        </p:nvSpPr>
        <p:spPr>
          <a:xfrm>
            <a:off x="7936001" y="5839967"/>
            <a:ext cx="4034790" cy="358140"/>
          </a:xfrm>
          <a:prstGeom prst="rect">
            <a:avLst/>
          </a:prstGeom>
        </p:spPr>
        <p:txBody>
          <a:bodyPr vert="horz" wrap="square" lIns="0" tIns="20320" rIns="0" bIns="0" rtlCol="0">
            <a:spAutoFit/>
          </a:bodyPr>
          <a:lstStyle/>
          <a:p>
            <a:pPr marL="12700" marR="5080">
              <a:lnSpc>
                <a:spcPts val="1300"/>
              </a:lnSpc>
              <a:spcBef>
                <a:spcPts val="160"/>
              </a:spcBef>
            </a:pPr>
            <a:r>
              <a:rPr sz="1100" spc="-20" dirty="0">
                <a:latin typeface="Calibri"/>
                <a:cs typeface="Calibri"/>
              </a:rPr>
              <a:t>Girshick</a:t>
            </a:r>
            <a:r>
              <a:rPr sz="1100" spc="-10" dirty="0">
                <a:latin typeface="Calibri"/>
                <a:cs typeface="Calibri"/>
              </a:rPr>
              <a:t> </a:t>
            </a:r>
            <a:r>
              <a:rPr sz="1100" dirty="0">
                <a:latin typeface="Calibri"/>
                <a:cs typeface="Calibri"/>
              </a:rPr>
              <a:t>et</a:t>
            </a:r>
            <a:r>
              <a:rPr sz="1100" spc="5" dirty="0">
                <a:latin typeface="Calibri"/>
                <a:cs typeface="Calibri"/>
              </a:rPr>
              <a:t> </a:t>
            </a:r>
            <a:r>
              <a:rPr sz="1100" dirty="0">
                <a:latin typeface="Calibri"/>
                <a:cs typeface="Calibri"/>
              </a:rPr>
              <a:t>al,</a:t>
            </a:r>
            <a:r>
              <a:rPr sz="1100" spc="-10" dirty="0">
                <a:latin typeface="Calibri"/>
                <a:cs typeface="Calibri"/>
              </a:rPr>
              <a:t> </a:t>
            </a:r>
            <a:r>
              <a:rPr sz="1100" spc="-20" dirty="0">
                <a:latin typeface="Calibri"/>
                <a:cs typeface="Calibri"/>
              </a:rPr>
              <a:t>“Rich</a:t>
            </a:r>
            <a:r>
              <a:rPr sz="1100" spc="-10" dirty="0">
                <a:latin typeface="Calibri"/>
                <a:cs typeface="Calibri"/>
              </a:rPr>
              <a:t> </a:t>
            </a:r>
            <a:r>
              <a:rPr sz="1100" spc="-20" dirty="0">
                <a:latin typeface="Calibri"/>
                <a:cs typeface="Calibri"/>
              </a:rPr>
              <a:t>feature</a:t>
            </a:r>
            <a:r>
              <a:rPr sz="1100" spc="-15" dirty="0">
                <a:latin typeface="Calibri"/>
                <a:cs typeface="Calibri"/>
              </a:rPr>
              <a:t> </a:t>
            </a:r>
            <a:r>
              <a:rPr sz="1100" spc="-20" dirty="0">
                <a:latin typeface="Calibri"/>
                <a:cs typeface="Calibri"/>
              </a:rPr>
              <a:t>hierarchies</a:t>
            </a:r>
            <a:r>
              <a:rPr sz="1100" spc="-10" dirty="0">
                <a:latin typeface="Calibri"/>
                <a:cs typeface="Calibri"/>
              </a:rPr>
              <a:t> for</a:t>
            </a:r>
            <a:r>
              <a:rPr sz="1100" dirty="0">
                <a:latin typeface="Calibri"/>
                <a:cs typeface="Calibri"/>
              </a:rPr>
              <a:t> </a:t>
            </a:r>
            <a:r>
              <a:rPr sz="1100" spc="-20" dirty="0">
                <a:latin typeface="Calibri"/>
                <a:cs typeface="Calibri"/>
              </a:rPr>
              <a:t>accurate</a:t>
            </a:r>
            <a:r>
              <a:rPr sz="1100" spc="-15" dirty="0">
                <a:latin typeface="Calibri"/>
                <a:cs typeface="Calibri"/>
              </a:rPr>
              <a:t> </a:t>
            </a:r>
            <a:r>
              <a:rPr sz="1100" spc="-20" dirty="0">
                <a:latin typeface="Calibri"/>
                <a:cs typeface="Calibri"/>
              </a:rPr>
              <a:t>object</a:t>
            </a:r>
            <a:r>
              <a:rPr sz="1100" dirty="0">
                <a:latin typeface="Calibri"/>
                <a:cs typeface="Calibri"/>
              </a:rPr>
              <a:t> </a:t>
            </a:r>
            <a:r>
              <a:rPr sz="1100" spc="-20" dirty="0">
                <a:latin typeface="Calibri"/>
                <a:cs typeface="Calibri"/>
              </a:rPr>
              <a:t>detection</a:t>
            </a:r>
            <a:r>
              <a:rPr sz="1100" spc="-10" dirty="0">
                <a:latin typeface="Calibri"/>
                <a:cs typeface="Calibri"/>
              </a:rPr>
              <a:t> </a:t>
            </a:r>
            <a:r>
              <a:rPr sz="1100" spc="-25" dirty="0">
                <a:latin typeface="Calibri"/>
                <a:cs typeface="Calibri"/>
              </a:rPr>
              <a:t>and </a:t>
            </a:r>
            <a:r>
              <a:rPr sz="1100" spc="-20" dirty="0">
                <a:latin typeface="Calibri"/>
                <a:cs typeface="Calibri"/>
              </a:rPr>
              <a:t>semantic</a:t>
            </a:r>
            <a:r>
              <a:rPr sz="1100" spc="-5" dirty="0">
                <a:latin typeface="Calibri"/>
                <a:cs typeface="Calibri"/>
              </a:rPr>
              <a:t> </a:t>
            </a:r>
            <a:r>
              <a:rPr sz="1100" spc="-20" dirty="0">
                <a:latin typeface="Calibri"/>
                <a:cs typeface="Calibri"/>
              </a:rPr>
              <a:t>segmentation”,</a:t>
            </a:r>
            <a:r>
              <a:rPr sz="1100" dirty="0">
                <a:latin typeface="Calibri"/>
                <a:cs typeface="Calibri"/>
              </a:rPr>
              <a:t> </a:t>
            </a:r>
            <a:r>
              <a:rPr sz="1100" spc="-20" dirty="0">
                <a:latin typeface="Calibri"/>
                <a:cs typeface="Calibri"/>
              </a:rPr>
              <a:t>CVPR</a:t>
            </a:r>
            <a:r>
              <a:rPr sz="1100" spc="-5" dirty="0">
                <a:latin typeface="Calibri"/>
                <a:cs typeface="Calibri"/>
              </a:rPr>
              <a:t> </a:t>
            </a:r>
            <a:r>
              <a:rPr sz="1100" spc="-10" dirty="0">
                <a:latin typeface="Calibri"/>
                <a:cs typeface="Calibri"/>
              </a:rPr>
              <a:t>2014.</a:t>
            </a:r>
            <a:endParaRPr sz="11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R-</a:t>
            </a:r>
            <a:r>
              <a:rPr dirty="0"/>
              <a:t>CNN:</a:t>
            </a:r>
            <a:r>
              <a:rPr spc="-15" dirty="0"/>
              <a:t> </a:t>
            </a:r>
            <a:r>
              <a:rPr spc="-35" dirty="0"/>
              <a:t>Region-</a:t>
            </a:r>
            <a:r>
              <a:rPr dirty="0"/>
              <a:t>Based</a:t>
            </a:r>
            <a:r>
              <a:rPr spc="-15" dirty="0"/>
              <a:t> </a:t>
            </a:r>
            <a:r>
              <a:rPr spc="-25" dirty="0"/>
              <a:t>CNN</a:t>
            </a:r>
          </a:p>
        </p:txBody>
      </p:sp>
      <p:grpSp>
        <p:nvGrpSpPr>
          <p:cNvPr id="3" name="object 3"/>
          <p:cNvGrpSpPr/>
          <p:nvPr/>
        </p:nvGrpSpPr>
        <p:grpSpPr>
          <a:xfrm>
            <a:off x="2660688" y="3942753"/>
            <a:ext cx="801370" cy="266700"/>
            <a:chOff x="2660688" y="3942753"/>
            <a:chExt cx="801370" cy="266700"/>
          </a:xfrm>
        </p:grpSpPr>
        <p:sp>
          <p:nvSpPr>
            <p:cNvPr id="4" name="object 4"/>
            <p:cNvSpPr/>
            <p:nvPr/>
          </p:nvSpPr>
          <p:spPr>
            <a:xfrm>
              <a:off x="2667038" y="3949103"/>
              <a:ext cx="788670" cy="254000"/>
            </a:xfrm>
            <a:custGeom>
              <a:avLst/>
              <a:gdLst/>
              <a:ahLst/>
              <a:cxnLst/>
              <a:rect l="l" t="t" r="r" b="b"/>
              <a:pathLst>
                <a:path w="788670" h="254000">
                  <a:moveTo>
                    <a:pt x="788441" y="0"/>
                  </a:moveTo>
                  <a:lnTo>
                    <a:pt x="234734" y="0"/>
                  </a:lnTo>
                  <a:lnTo>
                    <a:pt x="0" y="253961"/>
                  </a:lnTo>
                  <a:lnTo>
                    <a:pt x="553694" y="253961"/>
                  </a:lnTo>
                  <a:lnTo>
                    <a:pt x="788441" y="0"/>
                  </a:lnTo>
                  <a:close/>
                </a:path>
              </a:pathLst>
            </a:custGeom>
            <a:solidFill>
              <a:srgbClr val="E7E6E6">
                <a:alpha val="79998"/>
              </a:srgbClr>
            </a:solidFill>
          </p:spPr>
          <p:txBody>
            <a:bodyPr wrap="square" lIns="0" tIns="0" rIns="0" bIns="0" rtlCol="0"/>
            <a:lstStyle/>
            <a:p>
              <a:endParaRPr/>
            </a:p>
          </p:txBody>
        </p:sp>
        <p:sp>
          <p:nvSpPr>
            <p:cNvPr id="5" name="object 5"/>
            <p:cNvSpPr/>
            <p:nvPr/>
          </p:nvSpPr>
          <p:spPr>
            <a:xfrm>
              <a:off x="2667038" y="3949103"/>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grpSp>
      <p:grpSp>
        <p:nvGrpSpPr>
          <p:cNvPr id="6" name="object 6"/>
          <p:cNvGrpSpPr/>
          <p:nvPr/>
        </p:nvGrpSpPr>
        <p:grpSpPr>
          <a:xfrm>
            <a:off x="898206" y="3620236"/>
            <a:ext cx="5005070" cy="2597785"/>
            <a:chOff x="898206" y="3620236"/>
            <a:chExt cx="5005070" cy="2597785"/>
          </a:xfrm>
        </p:grpSpPr>
        <p:pic>
          <p:nvPicPr>
            <p:cNvPr id="7" name="object 7"/>
            <p:cNvPicPr/>
            <p:nvPr/>
          </p:nvPicPr>
          <p:blipFill>
            <a:blip r:embed="rId2" cstate="print"/>
            <a:stretch>
              <a:fillRect/>
            </a:stretch>
          </p:blipFill>
          <p:spPr>
            <a:xfrm>
              <a:off x="902207" y="4590288"/>
              <a:ext cx="4803648" cy="1621536"/>
            </a:xfrm>
            <a:prstGeom prst="rect">
              <a:avLst/>
            </a:prstGeom>
          </p:spPr>
        </p:pic>
        <p:sp>
          <p:nvSpPr>
            <p:cNvPr id="8" name="object 8"/>
            <p:cNvSpPr/>
            <p:nvPr/>
          </p:nvSpPr>
          <p:spPr>
            <a:xfrm>
              <a:off x="904556" y="4590478"/>
              <a:ext cx="4801235" cy="1621155"/>
            </a:xfrm>
            <a:custGeom>
              <a:avLst/>
              <a:gdLst/>
              <a:ahLst/>
              <a:cxnLst/>
              <a:rect l="l" t="t" r="r" b="b"/>
              <a:pathLst>
                <a:path w="4801235" h="1621154">
                  <a:moveTo>
                    <a:pt x="0" y="1621070"/>
                  </a:moveTo>
                  <a:lnTo>
                    <a:pt x="1498330" y="0"/>
                  </a:lnTo>
                  <a:lnTo>
                    <a:pt x="4800772" y="0"/>
                  </a:lnTo>
                  <a:lnTo>
                    <a:pt x="3302431" y="1621070"/>
                  </a:lnTo>
                  <a:lnTo>
                    <a:pt x="0" y="1621070"/>
                  </a:lnTo>
                  <a:close/>
                </a:path>
              </a:pathLst>
            </a:custGeom>
            <a:ln w="12700">
              <a:solidFill>
                <a:srgbClr val="1D7D66"/>
              </a:solidFill>
            </a:ln>
          </p:spPr>
          <p:txBody>
            <a:bodyPr wrap="square" lIns="0" tIns="0" rIns="0" bIns="0" rtlCol="0"/>
            <a:lstStyle/>
            <a:p>
              <a:endParaRPr/>
            </a:p>
          </p:txBody>
        </p:sp>
        <p:sp>
          <p:nvSpPr>
            <p:cNvPr id="9" name="object 9"/>
            <p:cNvSpPr/>
            <p:nvPr/>
          </p:nvSpPr>
          <p:spPr>
            <a:xfrm>
              <a:off x="1810740" y="4677194"/>
              <a:ext cx="2428240" cy="1038860"/>
            </a:xfrm>
            <a:custGeom>
              <a:avLst/>
              <a:gdLst/>
              <a:ahLst/>
              <a:cxnLst/>
              <a:rect l="l" t="t" r="r" b="b"/>
              <a:pathLst>
                <a:path w="2428240" h="1038860">
                  <a:moveTo>
                    <a:pt x="2428151" y="0"/>
                  </a:moveTo>
                  <a:lnTo>
                    <a:pt x="960145" y="0"/>
                  </a:lnTo>
                  <a:lnTo>
                    <a:pt x="0" y="1038795"/>
                  </a:lnTo>
                  <a:lnTo>
                    <a:pt x="1468005" y="1038795"/>
                  </a:lnTo>
                  <a:lnTo>
                    <a:pt x="2428151" y="0"/>
                  </a:lnTo>
                  <a:close/>
                </a:path>
              </a:pathLst>
            </a:custGeom>
            <a:solidFill>
              <a:srgbClr val="E7E6E6">
                <a:alpha val="79998"/>
              </a:srgbClr>
            </a:solidFill>
          </p:spPr>
          <p:txBody>
            <a:bodyPr wrap="square" lIns="0" tIns="0" rIns="0" bIns="0" rtlCol="0"/>
            <a:lstStyle/>
            <a:p>
              <a:endParaRPr/>
            </a:p>
          </p:txBody>
        </p:sp>
        <p:sp>
          <p:nvSpPr>
            <p:cNvPr id="10" name="object 10"/>
            <p:cNvSpPr/>
            <p:nvPr/>
          </p:nvSpPr>
          <p:spPr>
            <a:xfrm>
              <a:off x="1810740" y="4677194"/>
              <a:ext cx="2428240" cy="1038860"/>
            </a:xfrm>
            <a:custGeom>
              <a:avLst/>
              <a:gdLst/>
              <a:ahLst/>
              <a:cxnLst/>
              <a:rect l="l" t="t" r="r" b="b"/>
              <a:pathLst>
                <a:path w="2428240" h="1038860">
                  <a:moveTo>
                    <a:pt x="0" y="1038800"/>
                  </a:moveTo>
                  <a:lnTo>
                    <a:pt x="960150" y="0"/>
                  </a:lnTo>
                  <a:lnTo>
                    <a:pt x="2428151" y="0"/>
                  </a:lnTo>
                  <a:lnTo>
                    <a:pt x="1468000" y="1038800"/>
                  </a:lnTo>
                  <a:lnTo>
                    <a:pt x="0" y="1038800"/>
                  </a:lnTo>
                  <a:close/>
                </a:path>
              </a:pathLst>
            </a:custGeom>
            <a:ln w="12700">
              <a:solidFill>
                <a:srgbClr val="1D7D66"/>
              </a:solidFill>
            </a:ln>
          </p:spPr>
          <p:txBody>
            <a:bodyPr wrap="square" lIns="0" tIns="0" rIns="0" bIns="0" rtlCol="0"/>
            <a:lstStyle/>
            <a:p>
              <a:endParaRPr/>
            </a:p>
          </p:txBody>
        </p:sp>
        <p:sp>
          <p:nvSpPr>
            <p:cNvPr id="11" name="object 11"/>
            <p:cNvSpPr/>
            <p:nvPr/>
          </p:nvSpPr>
          <p:spPr>
            <a:xfrm>
              <a:off x="4238980" y="4696282"/>
              <a:ext cx="1163955" cy="429259"/>
            </a:xfrm>
            <a:custGeom>
              <a:avLst/>
              <a:gdLst/>
              <a:ahLst/>
              <a:cxnLst/>
              <a:rect l="l" t="t" r="r" b="b"/>
              <a:pathLst>
                <a:path w="1163954" h="429260">
                  <a:moveTo>
                    <a:pt x="1163853" y="0"/>
                  </a:moveTo>
                  <a:lnTo>
                    <a:pt x="396201" y="0"/>
                  </a:lnTo>
                  <a:lnTo>
                    <a:pt x="0" y="428663"/>
                  </a:lnTo>
                  <a:lnTo>
                    <a:pt x="767651" y="428663"/>
                  </a:lnTo>
                  <a:lnTo>
                    <a:pt x="1163853" y="0"/>
                  </a:lnTo>
                  <a:close/>
                </a:path>
              </a:pathLst>
            </a:custGeom>
            <a:solidFill>
              <a:srgbClr val="E7E6E6">
                <a:alpha val="79998"/>
              </a:srgbClr>
            </a:solidFill>
          </p:spPr>
          <p:txBody>
            <a:bodyPr wrap="square" lIns="0" tIns="0" rIns="0" bIns="0" rtlCol="0"/>
            <a:lstStyle/>
            <a:p>
              <a:endParaRPr/>
            </a:p>
          </p:txBody>
        </p:sp>
        <p:sp>
          <p:nvSpPr>
            <p:cNvPr id="12" name="object 12"/>
            <p:cNvSpPr/>
            <p:nvPr/>
          </p:nvSpPr>
          <p:spPr>
            <a:xfrm>
              <a:off x="4238980" y="4696282"/>
              <a:ext cx="1163955" cy="429259"/>
            </a:xfrm>
            <a:custGeom>
              <a:avLst/>
              <a:gdLst/>
              <a:ahLst/>
              <a:cxnLst/>
              <a:rect l="l" t="t" r="r" b="b"/>
              <a:pathLst>
                <a:path w="1163954" h="429260">
                  <a:moveTo>
                    <a:pt x="0" y="428652"/>
                  </a:moveTo>
                  <a:lnTo>
                    <a:pt x="396199" y="0"/>
                  </a:lnTo>
                  <a:lnTo>
                    <a:pt x="1163850" y="0"/>
                  </a:lnTo>
                  <a:lnTo>
                    <a:pt x="767651" y="428652"/>
                  </a:lnTo>
                  <a:lnTo>
                    <a:pt x="0" y="428652"/>
                  </a:lnTo>
                  <a:close/>
                </a:path>
              </a:pathLst>
            </a:custGeom>
            <a:ln w="12700">
              <a:solidFill>
                <a:srgbClr val="1D7D66"/>
              </a:solidFill>
            </a:ln>
          </p:spPr>
          <p:txBody>
            <a:bodyPr wrap="square" lIns="0" tIns="0" rIns="0" bIns="0" rtlCol="0"/>
            <a:lstStyle/>
            <a:p>
              <a:endParaRPr/>
            </a:p>
          </p:txBody>
        </p:sp>
        <p:sp>
          <p:nvSpPr>
            <p:cNvPr id="13" name="object 13"/>
            <p:cNvSpPr/>
            <p:nvPr/>
          </p:nvSpPr>
          <p:spPr>
            <a:xfrm>
              <a:off x="973167" y="5523890"/>
              <a:ext cx="1129665" cy="667385"/>
            </a:xfrm>
            <a:custGeom>
              <a:avLst/>
              <a:gdLst/>
              <a:ahLst/>
              <a:cxnLst/>
              <a:rect l="l" t="t" r="r" b="b"/>
              <a:pathLst>
                <a:path w="1129664" h="667385">
                  <a:moveTo>
                    <a:pt x="1129558" y="0"/>
                  </a:moveTo>
                  <a:lnTo>
                    <a:pt x="616338" y="0"/>
                  </a:lnTo>
                  <a:lnTo>
                    <a:pt x="0" y="666828"/>
                  </a:lnTo>
                  <a:lnTo>
                    <a:pt x="513214" y="666828"/>
                  </a:lnTo>
                  <a:lnTo>
                    <a:pt x="1129558" y="0"/>
                  </a:lnTo>
                  <a:close/>
                </a:path>
              </a:pathLst>
            </a:custGeom>
            <a:solidFill>
              <a:srgbClr val="E7E6E6">
                <a:alpha val="79998"/>
              </a:srgbClr>
            </a:solidFill>
          </p:spPr>
          <p:txBody>
            <a:bodyPr wrap="square" lIns="0" tIns="0" rIns="0" bIns="0" rtlCol="0"/>
            <a:lstStyle/>
            <a:p>
              <a:endParaRPr/>
            </a:p>
          </p:txBody>
        </p:sp>
        <p:sp>
          <p:nvSpPr>
            <p:cNvPr id="14" name="object 14"/>
            <p:cNvSpPr/>
            <p:nvPr/>
          </p:nvSpPr>
          <p:spPr>
            <a:xfrm>
              <a:off x="973167" y="5523890"/>
              <a:ext cx="1129665" cy="667385"/>
            </a:xfrm>
            <a:custGeom>
              <a:avLst/>
              <a:gdLst/>
              <a:ahLst/>
              <a:cxnLst/>
              <a:rect l="l" t="t" r="r" b="b"/>
              <a:pathLst>
                <a:path w="1129664" h="667385">
                  <a:moveTo>
                    <a:pt x="0" y="666826"/>
                  </a:moveTo>
                  <a:lnTo>
                    <a:pt x="616341" y="0"/>
                  </a:lnTo>
                  <a:lnTo>
                    <a:pt x="1129560" y="0"/>
                  </a:lnTo>
                  <a:lnTo>
                    <a:pt x="513215" y="666826"/>
                  </a:lnTo>
                  <a:lnTo>
                    <a:pt x="0" y="666826"/>
                  </a:lnTo>
                  <a:close/>
                </a:path>
              </a:pathLst>
            </a:custGeom>
            <a:ln w="12700">
              <a:solidFill>
                <a:srgbClr val="1D7D66"/>
              </a:solidFill>
            </a:ln>
          </p:spPr>
          <p:txBody>
            <a:bodyPr wrap="square" lIns="0" tIns="0" rIns="0" bIns="0" rtlCol="0"/>
            <a:lstStyle/>
            <a:p>
              <a:endParaRPr/>
            </a:p>
          </p:txBody>
        </p:sp>
        <p:sp>
          <p:nvSpPr>
            <p:cNvPr id="15" name="object 15"/>
            <p:cNvSpPr/>
            <p:nvPr/>
          </p:nvSpPr>
          <p:spPr>
            <a:xfrm>
              <a:off x="4467834" y="3626586"/>
              <a:ext cx="788670" cy="254000"/>
            </a:xfrm>
            <a:custGeom>
              <a:avLst/>
              <a:gdLst/>
              <a:ahLst/>
              <a:cxnLst/>
              <a:rect l="l" t="t" r="r" b="b"/>
              <a:pathLst>
                <a:path w="788670" h="254000">
                  <a:moveTo>
                    <a:pt x="788441" y="0"/>
                  </a:moveTo>
                  <a:lnTo>
                    <a:pt x="234734" y="0"/>
                  </a:lnTo>
                  <a:lnTo>
                    <a:pt x="0" y="253974"/>
                  </a:lnTo>
                  <a:lnTo>
                    <a:pt x="553694" y="253974"/>
                  </a:lnTo>
                  <a:lnTo>
                    <a:pt x="788441" y="0"/>
                  </a:lnTo>
                  <a:close/>
                </a:path>
              </a:pathLst>
            </a:custGeom>
            <a:solidFill>
              <a:srgbClr val="E7E6E6">
                <a:alpha val="79998"/>
              </a:srgbClr>
            </a:solidFill>
          </p:spPr>
          <p:txBody>
            <a:bodyPr wrap="square" lIns="0" tIns="0" rIns="0" bIns="0" rtlCol="0"/>
            <a:lstStyle/>
            <a:p>
              <a:endParaRPr/>
            </a:p>
          </p:txBody>
        </p:sp>
        <p:sp>
          <p:nvSpPr>
            <p:cNvPr id="16" name="object 16"/>
            <p:cNvSpPr/>
            <p:nvPr/>
          </p:nvSpPr>
          <p:spPr>
            <a:xfrm>
              <a:off x="4467834" y="3626586"/>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sp>
          <p:nvSpPr>
            <p:cNvPr id="17" name="object 17"/>
            <p:cNvSpPr/>
            <p:nvPr/>
          </p:nvSpPr>
          <p:spPr>
            <a:xfrm>
              <a:off x="1304861" y="4556518"/>
              <a:ext cx="788670" cy="254000"/>
            </a:xfrm>
            <a:custGeom>
              <a:avLst/>
              <a:gdLst/>
              <a:ahLst/>
              <a:cxnLst/>
              <a:rect l="l" t="t" r="r" b="b"/>
              <a:pathLst>
                <a:path w="788669" h="254000">
                  <a:moveTo>
                    <a:pt x="788441" y="0"/>
                  </a:moveTo>
                  <a:lnTo>
                    <a:pt x="234746" y="0"/>
                  </a:lnTo>
                  <a:lnTo>
                    <a:pt x="0" y="253974"/>
                  </a:lnTo>
                  <a:lnTo>
                    <a:pt x="553707" y="253974"/>
                  </a:lnTo>
                  <a:lnTo>
                    <a:pt x="788441" y="0"/>
                  </a:lnTo>
                  <a:close/>
                </a:path>
              </a:pathLst>
            </a:custGeom>
            <a:solidFill>
              <a:srgbClr val="E7E6E6">
                <a:alpha val="79998"/>
              </a:srgbClr>
            </a:solidFill>
          </p:spPr>
          <p:txBody>
            <a:bodyPr wrap="square" lIns="0" tIns="0" rIns="0" bIns="0" rtlCol="0"/>
            <a:lstStyle/>
            <a:p>
              <a:endParaRPr/>
            </a:p>
          </p:txBody>
        </p:sp>
        <p:sp>
          <p:nvSpPr>
            <p:cNvPr id="18" name="object 18"/>
            <p:cNvSpPr/>
            <p:nvPr/>
          </p:nvSpPr>
          <p:spPr>
            <a:xfrm>
              <a:off x="1304861" y="4556518"/>
              <a:ext cx="788670" cy="254000"/>
            </a:xfrm>
            <a:custGeom>
              <a:avLst/>
              <a:gdLst/>
              <a:ahLst/>
              <a:cxnLst/>
              <a:rect l="l" t="t" r="r" b="b"/>
              <a:pathLst>
                <a:path w="788669"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sp>
          <p:nvSpPr>
            <p:cNvPr id="19" name="object 19"/>
            <p:cNvSpPr/>
            <p:nvPr/>
          </p:nvSpPr>
          <p:spPr>
            <a:xfrm>
              <a:off x="1504911" y="4844504"/>
              <a:ext cx="245745" cy="1026794"/>
            </a:xfrm>
            <a:custGeom>
              <a:avLst/>
              <a:gdLst/>
              <a:ahLst/>
              <a:cxnLst/>
              <a:rect l="l" t="t" r="r" b="b"/>
              <a:pathLst>
                <a:path w="245744" h="1026795">
                  <a:moveTo>
                    <a:pt x="122605" y="0"/>
                  </a:moveTo>
                  <a:lnTo>
                    <a:pt x="0" y="122605"/>
                  </a:lnTo>
                  <a:lnTo>
                    <a:pt x="61302" y="122605"/>
                  </a:lnTo>
                  <a:lnTo>
                    <a:pt x="61302" y="1026718"/>
                  </a:lnTo>
                  <a:lnTo>
                    <a:pt x="183908" y="1026718"/>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20" name="object 20"/>
            <p:cNvSpPr/>
            <p:nvPr/>
          </p:nvSpPr>
          <p:spPr>
            <a:xfrm>
              <a:off x="1504911" y="4844504"/>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21" name="object 21"/>
            <p:cNvSpPr/>
            <p:nvPr/>
          </p:nvSpPr>
          <p:spPr>
            <a:xfrm>
              <a:off x="2938716" y="4274324"/>
              <a:ext cx="245745" cy="1026794"/>
            </a:xfrm>
            <a:custGeom>
              <a:avLst/>
              <a:gdLst/>
              <a:ahLst/>
              <a:cxnLst/>
              <a:rect l="l" t="t" r="r" b="b"/>
              <a:pathLst>
                <a:path w="245744" h="1026795">
                  <a:moveTo>
                    <a:pt x="122605" y="0"/>
                  </a:moveTo>
                  <a:lnTo>
                    <a:pt x="0" y="122605"/>
                  </a:lnTo>
                  <a:lnTo>
                    <a:pt x="61302" y="122605"/>
                  </a:lnTo>
                  <a:lnTo>
                    <a:pt x="61302" y="1026718"/>
                  </a:lnTo>
                  <a:lnTo>
                    <a:pt x="183908" y="1026718"/>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22" name="object 22"/>
            <p:cNvSpPr/>
            <p:nvPr/>
          </p:nvSpPr>
          <p:spPr>
            <a:xfrm>
              <a:off x="2938716" y="4274324"/>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23" name="object 23"/>
            <p:cNvSpPr/>
            <p:nvPr/>
          </p:nvSpPr>
          <p:spPr>
            <a:xfrm>
              <a:off x="4702594" y="3919042"/>
              <a:ext cx="245745" cy="1026794"/>
            </a:xfrm>
            <a:custGeom>
              <a:avLst/>
              <a:gdLst/>
              <a:ahLst/>
              <a:cxnLst/>
              <a:rect l="l" t="t" r="r" b="b"/>
              <a:pathLst>
                <a:path w="245745" h="1026795">
                  <a:moveTo>
                    <a:pt x="122605" y="0"/>
                  </a:moveTo>
                  <a:lnTo>
                    <a:pt x="0" y="122618"/>
                  </a:lnTo>
                  <a:lnTo>
                    <a:pt x="61302" y="122618"/>
                  </a:lnTo>
                  <a:lnTo>
                    <a:pt x="61302" y="1026731"/>
                  </a:lnTo>
                  <a:lnTo>
                    <a:pt x="183908" y="1026731"/>
                  </a:lnTo>
                  <a:lnTo>
                    <a:pt x="183908" y="122618"/>
                  </a:lnTo>
                  <a:lnTo>
                    <a:pt x="245211" y="122618"/>
                  </a:lnTo>
                  <a:lnTo>
                    <a:pt x="122605" y="0"/>
                  </a:lnTo>
                  <a:close/>
                </a:path>
              </a:pathLst>
            </a:custGeom>
            <a:solidFill>
              <a:srgbClr val="28AD8A"/>
            </a:solidFill>
          </p:spPr>
          <p:txBody>
            <a:bodyPr wrap="square" lIns="0" tIns="0" rIns="0" bIns="0" rtlCol="0"/>
            <a:lstStyle/>
            <a:p>
              <a:endParaRPr/>
            </a:p>
          </p:txBody>
        </p:sp>
        <p:sp>
          <p:nvSpPr>
            <p:cNvPr id="24" name="object 24"/>
            <p:cNvSpPr/>
            <p:nvPr/>
          </p:nvSpPr>
          <p:spPr>
            <a:xfrm>
              <a:off x="4702594" y="3919042"/>
              <a:ext cx="245745" cy="1026794"/>
            </a:xfrm>
            <a:custGeom>
              <a:avLst/>
              <a:gdLst/>
              <a:ahLst/>
              <a:cxnLst/>
              <a:rect l="l" t="t" r="r" b="b"/>
              <a:pathLst>
                <a:path w="245745"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25" name="object 25"/>
            <p:cNvSpPr/>
            <p:nvPr/>
          </p:nvSpPr>
          <p:spPr>
            <a:xfrm>
              <a:off x="1578356" y="4806404"/>
              <a:ext cx="4324985" cy="1167130"/>
            </a:xfrm>
            <a:custGeom>
              <a:avLst/>
              <a:gdLst/>
              <a:ahLst/>
              <a:cxnLst/>
              <a:rect l="l" t="t" r="r" b="b"/>
              <a:pathLst>
                <a:path w="4324985" h="1167129">
                  <a:moveTo>
                    <a:pt x="4324858" y="47510"/>
                  </a:moveTo>
                  <a:lnTo>
                    <a:pt x="4323423" y="38061"/>
                  </a:lnTo>
                  <a:lnTo>
                    <a:pt x="4323423" y="28575"/>
                  </a:lnTo>
                  <a:lnTo>
                    <a:pt x="3478263" y="28575"/>
                  </a:lnTo>
                  <a:lnTo>
                    <a:pt x="3478263" y="0"/>
                  </a:lnTo>
                  <a:lnTo>
                    <a:pt x="3402063" y="38100"/>
                  </a:lnTo>
                  <a:lnTo>
                    <a:pt x="3478263" y="76200"/>
                  </a:lnTo>
                  <a:lnTo>
                    <a:pt x="3478263" y="47625"/>
                  </a:lnTo>
                  <a:lnTo>
                    <a:pt x="4197083" y="47625"/>
                  </a:lnTo>
                  <a:lnTo>
                    <a:pt x="1714258" y="424243"/>
                  </a:lnTo>
                  <a:lnTo>
                    <a:pt x="1709966" y="395973"/>
                  </a:lnTo>
                  <a:lnTo>
                    <a:pt x="1640357" y="445071"/>
                  </a:lnTo>
                  <a:lnTo>
                    <a:pt x="1721408" y="471309"/>
                  </a:lnTo>
                  <a:lnTo>
                    <a:pt x="1717421" y="445071"/>
                  </a:lnTo>
                  <a:lnTo>
                    <a:pt x="1717116" y="443077"/>
                  </a:lnTo>
                  <a:lnTo>
                    <a:pt x="4130471" y="77000"/>
                  </a:lnTo>
                  <a:lnTo>
                    <a:pt x="71424" y="1120533"/>
                  </a:lnTo>
                  <a:lnTo>
                    <a:pt x="64312" y="1092860"/>
                  </a:lnTo>
                  <a:lnTo>
                    <a:pt x="0" y="1148740"/>
                  </a:lnTo>
                  <a:lnTo>
                    <a:pt x="83286" y="1166660"/>
                  </a:lnTo>
                  <a:lnTo>
                    <a:pt x="76974" y="1142149"/>
                  </a:lnTo>
                  <a:lnTo>
                    <a:pt x="76161" y="1138986"/>
                  </a:lnTo>
                  <a:lnTo>
                    <a:pt x="4291165" y="55359"/>
                  </a:lnTo>
                  <a:lnTo>
                    <a:pt x="4290479" y="52730"/>
                  </a:lnTo>
                  <a:lnTo>
                    <a:pt x="4324858" y="47510"/>
                  </a:lnTo>
                  <a:close/>
                </a:path>
              </a:pathLst>
            </a:custGeom>
            <a:solidFill>
              <a:srgbClr val="C8472B"/>
            </a:solidFill>
          </p:spPr>
          <p:txBody>
            <a:bodyPr wrap="square" lIns="0" tIns="0" rIns="0" bIns="0" rtlCol="0"/>
            <a:lstStyle/>
            <a:p>
              <a:endParaRPr/>
            </a:p>
          </p:txBody>
        </p:sp>
      </p:grpSp>
      <p:sp>
        <p:nvSpPr>
          <p:cNvPr id="26" name="object 26"/>
          <p:cNvSpPr txBox="1"/>
          <p:nvPr/>
        </p:nvSpPr>
        <p:spPr>
          <a:xfrm>
            <a:off x="5328577" y="3544316"/>
            <a:ext cx="2238375" cy="760095"/>
          </a:xfrm>
          <a:prstGeom prst="rect">
            <a:avLst/>
          </a:prstGeom>
        </p:spPr>
        <p:txBody>
          <a:bodyPr vert="horz" wrap="square" lIns="0" tIns="9525" rIns="0" bIns="0" rtlCol="0">
            <a:spAutoFit/>
          </a:bodyPr>
          <a:lstStyle/>
          <a:p>
            <a:pPr marL="12700" marR="5080">
              <a:lnSpc>
                <a:spcPct val="100800"/>
              </a:lnSpc>
              <a:spcBef>
                <a:spcPts val="75"/>
              </a:spcBef>
            </a:pPr>
            <a:r>
              <a:rPr sz="2400" spc="-10" dirty="0">
                <a:latin typeface="Calibri"/>
                <a:cs typeface="Calibri"/>
              </a:rPr>
              <a:t>Warped</a:t>
            </a:r>
            <a:r>
              <a:rPr sz="2400" spc="-125" dirty="0">
                <a:latin typeface="Calibri"/>
                <a:cs typeface="Calibri"/>
              </a:rPr>
              <a:t> </a:t>
            </a:r>
            <a:r>
              <a:rPr sz="2400" spc="-10" dirty="0">
                <a:latin typeface="Calibri"/>
                <a:cs typeface="Calibri"/>
              </a:rPr>
              <a:t>image </a:t>
            </a:r>
            <a:r>
              <a:rPr sz="2400" dirty="0">
                <a:latin typeface="Calibri"/>
                <a:cs typeface="Calibri"/>
              </a:rPr>
              <a:t>regions</a:t>
            </a:r>
            <a:r>
              <a:rPr sz="2400" spc="-100" dirty="0">
                <a:latin typeface="Calibri"/>
                <a:cs typeface="Calibri"/>
              </a:rPr>
              <a:t> </a:t>
            </a:r>
            <a:r>
              <a:rPr sz="2400" spc="-10" dirty="0">
                <a:latin typeface="Calibri"/>
                <a:cs typeface="Calibri"/>
              </a:rPr>
              <a:t>(224x224)</a:t>
            </a:r>
            <a:endParaRPr sz="2400">
              <a:latin typeface="Calibri"/>
              <a:cs typeface="Calibri"/>
            </a:endParaRPr>
          </a:p>
        </p:txBody>
      </p:sp>
      <p:sp>
        <p:nvSpPr>
          <p:cNvPr id="27" name="object 27"/>
          <p:cNvSpPr txBox="1">
            <a:spLocks noGrp="1"/>
          </p:cNvSpPr>
          <p:nvPr>
            <p:ph type="sldNum" sz="quarter" idx="7"/>
          </p:nvPr>
        </p:nvSpPr>
        <p:spPr>
          <a:prstGeom prst="rect">
            <a:avLst/>
          </a:prstGeom>
        </p:spPr>
        <p:txBody>
          <a:bodyPr vert="horz" wrap="square" lIns="0" tIns="8255" rIns="0" bIns="0" rtlCol="0">
            <a:spAutoFit/>
          </a:bodyPr>
          <a:lstStyle/>
          <a:p>
            <a:pPr marL="2872105" marR="5080">
              <a:lnSpc>
                <a:spcPts val="2900"/>
              </a:lnSpc>
              <a:spcBef>
                <a:spcPts val="65"/>
              </a:spcBef>
            </a:pPr>
            <a:r>
              <a:rPr sz="2400" dirty="0">
                <a:solidFill>
                  <a:srgbClr val="000000"/>
                </a:solidFill>
              </a:rPr>
              <a:t>Regions</a:t>
            </a:r>
            <a:r>
              <a:rPr sz="2400" spc="-120" dirty="0">
                <a:solidFill>
                  <a:srgbClr val="000000"/>
                </a:solidFill>
              </a:rPr>
              <a:t> </a:t>
            </a:r>
            <a:r>
              <a:rPr sz="2400" spc="-25" dirty="0">
                <a:solidFill>
                  <a:srgbClr val="000000"/>
                </a:solidFill>
              </a:rPr>
              <a:t>of </a:t>
            </a:r>
            <a:r>
              <a:rPr sz="2400" spc="-10" dirty="0">
                <a:solidFill>
                  <a:srgbClr val="000000"/>
                </a:solidFill>
              </a:rPr>
              <a:t>Interest</a:t>
            </a:r>
            <a:r>
              <a:rPr sz="2400" spc="-120" dirty="0">
                <a:solidFill>
                  <a:srgbClr val="000000"/>
                </a:solidFill>
              </a:rPr>
              <a:t> </a:t>
            </a:r>
            <a:r>
              <a:rPr sz="2400" spc="-20" dirty="0">
                <a:solidFill>
                  <a:srgbClr val="000000"/>
                </a:solidFill>
              </a:rPr>
              <a:t>(RoI) </a:t>
            </a:r>
            <a:r>
              <a:rPr sz="2400" dirty="0">
                <a:solidFill>
                  <a:srgbClr val="000000"/>
                </a:solidFill>
              </a:rPr>
              <a:t>from</a:t>
            </a:r>
            <a:r>
              <a:rPr sz="2400" spc="-45" dirty="0">
                <a:solidFill>
                  <a:srgbClr val="000000"/>
                </a:solidFill>
              </a:rPr>
              <a:t> </a:t>
            </a:r>
            <a:r>
              <a:rPr sz="2400" dirty="0">
                <a:solidFill>
                  <a:srgbClr val="000000"/>
                </a:solidFill>
              </a:rPr>
              <a:t>a</a:t>
            </a:r>
            <a:r>
              <a:rPr sz="2400" spc="-40" dirty="0">
                <a:solidFill>
                  <a:srgbClr val="000000"/>
                </a:solidFill>
              </a:rPr>
              <a:t> </a:t>
            </a:r>
            <a:r>
              <a:rPr sz="2400" spc="-10" dirty="0">
                <a:solidFill>
                  <a:srgbClr val="000000"/>
                </a:solidFill>
              </a:rPr>
              <a:t>proposal</a:t>
            </a:r>
            <a:endParaRPr sz="2400" dirty="0"/>
          </a:p>
          <a:p>
            <a:pPr marL="2872105">
              <a:lnSpc>
                <a:spcPct val="100000"/>
              </a:lnSpc>
              <a:spcBef>
                <a:spcPts val="25"/>
              </a:spcBef>
            </a:pPr>
            <a:r>
              <a:rPr sz="2400" dirty="0">
                <a:solidFill>
                  <a:srgbClr val="000000"/>
                </a:solidFill>
              </a:rPr>
              <a:t>method</a:t>
            </a:r>
            <a:r>
              <a:rPr sz="2400" spc="-70" dirty="0">
                <a:solidFill>
                  <a:srgbClr val="000000"/>
                </a:solidFill>
              </a:rPr>
              <a:t> </a:t>
            </a:r>
            <a:r>
              <a:rPr sz="2400" spc="-10" dirty="0">
                <a:solidFill>
                  <a:srgbClr val="000000"/>
                </a:solidFill>
              </a:rPr>
              <a:t>(~2k)</a:t>
            </a:r>
            <a:endParaRPr sz="2400" dirty="0"/>
          </a:p>
          <a:p>
            <a:pPr marL="2282825">
              <a:lnSpc>
                <a:spcPct val="100000"/>
              </a:lnSpc>
              <a:spcBef>
                <a:spcPts val="1839"/>
              </a:spcBef>
            </a:pPr>
            <a:r>
              <a:rPr dirty="0"/>
              <a:t>Lecture</a:t>
            </a:r>
            <a:r>
              <a:rPr spc="-30" dirty="0"/>
              <a:t> </a:t>
            </a:r>
            <a:r>
              <a:rPr lang="tr-TR" dirty="0"/>
              <a:t>5</a:t>
            </a:r>
            <a:r>
              <a:rPr spc="-40" dirty="0"/>
              <a:t> </a:t>
            </a:r>
            <a:r>
              <a:rPr dirty="0"/>
              <a:t>-</a:t>
            </a:r>
            <a:r>
              <a:rPr spc="-35" dirty="0"/>
              <a:t> </a:t>
            </a:r>
            <a:fld id="{81D60167-4931-47E6-BA6A-407CBD079E47}" type="slidenum">
              <a:rPr spc="-25" dirty="0"/>
              <a:t>26</a:t>
            </a:fld>
            <a:endParaRPr spc="-25" dirty="0"/>
          </a:p>
        </p:txBody>
      </p:sp>
      <p:sp>
        <p:nvSpPr>
          <p:cNvPr id="28" name="object 28"/>
          <p:cNvSpPr txBox="1"/>
          <p:nvPr/>
        </p:nvSpPr>
        <p:spPr>
          <a:xfrm>
            <a:off x="337319" y="5046423"/>
            <a:ext cx="807085" cy="794385"/>
          </a:xfrm>
          <a:prstGeom prst="rect">
            <a:avLst/>
          </a:prstGeom>
        </p:spPr>
        <p:txBody>
          <a:bodyPr vert="horz" wrap="square" lIns="0" tIns="10160" rIns="0" bIns="0" rtlCol="0">
            <a:spAutoFit/>
          </a:bodyPr>
          <a:lstStyle/>
          <a:p>
            <a:pPr marL="12700" marR="5080">
              <a:lnSpc>
                <a:spcPts val="3000"/>
              </a:lnSpc>
              <a:spcBef>
                <a:spcPts val="80"/>
              </a:spcBef>
            </a:pPr>
            <a:r>
              <a:rPr sz="2500" spc="-10" dirty="0">
                <a:latin typeface="Calibri"/>
                <a:cs typeface="Calibri"/>
              </a:rPr>
              <a:t>Input </a:t>
            </a:r>
            <a:r>
              <a:rPr sz="2500" spc="-25" dirty="0">
                <a:latin typeface="Calibri"/>
                <a:cs typeface="Calibri"/>
              </a:rPr>
              <a:t>image</a:t>
            </a:r>
            <a:endParaRPr sz="2500">
              <a:latin typeface="Calibri"/>
              <a:cs typeface="Calibri"/>
            </a:endParaRPr>
          </a:p>
        </p:txBody>
      </p:sp>
      <p:sp>
        <p:nvSpPr>
          <p:cNvPr id="29" name="object 29"/>
          <p:cNvSpPr txBox="1"/>
          <p:nvPr/>
        </p:nvSpPr>
        <p:spPr>
          <a:xfrm>
            <a:off x="7936001" y="5846652"/>
            <a:ext cx="4119879" cy="952500"/>
          </a:xfrm>
          <a:prstGeom prst="rect">
            <a:avLst/>
          </a:prstGeom>
        </p:spPr>
        <p:txBody>
          <a:bodyPr vert="horz" wrap="square" lIns="0" tIns="13335" rIns="0" bIns="0" rtlCol="0">
            <a:spAutoFit/>
          </a:bodyPr>
          <a:lstStyle/>
          <a:p>
            <a:pPr marL="12700" marR="89535">
              <a:lnSpc>
                <a:spcPts val="1300"/>
              </a:lnSpc>
              <a:spcBef>
                <a:spcPts val="105"/>
              </a:spcBef>
            </a:pPr>
            <a:r>
              <a:rPr sz="1100" spc="-20" dirty="0">
                <a:latin typeface="Calibri"/>
                <a:cs typeface="Calibri"/>
              </a:rPr>
              <a:t>Girshick</a:t>
            </a:r>
            <a:r>
              <a:rPr sz="1100" spc="-10" dirty="0">
                <a:latin typeface="Calibri"/>
                <a:cs typeface="Calibri"/>
              </a:rPr>
              <a:t> </a:t>
            </a:r>
            <a:r>
              <a:rPr sz="1100" dirty="0">
                <a:latin typeface="Calibri"/>
                <a:cs typeface="Calibri"/>
              </a:rPr>
              <a:t>et</a:t>
            </a:r>
            <a:r>
              <a:rPr sz="1100" spc="5" dirty="0">
                <a:latin typeface="Calibri"/>
                <a:cs typeface="Calibri"/>
              </a:rPr>
              <a:t> </a:t>
            </a:r>
            <a:r>
              <a:rPr sz="1100" dirty="0">
                <a:latin typeface="Calibri"/>
                <a:cs typeface="Calibri"/>
              </a:rPr>
              <a:t>al,</a:t>
            </a:r>
            <a:r>
              <a:rPr sz="1100" spc="-10" dirty="0">
                <a:latin typeface="Calibri"/>
                <a:cs typeface="Calibri"/>
              </a:rPr>
              <a:t> </a:t>
            </a:r>
            <a:r>
              <a:rPr sz="1100" spc="-20" dirty="0">
                <a:latin typeface="Calibri"/>
                <a:cs typeface="Calibri"/>
              </a:rPr>
              <a:t>“Rich</a:t>
            </a:r>
            <a:r>
              <a:rPr sz="1100" spc="-10" dirty="0">
                <a:latin typeface="Calibri"/>
                <a:cs typeface="Calibri"/>
              </a:rPr>
              <a:t> </a:t>
            </a:r>
            <a:r>
              <a:rPr sz="1100" spc="-20" dirty="0">
                <a:latin typeface="Calibri"/>
                <a:cs typeface="Calibri"/>
              </a:rPr>
              <a:t>feature</a:t>
            </a:r>
            <a:r>
              <a:rPr sz="1100" spc="-15" dirty="0">
                <a:latin typeface="Calibri"/>
                <a:cs typeface="Calibri"/>
              </a:rPr>
              <a:t> </a:t>
            </a:r>
            <a:r>
              <a:rPr sz="1100" spc="-20" dirty="0">
                <a:latin typeface="Calibri"/>
                <a:cs typeface="Calibri"/>
              </a:rPr>
              <a:t>hierarchies</a:t>
            </a:r>
            <a:r>
              <a:rPr sz="1100" spc="-10" dirty="0">
                <a:latin typeface="Calibri"/>
                <a:cs typeface="Calibri"/>
              </a:rPr>
              <a:t> for</a:t>
            </a:r>
            <a:r>
              <a:rPr sz="1100" dirty="0">
                <a:latin typeface="Calibri"/>
                <a:cs typeface="Calibri"/>
              </a:rPr>
              <a:t> </a:t>
            </a:r>
            <a:r>
              <a:rPr sz="1100" spc="-20" dirty="0">
                <a:latin typeface="Calibri"/>
                <a:cs typeface="Calibri"/>
              </a:rPr>
              <a:t>accurate</a:t>
            </a:r>
            <a:r>
              <a:rPr sz="1100" spc="-15" dirty="0">
                <a:latin typeface="Calibri"/>
                <a:cs typeface="Calibri"/>
              </a:rPr>
              <a:t> </a:t>
            </a:r>
            <a:r>
              <a:rPr sz="1100" spc="-20" dirty="0">
                <a:latin typeface="Calibri"/>
                <a:cs typeface="Calibri"/>
              </a:rPr>
              <a:t>object</a:t>
            </a:r>
            <a:r>
              <a:rPr sz="1100" dirty="0">
                <a:latin typeface="Calibri"/>
                <a:cs typeface="Calibri"/>
              </a:rPr>
              <a:t> </a:t>
            </a:r>
            <a:r>
              <a:rPr sz="1100" spc="-20" dirty="0">
                <a:latin typeface="Calibri"/>
                <a:cs typeface="Calibri"/>
              </a:rPr>
              <a:t>detection</a:t>
            </a:r>
            <a:r>
              <a:rPr sz="1100" spc="-10" dirty="0">
                <a:latin typeface="Calibri"/>
                <a:cs typeface="Calibri"/>
              </a:rPr>
              <a:t> </a:t>
            </a:r>
            <a:r>
              <a:rPr sz="1100" spc="-25" dirty="0">
                <a:latin typeface="Calibri"/>
                <a:cs typeface="Calibri"/>
              </a:rPr>
              <a:t>and </a:t>
            </a:r>
            <a:r>
              <a:rPr sz="1100" spc="-20" dirty="0">
                <a:latin typeface="Calibri"/>
                <a:cs typeface="Calibri"/>
              </a:rPr>
              <a:t>semantic</a:t>
            </a:r>
            <a:r>
              <a:rPr sz="1100" spc="-5" dirty="0">
                <a:latin typeface="Calibri"/>
                <a:cs typeface="Calibri"/>
              </a:rPr>
              <a:t> </a:t>
            </a:r>
            <a:r>
              <a:rPr sz="1100" spc="-20" dirty="0">
                <a:latin typeface="Calibri"/>
                <a:cs typeface="Calibri"/>
              </a:rPr>
              <a:t>segmentation”,</a:t>
            </a:r>
            <a:r>
              <a:rPr sz="1100" dirty="0">
                <a:latin typeface="Calibri"/>
                <a:cs typeface="Calibri"/>
              </a:rPr>
              <a:t> </a:t>
            </a:r>
            <a:r>
              <a:rPr sz="1100" spc="-20" dirty="0">
                <a:latin typeface="Calibri"/>
                <a:cs typeface="Calibri"/>
              </a:rPr>
              <a:t>CVPR</a:t>
            </a:r>
            <a:r>
              <a:rPr sz="1100" spc="-5" dirty="0">
                <a:latin typeface="Calibri"/>
                <a:cs typeface="Calibri"/>
              </a:rPr>
              <a:t> </a:t>
            </a:r>
            <a:r>
              <a:rPr sz="1100" spc="-10" dirty="0">
                <a:latin typeface="Calibri"/>
                <a:cs typeface="Calibri"/>
              </a:rPr>
              <a:t>2014.</a:t>
            </a:r>
            <a:endParaRPr sz="1100" dirty="0">
              <a:latin typeface="Calibri"/>
              <a:cs typeface="Calibri"/>
            </a:endParaRPr>
          </a:p>
          <a:p>
            <a:pPr marL="12700">
              <a:lnSpc>
                <a:spcPts val="1250"/>
              </a:lnSpc>
            </a:pPr>
            <a:r>
              <a:rPr sz="1100" spc="-10" dirty="0">
                <a:latin typeface="Calibri"/>
                <a:cs typeface="Calibri"/>
              </a:rPr>
              <a:t>Figure</a:t>
            </a:r>
            <a:r>
              <a:rPr sz="1100" spc="-25" dirty="0">
                <a:latin typeface="Calibri"/>
                <a:cs typeface="Calibri"/>
              </a:rPr>
              <a:t> </a:t>
            </a:r>
            <a:r>
              <a:rPr sz="1100" spc="-20" dirty="0">
                <a:latin typeface="Calibri"/>
                <a:cs typeface="Calibri"/>
              </a:rPr>
              <a:t>copyright</a:t>
            </a:r>
            <a:r>
              <a:rPr sz="1100" spc="-5" dirty="0">
                <a:latin typeface="Calibri"/>
                <a:cs typeface="Calibri"/>
              </a:rPr>
              <a:t> </a:t>
            </a:r>
            <a:r>
              <a:rPr sz="1100" spc="-10" dirty="0">
                <a:latin typeface="Calibri"/>
                <a:cs typeface="Calibri"/>
              </a:rPr>
              <a:t>Ross</a:t>
            </a:r>
            <a:r>
              <a:rPr sz="1100" spc="-15" dirty="0">
                <a:latin typeface="Calibri"/>
                <a:cs typeface="Calibri"/>
              </a:rPr>
              <a:t> </a:t>
            </a:r>
            <a:r>
              <a:rPr sz="1100" spc="-20" dirty="0">
                <a:latin typeface="Calibri"/>
                <a:cs typeface="Calibri"/>
              </a:rPr>
              <a:t>Girshick,</a:t>
            </a:r>
            <a:r>
              <a:rPr sz="1100" spc="-10" dirty="0">
                <a:latin typeface="Calibri"/>
                <a:cs typeface="Calibri"/>
              </a:rPr>
              <a:t> </a:t>
            </a:r>
            <a:r>
              <a:rPr sz="1100" spc="-25" dirty="0">
                <a:latin typeface="Calibri"/>
                <a:cs typeface="Calibri"/>
              </a:rPr>
              <a:t>2015;</a:t>
            </a:r>
            <a:r>
              <a:rPr sz="1100" spc="-5" dirty="0">
                <a:latin typeface="Calibri"/>
                <a:cs typeface="Calibri"/>
              </a:rPr>
              <a:t> </a:t>
            </a:r>
            <a:r>
              <a:rPr sz="1100" u="sng" spc="-20" dirty="0">
                <a:solidFill>
                  <a:srgbClr val="0462C1"/>
                </a:solidFill>
                <a:uFill>
                  <a:solidFill>
                    <a:srgbClr val="0462C1"/>
                  </a:solidFill>
                </a:uFill>
                <a:latin typeface="Calibri"/>
                <a:cs typeface="Calibri"/>
              </a:rPr>
              <a:t>source</a:t>
            </a:r>
            <a:r>
              <a:rPr sz="1100" spc="-20" dirty="0">
                <a:latin typeface="Calibri"/>
                <a:cs typeface="Calibri"/>
              </a:rPr>
              <a:t>.</a:t>
            </a:r>
            <a:r>
              <a:rPr sz="1100" dirty="0">
                <a:latin typeface="Calibri"/>
                <a:cs typeface="Calibri"/>
              </a:rPr>
              <a:t> </a:t>
            </a:r>
            <a:r>
              <a:rPr sz="1100" spc="-25" dirty="0">
                <a:latin typeface="Calibri"/>
                <a:cs typeface="Calibri"/>
              </a:rPr>
              <a:t>Reproduced</a:t>
            </a:r>
            <a:r>
              <a:rPr sz="1100" spc="-15" dirty="0">
                <a:latin typeface="Calibri"/>
                <a:cs typeface="Calibri"/>
              </a:rPr>
              <a:t> </a:t>
            </a:r>
            <a:r>
              <a:rPr sz="1100" spc="-10" dirty="0">
                <a:latin typeface="Calibri"/>
                <a:cs typeface="Calibri"/>
              </a:rPr>
              <a:t>with</a:t>
            </a:r>
            <a:r>
              <a:rPr sz="1100" spc="-20" dirty="0">
                <a:latin typeface="Calibri"/>
                <a:cs typeface="Calibri"/>
              </a:rPr>
              <a:t> </a:t>
            </a:r>
            <a:r>
              <a:rPr sz="1100" spc="-10" dirty="0">
                <a:latin typeface="Calibri"/>
                <a:cs typeface="Calibri"/>
              </a:rPr>
              <a:t>permission.</a:t>
            </a:r>
            <a:endParaRPr sz="1100" dirty="0">
              <a:latin typeface="Calibri"/>
              <a:cs typeface="Calibri"/>
            </a:endParaRPr>
          </a:p>
          <a:p>
            <a:pPr marL="1533525">
              <a:lnSpc>
                <a:spcPct val="100000"/>
              </a:lnSpc>
              <a:spcBef>
                <a:spcPts val="900"/>
              </a:spcBef>
            </a:pPr>
            <a:r>
              <a:rPr lang="en-TR" sz="2000" dirty="0">
                <a:solidFill>
                  <a:srgbClr val="FFC904"/>
                </a:solidFill>
                <a:latin typeface="Calibri"/>
                <a:cs typeface="Calibri"/>
              </a:rPr>
              <a:t> </a:t>
            </a:r>
            <a:endParaRPr sz="2000" dirty="0">
              <a:latin typeface="Calibri"/>
              <a:cs typeface="Calibri"/>
            </a:endParaRPr>
          </a:p>
        </p:txBody>
      </p:sp>
      <p:sp>
        <p:nvSpPr>
          <p:cNvPr id="30" name="object 30"/>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R-</a:t>
            </a:r>
            <a:r>
              <a:rPr dirty="0"/>
              <a:t>CNN:</a:t>
            </a:r>
            <a:r>
              <a:rPr spc="-15" dirty="0"/>
              <a:t> </a:t>
            </a:r>
            <a:r>
              <a:rPr spc="-35" dirty="0"/>
              <a:t>Region-</a:t>
            </a:r>
            <a:r>
              <a:rPr dirty="0"/>
              <a:t>Based</a:t>
            </a:r>
            <a:r>
              <a:rPr spc="-15" dirty="0"/>
              <a:t> </a:t>
            </a:r>
            <a:r>
              <a:rPr spc="-25" dirty="0"/>
              <a:t>CNN</a:t>
            </a:r>
          </a:p>
        </p:txBody>
      </p:sp>
      <p:grpSp>
        <p:nvGrpSpPr>
          <p:cNvPr id="3" name="object 3"/>
          <p:cNvGrpSpPr/>
          <p:nvPr/>
        </p:nvGrpSpPr>
        <p:grpSpPr>
          <a:xfrm>
            <a:off x="898206" y="2054466"/>
            <a:ext cx="4813935" cy="4163695"/>
            <a:chOff x="898206" y="2054466"/>
            <a:chExt cx="4813935" cy="4163695"/>
          </a:xfrm>
        </p:grpSpPr>
        <p:sp>
          <p:nvSpPr>
            <p:cNvPr id="4" name="object 4"/>
            <p:cNvSpPr/>
            <p:nvPr/>
          </p:nvSpPr>
          <p:spPr>
            <a:xfrm>
              <a:off x="2667038" y="3949103"/>
              <a:ext cx="788670" cy="254000"/>
            </a:xfrm>
            <a:custGeom>
              <a:avLst/>
              <a:gdLst/>
              <a:ahLst/>
              <a:cxnLst/>
              <a:rect l="l" t="t" r="r" b="b"/>
              <a:pathLst>
                <a:path w="788670" h="254000">
                  <a:moveTo>
                    <a:pt x="788441" y="0"/>
                  </a:moveTo>
                  <a:lnTo>
                    <a:pt x="234734" y="0"/>
                  </a:lnTo>
                  <a:lnTo>
                    <a:pt x="0" y="253961"/>
                  </a:lnTo>
                  <a:lnTo>
                    <a:pt x="553694" y="253961"/>
                  </a:lnTo>
                  <a:lnTo>
                    <a:pt x="788441" y="0"/>
                  </a:lnTo>
                  <a:close/>
                </a:path>
              </a:pathLst>
            </a:custGeom>
            <a:solidFill>
              <a:srgbClr val="E7E6E6">
                <a:alpha val="79998"/>
              </a:srgbClr>
            </a:solidFill>
          </p:spPr>
          <p:txBody>
            <a:bodyPr wrap="square" lIns="0" tIns="0" rIns="0" bIns="0" rtlCol="0"/>
            <a:lstStyle/>
            <a:p>
              <a:endParaRPr/>
            </a:p>
          </p:txBody>
        </p:sp>
        <p:sp>
          <p:nvSpPr>
            <p:cNvPr id="5" name="object 5"/>
            <p:cNvSpPr/>
            <p:nvPr/>
          </p:nvSpPr>
          <p:spPr>
            <a:xfrm>
              <a:off x="2667038" y="3949103"/>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pic>
          <p:nvPicPr>
            <p:cNvPr id="6" name="object 6"/>
            <p:cNvPicPr/>
            <p:nvPr/>
          </p:nvPicPr>
          <p:blipFill>
            <a:blip r:embed="rId2" cstate="print"/>
            <a:stretch>
              <a:fillRect/>
            </a:stretch>
          </p:blipFill>
          <p:spPr>
            <a:xfrm>
              <a:off x="902207" y="4590288"/>
              <a:ext cx="4803648" cy="1621536"/>
            </a:xfrm>
            <a:prstGeom prst="rect">
              <a:avLst/>
            </a:prstGeom>
          </p:spPr>
        </p:pic>
        <p:sp>
          <p:nvSpPr>
            <p:cNvPr id="7" name="object 7"/>
            <p:cNvSpPr/>
            <p:nvPr/>
          </p:nvSpPr>
          <p:spPr>
            <a:xfrm>
              <a:off x="904556" y="4590478"/>
              <a:ext cx="4801235" cy="1621155"/>
            </a:xfrm>
            <a:custGeom>
              <a:avLst/>
              <a:gdLst/>
              <a:ahLst/>
              <a:cxnLst/>
              <a:rect l="l" t="t" r="r" b="b"/>
              <a:pathLst>
                <a:path w="4801235" h="1621154">
                  <a:moveTo>
                    <a:pt x="0" y="1621070"/>
                  </a:moveTo>
                  <a:lnTo>
                    <a:pt x="1498330" y="0"/>
                  </a:lnTo>
                  <a:lnTo>
                    <a:pt x="4800772" y="0"/>
                  </a:lnTo>
                  <a:lnTo>
                    <a:pt x="3302431" y="1621070"/>
                  </a:lnTo>
                  <a:lnTo>
                    <a:pt x="0" y="1621070"/>
                  </a:lnTo>
                  <a:close/>
                </a:path>
              </a:pathLst>
            </a:custGeom>
            <a:ln w="12700">
              <a:solidFill>
                <a:srgbClr val="1D7D66"/>
              </a:solidFill>
            </a:ln>
          </p:spPr>
          <p:txBody>
            <a:bodyPr wrap="square" lIns="0" tIns="0" rIns="0" bIns="0" rtlCol="0"/>
            <a:lstStyle/>
            <a:p>
              <a:endParaRPr/>
            </a:p>
          </p:txBody>
        </p:sp>
        <p:sp>
          <p:nvSpPr>
            <p:cNvPr id="8" name="object 8"/>
            <p:cNvSpPr/>
            <p:nvPr/>
          </p:nvSpPr>
          <p:spPr>
            <a:xfrm>
              <a:off x="1810740" y="4677194"/>
              <a:ext cx="2428240" cy="1038860"/>
            </a:xfrm>
            <a:custGeom>
              <a:avLst/>
              <a:gdLst/>
              <a:ahLst/>
              <a:cxnLst/>
              <a:rect l="l" t="t" r="r" b="b"/>
              <a:pathLst>
                <a:path w="2428240" h="1038860">
                  <a:moveTo>
                    <a:pt x="2428151" y="0"/>
                  </a:moveTo>
                  <a:lnTo>
                    <a:pt x="960145" y="0"/>
                  </a:lnTo>
                  <a:lnTo>
                    <a:pt x="0" y="1038795"/>
                  </a:lnTo>
                  <a:lnTo>
                    <a:pt x="1468005" y="1038795"/>
                  </a:lnTo>
                  <a:lnTo>
                    <a:pt x="2428151" y="0"/>
                  </a:lnTo>
                  <a:close/>
                </a:path>
              </a:pathLst>
            </a:custGeom>
            <a:solidFill>
              <a:srgbClr val="E7E6E6">
                <a:alpha val="79998"/>
              </a:srgbClr>
            </a:solidFill>
          </p:spPr>
          <p:txBody>
            <a:bodyPr wrap="square" lIns="0" tIns="0" rIns="0" bIns="0" rtlCol="0"/>
            <a:lstStyle/>
            <a:p>
              <a:endParaRPr/>
            </a:p>
          </p:txBody>
        </p:sp>
        <p:sp>
          <p:nvSpPr>
            <p:cNvPr id="9" name="object 9"/>
            <p:cNvSpPr/>
            <p:nvPr/>
          </p:nvSpPr>
          <p:spPr>
            <a:xfrm>
              <a:off x="1810740" y="4677194"/>
              <a:ext cx="2428240" cy="1038860"/>
            </a:xfrm>
            <a:custGeom>
              <a:avLst/>
              <a:gdLst/>
              <a:ahLst/>
              <a:cxnLst/>
              <a:rect l="l" t="t" r="r" b="b"/>
              <a:pathLst>
                <a:path w="2428240" h="1038860">
                  <a:moveTo>
                    <a:pt x="0" y="1038800"/>
                  </a:moveTo>
                  <a:lnTo>
                    <a:pt x="960150" y="0"/>
                  </a:lnTo>
                  <a:lnTo>
                    <a:pt x="2428151" y="0"/>
                  </a:lnTo>
                  <a:lnTo>
                    <a:pt x="1468000" y="1038800"/>
                  </a:lnTo>
                  <a:lnTo>
                    <a:pt x="0" y="1038800"/>
                  </a:lnTo>
                  <a:close/>
                </a:path>
              </a:pathLst>
            </a:custGeom>
            <a:ln w="12700">
              <a:solidFill>
                <a:srgbClr val="1D7D66"/>
              </a:solidFill>
            </a:ln>
          </p:spPr>
          <p:txBody>
            <a:bodyPr wrap="square" lIns="0" tIns="0" rIns="0" bIns="0" rtlCol="0"/>
            <a:lstStyle/>
            <a:p>
              <a:endParaRPr/>
            </a:p>
          </p:txBody>
        </p:sp>
        <p:sp>
          <p:nvSpPr>
            <p:cNvPr id="10" name="object 10"/>
            <p:cNvSpPr/>
            <p:nvPr/>
          </p:nvSpPr>
          <p:spPr>
            <a:xfrm>
              <a:off x="4238980" y="4696282"/>
              <a:ext cx="1163955" cy="429259"/>
            </a:xfrm>
            <a:custGeom>
              <a:avLst/>
              <a:gdLst/>
              <a:ahLst/>
              <a:cxnLst/>
              <a:rect l="l" t="t" r="r" b="b"/>
              <a:pathLst>
                <a:path w="1163954" h="429260">
                  <a:moveTo>
                    <a:pt x="1163853" y="0"/>
                  </a:moveTo>
                  <a:lnTo>
                    <a:pt x="396201" y="0"/>
                  </a:lnTo>
                  <a:lnTo>
                    <a:pt x="0" y="428663"/>
                  </a:lnTo>
                  <a:lnTo>
                    <a:pt x="767651" y="428663"/>
                  </a:lnTo>
                  <a:lnTo>
                    <a:pt x="1163853" y="0"/>
                  </a:lnTo>
                  <a:close/>
                </a:path>
              </a:pathLst>
            </a:custGeom>
            <a:solidFill>
              <a:srgbClr val="E7E6E6">
                <a:alpha val="79998"/>
              </a:srgbClr>
            </a:solidFill>
          </p:spPr>
          <p:txBody>
            <a:bodyPr wrap="square" lIns="0" tIns="0" rIns="0" bIns="0" rtlCol="0"/>
            <a:lstStyle/>
            <a:p>
              <a:endParaRPr/>
            </a:p>
          </p:txBody>
        </p:sp>
        <p:sp>
          <p:nvSpPr>
            <p:cNvPr id="11" name="object 11"/>
            <p:cNvSpPr/>
            <p:nvPr/>
          </p:nvSpPr>
          <p:spPr>
            <a:xfrm>
              <a:off x="4238980" y="4696282"/>
              <a:ext cx="1163955" cy="429259"/>
            </a:xfrm>
            <a:custGeom>
              <a:avLst/>
              <a:gdLst/>
              <a:ahLst/>
              <a:cxnLst/>
              <a:rect l="l" t="t" r="r" b="b"/>
              <a:pathLst>
                <a:path w="1163954" h="429260">
                  <a:moveTo>
                    <a:pt x="0" y="428652"/>
                  </a:moveTo>
                  <a:lnTo>
                    <a:pt x="396199" y="0"/>
                  </a:lnTo>
                  <a:lnTo>
                    <a:pt x="1163850" y="0"/>
                  </a:lnTo>
                  <a:lnTo>
                    <a:pt x="767651" y="428652"/>
                  </a:lnTo>
                  <a:lnTo>
                    <a:pt x="0" y="428652"/>
                  </a:lnTo>
                  <a:close/>
                </a:path>
              </a:pathLst>
            </a:custGeom>
            <a:ln w="12700">
              <a:solidFill>
                <a:srgbClr val="1D7D66"/>
              </a:solidFill>
            </a:ln>
          </p:spPr>
          <p:txBody>
            <a:bodyPr wrap="square" lIns="0" tIns="0" rIns="0" bIns="0" rtlCol="0"/>
            <a:lstStyle/>
            <a:p>
              <a:endParaRPr/>
            </a:p>
          </p:txBody>
        </p:sp>
        <p:sp>
          <p:nvSpPr>
            <p:cNvPr id="12" name="object 12"/>
            <p:cNvSpPr/>
            <p:nvPr/>
          </p:nvSpPr>
          <p:spPr>
            <a:xfrm>
              <a:off x="973167" y="5523890"/>
              <a:ext cx="1129665" cy="667385"/>
            </a:xfrm>
            <a:custGeom>
              <a:avLst/>
              <a:gdLst/>
              <a:ahLst/>
              <a:cxnLst/>
              <a:rect l="l" t="t" r="r" b="b"/>
              <a:pathLst>
                <a:path w="1129664" h="667385">
                  <a:moveTo>
                    <a:pt x="1129558" y="0"/>
                  </a:moveTo>
                  <a:lnTo>
                    <a:pt x="616338" y="0"/>
                  </a:lnTo>
                  <a:lnTo>
                    <a:pt x="0" y="666828"/>
                  </a:lnTo>
                  <a:lnTo>
                    <a:pt x="513214" y="666828"/>
                  </a:lnTo>
                  <a:lnTo>
                    <a:pt x="1129558" y="0"/>
                  </a:lnTo>
                  <a:close/>
                </a:path>
              </a:pathLst>
            </a:custGeom>
            <a:solidFill>
              <a:srgbClr val="E7E6E6">
                <a:alpha val="79998"/>
              </a:srgbClr>
            </a:solidFill>
          </p:spPr>
          <p:txBody>
            <a:bodyPr wrap="square" lIns="0" tIns="0" rIns="0" bIns="0" rtlCol="0"/>
            <a:lstStyle/>
            <a:p>
              <a:endParaRPr/>
            </a:p>
          </p:txBody>
        </p:sp>
        <p:sp>
          <p:nvSpPr>
            <p:cNvPr id="13" name="object 13"/>
            <p:cNvSpPr/>
            <p:nvPr/>
          </p:nvSpPr>
          <p:spPr>
            <a:xfrm>
              <a:off x="973167" y="5523890"/>
              <a:ext cx="1129665" cy="667385"/>
            </a:xfrm>
            <a:custGeom>
              <a:avLst/>
              <a:gdLst/>
              <a:ahLst/>
              <a:cxnLst/>
              <a:rect l="l" t="t" r="r" b="b"/>
              <a:pathLst>
                <a:path w="1129664" h="667385">
                  <a:moveTo>
                    <a:pt x="0" y="666826"/>
                  </a:moveTo>
                  <a:lnTo>
                    <a:pt x="616341" y="0"/>
                  </a:lnTo>
                  <a:lnTo>
                    <a:pt x="1129560" y="0"/>
                  </a:lnTo>
                  <a:lnTo>
                    <a:pt x="513215" y="666826"/>
                  </a:lnTo>
                  <a:lnTo>
                    <a:pt x="0" y="666826"/>
                  </a:lnTo>
                  <a:close/>
                </a:path>
              </a:pathLst>
            </a:custGeom>
            <a:ln w="12700">
              <a:solidFill>
                <a:srgbClr val="1D7D66"/>
              </a:solidFill>
            </a:ln>
          </p:spPr>
          <p:txBody>
            <a:bodyPr wrap="square" lIns="0" tIns="0" rIns="0" bIns="0" rtlCol="0"/>
            <a:lstStyle/>
            <a:p>
              <a:endParaRPr/>
            </a:p>
          </p:txBody>
        </p:sp>
        <p:sp>
          <p:nvSpPr>
            <p:cNvPr id="14" name="object 14"/>
            <p:cNvSpPr/>
            <p:nvPr/>
          </p:nvSpPr>
          <p:spPr>
            <a:xfrm>
              <a:off x="3650716" y="2060816"/>
              <a:ext cx="349885" cy="1711960"/>
            </a:xfrm>
            <a:custGeom>
              <a:avLst/>
              <a:gdLst/>
              <a:ahLst/>
              <a:cxnLst/>
              <a:rect l="l" t="t" r="r" b="b"/>
              <a:pathLst>
                <a:path w="349885" h="1711960">
                  <a:moveTo>
                    <a:pt x="349605" y="0"/>
                  </a:moveTo>
                  <a:lnTo>
                    <a:pt x="0" y="349618"/>
                  </a:lnTo>
                  <a:lnTo>
                    <a:pt x="0" y="1711515"/>
                  </a:lnTo>
                  <a:lnTo>
                    <a:pt x="349605" y="1361897"/>
                  </a:lnTo>
                  <a:lnTo>
                    <a:pt x="349605" y="0"/>
                  </a:lnTo>
                  <a:close/>
                </a:path>
              </a:pathLst>
            </a:custGeom>
            <a:solidFill>
              <a:srgbClr val="CDCDCD">
                <a:alpha val="92939"/>
              </a:srgbClr>
            </a:solidFill>
          </p:spPr>
          <p:txBody>
            <a:bodyPr wrap="square" lIns="0" tIns="0" rIns="0" bIns="0" rtlCol="0"/>
            <a:lstStyle/>
            <a:p>
              <a:endParaRPr/>
            </a:p>
          </p:txBody>
        </p:sp>
        <p:sp>
          <p:nvSpPr>
            <p:cNvPr id="15" name="object 15"/>
            <p:cNvSpPr/>
            <p:nvPr/>
          </p:nvSpPr>
          <p:spPr>
            <a:xfrm>
              <a:off x="2601874" y="2060816"/>
              <a:ext cx="1398905" cy="349885"/>
            </a:xfrm>
            <a:custGeom>
              <a:avLst/>
              <a:gdLst/>
              <a:ahLst/>
              <a:cxnLst/>
              <a:rect l="l" t="t" r="r" b="b"/>
              <a:pathLst>
                <a:path w="1398904" h="349885">
                  <a:moveTo>
                    <a:pt x="1398447" y="0"/>
                  </a:moveTo>
                  <a:lnTo>
                    <a:pt x="349618" y="0"/>
                  </a:lnTo>
                  <a:lnTo>
                    <a:pt x="0" y="349618"/>
                  </a:lnTo>
                  <a:lnTo>
                    <a:pt x="1048842" y="349618"/>
                  </a:lnTo>
                  <a:lnTo>
                    <a:pt x="1398447" y="0"/>
                  </a:lnTo>
                  <a:close/>
                </a:path>
              </a:pathLst>
            </a:custGeom>
            <a:solidFill>
              <a:srgbClr val="FFFFFF">
                <a:alpha val="92939"/>
              </a:srgbClr>
            </a:solidFill>
          </p:spPr>
          <p:txBody>
            <a:bodyPr wrap="square" lIns="0" tIns="0" rIns="0" bIns="0" rtlCol="0"/>
            <a:lstStyle/>
            <a:p>
              <a:endParaRPr/>
            </a:p>
          </p:txBody>
        </p:sp>
        <p:sp>
          <p:nvSpPr>
            <p:cNvPr id="16" name="object 16"/>
            <p:cNvSpPr/>
            <p:nvPr/>
          </p:nvSpPr>
          <p:spPr>
            <a:xfrm>
              <a:off x="2601874" y="2060816"/>
              <a:ext cx="1398905" cy="1711960"/>
            </a:xfrm>
            <a:custGeom>
              <a:avLst/>
              <a:gdLst/>
              <a:ahLst/>
              <a:cxnLst/>
              <a:rect l="l" t="t" r="r" b="b"/>
              <a:pathLst>
                <a:path w="1398904" h="1711960">
                  <a:moveTo>
                    <a:pt x="0" y="349611"/>
                  </a:moveTo>
                  <a:lnTo>
                    <a:pt x="349611" y="0"/>
                  </a:lnTo>
                  <a:lnTo>
                    <a:pt x="1398440" y="0"/>
                  </a:lnTo>
                  <a:lnTo>
                    <a:pt x="1398440" y="1361900"/>
                  </a:lnTo>
                  <a:lnTo>
                    <a:pt x="1048830" y="1711510"/>
                  </a:lnTo>
                  <a:lnTo>
                    <a:pt x="0" y="1711510"/>
                  </a:lnTo>
                  <a:lnTo>
                    <a:pt x="0" y="349611"/>
                  </a:lnTo>
                  <a:close/>
                </a:path>
                <a:path w="1398904" h="1711960">
                  <a:moveTo>
                    <a:pt x="0" y="349611"/>
                  </a:moveTo>
                  <a:lnTo>
                    <a:pt x="1048830" y="349611"/>
                  </a:lnTo>
                  <a:lnTo>
                    <a:pt x="1398440" y="0"/>
                  </a:lnTo>
                </a:path>
                <a:path w="1398904"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17" name="object 17"/>
          <p:cNvSpPr txBox="1"/>
          <p:nvPr/>
        </p:nvSpPr>
        <p:spPr>
          <a:xfrm>
            <a:off x="2805772" y="2687828"/>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18" name="object 18"/>
          <p:cNvGrpSpPr/>
          <p:nvPr/>
        </p:nvGrpSpPr>
        <p:grpSpPr>
          <a:xfrm>
            <a:off x="4251642" y="1672653"/>
            <a:ext cx="1411605" cy="1724660"/>
            <a:chOff x="4251642" y="1672653"/>
            <a:chExt cx="1411605" cy="1724660"/>
          </a:xfrm>
        </p:grpSpPr>
        <p:sp>
          <p:nvSpPr>
            <p:cNvPr id="19" name="object 19"/>
            <p:cNvSpPr/>
            <p:nvPr/>
          </p:nvSpPr>
          <p:spPr>
            <a:xfrm>
              <a:off x="5306821" y="1679003"/>
              <a:ext cx="349885" cy="1711960"/>
            </a:xfrm>
            <a:custGeom>
              <a:avLst/>
              <a:gdLst/>
              <a:ahLst/>
              <a:cxnLst/>
              <a:rect l="l" t="t" r="r" b="b"/>
              <a:pathLst>
                <a:path w="349885" h="1711960">
                  <a:moveTo>
                    <a:pt x="349618" y="0"/>
                  </a:moveTo>
                  <a:lnTo>
                    <a:pt x="0" y="349605"/>
                  </a:lnTo>
                  <a:lnTo>
                    <a:pt x="0" y="1711502"/>
                  </a:lnTo>
                  <a:lnTo>
                    <a:pt x="349618" y="1361897"/>
                  </a:lnTo>
                  <a:lnTo>
                    <a:pt x="349618" y="0"/>
                  </a:lnTo>
                  <a:close/>
                </a:path>
              </a:pathLst>
            </a:custGeom>
            <a:solidFill>
              <a:srgbClr val="CDCDCD">
                <a:alpha val="92939"/>
              </a:srgbClr>
            </a:solidFill>
          </p:spPr>
          <p:txBody>
            <a:bodyPr wrap="square" lIns="0" tIns="0" rIns="0" bIns="0" rtlCol="0"/>
            <a:lstStyle/>
            <a:p>
              <a:endParaRPr/>
            </a:p>
          </p:txBody>
        </p:sp>
        <p:sp>
          <p:nvSpPr>
            <p:cNvPr id="20" name="object 20"/>
            <p:cNvSpPr/>
            <p:nvPr/>
          </p:nvSpPr>
          <p:spPr>
            <a:xfrm>
              <a:off x="4257992" y="1679003"/>
              <a:ext cx="1398905" cy="349885"/>
            </a:xfrm>
            <a:custGeom>
              <a:avLst/>
              <a:gdLst/>
              <a:ahLst/>
              <a:cxnLst/>
              <a:rect l="l" t="t" r="r" b="b"/>
              <a:pathLst>
                <a:path w="1398904" h="349885">
                  <a:moveTo>
                    <a:pt x="1398447" y="0"/>
                  </a:moveTo>
                  <a:lnTo>
                    <a:pt x="349618" y="0"/>
                  </a:lnTo>
                  <a:lnTo>
                    <a:pt x="0" y="349605"/>
                  </a:lnTo>
                  <a:lnTo>
                    <a:pt x="1048829" y="349605"/>
                  </a:lnTo>
                  <a:lnTo>
                    <a:pt x="1398447" y="0"/>
                  </a:lnTo>
                  <a:close/>
                </a:path>
              </a:pathLst>
            </a:custGeom>
            <a:solidFill>
              <a:srgbClr val="FFFFFF">
                <a:alpha val="92939"/>
              </a:srgbClr>
            </a:solidFill>
          </p:spPr>
          <p:txBody>
            <a:bodyPr wrap="square" lIns="0" tIns="0" rIns="0" bIns="0" rtlCol="0"/>
            <a:lstStyle/>
            <a:p>
              <a:endParaRPr/>
            </a:p>
          </p:txBody>
        </p:sp>
        <p:sp>
          <p:nvSpPr>
            <p:cNvPr id="21" name="object 21"/>
            <p:cNvSpPr/>
            <p:nvPr/>
          </p:nvSpPr>
          <p:spPr>
            <a:xfrm>
              <a:off x="4257992" y="1679003"/>
              <a:ext cx="1398905" cy="1711960"/>
            </a:xfrm>
            <a:custGeom>
              <a:avLst/>
              <a:gdLst/>
              <a:ahLst/>
              <a:cxnLst/>
              <a:rect l="l" t="t" r="r" b="b"/>
              <a:pathLst>
                <a:path w="1398904" h="1711960">
                  <a:moveTo>
                    <a:pt x="0" y="349611"/>
                  </a:moveTo>
                  <a:lnTo>
                    <a:pt x="349611" y="0"/>
                  </a:lnTo>
                  <a:lnTo>
                    <a:pt x="1398440" y="0"/>
                  </a:lnTo>
                  <a:lnTo>
                    <a:pt x="1398440" y="1361900"/>
                  </a:lnTo>
                  <a:lnTo>
                    <a:pt x="1048830" y="1711510"/>
                  </a:lnTo>
                  <a:lnTo>
                    <a:pt x="0" y="1711510"/>
                  </a:lnTo>
                  <a:lnTo>
                    <a:pt x="0" y="349611"/>
                  </a:lnTo>
                  <a:close/>
                </a:path>
                <a:path w="1398904" h="1711960">
                  <a:moveTo>
                    <a:pt x="0" y="349611"/>
                  </a:moveTo>
                  <a:lnTo>
                    <a:pt x="1048830" y="349611"/>
                  </a:lnTo>
                  <a:lnTo>
                    <a:pt x="1398440" y="0"/>
                  </a:lnTo>
                </a:path>
                <a:path w="1398904"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22" name="object 22"/>
          <p:cNvSpPr txBox="1"/>
          <p:nvPr/>
        </p:nvSpPr>
        <p:spPr>
          <a:xfrm>
            <a:off x="4461890" y="2306828"/>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23" name="object 23"/>
          <p:cNvGrpSpPr/>
          <p:nvPr/>
        </p:nvGrpSpPr>
        <p:grpSpPr>
          <a:xfrm>
            <a:off x="1066411" y="2584754"/>
            <a:ext cx="1411605" cy="1724660"/>
            <a:chOff x="1066411" y="2584754"/>
            <a:chExt cx="1411605" cy="1724660"/>
          </a:xfrm>
        </p:grpSpPr>
        <p:sp>
          <p:nvSpPr>
            <p:cNvPr id="24" name="object 24"/>
            <p:cNvSpPr/>
            <p:nvPr/>
          </p:nvSpPr>
          <p:spPr>
            <a:xfrm>
              <a:off x="2121598" y="2591104"/>
              <a:ext cx="349885" cy="1711960"/>
            </a:xfrm>
            <a:custGeom>
              <a:avLst/>
              <a:gdLst/>
              <a:ahLst/>
              <a:cxnLst/>
              <a:rect l="l" t="t" r="r" b="b"/>
              <a:pathLst>
                <a:path w="349885" h="1711960">
                  <a:moveTo>
                    <a:pt x="349605" y="0"/>
                  </a:moveTo>
                  <a:lnTo>
                    <a:pt x="0" y="349618"/>
                  </a:lnTo>
                  <a:lnTo>
                    <a:pt x="0" y="1711515"/>
                  </a:lnTo>
                  <a:lnTo>
                    <a:pt x="349605" y="1361897"/>
                  </a:lnTo>
                  <a:lnTo>
                    <a:pt x="349605" y="0"/>
                  </a:lnTo>
                  <a:close/>
                </a:path>
              </a:pathLst>
            </a:custGeom>
            <a:solidFill>
              <a:srgbClr val="CDCDCD">
                <a:alpha val="92939"/>
              </a:srgbClr>
            </a:solidFill>
          </p:spPr>
          <p:txBody>
            <a:bodyPr wrap="square" lIns="0" tIns="0" rIns="0" bIns="0" rtlCol="0"/>
            <a:lstStyle/>
            <a:p>
              <a:endParaRPr/>
            </a:p>
          </p:txBody>
        </p:sp>
        <p:sp>
          <p:nvSpPr>
            <p:cNvPr id="25" name="object 25"/>
            <p:cNvSpPr/>
            <p:nvPr/>
          </p:nvSpPr>
          <p:spPr>
            <a:xfrm>
              <a:off x="1072761" y="2591104"/>
              <a:ext cx="1398905" cy="349885"/>
            </a:xfrm>
            <a:custGeom>
              <a:avLst/>
              <a:gdLst/>
              <a:ahLst/>
              <a:cxnLst/>
              <a:rect l="l" t="t" r="r" b="b"/>
              <a:pathLst>
                <a:path w="1398905" h="349885">
                  <a:moveTo>
                    <a:pt x="1398442" y="0"/>
                  </a:moveTo>
                  <a:lnTo>
                    <a:pt x="349613" y="0"/>
                  </a:lnTo>
                  <a:lnTo>
                    <a:pt x="0" y="349618"/>
                  </a:lnTo>
                  <a:lnTo>
                    <a:pt x="1048837" y="349618"/>
                  </a:lnTo>
                  <a:lnTo>
                    <a:pt x="1398442" y="0"/>
                  </a:lnTo>
                  <a:close/>
                </a:path>
              </a:pathLst>
            </a:custGeom>
            <a:solidFill>
              <a:srgbClr val="FFFFFF">
                <a:alpha val="92939"/>
              </a:srgbClr>
            </a:solidFill>
          </p:spPr>
          <p:txBody>
            <a:bodyPr wrap="square" lIns="0" tIns="0" rIns="0" bIns="0" rtlCol="0"/>
            <a:lstStyle/>
            <a:p>
              <a:endParaRPr/>
            </a:p>
          </p:txBody>
        </p:sp>
        <p:sp>
          <p:nvSpPr>
            <p:cNvPr id="26" name="object 26"/>
            <p:cNvSpPr/>
            <p:nvPr/>
          </p:nvSpPr>
          <p:spPr>
            <a:xfrm>
              <a:off x="1072761" y="2591104"/>
              <a:ext cx="1398905" cy="1711960"/>
            </a:xfrm>
            <a:custGeom>
              <a:avLst/>
              <a:gdLst/>
              <a:ahLst/>
              <a:cxnLst/>
              <a:rect l="l" t="t" r="r" b="b"/>
              <a:pathLst>
                <a:path w="1398905" h="1711960">
                  <a:moveTo>
                    <a:pt x="0" y="349611"/>
                  </a:moveTo>
                  <a:lnTo>
                    <a:pt x="349611" y="0"/>
                  </a:lnTo>
                  <a:lnTo>
                    <a:pt x="1398440" y="0"/>
                  </a:lnTo>
                  <a:lnTo>
                    <a:pt x="1398440" y="1361900"/>
                  </a:lnTo>
                  <a:lnTo>
                    <a:pt x="1048830" y="1711510"/>
                  </a:lnTo>
                  <a:lnTo>
                    <a:pt x="0" y="1711510"/>
                  </a:lnTo>
                  <a:lnTo>
                    <a:pt x="0" y="349611"/>
                  </a:lnTo>
                  <a:close/>
                </a:path>
                <a:path w="1398905" h="1711960">
                  <a:moveTo>
                    <a:pt x="0" y="349611"/>
                  </a:moveTo>
                  <a:lnTo>
                    <a:pt x="1048830" y="349611"/>
                  </a:lnTo>
                  <a:lnTo>
                    <a:pt x="1398440" y="0"/>
                  </a:lnTo>
                </a:path>
                <a:path w="1398905"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27" name="object 27"/>
          <p:cNvSpPr txBox="1"/>
          <p:nvPr/>
        </p:nvSpPr>
        <p:spPr>
          <a:xfrm>
            <a:off x="1276654" y="3218179"/>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28" name="object 28"/>
          <p:cNvGrpSpPr/>
          <p:nvPr/>
        </p:nvGrpSpPr>
        <p:grpSpPr>
          <a:xfrm>
            <a:off x="1298511" y="3421214"/>
            <a:ext cx="4605020" cy="2552065"/>
            <a:chOff x="1298511" y="3421214"/>
            <a:chExt cx="4605020" cy="2552065"/>
          </a:xfrm>
        </p:grpSpPr>
        <p:sp>
          <p:nvSpPr>
            <p:cNvPr id="29" name="object 29"/>
            <p:cNvSpPr/>
            <p:nvPr/>
          </p:nvSpPr>
          <p:spPr>
            <a:xfrm>
              <a:off x="4467834" y="3626586"/>
              <a:ext cx="788670" cy="254000"/>
            </a:xfrm>
            <a:custGeom>
              <a:avLst/>
              <a:gdLst/>
              <a:ahLst/>
              <a:cxnLst/>
              <a:rect l="l" t="t" r="r" b="b"/>
              <a:pathLst>
                <a:path w="788670" h="254000">
                  <a:moveTo>
                    <a:pt x="788441" y="0"/>
                  </a:moveTo>
                  <a:lnTo>
                    <a:pt x="234734" y="0"/>
                  </a:lnTo>
                  <a:lnTo>
                    <a:pt x="0" y="253974"/>
                  </a:lnTo>
                  <a:lnTo>
                    <a:pt x="553694" y="253974"/>
                  </a:lnTo>
                  <a:lnTo>
                    <a:pt x="788441" y="0"/>
                  </a:lnTo>
                  <a:close/>
                </a:path>
              </a:pathLst>
            </a:custGeom>
            <a:solidFill>
              <a:srgbClr val="E7E6E6">
                <a:alpha val="79998"/>
              </a:srgbClr>
            </a:solidFill>
          </p:spPr>
          <p:txBody>
            <a:bodyPr wrap="square" lIns="0" tIns="0" rIns="0" bIns="0" rtlCol="0"/>
            <a:lstStyle/>
            <a:p>
              <a:endParaRPr/>
            </a:p>
          </p:txBody>
        </p:sp>
        <p:sp>
          <p:nvSpPr>
            <p:cNvPr id="30" name="object 30"/>
            <p:cNvSpPr/>
            <p:nvPr/>
          </p:nvSpPr>
          <p:spPr>
            <a:xfrm>
              <a:off x="4467834" y="3626586"/>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sp>
          <p:nvSpPr>
            <p:cNvPr id="31" name="object 31"/>
            <p:cNvSpPr/>
            <p:nvPr/>
          </p:nvSpPr>
          <p:spPr>
            <a:xfrm>
              <a:off x="1304861" y="4556518"/>
              <a:ext cx="788670" cy="254000"/>
            </a:xfrm>
            <a:custGeom>
              <a:avLst/>
              <a:gdLst/>
              <a:ahLst/>
              <a:cxnLst/>
              <a:rect l="l" t="t" r="r" b="b"/>
              <a:pathLst>
                <a:path w="788669" h="254000">
                  <a:moveTo>
                    <a:pt x="788441" y="0"/>
                  </a:moveTo>
                  <a:lnTo>
                    <a:pt x="234746" y="0"/>
                  </a:lnTo>
                  <a:lnTo>
                    <a:pt x="0" y="253974"/>
                  </a:lnTo>
                  <a:lnTo>
                    <a:pt x="553707" y="253974"/>
                  </a:lnTo>
                  <a:lnTo>
                    <a:pt x="788441" y="0"/>
                  </a:lnTo>
                  <a:close/>
                </a:path>
              </a:pathLst>
            </a:custGeom>
            <a:solidFill>
              <a:srgbClr val="E7E6E6">
                <a:alpha val="79998"/>
              </a:srgbClr>
            </a:solidFill>
          </p:spPr>
          <p:txBody>
            <a:bodyPr wrap="square" lIns="0" tIns="0" rIns="0" bIns="0" rtlCol="0"/>
            <a:lstStyle/>
            <a:p>
              <a:endParaRPr/>
            </a:p>
          </p:txBody>
        </p:sp>
        <p:sp>
          <p:nvSpPr>
            <p:cNvPr id="32" name="object 32"/>
            <p:cNvSpPr/>
            <p:nvPr/>
          </p:nvSpPr>
          <p:spPr>
            <a:xfrm>
              <a:off x="1304861" y="4556518"/>
              <a:ext cx="788670" cy="254000"/>
            </a:xfrm>
            <a:custGeom>
              <a:avLst/>
              <a:gdLst/>
              <a:ahLst/>
              <a:cxnLst/>
              <a:rect l="l" t="t" r="r" b="b"/>
              <a:pathLst>
                <a:path w="788669"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sp>
          <p:nvSpPr>
            <p:cNvPr id="33" name="object 33"/>
            <p:cNvSpPr/>
            <p:nvPr/>
          </p:nvSpPr>
          <p:spPr>
            <a:xfrm>
              <a:off x="1504911" y="4844503"/>
              <a:ext cx="245745" cy="1026794"/>
            </a:xfrm>
            <a:custGeom>
              <a:avLst/>
              <a:gdLst/>
              <a:ahLst/>
              <a:cxnLst/>
              <a:rect l="l" t="t" r="r" b="b"/>
              <a:pathLst>
                <a:path w="245744" h="1026795">
                  <a:moveTo>
                    <a:pt x="122605" y="0"/>
                  </a:moveTo>
                  <a:lnTo>
                    <a:pt x="0" y="122605"/>
                  </a:lnTo>
                  <a:lnTo>
                    <a:pt x="61302" y="122605"/>
                  </a:lnTo>
                  <a:lnTo>
                    <a:pt x="61302" y="1026718"/>
                  </a:lnTo>
                  <a:lnTo>
                    <a:pt x="183908" y="1026718"/>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34" name="object 34"/>
            <p:cNvSpPr/>
            <p:nvPr/>
          </p:nvSpPr>
          <p:spPr>
            <a:xfrm>
              <a:off x="1504911" y="4844503"/>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35" name="object 35"/>
            <p:cNvSpPr/>
            <p:nvPr/>
          </p:nvSpPr>
          <p:spPr>
            <a:xfrm>
              <a:off x="1505496" y="4329328"/>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36" name="object 36"/>
            <p:cNvSpPr/>
            <p:nvPr/>
          </p:nvSpPr>
          <p:spPr>
            <a:xfrm>
              <a:off x="1505496" y="4329328"/>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37" name="object 37"/>
            <p:cNvSpPr/>
            <p:nvPr/>
          </p:nvSpPr>
          <p:spPr>
            <a:xfrm>
              <a:off x="2938716" y="4274324"/>
              <a:ext cx="245745" cy="1026794"/>
            </a:xfrm>
            <a:custGeom>
              <a:avLst/>
              <a:gdLst/>
              <a:ahLst/>
              <a:cxnLst/>
              <a:rect l="l" t="t" r="r" b="b"/>
              <a:pathLst>
                <a:path w="245744" h="1026795">
                  <a:moveTo>
                    <a:pt x="122605" y="0"/>
                  </a:moveTo>
                  <a:lnTo>
                    <a:pt x="0" y="122605"/>
                  </a:lnTo>
                  <a:lnTo>
                    <a:pt x="61302" y="122605"/>
                  </a:lnTo>
                  <a:lnTo>
                    <a:pt x="61302" y="1026718"/>
                  </a:lnTo>
                  <a:lnTo>
                    <a:pt x="183908" y="1026718"/>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38" name="object 38"/>
            <p:cNvSpPr/>
            <p:nvPr/>
          </p:nvSpPr>
          <p:spPr>
            <a:xfrm>
              <a:off x="2938716" y="4274324"/>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39" name="object 39"/>
            <p:cNvSpPr/>
            <p:nvPr/>
          </p:nvSpPr>
          <p:spPr>
            <a:xfrm>
              <a:off x="2938716" y="3795852"/>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0" name="object 40"/>
            <p:cNvSpPr/>
            <p:nvPr/>
          </p:nvSpPr>
          <p:spPr>
            <a:xfrm>
              <a:off x="2938716" y="3795852"/>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1" name="object 41"/>
            <p:cNvSpPr/>
            <p:nvPr/>
          </p:nvSpPr>
          <p:spPr>
            <a:xfrm>
              <a:off x="4702594" y="3919042"/>
              <a:ext cx="245745" cy="1026794"/>
            </a:xfrm>
            <a:custGeom>
              <a:avLst/>
              <a:gdLst/>
              <a:ahLst/>
              <a:cxnLst/>
              <a:rect l="l" t="t" r="r" b="b"/>
              <a:pathLst>
                <a:path w="245745" h="1026795">
                  <a:moveTo>
                    <a:pt x="122605" y="0"/>
                  </a:moveTo>
                  <a:lnTo>
                    <a:pt x="0" y="122605"/>
                  </a:lnTo>
                  <a:lnTo>
                    <a:pt x="61302" y="122605"/>
                  </a:lnTo>
                  <a:lnTo>
                    <a:pt x="61302" y="1026718"/>
                  </a:lnTo>
                  <a:lnTo>
                    <a:pt x="183908" y="1026718"/>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2" name="object 42"/>
            <p:cNvSpPr/>
            <p:nvPr/>
          </p:nvSpPr>
          <p:spPr>
            <a:xfrm>
              <a:off x="4702594" y="3919042"/>
              <a:ext cx="245745" cy="1026794"/>
            </a:xfrm>
            <a:custGeom>
              <a:avLst/>
              <a:gdLst/>
              <a:ahLst/>
              <a:cxnLst/>
              <a:rect l="l" t="t" r="r" b="b"/>
              <a:pathLst>
                <a:path w="245745"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3" name="object 43"/>
            <p:cNvSpPr/>
            <p:nvPr/>
          </p:nvSpPr>
          <p:spPr>
            <a:xfrm>
              <a:off x="4702594" y="3427564"/>
              <a:ext cx="245745" cy="311785"/>
            </a:xfrm>
            <a:custGeom>
              <a:avLst/>
              <a:gdLst/>
              <a:ahLst/>
              <a:cxnLst/>
              <a:rect l="l" t="t" r="r" b="b"/>
              <a:pathLst>
                <a:path w="245745"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4" name="object 44"/>
            <p:cNvSpPr/>
            <p:nvPr/>
          </p:nvSpPr>
          <p:spPr>
            <a:xfrm>
              <a:off x="4702594" y="3427564"/>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5" name="object 45"/>
            <p:cNvSpPr/>
            <p:nvPr/>
          </p:nvSpPr>
          <p:spPr>
            <a:xfrm>
              <a:off x="1578356" y="4806403"/>
              <a:ext cx="4324985" cy="1167130"/>
            </a:xfrm>
            <a:custGeom>
              <a:avLst/>
              <a:gdLst/>
              <a:ahLst/>
              <a:cxnLst/>
              <a:rect l="l" t="t" r="r" b="b"/>
              <a:pathLst>
                <a:path w="4324985" h="1167129">
                  <a:moveTo>
                    <a:pt x="4324858" y="47510"/>
                  </a:moveTo>
                  <a:lnTo>
                    <a:pt x="4323423" y="38061"/>
                  </a:lnTo>
                  <a:lnTo>
                    <a:pt x="4323423" y="28575"/>
                  </a:lnTo>
                  <a:lnTo>
                    <a:pt x="3478263" y="28575"/>
                  </a:lnTo>
                  <a:lnTo>
                    <a:pt x="3478263" y="0"/>
                  </a:lnTo>
                  <a:lnTo>
                    <a:pt x="3402063" y="38100"/>
                  </a:lnTo>
                  <a:lnTo>
                    <a:pt x="3478263" y="76200"/>
                  </a:lnTo>
                  <a:lnTo>
                    <a:pt x="3478263" y="47625"/>
                  </a:lnTo>
                  <a:lnTo>
                    <a:pt x="4197083" y="47625"/>
                  </a:lnTo>
                  <a:lnTo>
                    <a:pt x="1714258" y="424243"/>
                  </a:lnTo>
                  <a:lnTo>
                    <a:pt x="1709966" y="395973"/>
                  </a:lnTo>
                  <a:lnTo>
                    <a:pt x="1640357" y="445071"/>
                  </a:lnTo>
                  <a:lnTo>
                    <a:pt x="1721408" y="471309"/>
                  </a:lnTo>
                  <a:lnTo>
                    <a:pt x="1717421" y="445071"/>
                  </a:lnTo>
                  <a:lnTo>
                    <a:pt x="1717116" y="443077"/>
                  </a:lnTo>
                  <a:lnTo>
                    <a:pt x="4130471" y="77000"/>
                  </a:lnTo>
                  <a:lnTo>
                    <a:pt x="71424" y="1120533"/>
                  </a:lnTo>
                  <a:lnTo>
                    <a:pt x="64312" y="1092860"/>
                  </a:lnTo>
                  <a:lnTo>
                    <a:pt x="0" y="1148740"/>
                  </a:lnTo>
                  <a:lnTo>
                    <a:pt x="83286" y="1166660"/>
                  </a:lnTo>
                  <a:lnTo>
                    <a:pt x="76974" y="1142149"/>
                  </a:lnTo>
                  <a:lnTo>
                    <a:pt x="76161" y="1138986"/>
                  </a:lnTo>
                  <a:lnTo>
                    <a:pt x="4291165" y="55359"/>
                  </a:lnTo>
                  <a:lnTo>
                    <a:pt x="4290479" y="52730"/>
                  </a:lnTo>
                  <a:lnTo>
                    <a:pt x="4324858" y="47510"/>
                  </a:lnTo>
                  <a:close/>
                </a:path>
              </a:pathLst>
            </a:custGeom>
            <a:solidFill>
              <a:srgbClr val="C8472B"/>
            </a:solidFill>
          </p:spPr>
          <p:txBody>
            <a:bodyPr wrap="square" lIns="0" tIns="0" rIns="0" bIns="0" rtlCol="0"/>
            <a:lstStyle/>
            <a:p>
              <a:endParaRPr/>
            </a:p>
          </p:txBody>
        </p:sp>
      </p:grpSp>
      <p:sp>
        <p:nvSpPr>
          <p:cNvPr id="46" name="object 46"/>
          <p:cNvSpPr txBox="1"/>
          <p:nvPr/>
        </p:nvSpPr>
        <p:spPr>
          <a:xfrm>
            <a:off x="5328577" y="2194052"/>
            <a:ext cx="2386965" cy="2110740"/>
          </a:xfrm>
          <a:prstGeom prst="rect">
            <a:avLst/>
          </a:prstGeom>
        </p:spPr>
        <p:txBody>
          <a:bodyPr vert="horz" wrap="square" lIns="0" tIns="10795" rIns="0" bIns="0" rtlCol="0">
            <a:spAutoFit/>
          </a:bodyPr>
          <a:lstStyle/>
          <a:p>
            <a:pPr marL="532130" marR="5080">
              <a:lnSpc>
                <a:spcPct val="100400"/>
              </a:lnSpc>
              <a:spcBef>
                <a:spcPts val="85"/>
              </a:spcBef>
            </a:pPr>
            <a:r>
              <a:rPr sz="2400" spc="-10" dirty="0">
                <a:latin typeface="Calibri"/>
                <a:cs typeface="Calibri"/>
              </a:rPr>
              <a:t>Forward</a:t>
            </a:r>
            <a:r>
              <a:rPr sz="2400" spc="-85" dirty="0">
                <a:latin typeface="Calibri"/>
                <a:cs typeface="Calibri"/>
              </a:rPr>
              <a:t> </a:t>
            </a:r>
            <a:r>
              <a:rPr sz="2400" spc="-20" dirty="0">
                <a:latin typeface="Calibri"/>
                <a:cs typeface="Calibri"/>
              </a:rPr>
              <a:t>each </a:t>
            </a:r>
            <a:r>
              <a:rPr sz="2400" dirty="0">
                <a:latin typeface="Calibri"/>
                <a:cs typeface="Calibri"/>
              </a:rPr>
              <a:t>region</a:t>
            </a:r>
            <a:r>
              <a:rPr sz="2400" spc="-100" dirty="0">
                <a:latin typeface="Calibri"/>
                <a:cs typeface="Calibri"/>
              </a:rPr>
              <a:t> </a:t>
            </a:r>
            <a:r>
              <a:rPr sz="2400" spc="-10" dirty="0">
                <a:latin typeface="Calibri"/>
                <a:cs typeface="Calibri"/>
              </a:rPr>
              <a:t>through ConvNet</a:t>
            </a:r>
            <a:endParaRPr sz="2400">
              <a:latin typeface="Calibri"/>
              <a:cs typeface="Calibri"/>
            </a:endParaRPr>
          </a:p>
          <a:p>
            <a:pPr marL="12700" marR="153035">
              <a:lnSpc>
                <a:spcPct val="100800"/>
              </a:lnSpc>
              <a:spcBef>
                <a:spcPts val="1945"/>
              </a:spcBef>
            </a:pPr>
            <a:r>
              <a:rPr sz="2400" spc="-10" dirty="0">
                <a:latin typeface="Calibri"/>
                <a:cs typeface="Calibri"/>
              </a:rPr>
              <a:t>Warped</a:t>
            </a:r>
            <a:r>
              <a:rPr sz="2400" spc="-125" dirty="0">
                <a:latin typeface="Calibri"/>
                <a:cs typeface="Calibri"/>
              </a:rPr>
              <a:t> </a:t>
            </a:r>
            <a:r>
              <a:rPr sz="2400" spc="-10" dirty="0">
                <a:latin typeface="Calibri"/>
                <a:cs typeface="Calibri"/>
              </a:rPr>
              <a:t>image </a:t>
            </a:r>
            <a:r>
              <a:rPr sz="2400" dirty="0">
                <a:latin typeface="Calibri"/>
                <a:cs typeface="Calibri"/>
              </a:rPr>
              <a:t>regions</a:t>
            </a:r>
            <a:r>
              <a:rPr sz="2400" spc="-100" dirty="0">
                <a:latin typeface="Calibri"/>
                <a:cs typeface="Calibri"/>
              </a:rPr>
              <a:t> </a:t>
            </a:r>
            <a:r>
              <a:rPr sz="2400" spc="-10" dirty="0">
                <a:latin typeface="Calibri"/>
                <a:cs typeface="Calibri"/>
              </a:rPr>
              <a:t>(224x224)</a:t>
            </a:r>
            <a:endParaRPr sz="2400">
              <a:latin typeface="Calibri"/>
              <a:cs typeface="Calibri"/>
            </a:endParaRPr>
          </a:p>
        </p:txBody>
      </p:sp>
      <p:sp>
        <p:nvSpPr>
          <p:cNvPr id="47" name="object 47"/>
          <p:cNvSpPr txBox="1">
            <a:spLocks noGrp="1"/>
          </p:cNvSpPr>
          <p:nvPr>
            <p:ph type="sldNum" sz="quarter" idx="7"/>
          </p:nvPr>
        </p:nvSpPr>
        <p:spPr>
          <a:prstGeom prst="rect">
            <a:avLst/>
          </a:prstGeom>
        </p:spPr>
        <p:txBody>
          <a:bodyPr vert="horz" wrap="square" lIns="0" tIns="8255" rIns="0" bIns="0" rtlCol="0">
            <a:spAutoFit/>
          </a:bodyPr>
          <a:lstStyle/>
          <a:p>
            <a:pPr marL="2872105" marR="5080">
              <a:lnSpc>
                <a:spcPts val="2900"/>
              </a:lnSpc>
              <a:spcBef>
                <a:spcPts val="65"/>
              </a:spcBef>
            </a:pPr>
            <a:r>
              <a:rPr sz="2400" dirty="0">
                <a:solidFill>
                  <a:srgbClr val="000000"/>
                </a:solidFill>
              </a:rPr>
              <a:t>Regions</a:t>
            </a:r>
            <a:r>
              <a:rPr sz="2400" spc="-120" dirty="0">
                <a:solidFill>
                  <a:srgbClr val="000000"/>
                </a:solidFill>
              </a:rPr>
              <a:t> </a:t>
            </a:r>
            <a:r>
              <a:rPr sz="2400" spc="-25" dirty="0">
                <a:solidFill>
                  <a:srgbClr val="000000"/>
                </a:solidFill>
              </a:rPr>
              <a:t>of </a:t>
            </a:r>
            <a:r>
              <a:rPr sz="2400" spc="-10" dirty="0">
                <a:solidFill>
                  <a:srgbClr val="000000"/>
                </a:solidFill>
              </a:rPr>
              <a:t>Interest</a:t>
            </a:r>
            <a:r>
              <a:rPr sz="2400" spc="-120" dirty="0">
                <a:solidFill>
                  <a:srgbClr val="000000"/>
                </a:solidFill>
              </a:rPr>
              <a:t> </a:t>
            </a:r>
            <a:r>
              <a:rPr sz="2400" spc="-20" dirty="0">
                <a:solidFill>
                  <a:srgbClr val="000000"/>
                </a:solidFill>
              </a:rPr>
              <a:t>(RoI) </a:t>
            </a:r>
            <a:r>
              <a:rPr sz="2400" dirty="0">
                <a:solidFill>
                  <a:srgbClr val="000000"/>
                </a:solidFill>
              </a:rPr>
              <a:t>from</a:t>
            </a:r>
            <a:r>
              <a:rPr sz="2400" spc="-45" dirty="0">
                <a:solidFill>
                  <a:srgbClr val="000000"/>
                </a:solidFill>
              </a:rPr>
              <a:t> </a:t>
            </a:r>
            <a:r>
              <a:rPr sz="2400" dirty="0">
                <a:solidFill>
                  <a:srgbClr val="000000"/>
                </a:solidFill>
              </a:rPr>
              <a:t>a</a:t>
            </a:r>
            <a:r>
              <a:rPr sz="2400" spc="-40" dirty="0">
                <a:solidFill>
                  <a:srgbClr val="000000"/>
                </a:solidFill>
              </a:rPr>
              <a:t> </a:t>
            </a:r>
            <a:r>
              <a:rPr sz="2400" spc="-10" dirty="0">
                <a:solidFill>
                  <a:srgbClr val="000000"/>
                </a:solidFill>
              </a:rPr>
              <a:t>proposal</a:t>
            </a:r>
            <a:endParaRPr sz="2400" dirty="0"/>
          </a:p>
          <a:p>
            <a:pPr marL="2872105">
              <a:lnSpc>
                <a:spcPct val="100000"/>
              </a:lnSpc>
              <a:spcBef>
                <a:spcPts val="25"/>
              </a:spcBef>
            </a:pPr>
            <a:r>
              <a:rPr sz="2400" dirty="0">
                <a:solidFill>
                  <a:srgbClr val="000000"/>
                </a:solidFill>
              </a:rPr>
              <a:t>method</a:t>
            </a:r>
            <a:r>
              <a:rPr sz="2400" spc="-70" dirty="0">
                <a:solidFill>
                  <a:srgbClr val="000000"/>
                </a:solidFill>
              </a:rPr>
              <a:t> </a:t>
            </a:r>
            <a:r>
              <a:rPr sz="2400" spc="-10" dirty="0">
                <a:solidFill>
                  <a:srgbClr val="000000"/>
                </a:solidFill>
              </a:rPr>
              <a:t>(~2k)</a:t>
            </a:r>
            <a:endParaRPr sz="2400" dirty="0"/>
          </a:p>
          <a:p>
            <a:pPr marL="2282825">
              <a:lnSpc>
                <a:spcPct val="100000"/>
              </a:lnSpc>
              <a:spcBef>
                <a:spcPts val="1839"/>
              </a:spcBef>
            </a:pPr>
            <a:r>
              <a:rPr dirty="0"/>
              <a:t>Lecture</a:t>
            </a:r>
            <a:r>
              <a:rPr spc="-30" dirty="0"/>
              <a:t> </a:t>
            </a:r>
            <a:r>
              <a:rPr lang="tr-TR" dirty="0"/>
              <a:t>5</a:t>
            </a:r>
            <a:r>
              <a:rPr spc="-40" dirty="0"/>
              <a:t> </a:t>
            </a:r>
            <a:r>
              <a:rPr dirty="0"/>
              <a:t>-</a:t>
            </a:r>
            <a:r>
              <a:rPr spc="-35" dirty="0"/>
              <a:t> </a:t>
            </a:r>
            <a:fld id="{81D60167-4931-47E6-BA6A-407CBD079E47}" type="slidenum">
              <a:rPr spc="-25" dirty="0"/>
              <a:t>27</a:t>
            </a:fld>
            <a:endParaRPr spc="-25" dirty="0"/>
          </a:p>
        </p:txBody>
      </p:sp>
      <p:sp>
        <p:nvSpPr>
          <p:cNvPr id="48" name="object 48"/>
          <p:cNvSpPr txBox="1"/>
          <p:nvPr/>
        </p:nvSpPr>
        <p:spPr>
          <a:xfrm>
            <a:off x="337319" y="5046423"/>
            <a:ext cx="807085" cy="794385"/>
          </a:xfrm>
          <a:prstGeom prst="rect">
            <a:avLst/>
          </a:prstGeom>
        </p:spPr>
        <p:txBody>
          <a:bodyPr vert="horz" wrap="square" lIns="0" tIns="10160" rIns="0" bIns="0" rtlCol="0">
            <a:spAutoFit/>
          </a:bodyPr>
          <a:lstStyle/>
          <a:p>
            <a:pPr marL="12700" marR="5080">
              <a:lnSpc>
                <a:spcPts val="3000"/>
              </a:lnSpc>
              <a:spcBef>
                <a:spcPts val="80"/>
              </a:spcBef>
            </a:pPr>
            <a:r>
              <a:rPr sz="2500" spc="-10" dirty="0">
                <a:latin typeface="Calibri"/>
                <a:cs typeface="Calibri"/>
              </a:rPr>
              <a:t>Input </a:t>
            </a:r>
            <a:r>
              <a:rPr sz="2500" spc="-25" dirty="0">
                <a:latin typeface="Calibri"/>
                <a:cs typeface="Calibri"/>
              </a:rPr>
              <a:t>image</a:t>
            </a:r>
            <a:endParaRPr sz="2500">
              <a:latin typeface="Calibri"/>
              <a:cs typeface="Calibri"/>
            </a:endParaRPr>
          </a:p>
        </p:txBody>
      </p:sp>
      <p:sp>
        <p:nvSpPr>
          <p:cNvPr id="49" name="object 49"/>
          <p:cNvSpPr txBox="1"/>
          <p:nvPr/>
        </p:nvSpPr>
        <p:spPr>
          <a:xfrm>
            <a:off x="7936001" y="5846652"/>
            <a:ext cx="4119879" cy="952500"/>
          </a:xfrm>
          <a:prstGeom prst="rect">
            <a:avLst/>
          </a:prstGeom>
        </p:spPr>
        <p:txBody>
          <a:bodyPr vert="horz" wrap="square" lIns="0" tIns="13335" rIns="0" bIns="0" rtlCol="0">
            <a:spAutoFit/>
          </a:bodyPr>
          <a:lstStyle/>
          <a:p>
            <a:pPr marL="12700" marR="89535">
              <a:lnSpc>
                <a:spcPts val="1300"/>
              </a:lnSpc>
              <a:spcBef>
                <a:spcPts val="105"/>
              </a:spcBef>
            </a:pPr>
            <a:r>
              <a:rPr sz="1100" spc="-20" dirty="0">
                <a:latin typeface="Calibri"/>
                <a:cs typeface="Calibri"/>
              </a:rPr>
              <a:t>Girshick</a:t>
            </a:r>
            <a:r>
              <a:rPr sz="1100" spc="-10" dirty="0">
                <a:latin typeface="Calibri"/>
                <a:cs typeface="Calibri"/>
              </a:rPr>
              <a:t> </a:t>
            </a:r>
            <a:r>
              <a:rPr sz="1100" dirty="0">
                <a:latin typeface="Calibri"/>
                <a:cs typeface="Calibri"/>
              </a:rPr>
              <a:t>et</a:t>
            </a:r>
            <a:r>
              <a:rPr sz="1100" spc="5" dirty="0">
                <a:latin typeface="Calibri"/>
                <a:cs typeface="Calibri"/>
              </a:rPr>
              <a:t> </a:t>
            </a:r>
            <a:r>
              <a:rPr sz="1100" dirty="0">
                <a:latin typeface="Calibri"/>
                <a:cs typeface="Calibri"/>
              </a:rPr>
              <a:t>al,</a:t>
            </a:r>
            <a:r>
              <a:rPr sz="1100" spc="-10" dirty="0">
                <a:latin typeface="Calibri"/>
                <a:cs typeface="Calibri"/>
              </a:rPr>
              <a:t> </a:t>
            </a:r>
            <a:r>
              <a:rPr sz="1100" spc="-20" dirty="0">
                <a:latin typeface="Calibri"/>
                <a:cs typeface="Calibri"/>
              </a:rPr>
              <a:t>“Rich</a:t>
            </a:r>
            <a:r>
              <a:rPr sz="1100" spc="-10" dirty="0">
                <a:latin typeface="Calibri"/>
                <a:cs typeface="Calibri"/>
              </a:rPr>
              <a:t> </a:t>
            </a:r>
            <a:r>
              <a:rPr sz="1100" spc="-20" dirty="0">
                <a:latin typeface="Calibri"/>
                <a:cs typeface="Calibri"/>
              </a:rPr>
              <a:t>feature</a:t>
            </a:r>
            <a:r>
              <a:rPr sz="1100" spc="-15" dirty="0">
                <a:latin typeface="Calibri"/>
                <a:cs typeface="Calibri"/>
              </a:rPr>
              <a:t> </a:t>
            </a:r>
            <a:r>
              <a:rPr sz="1100" spc="-20" dirty="0">
                <a:latin typeface="Calibri"/>
                <a:cs typeface="Calibri"/>
              </a:rPr>
              <a:t>hierarchies</a:t>
            </a:r>
            <a:r>
              <a:rPr sz="1100" spc="-10" dirty="0">
                <a:latin typeface="Calibri"/>
                <a:cs typeface="Calibri"/>
              </a:rPr>
              <a:t> for</a:t>
            </a:r>
            <a:r>
              <a:rPr sz="1100" dirty="0">
                <a:latin typeface="Calibri"/>
                <a:cs typeface="Calibri"/>
              </a:rPr>
              <a:t> </a:t>
            </a:r>
            <a:r>
              <a:rPr sz="1100" spc="-20" dirty="0">
                <a:latin typeface="Calibri"/>
                <a:cs typeface="Calibri"/>
              </a:rPr>
              <a:t>accurate</a:t>
            </a:r>
            <a:r>
              <a:rPr sz="1100" spc="-15" dirty="0">
                <a:latin typeface="Calibri"/>
                <a:cs typeface="Calibri"/>
              </a:rPr>
              <a:t> </a:t>
            </a:r>
            <a:r>
              <a:rPr sz="1100" spc="-20" dirty="0">
                <a:latin typeface="Calibri"/>
                <a:cs typeface="Calibri"/>
              </a:rPr>
              <a:t>object</a:t>
            </a:r>
            <a:r>
              <a:rPr sz="1100" dirty="0">
                <a:latin typeface="Calibri"/>
                <a:cs typeface="Calibri"/>
              </a:rPr>
              <a:t> </a:t>
            </a:r>
            <a:r>
              <a:rPr sz="1100" spc="-20" dirty="0">
                <a:latin typeface="Calibri"/>
                <a:cs typeface="Calibri"/>
              </a:rPr>
              <a:t>detection</a:t>
            </a:r>
            <a:r>
              <a:rPr sz="1100" spc="-10" dirty="0">
                <a:latin typeface="Calibri"/>
                <a:cs typeface="Calibri"/>
              </a:rPr>
              <a:t> </a:t>
            </a:r>
            <a:r>
              <a:rPr sz="1100" spc="-25" dirty="0">
                <a:latin typeface="Calibri"/>
                <a:cs typeface="Calibri"/>
              </a:rPr>
              <a:t>and </a:t>
            </a:r>
            <a:r>
              <a:rPr sz="1100" spc="-20" dirty="0">
                <a:latin typeface="Calibri"/>
                <a:cs typeface="Calibri"/>
              </a:rPr>
              <a:t>semantic</a:t>
            </a:r>
            <a:r>
              <a:rPr sz="1100" spc="-5" dirty="0">
                <a:latin typeface="Calibri"/>
                <a:cs typeface="Calibri"/>
              </a:rPr>
              <a:t> </a:t>
            </a:r>
            <a:r>
              <a:rPr sz="1100" spc="-20" dirty="0">
                <a:latin typeface="Calibri"/>
                <a:cs typeface="Calibri"/>
              </a:rPr>
              <a:t>segmentation”,</a:t>
            </a:r>
            <a:r>
              <a:rPr sz="1100" dirty="0">
                <a:latin typeface="Calibri"/>
                <a:cs typeface="Calibri"/>
              </a:rPr>
              <a:t> </a:t>
            </a:r>
            <a:r>
              <a:rPr sz="1100" spc="-20" dirty="0">
                <a:latin typeface="Calibri"/>
                <a:cs typeface="Calibri"/>
              </a:rPr>
              <a:t>CVPR</a:t>
            </a:r>
            <a:r>
              <a:rPr sz="1100" spc="-5" dirty="0">
                <a:latin typeface="Calibri"/>
                <a:cs typeface="Calibri"/>
              </a:rPr>
              <a:t> </a:t>
            </a:r>
            <a:r>
              <a:rPr sz="1100" spc="-10" dirty="0">
                <a:latin typeface="Calibri"/>
                <a:cs typeface="Calibri"/>
              </a:rPr>
              <a:t>2014.</a:t>
            </a:r>
            <a:endParaRPr sz="1100" dirty="0">
              <a:latin typeface="Calibri"/>
              <a:cs typeface="Calibri"/>
            </a:endParaRPr>
          </a:p>
          <a:p>
            <a:pPr marL="12700">
              <a:lnSpc>
                <a:spcPts val="1250"/>
              </a:lnSpc>
            </a:pPr>
            <a:r>
              <a:rPr sz="1100" spc="-10" dirty="0">
                <a:latin typeface="Calibri"/>
                <a:cs typeface="Calibri"/>
              </a:rPr>
              <a:t>Figure</a:t>
            </a:r>
            <a:r>
              <a:rPr sz="1100" spc="-25" dirty="0">
                <a:latin typeface="Calibri"/>
                <a:cs typeface="Calibri"/>
              </a:rPr>
              <a:t> </a:t>
            </a:r>
            <a:r>
              <a:rPr sz="1100" spc="-20" dirty="0">
                <a:latin typeface="Calibri"/>
                <a:cs typeface="Calibri"/>
              </a:rPr>
              <a:t>copyright</a:t>
            </a:r>
            <a:r>
              <a:rPr sz="1100" spc="-5" dirty="0">
                <a:latin typeface="Calibri"/>
                <a:cs typeface="Calibri"/>
              </a:rPr>
              <a:t> </a:t>
            </a:r>
            <a:r>
              <a:rPr sz="1100" spc="-10" dirty="0">
                <a:latin typeface="Calibri"/>
                <a:cs typeface="Calibri"/>
              </a:rPr>
              <a:t>Ross</a:t>
            </a:r>
            <a:r>
              <a:rPr sz="1100" spc="-15" dirty="0">
                <a:latin typeface="Calibri"/>
                <a:cs typeface="Calibri"/>
              </a:rPr>
              <a:t> </a:t>
            </a:r>
            <a:r>
              <a:rPr sz="1100" spc="-20" dirty="0">
                <a:latin typeface="Calibri"/>
                <a:cs typeface="Calibri"/>
              </a:rPr>
              <a:t>Girshick,</a:t>
            </a:r>
            <a:r>
              <a:rPr sz="1100" spc="-10" dirty="0">
                <a:latin typeface="Calibri"/>
                <a:cs typeface="Calibri"/>
              </a:rPr>
              <a:t> </a:t>
            </a:r>
            <a:r>
              <a:rPr sz="1100" spc="-25" dirty="0">
                <a:latin typeface="Calibri"/>
                <a:cs typeface="Calibri"/>
              </a:rPr>
              <a:t>2015;</a:t>
            </a:r>
            <a:r>
              <a:rPr sz="1100" spc="-5" dirty="0">
                <a:latin typeface="Calibri"/>
                <a:cs typeface="Calibri"/>
              </a:rPr>
              <a:t> </a:t>
            </a:r>
            <a:r>
              <a:rPr sz="1100" u="sng" spc="-20" dirty="0">
                <a:solidFill>
                  <a:srgbClr val="0462C1"/>
                </a:solidFill>
                <a:uFill>
                  <a:solidFill>
                    <a:srgbClr val="0462C1"/>
                  </a:solidFill>
                </a:uFill>
                <a:latin typeface="Calibri"/>
                <a:cs typeface="Calibri"/>
              </a:rPr>
              <a:t>source</a:t>
            </a:r>
            <a:r>
              <a:rPr sz="1100" spc="-20" dirty="0">
                <a:latin typeface="Calibri"/>
                <a:cs typeface="Calibri"/>
              </a:rPr>
              <a:t>.</a:t>
            </a:r>
            <a:r>
              <a:rPr sz="1100" dirty="0">
                <a:latin typeface="Calibri"/>
                <a:cs typeface="Calibri"/>
              </a:rPr>
              <a:t> </a:t>
            </a:r>
            <a:r>
              <a:rPr sz="1100" spc="-25" dirty="0">
                <a:latin typeface="Calibri"/>
                <a:cs typeface="Calibri"/>
              </a:rPr>
              <a:t>Reproduced</a:t>
            </a:r>
            <a:r>
              <a:rPr sz="1100" spc="-15" dirty="0">
                <a:latin typeface="Calibri"/>
                <a:cs typeface="Calibri"/>
              </a:rPr>
              <a:t> </a:t>
            </a:r>
            <a:r>
              <a:rPr sz="1100" spc="-10" dirty="0">
                <a:latin typeface="Calibri"/>
                <a:cs typeface="Calibri"/>
              </a:rPr>
              <a:t>with</a:t>
            </a:r>
            <a:r>
              <a:rPr sz="1100" spc="-20" dirty="0">
                <a:latin typeface="Calibri"/>
                <a:cs typeface="Calibri"/>
              </a:rPr>
              <a:t> </a:t>
            </a:r>
            <a:r>
              <a:rPr sz="1100" spc="-10" dirty="0">
                <a:latin typeface="Calibri"/>
                <a:cs typeface="Calibri"/>
              </a:rPr>
              <a:t>permission.</a:t>
            </a:r>
            <a:endParaRPr sz="1100" dirty="0">
              <a:latin typeface="Calibri"/>
              <a:cs typeface="Calibri"/>
            </a:endParaRPr>
          </a:p>
          <a:p>
            <a:pPr marL="1533525">
              <a:lnSpc>
                <a:spcPct val="100000"/>
              </a:lnSpc>
              <a:spcBef>
                <a:spcPts val="900"/>
              </a:spcBef>
            </a:pPr>
            <a:r>
              <a:rPr lang="en-TR" sz="2000" dirty="0">
                <a:solidFill>
                  <a:srgbClr val="FFC904"/>
                </a:solidFill>
                <a:latin typeface="Calibri"/>
                <a:cs typeface="Calibri"/>
              </a:rPr>
              <a:t> </a:t>
            </a:r>
            <a:endParaRPr sz="2000" dirty="0">
              <a:latin typeface="Calibri"/>
              <a:cs typeface="Calibri"/>
            </a:endParaRPr>
          </a:p>
        </p:txBody>
      </p:sp>
      <p:sp>
        <p:nvSpPr>
          <p:cNvPr id="50" name="object 50"/>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739"/>
            <a:ext cx="5420360" cy="635000"/>
          </a:xfrm>
          <a:prstGeom prst="rect">
            <a:avLst/>
          </a:prstGeom>
        </p:spPr>
        <p:txBody>
          <a:bodyPr vert="horz" wrap="square" lIns="0" tIns="12700" rIns="0" bIns="0" rtlCol="0">
            <a:spAutoFit/>
          </a:bodyPr>
          <a:lstStyle/>
          <a:p>
            <a:pPr marL="12700">
              <a:lnSpc>
                <a:spcPct val="100000"/>
              </a:lnSpc>
              <a:spcBef>
                <a:spcPts val="100"/>
              </a:spcBef>
            </a:pPr>
            <a:r>
              <a:rPr spc="-10" dirty="0"/>
              <a:t>R-</a:t>
            </a:r>
            <a:r>
              <a:rPr dirty="0"/>
              <a:t>CNN:</a:t>
            </a:r>
            <a:r>
              <a:rPr spc="-15" dirty="0"/>
              <a:t> </a:t>
            </a:r>
            <a:r>
              <a:rPr spc="-35" dirty="0"/>
              <a:t>Region-</a:t>
            </a:r>
            <a:r>
              <a:rPr dirty="0"/>
              <a:t>Based</a:t>
            </a:r>
            <a:r>
              <a:rPr spc="-15" dirty="0"/>
              <a:t> </a:t>
            </a:r>
            <a:r>
              <a:rPr spc="-25" dirty="0"/>
              <a:t>CNN</a:t>
            </a:r>
          </a:p>
        </p:txBody>
      </p:sp>
      <p:grpSp>
        <p:nvGrpSpPr>
          <p:cNvPr id="3" name="object 3"/>
          <p:cNvGrpSpPr/>
          <p:nvPr/>
        </p:nvGrpSpPr>
        <p:grpSpPr>
          <a:xfrm>
            <a:off x="898206" y="2054466"/>
            <a:ext cx="4813935" cy="4163695"/>
            <a:chOff x="898206" y="2054466"/>
            <a:chExt cx="4813935" cy="4163695"/>
          </a:xfrm>
        </p:grpSpPr>
        <p:sp>
          <p:nvSpPr>
            <p:cNvPr id="4" name="object 4"/>
            <p:cNvSpPr/>
            <p:nvPr/>
          </p:nvSpPr>
          <p:spPr>
            <a:xfrm>
              <a:off x="2667038" y="3949103"/>
              <a:ext cx="788670" cy="254000"/>
            </a:xfrm>
            <a:custGeom>
              <a:avLst/>
              <a:gdLst/>
              <a:ahLst/>
              <a:cxnLst/>
              <a:rect l="l" t="t" r="r" b="b"/>
              <a:pathLst>
                <a:path w="788670" h="254000">
                  <a:moveTo>
                    <a:pt x="788441" y="0"/>
                  </a:moveTo>
                  <a:lnTo>
                    <a:pt x="234734" y="0"/>
                  </a:lnTo>
                  <a:lnTo>
                    <a:pt x="0" y="253961"/>
                  </a:lnTo>
                  <a:lnTo>
                    <a:pt x="553694" y="253961"/>
                  </a:lnTo>
                  <a:lnTo>
                    <a:pt x="788441" y="0"/>
                  </a:lnTo>
                  <a:close/>
                </a:path>
              </a:pathLst>
            </a:custGeom>
            <a:solidFill>
              <a:srgbClr val="E7E6E6">
                <a:alpha val="79998"/>
              </a:srgbClr>
            </a:solidFill>
          </p:spPr>
          <p:txBody>
            <a:bodyPr wrap="square" lIns="0" tIns="0" rIns="0" bIns="0" rtlCol="0"/>
            <a:lstStyle/>
            <a:p>
              <a:endParaRPr/>
            </a:p>
          </p:txBody>
        </p:sp>
        <p:sp>
          <p:nvSpPr>
            <p:cNvPr id="5" name="object 5"/>
            <p:cNvSpPr/>
            <p:nvPr/>
          </p:nvSpPr>
          <p:spPr>
            <a:xfrm>
              <a:off x="2667038" y="3949103"/>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pic>
          <p:nvPicPr>
            <p:cNvPr id="6" name="object 6"/>
            <p:cNvPicPr/>
            <p:nvPr/>
          </p:nvPicPr>
          <p:blipFill>
            <a:blip r:embed="rId2" cstate="print"/>
            <a:stretch>
              <a:fillRect/>
            </a:stretch>
          </p:blipFill>
          <p:spPr>
            <a:xfrm>
              <a:off x="902207" y="4590288"/>
              <a:ext cx="4803648" cy="1621536"/>
            </a:xfrm>
            <a:prstGeom prst="rect">
              <a:avLst/>
            </a:prstGeom>
          </p:spPr>
        </p:pic>
        <p:sp>
          <p:nvSpPr>
            <p:cNvPr id="7" name="object 7"/>
            <p:cNvSpPr/>
            <p:nvPr/>
          </p:nvSpPr>
          <p:spPr>
            <a:xfrm>
              <a:off x="904556" y="4590478"/>
              <a:ext cx="4801235" cy="1621155"/>
            </a:xfrm>
            <a:custGeom>
              <a:avLst/>
              <a:gdLst/>
              <a:ahLst/>
              <a:cxnLst/>
              <a:rect l="l" t="t" r="r" b="b"/>
              <a:pathLst>
                <a:path w="4801235" h="1621154">
                  <a:moveTo>
                    <a:pt x="0" y="1621070"/>
                  </a:moveTo>
                  <a:lnTo>
                    <a:pt x="1498330" y="0"/>
                  </a:lnTo>
                  <a:lnTo>
                    <a:pt x="4800772" y="0"/>
                  </a:lnTo>
                  <a:lnTo>
                    <a:pt x="3302431" y="1621070"/>
                  </a:lnTo>
                  <a:lnTo>
                    <a:pt x="0" y="1621070"/>
                  </a:lnTo>
                  <a:close/>
                </a:path>
              </a:pathLst>
            </a:custGeom>
            <a:ln w="12700">
              <a:solidFill>
                <a:srgbClr val="1D7D66"/>
              </a:solidFill>
            </a:ln>
          </p:spPr>
          <p:txBody>
            <a:bodyPr wrap="square" lIns="0" tIns="0" rIns="0" bIns="0" rtlCol="0"/>
            <a:lstStyle/>
            <a:p>
              <a:endParaRPr/>
            </a:p>
          </p:txBody>
        </p:sp>
        <p:sp>
          <p:nvSpPr>
            <p:cNvPr id="8" name="object 8"/>
            <p:cNvSpPr/>
            <p:nvPr/>
          </p:nvSpPr>
          <p:spPr>
            <a:xfrm>
              <a:off x="1810740" y="4677194"/>
              <a:ext cx="2428240" cy="1038860"/>
            </a:xfrm>
            <a:custGeom>
              <a:avLst/>
              <a:gdLst/>
              <a:ahLst/>
              <a:cxnLst/>
              <a:rect l="l" t="t" r="r" b="b"/>
              <a:pathLst>
                <a:path w="2428240" h="1038860">
                  <a:moveTo>
                    <a:pt x="2428151" y="0"/>
                  </a:moveTo>
                  <a:lnTo>
                    <a:pt x="960145" y="0"/>
                  </a:lnTo>
                  <a:lnTo>
                    <a:pt x="0" y="1038795"/>
                  </a:lnTo>
                  <a:lnTo>
                    <a:pt x="1468005" y="1038795"/>
                  </a:lnTo>
                  <a:lnTo>
                    <a:pt x="2428151" y="0"/>
                  </a:lnTo>
                  <a:close/>
                </a:path>
              </a:pathLst>
            </a:custGeom>
            <a:solidFill>
              <a:srgbClr val="E7E6E6">
                <a:alpha val="79998"/>
              </a:srgbClr>
            </a:solidFill>
          </p:spPr>
          <p:txBody>
            <a:bodyPr wrap="square" lIns="0" tIns="0" rIns="0" bIns="0" rtlCol="0"/>
            <a:lstStyle/>
            <a:p>
              <a:endParaRPr/>
            </a:p>
          </p:txBody>
        </p:sp>
        <p:sp>
          <p:nvSpPr>
            <p:cNvPr id="9" name="object 9"/>
            <p:cNvSpPr/>
            <p:nvPr/>
          </p:nvSpPr>
          <p:spPr>
            <a:xfrm>
              <a:off x="1810740" y="4677194"/>
              <a:ext cx="2428240" cy="1038860"/>
            </a:xfrm>
            <a:custGeom>
              <a:avLst/>
              <a:gdLst/>
              <a:ahLst/>
              <a:cxnLst/>
              <a:rect l="l" t="t" r="r" b="b"/>
              <a:pathLst>
                <a:path w="2428240" h="1038860">
                  <a:moveTo>
                    <a:pt x="0" y="1038800"/>
                  </a:moveTo>
                  <a:lnTo>
                    <a:pt x="960150" y="0"/>
                  </a:lnTo>
                  <a:lnTo>
                    <a:pt x="2428151" y="0"/>
                  </a:lnTo>
                  <a:lnTo>
                    <a:pt x="1468000" y="1038800"/>
                  </a:lnTo>
                  <a:lnTo>
                    <a:pt x="0" y="1038800"/>
                  </a:lnTo>
                  <a:close/>
                </a:path>
              </a:pathLst>
            </a:custGeom>
            <a:ln w="12700">
              <a:solidFill>
                <a:srgbClr val="1D7D66"/>
              </a:solidFill>
            </a:ln>
          </p:spPr>
          <p:txBody>
            <a:bodyPr wrap="square" lIns="0" tIns="0" rIns="0" bIns="0" rtlCol="0"/>
            <a:lstStyle/>
            <a:p>
              <a:endParaRPr/>
            </a:p>
          </p:txBody>
        </p:sp>
        <p:sp>
          <p:nvSpPr>
            <p:cNvPr id="10" name="object 10"/>
            <p:cNvSpPr/>
            <p:nvPr/>
          </p:nvSpPr>
          <p:spPr>
            <a:xfrm>
              <a:off x="4238980" y="4696282"/>
              <a:ext cx="1163955" cy="429259"/>
            </a:xfrm>
            <a:custGeom>
              <a:avLst/>
              <a:gdLst/>
              <a:ahLst/>
              <a:cxnLst/>
              <a:rect l="l" t="t" r="r" b="b"/>
              <a:pathLst>
                <a:path w="1163954" h="429260">
                  <a:moveTo>
                    <a:pt x="1163853" y="0"/>
                  </a:moveTo>
                  <a:lnTo>
                    <a:pt x="396201" y="0"/>
                  </a:lnTo>
                  <a:lnTo>
                    <a:pt x="0" y="428663"/>
                  </a:lnTo>
                  <a:lnTo>
                    <a:pt x="767651" y="428663"/>
                  </a:lnTo>
                  <a:lnTo>
                    <a:pt x="1163853" y="0"/>
                  </a:lnTo>
                  <a:close/>
                </a:path>
              </a:pathLst>
            </a:custGeom>
            <a:solidFill>
              <a:srgbClr val="E7E6E6">
                <a:alpha val="79998"/>
              </a:srgbClr>
            </a:solidFill>
          </p:spPr>
          <p:txBody>
            <a:bodyPr wrap="square" lIns="0" tIns="0" rIns="0" bIns="0" rtlCol="0"/>
            <a:lstStyle/>
            <a:p>
              <a:endParaRPr/>
            </a:p>
          </p:txBody>
        </p:sp>
        <p:sp>
          <p:nvSpPr>
            <p:cNvPr id="11" name="object 11"/>
            <p:cNvSpPr/>
            <p:nvPr/>
          </p:nvSpPr>
          <p:spPr>
            <a:xfrm>
              <a:off x="4238980" y="4696282"/>
              <a:ext cx="1163955" cy="429259"/>
            </a:xfrm>
            <a:custGeom>
              <a:avLst/>
              <a:gdLst/>
              <a:ahLst/>
              <a:cxnLst/>
              <a:rect l="l" t="t" r="r" b="b"/>
              <a:pathLst>
                <a:path w="1163954" h="429260">
                  <a:moveTo>
                    <a:pt x="0" y="428652"/>
                  </a:moveTo>
                  <a:lnTo>
                    <a:pt x="396199" y="0"/>
                  </a:lnTo>
                  <a:lnTo>
                    <a:pt x="1163850" y="0"/>
                  </a:lnTo>
                  <a:lnTo>
                    <a:pt x="767651" y="428652"/>
                  </a:lnTo>
                  <a:lnTo>
                    <a:pt x="0" y="428652"/>
                  </a:lnTo>
                  <a:close/>
                </a:path>
              </a:pathLst>
            </a:custGeom>
            <a:ln w="12700">
              <a:solidFill>
                <a:srgbClr val="1D7D66"/>
              </a:solidFill>
            </a:ln>
          </p:spPr>
          <p:txBody>
            <a:bodyPr wrap="square" lIns="0" tIns="0" rIns="0" bIns="0" rtlCol="0"/>
            <a:lstStyle/>
            <a:p>
              <a:endParaRPr/>
            </a:p>
          </p:txBody>
        </p:sp>
        <p:sp>
          <p:nvSpPr>
            <p:cNvPr id="12" name="object 12"/>
            <p:cNvSpPr/>
            <p:nvPr/>
          </p:nvSpPr>
          <p:spPr>
            <a:xfrm>
              <a:off x="973167" y="5523890"/>
              <a:ext cx="1129665" cy="667385"/>
            </a:xfrm>
            <a:custGeom>
              <a:avLst/>
              <a:gdLst/>
              <a:ahLst/>
              <a:cxnLst/>
              <a:rect l="l" t="t" r="r" b="b"/>
              <a:pathLst>
                <a:path w="1129664" h="667385">
                  <a:moveTo>
                    <a:pt x="1129558" y="0"/>
                  </a:moveTo>
                  <a:lnTo>
                    <a:pt x="616338" y="0"/>
                  </a:lnTo>
                  <a:lnTo>
                    <a:pt x="0" y="666828"/>
                  </a:lnTo>
                  <a:lnTo>
                    <a:pt x="513214" y="666828"/>
                  </a:lnTo>
                  <a:lnTo>
                    <a:pt x="1129558" y="0"/>
                  </a:lnTo>
                  <a:close/>
                </a:path>
              </a:pathLst>
            </a:custGeom>
            <a:solidFill>
              <a:srgbClr val="E7E6E6">
                <a:alpha val="79998"/>
              </a:srgbClr>
            </a:solidFill>
          </p:spPr>
          <p:txBody>
            <a:bodyPr wrap="square" lIns="0" tIns="0" rIns="0" bIns="0" rtlCol="0"/>
            <a:lstStyle/>
            <a:p>
              <a:endParaRPr/>
            </a:p>
          </p:txBody>
        </p:sp>
        <p:sp>
          <p:nvSpPr>
            <p:cNvPr id="13" name="object 13"/>
            <p:cNvSpPr/>
            <p:nvPr/>
          </p:nvSpPr>
          <p:spPr>
            <a:xfrm>
              <a:off x="973167" y="5523890"/>
              <a:ext cx="1129665" cy="667385"/>
            </a:xfrm>
            <a:custGeom>
              <a:avLst/>
              <a:gdLst/>
              <a:ahLst/>
              <a:cxnLst/>
              <a:rect l="l" t="t" r="r" b="b"/>
              <a:pathLst>
                <a:path w="1129664" h="667385">
                  <a:moveTo>
                    <a:pt x="0" y="666826"/>
                  </a:moveTo>
                  <a:lnTo>
                    <a:pt x="616341" y="0"/>
                  </a:lnTo>
                  <a:lnTo>
                    <a:pt x="1129560" y="0"/>
                  </a:lnTo>
                  <a:lnTo>
                    <a:pt x="513215" y="666826"/>
                  </a:lnTo>
                  <a:lnTo>
                    <a:pt x="0" y="666826"/>
                  </a:lnTo>
                  <a:close/>
                </a:path>
              </a:pathLst>
            </a:custGeom>
            <a:ln w="12700">
              <a:solidFill>
                <a:srgbClr val="1D7D66"/>
              </a:solidFill>
            </a:ln>
          </p:spPr>
          <p:txBody>
            <a:bodyPr wrap="square" lIns="0" tIns="0" rIns="0" bIns="0" rtlCol="0"/>
            <a:lstStyle/>
            <a:p>
              <a:endParaRPr/>
            </a:p>
          </p:txBody>
        </p:sp>
        <p:sp>
          <p:nvSpPr>
            <p:cNvPr id="14" name="object 14"/>
            <p:cNvSpPr/>
            <p:nvPr/>
          </p:nvSpPr>
          <p:spPr>
            <a:xfrm>
              <a:off x="3650716" y="2060816"/>
              <a:ext cx="349885" cy="1711960"/>
            </a:xfrm>
            <a:custGeom>
              <a:avLst/>
              <a:gdLst/>
              <a:ahLst/>
              <a:cxnLst/>
              <a:rect l="l" t="t" r="r" b="b"/>
              <a:pathLst>
                <a:path w="349885" h="1711960">
                  <a:moveTo>
                    <a:pt x="349605" y="0"/>
                  </a:moveTo>
                  <a:lnTo>
                    <a:pt x="0" y="349618"/>
                  </a:lnTo>
                  <a:lnTo>
                    <a:pt x="0" y="1711515"/>
                  </a:lnTo>
                  <a:lnTo>
                    <a:pt x="349605" y="1361897"/>
                  </a:lnTo>
                  <a:lnTo>
                    <a:pt x="349605" y="0"/>
                  </a:lnTo>
                  <a:close/>
                </a:path>
              </a:pathLst>
            </a:custGeom>
            <a:solidFill>
              <a:srgbClr val="CDCDCD">
                <a:alpha val="92939"/>
              </a:srgbClr>
            </a:solidFill>
          </p:spPr>
          <p:txBody>
            <a:bodyPr wrap="square" lIns="0" tIns="0" rIns="0" bIns="0" rtlCol="0"/>
            <a:lstStyle/>
            <a:p>
              <a:endParaRPr/>
            </a:p>
          </p:txBody>
        </p:sp>
        <p:sp>
          <p:nvSpPr>
            <p:cNvPr id="15" name="object 15"/>
            <p:cNvSpPr/>
            <p:nvPr/>
          </p:nvSpPr>
          <p:spPr>
            <a:xfrm>
              <a:off x="2601874" y="2060816"/>
              <a:ext cx="1398905" cy="349885"/>
            </a:xfrm>
            <a:custGeom>
              <a:avLst/>
              <a:gdLst/>
              <a:ahLst/>
              <a:cxnLst/>
              <a:rect l="l" t="t" r="r" b="b"/>
              <a:pathLst>
                <a:path w="1398904" h="349885">
                  <a:moveTo>
                    <a:pt x="1398447" y="0"/>
                  </a:moveTo>
                  <a:lnTo>
                    <a:pt x="349618" y="0"/>
                  </a:lnTo>
                  <a:lnTo>
                    <a:pt x="0" y="349618"/>
                  </a:lnTo>
                  <a:lnTo>
                    <a:pt x="1048842" y="349618"/>
                  </a:lnTo>
                  <a:lnTo>
                    <a:pt x="1398447" y="0"/>
                  </a:lnTo>
                  <a:close/>
                </a:path>
              </a:pathLst>
            </a:custGeom>
            <a:solidFill>
              <a:srgbClr val="FFFFFF">
                <a:alpha val="92939"/>
              </a:srgbClr>
            </a:solidFill>
          </p:spPr>
          <p:txBody>
            <a:bodyPr wrap="square" lIns="0" tIns="0" rIns="0" bIns="0" rtlCol="0"/>
            <a:lstStyle/>
            <a:p>
              <a:endParaRPr/>
            </a:p>
          </p:txBody>
        </p:sp>
        <p:sp>
          <p:nvSpPr>
            <p:cNvPr id="16" name="object 16"/>
            <p:cNvSpPr/>
            <p:nvPr/>
          </p:nvSpPr>
          <p:spPr>
            <a:xfrm>
              <a:off x="2601874" y="2060816"/>
              <a:ext cx="1398905" cy="1711960"/>
            </a:xfrm>
            <a:custGeom>
              <a:avLst/>
              <a:gdLst/>
              <a:ahLst/>
              <a:cxnLst/>
              <a:rect l="l" t="t" r="r" b="b"/>
              <a:pathLst>
                <a:path w="1398904" h="1711960">
                  <a:moveTo>
                    <a:pt x="0" y="349611"/>
                  </a:moveTo>
                  <a:lnTo>
                    <a:pt x="349611" y="0"/>
                  </a:lnTo>
                  <a:lnTo>
                    <a:pt x="1398440" y="0"/>
                  </a:lnTo>
                  <a:lnTo>
                    <a:pt x="1398440" y="1361900"/>
                  </a:lnTo>
                  <a:lnTo>
                    <a:pt x="1048830" y="1711510"/>
                  </a:lnTo>
                  <a:lnTo>
                    <a:pt x="0" y="1711510"/>
                  </a:lnTo>
                  <a:lnTo>
                    <a:pt x="0" y="349611"/>
                  </a:lnTo>
                  <a:close/>
                </a:path>
                <a:path w="1398904" h="1711960">
                  <a:moveTo>
                    <a:pt x="0" y="349611"/>
                  </a:moveTo>
                  <a:lnTo>
                    <a:pt x="1048830" y="349611"/>
                  </a:lnTo>
                  <a:lnTo>
                    <a:pt x="1398440" y="0"/>
                  </a:lnTo>
                </a:path>
                <a:path w="1398904"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17" name="object 17"/>
          <p:cNvSpPr txBox="1"/>
          <p:nvPr/>
        </p:nvSpPr>
        <p:spPr>
          <a:xfrm>
            <a:off x="2805772" y="2687828"/>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18" name="object 18"/>
          <p:cNvGrpSpPr/>
          <p:nvPr/>
        </p:nvGrpSpPr>
        <p:grpSpPr>
          <a:xfrm>
            <a:off x="4251642" y="1672653"/>
            <a:ext cx="1411605" cy="1724660"/>
            <a:chOff x="4251642" y="1672653"/>
            <a:chExt cx="1411605" cy="1724660"/>
          </a:xfrm>
        </p:grpSpPr>
        <p:sp>
          <p:nvSpPr>
            <p:cNvPr id="19" name="object 19"/>
            <p:cNvSpPr/>
            <p:nvPr/>
          </p:nvSpPr>
          <p:spPr>
            <a:xfrm>
              <a:off x="5306821" y="1679003"/>
              <a:ext cx="349885" cy="1711960"/>
            </a:xfrm>
            <a:custGeom>
              <a:avLst/>
              <a:gdLst/>
              <a:ahLst/>
              <a:cxnLst/>
              <a:rect l="l" t="t" r="r" b="b"/>
              <a:pathLst>
                <a:path w="349885" h="1711960">
                  <a:moveTo>
                    <a:pt x="349618" y="0"/>
                  </a:moveTo>
                  <a:lnTo>
                    <a:pt x="0" y="349605"/>
                  </a:lnTo>
                  <a:lnTo>
                    <a:pt x="0" y="1711502"/>
                  </a:lnTo>
                  <a:lnTo>
                    <a:pt x="349618" y="1361897"/>
                  </a:lnTo>
                  <a:lnTo>
                    <a:pt x="349618" y="0"/>
                  </a:lnTo>
                  <a:close/>
                </a:path>
              </a:pathLst>
            </a:custGeom>
            <a:solidFill>
              <a:srgbClr val="CDCDCD">
                <a:alpha val="92939"/>
              </a:srgbClr>
            </a:solidFill>
          </p:spPr>
          <p:txBody>
            <a:bodyPr wrap="square" lIns="0" tIns="0" rIns="0" bIns="0" rtlCol="0"/>
            <a:lstStyle/>
            <a:p>
              <a:endParaRPr/>
            </a:p>
          </p:txBody>
        </p:sp>
        <p:sp>
          <p:nvSpPr>
            <p:cNvPr id="20" name="object 20"/>
            <p:cNvSpPr/>
            <p:nvPr/>
          </p:nvSpPr>
          <p:spPr>
            <a:xfrm>
              <a:off x="4257992" y="1679003"/>
              <a:ext cx="1398905" cy="349885"/>
            </a:xfrm>
            <a:custGeom>
              <a:avLst/>
              <a:gdLst/>
              <a:ahLst/>
              <a:cxnLst/>
              <a:rect l="l" t="t" r="r" b="b"/>
              <a:pathLst>
                <a:path w="1398904" h="349885">
                  <a:moveTo>
                    <a:pt x="1398447" y="0"/>
                  </a:moveTo>
                  <a:lnTo>
                    <a:pt x="349618" y="0"/>
                  </a:lnTo>
                  <a:lnTo>
                    <a:pt x="0" y="349605"/>
                  </a:lnTo>
                  <a:lnTo>
                    <a:pt x="1048829" y="349605"/>
                  </a:lnTo>
                  <a:lnTo>
                    <a:pt x="1398447" y="0"/>
                  </a:lnTo>
                  <a:close/>
                </a:path>
              </a:pathLst>
            </a:custGeom>
            <a:solidFill>
              <a:srgbClr val="FFFFFF">
                <a:alpha val="92939"/>
              </a:srgbClr>
            </a:solidFill>
          </p:spPr>
          <p:txBody>
            <a:bodyPr wrap="square" lIns="0" tIns="0" rIns="0" bIns="0" rtlCol="0"/>
            <a:lstStyle/>
            <a:p>
              <a:endParaRPr/>
            </a:p>
          </p:txBody>
        </p:sp>
        <p:sp>
          <p:nvSpPr>
            <p:cNvPr id="21" name="object 21"/>
            <p:cNvSpPr/>
            <p:nvPr/>
          </p:nvSpPr>
          <p:spPr>
            <a:xfrm>
              <a:off x="4257992" y="1679003"/>
              <a:ext cx="1398905" cy="1711960"/>
            </a:xfrm>
            <a:custGeom>
              <a:avLst/>
              <a:gdLst/>
              <a:ahLst/>
              <a:cxnLst/>
              <a:rect l="l" t="t" r="r" b="b"/>
              <a:pathLst>
                <a:path w="1398904" h="1711960">
                  <a:moveTo>
                    <a:pt x="0" y="349611"/>
                  </a:moveTo>
                  <a:lnTo>
                    <a:pt x="349611" y="0"/>
                  </a:lnTo>
                  <a:lnTo>
                    <a:pt x="1398440" y="0"/>
                  </a:lnTo>
                  <a:lnTo>
                    <a:pt x="1398440" y="1361900"/>
                  </a:lnTo>
                  <a:lnTo>
                    <a:pt x="1048830" y="1711510"/>
                  </a:lnTo>
                  <a:lnTo>
                    <a:pt x="0" y="1711510"/>
                  </a:lnTo>
                  <a:lnTo>
                    <a:pt x="0" y="349611"/>
                  </a:lnTo>
                  <a:close/>
                </a:path>
                <a:path w="1398904" h="1711960">
                  <a:moveTo>
                    <a:pt x="0" y="349611"/>
                  </a:moveTo>
                  <a:lnTo>
                    <a:pt x="1048830" y="349611"/>
                  </a:lnTo>
                  <a:lnTo>
                    <a:pt x="1398440" y="0"/>
                  </a:lnTo>
                </a:path>
                <a:path w="1398904"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22" name="object 22"/>
          <p:cNvSpPr txBox="1"/>
          <p:nvPr/>
        </p:nvSpPr>
        <p:spPr>
          <a:xfrm>
            <a:off x="4461890" y="2306828"/>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23" name="object 23"/>
          <p:cNvGrpSpPr/>
          <p:nvPr/>
        </p:nvGrpSpPr>
        <p:grpSpPr>
          <a:xfrm>
            <a:off x="1066411" y="2584754"/>
            <a:ext cx="1411605" cy="1724660"/>
            <a:chOff x="1066411" y="2584754"/>
            <a:chExt cx="1411605" cy="1724660"/>
          </a:xfrm>
        </p:grpSpPr>
        <p:sp>
          <p:nvSpPr>
            <p:cNvPr id="24" name="object 24"/>
            <p:cNvSpPr/>
            <p:nvPr/>
          </p:nvSpPr>
          <p:spPr>
            <a:xfrm>
              <a:off x="2121598" y="2591104"/>
              <a:ext cx="349885" cy="1711960"/>
            </a:xfrm>
            <a:custGeom>
              <a:avLst/>
              <a:gdLst/>
              <a:ahLst/>
              <a:cxnLst/>
              <a:rect l="l" t="t" r="r" b="b"/>
              <a:pathLst>
                <a:path w="349885" h="1711960">
                  <a:moveTo>
                    <a:pt x="349605" y="0"/>
                  </a:moveTo>
                  <a:lnTo>
                    <a:pt x="0" y="349618"/>
                  </a:lnTo>
                  <a:lnTo>
                    <a:pt x="0" y="1711515"/>
                  </a:lnTo>
                  <a:lnTo>
                    <a:pt x="349605" y="1361897"/>
                  </a:lnTo>
                  <a:lnTo>
                    <a:pt x="349605" y="0"/>
                  </a:lnTo>
                  <a:close/>
                </a:path>
              </a:pathLst>
            </a:custGeom>
            <a:solidFill>
              <a:srgbClr val="CDCDCD">
                <a:alpha val="92939"/>
              </a:srgbClr>
            </a:solidFill>
          </p:spPr>
          <p:txBody>
            <a:bodyPr wrap="square" lIns="0" tIns="0" rIns="0" bIns="0" rtlCol="0"/>
            <a:lstStyle/>
            <a:p>
              <a:endParaRPr/>
            </a:p>
          </p:txBody>
        </p:sp>
        <p:sp>
          <p:nvSpPr>
            <p:cNvPr id="25" name="object 25"/>
            <p:cNvSpPr/>
            <p:nvPr/>
          </p:nvSpPr>
          <p:spPr>
            <a:xfrm>
              <a:off x="1072761" y="2591104"/>
              <a:ext cx="1398905" cy="349885"/>
            </a:xfrm>
            <a:custGeom>
              <a:avLst/>
              <a:gdLst/>
              <a:ahLst/>
              <a:cxnLst/>
              <a:rect l="l" t="t" r="r" b="b"/>
              <a:pathLst>
                <a:path w="1398905" h="349885">
                  <a:moveTo>
                    <a:pt x="1398442" y="0"/>
                  </a:moveTo>
                  <a:lnTo>
                    <a:pt x="349613" y="0"/>
                  </a:lnTo>
                  <a:lnTo>
                    <a:pt x="0" y="349618"/>
                  </a:lnTo>
                  <a:lnTo>
                    <a:pt x="1048837" y="349618"/>
                  </a:lnTo>
                  <a:lnTo>
                    <a:pt x="1398442" y="0"/>
                  </a:lnTo>
                  <a:close/>
                </a:path>
              </a:pathLst>
            </a:custGeom>
            <a:solidFill>
              <a:srgbClr val="FFFFFF">
                <a:alpha val="92939"/>
              </a:srgbClr>
            </a:solidFill>
          </p:spPr>
          <p:txBody>
            <a:bodyPr wrap="square" lIns="0" tIns="0" rIns="0" bIns="0" rtlCol="0"/>
            <a:lstStyle/>
            <a:p>
              <a:endParaRPr/>
            </a:p>
          </p:txBody>
        </p:sp>
        <p:sp>
          <p:nvSpPr>
            <p:cNvPr id="26" name="object 26"/>
            <p:cNvSpPr/>
            <p:nvPr/>
          </p:nvSpPr>
          <p:spPr>
            <a:xfrm>
              <a:off x="1072761" y="2591104"/>
              <a:ext cx="1398905" cy="1711960"/>
            </a:xfrm>
            <a:custGeom>
              <a:avLst/>
              <a:gdLst/>
              <a:ahLst/>
              <a:cxnLst/>
              <a:rect l="l" t="t" r="r" b="b"/>
              <a:pathLst>
                <a:path w="1398905" h="1711960">
                  <a:moveTo>
                    <a:pt x="0" y="349611"/>
                  </a:moveTo>
                  <a:lnTo>
                    <a:pt x="349611" y="0"/>
                  </a:lnTo>
                  <a:lnTo>
                    <a:pt x="1398440" y="0"/>
                  </a:lnTo>
                  <a:lnTo>
                    <a:pt x="1398440" y="1361900"/>
                  </a:lnTo>
                  <a:lnTo>
                    <a:pt x="1048830" y="1711510"/>
                  </a:lnTo>
                  <a:lnTo>
                    <a:pt x="0" y="1711510"/>
                  </a:lnTo>
                  <a:lnTo>
                    <a:pt x="0" y="349611"/>
                  </a:lnTo>
                  <a:close/>
                </a:path>
                <a:path w="1398905" h="1711960">
                  <a:moveTo>
                    <a:pt x="0" y="349611"/>
                  </a:moveTo>
                  <a:lnTo>
                    <a:pt x="1048830" y="349611"/>
                  </a:lnTo>
                  <a:lnTo>
                    <a:pt x="1398440" y="0"/>
                  </a:lnTo>
                </a:path>
                <a:path w="1398905"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27" name="object 27"/>
          <p:cNvSpPr txBox="1"/>
          <p:nvPr/>
        </p:nvSpPr>
        <p:spPr>
          <a:xfrm>
            <a:off x="1276654" y="3218179"/>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28" name="object 28"/>
          <p:cNvGrpSpPr/>
          <p:nvPr/>
        </p:nvGrpSpPr>
        <p:grpSpPr>
          <a:xfrm>
            <a:off x="1298511" y="3620236"/>
            <a:ext cx="3964304" cy="1196975"/>
            <a:chOff x="1298511" y="3620236"/>
            <a:chExt cx="3964304" cy="1196975"/>
          </a:xfrm>
        </p:grpSpPr>
        <p:sp>
          <p:nvSpPr>
            <p:cNvPr id="29" name="object 29"/>
            <p:cNvSpPr/>
            <p:nvPr/>
          </p:nvSpPr>
          <p:spPr>
            <a:xfrm>
              <a:off x="4467834" y="3626586"/>
              <a:ext cx="788670" cy="254000"/>
            </a:xfrm>
            <a:custGeom>
              <a:avLst/>
              <a:gdLst/>
              <a:ahLst/>
              <a:cxnLst/>
              <a:rect l="l" t="t" r="r" b="b"/>
              <a:pathLst>
                <a:path w="788670" h="254000">
                  <a:moveTo>
                    <a:pt x="788441" y="0"/>
                  </a:moveTo>
                  <a:lnTo>
                    <a:pt x="234734" y="0"/>
                  </a:lnTo>
                  <a:lnTo>
                    <a:pt x="0" y="253974"/>
                  </a:lnTo>
                  <a:lnTo>
                    <a:pt x="553694" y="253974"/>
                  </a:lnTo>
                  <a:lnTo>
                    <a:pt x="788441" y="0"/>
                  </a:lnTo>
                  <a:close/>
                </a:path>
              </a:pathLst>
            </a:custGeom>
            <a:solidFill>
              <a:srgbClr val="E7E6E6">
                <a:alpha val="79998"/>
              </a:srgbClr>
            </a:solidFill>
          </p:spPr>
          <p:txBody>
            <a:bodyPr wrap="square" lIns="0" tIns="0" rIns="0" bIns="0" rtlCol="0"/>
            <a:lstStyle/>
            <a:p>
              <a:endParaRPr/>
            </a:p>
          </p:txBody>
        </p:sp>
        <p:sp>
          <p:nvSpPr>
            <p:cNvPr id="30" name="object 30"/>
            <p:cNvSpPr/>
            <p:nvPr/>
          </p:nvSpPr>
          <p:spPr>
            <a:xfrm>
              <a:off x="4467834" y="3626586"/>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sp>
          <p:nvSpPr>
            <p:cNvPr id="31" name="object 31"/>
            <p:cNvSpPr/>
            <p:nvPr/>
          </p:nvSpPr>
          <p:spPr>
            <a:xfrm>
              <a:off x="1304861" y="4556518"/>
              <a:ext cx="788670" cy="254000"/>
            </a:xfrm>
            <a:custGeom>
              <a:avLst/>
              <a:gdLst/>
              <a:ahLst/>
              <a:cxnLst/>
              <a:rect l="l" t="t" r="r" b="b"/>
              <a:pathLst>
                <a:path w="788669" h="254000">
                  <a:moveTo>
                    <a:pt x="788441" y="0"/>
                  </a:moveTo>
                  <a:lnTo>
                    <a:pt x="234746" y="0"/>
                  </a:lnTo>
                  <a:lnTo>
                    <a:pt x="0" y="253974"/>
                  </a:lnTo>
                  <a:lnTo>
                    <a:pt x="553707" y="253974"/>
                  </a:lnTo>
                  <a:lnTo>
                    <a:pt x="788441" y="0"/>
                  </a:lnTo>
                  <a:close/>
                </a:path>
              </a:pathLst>
            </a:custGeom>
            <a:solidFill>
              <a:srgbClr val="E7E6E6">
                <a:alpha val="79998"/>
              </a:srgbClr>
            </a:solidFill>
          </p:spPr>
          <p:txBody>
            <a:bodyPr wrap="square" lIns="0" tIns="0" rIns="0" bIns="0" rtlCol="0"/>
            <a:lstStyle/>
            <a:p>
              <a:endParaRPr/>
            </a:p>
          </p:txBody>
        </p:sp>
        <p:sp>
          <p:nvSpPr>
            <p:cNvPr id="32" name="object 32"/>
            <p:cNvSpPr/>
            <p:nvPr/>
          </p:nvSpPr>
          <p:spPr>
            <a:xfrm>
              <a:off x="1304861" y="4556518"/>
              <a:ext cx="788670" cy="254000"/>
            </a:xfrm>
            <a:custGeom>
              <a:avLst/>
              <a:gdLst/>
              <a:ahLst/>
              <a:cxnLst/>
              <a:rect l="l" t="t" r="r" b="b"/>
              <a:pathLst>
                <a:path w="788669"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grpSp>
      <p:sp>
        <p:nvSpPr>
          <p:cNvPr id="33" name="object 33"/>
          <p:cNvSpPr txBox="1"/>
          <p:nvPr/>
        </p:nvSpPr>
        <p:spPr>
          <a:xfrm>
            <a:off x="1361859" y="2060816"/>
            <a:ext cx="914400" cy="381635"/>
          </a:xfrm>
          <a:prstGeom prst="rect">
            <a:avLst/>
          </a:prstGeom>
          <a:ln w="19050">
            <a:solidFill>
              <a:srgbClr val="7A5FC5"/>
            </a:solidFill>
          </a:ln>
        </p:spPr>
        <p:txBody>
          <a:bodyPr vert="horz" wrap="square" lIns="0" tIns="0" rIns="0" bIns="0" rtlCol="0">
            <a:spAutoFit/>
          </a:bodyPr>
          <a:lstStyle/>
          <a:p>
            <a:pPr marL="137160">
              <a:lnSpc>
                <a:spcPts val="2800"/>
              </a:lnSpc>
            </a:pPr>
            <a:r>
              <a:rPr sz="2500" spc="-10" dirty="0">
                <a:latin typeface="Calibri"/>
                <a:cs typeface="Calibri"/>
              </a:rPr>
              <a:t>Class</a:t>
            </a:r>
            <a:endParaRPr sz="2500">
              <a:latin typeface="Calibri"/>
              <a:cs typeface="Calibri"/>
            </a:endParaRPr>
          </a:p>
        </p:txBody>
      </p:sp>
      <p:grpSp>
        <p:nvGrpSpPr>
          <p:cNvPr id="34" name="object 34"/>
          <p:cNvGrpSpPr/>
          <p:nvPr/>
        </p:nvGrpSpPr>
        <p:grpSpPr>
          <a:xfrm>
            <a:off x="1590776" y="2465184"/>
            <a:ext cx="258445" cy="324485"/>
            <a:chOff x="1590776" y="2465184"/>
            <a:chExt cx="258445" cy="324485"/>
          </a:xfrm>
        </p:grpSpPr>
        <p:sp>
          <p:nvSpPr>
            <p:cNvPr id="35" name="object 35"/>
            <p:cNvSpPr/>
            <p:nvPr/>
          </p:nvSpPr>
          <p:spPr>
            <a:xfrm>
              <a:off x="1597126" y="2471534"/>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36" name="object 36"/>
            <p:cNvSpPr/>
            <p:nvPr/>
          </p:nvSpPr>
          <p:spPr>
            <a:xfrm>
              <a:off x="1597126" y="2471534"/>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grpSp>
      <p:sp>
        <p:nvSpPr>
          <p:cNvPr id="37" name="object 37"/>
          <p:cNvSpPr txBox="1"/>
          <p:nvPr/>
        </p:nvSpPr>
        <p:spPr>
          <a:xfrm>
            <a:off x="2680944" y="1555711"/>
            <a:ext cx="974725" cy="381635"/>
          </a:xfrm>
          <a:prstGeom prst="rect">
            <a:avLst/>
          </a:prstGeom>
          <a:ln w="19050">
            <a:solidFill>
              <a:srgbClr val="7A5FC5"/>
            </a:solidFill>
          </a:ln>
        </p:spPr>
        <p:txBody>
          <a:bodyPr vert="horz" wrap="square" lIns="0" tIns="0" rIns="0" bIns="0" rtlCol="0">
            <a:spAutoFit/>
          </a:bodyPr>
          <a:lstStyle/>
          <a:p>
            <a:pPr marL="167005">
              <a:lnSpc>
                <a:spcPts val="2820"/>
              </a:lnSpc>
            </a:pPr>
            <a:r>
              <a:rPr sz="2500" spc="-10" dirty="0">
                <a:latin typeface="Calibri"/>
                <a:cs typeface="Calibri"/>
              </a:rPr>
              <a:t>Class</a:t>
            </a:r>
            <a:endParaRPr sz="2500">
              <a:latin typeface="Calibri"/>
              <a:cs typeface="Calibri"/>
            </a:endParaRPr>
          </a:p>
        </p:txBody>
      </p:sp>
      <p:grpSp>
        <p:nvGrpSpPr>
          <p:cNvPr id="38" name="object 38"/>
          <p:cNvGrpSpPr/>
          <p:nvPr/>
        </p:nvGrpSpPr>
        <p:grpSpPr>
          <a:xfrm>
            <a:off x="1498561" y="1578254"/>
            <a:ext cx="4404995" cy="4394835"/>
            <a:chOff x="1498561" y="1578254"/>
            <a:chExt cx="4404995" cy="4394835"/>
          </a:xfrm>
        </p:grpSpPr>
        <p:sp>
          <p:nvSpPr>
            <p:cNvPr id="39" name="object 39"/>
            <p:cNvSpPr/>
            <p:nvPr/>
          </p:nvSpPr>
          <p:spPr>
            <a:xfrm>
              <a:off x="3119335" y="1966429"/>
              <a:ext cx="245745" cy="311785"/>
            </a:xfrm>
            <a:custGeom>
              <a:avLst/>
              <a:gdLst/>
              <a:ahLst/>
              <a:cxnLst/>
              <a:rect l="l" t="t" r="r" b="b"/>
              <a:pathLst>
                <a:path w="245745" h="311785">
                  <a:moveTo>
                    <a:pt x="122605" y="0"/>
                  </a:moveTo>
                  <a:lnTo>
                    <a:pt x="0" y="122605"/>
                  </a:lnTo>
                  <a:lnTo>
                    <a:pt x="61302" y="122605"/>
                  </a:lnTo>
                  <a:lnTo>
                    <a:pt x="61302" y="311569"/>
                  </a:lnTo>
                  <a:lnTo>
                    <a:pt x="183908" y="311569"/>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0" name="object 40"/>
            <p:cNvSpPr/>
            <p:nvPr/>
          </p:nvSpPr>
          <p:spPr>
            <a:xfrm>
              <a:off x="3119335" y="1966429"/>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1" name="object 41"/>
            <p:cNvSpPr/>
            <p:nvPr/>
          </p:nvSpPr>
          <p:spPr>
            <a:xfrm>
              <a:off x="4953914" y="1584604"/>
              <a:ext cx="245745" cy="311785"/>
            </a:xfrm>
            <a:custGeom>
              <a:avLst/>
              <a:gdLst/>
              <a:ahLst/>
              <a:cxnLst/>
              <a:rect l="l" t="t" r="r" b="b"/>
              <a:pathLst>
                <a:path w="245745"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2" name="object 42"/>
            <p:cNvSpPr/>
            <p:nvPr/>
          </p:nvSpPr>
          <p:spPr>
            <a:xfrm>
              <a:off x="4953914" y="1584604"/>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3" name="object 43"/>
            <p:cNvSpPr/>
            <p:nvPr/>
          </p:nvSpPr>
          <p:spPr>
            <a:xfrm>
              <a:off x="1504911" y="4844503"/>
              <a:ext cx="245745" cy="1026794"/>
            </a:xfrm>
            <a:custGeom>
              <a:avLst/>
              <a:gdLst/>
              <a:ahLst/>
              <a:cxnLst/>
              <a:rect l="l" t="t" r="r" b="b"/>
              <a:pathLst>
                <a:path w="245744" h="1026795">
                  <a:moveTo>
                    <a:pt x="122605" y="0"/>
                  </a:moveTo>
                  <a:lnTo>
                    <a:pt x="0" y="122605"/>
                  </a:lnTo>
                  <a:lnTo>
                    <a:pt x="61302" y="122605"/>
                  </a:lnTo>
                  <a:lnTo>
                    <a:pt x="61302" y="1026720"/>
                  </a:lnTo>
                  <a:lnTo>
                    <a:pt x="183908" y="1026720"/>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4" name="object 44"/>
            <p:cNvSpPr/>
            <p:nvPr/>
          </p:nvSpPr>
          <p:spPr>
            <a:xfrm>
              <a:off x="1504911" y="4844503"/>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5" name="object 45"/>
            <p:cNvSpPr/>
            <p:nvPr/>
          </p:nvSpPr>
          <p:spPr>
            <a:xfrm>
              <a:off x="1505496" y="4329328"/>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6" name="object 46"/>
            <p:cNvSpPr/>
            <p:nvPr/>
          </p:nvSpPr>
          <p:spPr>
            <a:xfrm>
              <a:off x="1505496" y="4329328"/>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7" name="object 47"/>
            <p:cNvSpPr/>
            <p:nvPr/>
          </p:nvSpPr>
          <p:spPr>
            <a:xfrm>
              <a:off x="2938716" y="4274324"/>
              <a:ext cx="245745" cy="1026794"/>
            </a:xfrm>
            <a:custGeom>
              <a:avLst/>
              <a:gdLst/>
              <a:ahLst/>
              <a:cxnLst/>
              <a:rect l="l" t="t" r="r" b="b"/>
              <a:pathLst>
                <a:path w="245744" h="1026795">
                  <a:moveTo>
                    <a:pt x="122605" y="0"/>
                  </a:moveTo>
                  <a:lnTo>
                    <a:pt x="0" y="122605"/>
                  </a:lnTo>
                  <a:lnTo>
                    <a:pt x="61302" y="122605"/>
                  </a:lnTo>
                  <a:lnTo>
                    <a:pt x="61302" y="1026718"/>
                  </a:lnTo>
                  <a:lnTo>
                    <a:pt x="183908" y="1026718"/>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8" name="object 48"/>
            <p:cNvSpPr/>
            <p:nvPr/>
          </p:nvSpPr>
          <p:spPr>
            <a:xfrm>
              <a:off x="2938716" y="4274324"/>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9" name="object 49"/>
            <p:cNvSpPr/>
            <p:nvPr/>
          </p:nvSpPr>
          <p:spPr>
            <a:xfrm>
              <a:off x="2938716" y="3795852"/>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0" name="object 50"/>
            <p:cNvSpPr/>
            <p:nvPr/>
          </p:nvSpPr>
          <p:spPr>
            <a:xfrm>
              <a:off x="2938716" y="3795852"/>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1" name="object 51"/>
            <p:cNvSpPr/>
            <p:nvPr/>
          </p:nvSpPr>
          <p:spPr>
            <a:xfrm>
              <a:off x="4702594" y="3919042"/>
              <a:ext cx="245745" cy="1026794"/>
            </a:xfrm>
            <a:custGeom>
              <a:avLst/>
              <a:gdLst/>
              <a:ahLst/>
              <a:cxnLst/>
              <a:rect l="l" t="t" r="r" b="b"/>
              <a:pathLst>
                <a:path w="245745" h="1026795">
                  <a:moveTo>
                    <a:pt x="122605" y="0"/>
                  </a:moveTo>
                  <a:lnTo>
                    <a:pt x="0" y="122618"/>
                  </a:lnTo>
                  <a:lnTo>
                    <a:pt x="61302" y="122618"/>
                  </a:lnTo>
                  <a:lnTo>
                    <a:pt x="61302" y="1026731"/>
                  </a:lnTo>
                  <a:lnTo>
                    <a:pt x="183908" y="1026731"/>
                  </a:lnTo>
                  <a:lnTo>
                    <a:pt x="183908" y="122618"/>
                  </a:lnTo>
                  <a:lnTo>
                    <a:pt x="245211" y="122618"/>
                  </a:lnTo>
                  <a:lnTo>
                    <a:pt x="122605" y="0"/>
                  </a:lnTo>
                  <a:close/>
                </a:path>
              </a:pathLst>
            </a:custGeom>
            <a:solidFill>
              <a:srgbClr val="28AD8A"/>
            </a:solidFill>
          </p:spPr>
          <p:txBody>
            <a:bodyPr wrap="square" lIns="0" tIns="0" rIns="0" bIns="0" rtlCol="0"/>
            <a:lstStyle/>
            <a:p>
              <a:endParaRPr/>
            </a:p>
          </p:txBody>
        </p:sp>
        <p:sp>
          <p:nvSpPr>
            <p:cNvPr id="52" name="object 52"/>
            <p:cNvSpPr/>
            <p:nvPr/>
          </p:nvSpPr>
          <p:spPr>
            <a:xfrm>
              <a:off x="4702594" y="3919042"/>
              <a:ext cx="245745" cy="1026794"/>
            </a:xfrm>
            <a:custGeom>
              <a:avLst/>
              <a:gdLst/>
              <a:ahLst/>
              <a:cxnLst/>
              <a:rect l="l" t="t" r="r" b="b"/>
              <a:pathLst>
                <a:path w="245745"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3" name="object 53"/>
            <p:cNvSpPr/>
            <p:nvPr/>
          </p:nvSpPr>
          <p:spPr>
            <a:xfrm>
              <a:off x="4702594" y="3427565"/>
              <a:ext cx="245745" cy="311785"/>
            </a:xfrm>
            <a:custGeom>
              <a:avLst/>
              <a:gdLst/>
              <a:ahLst/>
              <a:cxnLst/>
              <a:rect l="l" t="t" r="r" b="b"/>
              <a:pathLst>
                <a:path w="245745"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4" name="object 54"/>
            <p:cNvSpPr/>
            <p:nvPr/>
          </p:nvSpPr>
          <p:spPr>
            <a:xfrm>
              <a:off x="4702594" y="3427565"/>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5" name="object 55"/>
            <p:cNvSpPr/>
            <p:nvPr/>
          </p:nvSpPr>
          <p:spPr>
            <a:xfrm>
              <a:off x="1578356" y="4806403"/>
              <a:ext cx="4324985" cy="1167130"/>
            </a:xfrm>
            <a:custGeom>
              <a:avLst/>
              <a:gdLst/>
              <a:ahLst/>
              <a:cxnLst/>
              <a:rect l="l" t="t" r="r" b="b"/>
              <a:pathLst>
                <a:path w="4324985" h="1167129">
                  <a:moveTo>
                    <a:pt x="4324858" y="47510"/>
                  </a:moveTo>
                  <a:lnTo>
                    <a:pt x="4323423" y="38061"/>
                  </a:lnTo>
                  <a:lnTo>
                    <a:pt x="4323423" y="28575"/>
                  </a:lnTo>
                  <a:lnTo>
                    <a:pt x="3478263" y="28575"/>
                  </a:lnTo>
                  <a:lnTo>
                    <a:pt x="3478263" y="0"/>
                  </a:lnTo>
                  <a:lnTo>
                    <a:pt x="3402063" y="38100"/>
                  </a:lnTo>
                  <a:lnTo>
                    <a:pt x="3478263" y="76200"/>
                  </a:lnTo>
                  <a:lnTo>
                    <a:pt x="3478263" y="47625"/>
                  </a:lnTo>
                  <a:lnTo>
                    <a:pt x="4197083" y="47625"/>
                  </a:lnTo>
                  <a:lnTo>
                    <a:pt x="1714258" y="424243"/>
                  </a:lnTo>
                  <a:lnTo>
                    <a:pt x="1709966" y="395973"/>
                  </a:lnTo>
                  <a:lnTo>
                    <a:pt x="1640357" y="445071"/>
                  </a:lnTo>
                  <a:lnTo>
                    <a:pt x="1721408" y="471309"/>
                  </a:lnTo>
                  <a:lnTo>
                    <a:pt x="1717421" y="445071"/>
                  </a:lnTo>
                  <a:lnTo>
                    <a:pt x="1717116" y="443077"/>
                  </a:lnTo>
                  <a:lnTo>
                    <a:pt x="4130471" y="77000"/>
                  </a:lnTo>
                  <a:lnTo>
                    <a:pt x="71424" y="1120533"/>
                  </a:lnTo>
                  <a:lnTo>
                    <a:pt x="64312" y="1092860"/>
                  </a:lnTo>
                  <a:lnTo>
                    <a:pt x="0" y="1148740"/>
                  </a:lnTo>
                  <a:lnTo>
                    <a:pt x="83286" y="1166660"/>
                  </a:lnTo>
                  <a:lnTo>
                    <a:pt x="76974" y="1142149"/>
                  </a:lnTo>
                  <a:lnTo>
                    <a:pt x="76161" y="1138986"/>
                  </a:lnTo>
                  <a:lnTo>
                    <a:pt x="4291165" y="55359"/>
                  </a:lnTo>
                  <a:lnTo>
                    <a:pt x="4290479" y="52730"/>
                  </a:lnTo>
                  <a:lnTo>
                    <a:pt x="4324858" y="47510"/>
                  </a:lnTo>
                  <a:close/>
                </a:path>
              </a:pathLst>
            </a:custGeom>
            <a:solidFill>
              <a:srgbClr val="C8472B"/>
            </a:solidFill>
          </p:spPr>
          <p:txBody>
            <a:bodyPr wrap="square" lIns="0" tIns="0" rIns="0" bIns="0" rtlCol="0"/>
            <a:lstStyle/>
            <a:p>
              <a:endParaRPr/>
            </a:p>
          </p:txBody>
        </p:sp>
      </p:grpSp>
      <p:sp>
        <p:nvSpPr>
          <p:cNvPr id="56" name="object 56"/>
          <p:cNvSpPr txBox="1"/>
          <p:nvPr/>
        </p:nvSpPr>
        <p:spPr>
          <a:xfrm>
            <a:off x="4820221" y="1173886"/>
            <a:ext cx="894080" cy="381635"/>
          </a:xfrm>
          <a:prstGeom prst="rect">
            <a:avLst/>
          </a:prstGeom>
          <a:ln w="19050">
            <a:solidFill>
              <a:srgbClr val="7A5FC5"/>
            </a:solidFill>
          </a:ln>
        </p:spPr>
        <p:txBody>
          <a:bodyPr vert="horz" wrap="square" lIns="0" tIns="0" rIns="0" bIns="0" rtlCol="0">
            <a:spAutoFit/>
          </a:bodyPr>
          <a:lstStyle/>
          <a:p>
            <a:pPr marL="127000">
              <a:lnSpc>
                <a:spcPts val="2800"/>
              </a:lnSpc>
            </a:pPr>
            <a:r>
              <a:rPr sz="2500" spc="-10" dirty="0">
                <a:latin typeface="Calibri"/>
                <a:cs typeface="Calibri"/>
              </a:rPr>
              <a:t>Class</a:t>
            </a:r>
            <a:endParaRPr sz="2500">
              <a:latin typeface="Calibri"/>
              <a:cs typeface="Calibri"/>
            </a:endParaRPr>
          </a:p>
        </p:txBody>
      </p:sp>
      <p:sp>
        <p:nvSpPr>
          <p:cNvPr id="59" name="object 59"/>
          <p:cNvSpPr txBox="1">
            <a:spLocks noGrp="1"/>
          </p:cNvSpPr>
          <p:nvPr>
            <p:ph type="sldNum" sz="quarter" idx="7"/>
          </p:nvPr>
        </p:nvSpPr>
        <p:spPr>
          <a:prstGeom prst="rect">
            <a:avLst/>
          </a:prstGeom>
        </p:spPr>
        <p:txBody>
          <a:bodyPr vert="horz" wrap="square" lIns="0" tIns="8255" rIns="0" bIns="0" rtlCol="0">
            <a:spAutoFit/>
          </a:bodyPr>
          <a:lstStyle/>
          <a:p>
            <a:pPr marL="2872105" marR="5080">
              <a:lnSpc>
                <a:spcPts val="2900"/>
              </a:lnSpc>
              <a:spcBef>
                <a:spcPts val="65"/>
              </a:spcBef>
            </a:pPr>
            <a:r>
              <a:rPr sz="2400" dirty="0">
                <a:solidFill>
                  <a:srgbClr val="000000"/>
                </a:solidFill>
              </a:rPr>
              <a:t>Regions</a:t>
            </a:r>
            <a:r>
              <a:rPr sz="2400" spc="-120" dirty="0">
                <a:solidFill>
                  <a:srgbClr val="000000"/>
                </a:solidFill>
              </a:rPr>
              <a:t> </a:t>
            </a:r>
            <a:r>
              <a:rPr sz="2400" spc="-25" dirty="0">
                <a:solidFill>
                  <a:srgbClr val="000000"/>
                </a:solidFill>
              </a:rPr>
              <a:t>of </a:t>
            </a:r>
            <a:r>
              <a:rPr sz="2400" spc="-10" dirty="0">
                <a:solidFill>
                  <a:srgbClr val="000000"/>
                </a:solidFill>
              </a:rPr>
              <a:t>Interest</a:t>
            </a:r>
            <a:r>
              <a:rPr sz="2400" spc="-120" dirty="0">
                <a:solidFill>
                  <a:srgbClr val="000000"/>
                </a:solidFill>
              </a:rPr>
              <a:t> </a:t>
            </a:r>
            <a:r>
              <a:rPr sz="2400" spc="-20" dirty="0">
                <a:solidFill>
                  <a:srgbClr val="000000"/>
                </a:solidFill>
              </a:rPr>
              <a:t>(RoI) </a:t>
            </a:r>
            <a:r>
              <a:rPr sz="2400" dirty="0">
                <a:solidFill>
                  <a:srgbClr val="000000"/>
                </a:solidFill>
              </a:rPr>
              <a:t>from</a:t>
            </a:r>
            <a:r>
              <a:rPr sz="2400" spc="-45" dirty="0">
                <a:solidFill>
                  <a:srgbClr val="000000"/>
                </a:solidFill>
              </a:rPr>
              <a:t> </a:t>
            </a:r>
            <a:r>
              <a:rPr sz="2400" dirty="0">
                <a:solidFill>
                  <a:srgbClr val="000000"/>
                </a:solidFill>
              </a:rPr>
              <a:t>a</a:t>
            </a:r>
            <a:r>
              <a:rPr sz="2400" spc="-40" dirty="0">
                <a:solidFill>
                  <a:srgbClr val="000000"/>
                </a:solidFill>
              </a:rPr>
              <a:t> </a:t>
            </a:r>
            <a:r>
              <a:rPr sz="2400" spc="-10" dirty="0">
                <a:solidFill>
                  <a:srgbClr val="000000"/>
                </a:solidFill>
              </a:rPr>
              <a:t>proposal</a:t>
            </a:r>
            <a:endParaRPr sz="2400" dirty="0"/>
          </a:p>
          <a:p>
            <a:pPr marL="2872105">
              <a:lnSpc>
                <a:spcPct val="100000"/>
              </a:lnSpc>
              <a:spcBef>
                <a:spcPts val="25"/>
              </a:spcBef>
            </a:pPr>
            <a:r>
              <a:rPr sz="2400" dirty="0">
                <a:solidFill>
                  <a:srgbClr val="000000"/>
                </a:solidFill>
              </a:rPr>
              <a:t>method</a:t>
            </a:r>
            <a:r>
              <a:rPr sz="2400" spc="-70" dirty="0">
                <a:solidFill>
                  <a:srgbClr val="000000"/>
                </a:solidFill>
              </a:rPr>
              <a:t> </a:t>
            </a:r>
            <a:r>
              <a:rPr sz="2400" spc="-10" dirty="0">
                <a:solidFill>
                  <a:srgbClr val="000000"/>
                </a:solidFill>
              </a:rPr>
              <a:t>(~2k)</a:t>
            </a:r>
            <a:endParaRPr sz="2400" dirty="0"/>
          </a:p>
          <a:p>
            <a:pPr marL="2282825">
              <a:lnSpc>
                <a:spcPct val="100000"/>
              </a:lnSpc>
              <a:spcBef>
                <a:spcPts val="1839"/>
              </a:spcBef>
            </a:pPr>
            <a:r>
              <a:rPr dirty="0"/>
              <a:t>Lecture</a:t>
            </a:r>
            <a:r>
              <a:rPr spc="-30" dirty="0"/>
              <a:t> </a:t>
            </a:r>
            <a:r>
              <a:rPr lang="tr-TR" dirty="0"/>
              <a:t>5</a:t>
            </a:r>
            <a:r>
              <a:rPr spc="-40" dirty="0"/>
              <a:t> </a:t>
            </a:r>
            <a:r>
              <a:rPr dirty="0"/>
              <a:t>-</a:t>
            </a:r>
            <a:r>
              <a:rPr spc="-35" dirty="0"/>
              <a:t> </a:t>
            </a:r>
            <a:fld id="{81D60167-4931-47E6-BA6A-407CBD079E47}" type="slidenum">
              <a:rPr spc="-25" dirty="0"/>
              <a:t>28</a:t>
            </a:fld>
            <a:endParaRPr spc="-25" dirty="0"/>
          </a:p>
        </p:txBody>
      </p:sp>
      <p:sp>
        <p:nvSpPr>
          <p:cNvPr id="60" name="object 60"/>
          <p:cNvSpPr txBox="1"/>
          <p:nvPr/>
        </p:nvSpPr>
        <p:spPr>
          <a:xfrm>
            <a:off x="337319" y="5046423"/>
            <a:ext cx="807085" cy="794385"/>
          </a:xfrm>
          <a:prstGeom prst="rect">
            <a:avLst/>
          </a:prstGeom>
        </p:spPr>
        <p:txBody>
          <a:bodyPr vert="horz" wrap="square" lIns="0" tIns="10160" rIns="0" bIns="0" rtlCol="0">
            <a:spAutoFit/>
          </a:bodyPr>
          <a:lstStyle/>
          <a:p>
            <a:pPr marL="12700" marR="5080">
              <a:lnSpc>
                <a:spcPts val="3000"/>
              </a:lnSpc>
              <a:spcBef>
                <a:spcPts val="80"/>
              </a:spcBef>
            </a:pPr>
            <a:r>
              <a:rPr sz="2500" spc="-10" dirty="0">
                <a:latin typeface="Calibri"/>
                <a:cs typeface="Calibri"/>
              </a:rPr>
              <a:t>Input </a:t>
            </a:r>
            <a:r>
              <a:rPr sz="2500" spc="-25" dirty="0">
                <a:latin typeface="Calibri"/>
                <a:cs typeface="Calibri"/>
              </a:rPr>
              <a:t>image</a:t>
            </a:r>
            <a:endParaRPr sz="2500">
              <a:latin typeface="Calibri"/>
              <a:cs typeface="Calibri"/>
            </a:endParaRPr>
          </a:p>
        </p:txBody>
      </p:sp>
      <p:sp>
        <p:nvSpPr>
          <p:cNvPr id="61" name="object 61"/>
          <p:cNvSpPr txBox="1"/>
          <p:nvPr/>
        </p:nvSpPr>
        <p:spPr>
          <a:xfrm>
            <a:off x="7936001" y="5846652"/>
            <a:ext cx="4119879" cy="952500"/>
          </a:xfrm>
          <a:prstGeom prst="rect">
            <a:avLst/>
          </a:prstGeom>
        </p:spPr>
        <p:txBody>
          <a:bodyPr vert="horz" wrap="square" lIns="0" tIns="13335" rIns="0" bIns="0" rtlCol="0">
            <a:spAutoFit/>
          </a:bodyPr>
          <a:lstStyle/>
          <a:p>
            <a:pPr marL="12700" marR="89535">
              <a:lnSpc>
                <a:spcPts val="1300"/>
              </a:lnSpc>
              <a:spcBef>
                <a:spcPts val="105"/>
              </a:spcBef>
            </a:pPr>
            <a:r>
              <a:rPr sz="1100" spc="-20" dirty="0">
                <a:latin typeface="Calibri"/>
                <a:cs typeface="Calibri"/>
              </a:rPr>
              <a:t>Girshick</a:t>
            </a:r>
            <a:r>
              <a:rPr sz="1100" spc="-10" dirty="0">
                <a:latin typeface="Calibri"/>
                <a:cs typeface="Calibri"/>
              </a:rPr>
              <a:t> </a:t>
            </a:r>
            <a:r>
              <a:rPr sz="1100" dirty="0">
                <a:latin typeface="Calibri"/>
                <a:cs typeface="Calibri"/>
              </a:rPr>
              <a:t>et</a:t>
            </a:r>
            <a:r>
              <a:rPr sz="1100" spc="5" dirty="0">
                <a:latin typeface="Calibri"/>
                <a:cs typeface="Calibri"/>
              </a:rPr>
              <a:t> </a:t>
            </a:r>
            <a:r>
              <a:rPr sz="1100" dirty="0">
                <a:latin typeface="Calibri"/>
                <a:cs typeface="Calibri"/>
              </a:rPr>
              <a:t>al,</a:t>
            </a:r>
            <a:r>
              <a:rPr sz="1100" spc="-10" dirty="0">
                <a:latin typeface="Calibri"/>
                <a:cs typeface="Calibri"/>
              </a:rPr>
              <a:t> </a:t>
            </a:r>
            <a:r>
              <a:rPr sz="1100" spc="-20" dirty="0">
                <a:latin typeface="Calibri"/>
                <a:cs typeface="Calibri"/>
              </a:rPr>
              <a:t>“Rich</a:t>
            </a:r>
            <a:r>
              <a:rPr sz="1100" spc="-10" dirty="0">
                <a:latin typeface="Calibri"/>
                <a:cs typeface="Calibri"/>
              </a:rPr>
              <a:t> </a:t>
            </a:r>
            <a:r>
              <a:rPr sz="1100" spc="-20" dirty="0">
                <a:latin typeface="Calibri"/>
                <a:cs typeface="Calibri"/>
              </a:rPr>
              <a:t>feature</a:t>
            </a:r>
            <a:r>
              <a:rPr sz="1100" spc="-15" dirty="0">
                <a:latin typeface="Calibri"/>
                <a:cs typeface="Calibri"/>
              </a:rPr>
              <a:t> </a:t>
            </a:r>
            <a:r>
              <a:rPr sz="1100" spc="-20" dirty="0">
                <a:latin typeface="Calibri"/>
                <a:cs typeface="Calibri"/>
              </a:rPr>
              <a:t>hierarchies</a:t>
            </a:r>
            <a:r>
              <a:rPr sz="1100" spc="-10" dirty="0">
                <a:latin typeface="Calibri"/>
                <a:cs typeface="Calibri"/>
              </a:rPr>
              <a:t> for</a:t>
            </a:r>
            <a:r>
              <a:rPr sz="1100" dirty="0">
                <a:latin typeface="Calibri"/>
                <a:cs typeface="Calibri"/>
              </a:rPr>
              <a:t> </a:t>
            </a:r>
            <a:r>
              <a:rPr sz="1100" spc="-20" dirty="0">
                <a:latin typeface="Calibri"/>
                <a:cs typeface="Calibri"/>
              </a:rPr>
              <a:t>accurate</a:t>
            </a:r>
            <a:r>
              <a:rPr sz="1100" spc="-15" dirty="0">
                <a:latin typeface="Calibri"/>
                <a:cs typeface="Calibri"/>
              </a:rPr>
              <a:t> </a:t>
            </a:r>
            <a:r>
              <a:rPr sz="1100" spc="-20" dirty="0">
                <a:latin typeface="Calibri"/>
                <a:cs typeface="Calibri"/>
              </a:rPr>
              <a:t>object</a:t>
            </a:r>
            <a:r>
              <a:rPr sz="1100" dirty="0">
                <a:latin typeface="Calibri"/>
                <a:cs typeface="Calibri"/>
              </a:rPr>
              <a:t> </a:t>
            </a:r>
            <a:r>
              <a:rPr sz="1100" spc="-20" dirty="0">
                <a:latin typeface="Calibri"/>
                <a:cs typeface="Calibri"/>
              </a:rPr>
              <a:t>detection</a:t>
            </a:r>
            <a:r>
              <a:rPr sz="1100" spc="-10" dirty="0">
                <a:latin typeface="Calibri"/>
                <a:cs typeface="Calibri"/>
              </a:rPr>
              <a:t> </a:t>
            </a:r>
            <a:r>
              <a:rPr sz="1100" spc="-25" dirty="0">
                <a:latin typeface="Calibri"/>
                <a:cs typeface="Calibri"/>
              </a:rPr>
              <a:t>and </a:t>
            </a:r>
            <a:r>
              <a:rPr sz="1100" spc="-20" dirty="0">
                <a:latin typeface="Calibri"/>
                <a:cs typeface="Calibri"/>
              </a:rPr>
              <a:t>semantic</a:t>
            </a:r>
            <a:r>
              <a:rPr sz="1100" spc="-5" dirty="0">
                <a:latin typeface="Calibri"/>
                <a:cs typeface="Calibri"/>
              </a:rPr>
              <a:t> </a:t>
            </a:r>
            <a:r>
              <a:rPr sz="1100" spc="-20" dirty="0">
                <a:latin typeface="Calibri"/>
                <a:cs typeface="Calibri"/>
              </a:rPr>
              <a:t>segmentation”,</a:t>
            </a:r>
            <a:r>
              <a:rPr sz="1100" dirty="0">
                <a:latin typeface="Calibri"/>
                <a:cs typeface="Calibri"/>
              </a:rPr>
              <a:t> </a:t>
            </a:r>
            <a:r>
              <a:rPr sz="1100" spc="-20" dirty="0">
                <a:latin typeface="Calibri"/>
                <a:cs typeface="Calibri"/>
              </a:rPr>
              <a:t>CVPR</a:t>
            </a:r>
            <a:r>
              <a:rPr sz="1100" spc="-5" dirty="0">
                <a:latin typeface="Calibri"/>
                <a:cs typeface="Calibri"/>
              </a:rPr>
              <a:t> </a:t>
            </a:r>
            <a:r>
              <a:rPr sz="1100" spc="-10" dirty="0">
                <a:latin typeface="Calibri"/>
                <a:cs typeface="Calibri"/>
              </a:rPr>
              <a:t>2014.</a:t>
            </a:r>
            <a:endParaRPr sz="1100" dirty="0">
              <a:latin typeface="Calibri"/>
              <a:cs typeface="Calibri"/>
            </a:endParaRPr>
          </a:p>
          <a:p>
            <a:pPr marL="12700">
              <a:lnSpc>
                <a:spcPts val="1250"/>
              </a:lnSpc>
            </a:pPr>
            <a:r>
              <a:rPr sz="1100" spc="-10" dirty="0">
                <a:latin typeface="Calibri"/>
                <a:cs typeface="Calibri"/>
              </a:rPr>
              <a:t>Figure</a:t>
            </a:r>
            <a:r>
              <a:rPr sz="1100" spc="-25" dirty="0">
                <a:latin typeface="Calibri"/>
                <a:cs typeface="Calibri"/>
              </a:rPr>
              <a:t> </a:t>
            </a:r>
            <a:r>
              <a:rPr sz="1100" spc="-20" dirty="0">
                <a:latin typeface="Calibri"/>
                <a:cs typeface="Calibri"/>
              </a:rPr>
              <a:t>copyright</a:t>
            </a:r>
            <a:r>
              <a:rPr sz="1100" spc="-5" dirty="0">
                <a:latin typeface="Calibri"/>
                <a:cs typeface="Calibri"/>
              </a:rPr>
              <a:t> </a:t>
            </a:r>
            <a:r>
              <a:rPr sz="1100" spc="-10" dirty="0">
                <a:latin typeface="Calibri"/>
                <a:cs typeface="Calibri"/>
              </a:rPr>
              <a:t>Ross</a:t>
            </a:r>
            <a:r>
              <a:rPr sz="1100" spc="-15" dirty="0">
                <a:latin typeface="Calibri"/>
                <a:cs typeface="Calibri"/>
              </a:rPr>
              <a:t> </a:t>
            </a:r>
            <a:r>
              <a:rPr sz="1100" spc="-20" dirty="0">
                <a:latin typeface="Calibri"/>
                <a:cs typeface="Calibri"/>
              </a:rPr>
              <a:t>Girshick,</a:t>
            </a:r>
            <a:r>
              <a:rPr sz="1100" spc="-10" dirty="0">
                <a:latin typeface="Calibri"/>
                <a:cs typeface="Calibri"/>
              </a:rPr>
              <a:t> </a:t>
            </a:r>
            <a:r>
              <a:rPr sz="1100" spc="-25" dirty="0">
                <a:latin typeface="Calibri"/>
                <a:cs typeface="Calibri"/>
              </a:rPr>
              <a:t>2015;</a:t>
            </a:r>
            <a:r>
              <a:rPr sz="1100" spc="-5" dirty="0">
                <a:latin typeface="Calibri"/>
                <a:cs typeface="Calibri"/>
              </a:rPr>
              <a:t> </a:t>
            </a:r>
            <a:r>
              <a:rPr sz="1100" u="sng" spc="-20" dirty="0">
                <a:solidFill>
                  <a:srgbClr val="0462C1"/>
                </a:solidFill>
                <a:uFill>
                  <a:solidFill>
                    <a:srgbClr val="0462C1"/>
                  </a:solidFill>
                </a:uFill>
                <a:latin typeface="Calibri"/>
                <a:cs typeface="Calibri"/>
              </a:rPr>
              <a:t>source</a:t>
            </a:r>
            <a:r>
              <a:rPr sz="1100" spc="-20" dirty="0">
                <a:latin typeface="Calibri"/>
                <a:cs typeface="Calibri"/>
              </a:rPr>
              <a:t>.</a:t>
            </a:r>
            <a:r>
              <a:rPr sz="1100" dirty="0">
                <a:latin typeface="Calibri"/>
                <a:cs typeface="Calibri"/>
              </a:rPr>
              <a:t> </a:t>
            </a:r>
            <a:r>
              <a:rPr sz="1100" spc="-25" dirty="0">
                <a:latin typeface="Calibri"/>
                <a:cs typeface="Calibri"/>
              </a:rPr>
              <a:t>Reproduced</a:t>
            </a:r>
            <a:r>
              <a:rPr sz="1100" spc="-15" dirty="0">
                <a:latin typeface="Calibri"/>
                <a:cs typeface="Calibri"/>
              </a:rPr>
              <a:t> </a:t>
            </a:r>
            <a:r>
              <a:rPr sz="1100" spc="-10" dirty="0">
                <a:latin typeface="Calibri"/>
                <a:cs typeface="Calibri"/>
              </a:rPr>
              <a:t>with</a:t>
            </a:r>
            <a:r>
              <a:rPr sz="1100" spc="-20" dirty="0">
                <a:latin typeface="Calibri"/>
                <a:cs typeface="Calibri"/>
              </a:rPr>
              <a:t> </a:t>
            </a:r>
            <a:r>
              <a:rPr sz="1100" spc="-10" dirty="0">
                <a:latin typeface="Calibri"/>
                <a:cs typeface="Calibri"/>
              </a:rPr>
              <a:t>permission.</a:t>
            </a:r>
            <a:endParaRPr sz="1100" dirty="0">
              <a:latin typeface="Calibri"/>
              <a:cs typeface="Calibri"/>
            </a:endParaRPr>
          </a:p>
          <a:p>
            <a:pPr marL="1533525">
              <a:lnSpc>
                <a:spcPct val="100000"/>
              </a:lnSpc>
              <a:spcBef>
                <a:spcPts val="900"/>
              </a:spcBef>
            </a:pPr>
            <a:r>
              <a:rPr lang="en-TR" sz="2000" dirty="0">
                <a:solidFill>
                  <a:srgbClr val="FFC904"/>
                </a:solidFill>
                <a:latin typeface="Calibri"/>
                <a:cs typeface="Calibri"/>
              </a:rPr>
              <a:t> </a:t>
            </a:r>
            <a:endParaRPr sz="2000" dirty="0">
              <a:latin typeface="Calibri"/>
              <a:cs typeface="Calibri"/>
            </a:endParaRPr>
          </a:p>
        </p:txBody>
      </p:sp>
      <p:sp>
        <p:nvSpPr>
          <p:cNvPr id="62" name="object 62"/>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57" name="object 57"/>
          <p:cNvSpPr txBox="1"/>
          <p:nvPr/>
        </p:nvSpPr>
        <p:spPr>
          <a:xfrm>
            <a:off x="5328577" y="2194052"/>
            <a:ext cx="2386965" cy="2110740"/>
          </a:xfrm>
          <a:prstGeom prst="rect">
            <a:avLst/>
          </a:prstGeom>
        </p:spPr>
        <p:txBody>
          <a:bodyPr vert="horz" wrap="square" lIns="0" tIns="10795" rIns="0" bIns="0" rtlCol="0">
            <a:spAutoFit/>
          </a:bodyPr>
          <a:lstStyle/>
          <a:p>
            <a:pPr marL="532130" marR="5080">
              <a:lnSpc>
                <a:spcPct val="100400"/>
              </a:lnSpc>
              <a:spcBef>
                <a:spcPts val="85"/>
              </a:spcBef>
            </a:pPr>
            <a:r>
              <a:rPr sz="2400" spc="-10" dirty="0">
                <a:latin typeface="Calibri"/>
                <a:cs typeface="Calibri"/>
              </a:rPr>
              <a:t>Forward</a:t>
            </a:r>
            <a:r>
              <a:rPr sz="2400" spc="-85" dirty="0">
                <a:latin typeface="Calibri"/>
                <a:cs typeface="Calibri"/>
              </a:rPr>
              <a:t> </a:t>
            </a:r>
            <a:r>
              <a:rPr sz="2400" spc="-20" dirty="0">
                <a:latin typeface="Calibri"/>
                <a:cs typeface="Calibri"/>
              </a:rPr>
              <a:t>each </a:t>
            </a:r>
            <a:r>
              <a:rPr sz="2400" dirty="0">
                <a:latin typeface="Calibri"/>
                <a:cs typeface="Calibri"/>
              </a:rPr>
              <a:t>region</a:t>
            </a:r>
            <a:r>
              <a:rPr sz="2400" spc="-100" dirty="0">
                <a:latin typeface="Calibri"/>
                <a:cs typeface="Calibri"/>
              </a:rPr>
              <a:t> </a:t>
            </a:r>
            <a:r>
              <a:rPr sz="2400" spc="-10" dirty="0">
                <a:latin typeface="Calibri"/>
                <a:cs typeface="Calibri"/>
              </a:rPr>
              <a:t>through ConvNet</a:t>
            </a:r>
            <a:endParaRPr sz="2400">
              <a:latin typeface="Calibri"/>
              <a:cs typeface="Calibri"/>
            </a:endParaRPr>
          </a:p>
          <a:p>
            <a:pPr marL="12700" marR="153035">
              <a:lnSpc>
                <a:spcPct val="100800"/>
              </a:lnSpc>
              <a:spcBef>
                <a:spcPts val="1945"/>
              </a:spcBef>
            </a:pPr>
            <a:r>
              <a:rPr sz="2400" spc="-10" dirty="0">
                <a:latin typeface="Calibri"/>
                <a:cs typeface="Calibri"/>
              </a:rPr>
              <a:t>Warped</a:t>
            </a:r>
            <a:r>
              <a:rPr sz="2400" spc="-125" dirty="0">
                <a:latin typeface="Calibri"/>
                <a:cs typeface="Calibri"/>
              </a:rPr>
              <a:t> </a:t>
            </a:r>
            <a:r>
              <a:rPr sz="2400" spc="-10" dirty="0">
                <a:latin typeface="Calibri"/>
                <a:cs typeface="Calibri"/>
              </a:rPr>
              <a:t>image </a:t>
            </a:r>
            <a:r>
              <a:rPr sz="2400" dirty="0">
                <a:latin typeface="Calibri"/>
                <a:cs typeface="Calibri"/>
              </a:rPr>
              <a:t>regions</a:t>
            </a:r>
            <a:r>
              <a:rPr sz="2400" spc="-100" dirty="0">
                <a:latin typeface="Calibri"/>
                <a:cs typeface="Calibri"/>
              </a:rPr>
              <a:t> </a:t>
            </a:r>
            <a:r>
              <a:rPr sz="2400" spc="-10" dirty="0">
                <a:latin typeface="Calibri"/>
                <a:cs typeface="Calibri"/>
              </a:rPr>
              <a:t>(224x224)</a:t>
            </a:r>
            <a:endParaRPr sz="2400">
              <a:latin typeface="Calibri"/>
              <a:cs typeface="Calibri"/>
            </a:endParaRPr>
          </a:p>
        </p:txBody>
      </p:sp>
      <p:sp>
        <p:nvSpPr>
          <p:cNvPr id="58" name="object 58"/>
          <p:cNvSpPr txBox="1"/>
          <p:nvPr/>
        </p:nvSpPr>
        <p:spPr>
          <a:xfrm>
            <a:off x="6615315" y="314452"/>
            <a:ext cx="4488180" cy="467359"/>
          </a:xfrm>
          <a:prstGeom prst="rect">
            <a:avLst/>
          </a:prstGeom>
          <a:ln w="25400">
            <a:solidFill>
              <a:srgbClr val="7A5FC5"/>
            </a:solidFill>
          </a:ln>
        </p:spPr>
        <p:txBody>
          <a:bodyPr vert="horz" wrap="square" lIns="0" tIns="23495" rIns="0" bIns="0" rtlCol="0">
            <a:spAutoFit/>
          </a:bodyPr>
          <a:lstStyle/>
          <a:p>
            <a:pPr marL="1028065">
              <a:lnSpc>
                <a:spcPct val="100000"/>
              </a:lnSpc>
              <a:spcBef>
                <a:spcPts val="185"/>
              </a:spcBef>
            </a:pPr>
            <a:r>
              <a:rPr sz="2400" dirty="0">
                <a:latin typeface="Calibri"/>
                <a:cs typeface="Calibri"/>
              </a:rPr>
              <a:t>Classify</a:t>
            </a:r>
            <a:r>
              <a:rPr sz="2400" spc="-50" dirty="0">
                <a:latin typeface="Calibri"/>
                <a:cs typeface="Calibri"/>
              </a:rPr>
              <a:t> </a:t>
            </a:r>
            <a:r>
              <a:rPr sz="2400" dirty="0">
                <a:latin typeface="Calibri"/>
                <a:cs typeface="Calibri"/>
              </a:rPr>
              <a:t>each</a:t>
            </a:r>
            <a:r>
              <a:rPr sz="2400" spc="-45" dirty="0">
                <a:latin typeface="Calibri"/>
                <a:cs typeface="Calibri"/>
              </a:rPr>
              <a:t> </a:t>
            </a:r>
            <a:r>
              <a:rPr sz="2400" spc="-10" dirty="0">
                <a:latin typeface="Calibri"/>
                <a:cs typeface="Calibri"/>
              </a:rPr>
              <a:t>region</a:t>
            </a:r>
            <a:endParaRPr sz="24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739"/>
            <a:ext cx="5420360" cy="635000"/>
          </a:xfrm>
          <a:prstGeom prst="rect">
            <a:avLst/>
          </a:prstGeom>
        </p:spPr>
        <p:txBody>
          <a:bodyPr vert="horz" wrap="square" lIns="0" tIns="12700" rIns="0" bIns="0" rtlCol="0">
            <a:spAutoFit/>
          </a:bodyPr>
          <a:lstStyle/>
          <a:p>
            <a:pPr marL="12700">
              <a:lnSpc>
                <a:spcPct val="100000"/>
              </a:lnSpc>
              <a:spcBef>
                <a:spcPts val="100"/>
              </a:spcBef>
            </a:pPr>
            <a:r>
              <a:rPr spc="-10" dirty="0"/>
              <a:t>R-</a:t>
            </a:r>
            <a:r>
              <a:rPr dirty="0"/>
              <a:t>CNN:</a:t>
            </a:r>
            <a:r>
              <a:rPr spc="-15" dirty="0"/>
              <a:t> </a:t>
            </a:r>
            <a:r>
              <a:rPr spc="-35" dirty="0"/>
              <a:t>Region-</a:t>
            </a:r>
            <a:r>
              <a:rPr dirty="0"/>
              <a:t>Based</a:t>
            </a:r>
            <a:r>
              <a:rPr spc="-15" dirty="0"/>
              <a:t> </a:t>
            </a:r>
            <a:r>
              <a:rPr spc="-25" dirty="0"/>
              <a:t>CNN</a:t>
            </a:r>
          </a:p>
        </p:txBody>
      </p:sp>
      <p:grpSp>
        <p:nvGrpSpPr>
          <p:cNvPr id="3" name="object 3"/>
          <p:cNvGrpSpPr/>
          <p:nvPr/>
        </p:nvGrpSpPr>
        <p:grpSpPr>
          <a:xfrm>
            <a:off x="898206" y="2054466"/>
            <a:ext cx="4813935" cy="4163695"/>
            <a:chOff x="898206" y="2054466"/>
            <a:chExt cx="4813935" cy="4163695"/>
          </a:xfrm>
        </p:grpSpPr>
        <p:sp>
          <p:nvSpPr>
            <p:cNvPr id="4" name="object 4"/>
            <p:cNvSpPr/>
            <p:nvPr/>
          </p:nvSpPr>
          <p:spPr>
            <a:xfrm>
              <a:off x="2667038" y="3949103"/>
              <a:ext cx="788670" cy="254000"/>
            </a:xfrm>
            <a:custGeom>
              <a:avLst/>
              <a:gdLst/>
              <a:ahLst/>
              <a:cxnLst/>
              <a:rect l="l" t="t" r="r" b="b"/>
              <a:pathLst>
                <a:path w="788670" h="254000">
                  <a:moveTo>
                    <a:pt x="788441" y="0"/>
                  </a:moveTo>
                  <a:lnTo>
                    <a:pt x="234734" y="0"/>
                  </a:lnTo>
                  <a:lnTo>
                    <a:pt x="0" y="253961"/>
                  </a:lnTo>
                  <a:lnTo>
                    <a:pt x="553694" y="253961"/>
                  </a:lnTo>
                  <a:lnTo>
                    <a:pt x="788441" y="0"/>
                  </a:lnTo>
                  <a:close/>
                </a:path>
              </a:pathLst>
            </a:custGeom>
            <a:solidFill>
              <a:srgbClr val="E7E6E6">
                <a:alpha val="79998"/>
              </a:srgbClr>
            </a:solidFill>
          </p:spPr>
          <p:txBody>
            <a:bodyPr wrap="square" lIns="0" tIns="0" rIns="0" bIns="0" rtlCol="0"/>
            <a:lstStyle/>
            <a:p>
              <a:endParaRPr/>
            </a:p>
          </p:txBody>
        </p:sp>
        <p:sp>
          <p:nvSpPr>
            <p:cNvPr id="5" name="object 5"/>
            <p:cNvSpPr/>
            <p:nvPr/>
          </p:nvSpPr>
          <p:spPr>
            <a:xfrm>
              <a:off x="2667038" y="3949103"/>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pic>
          <p:nvPicPr>
            <p:cNvPr id="6" name="object 6"/>
            <p:cNvPicPr/>
            <p:nvPr/>
          </p:nvPicPr>
          <p:blipFill>
            <a:blip r:embed="rId2" cstate="print"/>
            <a:stretch>
              <a:fillRect/>
            </a:stretch>
          </p:blipFill>
          <p:spPr>
            <a:xfrm>
              <a:off x="902207" y="4590288"/>
              <a:ext cx="4803648" cy="1621536"/>
            </a:xfrm>
            <a:prstGeom prst="rect">
              <a:avLst/>
            </a:prstGeom>
          </p:spPr>
        </p:pic>
        <p:sp>
          <p:nvSpPr>
            <p:cNvPr id="7" name="object 7"/>
            <p:cNvSpPr/>
            <p:nvPr/>
          </p:nvSpPr>
          <p:spPr>
            <a:xfrm>
              <a:off x="904556" y="4590478"/>
              <a:ext cx="4801235" cy="1621155"/>
            </a:xfrm>
            <a:custGeom>
              <a:avLst/>
              <a:gdLst/>
              <a:ahLst/>
              <a:cxnLst/>
              <a:rect l="l" t="t" r="r" b="b"/>
              <a:pathLst>
                <a:path w="4801235" h="1621154">
                  <a:moveTo>
                    <a:pt x="0" y="1621070"/>
                  </a:moveTo>
                  <a:lnTo>
                    <a:pt x="1498330" y="0"/>
                  </a:lnTo>
                  <a:lnTo>
                    <a:pt x="4800772" y="0"/>
                  </a:lnTo>
                  <a:lnTo>
                    <a:pt x="3302431" y="1621070"/>
                  </a:lnTo>
                  <a:lnTo>
                    <a:pt x="0" y="1621070"/>
                  </a:lnTo>
                  <a:close/>
                </a:path>
              </a:pathLst>
            </a:custGeom>
            <a:ln w="12700">
              <a:solidFill>
                <a:srgbClr val="1D7D66"/>
              </a:solidFill>
            </a:ln>
          </p:spPr>
          <p:txBody>
            <a:bodyPr wrap="square" lIns="0" tIns="0" rIns="0" bIns="0" rtlCol="0"/>
            <a:lstStyle/>
            <a:p>
              <a:endParaRPr/>
            </a:p>
          </p:txBody>
        </p:sp>
        <p:sp>
          <p:nvSpPr>
            <p:cNvPr id="8" name="object 8"/>
            <p:cNvSpPr/>
            <p:nvPr/>
          </p:nvSpPr>
          <p:spPr>
            <a:xfrm>
              <a:off x="1810740" y="4677194"/>
              <a:ext cx="2428240" cy="1038860"/>
            </a:xfrm>
            <a:custGeom>
              <a:avLst/>
              <a:gdLst/>
              <a:ahLst/>
              <a:cxnLst/>
              <a:rect l="l" t="t" r="r" b="b"/>
              <a:pathLst>
                <a:path w="2428240" h="1038860">
                  <a:moveTo>
                    <a:pt x="2428151" y="0"/>
                  </a:moveTo>
                  <a:lnTo>
                    <a:pt x="960145" y="0"/>
                  </a:lnTo>
                  <a:lnTo>
                    <a:pt x="0" y="1038795"/>
                  </a:lnTo>
                  <a:lnTo>
                    <a:pt x="1468005" y="1038795"/>
                  </a:lnTo>
                  <a:lnTo>
                    <a:pt x="2428151" y="0"/>
                  </a:lnTo>
                  <a:close/>
                </a:path>
              </a:pathLst>
            </a:custGeom>
            <a:solidFill>
              <a:srgbClr val="E7E6E6">
                <a:alpha val="79998"/>
              </a:srgbClr>
            </a:solidFill>
          </p:spPr>
          <p:txBody>
            <a:bodyPr wrap="square" lIns="0" tIns="0" rIns="0" bIns="0" rtlCol="0"/>
            <a:lstStyle/>
            <a:p>
              <a:endParaRPr/>
            </a:p>
          </p:txBody>
        </p:sp>
        <p:sp>
          <p:nvSpPr>
            <p:cNvPr id="9" name="object 9"/>
            <p:cNvSpPr/>
            <p:nvPr/>
          </p:nvSpPr>
          <p:spPr>
            <a:xfrm>
              <a:off x="1810740" y="4677194"/>
              <a:ext cx="2428240" cy="1038860"/>
            </a:xfrm>
            <a:custGeom>
              <a:avLst/>
              <a:gdLst/>
              <a:ahLst/>
              <a:cxnLst/>
              <a:rect l="l" t="t" r="r" b="b"/>
              <a:pathLst>
                <a:path w="2428240" h="1038860">
                  <a:moveTo>
                    <a:pt x="0" y="1038800"/>
                  </a:moveTo>
                  <a:lnTo>
                    <a:pt x="960150" y="0"/>
                  </a:lnTo>
                  <a:lnTo>
                    <a:pt x="2428151" y="0"/>
                  </a:lnTo>
                  <a:lnTo>
                    <a:pt x="1468000" y="1038800"/>
                  </a:lnTo>
                  <a:lnTo>
                    <a:pt x="0" y="1038800"/>
                  </a:lnTo>
                  <a:close/>
                </a:path>
              </a:pathLst>
            </a:custGeom>
            <a:ln w="12700">
              <a:solidFill>
                <a:srgbClr val="1D7D66"/>
              </a:solidFill>
            </a:ln>
          </p:spPr>
          <p:txBody>
            <a:bodyPr wrap="square" lIns="0" tIns="0" rIns="0" bIns="0" rtlCol="0"/>
            <a:lstStyle/>
            <a:p>
              <a:endParaRPr/>
            </a:p>
          </p:txBody>
        </p:sp>
        <p:sp>
          <p:nvSpPr>
            <p:cNvPr id="10" name="object 10"/>
            <p:cNvSpPr/>
            <p:nvPr/>
          </p:nvSpPr>
          <p:spPr>
            <a:xfrm>
              <a:off x="4238980" y="4696282"/>
              <a:ext cx="1163955" cy="429259"/>
            </a:xfrm>
            <a:custGeom>
              <a:avLst/>
              <a:gdLst/>
              <a:ahLst/>
              <a:cxnLst/>
              <a:rect l="l" t="t" r="r" b="b"/>
              <a:pathLst>
                <a:path w="1163954" h="429260">
                  <a:moveTo>
                    <a:pt x="1163853" y="0"/>
                  </a:moveTo>
                  <a:lnTo>
                    <a:pt x="396201" y="0"/>
                  </a:lnTo>
                  <a:lnTo>
                    <a:pt x="0" y="428663"/>
                  </a:lnTo>
                  <a:lnTo>
                    <a:pt x="767651" y="428663"/>
                  </a:lnTo>
                  <a:lnTo>
                    <a:pt x="1163853" y="0"/>
                  </a:lnTo>
                  <a:close/>
                </a:path>
              </a:pathLst>
            </a:custGeom>
            <a:solidFill>
              <a:srgbClr val="E7E6E6">
                <a:alpha val="79998"/>
              </a:srgbClr>
            </a:solidFill>
          </p:spPr>
          <p:txBody>
            <a:bodyPr wrap="square" lIns="0" tIns="0" rIns="0" bIns="0" rtlCol="0"/>
            <a:lstStyle/>
            <a:p>
              <a:endParaRPr/>
            </a:p>
          </p:txBody>
        </p:sp>
        <p:sp>
          <p:nvSpPr>
            <p:cNvPr id="11" name="object 11"/>
            <p:cNvSpPr/>
            <p:nvPr/>
          </p:nvSpPr>
          <p:spPr>
            <a:xfrm>
              <a:off x="4238980" y="4696282"/>
              <a:ext cx="1163955" cy="429259"/>
            </a:xfrm>
            <a:custGeom>
              <a:avLst/>
              <a:gdLst/>
              <a:ahLst/>
              <a:cxnLst/>
              <a:rect l="l" t="t" r="r" b="b"/>
              <a:pathLst>
                <a:path w="1163954" h="429260">
                  <a:moveTo>
                    <a:pt x="0" y="428652"/>
                  </a:moveTo>
                  <a:lnTo>
                    <a:pt x="396199" y="0"/>
                  </a:lnTo>
                  <a:lnTo>
                    <a:pt x="1163850" y="0"/>
                  </a:lnTo>
                  <a:lnTo>
                    <a:pt x="767651" y="428652"/>
                  </a:lnTo>
                  <a:lnTo>
                    <a:pt x="0" y="428652"/>
                  </a:lnTo>
                  <a:close/>
                </a:path>
              </a:pathLst>
            </a:custGeom>
            <a:ln w="12700">
              <a:solidFill>
                <a:srgbClr val="1D7D66"/>
              </a:solidFill>
            </a:ln>
          </p:spPr>
          <p:txBody>
            <a:bodyPr wrap="square" lIns="0" tIns="0" rIns="0" bIns="0" rtlCol="0"/>
            <a:lstStyle/>
            <a:p>
              <a:endParaRPr/>
            </a:p>
          </p:txBody>
        </p:sp>
        <p:sp>
          <p:nvSpPr>
            <p:cNvPr id="12" name="object 12"/>
            <p:cNvSpPr/>
            <p:nvPr/>
          </p:nvSpPr>
          <p:spPr>
            <a:xfrm>
              <a:off x="973167" y="5523890"/>
              <a:ext cx="1129665" cy="667385"/>
            </a:xfrm>
            <a:custGeom>
              <a:avLst/>
              <a:gdLst/>
              <a:ahLst/>
              <a:cxnLst/>
              <a:rect l="l" t="t" r="r" b="b"/>
              <a:pathLst>
                <a:path w="1129664" h="667385">
                  <a:moveTo>
                    <a:pt x="1129558" y="0"/>
                  </a:moveTo>
                  <a:lnTo>
                    <a:pt x="616338" y="0"/>
                  </a:lnTo>
                  <a:lnTo>
                    <a:pt x="0" y="666828"/>
                  </a:lnTo>
                  <a:lnTo>
                    <a:pt x="513214" y="666828"/>
                  </a:lnTo>
                  <a:lnTo>
                    <a:pt x="1129558" y="0"/>
                  </a:lnTo>
                  <a:close/>
                </a:path>
              </a:pathLst>
            </a:custGeom>
            <a:solidFill>
              <a:srgbClr val="E7E6E6">
                <a:alpha val="79998"/>
              </a:srgbClr>
            </a:solidFill>
          </p:spPr>
          <p:txBody>
            <a:bodyPr wrap="square" lIns="0" tIns="0" rIns="0" bIns="0" rtlCol="0"/>
            <a:lstStyle/>
            <a:p>
              <a:endParaRPr/>
            </a:p>
          </p:txBody>
        </p:sp>
        <p:sp>
          <p:nvSpPr>
            <p:cNvPr id="13" name="object 13"/>
            <p:cNvSpPr/>
            <p:nvPr/>
          </p:nvSpPr>
          <p:spPr>
            <a:xfrm>
              <a:off x="973167" y="5523890"/>
              <a:ext cx="1129665" cy="667385"/>
            </a:xfrm>
            <a:custGeom>
              <a:avLst/>
              <a:gdLst/>
              <a:ahLst/>
              <a:cxnLst/>
              <a:rect l="l" t="t" r="r" b="b"/>
              <a:pathLst>
                <a:path w="1129664" h="667385">
                  <a:moveTo>
                    <a:pt x="0" y="666826"/>
                  </a:moveTo>
                  <a:lnTo>
                    <a:pt x="616341" y="0"/>
                  </a:lnTo>
                  <a:lnTo>
                    <a:pt x="1129560" y="0"/>
                  </a:lnTo>
                  <a:lnTo>
                    <a:pt x="513215" y="666826"/>
                  </a:lnTo>
                  <a:lnTo>
                    <a:pt x="0" y="666826"/>
                  </a:lnTo>
                  <a:close/>
                </a:path>
              </a:pathLst>
            </a:custGeom>
            <a:ln w="12700">
              <a:solidFill>
                <a:srgbClr val="1D7D66"/>
              </a:solidFill>
            </a:ln>
          </p:spPr>
          <p:txBody>
            <a:bodyPr wrap="square" lIns="0" tIns="0" rIns="0" bIns="0" rtlCol="0"/>
            <a:lstStyle/>
            <a:p>
              <a:endParaRPr/>
            </a:p>
          </p:txBody>
        </p:sp>
        <p:sp>
          <p:nvSpPr>
            <p:cNvPr id="14" name="object 14"/>
            <p:cNvSpPr/>
            <p:nvPr/>
          </p:nvSpPr>
          <p:spPr>
            <a:xfrm>
              <a:off x="3650716" y="2060816"/>
              <a:ext cx="349885" cy="1711960"/>
            </a:xfrm>
            <a:custGeom>
              <a:avLst/>
              <a:gdLst/>
              <a:ahLst/>
              <a:cxnLst/>
              <a:rect l="l" t="t" r="r" b="b"/>
              <a:pathLst>
                <a:path w="349885" h="1711960">
                  <a:moveTo>
                    <a:pt x="349605" y="0"/>
                  </a:moveTo>
                  <a:lnTo>
                    <a:pt x="0" y="349618"/>
                  </a:lnTo>
                  <a:lnTo>
                    <a:pt x="0" y="1711515"/>
                  </a:lnTo>
                  <a:lnTo>
                    <a:pt x="349605" y="1361897"/>
                  </a:lnTo>
                  <a:lnTo>
                    <a:pt x="349605" y="0"/>
                  </a:lnTo>
                  <a:close/>
                </a:path>
              </a:pathLst>
            </a:custGeom>
            <a:solidFill>
              <a:srgbClr val="CDCDCD">
                <a:alpha val="92939"/>
              </a:srgbClr>
            </a:solidFill>
          </p:spPr>
          <p:txBody>
            <a:bodyPr wrap="square" lIns="0" tIns="0" rIns="0" bIns="0" rtlCol="0"/>
            <a:lstStyle/>
            <a:p>
              <a:endParaRPr/>
            </a:p>
          </p:txBody>
        </p:sp>
        <p:sp>
          <p:nvSpPr>
            <p:cNvPr id="15" name="object 15"/>
            <p:cNvSpPr/>
            <p:nvPr/>
          </p:nvSpPr>
          <p:spPr>
            <a:xfrm>
              <a:off x="2601874" y="2060816"/>
              <a:ext cx="1398905" cy="349885"/>
            </a:xfrm>
            <a:custGeom>
              <a:avLst/>
              <a:gdLst/>
              <a:ahLst/>
              <a:cxnLst/>
              <a:rect l="l" t="t" r="r" b="b"/>
              <a:pathLst>
                <a:path w="1398904" h="349885">
                  <a:moveTo>
                    <a:pt x="1398447" y="0"/>
                  </a:moveTo>
                  <a:lnTo>
                    <a:pt x="349618" y="0"/>
                  </a:lnTo>
                  <a:lnTo>
                    <a:pt x="0" y="349618"/>
                  </a:lnTo>
                  <a:lnTo>
                    <a:pt x="1048842" y="349618"/>
                  </a:lnTo>
                  <a:lnTo>
                    <a:pt x="1398447" y="0"/>
                  </a:lnTo>
                  <a:close/>
                </a:path>
              </a:pathLst>
            </a:custGeom>
            <a:solidFill>
              <a:srgbClr val="FFFFFF">
                <a:alpha val="92939"/>
              </a:srgbClr>
            </a:solidFill>
          </p:spPr>
          <p:txBody>
            <a:bodyPr wrap="square" lIns="0" tIns="0" rIns="0" bIns="0" rtlCol="0"/>
            <a:lstStyle/>
            <a:p>
              <a:endParaRPr/>
            </a:p>
          </p:txBody>
        </p:sp>
        <p:sp>
          <p:nvSpPr>
            <p:cNvPr id="16" name="object 16"/>
            <p:cNvSpPr/>
            <p:nvPr/>
          </p:nvSpPr>
          <p:spPr>
            <a:xfrm>
              <a:off x="2601874" y="2060816"/>
              <a:ext cx="1398905" cy="1711960"/>
            </a:xfrm>
            <a:custGeom>
              <a:avLst/>
              <a:gdLst/>
              <a:ahLst/>
              <a:cxnLst/>
              <a:rect l="l" t="t" r="r" b="b"/>
              <a:pathLst>
                <a:path w="1398904" h="1711960">
                  <a:moveTo>
                    <a:pt x="0" y="349611"/>
                  </a:moveTo>
                  <a:lnTo>
                    <a:pt x="349611" y="0"/>
                  </a:lnTo>
                  <a:lnTo>
                    <a:pt x="1398440" y="0"/>
                  </a:lnTo>
                  <a:lnTo>
                    <a:pt x="1398440" y="1361900"/>
                  </a:lnTo>
                  <a:lnTo>
                    <a:pt x="1048830" y="1711510"/>
                  </a:lnTo>
                  <a:lnTo>
                    <a:pt x="0" y="1711510"/>
                  </a:lnTo>
                  <a:lnTo>
                    <a:pt x="0" y="349611"/>
                  </a:lnTo>
                  <a:close/>
                </a:path>
                <a:path w="1398904" h="1711960">
                  <a:moveTo>
                    <a:pt x="0" y="349611"/>
                  </a:moveTo>
                  <a:lnTo>
                    <a:pt x="1048830" y="349611"/>
                  </a:lnTo>
                  <a:lnTo>
                    <a:pt x="1398440" y="0"/>
                  </a:lnTo>
                </a:path>
                <a:path w="1398904"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17" name="object 17"/>
          <p:cNvSpPr txBox="1"/>
          <p:nvPr/>
        </p:nvSpPr>
        <p:spPr>
          <a:xfrm>
            <a:off x="2805772" y="2687828"/>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18" name="object 18"/>
          <p:cNvGrpSpPr/>
          <p:nvPr/>
        </p:nvGrpSpPr>
        <p:grpSpPr>
          <a:xfrm>
            <a:off x="4251642" y="1672653"/>
            <a:ext cx="1411605" cy="1724660"/>
            <a:chOff x="4251642" y="1672653"/>
            <a:chExt cx="1411605" cy="1724660"/>
          </a:xfrm>
        </p:grpSpPr>
        <p:sp>
          <p:nvSpPr>
            <p:cNvPr id="19" name="object 19"/>
            <p:cNvSpPr/>
            <p:nvPr/>
          </p:nvSpPr>
          <p:spPr>
            <a:xfrm>
              <a:off x="5306821" y="1679003"/>
              <a:ext cx="349885" cy="1711960"/>
            </a:xfrm>
            <a:custGeom>
              <a:avLst/>
              <a:gdLst/>
              <a:ahLst/>
              <a:cxnLst/>
              <a:rect l="l" t="t" r="r" b="b"/>
              <a:pathLst>
                <a:path w="349885" h="1711960">
                  <a:moveTo>
                    <a:pt x="349618" y="0"/>
                  </a:moveTo>
                  <a:lnTo>
                    <a:pt x="0" y="349605"/>
                  </a:lnTo>
                  <a:lnTo>
                    <a:pt x="0" y="1711502"/>
                  </a:lnTo>
                  <a:lnTo>
                    <a:pt x="349618" y="1361897"/>
                  </a:lnTo>
                  <a:lnTo>
                    <a:pt x="349618" y="0"/>
                  </a:lnTo>
                  <a:close/>
                </a:path>
              </a:pathLst>
            </a:custGeom>
            <a:solidFill>
              <a:srgbClr val="CDCDCD">
                <a:alpha val="92939"/>
              </a:srgbClr>
            </a:solidFill>
          </p:spPr>
          <p:txBody>
            <a:bodyPr wrap="square" lIns="0" tIns="0" rIns="0" bIns="0" rtlCol="0"/>
            <a:lstStyle/>
            <a:p>
              <a:endParaRPr/>
            </a:p>
          </p:txBody>
        </p:sp>
        <p:sp>
          <p:nvSpPr>
            <p:cNvPr id="20" name="object 20"/>
            <p:cNvSpPr/>
            <p:nvPr/>
          </p:nvSpPr>
          <p:spPr>
            <a:xfrm>
              <a:off x="4257992" y="1679003"/>
              <a:ext cx="1398905" cy="349885"/>
            </a:xfrm>
            <a:custGeom>
              <a:avLst/>
              <a:gdLst/>
              <a:ahLst/>
              <a:cxnLst/>
              <a:rect l="l" t="t" r="r" b="b"/>
              <a:pathLst>
                <a:path w="1398904" h="349885">
                  <a:moveTo>
                    <a:pt x="1398447" y="0"/>
                  </a:moveTo>
                  <a:lnTo>
                    <a:pt x="349618" y="0"/>
                  </a:lnTo>
                  <a:lnTo>
                    <a:pt x="0" y="349605"/>
                  </a:lnTo>
                  <a:lnTo>
                    <a:pt x="1048829" y="349605"/>
                  </a:lnTo>
                  <a:lnTo>
                    <a:pt x="1398447" y="0"/>
                  </a:lnTo>
                  <a:close/>
                </a:path>
              </a:pathLst>
            </a:custGeom>
            <a:solidFill>
              <a:srgbClr val="FFFFFF">
                <a:alpha val="92939"/>
              </a:srgbClr>
            </a:solidFill>
          </p:spPr>
          <p:txBody>
            <a:bodyPr wrap="square" lIns="0" tIns="0" rIns="0" bIns="0" rtlCol="0"/>
            <a:lstStyle/>
            <a:p>
              <a:endParaRPr/>
            </a:p>
          </p:txBody>
        </p:sp>
        <p:sp>
          <p:nvSpPr>
            <p:cNvPr id="21" name="object 21"/>
            <p:cNvSpPr/>
            <p:nvPr/>
          </p:nvSpPr>
          <p:spPr>
            <a:xfrm>
              <a:off x="4257992" y="1679003"/>
              <a:ext cx="1398905" cy="1711960"/>
            </a:xfrm>
            <a:custGeom>
              <a:avLst/>
              <a:gdLst/>
              <a:ahLst/>
              <a:cxnLst/>
              <a:rect l="l" t="t" r="r" b="b"/>
              <a:pathLst>
                <a:path w="1398904" h="1711960">
                  <a:moveTo>
                    <a:pt x="0" y="349611"/>
                  </a:moveTo>
                  <a:lnTo>
                    <a:pt x="349611" y="0"/>
                  </a:lnTo>
                  <a:lnTo>
                    <a:pt x="1398440" y="0"/>
                  </a:lnTo>
                  <a:lnTo>
                    <a:pt x="1398440" y="1361900"/>
                  </a:lnTo>
                  <a:lnTo>
                    <a:pt x="1048830" y="1711510"/>
                  </a:lnTo>
                  <a:lnTo>
                    <a:pt x="0" y="1711510"/>
                  </a:lnTo>
                  <a:lnTo>
                    <a:pt x="0" y="349611"/>
                  </a:lnTo>
                  <a:close/>
                </a:path>
                <a:path w="1398904" h="1711960">
                  <a:moveTo>
                    <a:pt x="0" y="349611"/>
                  </a:moveTo>
                  <a:lnTo>
                    <a:pt x="1048830" y="349611"/>
                  </a:lnTo>
                  <a:lnTo>
                    <a:pt x="1398440" y="0"/>
                  </a:lnTo>
                </a:path>
                <a:path w="1398904"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22" name="object 22"/>
          <p:cNvSpPr txBox="1"/>
          <p:nvPr/>
        </p:nvSpPr>
        <p:spPr>
          <a:xfrm>
            <a:off x="4461890" y="2306828"/>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23" name="object 23"/>
          <p:cNvGrpSpPr/>
          <p:nvPr/>
        </p:nvGrpSpPr>
        <p:grpSpPr>
          <a:xfrm>
            <a:off x="1066411" y="2584754"/>
            <a:ext cx="1411605" cy="1724660"/>
            <a:chOff x="1066411" y="2584754"/>
            <a:chExt cx="1411605" cy="1724660"/>
          </a:xfrm>
        </p:grpSpPr>
        <p:sp>
          <p:nvSpPr>
            <p:cNvPr id="24" name="object 24"/>
            <p:cNvSpPr/>
            <p:nvPr/>
          </p:nvSpPr>
          <p:spPr>
            <a:xfrm>
              <a:off x="2121598" y="2591104"/>
              <a:ext cx="349885" cy="1711960"/>
            </a:xfrm>
            <a:custGeom>
              <a:avLst/>
              <a:gdLst/>
              <a:ahLst/>
              <a:cxnLst/>
              <a:rect l="l" t="t" r="r" b="b"/>
              <a:pathLst>
                <a:path w="349885" h="1711960">
                  <a:moveTo>
                    <a:pt x="349605" y="0"/>
                  </a:moveTo>
                  <a:lnTo>
                    <a:pt x="0" y="349618"/>
                  </a:lnTo>
                  <a:lnTo>
                    <a:pt x="0" y="1711515"/>
                  </a:lnTo>
                  <a:lnTo>
                    <a:pt x="349605" y="1361897"/>
                  </a:lnTo>
                  <a:lnTo>
                    <a:pt x="349605" y="0"/>
                  </a:lnTo>
                  <a:close/>
                </a:path>
              </a:pathLst>
            </a:custGeom>
            <a:solidFill>
              <a:srgbClr val="CDCDCD">
                <a:alpha val="92939"/>
              </a:srgbClr>
            </a:solidFill>
          </p:spPr>
          <p:txBody>
            <a:bodyPr wrap="square" lIns="0" tIns="0" rIns="0" bIns="0" rtlCol="0"/>
            <a:lstStyle/>
            <a:p>
              <a:endParaRPr/>
            </a:p>
          </p:txBody>
        </p:sp>
        <p:sp>
          <p:nvSpPr>
            <p:cNvPr id="25" name="object 25"/>
            <p:cNvSpPr/>
            <p:nvPr/>
          </p:nvSpPr>
          <p:spPr>
            <a:xfrm>
              <a:off x="1072761" y="2591104"/>
              <a:ext cx="1398905" cy="349885"/>
            </a:xfrm>
            <a:custGeom>
              <a:avLst/>
              <a:gdLst/>
              <a:ahLst/>
              <a:cxnLst/>
              <a:rect l="l" t="t" r="r" b="b"/>
              <a:pathLst>
                <a:path w="1398905" h="349885">
                  <a:moveTo>
                    <a:pt x="1398442" y="0"/>
                  </a:moveTo>
                  <a:lnTo>
                    <a:pt x="349613" y="0"/>
                  </a:lnTo>
                  <a:lnTo>
                    <a:pt x="0" y="349618"/>
                  </a:lnTo>
                  <a:lnTo>
                    <a:pt x="1048837" y="349618"/>
                  </a:lnTo>
                  <a:lnTo>
                    <a:pt x="1398442" y="0"/>
                  </a:lnTo>
                  <a:close/>
                </a:path>
              </a:pathLst>
            </a:custGeom>
            <a:solidFill>
              <a:srgbClr val="FFFFFF">
                <a:alpha val="92939"/>
              </a:srgbClr>
            </a:solidFill>
          </p:spPr>
          <p:txBody>
            <a:bodyPr wrap="square" lIns="0" tIns="0" rIns="0" bIns="0" rtlCol="0"/>
            <a:lstStyle/>
            <a:p>
              <a:endParaRPr/>
            </a:p>
          </p:txBody>
        </p:sp>
        <p:sp>
          <p:nvSpPr>
            <p:cNvPr id="26" name="object 26"/>
            <p:cNvSpPr/>
            <p:nvPr/>
          </p:nvSpPr>
          <p:spPr>
            <a:xfrm>
              <a:off x="1072761" y="2591104"/>
              <a:ext cx="1398905" cy="1711960"/>
            </a:xfrm>
            <a:custGeom>
              <a:avLst/>
              <a:gdLst/>
              <a:ahLst/>
              <a:cxnLst/>
              <a:rect l="l" t="t" r="r" b="b"/>
              <a:pathLst>
                <a:path w="1398905" h="1711960">
                  <a:moveTo>
                    <a:pt x="0" y="349611"/>
                  </a:moveTo>
                  <a:lnTo>
                    <a:pt x="349611" y="0"/>
                  </a:lnTo>
                  <a:lnTo>
                    <a:pt x="1398440" y="0"/>
                  </a:lnTo>
                  <a:lnTo>
                    <a:pt x="1398440" y="1361900"/>
                  </a:lnTo>
                  <a:lnTo>
                    <a:pt x="1048830" y="1711510"/>
                  </a:lnTo>
                  <a:lnTo>
                    <a:pt x="0" y="1711510"/>
                  </a:lnTo>
                  <a:lnTo>
                    <a:pt x="0" y="349611"/>
                  </a:lnTo>
                  <a:close/>
                </a:path>
                <a:path w="1398905" h="1711960">
                  <a:moveTo>
                    <a:pt x="0" y="349611"/>
                  </a:moveTo>
                  <a:lnTo>
                    <a:pt x="1048830" y="349611"/>
                  </a:lnTo>
                  <a:lnTo>
                    <a:pt x="1398440" y="0"/>
                  </a:lnTo>
                </a:path>
                <a:path w="1398905"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27" name="object 27"/>
          <p:cNvSpPr txBox="1"/>
          <p:nvPr/>
        </p:nvSpPr>
        <p:spPr>
          <a:xfrm>
            <a:off x="1276654" y="3218179"/>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28" name="object 28"/>
          <p:cNvGrpSpPr/>
          <p:nvPr/>
        </p:nvGrpSpPr>
        <p:grpSpPr>
          <a:xfrm>
            <a:off x="1298511" y="3620236"/>
            <a:ext cx="3964304" cy="1196975"/>
            <a:chOff x="1298511" y="3620236"/>
            <a:chExt cx="3964304" cy="1196975"/>
          </a:xfrm>
        </p:grpSpPr>
        <p:sp>
          <p:nvSpPr>
            <p:cNvPr id="29" name="object 29"/>
            <p:cNvSpPr/>
            <p:nvPr/>
          </p:nvSpPr>
          <p:spPr>
            <a:xfrm>
              <a:off x="4467834" y="3626586"/>
              <a:ext cx="788670" cy="254000"/>
            </a:xfrm>
            <a:custGeom>
              <a:avLst/>
              <a:gdLst/>
              <a:ahLst/>
              <a:cxnLst/>
              <a:rect l="l" t="t" r="r" b="b"/>
              <a:pathLst>
                <a:path w="788670" h="254000">
                  <a:moveTo>
                    <a:pt x="788441" y="0"/>
                  </a:moveTo>
                  <a:lnTo>
                    <a:pt x="234734" y="0"/>
                  </a:lnTo>
                  <a:lnTo>
                    <a:pt x="0" y="253974"/>
                  </a:lnTo>
                  <a:lnTo>
                    <a:pt x="553694" y="253974"/>
                  </a:lnTo>
                  <a:lnTo>
                    <a:pt x="788441" y="0"/>
                  </a:lnTo>
                  <a:close/>
                </a:path>
              </a:pathLst>
            </a:custGeom>
            <a:solidFill>
              <a:srgbClr val="E7E6E6">
                <a:alpha val="79998"/>
              </a:srgbClr>
            </a:solidFill>
          </p:spPr>
          <p:txBody>
            <a:bodyPr wrap="square" lIns="0" tIns="0" rIns="0" bIns="0" rtlCol="0"/>
            <a:lstStyle/>
            <a:p>
              <a:endParaRPr/>
            </a:p>
          </p:txBody>
        </p:sp>
        <p:sp>
          <p:nvSpPr>
            <p:cNvPr id="30" name="object 30"/>
            <p:cNvSpPr/>
            <p:nvPr/>
          </p:nvSpPr>
          <p:spPr>
            <a:xfrm>
              <a:off x="4467834" y="3626586"/>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sp>
          <p:nvSpPr>
            <p:cNvPr id="31" name="object 31"/>
            <p:cNvSpPr/>
            <p:nvPr/>
          </p:nvSpPr>
          <p:spPr>
            <a:xfrm>
              <a:off x="1304861" y="4556518"/>
              <a:ext cx="788670" cy="254000"/>
            </a:xfrm>
            <a:custGeom>
              <a:avLst/>
              <a:gdLst/>
              <a:ahLst/>
              <a:cxnLst/>
              <a:rect l="l" t="t" r="r" b="b"/>
              <a:pathLst>
                <a:path w="788669" h="254000">
                  <a:moveTo>
                    <a:pt x="788441" y="0"/>
                  </a:moveTo>
                  <a:lnTo>
                    <a:pt x="234746" y="0"/>
                  </a:lnTo>
                  <a:lnTo>
                    <a:pt x="0" y="253974"/>
                  </a:lnTo>
                  <a:lnTo>
                    <a:pt x="553707" y="253974"/>
                  </a:lnTo>
                  <a:lnTo>
                    <a:pt x="788441" y="0"/>
                  </a:lnTo>
                  <a:close/>
                </a:path>
              </a:pathLst>
            </a:custGeom>
            <a:solidFill>
              <a:srgbClr val="E7E6E6">
                <a:alpha val="79998"/>
              </a:srgbClr>
            </a:solidFill>
          </p:spPr>
          <p:txBody>
            <a:bodyPr wrap="square" lIns="0" tIns="0" rIns="0" bIns="0" rtlCol="0"/>
            <a:lstStyle/>
            <a:p>
              <a:endParaRPr/>
            </a:p>
          </p:txBody>
        </p:sp>
        <p:sp>
          <p:nvSpPr>
            <p:cNvPr id="32" name="object 32"/>
            <p:cNvSpPr/>
            <p:nvPr/>
          </p:nvSpPr>
          <p:spPr>
            <a:xfrm>
              <a:off x="1304861" y="4556518"/>
              <a:ext cx="788670" cy="254000"/>
            </a:xfrm>
            <a:custGeom>
              <a:avLst/>
              <a:gdLst/>
              <a:ahLst/>
              <a:cxnLst/>
              <a:rect l="l" t="t" r="r" b="b"/>
              <a:pathLst>
                <a:path w="788669"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grpSp>
      <p:sp>
        <p:nvSpPr>
          <p:cNvPr id="33" name="object 33"/>
          <p:cNvSpPr txBox="1"/>
          <p:nvPr/>
        </p:nvSpPr>
        <p:spPr>
          <a:xfrm>
            <a:off x="1361859" y="2060816"/>
            <a:ext cx="914400" cy="381635"/>
          </a:xfrm>
          <a:prstGeom prst="rect">
            <a:avLst/>
          </a:prstGeom>
          <a:ln w="19050">
            <a:solidFill>
              <a:srgbClr val="7A5FC5"/>
            </a:solidFill>
          </a:ln>
        </p:spPr>
        <p:txBody>
          <a:bodyPr vert="horz" wrap="square" lIns="0" tIns="0" rIns="0" bIns="0" rtlCol="0">
            <a:spAutoFit/>
          </a:bodyPr>
          <a:lstStyle/>
          <a:p>
            <a:pPr marL="137160">
              <a:lnSpc>
                <a:spcPts val="2800"/>
              </a:lnSpc>
            </a:pPr>
            <a:r>
              <a:rPr sz="2500" spc="-10" dirty="0">
                <a:latin typeface="Calibri"/>
                <a:cs typeface="Calibri"/>
              </a:rPr>
              <a:t>Class</a:t>
            </a:r>
            <a:endParaRPr sz="2500">
              <a:latin typeface="Calibri"/>
              <a:cs typeface="Calibri"/>
            </a:endParaRPr>
          </a:p>
        </p:txBody>
      </p:sp>
      <p:grpSp>
        <p:nvGrpSpPr>
          <p:cNvPr id="34" name="object 34"/>
          <p:cNvGrpSpPr/>
          <p:nvPr/>
        </p:nvGrpSpPr>
        <p:grpSpPr>
          <a:xfrm>
            <a:off x="1590776" y="2465184"/>
            <a:ext cx="258445" cy="324485"/>
            <a:chOff x="1590776" y="2465184"/>
            <a:chExt cx="258445" cy="324485"/>
          </a:xfrm>
        </p:grpSpPr>
        <p:sp>
          <p:nvSpPr>
            <p:cNvPr id="35" name="object 35"/>
            <p:cNvSpPr/>
            <p:nvPr/>
          </p:nvSpPr>
          <p:spPr>
            <a:xfrm>
              <a:off x="1597126" y="2471534"/>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36" name="object 36"/>
            <p:cNvSpPr/>
            <p:nvPr/>
          </p:nvSpPr>
          <p:spPr>
            <a:xfrm>
              <a:off x="1597126" y="2471534"/>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grpSp>
      <p:sp>
        <p:nvSpPr>
          <p:cNvPr id="37" name="object 37"/>
          <p:cNvSpPr txBox="1"/>
          <p:nvPr/>
        </p:nvSpPr>
        <p:spPr>
          <a:xfrm>
            <a:off x="2680944" y="1555711"/>
            <a:ext cx="974725" cy="381635"/>
          </a:xfrm>
          <a:prstGeom prst="rect">
            <a:avLst/>
          </a:prstGeom>
          <a:ln w="19050">
            <a:solidFill>
              <a:srgbClr val="7A5FC5"/>
            </a:solidFill>
          </a:ln>
        </p:spPr>
        <p:txBody>
          <a:bodyPr vert="horz" wrap="square" lIns="0" tIns="0" rIns="0" bIns="0" rtlCol="0">
            <a:spAutoFit/>
          </a:bodyPr>
          <a:lstStyle/>
          <a:p>
            <a:pPr marL="167005">
              <a:lnSpc>
                <a:spcPts val="2820"/>
              </a:lnSpc>
            </a:pPr>
            <a:r>
              <a:rPr sz="2500" spc="-10" dirty="0">
                <a:latin typeface="Calibri"/>
                <a:cs typeface="Calibri"/>
              </a:rPr>
              <a:t>Class</a:t>
            </a:r>
            <a:endParaRPr sz="2500">
              <a:latin typeface="Calibri"/>
              <a:cs typeface="Calibri"/>
            </a:endParaRPr>
          </a:p>
        </p:txBody>
      </p:sp>
      <p:grpSp>
        <p:nvGrpSpPr>
          <p:cNvPr id="38" name="object 38"/>
          <p:cNvGrpSpPr/>
          <p:nvPr/>
        </p:nvGrpSpPr>
        <p:grpSpPr>
          <a:xfrm>
            <a:off x="1128715" y="1578254"/>
            <a:ext cx="4774565" cy="4394835"/>
            <a:chOff x="1128715" y="1578254"/>
            <a:chExt cx="4774565" cy="4394835"/>
          </a:xfrm>
        </p:grpSpPr>
        <p:sp>
          <p:nvSpPr>
            <p:cNvPr id="39" name="object 39"/>
            <p:cNvSpPr/>
            <p:nvPr/>
          </p:nvSpPr>
          <p:spPr>
            <a:xfrm>
              <a:off x="3119335" y="1966429"/>
              <a:ext cx="245745" cy="311785"/>
            </a:xfrm>
            <a:custGeom>
              <a:avLst/>
              <a:gdLst/>
              <a:ahLst/>
              <a:cxnLst/>
              <a:rect l="l" t="t" r="r" b="b"/>
              <a:pathLst>
                <a:path w="245745" h="311785">
                  <a:moveTo>
                    <a:pt x="122605" y="0"/>
                  </a:moveTo>
                  <a:lnTo>
                    <a:pt x="0" y="122605"/>
                  </a:lnTo>
                  <a:lnTo>
                    <a:pt x="61302" y="122605"/>
                  </a:lnTo>
                  <a:lnTo>
                    <a:pt x="61302" y="311569"/>
                  </a:lnTo>
                  <a:lnTo>
                    <a:pt x="183908" y="311569"/>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0" name="object 40"/>
            <p:cNvSpPr/>
            <p:nvPr/>
          </p:nvSpPr>
          <p:spPr>
            <a:xfrm>
              <a:off x="3119335" y="1966429"/>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1" name="object 41"/>
            <p:cNvSpPr/>
            <p:nvPr/>
          </p:nvSpPr>
          <p:spPr>
            <a:xfrm>
              <a:off x="4953914" y="1584604"/>
              <a:ext cx="245745" cy="311785"/>
            </a:xfrm>
            <a:custGeom>
              <a:avLst/>
              <a:gdLst/>
              <a:ahLst/>
              <a:cxnLst/>
              <a:rect l="l" t="t" r="r" b="b"/>
              <a:pathLst>
                <a:path w="245745"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2" name="object 42"/>
            <p:cNvSpPr/>
            <p:nvPr/>
          </p:nvSpPr>
          <p:spPr>
            <a:xfrm>
              <a:off x="4953914" y="1584604"/>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3" name="object 43"/>
            <p:cNvSpPr/>
            <p:nvPr/>
          </p:nvSpPr>
          <p:spPr>
            <a:xfrm>
              <a:off x="1504911" y="4844503"/>
              <a:ext cx="245745" cy="1026794"/>
            </a:xfrm>
            <a:custGeom>
              <a:avLst/>
              <a:gdLst/>
              <a:ahLst/>
              <a:cxnLst/>
              <a:rect l="l" t="t" r="r" b="b"/>
              <a:pathLst>
                <a:path w="245744" h="1026795">
                  <a:moveTo>
                    <a:pt x="122605" y="0"/>
                  </a:moveTo>
                  <a:lnTo>
                    <a:pt x="0" y="122605"/>
                  </a:lnTo>
                  <a:lnTo>
                    <a:pt x="61302" y="122605"/>
                  </a:lnTo>
                  <a:lnTo>
                    <a:pt x="61302" y="1026720"/>
                  </a:lnTo>
                  <a:lnTo>
                    <a:pt x="183908" y="1026720"/>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4" name="object 44"/>
            <p:cNvSpPr/>
            <p:nvPr/>
          </p:nvSpPr>
          <p:spPr>
            <a:xfrm>
              <a:off x="1504911" y="4844503"/>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5" name="object 45"/>
            <p:cNvSpPr/>
            <p:nvPr/>
          </p:nvSpPr>
          <p:spPr>
            <a:xfrm>
              <a:off x="1505496" y="4329328"/>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6" name="object 46"/>
            <p:cNvSpPr/>
            <p:nvPr/>
          </p:nvSpPr>
          <p:spPr>
            <a:xfrm>
              <a:off x="1505496" y="4329328"/>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7" name="object 47"/>
            <p:cNvSpPr/>
            <p:nvPr/>
          </p:nvSpPr>
          <p:spPr>
            <a:xfrm>
              <a:off x="2938716" y="4274324"/>
              <a:ext cx="245745" cy="1026794"/>
            </a:xfrm>
            <a:custGeom>
              <a:avLst/>
              <a:gdLst/>
              <a:ahLst/>
              <a:cxnLst/>
              <a:rect l="l" t="t" r="r" b="b"/>
              <a:pathLst>
                <a:path w="245744" h="1026795">
                  <a:moveTo>
                    <a:pt x="122605" y="0"/>
                  </a:moveTo>
                  <a:lnTo>
                    <a:pt x="0" y="122605"/>
                  </a:lnTo>
                  <a:lnTo>
                    <a:pt x="61302" y="122605"/>
                  </a:lnTo>
                  <a:lnTo>
                    <a:pt x="61302" y="1026718"/>
                  </a:lnTo>
                  <a:lnTo>
                    <a:pt x="183908" y="1026718"/>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8" name="object 48"/>
            <p:cNvSpPr/>
            <p:nvPr/>
          </p:nvSpPr>
          <p:spPr>
            <a:xfrm>
              <a:off x="2938716" y="4274324"/>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9" name="object 49"/>
            <p:cNvSpPr/>
            <p:nvPr/>
          </p:nvSpPr>
          <p:spPr>
            <a:xfrm>
              <a:off x="2938716" y="3795852"/>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0" name="object 50"/>
            <p:cNvSpPr/>
            <p:nvPr/>
          </p:nvSpPr>
          <p:spPr>
            <a:xfrm>
              <a:off x="2938716" y="3795852"/>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1" name="object 51"/>
            <p:cNvSpPr/>
            <p:nvPr/>
          </p:nvSpPr>
          <p:spPr>
            <a:xfrm>
              <a:off x="4702594" y="3919042"/>
              <a:ext cx="245745" cy="1026794"/>
            </a:xfrm>
            <a:custGeom>
              <a:avLst/>
              <a:gdLst/>
              <a:ahLst/>
              <a:cxnLst/>
              <a:rect l="l" t="t" r="r" b="b"/>
              <a:pathLst>
                <a:path w="245745" h="1026795">
                  <a:moveTo>
                    <a:pt x="122605" y="0"/>
                  </a:moveTo>
                  <a:lnTo>
                    <a:pt x="0" y="122618"/>
                  </a:lnTo>
                  <a:lnTo>
                    <a:pt x="61302" y="122618"/>
                  </a:lnTo>
                  <a:lnTo>
                    <a:pt x="61302" y="1026731"/>
                  </a:lnTo>
                  <a:lnTo>
                    <a:pt x="183908" y="1026731"/>
                  </a:lnTo>
                  <a:lnTo>
                    <a:pt x="183908" y="122618"/>
                  </a:lnTo>
                  <a:lnTo>
                    <a:pt x="245211" y="122618"/>
                  </a:lnTo>
                  <a:lnTo>
                    <a:pt x="122605" y="0"/>
                  </a:lnTo>
                  <a:close/>
                </a:path>
              </a:pathLst>
            </a:custGeom>
            <a:solidFill>
              <a:srgbClr val="28AD8A"/>
            </a:solidFill>
          </p:spPr>
          <p:txBody>
            <a:bodyPr wrap="square" lIns="0" tIns="0" rIns="0" bIns="0" rtlCol="0"/>
            <a:lstStyle/>
            <a:p>
              <a:endParaRPr/>
            </a:p>
          </p:txBody>
        </p:sp>
        <p:sp>
          <p:nvSpPr>
            <p:cNvPr id="52" name="object 52"/>
            <p:cNvSpPr/>
            <p:nvPr/>
          </p:nvSpPr>
          <p:spPr>
            <a:xfrm>
              <a:off x="4702594" y="3919042"/>
              <a:ext cx="245745" cy="1026794"/>
            </a:xfrm>
            <a:custGeom>
              <a:avLst/>
              <a:gdLst/>
              <a:ahLst/>
              <a:cxnLst/>
              <a:rect l="l" t="t" r="r" b="b"/>
              <a:pathLst>
                <a:path w="245745"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3" name="object 53"/>
            <p:cNvSpPr/>
            <p:nvPr/>
          </p:nvSpPr>
          <p:spPr>
            <a:xfrm>
              <a:off x="4702594" y="3427565"/>
              <a:ext cx="245745" cy="311785"/>
            </a:xfrm>
            <a:custGeom>
              <a:avLst/>
              <a:gdLst/>
              <a:ahLst/>
              <a:cxnLst/>
              <a:rect l="l" t="t" r="r" b="b"/>
              <a:pathLst>
                <a:path w="245745"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4" name="object 54"/>
            <p:cNvSpPr/>
            <p:nvPr/>
          </p:nvSpPr>
          <p:spPr>
            <a:xfrm>
              <a:off x="4702594" y="3427565"/>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5" name="object 55"/>
            <p:cNvSpPr/>
            <p:nvPr/>
          </p:nvSpPr>
          <p:spPr>
            <a:xfrm>
              <a:off x="1578356" y="4806403"/>
              <a:ext cx="4324985" cy="1167130"/>
            </a:xfrm>
            <a:custGeom>
              <a:avLst/>
              <a:gdLst/>
              <a:ahLst/>
              <a:cxnLst/>
              <a:rect l="l" t="t" r="r" b="b"/>
              <a:pathLst>
                <a:path w="4324985" h="1167129">
                  <a:moveTo>
                    <a:pt x="4324858" y="47510"/>
                  </a:moveTo>
                  <a:lnTo>
                    <a:pt x="4323423" y="38061"/>
                  </a:lnTo>
                  <a:lnTo>
                    <a:pt x="4323423" y="28575"/>
                  </a:lnTo>
                  <a:lnTo>
                    <a:pt x="3478263" y="28575"/>
                  </a:lnTo>
                  <a:lnTo>
                    <a:pt x="3478263" y="0"/>
                  </a:lnTo>
                  <a:lnTo>
                    <a:pt x="3402063" y="38100"/>
                  </a:lnTo>
                  <a:lnTo>
                    <a:pt x="3478263" y="76200"/>
                  </a:lnTo>
                  <a:lnTo>
                    <a:pt x="3478263" y="47625"/>
                  </a:lnTo>
                  <a:lnTo>
                    <a:pt x="4197083" y="47625"/>
                  </a:lnTo>
                  <a:lnTo>
                    <a:pt x="1714258" y="424243"/>
                  </a:lnTo>
                  <a:lnTo>
                    <a:pt x="1709966" y="395973"/>
                  </a:lnTo>
                  <a:lnTo>
                    <a:pt x="1640357" y="445071"/>
                  </a:lnTo>
                  <a:lnTo>
                    <a:pt x="1721408" y="471309"/>
                  </a:lnTo>
                  <a:lnTo>
                    <a:pt x="1717421" y="445071"/>
                  </a:lnTo>
                  <a:lnTo>
                    <a:pt x="1717116" y="443077"/>
                  </a:lnTo>
                  <a:lnTo>
                    <a:pt x="4130471" y="77000"/>
                  </a:lnTo>
                  <a:lnTo>
                    <a:pt x="71424" y="1120533"/>
                  </a:lnTo>
                  <a:lnTo>
                    <a:pt x="64312" y="1092860"/>
                  </a:lnTo>
                  <a:lnTo>
                    <a:pt x="0" y="1148740"/>
                  </a:lnTo>
                  <a:lnTo>
                    <a:pt x="83286" y="1166660"/>
                  </a:lnTo>
                  <a:lnTo>
                    <a:pt x="76974" y="1142149"/>
                  </a:lnTo>
                  <a:lnTo>
                    <a:pt x="76161" y="1138986"/>
                  </a:lnTo>
                  <a:lnTo>
                    <a:pt x="4291165" y="55359"/>
                  </a:lnTo>
                  <a:lnTo>
                    <a:pt x="4290479" y="52730"/>
                  </a:lnTo>
                  <a:lnTo>
                    <a:pt x="4324858" y="47510"/>
                  </a:lnTo>
                  <a:close/>
                </a:path>
              </a:pathLst>
            </a:custGeom>
            <a:solidFill>
              <a:srgbClr val="C8472B"/>
            </a:solidFill>
          </p:spPr>
          <p:txBody>
            <a:bodyPr wrap="square" lIns="0" tIns="0" rIns="0" bIns="0" rtlCol="0"/>
            <a:lstStyle/>
            <a:p>
              <a:endParaRPr/>
            </a:p>
          </p:txBody>
        </p:sp>
        <p:sp>
          <p:nvSpPr>
            <p:cNvPr id="56" name="object 56"/>
            <p:cNvSpPr/>
            <p:nvPr/>
          </p:nvSpPr>
          <p:spPr>
            <a:xfrm>
              <a:off x="4477689" y="1642681"/>
              <a:ext cx="264160" cy="264160"/>
            </a:xfrm>
            <a:custGeom>
              <a:avLst/>
              <a:gdLst/>
              <a:ahLst/>
              <a:cxnLst/>
              <a:rect l="l" t="t" r="r" b="b"/>
              <a:pathLst>
                <a:path w="264160" h="264160">
                  <a:moveTo>
                    <a:pt x="173164" y="0"/>
                  </a:moveTo>
                  <a:lnTo>
                    <a:pt x="0" y="0"/>
                  </a:lnTo>
                  <a:lnTo>
                    <a:pt x="0" y="173164"/>
                  </a:lnTo>
                  <a:lnTo>
                    <a:pt x="43294" y="129870"/>
                  </a:lnTo>
                  <a:lnTo>
                    <a:pt x="177063" y="263639"/>
                  </a:lnTo>
                  <a:lnTo>
                    <a:pt x="263639" y="177063"/>
                  </a:lnTo>
                  <a:lnTo>
                    <a:pt x="129870" y="43294"/>
                  </a:lnTo>
                  <a:lnTo>
                    <a:pt x="173164" y="0"/>
                  </a:lnTo>
                  <a:close/>
                </a:path>
              </a:pathLst>
            </a:custGeom>
            <a:solidFill>
              <a:srgbClr val="28AD8A"/>
            </a:solidFill>
          </p:spPr>
          <p:txBody>
            <a:bodyPr wrap="square" lIns="0" tIns="0" rIns="0" bIns="0" rtlCol="0"/>
            <a:lstStyle/>
            <a:p>
              <a:endParaRPr/>
            </a:p>
          </p:txBody>
        </p:sp>
        <p:sp>
          <p:nvSpPr>
            <p:cNvPr id="57" name="object 57"/>
            <p:cNvSpPr/>
            <p:nvPr/>
          </p:nvSpPr>
          <p:spPr>
            <a:xfrm>
              <a:off x="4477691" y="1642679"/>
              <a:ext cx="264160" cy="264160"/>
            </a:xfrm>
            <a:custGeom>
              <a:avLst/>
              <a:gdLst/>
              <a:ahLst/>
              <a:cxnLst/>
              <a:rect l="l" t="t" r="r" b="b"/>
              <a:pathLst>
                <a:path w="264160"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sp>
          <p:nvSpPr>
            <p:cNvPr id="58" name="object 58"/>
            <p:cNvSpPr/>
            <p:nvPr/>
          </p:nvSpPr>
          <p:spPr>
            <a:xfrm>
              <a:off x="2460320" y="2029853"/>
              <a:ext cx="264160" cy="264160"/>
            </a:xfrm>
            <a:custGeom>
              <a:avLst/>
              <a:gdLst/>
              <a:ahLst/>
              <a:cxnLst/>
              <a:rect l="l" t="t" r="r" b="b"/>
              <a:pathLst>
                <a:path w="264160" h="264160">
                  <a:moveTo>
                    <a:pt x="173151" y="0"/>
                  </a:moveTo>
                  <a:lnTo>
                    <a:pt x="0" y="0"/>
                  </a:lnTo>
                  <a:lnTo>
                    <a:pt x="0" y="173151"/>
                  </a:lnTo>
                  <a:lnTo>
                    <a:pt x="43294" y="129857"/>
                  </a:lnTo>
                  <a:lnTo>
                    <a:pt x="177050" y="263626"/>
                  </a:lnTo>
                  <a:lnTo>
                    <a:pt x="263626" y="177050"/>
                  </a:lnTo>
                  <a:lnTo>
                    <a:pt x="129870" y="43281"/>
                  </a:lnTo>
                  <a:lnTo>
                    <a:pt x="173151" y="0"/>
                  </a:lnTo>
                  <a:close/>
                </a:path>
              </a:pathLst>
            </a:custGeom>
            <a:solidFill>
              <a:srgbClr val="28AD8A"/>
            </a:solidFill>
          </p:spPr>
          <p:txBody>
            <a:bodyPr wrap="square" lIns="0" tIns="0" rIns="0" bIns="0" rtlCol="0"/>
            <a:lstStyle/>
            <a:p>
              <a:endParaRPr/>
            </a:p>
          </p:txBody>
        </p:sp>
        <p:sp>
          <p:nvSpPr>
            <p:cNvPr id="59" name="object 59"/>
            <p:cNvSpPr/>
            <p:nvPr/>
          </p:nvSpPr>
          <p:spPr>
            <a:xfrm>
              <a:off x="2460321" y="2029852"/>
              <a:ext cx="264160" cy="264160"/>
            </a:xfrm>
            <a:custGeom>
              <a:avLst/>
              <a:gdLst/>
              <a:ahLst/>
              <a:cxnLst/>
              <a:rect l="l" t="t" r="r" b="b"/>
              <a:pathLst>
                <a:path w="264160"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sp>
          <p:nvSpPr>
            <p:cNvPr id="60" name="object 60"/>
            <p:cNvSpPr/>
            <p:nvPr/>
          </p:nvSpPr>
          <p:spPr>
            <a:xfrm>
              <a:off x="1135065" y="2529789"/>
              <a:ext cx="264160" cy="264160"/>
            </a:xfrm>
            <a:custGeom>
              <a:avLst/>
              <a:gdLst/>
              <a:ahLst/>
              <a:cxnLst/>
              <a:rect l="l" t="t" r="r" b="b"/>
              <a:pathLst>
                <a:path w="264159" h="264160">
                  <a:moveTo>
                    <a:pt x="173161" y="0"/>
                  </a:moveTo>
                  <a:lnTo>
                    <a:pt x="0" y="0"/>
                  </a:lnTo>
                  <a:lnTo>
                    <a:pt x="0" y="173151"/>
                  </a:lnTo>
                  <a:lnTo>
                    <a:pt x="43289" y="129857"/>
                  </a:lnTo>
                  <a:lnTo>
                    <a:pt x="177060" y="263626"/>
                  </a:lnTo>
                  <a:lnTo>
                    <a:pt x="263636" y="177050"/>
                  </a:lnTo>
                  <a:lnTo>
                    <a:pt x="129866" y="43281"/>
                  </a:lnTo>
                  <a:lnTo>
                    <a:pt x="173161" y="0"/>
                  </a:lnTo>
                  <a:close/>
                </a:path>
              </a:pathLst>
            </a:custGeom>
            <a:solidFill>
              <a:srgbClr val="28AD8A"/>
            </a:solidFill>
          </p:spPr>
          <p:txBody>
            <a:bodyPr wrap="square" lIns="0" tIns="0" rIns="0" bIns="0" rtlCol="0"/>
            <a:lstStyle/>
            <a:p>
              <a:endParaRPr/>
            </a:p>
          </p:txBody>
        </p:sp>
        <p:sp>
          <p:nvSpPr>
            <p:cNvPr id="61" name="object 61"/>
            <p:cNvSpPr/>
            <p:nvPr/>
          </p:nvSpPr>
          <p:spPr>
            <a:xfrm>
              <a:off x="1135065" y="2529787"/>
              <a:ext cx="264160" cy="264160"/>
            </a:xfrm>
            <a:custGeom>
              <a:avLst/>
              <a:gdLst/>
              <a:ahLst/>
              <a:cxnLst/>
              <a:rect l="l" t="t" r="r" b="b"/>
              <a:pathLst>
                <a:path w="264159"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grpSp>
      <p:sp>
        <p:nvSpPr>
          <p:cNvPr id="62" name="object 62"/>
          <p:cNvSpPr txBox="1"/>
          <p:nvPr/>
        </p:nvSpPr>
        <p:spPr>
          <a:xfrm>
            <a:off x="4820221" y="1173886"/>
            <a:ext cx="894080" cy="381635"/>
          </a:xfrm>
          <a:prstGeom prst="rect">
            <a:avLst/>
          </a:prstGeom>
          <a:ln w="19050">
            <a:solidFill>
              <a:srgbClr val="7A5FC5"/>
            </a:solidFill>
          </a:ln>
        </p:spPr>
        <p:txBody>
          <a:bodyPr vert="horz" wrap="square" lIns="0" tIns="0" rIns="0" bIns="0" rtlCol="0">
            <a:spAutoFit/>
          </a:bodyPr>
          <a:lstStyle/>
          <a:p>
            <a:pPr marL="127000">
              <a:lnSpc>
                <a:spcPts val="2800"/>
              </a:lnSpc>
            </a:pPr>
            <a:r>
              <a:rPr sz="2500" spc="-10" dirty="0">
                <a:latin typeface="Calibri"/>
                <a:cs typeface="Calibri"/>
              </a:rPr>
              <a:t>Class</a:t>
            </a:r>
            <a:endParaRPr sz="2500">
              <a:latin typeface="Calibri"/>
              <a:cs typeface="Calibri"/>
            </a:endParaRPr>
          </a:p>
        </p:txBody>
      </p:sp>
      <p:sp>
        <p:nvSpPr>
          <p:cNvPr id="69" name="object 69"/>
          <p:cNvSpPr txBox="1">
            <a:spLocks noGrp="1"/>
          </p:cNvSpPr>
          <p:nvPr>
            <p:ph type="sldNum" sz="quarter" idx="7"/>
          </p:nvPr>
        </p:nvSpPr>
        <p:spPr>
          <a:prstGeom prst="rect">
            <a:avLst/>
          </a:prstGeom>
        </p:spPr>
        <p:txBody>
          <a:bodyPr vert="horz" wrap="square" lIns="0" tIns="8255" rIns="0" bIns="0" rtlCol="0">
            <a:spAutoFit/>
          </a:bodyPr>
          <a:lstStyle/>
          <a:p>
            <a:pPr marL="2872105" marR="5080">
              <a:lnSpc>
                <a:spcPts val="2900"/>
              </a:lnSpc>
              <a:spcBef>
                <a:spcPts val="65"/>
              </a:spcBef>
            </a:pPr>
            <a:r>
              <a:rPr sz="2400" dirty="0">
                <a:solidFill>
                  <a:srgbClr val="000000"/>
                </a:solidFill>
              </a:rPr>
              <a:t>Regions</a:t>
            </a:r>
            <a:r>
              <a:rPr sz="2400" spc="-120" dirty="0">
                <a:solidFill>
                  <a:srgbClr val="000000"/>
                </a:solidFill>
              </a:rPr>
              <a:t> </a:t>
            </a:r>
            <a:r>
              <a:rPr sz="2400" spc="-25" dirty="0">
                <a:solidFill>
                  <a:srgbClr val="000000"/>
                </a:solidFill>
              </a:rPr>
              <a:t>of </a:t>
            </a:r>
            <a:r>
              <a:rPr sz="2400" spc="-10" dirty="0">
                <a:solidFill>
                  <a:srgbClr val="000000"/>
                </a:solidFill>
              </a:rPr>
              <a:t>Interest</a:t>
            </a:r>
            <a:r>
              <a:rPr sz="2400" spc="-120" dirty="0">
                <a:solidFill>
                  <a:srgbClr val="000000"/>
                </a:solidFill>
              </a:rPr>
              <a:t> </a:t>
            </a:r>
            <a:r>
              <a:rPr sz="2400" spc="-20" dirty="0">
                <a:solidFill>
                  <a:srgbClr val="000000"/>
                </a:solidFill>
              </a:rPr>
              <a:t>(RoI) </a:t>
            </a:r>
            <a:r>
              <a:rPr sz="2400" dirty="0">
                <a:solidFill>
                  <a:srgbClr val="000000"/>
                </a:solidFill>
              </a:rPr>
              <a:t>from</a:t>
            </a:r>
            <a:r>
              <a:rPr sz="2400" spc="-45" dirty="0">
                <a:solidFill>
                  <a:srgbClr val="000000"/>
                </a:solidFill>
              </a:rPr>
              <a:t> </a:t>
            </a:r>
            <a:r>
              <a:rPr sz="2400" dirty="0">
                <a:solidFill>
                  <a:srgbClr val="000000"/>
                </a:solidFill>
              </a:rPr>
              <a:t>a</a:t>
            </a:r>
            <a:r>
              <a:rPr sz="2400" spc="-40" dirty="0">
                <a:solidFill>
                  <a:srgbClr val="000000"/>
                </a:solidFill>
              </a:rPr>
              <a:t> </a:t>
            </a:r>
            <a:r>
              <a:rPr sz="2400" spc="-10" dirty="0">
                <a:solidFill>
                  <a:srgbClr val="000000"/>
                </a:solidFill>
              </a:rPr>
              <a:t>proposal</a:t>
            </a:r>
            <a:endParaRPr sz="2400" dirty="0"/>
          </a:p>
          <a:p>
            <a:pPr marL="2872105">
              <a:lnSpc>
                <a:spcPct val="100000"/>
              </a:lnSpc>
              <a:spcBef>
                <a:spcPts val="25"/>
              </a:spcBef>
            </a:pPr>
            <a:r>
              <a:rPr sz="2400" dirty="0">
                <a:solidFill>
                  <a:srgbClr val="000000"/>
                </a:solidFill>
              </a:rPr>
              <a:t>method</a:t>
            </a:r>
            <a:r>
              <a:rPr sz="2400" spc="-70" dirty="0">
                <a:solidFill>
                  <a:srgbClr val="000000"/>
                </a:solidFill>
              </a:rPr>
              <a:t> </a:t>
            </a:r>
            <a:r>
              <a:rPr sz="2400" spc="-10" dirty="0">
                <a:solidFill>
                  <a:srgbClr val="000000"/>
                </a:solidFill>
              </a:rPr>
              <a:t>(~2k)</a:t>
            </a:r>
            <a:endParaRPr sz="2400" dirty="0"/>
          </a:p>
          <a:p>
            <a:pPr marL="2282825">
              <a:lnSpc>
                <a:spcPct val="100000"/>
              </a:lnSpc>
              <a:spcBef>
                <a:spcPts val="1839"/>
              </a:spcBef>
            </a:pPr>
            <a:r>
              <a:rPr dirty="0"/>
              <a:t>Lecture</a:t>
            </a:r>
            <a:r>
              <a:rPr spc="-30" dirty="0"/>
              <a:t> </a:t>
            </a:r>
            <a:r>
              <a:rPr lang="tr-TR" dirty="0"/>
              <a:t>5</a:t>
            </a:r>
            <a:r>
              <a:rPr spc="-40" dirty="0"/>
              <a:t> </a:t>
            </a:r>
            <a:r>
              <a:rPr dirty="0"/>
              <a:t>-</a:t>
            </a:r>
            <a:r>
              <a:rPr spc="-35" dirty="0"/>
              <a:t> </a:t>
            </a:r>
            <a:fld id="{81D60167-4931-47E6-BA6A-407CBD079E47}" type="slidenum">
              <a:rPr spc="-25" dirty="0"/>
              <a:t>29</a:t>
            </a:fld>
            <a:endParaRPr spc="-25" dirty="0"/>
          </a:p>
        </p:txBody>
      </p:sp>
      <p:sp>
        <p:nvSpPr>
          <p:cNvPr id="70" name="object 70"/>
          <p:cNvSpPr txBox="1"/>
          <p:nvPr/>
        </p:nvSpPr>
        <p:spPr>
          <a:xfrm>
            <a:off x="337319" y="5046423"/>
            <a:ext cx="807085" cy="794385"/>
          </a:xfrm>
          <a:prstGeom prst="rect">
            <a:avLst/>
          </a:prstGeom>
        </p:spPr>
        <p:txBody>
          <a:bodyPr vert="horz" wrap="square" lIns="0" tIns="10160" rIns="0" bIns="0" rtlCol="0">
            <a:spAutoFit/>
          </a:bodyPr>
          <a:lstStyle/>
          <a:p>
            <a:pPr marL="12700" marR="5080">
              <a:lnSpc>
                <a:spcPts val="3000"/>
              </a:lnSpc>
              <a:spcBef>
                <a:spcPts val="80"/>
              </a:spcBef>
            </a:pPr>
            <a:r>
              <a:rPr sz="2500" spc="-10" dirty="0">
                <a:latin typeface="Calibri"/>
                <a:cs typeface="Calibri"/>
              </a:rPr>
              <a:t>Input </a:t>
            </a:r>
            <a:r>
              <a:rPr sz="2500" spc="-25" dirty="0">
                <a:latin typeface="Calibri"/>
                <a:cs typeface="Calibri"/>
              </a:rPr>
              <a:t>image</a:t>
            </a:r>
            <a:endParaRPr sz="2500">
              <a:latin typeface="Calibri"/>
              <a:cs typeface="Calibri"/>
            </a:endParaRPr>
          </a:p>
        </p:txBody>
      </p:sp>
      <p:sp>
        <p:nvSpPr>
          <p:cNvPr id="71" name="object 71"/>
          <p:cNvSpPr txBox="1"/>
          <p:nvPr/>
        </p:nvSpPr>
        <p:spPr>
          <a:xfrm>
            <a:off x="7936001" y="5846652"/>
            <a:ext cx="4119879" cy="952500"/>
          </a:xfrm>
          <a:prstGeom prst="rect">
            <a:avLst/>
          </a:prstGeom>
        </p:spPr>
        <p:txBody>
          <a:bodyPr vert="horz" wrap="square" lIns="0" tIns="13335" rIns="0" bIns="0" rtlCol="0">
            <a:spAutoFit/>
          </a:bodyPr>
          <a:lstStyle/>
          <a:p>
            <a:pPr marL="12700" marR="89535">
              <a:lnSpc>
                <a:spcPts val="1300"/>
              </a:lnSpc>
              <a:spcBef>
                <a:spcPts val="105"/>
              </a:spcBef>
            </a:pPr>
            <a:r>
              <a:rPr sz="1100" spc="-20" dirty="0">
                <a:latin typeface="Calibri"/>
                <a:cs typeface="Calibri"/>
              </a:rPr>
              <a:t>Girshick</a:t>
            </a:r>
            <a:r>
              <a:rPr sz="1100" spc="-10" dirty="0">
                <a:latin typeface="Calibri"/>
                <a:cs typeface="Calibri"/>
              </a:rPr>
              <a:t> </a:t>
            </a:r>
            <a:r>
              <a:rPr sz="1100" dirty="0">
                <a:latin typeface="Calibri"/>
                <a:cs typeface="Calibri"/>
              </a:rPr>
              <a:t>et</a:t>
            </a:r>
            <a:r>
              <a:rPr sz="1100" spc="5" dirty="0">
                <a:latin typeface="Calibri"/>
                <a:cs typeface="Calibri"/>
              </a:rPr>
              <a:t> </a:t>
            </a:r>
            <a:r>
              <a:rPr sz="1100" dirty="0">
                <a:latin typeface="Calibri"/>
                <a:cs typeface="Calibri"/>
              </a:rPr>
              <a:t>al,</a:t>
            </a:r>
            <a:r>
              <a:rPr sz="1100" spc="-10" dirty="0">
                <a:latin typeface="Calibri"/>
                <a:cs typeface="Calibri"/>
              </a:rPr>
              <a:t> </a:t>
            </a:r>
            <a:r>
              <a:rPr sz="1100" spc="-20" dirty="0">
                <a:latin typeface="Calibri"/>
                <a:cs typeface="Calibri"/>
              </a:rPr>
              <a:t>“Rich</a:t>
            </a:r>
            <a:r>
              <a:rPr sz="1100" spc="-10" dirty="0">
                <a:latin typeface="Calibri"/>
                <a:cs typeface="Calibri"/>
              </a:rPr>
              <a:t> </a:t>
            </a:r>
            <a:r>
              <a:rPr sz="1100" spc="-20" dirty="0">
                <a:latin typeface="Calibri"/>
                <a:cs typeface="Calibri"/>
              </a:rPr>
              <a:t>feature</a:t>
            </a:r>
            <a:r>
              <a:rPr sz="1100" spc="-15" dirty="0">
                <a:latin typeface="Calibri"/>
                <a:cs typeface="Calibri"/>
              </a:rPr>
              <a:t> </a:t>
            </a:r>
            <a:r>
              <a:rPr sz="1100" spc="-20" dirty="0">
                <a:latin typeface="Calibri"/>
                <a:cs typeface="Calibri"/>
              </a:rPr>
              <a:t>hierarchies</a:t>
            </a:r>
            <a:r>
              <a:rPr sz="1100" spc="-10" dirty="0">
                <a:latin typeface="Calibri"/>
                <a:cs typeface="Calibri"/>
              </a:rPr>
              <a:t> for</a:t>
            </a:r>
            <a:r>
              <a:rPr sz="1100" dirty="0">
                <a:latin typeface="Calibri"/>
                <a:cs typeface="Calibri"/>
              </a:rPr>
              <a:t> </a:t>
            </a:r>
            <a:r>
              <a:rPr sz="1100" spc="-20" dirty="0">
                <a:latin typeface="Calibri"/>
                <a:cs typeface="Calibri"/>
              </a:rPr>
              <a:t>accurate</a:t>
            </a:r>
            <a:r>
              <a:rPr sz="1100" spc="-15" dirty="0">
                <a:latin typeface="Calibri"/>
                <a:cs typeface="Calibri"/>
              </a:rPr>
              <a:t> </a:t>
            </a:r>
            <a:r>
              <a:rPr sz="1100" spc="-20" dirty="0">
                <a:latin typeface="Calibri"/>
                <a:cs typeface="Calibri"/>
              </a:rPr>
              <a:t>object</a:t>
            </a:r>
            <a:r>
              <a:rPr sz="1100" dirty="0">
                <a:latin typeface="Calibri"/>
                <a:cs typeface="Calibri"/>
              </a:rPr>
              <a:t> </a:t>
            </a:r>
            <a:r>
              <a:rPr sz="1100" spc="-20" dirty="0">
                <a:latin typeface="Calibri"/>
                <a:cs typeface="Calibri"/>
              </a:rPr>
              <a:t>detection</a:t>
            </a:r>
            <a:r>
              <a:rPr sz="1100" spc="-10" dirty="0">
                <a:latin typeface="Calibri"/>
                <a:cs typeface="Calibri"/>
              </a:rPr>
              <a:t> </a:t>
            </a:r>
            <a:r>
              <a:rPr sz="1100" spc="-25" dirty="0">
                <a:latin typeface="Calibri"/>
                <a:cs typeface="Calibri"/>
              </a:rPr>
              <a:t>and </a:t>
            </a:r>
            <a:r>
              <a:rPr sz="1100" spc="-20" dirty="0">
                <a:latin typeface="Calibri"/>
                <a:cs typeface="Calibri"/>
              </a:rPr>
              <a:t>semantic</a:t>
            </a:r>
            <a:r>
              <a:rPr sz="1100" spc="-5" dirty="0">
                <a:latin typeface="Calibri"/>
                <a:cs typeface="Calibri"/>
              </a:rPr>
              <a:t> </a:t>
            </a:r>
            <a:r>
              <a:rPr sz="1100" spc="-20" dirty="0">
                <a:latin typeface="Calibri"/>
                <a:cs typeface="Calibri"/>
              </a:rPr>
              <a:t>segmentation”,</a:t>
            </a:r>
            <a:r>
              <a:rPr sz="1100" dirty="0">
                <a:latin typeface="Calibri"/>
                <a:cs typeface="Calibri"/>
              </a:rPr>
              <a:t> </a:t>
            </a:r>
            <a:r>
              <a:rPr sz="1100" spc="-20" dirty="0">
                <a:latin typeface="Calibri"/>
                <a:cs typeface="Calibri"/>
              </a:rPr>
              <a:t>CVPR</a:t>
            </a:r>
            <a:r>
              <a:rPr sz="1100" spc="-5" dirty="0">
                <a:latin typeface="Calibri"/>
                <a:cs typeface="Calibri"/>
              </a:rPr>
              <a:t> </a:t>
            </a:r>
            <a:r>
              <a:rPr sz="1100" spc="-10" dirty="0">
                <a:latin typeface="Calibri"/>
                <a:cs typeface="Calibri"/>
              </a:rPr>
              <a:t>2014.</a:t>
            </a:r>
            <a:endParaRPr sz="1100" dirty="0">
              <a:latin typeface="Calibri"/>
              <a:cs typeface="Calibri"/>
            </a:endParaRPr>
          </a:p>
          <a:p>
            <a:pPr marL="12700">
              <a:lnSpc>
                <a:spcPts val="1250"/>
              </a:lnSpc>
            </a:pPr>
            <a:r>
              <a:rPr sz="1100" spc="-10" dirty="0">
                <a:latin typeface="Calibri"/>
                <a:cs typeface="Calibri"/>
              </a:rPr>
              <a:t>Figure</a:t>
            </a:r>
            <a:r>
              <a:rPr sz="1100" spc="-25" dirty="0">
                <a:latin typeface="Calibri"/>
                <a:cs typeface="Calibri"/>
              </a:rPr>
              <a:t> </a:t>
            </a:r>
            <a:r>
              <a:rPr sz="1100" spc="-20" dirty="0">
                <a:latin typeface="Calibri"/>
                <a:cs typeface="Calibri"/>
              </a:rPr>
              <a:t>copyright</a:t>
            </a:r>
            <a:r>
              <a:rPr sz="1100" spc="-5" dirty="0">
                <a:latin typeface="Calibri"/>
                <a:cs typeface="Calibri"/>
              </a:rPr>
              <a:t> </a:t>
            </a:r>
            <a:r>
              <a:rPr sz="1100" spc="-10" dirty="0">
                <a:latin typeface="Calibri"/>
                <a:cs typeface="Calibri"/>
              </a:rPr>
              <a:t>Ross</a:t>
            </a:r>
            <a:r>
              <a:rPr sz="1100" spc="-15" dirty="0">
                <a:latin typeface="Calibri"/>
                <a:cs typeface="Calibri"/>
              </a:rPr>
              <a:t> </a:t>
            </a:r>
            <a:r>
              <a:rPr sz="1100" spc="-20" dirty="0">
                <a:latin typeface="Calibri"/>
                <a:cs typeface="Calibri"/>
              </a:rPr>
              <a:t>Girshick,</a:t>
            </a:r>
            <a:r>
              <a:rPr sz="1100" spc="-10" dirty="0">
                <a:latin typeface="Calibri"/>
                <a:cs typeface="Calibri"/>
              </a:rPr>
              <a:t> </a:t>
            </a:r>
            <a:r>
              <a:rPr sz="1100" spc="-25" dirty="0">
                <a:latin typeface="Calibri"/>
                <a:cs typeface="Calibri"/>
              </a:rPr>
              <a:t>2015;</a:t>
            </a:r>
            <a:r>
              <a:rPr sz="1100" spc="-5" dirty="0">
                <a:latin typeface="Calibri"/>
                <a:cs typeface="Calibri"/>
              </a:rPr>
              <a:t> </a:t>
            </a:r>
            <a:r>
              <a:rPr sz="1100" u="sng" spc="-20" dirty="0">
                <a:solidFill>
                  <a:srgbClr val="0462C1"/>
                </a:solidFill>
                <a:uFill>
                  <a:solidFill>
                    <a:srgbClr val="0462C1"/>
                  </a:solidFill>
                </a:uFill>
                <a:latin typeface="Calibri"/>
                <a:cs typeface="Calibri"/>
              </a:rPr>
              <a:t>source</a:t>
            </a:r>
            <a:r>
              <a:rPr sz="1100" spc="-20" dirty="0">
                <a:latin typeface="Calibri"/>
                <a:cs typeface="Calibri"/>
              </a:rPr>
              <a:t>.</a:t>
            </a:r>
            <a:r>
              <a:rPr sz="1100" dirty="0">
                <a:latin typeface="Calibri"/>
                <a:cs typeface="Calibri"/>
              </a:rPr>
              <a:t> </a:t>
            </a:r>
            <a:r>
              <a:rPr sz="1100" spc="-25" dirty="0">
                <a:latin typeface="Calibri"/>
                <a:cs typeface="Calibri"/>
              </a:rPr>
              <a:t>Reproduced</a:t>
            </a:r>
            <a:r>
              <a:rPr sz="1100" spc="-15" dirty="0">
                <a:latin typeface="Calibri"/>
                <a:cs typeface="Calibri"/>
              </a:rPr>
              <a:t> </a:t>
            </a:r>
            <a:r>
              <a:rPr sz="1100" spc="-10" dirty="0">
                <a:latin typeface="Calibri"/>
                <a:cs typeface="Calibri"/>
              </a:rPr>
              <a:t>with</a:t>
            </a:r>
            <a:r>
              <a:rPr sz="1100" spc="-20" dirty="0">
                <a:latin typeface="Calibri"/>
                <a:cs typeface="Calibri"/>
              </a:rPr>
              <a:t> </a:t>
            </a:r>
            <a:r>
              <a:rPr sz="1100" spc="-10" dirty="0">
                <a:latin typeface="Calibri"/>
                <a:cs typeface="Calibri"/>
              </a:rPr>
              <a:t>permission.</a:t>
            </a:r>
            <a:endParaRPr sz="1100" dirty="0">
              <a:latin typeface="Calibri"/>
              <a:cs typeface="Calibri"/>
            </a:endParaRPr>
          </a:p>
          <a:p>
            <a:pPr marL="1533525">
              <a:lnSpc>
                <a:spcPct val="100000"/>
              </a:lnSpc>
              <a:spcBef>
                <a:spcPts val="900"/>
              </a:spcBef>
            </a:pPr>
            <a:r>
              <a:rPr lang="en-TR" sz="2000" dirty="0">
                <a:solidFill>
                  <a:srgbClr val="FFC904"/>
                </a:solidFill>
                <a:latin typeface="Calibri"/>
                <a:cs typeface="Calibri"/>
              </a:rPr>
              <a:t> </a:t>
            </a:r>
            <a:endParaRPr sz="2000" dirty="0">
              <a:latin typeface="Calibri"/>
              <a:cs typeface="Calibri"/>
            </a:endParaRPr>
          </a:p>
        </p:txBody>
      </p:sp>
      <p:sp>
        <p:nvSpPr>
          <p:cNvPr id="72" name="object 72"/>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63" name="object 63"/>
          <p:cNvSpPr txBox="1"/>
          <p:nvPr/>
        </p:nvSpPr>
        <p:spPr>
          <a:xfrm>
            <a:off x="5328577" y="2194052"/>
            <a:ext cx="2386965" cy="2110740"/>
          </a:xfrm>
          <a:prstGeom prst="rect">
            <a:avLst/>
          </a:prstGeom>
        </p:spPr>
        <p:txBody>
          <a:bodyPr vert="horz" wrap="square" lIns="0" tIns="10795" rIns="0" bIns="0" rtlCol="0">
            <a:spAutoFit/>
          </a:bodyPr>
          <a:lstStyle/>
          <a:p>
            <a:pPr marL="532130" marR="5080">
              <a:lnSpc>
                <a:spcPct val="100400"/>
              </a:lnSpc>
              <a:spcBef>
                <a:spcPts val="85"/>
              </a:spcBef>
            </a:pPr>
            <a:r>
              <a:rPr sz="2400" spc="-10" dirty="0">
                <a:latin typeface="Calibri"/>
                <a:cs typeface="Calibri"/>
              </a:rPr>
              <a:t>Forward</a:t>
            </a:r>
            <a:r>
              <a:rPr sz="2400" spc="-85" dirty="0">
                <a:latin typeface="Calibri"/>
                <a:cs typeface="Calibri"/>
              </a:rPr>
              <a:t> </a:t>
            </a:r>
            <a:r>
              <a:rPr sz="2400" spc="-20" dirty="0">
                <a:latin typeface="Calibri"/>
                <a:cs typeface="Calibri"/>
              </a:rPr>
              <a:t>each </a:t>
            </a:r>
            <a:r>
              <a:rPr sz="2400" dirty="0">
                <a:latin typeface="Calibri"/>
                <a:cs typeface="Calibri"/>
              </a:rPr>
              <a:t>region</a:t>
            </a:r>
            <a:r>
              <a:rPr sz="2400" spc="-100" dirty="0">
                <a:latin typeface="Calibri"/>
                <a:cs typeface="Calibri"/>
              </a:rPr>
              <a:t> </a:t>
            </a:r>
            <a:r>
              <a:rPr sz="2400" spc="-10" dirty="0">
                <a:latin typeface="Calibri"/>
                <a:cs typeface="Calibri"/>
              </a:rPr>
              <a:t>through ConvNet</a:t>
            </a:r>
            <a:endParaRPr sz="2400">
              <a:latin typeface="Calibri"/>
              <a:cs typeface="Calibri"/>
            </a:endParaRPr>
          </a:p>
          <a:p>
            <a:pPr marL="12700" marR="153035">
              <a:lnSpc>
                <a:spcPct val="100800"/>
              </a:lnSpc>
              <a:spcBef>
                <a:spcPts val="1945"/>
              </a:spcBef>
            </a:pPr>
            <a:r>
              <a:rPr sz="2400" spc="-10" dirty="0">
                <a:latin typeface="Calibri"/>
                <a:cs typeface="Calibri"/>
              </a:rPr>
              <a:t>Warped</a:t>
            </a:r>
            <a:r>
              <a:rPr sz="2400" spc="-125" dirty="0">
                <a:latin typeface="Calibri"/>
                <a:cs typeface="Calibri"/>
              </a:rPr>
              <a:t> </a:t>
            </a:r>
            <a:r>
              <a:rPr sz="2400" spc="-10" dirty="0">
                <a:latin typeface="Calibri"/>
                <a:cs typeface="Calibri"/>
              </a:rPr>
              <a:t>image </a:t>
            </a:r>
            <a:r>
              <a:rPr sz="2400" dirty="0">
                <a:latin typeface="Calibri"/>
                <a:cs typeface="Calibri"/>
              </a:rPr>
              <a:t>regions</a:t>
            </a:r>
            <a:r>
              <a:rPr sz="2400" spc="-100" dirty="0">
                <a:latin typeface="Calibri"/>
                <a:cs typeface="Calibri"/>
              </a:rPr>
              <a:t> </a:t>
            </a:r>
            <a:r>
              <a:rPr sz="2400" spc="-10" dirty="0">
                <a:latin typeface="Calibri"/>
                <a:cs typeface="Calibri"/>
              </a:rPr>
              <a:t>(224x224)</a:t>
            </a:r>
            <a:endParaRPr sz="2400">
              <a:latin typeface="Calibri"/>
              <a:cs typeface="Calibri"/>
            </a:endParaRPr>
          </a:p>
        </p:txBody>
      </p:sp>
      <p:sp>
        <p:nvSpPr>
          <p:cNvPr id="64" name="object 64"/>
          <p:cNvSpPr txBox="1"/>
          <p:nvPr/>
        </p:nvSpPr>
        <p:spPr>
          <a:xfrm>
            <a:off x="6615315" y="314452"/>
            <a:ext cx="4488180" cy="467359"/>
          </a:xfrm>
          <a:prstGeom prst="rect">
            <a:avLst/>
          </a:prstGeom>
          <a:ln w="25400">
            <a:solidFill>
              <a:srgbClr val="7A5FC5"/>
            </a:solidFill>
          </a:ln>
        </p:spPr>
        <p:txBody>
          <a:bodyPr vert="horz" wrap="square" lIns="0" tIns="23495" rIns="0" bIns="0" rtlCol="0">
            <a:spAutoFit/>
          </a:bodyPr>
          <a:lstStyle/>
          <a:p>
            <a:pPr marL="1028065">
              <a:lnSpc>
                <a:spcPct val="100000"/>
              </a:lnSpc>
              <a:spcBef>
                <a:spcPts val="185"/>
              </a:spcBef>
            </a:pPr>
            <a:r>
              <a:rPr sz="2400" dirty="0">
                <a:latin typeface="Calibri"/>
                <a:cs typeface="Calibri"/>
              </a:rPr>
              <a:t>Classify</a:t>
            </a:r>
            <a:r>
              <a:rPr sz="2400" spc="-50" dirty="0">
                <a:latin typeface="Calibri"/>
                <a:cs typeface="Calibri"/>
              </a:rPr>
              <a:t> </a:t>
            </a:r>
            <a:r>
              <a:rPr sz="2400" dirty="0">
                <a:latin typeface="Calibri"/>
                <a:cs typeface="Calibri"/>
              </a:rPr>
              <a:t>each</a:t>
            </a:r>
            <a:r>
              <a:rPr sz="2400" spc="-45" dirty="0">
                <a:latin typeface="Calibri"/>
                <a:cs typeface="Calibri"/>
              </a:rPr>
              <a:t> </a:t>
            </a:r>
            <a:r>
              <a:rPr sz="2400" spc="-10" dirty="0">
                <a:latin typeface="Calibri"/>
                <a:cs typeface="Calibri"/>
              </a:rPr>
              <a:t>region</a:t>
            </a:r>
            <a:endParaRPr sz="2400">
              <a:latin typeface="Calibri"/>
              <a:cs typeface="Calibri"/>
            </a:endParaRPr>
          </a:p>
        </p:txBody>
      </p:sp>
      <p:sp>
        <p:nvSpPr>
          <p:cNvPr id="65" name="object 65"/>
          <p:cNvSpPr txBox="1"/>
          <p:nvPr/>
        </p:nvSpPr>
        <p:spPr>
          <a:xfrm>
            <a:off x="3791242" y="1173886"/>
            <a:ext cx="919480" cy="381635"/>
          </a:xfrm>
          <a:prstGeom prst="rect">
            <a:avLst/>
          </a:prstGeom>
          <a:ln w="19050">
            <a:solidFill>
              <a:srgbClr val="0000FF"/>
            </a:solidFill>
          </a:ln>
        </p:spPr>
        <p:txBody>
          <a:bodyPr vert="horz" wrap="square" lIns="0" tIns="0" rIns="0" bIns="0" rtlCol="0">
            <a:spAutoFit/>
          </a:bodyPr>
          <a:lstStyle/>
          <a:p>
            <a:pPr marL="141605">
              <a:lnSpc>
                <a:spcPts val="2800"/>
              </a:lnSpc>
            </a:pPr>
            <a:r>
              <a:rPr sz="2500" spc="-20" dirty="0">
                <a:latin typeface="Calibri"/>
                <a:cs typeface="Calibri"/>
              </a:rPr>
              <a:t>Bbox</a:t>
            </a:r>
            <a:endParaRPr sz="2500">
              <a:latin typeface="Calibri"/>
              <a:cs typeface="Calibri"/>
            </a:endParaRPr>
          </a:p>
        </p:txBody>
      </p:sp>
      <p:sp>
        <p:nvSpPr>
          <p:cNvPr id="66" name="object 66"/>
          <p:cNvSpPr txBox="1"/>
          <p:nvPr/>
        </p:nvSpPr>
        <p:spPr>
          <a:xfrm>
            <a:off x="6615315" y="881087"/>
            <a:ext cx="4488180" cy="1240155"/>
          </a:xfrm>
          <a:prstGeom prst="rect">
            <a:avLst/>
          </a:prstGeom>
          <a:ln w="25400">
            <a:solidFill>
              <a:srgbClr val="0000FF"/>
            </a:solidFill>
          </a:ln>
        </p:spPr>
        <p:txBody>
          <a:bodyPr vert="horz" wrap="square" lIns="0" tIns="45085" rIns="0" bIns="0" rtlCol="0">
            <a:spAutoFit/>
          </a:bodyPr>
          <a:lstStyle/>
          <a:p>
            <a:pPr marL="121285">
              <a:lnSpc>
                <a:spcPct val="100000"/>
              </a:lnSpc>
              <a:spcBef>
                <a:spcPts val="355"/>
              </a:spcBef>
            </a:pPr>
            <a:r>
              <a:rPr sz="2400" dirty="0">
                <a:latin typeface="Calibri"/>
                <a:cs typeface="Calibri"/>
              </a:rPr>
              <a:t>Bounding</a:t>
            </a:r>
            <a:r>
              <a:rPr sz="2400" spc="-80" dirty="0">
                <a:latin typeface="Calibri"/>
                <a:cs typeface="Calibri"/>
              </a:rPr>
              <a:t> </a:t>
            </a:r>
            <a:r>
              <a:rPr sz="2400" dirty="0">
                <a:latin typeface="Calibri"/>
                <a:cs typeface="Calibri"/>
              </a:rPr>
              <a:t>box</a:t>
            </a:r>
            <a:r>
              <a:rPr sz="2400" spc="-75" dirty="0">
                <a:latin typeface="Calibri"/>
                <a:cs typeface="Calibri"/>
              </a:rPr>
              <a:t> </a:t>
            </a:r>
            <a:r>
              <a:rPr sz="2400" spc="-10" dirty="0">
                <a:latin typeface="Calibri"/>
                <a:cs typeface="Calibri"/>
              </a:rPr>
              <a:t>regression:</a:t>
            </a:r>
            <a:endParaRPr sz="2400">
              <a:latin typeface="Calibri"/>
              <a:cs typeface="Calibri"/>
            </a:endParaRPr>
          </a:p>
          <a:p>
            <a:pPr marL="121285" marR="187325">
              <a:lnSpc>
                <a:spcPct val="100800"/>
              </a:lnSpc>
              <a:spcBef>
                <a:spcPts val="5"/>
              </a:spcBef>
            </a:pPr>
            <a:r>
              <a:rPr sz="2400" dirty="0">
                <a:latin typeface="Calibri"/>
                <a:cs typeface="Calibri"/>
              </a:rPr>
              <a:t>Predict</a:t>
            </a:r>
            <a:r>
              <a:rPr sz="2400" spc="-80" dirty="0">
                <a:latin typeface="Calibri"/>
                <a:cs typeface="Calibri"/>
              </a:rPr>
              <a:t> </a:t>
            </a:r>
            <a:r>
              <a:rPr sz="2400" spc="-10" dirty="0">
                <a:latin typeface="Calibri"/>
                <a:cs typeface="Calibri"/>
              </a:rPr>
              <a:t>“transform”</a:t>
            </a:r>
            <a:r>
              <a:rPr sz="2400" spc="-75" dirty="0">
                <a:latin typeface="Calibri"/>
                <a:cs typeface="Calibri"/>
              </a:rPr>
              <a:t> </a:t>
            </a:r>
            <a:r>
              <a:rPr sz="2400" dirty="0">
                <a:latin typeface="Calibri"/>
                <a:cs typeface="Calibri"/>
              </a:rPr>
              <a:t>to</a:t>
            </a:r>
            <a:r>
              <a:rPr sz="2400" spc="-80" dirty="0">
                <a:latin typeface="Calibri"/>
                <a:cs typeface="Calibri"/>
              </a:rPr>
              <a:t> </a:t>
            </a:r>
            <a:r>
              <a:rPr sz="2400" dirty="0">
                <a:latin typeface="Calibri"/>
                <a:cs typeface="Calibri"/>
              </a:rPr>
              <a:t>correct</a:t>
            </a:r>
            <a:r>
              <a:rPr sz="2400" spc="-75" dirty="0">
                <a:latin typeface="Calibri"/>
                <a:cs typeface="Calibri"/>
              </a:rPr>
              <a:t> </a:t>
            </a:r>
            <a:r>
              <a:rPr sz="2400" spc="-25" dirty="0">
                <a:latin typeface="Calibri"/>
                <a:cs typeface="Calibri"/>
              </a:rPr>
              <a:t>the </a:t>
            </a:r>
            <a:r>
              <a:rPr sz="2400" dirty="0">
                <a:latin typeface="Calibri"/>
                <a:cs typeface="Calibri"/>
              </a:rPr>
              <a:t>RoI:</a:t>
            </a:r>
            <a:r>
              <a:rPr sz="2400" spc="-60" dirty="0">
                <a:latin typeface="Calibri"/>
                <a:cs typeface="Calibri"/>
              </a:rPr>
              <a:t> </a:t>
            </a:r>
            <a:r>
              <a:rPr sz="2400" dirty="0">
                <a:latin typeface="Calibri"/>
                <a:cs typeface="Calibri"/>
              </a:rPr>
              <a:t>4</a:t>
            </a:r>
            <a:r>
              <a:rPr sz="2400" spc="-60" dirty="0">
                <a:latin typeface="Calibri"/>
                <a:cs typeface="Calibri"/>
              </a:rPr>
              <a:t> </a:t>
            </a:r>
            <a:r>
              <a:rPr sz="2400" dirty="0">
                <a:latin typeface="Calibri"/>
                <a:cs typeface="Calibri"/>
              </a:rPr>
              <a:t>numbers</a:t>
            </a:r>
            <a:r>
              <a:rPr sz="2400" spc="-55" dirty="0">
                <a:latin typeface="Calibri"/>
                <a:cs typeface="Calibri"/>
              </a:rPr>
              <a:t> </a:t>
            </a:r>
            <a:r>
              <a:rPr sz="2400" dirty="0">
                <a:latin typeface="Calibri"/>
                <a:cs typeface="Calibri"/>
              </a:rPr>
              <a:t>(t</a:t>
            </a:r>
            <a:r>
              <a:rPr sz="2400" baseline="-17361" dirty="0">
                <a:latin typeface="Calibri"/>
                <a:cs typeface="Calibri"/>
              </a:rPr>
              <a:t>x</a:t>
            </a:r>
            <a:r>
              <a:rPr sz="2400" dirty="0">
                <a:latin typeface="Calibri"/>
                <a:cs typeface="Calibri"/>
              </a:rPr>
              <a:t>,</a:t>
            </a:r>
            <a:r>
              <a:rPr sz="2400" spc="-55" dirty="0">
                <a:latin typeface="Calibri"/>
                <a:cs typeface="Calibri"/>
              </a:rPr>
              <a:t> </a:t>
            </a:r>
            <a:r>
              <a:rPr sz="2400" spc="-10" dirty="0">
                <a:latin typeface="Calibri"/>
                <a:cs typeface="Calibri"/>
              </a:rPr>
              <a:t>t</a:t>
            </a:r>
            <a:r>
              <a:rPr sz="2400" spc="-15" baseline="-17361" dirty="0">
                <a:latin typeface="Calibri"/>
                <a:cs typeface="Calibri"/>
              </a:rPr>
              <a:t>y</a:t>
            </a:r>
            <a:r>
              <a:rPr sz="2400" spc="-10" dirty="0">
                <a:latin typeface="Calibri"/>
                <a:cs typeface="Calibri"/>
              </a:rPr>
              <a:t>,</a:t>
            </a:r>
            <a:r>
              <a:rPr sz="2400" spc="-50" dirty="0">
                <a:latin typeface="Calibri"/>
                <a:cs typeface="Calibri"/>
              </a:rPr>
              <a:t> </a:t>
            </a:r>
            <a:r>
              <a:rPr sz="2400" dirty="0">
                <a:latin typeface="Calibri"/>
                <a:cs typeface="Calibri"/>
              </a:rPr>
              <a:t>t</a:t>
            </a:r>
            <a:r>
              <a:rPr sz="2400" baseline="-17361" dirty="0">
                <a:latin typeface="Calibri"/>
                <a:cs typeface="Calibri"/>
              </a:rPr>
              <a:t>h</a:t>
            </a:r>
            <a:r>
              <a:rPr sz="2400" dirty="0">
                <a:latin typeface="Calibri"/>
                <a:cs typeface="Calibri"/>
              </a:rPr>
              <a:t>,</a:t>
            </a:r>
            <a:r>
              <a:rPr sz="2400" spc="-55" dirty="0">
                <a:latin typeface="Calibri"/>
                <a:cs typeface="Calibri"/>
              </a:rPr>
              <a:t> </a:t>
            </a:r>
            <a:r>
              <a:rPr sz="2400" spc="-25" dirty="0">
                <a:latin typeface="Calibri"/>
                <a:cs typeface="Calibri"/>
              </a:rPr>
              <a:t>t</a:t>
            </a:r>
            <a:r>
              <a:rPr sz="2400" spc="-37" baseline="-17361" dirty="0">
                <a:latin typeface="Calibri"/>
                <a:cs typeface="Calibri"/>
              </a:rPr>
              <a:t>w</a:t>
            </a:r>
            <a:r>
              <a:rPr sz="2400" spc="-25" dirty="0">
                <a:latin typeface="Calibri"/>
                <a:cs typeface="Calibri"/>
              </a:rPr>
              <a:t>)</a:t>
            </a:r>
            <a:endParaRPr sz="2400">
              <a:latin typeface="Calibri"/>
              <a:cs typeface="Calibri"/>
            </a:endParaRPr>
          </a:p>
        </p:txBody>
      </p:sp>
      <p:sp>
        <p:nvSpPr>
          <p:cNvPr id="67" name="object 67"/>
          <p:cNvSpPr txBox="1"/>
          <p:nvPr/>
        </p:nvSpPr>
        <p:spPr>
          <a:xfrm>
            <a:off x="1581429" y="1554988"/>
            <a:ext cx="919480" cy="381635"/>
          </a:xfrm>
          <a:prstGeom prst="rect">
            <a:avLst/>
          </a:prstGeom>
          <a:ln w="19050">
            <a:solidFill>
              <a:srgbClr val="0000FF"/>
            </a:solidFill>
          </a:ln>
        </p:spPr>
        <p:txBody>
          <a:bodyPr vert="horz" wrap="square" lIns="0" tIns="0" rIns="0" bIns="0" rtlCol="0">
            <a:spAutoFit/>
          </a:bodyPr>
          <a:lstStyle/>
          <a:p>
            <a:pPr marL="141605">
              <a:lnSpc>
                <a:spcPts val="2800"/>
              </a:lnSpc>
            </a:pPr>
            <a:r>
              <a:rPr sz="2500" spc="-20" dirty="0">
                <a:latin typeface="Calibri"/>
                <a:cs typeface="Calibri"/>
              </a:rPr>
              <a:t>Bbox</a:t>
            </a:r>
            <a:endParaRPr sz="2500">
              <a:latin typeface="Calibri"/>
              <a:cs typeface="Calibri"/>
            </a:endParaRPr>
          </a:p>
        </p:txBody>
      </p:sp>
      <p:sp>
        <p:nvSpPr>
          <p:cNvPr id="68" name="object 68"/>
          <p:cNvSpPr txBox="1"/>
          <p:nvPr/>
        </p:nvSpPr>
        <p:spPr>
          <a:xfrm>
            <a:off x="287442" y="2066074"/>
            <a:ext cx="919480" cy="381635"/>
          </a:xfrm>
          <a:prstGeom prst="rect">
            <a:avLst/>
          </a:prstGeom>
          <a:ln w="19050">
            <a:solidFill>
              <a:srgbClr val="0000FF"/>
            </a:solidFill>
          </a:ln>
        </p:spPr>
        <p:txBody>
          <a:bodyPr vert="horz" wrap="square" lIns="0" tIns="0" rIns="0" bIns="0" rtlCol="0">
            <a:spAutoFit/>
          </a:bodyPr>
          <a:lstStyle/>
          <a:p>
            <a:pPr marL="141605">
              <a:lnSpc>
                <a:spcPts val="2810"/>
              </a:lnSpc>
            </a:pPr>
            <a:r>
              <a:rPr sz="2500" spc="-20" dirty="0">
                <a:latin typeface="Calibri"/>
                <a:cs typeface="Calibri"/>
              </a:rPr>
              <a:t>Bbox</a:t>
            </a:r>
            <a:endParaRPr sz="25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739"/>
            <a:ext cx="4598035" cy="635000"/>
          </a:xfrm>
          <a:prstGeom prst="rect">
            <a:avLst/>
          </a:prstGeom>
        </p:spPr>
        <p:txBody>
          <a:bodyPr vert="horz" wrap="square" lIns="0" tIns="12700" rIns="0" bIns="0" rtlCol="0">
            <a:spAutoFit/>
          </a:bodyPr>
          <a:lstStyle/>
          <a:p>
            <a:pPr marL="12700">
              <a:lnSpc>
                <a:spcPct val="100000"/>
              </a:lnSpc>
              <a:spcBef>
                <a:spcPts val="100"/>
              </a:spcBef>
            </a:pPr>
            <a:r>
              <a:rPr dirty="0"/>
              <a:t>Computer</a:t>
            </a:r>
            <a:r>
              <a:rPr spc="-85" dirty="0"/>
              <a:t> </a:t>
            </a:r>
            <a:r>
              <a:rPr dirty="0"/>
              <a:t>Vision</a:t>
            </a:r>
            <a:r>
              <a:rPr spc="-80" dirty="0"/>
              <a:t> </a:t>
            </a:r>
            <a:r>
              <a:rPr spc="-40" dirty="0"/>
              <a:t>Tasks</a:t>
            </a:r>
          </a:p>
        </p:txBody>
      </p:sp>
      <p:pic>
        <p:nvPicPr>
          <p:cNvPr id="3" name="object 3"/>
          <p:cNvPicPr/>
          <p:nvPr/>
        </p:nvPicPr>
        <p:blipFill>
          <a:blip r:embed="rId2" cstate="print"/>
          <a:stretch>
            <a:fillRect/>
          </a:stretch>
        </p:blipFill>
        <p:spPr>
          <a:xfrm>
            <a:off x="91439" y="2267711"/>
            <a:ext cx="2791968" cy="2417064"/>
          </a:xfrm>
          <a:prstGeom prst="rect">
            <a:avLst/>
          </a:prstGeom>
        </p:spPr>
      </p:pic>
      <p:sp>
        <p:nvSpPr>
          <p:cNvPr id="4" name="object 4"/>
          <p:cNvSpPr txBox="1"/>
          <p:nvPr/>
        </p:nvSpPr>
        <p:spPr>
          <a:xfrm>
            <a:off x="567086" y="1436623"/>
            <a:ext cx="1864360" cy="436880"/>
          </a:xfrm>
          <a:prstGeom prst="rect">
            <a:avLst/>
          </a:prstGeom>
        </p:spPr>
        <p:txBody>
          <a:bodyPr vert="horz" wrap="square" lIns="0" tIns="12700" rIns="0" bIns="0" rtlCol="0">
            <a:spAutoFit/>
          </a:bodyPr>
          <a:lstStyle/>
          <a:p>
            <a:pPr marL="12700">
              <a:lnSpc>
                <a:spcPct val="100000"/>
              </a:lnSpc>
              <a:spcBef>
                <a:spcPts val="100"/>
              </a:spcBef>
            </a:pPr>
            <a:r>
              <a:rPr sz="2700" b="1" spc="-20" dirty="0">
                <a:latin typeface="Calibri"/>
                <a:cs typeface="Calibri"/>
              </a:rPr>
              <a:t>Classification</a:t>
            </a:r>
            <a:endParaRPr sz="2700">
              <a:latin typeface="Calibri"/>
              <a:cs typeface="Calibri"/>
            </a:endParaRPr>
          </a:p>
        </p:txBody>
      </p:sp>
      <p:sp>
        <p:nvSpPr>
          <p:cNvPr id="5" name="object 5"/>
          <p:cNvSpPr txBox="1"/>
          <p:nvPr/>
        </p:nvSpPr>
        <p:spPr>
          <a:xfrm>
            <a:off x="3854031" y="1235455"/>
            <a:ext cx="1315720" cy="436880"/>
          </a:xfrm>
          <a:prstGeom prst="rect">
            <a:avLst/>
          </a:prstGeom>
        </p:spPr>
        <p:txBody>
          <a:bodyPr vert="horz" wrap="square" lIns="0" tIns="12700" rIns="0" bIns="0" rtlCol="0">
            <a:spAutoFit/>
          </a:bodyPr>
          <a:lstStyle/>
          <a:p>
            <a:pPr marL="12700">
              <a:lnSpc>
                <a:spcPct val="100000"/>
              </a:lnSpc>
              <a:spcBef>
                <a:spcPts val="100"/>
              </a:spcBef>
            </a:pPr>
            <a:r>
              <a:rPr sz="2700" b="1" spc="-25" dirty="0">
                <a:latin typeface="Calibri"/>
                <a:cs typeface="Calibri"/>
              </a:rPr>
              <a:t>Semantic</a:t>
            </a:r>
            <a:endParaRPr sz="2700">
              <a:latin typeface="Calibri"/>
              <a:cs typeface="Calibri"/>
            </a:endParaRPr>
          </a:p>
        </p:txBody>
      </p:sp>
      <p:sp>
        <p:nvSpPr>
          <p:cNvPr id="6" name="object 6"/>
          <p:cNvSpPr txBox="1"/>
          <p:nvPr/>
        </p:nvSpPr>
        <p:spPr>
          <a:xfrm>
            <a:off x="3522243" y="1640840"/>
            <a:ext cx="1980564" cy="436880"/>
          </a:xfrm>
          <a:prstGeom prst="rect">
            <a:avLst/>
          </a:prstGeom>
        </p:spPr>
        <p:txBody>
          <a:bodyPr vert="horz" wrap="square" lIns="0" tIns="12700" rIns="0" bIns="0" rtlCol="0">
            <a:spAutoFit/>
          </a:bodyPr>
          <a:lstStyle/>
          <a:p>
            <a:pPr marL="12700">
              <a:lnSpc>
                <a:spcPct val="100000"/>
              </a:lnSpc>
              <a:spcBef>
                <a:spcPts val="100"/>
              </a:spcBef>
            </a:pPr>
            <a:r>
              <a:rPr sz="2700" b="1" spc="-30" dirty="0">
                <a:latin typeface="Calibri"/>
                <a:cs typeface="Calibri"/>
              </a:rPr>
              <a:t>Segmentation</a:t>
            </a:r>
            <a:endParaRPr sz="2700">
              <a:latin typeface="Calibri"/>
              <a:cs typeface="Calibri"/>
            </a:endParaRPr>
          </a:p>
        </p:txBody>
      </p:sp>
      <p:sp>
        <p:nvSpPr>
          <p:cNvPr id="7" name="object 7"/>
          <p:cNvSpPr txBox="1"/>
          <p:nvPr/>
        </p:nvSpPr>
        <p:spPr>
          <a:xfrm>
            <a:off x="6869341" y="1311655"/>
            <a:ext cx="1397000" cy="842644"/>
          </a:xfrm>
          <a:prstGeom prst="rect">
            <a:avLst/>
          </a:prstGeom>
        </p:spPr>
        <p:txBody>
          <a:bodyPr vert="horz" wrap="square" lIns="0" tIns="31115" rIns="0" bIns="0" rtlCol="0">
            <a:spAutoFit/>
          </a:bodyPr>
          <a:lstStyle/>
          <a:p>
            <a:pPr marL="12700" marR="5080" indent="222250">
              <a:lnSpc>
                <a:spcPts val="3190"/>
              </a:lnSpc>
              <a:spcBef>
                <a:spcPts val="245"/>
              </a:spcBef>
            </a:pPr>
            <a:r>
              <a:rPr sz="2700" b="1" spc="-10" dirty="0">
                <a:latin typeface="Calibri"/>
                <a:cs typeface="Calibri"/>
              </a:rPr>
              <a:t>Object </a:t>
            </a:r>
            <a:r>
              <a:rPr sz="2700" b="1" spc="-35" dirty="0">
                <a:latin typeface="Calibri"/>
                <a:cs typeface="Calibri"/>
              </a:rPr>
              <a:t>Detection</a:t>
            </a:r>
            <a:endParaRPr sz="2700">
              <a:latin typeface="Calibri"/>
              <a:cs typeface="Calibri"/>
            </a:endParaRPr>
          </a:p>
        </p:txBody>
      </p:sp>
      <p:sp>
        <p:nvSpPr>
          <p:cNvPr id="8" name="object 8"/>
          <p:cNvSpPr txBox="1"/>
          <p:nvPr/>
        </p:nvSpPr>
        <p:spPr>
          <a:xfrm>
            <a:off x="9570466" y="1208023"/>
            <a:ext cx="1980564" cy="842644"/>
          </a:xfrm>
          <a:prstGeom prst="rect">
            <a:avLst/>
          </a:prstGeom>
        </p:spPr>
        <p:txBody>
          <a:bodyPr vert="horz" wrap="square" lIns="0" tIns="31115" rIns="0" bIns="0" rtlCol="0">
            <a:spAutoFit/>
          </a:bodyPr>
          <a:lstStyle/>
          <a:p>
            <a:pPr marL="12700" marR="5080" indent="389255">
              <a:lnSpc>
                <a:spcPts val="3190"/>
              </a:lnSpc>
              <a:spcBef>
                <a:spcPts val="245"/>
              </a:spcBef>
            </a:pPr>
            <a:r>
              <a:rPr sz="2700" b="1" spc="-10" dirty="0">
                <a:latin typeface="Calibri"/>
                <a:cs typeface="Calibri"/>
              </a:rPr>
              <a:t>Instance </a:t>
            </a:r>
            <a:r>
              <a:rPr sz="2700" b="1" spc="-35" dirty="0">
                <a:latin typeface="Calibri"/>
                <a:cs typeface="Calibri"/>
              </a:rPr>
              <a:t>Segmentation</a:t>
            </a:r>
            <a:endParaRPr sz="2700">
              <a:latin typeface="Calibri"/>
              <a:cs typeface="Calibri"/>
            </a:endParaRPr>
          </a:p>
        </p:txBody>
      </p:sp>
      <p:sp>
        <p:nvSpPr>
          <p:cNvPr id="9" name="object 9"/>
          <p:cNvSpPr txBox="1"/>
          <p:nvPr/>
        </p:nvSpPr>
        <p:spPr>
          <a:xfrm>
            <a:off x="1248760" y="4790947"/>
            <a:ext cx="499109" cy="391160"/>
          </a:xfrm>
          <a:prstGeom prst="rect">
            <a:avLst/>
          </a:prstGeom>
        </p:spPr>
        <p:txBody>
          <a:bodyPr vert="horz" wrap="square" lIns="0" tIns="12700" rIns="0" bIns="0" rtlCol="0">
            <a:spAutoFit/>
          </a:bodyPr>
          <a:lstStyle/>
          <a:p>
            <a:pPr marL="12700">
              <a:lnSpc>
                <a:spcPct val="100000"/>
              </a:lnSpc>
              <a:spcBef>
                <a:spcPts val="100"/>
              </a:spcBef>
            </a:pPr>
            <a:r>
              <a:rPr sz="2400" b="1" spc="-50" dirty="0">
                <a:latin typeface="Calibri"/>
                <a:cs typeface="Calibri"/>
              </a:rPr>
              <a:t>CAT</a:t>
            </a:r>
            <a:endParaRPr sz="2400">
              <a:latin typeface="Calibri"/>
              <a:cs typeface="Calibri"/>
            </a:endParaRPr>
          </a:p>
        </p:txBody>
      </p:sp>
      <p:pic>
        <p:nvPicPr>
          <p:cNvPr id="10" name="object 10"/>
          <p:cNvPicPr/>
          <p:nvPr/>
        </p:nvPicPr>
        <p:blipFill>
          <a:blip r:embed="rId3" cstate="print"/>
          <a:stretch>
            <a:fillRect/>
          </a:stretch>
        </p:blipFill>
        <p:spPr>
          <a:xfrm>
            <a:off x="6181344" y="2322576"/>
            <a:ext cx="2795016" cy="2401824"/>
          </a:xfrm>
          <a:prstGeom prst="rect">
            <a:avLst/>
          </a:prstGeom>
        </p:spPr>
      </p:pic>
      <p:grpSp>
        <p:nvGrpSpPr>
          <p:cNvPr id="11" name="object 11"/>
          <p:cNvGrpSpPr/>
          <p:nvPr/>
        </p:nvGrpSpPr>
        <p:grpSpPr>
          <a:xfrm>
            <a:off x="9220200" y="2322576"/>
            <a:ext cx="2813685" cy="2431415"/>
            <a:chOff x="9220200" y="2322576"/>
            <a:chExt cx="2813685" cy="2431415"/>
          </a:xfrm>
        </p:grpSpPr>
        <p:pic>
          <p:nvPicPr>
            <p:cNvPr id="12" name="object 12"/>
            <p:cNvPicPr/>
            <p:nvPr/>
          </p:nvPicPr>
          <p:blipFill>
            <a:blip r:embed="rId4" cstate="print"/>
            <a:stretch>
              <a:fillRect/>
            </a:stretch>
          </p:blipFill>
          <p:spPr>
            <a:xfrm>
              <a:off x="9220200" y="2322576"/>
              <a:ext cx="2813304" cy="2420112"/>
            </a:xfrm>
            <a:prstGeom prst="rect">
              <a:avLst/>
            </a:prstGeom>
          </p:spPr>
        </p:pic>
        <p:sp>
          <p:nvSpPr>
            <p:cNvPr id="13" name="object 13"/>
            <p:cNvSpPr/>
            <p:nvPr/>
          </p:nvSpPr>
          <p:spPr>
            <a:xfrm>
              <a:off x="9768484" y="3335820"/>
              <a:ext cx="941069" cy="1403985"/>
            </a:xfrm>
            <a:custGeom>
              <a:avLst/>
              <a:gdLst/>
              <a:ahLst/>
              <a:cxnLst/>
              <a:rect l="l" t="t" r="r" b="b"/>
              <a:pathLst>
                <a:path w="941070" h="1403985">
                  <a:moveTo>
                    <a:pt x="565556" y="0"/>
                  </a:moveTo>
                  <a:lnTo>
                    <a:pt x="431482" y="16763"/>
                  </a:lnTo>
                  <a:lnTo>
                    <a:pt x="392480" y="50330"/>
                  </a:lnTo>
                  <a:lnTo>
                    <a:pt x="268160" y="30746"/>
                  </a:lnTo>
                  <a:lnTo>
                    <a:pt x="234022" y="125831"/>
                  </a:lnTo>
                  <a:lnTo>
                    <a:pt x="268160" y="184556"/>
                  </a:lnTo>
                  <a:lnTo>
                    <a:pt x="204774" y="408266"/>
                  </a:lnTo>
                  <a:lnTo>
                    <a:pt x="307162" y="520128"/>
                  </a:lnTo>
                  <a:lnTo>
                    <a:pt x="241338" y="676732"/>
                  </a:lnTo>
                  <a:lnTo>
                    <a:pt x="82880" y="511746"/>
                  </a:lnTo>
                  <a:lnTo>
                    <a:pt x="9753" y="528510"/>
                  </a:lnTo>
                  <a:lnTo>
                    <a:pt x="0" y="763422"/>
                  </a:lnTo>
                  <a:lnTo>
                    <a:pt x="143827" y="838923"/>
                  </a:lnTo>
                  <a:lnTo>
                    <a:pt x="277901" y="819340"/>
                  </a:lnTo>
                  <a:lnTo>
                    <a:pt x="231584" y="1031875"/>
                  </a:lnTo>
                  <a:lnTo>
                    <a:pt x="270586" y="1269568"/>
                  </a:lnTo>
                  <a:lnTo>
                    <a:pt x="221843" y="1403807"/>
                  </a:lnTo>
                  <a:lnTo>
                    <a:pt x="453415" y="1401000"/>
                  </a:lnTo>
                  <a:lnTo>
                    <a:pt x="402234" y="1160526"/>
                  </a:lnTo>
                  <a:lnTo>
                    <a:pt x="477812" y="1087805"/>
                  </a:lnTo>
                  <a:lnTo>
                    <a:pt x="621626" y="1079423"/>
                  </a:lnTo>
                  <a:lnTo>
                    <a:pt x="660628" y="1163320"/>
                  </a:lnTo>
                  <a:lnTo>
                    <a:pt x="536308" y="1387030"/>
                  </a:lnTo>
                  <a:lnTo>
                    <a:pt x="748398" y="1392618"/>
                  </a:lnTo>
                  <a:lnTo>
                    <a:pt x="880033" y="1062634"/>
                  </a:lnTo>
                  <a:lnTo>
                    <a:pt x="838593" y="920026"/>
                  </a:lnTo>
                  <a:lnTo>
                    <a:pt x="940968" y="791387"/>
                  </a:lnTo>
                  <a:lnTo>
                    <a:pt x="894664" y="701903"/>
                  </a:lnTo>
                  <a:lnTo>
                    <a:pt x="880033" y="475386"/>
                  </a:lnTo>
                  <a:lnTo>
                    <a:pt x="850785" y="447420"/>
                  </a:lnTo>
                  <a:lnTo>
                    <a:pt x="882472" y="346748"/>
                  </a:lnTo>
                  <a:lnTo>
                    <a:pt x="816648" y="279628"/>
                  </a:lnTo>
                  <a:lnTo>
                    <a:pt x="794715" y="198539"/>
                  </a:lnTo>
                  <a:lnTo>
                    <a:pt x="806907" y="86690"/>
                  </a:lnTo>
                  <a:lnTo>
                    <a:pt x="726452" y="25158"/>
                  </a:lnTo>
                  <a:lnTo>
                    <a:pt x="670394" y="72694"/>
                  </a:lnTo>
                  <a:lnTo>
                    <a:pt x="565556" y="0"/>
                  </a:lnTo>
                  <a:close/>
                </a:path>
              </a:pathLst>
            </a:custGeom>
            <a:solidFill>
              <a:srgbClr val="FF0000"/>
            </a:solidFill>
          </p:spPr>
          <p:txBody>
            <a:bodyPr wrap="square" lIns="0" tIns="0" rIns="0" bIns="0" rtlCol="0"/>
            <a:lstStyle/>
            <a:p>
              <a:endParaRPr/>
            </a:p>
          </p:txBody>
        </p:sp>
        <p:sp>
          <p:nvSpPr>
            <p:cNvPr id="14" name="object 14"/>
            <p:cNvSpPr/>
            <p:nvPr/>
          </p:nvSpPr>
          <p:spPr>
            <a:xfrm>
              <a:off x="9768484" y="3335820"/>
              <a:ext cx="941069" cy="1403985"/>
            </a:xfrm>
            <a:custGeom>
              <a:avLst/>
              <a:gdLst/>
              <a:ahLst/>
              <a:cxnLst/>
              <a:rect l="l" t="t" r="r" b="b"/>
              <a:pathLst>
                <a:path w="941070" h="1403985">
                  <a:moveTo>
                    <a:pt x="268157" y="184563"/>
                  </a:moveTo>
                  <a:lnTo>
                    <a:pt x="204777" y="408278"/>
                  </a:lnTo>
                  <a:lnTo>
                    <a:pt x="307161" y="520136"/>
                  </a:lnTo>
                  <a:lnTo>
                    <a:pt x="241345" y="676737"/>
                  </a:lnTo>
                  <a:lnTo>
                    <a:pt x="82881" y="511751"/>
                  </a:lnTo>
                  <a:lnTo>
                    <a:pt x="9756" y="528521"/>
                  </a:lnTo>
                  <a:lnTo>
                    <a:pt x="0" y="763428"/>
                  </a:lnTo>
                  <a:lnTo>
                    <a:pt x="143835" y="838928"/>
                  </a:lnTo>
                  <a:lnTo>
                    <a:pt x="277903" y="819351"/>
                  </a:lnTo>
                  <a:lnTo>
                    <a:pt x="231589" y="1031890"/>
                  </a:lnTo>
                  <a:lnTo>
                    <a:pt x="270593" y="1269580"/>
                  </a:lnTo>
                  <a:lnTo>
                    <a:pt x="221843" y="1403810"/>
                  </a:lnTo>
                  <a:lnTo>
                    <a:pt x="453422" y="1401010"/>
                  </a:lnTo>
                  <a:lnTo>
                    <a:pt x="402235" y="1160530"/>
                  </a:lnTo>
                  <a:lnTo>
                    <a:pt x="477807" y="1087810"/>
                  </a:lnTo>
                  <a:lnTo>
                    <a:pt x="621632" y="1079430"/>
                  </a:lnTo>
                  <a:lnTo>
                    <a:pt x="660636" y="1163320"/>
                  </a:lnTo>
                  <a:lnTo>
                    <a:pt x="536314" y="1387040"/>
                  </a:lnTo>
                  <a:lnTo>
                    <a:pt x="748400" y="1392630"/>
                  </a:lnTo>
                  <a:lnTo>
                    <a:pt x="880032" y="1062640"/>
                  </a:lnTo>
                  <a:lnTo>
                    <a:pt x="838591" y="920029"/>
                  </a:lnTo>
                  <a:lnTo>
                    <a:pt x="940975" y="791390"/>
                  </a:lnTo>
                  <a:lnTo>
                    <a:pt x="894661" y="701904"/>
                  </a:lnTo>
                  <a:lnTo>
                    <a:pt x="880032" y="475393"/>
                  </a:lnTo>
                  <a:lnTo>
                    <a:pt x="850784" y="447431"/>
                  </a:lnTo>
                  <a:lnTo>
                    <a:pt x="882469" y="346753"/>
                  </a:lnTo>
                  <a:lnTo>
                    <a:pt x="816653" y="279639"/>
                  </a:lnTo>
                  <a:lnTo>
                    <a:pt x="794714" y="198549"/>
                  </a:lnTo>
                  <a:lnTo>
                    <a:pt x="806907" y="86691"/>
                  </a:lnTo>
                  <a:lnTo>
                    <a:pt x="726452" y="25166"/>
                  </a:lnTo>
                  <a:lnTo>
                    <a:pt x="670392" y="72704"/>
                  </a:lnTo>
                  <a:lnTo>
                    <a:pt x="565562" y="0"/>
                  </a:lnTo>
                  <a:lnTo>
                    <a:pt x="431483" y="16769"/>
                  </a:lnTo>
                  <a:lnTo>
                    <a:pt x="392479" y="50333"/>
                  </a:lnTo>
                  <a:lnTo>
                    <a:pt x="268157" y="30756"/>
                  </a:lnTo>
                  <a:lnTo>
                    <a:pt x="234026" y="125833"/>
                  </a:lnTo>
                  <a:lnTo>
                    <a:pt x="268157" y="184563"/>
                  </a:lnTo>
                  <a:close/>
                </a:path>
              </a:pathLst>
            </a:custGeom>
            <a:ln w="28575">
              <a:solidFill>
                <a:srgbClr val="FF0000"/>
              </a:solidFill>
            </a:ln>
          </p:spPr>
          <p:txBody>
            <a:bodyPr wrap="square" lIns="0" tIns="0" rIns="0" bIns="0" rtlCol="0"/>
            <a:lstStyle/>
            <a:p>
              <a:endParaRPr/>
            </a:p>
          </p:txBody>
        </p:sp>
        <p:sp>
          <p:nvSpPr>
            <p:cNvPr id="15" name="object 15"/>
            <p:cNvSpPr/>
            <p:nvPr/>
          </p:nvSpPr>
          <p:spPr>
            <a:xfrm>
              <a:off x="10632909" y="3508146"/>
              <a:ext cx="496570" cy="1092835"/>
            </a:xfrm>
            <a:custGeom>
              <a:avLst/>
              <a:gdLst/>
              <a:ahLst/>
              <a:cxnLst/>
              <a:rect l="l" t="t" r="r" b="b"/>
              <a:pathLst>
                <a:path w="496570" h="1092835">
                  <a:moveTo>
                    <a:pt x="239293" y="0"/>
                  </a:moveTo>
                  <a:lnTo>
                    <a:pt x="140017" y="71208"/>
                  </a:lnTo>
                  <a:lnTo>
                    <a:pt x="68745" y="541743"/>
                  </a:lnTo>
                  <a:lnTo>
                    <a:pt x="119646" y="606755"/>
                  </a:lnTo>
                  <a:lnTo>
                    <a:pt x="76377" y="674852"/>
                  </a:lnTo>
                  <a:lnTo>
                    <a:pt x="40728" y="777011"/>
                  </a:lnTo>
                  <a:lnTo>
                    <a:pt x="50914" y="848207"/>
                  </a:lnTo>
                  <a:lnTo>
                    <a:pt x="0" y="1009180"/>
                  </a:lnTo>
                  <a:lnTo>
                    <a:pt x="137477" y="987501"/>
                  </a:lnTo>
                  <a:lnTo>
                    <a:pt x="127292" y="835825"/>
                  </a:lnTo>
                  <a:lnTo>
                    <a:pt x="157835" y="814158"/>
                  </a:lnTo>
                  <a:lnTo>
                    <a:pt x="290220" y="838923"/>
                  </a:lnTo>
                  <a:lnTo>
                    <a:pt x="201117" y="1043228"/>
                  </a:lnTo>
                  <a:lnTo>
                    <a:pt x="277482" y="1092758"/>
                  </a:lnTo>
                  <a:lnTo>
                    <a:pt x="397128" y="1061796"/>
                  </a:lnTo>
                  <a:lnTo>
                    <a:pt x="361492" y="950366"/>
                  </a:lnTo>
                  <a:lnTo>
                    <a:pt x="417499" y="857491"/>
                  </a:lnTo>
                  <a:lnTo>
                    <a:pt x="417499" y="693419"/>
                  </a:lnTo>
                  <a:lnTo>
                    <a:pt x="488772" y="547928"/>
                  </a:lnTo>
                  <a:lnTo>
                    <a:pt x="488772" y="343623"/>
                  </a:lnTo>
                  <a:lnTo>
                    <a:pt x="496417" y="188836"/>
                  </a:lnTo>
                  <a:lnTo>
                    <a:pt x="422592" y="133121"/>
                  </a:lnTo>
                  <a:lnTo>
                    <a:pt x="381863" y="34061"/>
                  </a:lnTo>
                  <a:lnTo>
                    <a:pt x="239293" y="0"/>
                  </a:lnTo>
                  <a:close/>
                </a:path>
              </a:pathLst>
            </a:custGeom>
            <a:solidFill>
              <a:srgbClr val="01FF00"/>
            </a:solidFill>
          </p:spPr>
          <p:txBody>
            <a:bodyPr wrap="square" lIns="0" tIns="0" rIns="0" bIns="0" rtlCol="0"/>
            <a:lstStyle/>
            <a:p>
              <a:endParaRPr/>
            </a:p>
          </p:txBody>
        </p:sp>
        <p:sp>
          <p:nvSpPr>
            <p:cNvPr id="16" name="object 16"/>
            <p:cNvSpPr/>
            <p:nvPr/>
          </p:nvSpPr>
          <p:spPr>
            <a:xfrm>
              <a:off x="10632909" y="3508146"/>
              <a:ext cx="496570" cy="1092835"/>
            </a:xfrm>
            <a:custGeom>
              <a:avLst/>
              <a:gdLst/>
              <a:ahLst/>
              <a:cxnLst/>
              <a:rect l="l" t="t" r="r" b="b"/>
              <a:pathLst>
                <a:path w="496570" h="1092835">
                  <a:moveTo>
                    <a:pt x="68740" y="541734"/>
                  </a:moveTo>
                  <a:lnTo>
                    <a:pt x="140014" y="71200"/>
                  </a:lnTo>
                  <a:lnTo>
                    <a:pt x="239297" y="0"/>
                  </a:lnTo>
                  <a:lnTo>
                    <a:pt x="381856" y="34059"/>
                  </a:lnTo>
                  <a:lnTo>
                    <a:pt x="422587" y="133120"/>
                  </a:lnTo>
                  <a:lnTo>
                    <a:pt x="496416" y="188837"/>
                  </a:lnTo>
                  <a:lnTo>
                    <a:pt x="488772" y="343615"/>
                  </a:lnTo>
                  <a:lnTo>
                    <a:pt x="488772" y="547922"/>
                  </a:lnTo>
                  <a:lnTo>
                    <a:pt x="417498" y="693417"/>
                  </a:lnTo>
                  <a:lnTo>
                    <a:pt x="417498" y="857490"/>
                  </a:lnTo>
                  <a:lnTo>
                    <a:pt x="361491" y="950362"/>
                  </a:lnTo>
                  <a:lnTo>
                    <a:pt x="397133" y="1061800"/>
                  </a:lnTo>
                  <a:lnTo>
                    <a:pt x="277484" y="1092750"/>
                  </a:lnTo>
                  <a:lnTo>
                    <a:pt x="201111" y="1043220"/>
                  </a:lnTo>
                  <a:lnTo>
                    <a:pt x="290217" y="838913"/>
                  </a:lnTo>
                  <a:lnTo>
                    <a:pt x="157835" y="814148"/>
                  </a:lnTo>
                  <a:lnTo>
                    <a:pt x="127293" y="835819"/>
                  </a:lnTo>
                  <a:lnTo>
                    <a:pt x="137470" y="987502"/>
                  </a:lnTo>
                  <a:lnTo>
                    <a:pt x="0" y="1009170"/>
                  </a:lnTo>
                  <a:lnTo>
                    <a:pt x="50919" y="848208"/>
                  </a:lnTo>
                  <a:lnTo>
                    <a:pt x="40731" y="777007"/>
                  </a:lnTo>
                  <a:lnTo>
                    <a:pt x="76373" y="674854"/>
                  </a:lnTo>
                  <a:lnTo>
                    <a:pt x="119649" y="606747"/>
                  </a:lnTo>
                  <a:lnTo>
                    <a:pt x="68740" y="541734"/>
                  </a:lnTo>
                  <a:close/>
                </a:path>
              </a:pathLst>
            </a:custGeom>
            <a:ln w="38100">
              <a:solidFill>
                <a:srgbClr val="01FF00"/>
              </a:solidFill>
            </a:ln>
          </p:spPr>
          <p:txBody>
            <a:bodyPr wrap="square" lIns="0" tIns="0" rIns="0" bIns="0" rtlCol="0"/>
            <a:lstStyle/>
            <a:p>
              <a:endParaRPr/>
            </a:p>
          </p:txBody>
        </p:sp>
        <p:sp>
          <p:nvSpPr>
            <p:cNvPr id="17" name="object 17"/>
            <p:cNvSpPr/>
            <p:nvPr/>
          </p:nvSpPr>
          <p:spPr>
            <a:xfrm>
              <a:off x="11083594" y="3350272"/>
              <a:ext cx="422909" cy="953769"/>
            </a:xfrm>
            <a:custGeom>
              <a:avLst/>
              <a:gdLst/>
              <a:ahLst/>
              <a:cxnLst/>
              <a:rect l="l" t="t" r="r" b="b"/>
              <a:pathLst>
                <a:path w="422909" h="953770">
                  <a:moveTo>
                    <a:pt x="117106" y="0"/>
                  </a:moveTo>
                  <a:lnTo>
                    <a:pt x="117106" y="77393"/>
                  </a:lnTo>
                  <a:lnTo>
                    <a:pt x="43281" y="272415"/>
                  </a:lnTo>
                  <a:lnTo>
                    <a:pt x="86550" y="727468"/>
                  </a:lnTo>
                  <a:lnTo>
                    <a:pt x="48374" y="758431"/>
                  </a:lnTo>
                  <a:lnTo>
                    <a:pt x="0" y="866775"/>
                  </a:lnTo>
                  <a:lnTo>
                    <a:pt x="101828" y="872959"/>
                  </a:lnTo>
                  <a:lnTo>
                    <a:pt x="66192" y="928674"/>
                  </a:lnTo>
                  <a:lnTo>
                    <a:pt x="117106" y="953439"/>
                  </a:lnTo>
                  <a:lnTo>
                    <a:pt x="224027" y="947254"/>
                  </a:lnTo>
                  <a:lnTo>
                    <a:pt x="259664" y="950353"/>
                  </a:lnTo>
                  <a:lnTo>
                    <a:pt x="356400" y="913206"/>
                  </a:lnTo>
                  <a:lnTo>
                    <a:pt x="338581" y="780084"/>
                  </a:lnTo>
                  <a:lnTo>
                    <a:pt x="389496" y="585076"/>
                  </a:lnTo>
                  <a:lnTo>
                    <a:pt x="422592" y="371475"/>
                  </a:lnTo>
                  <a:lnTo>
                    <a:pt x="348767" y="105244"/>
                  </a:lnTo>
                  <a:lnTo>
                    <a:pt x="346214" y="12382"/>
                  </a:lnTo>
                  <a:lnTo>
                    <a:pt x="290207" y="52628"/>
                  </a:lnTo>
                  <a:lnTo>
                    <a:pt x="183299" y="37147"/>
                  </a:lnTo>
                  <a:lnTo>
                    <a:pt x="117106" y="0"/>
                  </a:lnTo>
                  <a:close/>
                </a:path>
              </a:pathLst>
            </a:custGeom>
            <a:solidFill>
              <a:srgbClr val="0000FF"/>
            </a:solidFill>
          </p:spPr>
          <p:txBody>
            <a:bodyPr wrap="square" lIns="0" tIns="0" rIns="0" bIns="0" rtlCol="0"/>
            <a:lstStyle/>
            <a:p>
              <a:endParaRPr/>
            </a:p>
          </p:txBody>
        </p:sp>
        <p:sp>
          <p:nvSpPr>
            <p:cNvPr id="18" name="object 18"/>
            <p:cNvSpPr/>
            <p:nvPr/>
          </p:nvSpPr>
          <p:spPr>
            <a:xfrm>
              <a:off x="11083594" y="3350272"/>
              <a:ext cx="422909" cy="953769"/>
            </a:xfrm>
            <a:custGeom>
              <a:avLst/>
              <a:gdLst/>
              <a:ahLst/>
              <a:cxnLst/>
              <a:rect l="l" t="t" r="r" b="b"/>
              <a:pathLst>
                <a:path w="422909" h="953770">
                  <a:moveTo>
                    <a:pt x="43275" y="272414"/>
                  </a:moveTo>
                  <a:lnTo>
                    <a:pt x="117104" y="77388"/>
                  </a:lnTo>
                  <a:lnTo>
                    <a:pt x="117104" y="0"/>
                  </a:lnTo>
                  <a:lnTo>
                    <a:pt x="183290" y="37140"/>
                  </a:lnTo>
                  <a:lnTo>
                    <a:pt x="290206" y="52623"/>
                  </a:lnTo>
                  <a:lnTo>
                    <a:pt x="346214" y="12376"/>
                  </a:lnTo>
                  <a:lnTo>
                    <a:pt x="348758" y="105248"/>
                  </a:lnTo>
                  <a:lnTo>
                    <a:pt x="422587" y="371473"/>
                  </a:lnTo>
                  <a:lnTo>
                    <a:pt x="389489" y="585076"/>
                  </a:lnTo>
                  <a:lnTo>
                    <a:pt x="338581" y="780088"/>
                  </a:lnTo>
                  <a:lnTo>
                    <a:pt x="356402" y="913207"/>
                  </a:lnTo>
                  <a:lnTo>
                    <a:pt x="259663" y="950348"/>
                  </a:lnTo>
                  <a:lnTo>
                    <a:pt x="224021" y="947254"/>
                  </a:lnTo>
                  <a:lnTo>
                    <a:pt x="117104" y="953442"/>
                  </a:lnTo>
                  <a:lnTo>
                    <a:pt x="66185" y="928677"/>
                  </a:lnTo>
                  <a:lnTo>
                    <a:pt x="101828" y="872959"/>
                  </a:lnTo>
                  <a:lnTo>
                    <a:pt x="0" y="866771"/>
                  </a:lnTo>
                  <a:lnTo>
                    <a:pt x="48364" y="758430"/>
                  </a:lnTo>
                  <a:lnTo>
                    <a:pt x="86550" y="727464"/>
                  </a:lnTo>
                  <a:lnTo>
                    <a:pt x="43275" y="272414"/>
                  </a:lnTo>
                  <a:close/>
                </a:path>
              </a:pathLst>
            </a:custGeom>
            <a:ln w="28575">
              <a:solidFill>
                <a:srgbClr val="0000FF"/>
              </a:solidFill>
            </a:ln>
          </p:spPr>
          <p:txBody>
            <a:bodyPr wrap="square" lIns="0" tIns="0" rIns="0" bIns="0" rtlCol="0"/>
            <a:lstStyle/>
            <a:p>
              <a:endParaRPr/>
            </a:p>
          </p:txBody>
        </p:sp>
      </p:grpSp>
      <p:sp>
        <p:nvSpPr>
          <p:cNvPr id="19" name="object 19"/>
          <p:cNvSpPr/>
          <p:nvPr/>
        </p:nvSpPr>
        <p:spPr>
          <a:xfrm>
            <a:off x="6394424" y="5293906"/>
            <a:ext cx="5497830" cy="469265"/>
          </a:xfrm>
          <a:custGeom>
            <a:avLst/>
            <a:gdLst/>
            <a:ahLst/>
            <a:cxnLst/>
            <a:rect l="l" t="t" r="r" b="b"/>
            <a:pathLst>
              <a:path w="5497830" h="469264">
                <a:moveTo>
                  <a:pt x="5497773" y="0"/>
                </a:moveTo>
                <a:lnTo>
                  <a:pt x="5492887" y="42158"/>
                </a:lnTo>
                <a:lnTo>
                  <a:pt x="5478800" y="81838"/>
                </a:lnTo>
                <a:lnTo>
                  <a:pt x="5456370" y="118376"/>
                </a:lnTo>
                <a:lnTo>
                  <a:pt x="5426452" y="151110"/>
                </a:lnTo>
                <a:lnTo>
                  <a:pt x="5389903" y="179378"/>
                </a:lnTo>
                <a:lnTo>
                  <a:pt x="5347578" y="202517"/>
                </a:lnTo>
                <a:lnTo>
                  <a:pt x="5300336" y="219865"/>
                </a:lnTo>
                <a:lnTo>
                  <a:pt x="5249032" y="230760"/>
                </a:lnTo>
                <a:lnTo>
                  <a:pt x="5194522" y="234539"/>
                </a:lnTo>
                <a:lnTo>
                  <a:pt x="3052131" y="234539"/>
                </a:lnTo>
                <a:lnTo>
                  <a:pt x="2997622" y="238317"/>
                </a:lnTo>
                <a:lnTo>
                  <a:pt x="2946318" y="249212"/>
                </a:lnTo>
                <a:lnTo>
                  <a:pt x="2899075" y="266560"/>
                </a:lnTo>
                <a:lnTo>
                  <a:pt x="2856751" y="289699"/>
                </a:lnTo>
                <a:lnTo>
                  <a:pt x="2820202" y="317967"/>
                </a:lnTo>
                <a:lnTo>
                  <a:pt x="2790284" y="350702"/>
                </a:lnTo>
                <a:lnTo>
                  <a:pt x="2767853" y="387240"/>
                </a:lnTo>
                <a:lnTo>
                  <a:pt x="2753767" y="426919"/>
                </a:lnTo>
                <a:lnTo>
                  <a:pt x="2748881" y="469078"/>
                </a:lnTo>
                <a:lnTo>
                  <a:pt x="2743995" y="426919"/>
                </a:lnTo>
                <a:lnTo>
                  <a:pt x="2729909" y="387240"/>
                </a:lnTo>
                <a:lnTo>
                  <a:pt x="2707478" y="350702"/>
                </a:lnTo>
                <a:lnTo>
                  <a:pt x="2677560" y="317967"/>
                </a:lnTo>
                <a:lnTo>
                  <a:pt x="2641011" y="289699"/>
                </a:lnTo>
                <a:lnTo>
                  <a:pt x="2598687" y="266560"/>
                </a:lnTo>
                <a:lnTo>
                  <a:pt x="2551445" y="249212"/>
                </a:lnTo>
                <a:lnTo>
                  <a:pt x="2500140" y="238317"/>
                </a:lnTo>
                <a:lnTo>
                  <a:pt x="2445631" y="234539"/>
                </a:lnTo>
                <a:lnTo>
                  <a:pt x="303249" y="234539"/>
                </a:lnTo>
                <a:lnTo>
                  <a:pt x="248739" y="230760"/>
                </a:lnTo>
                <a:lnTo>
                  <a:pt x="197435" y="219865"/>
                </a:lnTo>
                <a:lnTo>
                  <a:pt x="150193" y="202517"/>
                </a:lnTo>
                <a:lnTo>
                  <a:pt x="107869" y="179378"/>
                </a:lnTo>
                <a:lnTo>
                  <a:pt x="71320" y="151110"/>
                </a:lnTo>
                <a:lnTo>
                  <a:pt x="41402" y="118376"/>
                </a:lnTo>
                <a:lnTo>
                  <a:pt x="18972" y="81838"/>
                </a:lnTo>
                <a:lnTo>
                  <a:pt x="4885" y="42158"/>
                </a:lnTo>
                <a:lnTo>
                  <a:pt x="0" y="0"/>
                </a:lnTo>
              </a:path>
            </a:pathLst>
          </a:custGeom>
          <a:ln w="19050">
            <a:solidFill>
              <a:srgbClr val="666666"/>
            </a:solidFill>
          </a:ln>
        </p:spPr>
        <p:txBody>
          <a:bodyPr wrap="square" lIns="0" tIns="0" rIns="0" bIns="0" rtlCol="0"/>
          <a:lstStyle/>
          <a:p>
            <a:endParaRPr/>
          </a:p>
        </p:txBody>
      </p:sp>
      <p:sp>
        <p:nvSpPr>
          <p:cNvPr id="20" name="object 20"/>
          <p:cNvSpPr/>
          <p:nvPr/>
        </p:nvSpPr>
        <p:spPr>
          <a:xfrm>
            <a:off x="82267" y="5306696"/>
            <a:ext cx="2794000" cy="469265"/>
          </a:xfrm>
          <a:custGeom>
            <a:avLst/>
            <a:gdLst/>
            <a:ahLst/>
            <a:cxnLst/>
            <a:rect l="l" t="t" r="r" b="b"/>
            <a:pathLst>
              <a:path w="2794000" h="469264">
                <a:moveTo>
                  <a:pt x="2793671" y="0"/>
                </a:moveTo>
                <a:lnTo>
                  <a:pt x="2788785" y="42158"/>
                </a:lnTo>
                <a:lnTo>
                  <a:pt x="2774699" y="81838"/>
                </a:lnTo>
                <a:lnTo>
                  <a:pt x="2752268" y="118376"/>
                </a:lnTo>
                <a:lnTo>
                  <a:pt x="2722350" y="151110"/>
                </a:lnTo>
                <a:lnTo>
                  <a:pt x="2685801" y="179378"/>
                </a:lnTo>
                <a:lnTo>
                  <a:pt x="2643477" y="202517"/>
                </a:lnTo>
                <a:lnTo>
                  <a:pt x="2596235" y="219865"/>
                </a:lnTo>
                <a:lnTo>
                  <a:pt x="2544930" y="230760"/>
                </a:lnTo>
                <a:lnTo>
                  <a:pt x="2490421" y="234539"/>
                </a:lnTo>
                <a:lnTo>
                  <a:pt x="1700090" y="234539"/>
                </a:lnTo>
                <a:lnTo>
                  <a:pt x="1645581" y="238317"/>
                </a:lnTo>
                <a:lnTo>
                  <a:pt x="1594277" y="249212"/>
                </a:lnTo>
                <a:lnTo>
                  <a:pt x="1547034" y="266560"/>
                </a:lnTo>
                <a:lnTo>
                  <a:pt x="1504710" y="289699"/>
                </a:lnTo>
                <a:lnTo>
                  <a:pt x="1468161" y="317967"/>
                </a:lnTo>
                <a:lnTo>
                  <a:pt x="1438243" y="350702"/>
                </a:lnTo>
                <a:lnTo>
                  <a:pt x="1415812" y="387240"/>
                </a:lnTo>
                <a:lnTo>
                  <a:pt x="1401726" y="426919"/>
                </a:lnTo>
                <a:lnTo>
                  <a:pt x="1396840" y="469078"/>
                </a:lnTo>
                <a:lnTo>
                  <a:pt x="1391955" y="426919"/>
                </a:lnTo>
                <a:lnTo>
                  <a:pt x="1377868" y="387240"/>
                </a:lnTo>
                <a:lnTo>
                  <a:pt x="1355438" y="350702"/>
                </a:lnTo>
                <a:lnTo>
                  <a:pt x="1325520" y="317967"/>
                </a:lnTo>
                <a:lnTo>
                  <a:pt x="1288970" y="289699"/>
                </a:lnTo>
                <a:lnTo>
                  <a:pt x="1246646" y="266560"/>
                </a:lnTo>
                <a:lnTo>
                  <a:pt x="1199404" y="249212"/>
                </a:lnTo>
                <a:lnTo>
                  <a:pt x="1148100" y="238317"/>
                </a:lnTo>
                <a:lnTo>
                  <a:pt x="1093590" y="234539"/>
                </a:lnTo>
                <a:lnTo>
                  <a:pt x="303250" y="234539"/>
                </a:lnTo>
                <a:lnTo>
                  <a:pt x="248740" y="230760"/>
                </a:lnTo>
                <a:lnTo>
                  <a:pt x="197436" y="219865"/>
                </a:lnTo>
                <a:lnTo>
                  <a:pt x="150194" y="202517"/>
                </a:lnTo>
                <a:lnTo>
                  <a:pt x="107870" y="179378"/>
                </a:lnTo>
                <a:lnTo>
                  <a:pt x="71320" y="151110"/>
                </a:lnTo>
                <a:lnTo>
                  <a:pt x="41402" y="118376"/>
                </a:lnTo>
                <a:lnTo>
                  <a:pt x="18972" y="81838"/>
                </a:lnTo>
                <a:lnTo>
                  <a:pt x="4885" y="42158"/>
                </a:lnTo>
                <a:lnTo>
                  <a:pt x="0" y="0"/>
                </a:lnTo>
              </a:path>
            </a:pathLst>
          </a:custGeom>
          <a:ln w="19050">
            <a:solidFill>
              <a:srgbClr val="666666"/>
            </a:solidFill>
          </a:ln>
        </p:spPr>
        <p:txBody>
          <a:bodyPr wrap="square" lIns="0" tIns="0" rIns="0" bIns="0" rtlCol="0"/>
          <a:lstStyle/>
          <a:p>
            <a:endParaRPr/>
          </a:p>
        </p:txBody>
      </p:sp>
      <p:sp>
        <p:nvSpPr>
          <p:cNvPr id="21" name="object 21"/>
          <p:cNvSpPr txBox="1"/>
          <p:nvPr/>
        </p:nvSpPr>
        <p:spPr>
          <a:xfrm>
            <a:off x="3377082" y="4687316"/>
            <a:ext cx="2322830" cy="760095"/>
          </a:xfrm>
          <a:prstGeom prst="rect">
            <a:avLst/>
          </a:prstGeom>
        </p:spPr>
        <p:txBody>
          <a:bodyPr vert="horz" wrap="square" lIns="0" tIns="9525" rIns="0" bIns="0" rtlCol="0">
            <a:spAutoFit/>
          </a:bodyPr>
          <a:lstStyle/>
          <a:p>
            <a:pPr marL="925830" marR="5080" indent="-913765">
              <a:lnSpc>
                <a:spcPct val="100800"/>
              </a:lnSpc>
              <a:spcBef>
                <a:spcPts val="75"/>
              </a:spcBef>
            </a:pPr>
            <a:r>
              <a:rPr sz="2400" b="1" dirty="0">
                <a:solidFill>
                  <a:srgbClr val="6AA74E"/>
                </a:solidFill>
                <a:latin typeface="Calibri"/>
                <a:cs typeface="Calibri"/>
              </a:rPr>
              <a:t>GRASS</a:t>
            </a:r>
            <a:r>
              <a:rPr sz="2400" dirty="0">
                <a:latin typeface="Calibri"/>
                <a:cs typeface="Calibri"/>
              </a:rPr>
              <a:t>,</a:t>
            </a:r>
            <a:r>
              <a:rPr sz="2400" spc="-70" dirty="0">
                <a:latin typeface="Calibri"/>
                <a:cs typeface="Calibri"/>
              </a:rPr>
              <a:t> </a:t>
            </a:r>
            <a:r>
              <a:rPr sz="2400" b="1" spc="-30" dirty="0">
                <a:solidFill>
                  <a:srgbClr val="EFC130"/>
                </a:solidFill>
                <a:latin typeface="Calibri"/>
                <a:cs typeface="Calibri"/>
              </a:rPr>
              <a:t>CAT</a:t>
            </a:r>
            <a:r>
              <a:rPr sz="2400" spc="-30" dirty="0">
                <a:latin typeface="Calibri"/>
                <a:cs typeface="Calibri"/>
              </a:rPr>
              <a:t>,</a:t>
            </a:r>
            <a:r>
              <a:rPr sz="2400" spc="-70" dirty="0">
                <a:latin typeface="Calibri"/>
                <a:cs typeface="Calibri"/>
              </a:rPr>
              <a:t> </a:t>
            </a:r>
            <a:r>
              <a:rPr sz="2400" b="1" spc="-20" dirty="0">
                <a:solidFill>
                  <a:srgbClr val="A64D78"/>
                </a:solidFill>
                <a:latin typeface="Calibri"/>
                <a:cs typeface="Calibri"/>
              </a:rPr>
              <a:t>TREE</a:t>
            </a:r>
            <a:r>
              <a:rPr sz="2400" spc="-20" dirty="0">
                <a:latin typeface="Calibri"/>
                <a:cs typeface="Calibri"/>
              </a:rPr>
              <a:t>, </a:t>
            </a:r>
            <a:r>
              <a:rPr sz="2400" b="1" spc="-25" dirty="0">
                <a:solidFill>
                  <a:srgbClr val="4985E7"/>
                </a:solidFill>
                <a:latin typeface="Calibri"/>
                <a:cs typeface="Calibri"/>
              </a:rPr>
              <a:t>SKY</a:t>
            </a:r>
            <a:endParaRPr sz="2400">
              <a:latin typeface="Calibri"/>
              <a:cs typeface="Calibri"/>
            </a:endParaRPr>
          </a:p>
        </p:txBody>
      </p:sp>
      <p:sp>
        <p:nvSpPr>
          <p:cNvPr id="22" name="object 22"/>
          <p:cNvSpPr txBox="1"/>
          <p:nvPr/>
        </p:nvSpPr>
        <p:spPr>
          <a:xfrm>
            <a:off x="6650863" y="4790947"/>
            <a:ext cx="197231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Calibri"/>
                <a:cs typeface="Calibri"/>
              </a:rPr>
              <a:t>DOG</a:t>
            </a:r>
            <a:r>
              <a:rPr sz="2400" dirty="0">
                <a:latin typeface="Calibri"/>
                <a:cs typeface="Calibri"/>
              </a:rPr>
              <a:t>,</a:t>
            </a:r>
            <a:r>
              <a:rPr sz="2400" spc="-55" dirty="0">
                <a:latin typeface="Calibri"/>
                <a:cs typeface="Calibri"/>
              </a:rPr>
              <a:t> </a:t>
            </a:r>
            <a:r>
              <a:rPr sz="2400" b="1" dirty="0">
                <a:solidFill>
                  <a:srgbClr val="6AA74E"/>
                </a:solidFill>
                <a:latin typeface="Calibri"/>
                <a:cs typeface="Calibri"/>
              </a:rPr>
              <a:t>DOG</a:t>
            </a:r>
            <a:r>
              <a:rPr sz="2400" dirty="0">
                <a:latin typeface="Calibri"/>
                <a:cs typeface="Calibri"/>
              </a:rPr>
              <a:t>,</a:t>
            </a:r>
            <a:r>
              <a:rPr sz="2400" spc="-50" dirty="0">
                <a:latin typeface="Calibri"/>
                <a:cs typeface="Calibri"/>
              </a:rPr>
              <a:t> </a:t>
            </a:r>
            <a:r>
              <a:rPr sz="2400" b="1" spc="-25" dirty="0">
                <a:solidFill>
                  <a:srgbClr val="4985E7"/>
                </a:solidFill>
                <a:latin typeface="Calibri"/>
                <a:cs typeface="Calibri"/>
              </a:rPr>
              <a:t>CAT</a:t>
            </a:r>
            <a:endParaRPr sz="2400">
              <a:latin typeface="Calibri"/>
              <a:cs typeface="Calibri"/>
            </a:endParaRPr>
          </a:p>
        </p:txBody>
      </p:sp>
      <p:sp>
        <p:nvSpPr>
          <p:cNvPr id="23" name="object 23"/>
          <p:cNvSpPr txBox="1"/>
          <p:nvPr/>
        </p:nvSpPr>
        <p:spPr>
          <a:xfrm>
            <a:off x="9707168" y="4790947"/>
            <a:ext cx="197231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Calibri"/>
                <a:cs typeface="Calibri"/>
              </a:rPr>
              <a:t>DOG</a:t>
            </a:r>
            <a:r>
              <a:rPr sz="2400" dirty="0">
                <a:latin typeface="Calibri"/>
                <a:cs typeface="Calibri"/>
              </a:rPr>
              <a:t>,</a:t>
            </a:r>
            <a:r>
              <a:rPr sz="2400" spc="-55" dirty="0">
                <a:latin typeface="Calibri"/>
                <a:cs typeface="Calibri"/>
              </a:rPr>
              <a:t> </a:t>
            </a:r>
            <a:r>
              <a:rPr sz="2400" b="1" dirty="0">
                <a:solidFill>
                  <a:srgbClr val="6AA74E"/>
                </a:solidFill>
                <a:latin typeface="Calibri"/>
                <a:cs typeface="Calibri"/>
              </a:rPr>
              <a:t>DOG</a:t>
            </a:r>
            <a:r>
              <a:rPr sz="2400" dirty="0">
                <a:latin typeface="Calibri"/>
                <a:cs typeface="Calibri"/>
              </a:rPr>
              <a:t>,</a:t>
            </a:r>
            <a:r>
              <a:rPr sz="2400" spc="-50" dirty="0">
                <a:latin typeface="Calibri"/>
                <a:cs typeface="Calibri"/>
              </a:rPr>
              <a:t> </a:t>
            </a:r>
            <a:r>
              <a:rPr sz="2400" b="1" spc="-25" dirty="0">
                <a:solidFill>
                  <a:srgbClr val="4985E7"/>
                </a:solidFill>
                <a:latin typeface="Calibri"/>
                <a:cs typeface="Calibri"/>
              </a:rPr>
              <a:t>CAT</a:t>
            </a:r>
            <a:endParaRPr sz="2400">
              <a:latin typeface="Calibri"/>
              <a:cs typeface="Calibri"/>
            </a:endParaRPr>
          </a:p>
        </p:txBody>
      </p:sp>
      <p:sp>
        <p:nvSpPr>
          <p:cNvPr id="24" name="object 24"/>
          <p:cNvSpPr/>
          <p:nvPr/>
        </p:nvSpPr>
        <p:spPr>
          <a:xfrm>
            <a:off x="3179089" y="5305207"/>
            <a:ext cx="2755900" cy="469265"/>
          </a:xfrm>
          <a:custGeom>
            <a:avLst/>
            <a:gdLst/>
            <a:ahLst/>
            <a:cxnLst/>
            <a:rect l="l" t="t" r="r" b="b"/>
            <a:pathLst>
              <a:path w="2755900" h="469264">
                <a:moveTo>
                  <a:pt x="2755281" y="3"/>
                </a:moveTo>
                <a:lnTo>
                  <a:pt x="2750395" y="42161"/>
                </a:lnTo>
                <a:lnTo>
                  <a:pt x="2736309" y="81841"/>
                </a:lnTo>
                <a:lnTo>
                  <a:pt x="2713878" y="118379"/>
                </a:lnTo>
                <a:lnTo>
                  <a:pt x="2683960" y="151114"/>
                </a:lnTo>
                <a:lnTo>
                  <a:pt x="2647411" y="179382"/>
                </a:lnTo>
                <a:lnTo>
                  <a:pt x="2605087" y="202521"/>
                </a:lnTo>
                <a:lnTo>
                  <a:pt x="2557845" y="219869"/>
                </a:lnTo>
                <a:lnTo>
                  <a:pt x="2506540" y="230764"/>
                </a:lnTo>
                <a:lnTo>
                  <a:pt x="2452031" y="234543"/>
                </a:lnTo>
                <a:lnTo>
                  <a:pt x="1680890" y="234540"/>
                </a:lnTo>
                <a:lnTo>
                  <a:pt x="1626381" y="238318"/>
                </a:lnTo>
                <a:lnTo>
                  <a:pt x="1575077" y="249213"/>
                </a:lnTo>
                <a:lnTo>
                  <a:pt x="1527834" y="266561"/>
                </a:lnTo>
                <a:lnTo>
                  <a:pt x="1485510" y="289701"/>
                </a:lnTo>
                <a:lnTo>
                  <a:pt x="1448961" y="317969"/>
                </a:lnTo>
                <a:lnTo>
                  <a:pt x="1419043" y="350704"/>
                </a:lnTo>
                <a:lnTo>
                  <a:pt x="1396612" y="387242"/>
                </a:lnTo>
                <a:lnTo>
                  <a:pt x="1382526" y="426922"/>
                </a:lnTo>
                <a:lnTo>
                  <a:pt x="1377640" y="469081"/>
                </a:lnTo>
                <a:lnTo>
                  <a:pt x="1372755" y="426922"/>
                </a:lnTo>
                <a:lnTo>
                  <a:pt x="1358668" y="387242"/>
                </a:lnTo>
                <a:lnTo>
                  <a:pt x="1336238" y="350704"/>
                </a:lnTo>
                <a:lnTo>
                  <a:pt x="1306320" y="317969"/>
                </a:lnTo>
                <a:lnTo>
                  <a:pt x="1269770" y="289701"/>
                </a:lnTo>
                <a:lnTo>
                  <a:pt x="1227446" y="266561"/>
                </a:lnTo>
                <a:lnTo>
                  <a:pt x="1180204" y="249213"/>
                </a:lnTo>
                <a:lnTo>
                  <a:pt x="1128900" y="238318"/>
                </a:lnTo>
                <a:lnTo>
                  <a:pt x="1074390" y="234540"/>
                </a:lnTo>
                <a:lnTo>
                  <a:pt x="303247" y="234540"/>
                </a:lnTo>
                <a:lnTo>
                  <a:pt x="248738" y="230761"/>
                </a:lnTo>
                <a:lnTo>
                  <a:pt x="197434" y="219866"/>
                </a:lnTo>
                <a:lnTo>
                  <a:pt x="150192" y="202518"/>
                </a:lnTo>
                <a:lnTo>
                  <a:pt x="107868" y="179379"/>
                </a:lnTo>
                <a:lnTo>
                  <a:pt x="71319" y="151111"/>
                </a:lnTo>
                <a:lnTo>
                  <a:pt x="41402" y="118376"/>
                </a:lnTo>
                <a:lnTo>
                  <a:pt x="18971" y="81838"/>
                </a:lnTo>
                <a:lnTo>
                  <a:pt x="4885" y="42158"/>
                </a:lnTo>
                <a:lnTo>
                  <a:pt x="0" y="0"/>
                </a:lnTo>
              </a:path>
            </a:pathLst>
          </a:custGeom>
          <a:ln w="19050">
            <a:solidFill>
              <a:srgbClr val="666666"/>
            </a:solidFill>
          </a:ln>
        </p:spPr>
        <p:txBody>
          <a:bodyPr wrap="square" lIns="0" tIns="0" rIns="0" bIns="0" rtlCol="0"/>
          <a:lstStyle/>
          <a:p>
            <a:endParaRPr/>
          </a:p>
        </p:txBody>
      </p:sp>
      <p:grpSp>
        <p:nvGrpSpPr>
          <p:cNvPr id="25" name="object 25"/>
          <p:cNvGrpSpPr/>
          <p:nvPr/>
        </p:nvGrpSpPr>
        <p:grpSpPr>
          <a:xfrm>
            <a:off x="3057004" y="2252510"/>
            <a:ext cx="2886075" cy="2438400"/>
            <a:chOff x="3057004" y="2252510"/>
            <a:chExt cx="2886075" cy="2438400"/>
          </a:xfrm>
        </p:grpSpPr>
        <p:pic>
          <p:nvPicPr>
            <p:cNvPr id="26" name="object 26"/>
            <p:cNvPicPr/>
            <p:nvPr/>
          </p:nvPicPr>
          <p:blipFill>
            <a:blip r:embed="rId5" cstate="print"/>
            <a:stretch>
              <a:fillRect/>
            </a:stretch>
          </p:blipFill>
          <p:spPr>
            <a:xfrm>
              <a:off x="3066288" y="2261616"/>
              <a:ext cx="2852928" cy="2429255"/>
            </a:xfrm>
            <a:prstGeom prst="rect">
              <a:avLst/>
            </a:prstGeom>
          </p:spPr>
        </p:pic>
        <p:sp>
          <p:nvSpPr>
            <p:cNvPr id="27" name="object 27"/>
            <p:cNvSpPr/>
            <p:nvPr/>
          </p:nvSpPr>
          <p:spPr>
            <a:xfrm>
              <a:off x="3157296" y="2756560"/>
              <a:ext cx="2189480" cy="1538605"/>
            </a:xfrm>
            <a:custGeom>
              <a:avLst/>
              <a:gdLst/>
              <a:ahLst/>
              <a:cxnLst/>
              <a:rect l="l" t="t" r="r" b="b"/>
              <a:pathLst>
                <a:path w="2189479" h="1538604">
                  <a:moveTo>
                    <a:pt x="2103386" y="0"/>
                  </a:moveTo>
                  <a:lnTo>
                    <a:pt x="1907730" y="180276"/>
                  </a:lnTo>
                  <a:lnTo>
                    <a:pt x="1577543" y="204317"/>
                  </a:lnTo>
                  <a:lnTo>
                    <a:pt x="1369695" y="36042"/>
                  </a:lnTo>
                  <a:lnTo>
                    <a:pt x="1296301" y="48082"/>
                  </a:lnTo>
                  <a:lnTo>
                    <a:pt x="1296301" y="204317"/>
                  </a:lnTo>
                  <a:lnTo>
                    <a:pt x="1345234" y="408571"/>
                  </a:lnTo>
                  <a:lnTo>
                    <a:pt x="1235151" y="444665"/>
                  </a:lnTo>
                  <a:lnTo>
                    <a:pt x="929436" y="348513"/>
                  </a:lnTo>
                  <a:lnTo>
                    <a:pt x="489165" y="216293"/>
                  </a:lnTo>
                  <a:lnTo>
                    <a:pt x="80543" y="254177"/>
                  </a:lnTo>
                  <a:lnTo>
                    <a:pt x="0" y="348513"/>
                  </a:lnTo>
                  <a:lnTo>
                    <a:pt x="146773" y="384568"/>
                  </a:lnTo>
                  <a:lnTo>
                    <a:pt x="330187" y="360489"/>
                  </a:lnTo>
                  <a:lnTo>
                    <a:pt x="525843" y="408571"/>
                  </a:lnTo>
                  <a:lnTo>
                    <a:pt x="856030" y="516763"/>
                  </a:lnTo>
                  <a:lnTo>
                    <a:pt x="1076159" y="648919"/>
                  </a:lnTo>
                  <a:lnTo>
                    <a:pt x="1100658" y="853274"/>
                  </a:lnTo>
                  <a:lnTo>
                    <a:pt x="1161808" y="1117650"/>
                  </a:lnTo>
                  <a:lnTo>
                    <a:pt x="1198460" y="1249845"/>
                  </a:lnTo>
                  <a:lnTo>
                    <a:pt x="1369695" y="1225765"/>
                  </a:lnTo>
                  <a:lnTo>
                    <a:pt x="1443024" y="1418081"/>
                  </a:lnTo>
                  <a:lnTo>
                    <a:pt x="1614258" y="1538274"/>
                  </a:lnTo>
                  <a:lnTo>
                    <a:pt x="1712061" y="1454137"/>
                  </a:lnTo>
                  <a:lnTo>
                    <a:pt x="1717636" y="1315719"/>
                  </a:lnTo>
                  <a:lnTo>
                    <a:pt x="1675409" y="1201762"/>
                  </a:lnTo>
                  <a:lnTo>
                    <a:pt x="1650911" y="1093609"/>
                  </a:lnTo>
                  <a:lnTo>
                    <a:pt x="1809889" y="1045552"/>
                  </a:lnTo>
                  <a:lnTo>
                    <a:pt x="1944446" y="961415"/>
                  </a:lnTo>
                  <a:lnTo>
                    <a:pt x="1895513" y="1177709"/>
                  </a:lnTo>
                  <a:lnTo>
                    <a:pt x="2066747" y="1261846"/>
                  </a:lnTo>
                  <a:lnTo>
                    <a:pt x="2189010" y="1141666"/>
                  </a:lnTo>
                  <a:lnTo>
                    <a:pt x="2189010" y="997470"/>
                  </a:lnTo>
                  <a:lnTo>
                    <a:pt x="2164537" y="829233"/>
                  </a:lnTo>
                  <a:lnTo>
                    <a:pt x="2078926" y="721042"/>
                  </a:lnTo>
                  <a:lnTo>
                    <a:pt x="2127897" y="624941"/>
                  </a:lnTo>
                  <a:lnTo>
                    <a:pt x="2176754" y="336511"/>
                  </a:lnTo>
                  <a:lnTo>
                    <a:pt x="2189010" y="36042"/>
                  </a:lnTo>
                  <a:lnTo>
                    <a:pt x="2103386" y="0"/>
                  </a:lnTo>
                  <a:close/>
                </a:path>
              </a:pathLst>
            </a:custGeom>
            <a:solidFill>
              <a:srgbClr val="FFD966"/>
            </a:solidFill>
          </p:spPr>
          <p:txBody>
            <a:bodyPr wrap="square" lIns="0" tIns="0" rIns="0" bIns="0" rtlCol="0"/>
            <a:lstStyle/>
            <a:p>
              <a:endParaRPr/>
            </a:p>
          </p:txBody>
        </p:sp>
        <p:sp>
          <p:nvSpPr>
            <p:cNvPr id="28" name="object 28"/>
            <p:cNvSpPr/>
            <p:nvPr/>
          </p:nvSpPr>
          <p:spPr>
            <a:xfrm>
              <a:off x="3157296" y="2756560"/>
              <a:ext cx="2189480" cy="1538605"/>
            </a:xfrm>
            <a:custGeom>
              <a:avLst/>
              <a:gdLst/>
              <a:ahLst/>
              <a:cxnLst/>
              <a:rect l="l" t="t" r="r" b="b"/>
              <a:pathLst>
                <a:path w="2189479" h="1538604">
                  <a:moveTo>
                    <a:pt x="80546" y="254183"/>
                  </a:moveTo>
                  <a:lnTo>
                    <a:pt x="489164" y="216295"/>
                  </a:lnTo>
                  <a:lnTo>
                    <a:pt x="929429" y="348520"/>
                  </a:lnTo>
                  <a:lnTo>
                    <a:pt x="1235140" y="444662"/>
                  </a:lnTo>
                  <a:lnTo>
                    <a:pt x="1345230" y="408579"/>
                  </a:lnTo>
                  <a:lnTo>
                    <a:pt x="1296290" y="204323"/>
                  </a:lnTo>
                  <a:lnTo>
                    <a:pt x="1296290" y="48087"/>
                  </a:lnTo>
                  <a:lnTo>
                    <a:pt x="1369690" y="36049"/>
                  </a:lnTo>
                  <a:lnTo>
                    <a:pt x="1577540" y="204323"/>
                  </a:lnTo>
                  <a:lnTo>
                    <a:pt x="1907721" y="180279"/>
                  </a:lnTo>
                  <a:lnTo>
                    <a:pt x="2103391" y="0"/>
                  </a:lnTo>
                  <a:lnTo>
                    <a:pt x="2189011" y="36049"/>
                  </a:lnTo>
                  <a:lnTo>
                    <a:pt x="2176761" y="336514"/>
                  </a:lnTo>
                  <a:lnTo>
                    <a:pt x="2127891" y="624941"/>
                  </a:lnTo>
                  <a:lnTo>
                    <a:pt x="2078921" y="721050"/>
                  </a:lnTo>
                  <a:lnTo>
                    <a:pt x="2164541" y="829231"/>
                  </a:lnTo>
                  <a:lnTo>
                    <a:pt x="2189011" y="997471"/>
                  </a:lnTo>
                  <a:lnTo>
                    <a:pt x="2189011" y="1141670"/>
                  </a:lnTo>
                  <a:lnTo>
                    <a:pt x="2066741" y="1261850"/>
                  </a:lnTo>
                  <a:lnTo>
                    <a:pt x="1895511" y="1177720"/>
                  </a:lnTo>
                  <a:lnTo>
                    <a:pt x="1944441" y="961422"/>
                  </a:lnTo>
                  <a:lnTo>
                    <a:pt x="1809891" y="1045560"/>
                  </a:lnTo>
                  <a:lnTo>
                    <a:pt x="1650910" y="1093610"/>
                  </a:lnTo>
                  <a:lnTo>
                    <a:pt x="1675410" y="1201760"/>
                  </a:lnTo>
                  <a:lnTo>
                    <a:pt x="1717640" y="1315730"/>
                  </a:lnTo>
                  <a:lnTo>
                    <a:pt x="1712060" y="1454140"/>
                  </a:lnTo>
                  <a:lnTo>
                    <a:pt x="1614260" y="1538280"/>
                  </a:lnTo>
                  <a:lnTo>
                    <a:pt x="1443030" y="1418090"/>
                  </a:lnTo>
                  <a:lnTo>
                    <a:pt x="1369690" y="1225770"/>
                  </a:lnTo>
                  <a:lnTo>
                    <a:pt x="1198460" y="1249850"/>
                  </a:lnTo>
                  <a:lnTo>
                    <a:pt x="1161810" y="1117660"/>
                  </a:lnTo>
                  <a:lnTo>
                    <a:pt x="1100660" y="853274"/>
                  </a:lnTo>
                  <a:lnTo>
                    <a:pt x="1076160" y="648918"/>
                  </a:lnTo>
                  <a:lnTo>
                    <a:pt x="856029" y="516760"/>
                  </a:lnTo>
                  <a:lnTo>
                    <a:pt x="525847" y="408579"/>
                  </a:lnTo>
                  <a:lnTo>
                    <a:pt x="330182" y="360491"/>
                  </a:lnTo>
                  <a:lnTo>
                    <a:pt x="146766" y="384569"/>
                  </a:lnTo>
                  <a:lnTo>
                    <a:pt x="0" y="348520"/>
                  </a:lnTo>
                </a:path>
              </a:pathLst>
            </a:custGeom>
            <a:ln w="38100">
              <a:solidFill>
                <a:srgbClr val="FFD966"/>
              </a:solidFill>
            </a:ln>
          </p:spPr>
          <p:txBody>
            <a:bodyPr wrap="square" lIns="0" tIns="0" rIns="0" bIns="0" rtlCol="0"/>
            <a:lstStyle/>
            <a:p>
              <a:endParaRPr/>
            </a:p>
          </p:txBody>
        </p:sp>
        <p:sp>
          <p:nvSpPr>
            <p:cNvPr id="29" name="object 29"/>
            <p:cNvSpPr/>
            <p:nvPr/>
          </p:nvSpPr>
          <p:spPr>
            <a:xfrm>
              <a:off x="3080816" y="3151416"/>
              <a:ext cx="2843530" cy="1517650"/>
            </a:xfrm>
            <a:custGeom>
              <a:avLst/>
              <a:gdLst/>
              <a:ahLst/>
              <a:cxnLst/>
              <a:rect l="l" t="t" r="r" b="b"/>
              <a:pathLst>
                <a:path w="2843529" h="1517650">
                  <a:moveTo>
                    <a:pt x="2280145" y="0"/>
                  </a:moveTo>
                  <a:lnTo>
                    <a:pt x="2214359" y="321170"/>
                  </a:lnTo>
                  <a:lnTo>
                    <a:pt x="2333396" y="572160"/>
                  </a:lnTo>
                  <a:lnTo>
                    <a:pt x="2323909" y="773938"/>
                  </a:lnTo>
                  <a:lnTo>
                    <a:pt x="2157196" y="926490"/>
                  </a:lnTo>
                  <a:lnTo>
                    <a:pt x="1928634" y="832980"/>
                  </a:lnTo>
                  <a:lnTo>
                    <a:pt x="1961959" y="665657"/>
                  </a:lnTo>
                  <a:lnTo>
                    <a:pt x="1790534" y="739482"/>
                  </a:lnTo>
                  <a:lnTo>
                    <a:pt x="1804797" y="842848"/>
                  </a:lnTo>
                  <a:lnTo>
                    <a:pt x="1833384" y="985583"/>
                  </a:lnTo>
                  <a:lnTo>
                    <a:pt x="1819097" y="1133208"/>
                  </a:lnTo>
                  <a:lnTo>
                    <a:pt x="1647672" y="1177544"/>
                  </a:lnTo>
                  <a:lnTo>
                    <a:pt x="1504797" y="1064323"/>
                  </a:lnTo>
                  <a:lnTo>
                    <a:pt x="1435989" y="856919"/>
                  </a:lnTo>
                  <a:lnTo>
                    <a:pt x="1219085" y="857618"/>
                  </a:lnTo>
                  <a:lnTo>
                    <a:pt x="1119073" y="321170"/>
                  </a:lnTo>
                  <a:lnTo>
                    <a:pt x="947648" y="153835"/>
                  </a:lnTo>
                  <a:lnTo>
                    <a:pt x="0" y="266992"/>
                  </a:lnTo>
                  <a:lnTo>
                    <a:pt x="0" y="1517078"/>
                  </a:lnTo>
                  <a:lnTo>
                    <a:pt x="2823895" y="1517078"/>
                  </a:lnTo>
                  <a:lnTo>
                    <a:pt x="2842958" y="75095"/>
                  </a:lnTo>
                  <a:lnTo>
                    <a:pt x="2497582" y="115100"/>
                  </a:lnTo>
                  <a:lnTo>
                    <a:pt x="2452471" y="6159"/>
                  </a:lnTo>
                  <a:lnTo>
                    <a:pt x="2280145" y="0"/>
                  </a:lnTo>
                  <a:close/>
                </a:path>
              </a:pathLst>
            </a:custGeom>
            <a:solidFill>
              <a:srgbClr val="6AA74E"/>
            </a:solidFill>
          </p:spPr>
          <p:txBody>
            <a:bodyPr wrap="square" lIns="0" tIns="0" rIns="0" bIns="0" rtlCol="0"/>
            <a:lstStyle/>
            <a:p>
              <a:endParaRPr/>
            </a:p>
          </p:txBody>
        </p:sp>
        <p:sp>
          <p:nvSpPr>
            <p:cNvPr id="30" name="object 30"/>
            <p:cNvSpPr/>
            <p:nvPr/>
          </p:nvSpPr>
          <p:spPr>
            <a:xfrm>
              <a:off x="3080816" y="3151416"/>
              <a:ext cx="2843530" cy="1517650"/>
            </a:xfrm>
            <a:custGeom>
              <a:avLst/>
              <a:gdLst/>
              <a:ahLst/>
              <a:cxnLst/>
              <a:rect l="l" t="t" r="r" b="b"/>
              <a:pathLst>
                <a:path w="2843529" h="1517650">
                  <a:moveTo>
                    <a:pt x="0" y="266989"/>
                  </a:moveTo>
                  <a:lnTo>
                    <a:pt x="947651" y="153832"/>
                  </a:lnTo>
                  <a:lnTo>
                    <a:pt x="1119080" y="321159"/>
                  </a:lnTo>
                  <a:lnTo>
                    <a:pt x="1219090" y="857617"/>
                  </a:lnTo>
                  <a:lnTo>
                    <a:pt x="1435990" y="856914"/>
                  </a:lnTo>
                  <a:lnTo>
                    <a:pt x="1504800" y="1064320"/>
                  </a:lnTo>
                  <a:lnTo>
                    <a:pt x="1647660" y="1177540"/>
                  </a:lnTo>
                  <a:lnTo>
                    <a:pt x="1819091" y="1133200"/>
                  </a:lnTo>
                  <a:lnTo>
                    <a:pt x="1833391" y="985572"/>
                  </a:lnTo>
                  <a:lnTo>
                    <a:pt x="1804791" y="842839"/>
                  </a:lnTo>
                  <a:lnTo>
                    <a:pt x="1790531" y="739479"/>
                  </a:lnTo>
                  <a:lnTo>
                    <a:pt x="1961961" y="665653"/>
                  </a:lnTo>
                  <a:lnTo>
                    <a:pt x="1928641" y="832980"/>
                  </a:lnTo>
                  <a:lnTo>
                    <a:pt x="2157201" y="926482"/>
                  </a:lnTo>
                  <a:lnTo>
                    <a:pt x="2323901" y="773932"/>
                  </a:lnTo>
                  <a:lnTo>
                    <a:pt x="2333401" y="572151"/>
                  </a:lnTo>
                  <a:lnTo>
                    <a:pt x="2214351" y="321159"/>
                  </a:lnTo>
                  <a:lnTo>
                    <a:pt x="2280151" y="0"/>
                  </a:lnTo>
                  <a:lnTo>
                    <a:pt x="2452471" y="6159"/>
                  </a:lnTo>
                  <a:lnTo>
                    <a:pt x="2497581" y="115100"/>
                  </a:lnTo>
                  <a:lnTo>
                    <a:pt x="2842951" y="75086"/>
                  </a:lnTo>
                  <a:lnTo>
                    <a:pt x="2823891" y="1517070"/>
                  </a:lnTo>
                  <a:lnTo>
                    <a:pt x="0" y="1517070"/>
                  </a:lnTo>
                  <a:lnTo>
                    <a:pt x="0" y="266989"/>
                  </a:lnTo>
                  <a:close/>
                </a:path>
              </a:pathLst>
            </a:custGeom>
            <a:ln w="38100">
              <a:solidFill>
                <a:srgbClr val="6AA74E"/>
              </a:solidFill>
            </a:ln>
          </p:spPr>
          <p:txBody>
            <a:bodyPr wrap="square" lIns="0" tIns="0" rIns="0" bIns="0" rtlCol="0"/>
            <a:lstStyle/>
            <a:p>
              <a:endParaRPr/>
            </a:p>
          </p:txBody>
        </p:sp>
        <p:sp>
          <p:nvSpPr>
            <p:cNvPr id="31" name="object 31"/>
            <p:cNvSpPr/>
            <p:nvPr/>
          </p:nvSpPr>
          <p:spPr>
            <a:xfrm>
              <a:off x="3076054" y="2320937"/>
              <a:ext cx="2838450" cy="1058545"/>
            </a:xfrm>
            <a:custGeom>
              <a:avLst/>
              <a:gdLst/>
              <a:ahLst/>
              <a:cxnLst/>
              <a:rect l="l" t="t" r="r" b="b"/>
              <a:pathLst>
                <a:path w="2838450" h="1058545">
                  <a:moveTo>
                    <a:pt x="2838157" y="0"/>
                  </a:moveTo>
                  <a:lnTo>
                    <a:pt x="2681020" y="98399"/>
                  </a:lnTo>
                  <a:lnTo>
                    <a:pt x="2557233" y="137795"/>
                  </a:lnTo>
                  <a:lnTo>
                    <a:pt x="2295309" y="162433"/>
                  </a:lnTo>
                  <a:lnTo>
                    <a:pt x="1433385" y="408508"/>
                  </a:lnTo>
                  <a:lnTo>
                    <a:pt x="1219085" y="477367"/>
                  </a:lnTo>
                  <a:lnTo>
                    <a:pt x="916393" y="433984"/>
                  </a:lnTo>
                  <a:lnTo>
                    <a:pt x="652399" y="536435"/>
                  </a:lnTo>
                  <a:lnTo>
                    <a:pt x="4762" y="610285"/>
                  </a:lnTo>
                  <a:lnTo>
                    <a:pt x="0" y="1058113"/>
                  </a:lnTo>
                  <a:lnTo>
                    <a:pt x="852424" y="964615"/>
                  </a:lnTo>
                  <a:lnTo>
                    <a:pt x="399999" y="841578"/>
                  </a:lnTo>
                  <a:lnTo>
                    <a:pt x="219075" y="851420"/>
                  </a:lnTo>
                  <a:lnTo>
                    <a:pt x="33312" y="787476"/>
                  </a:lnTo>
                  <a:lnTo>
                    <a:pt x="157162" y="654558"/>
                  </a:lnTo>
                  <a:lnTo>
                    <a:pt x="599998" y="629958"/>
                  </a:lnTo>
                  <a:lnTo>
                    <a:pt x="1314310" y="836637"/>
                  </a:lnTo>
                  <a:lnTo>
                    <a:pt x="1385722" y="821880"/>
                  </a:lnTo>
                  <a:lnTo>
                    <a:pt x="1338452" y="549084"/>
                  </a:lnTo>
                  <a:lnTo>
                    <a:pt x="1423860" y="442950"/>
                  </a:lnTo>
                  <a:lnTo>
                    <a:pt x="1485734" y="457669"/>
                  </a:lnTo>
                  <a:lnTo>
                    <a:pt x="1685759" y="605345"/>
                  </a:lnTo>
                  <a:lnTo>
                    <a:pt x="1957197" y="595503"/>
                  </a:lnTo>
                  <a:lnTo>
                    <a:pt x="2142896" y="408508"/>
                  </a:lnTo>
                  <a:lnTo>
                    <a:pt x="2300058" y="472465"/>
                  </a:lnTo>
                  <a:lnTo>
                    <a:pt x="2297696" y="792099"/>
                  </a:lnTo>
                  <a:lnTo>
                    <a:pt x="2495321" y="816965"/>
                  </a:lnTo>
                  <a:lnTo>
                    <a:pt x="2514384" y="876033"/>
                  </a:lnTo>
                  <a:lnTo>
                    <a:pt x="2823895" y="876033"/>
                  </a:lnTo>
                  <a:lnTo>
                    <a:pt x="2838157" y="0"/>
                  </a:lnTo>
                  <a:close/>
                </a:path>
              </a:pathLst>
            </a:custGeom>
            <a:solidFill>
              <a:srgbClr val="C1799F"/>
            </a:solidFill>
          </p:spPr>
          <p:txBody>
            <a:bodyPr wrap="square" lIns="0" tIns="0" rIns="0" bIns="0" rtlCol="0"/>
            <a:lstStyle/>
            <a:p>
              <a:endParaRPr/>
            </a:p>
          </p:txBody>
        </p:sp>
        <p:sp>
          <p:nvSpPr>
            <p:cNvPr id="32" name="object 32"/>
            <p:cNvSpPr/>
            <p:nvPr/>
          </p:nvSpPr>
          <p:spPr>
            <a:xfrm>
              <a:off x="3076054" y="2320937"/>
              <a:ext cx="2838450" cy="1058545"/>
            </a:xfrm>
            <a:custGeom>
              <a:avLst/>
              <a:gdLst/>
              <a:ahLst/>
              <a:cxnLst/>
              <a:rect l="l" t="t" r="r" b="b"/>
              <a:pathLst>
                <a:path w="2838450" h="1058545">
                  <a:moveTo>
                    <a:pt x="852420" y="964615"/>
                  </a:moveTo>
                  <a:lnTo>
                    <a:pt x="0" y="1058120"/>
                  </a:lnTo>
                  <a:lnTo>
                    <a:pt x="4759" y="610284"/>
                  </a:lnTo>
                  <a:lnTo>
                    <a:pt x="652399" y="536437"/>
                  </a:lnTo>
                  <a:lnTo>
                    <a:pt x="916394" y="433986"/>
                  </a:lnTo>
                  <a:lnTo>
                    <a:pt x="1219090" y="477368"/>
                  </a:lnTo>
                  <a:lnTo>
                    <a:pt x="1433390" y="408502"/>
                  </a:lnTo>
                  <a:lnTo>
                    <a:pt x="2295301" y="162430"/>
                  </a:lnTo>
                  <a:lnTo>
                    <a:pt x="2557241" y="137793"/>
                  </a:lnTo>
                  <a:lnTo>
                    <a:pt x="2681031" y="98400"/>
                  </a:lnTo>
                  <a:lnTo>
                    <a:pt x="2838151" y="0"/>
                  </a:lnTo>
                  <a:lnTo>
                    <a:pt x="2823891" y="876032"/>
                  </a:lnTo>
                  <a:lnTo>
                    <a:pt x="2514381" y="876032"/>
                  </a:lnTo>
                  <a:lnTo>
                    <a:pt x="2495331" y="816963"/>
                  </a:lnTo>
                  <a:lnTo>
                    <a:pt x="2297701" y="792100"/>
                  </a:lnTo>
                  <a:lnTo>
                    <a:pt x="2300061" y="472470"/>
                  </a:lnTo>
                  <a:lnTo>
                    <a:pt x="2142901" y="408502"/>
                  </a:lnTo>
                  <a:lnTo>
                    <a:pt x="1957201" y="595506"/>
                  </a:lnTo>
                  <a:lnTo>
                    <a:pt x="1685760" y="605344"/>
                  </a:lnTo>
                  <a:lnTo>
                    <a:pt x="1485740" y="457671"/>
                  </a:lnTo>
                  <a:lnTo>
                    <a:pt x="1423870" y="442956"/>
                  </a:lnTo>
                  <a:lnTo>
                    <a:pt x="1338450" y="549086"/>
                  </a:lnTo>
                  <a:lnTo>
                    <a:pt x="1385730" y="821882"/>
                  </a:lnTo>
                  <a:lnTo>
                    <a:pt x="1314320" y="836639"/>
                  </a:lnTo>
                  <a:lnTo>
                    <a:pt x="600004" y="629960"/>
                  </a:lnTo>
                  <a:lnTo>
                    <a:pt x="157165" y="654554"/>
                  </a:lnTo>
                  <a:lnTo>
                    <a:pt x="33316" y="787470"/>
                  </a:lnTo>
                  <a:lnTo>
                    <a:pt x="219080" y="851417"/>
                  </a:lnTo>
                  <a:lnTo>
                    <a:pt x="400003" y="841579"/>
                  </a:lnTo>
                  <a:lnTo>
                    <a:pt x="852420" y="964615"/>
                  </a:lnTo>
                  <a:close/>
                </a:path>
              </a:pathLst>
            </a:custGeom>
            <a:ln w="38100">
              <a:solidFill>
                <a:srgbClr val="C1799F"/>
              </a:solidFill>
            </a:ln>
          </p:spPr>
          <p:txBody>
            <a:bodyPr wrap="square" lIns="0" tIns="0" rIns="0" bIns="0" rtlCol="0"/>
            <a:lstStyle/>
            <a:p>
              <a:endParaRPr/>
            </a:p>
          </p:txBody>
        </p:sp>
        <p:sp>
          <p:nvSpPr>
            <p:cNvPr id="33" name="object 33"/>
            <p:cNvSpPr/>
            <p:nvPr/>
          </p:nvSpPr>
          <p:spPr>
            <a:xfrm>
              <a:off x="3085579" y="2266797"/>
              <a:ext cx="2814955" cy="640080"/>
            </a:xfrm>
            <a:custGeom>
              <a:avLst/>
              <a:gdLst/>
              <a:ahLst/>
              <a:cxnLst/>
              <a:rect l="l" t="t" r="r" b="b"/>
              <a:pathLst>
                <a:path w="2814954" h="640080">
                  <a:moveTo>
                    <a:pt x="0" y="0"/>
                  </a:moveTo>
                  <a:lnTo>
                    <a:pt x="0" y="639787"/>
                  </a:lnTo>
                  <a:lnTo>
                    <a:pt x="619061" y="561047"/>
                  </a:lnTo>
                  <a:lnTo>
                    <a:pt x="904786" y="442925"/>
                  </a:lnTo>
                  <a:lnTo>
                    <a:pt x="1161948" y="497077"/>
                  </a:lnTo>
                  <a:lnTo>
                    <a:pt x="2238159" y="182105"/>
                  </a:lnTo>
                  <a:lnTo>
                    <a:pt x="2614371" y="137807"/>
                  </a:lnTo>
                  <a:lnTo>
                    <a:pt x="2814370" y="9829"/>
                  </a:lnTo>
                  <a:lnTo>
                    <a:pt x="0" y="0"/>
                  </a:lnTo>
                  <a:close/>
                </a:path>
              </a:pathLst>
            </a:custGeom>
            <a:solidFill>
              <a:srgbClr val="4985E7"/>
            </a:solidFill>
          </p:spPr>
          <p:txBody>
            <a:bodyPr wrap="square" lIns="0" tIns="0" rIns="0" bIns="0" rtlCol="0"/>
            <a:lstStyle/>
            <a:p>
              <a:endParaRPr/>
            </a:p>
          </p:txBody>
        </p:sp>
        <p:sp>
          <p:nvSpPr>
            <p:cNvPr id="34" name="object 34"/>
            <p:cNvSpPr/>
            <p:nvPr/>
          </p:nvSpPr>
          <p:spPr>
            <a:xfrm>
              <a:off x="3085579" y="2266797"/>
              <a:ext cx="2814955" cy="640080"/>
            </a:xfrm>
            <a:custGeom>
              <a:avLst/>
              <a:gdLst/>
              <a:ahLst/>
              <a:cxnLst/>
              <a:rect l="l" t="t" r="r" b="b"/>
              <a:pathLst>
                <a:path w="2814954" h="640080">
                  <a:moveTo>
                    <a:pt x="0" y="639797"/>
                  </a:moveTo>
                  <a:lnTo>
                    <a:pt x="0" y="0"/>
                  </a:lnTo>
                  <a:lnTo>
                    <a:pt x="2814381" y="9837"/>
                  </a:lnTo>
                  <a:lnTo>
                    <a:pt x="2614371" y="137814"/>
                  </a:lnTo>
                  <a:lnTo>
                    <a:pt x="2238171" y="182105"/>
                  </a:lnTo>
                  <a:lnTo>
                    <a:pt x="1161950" y="497085"/>
                  </a:lnTo>
                  <a:lnTo>
                    <a:pt x="904795" y="442935"/>
                  </a:lnTo>
                  <a:lnTo>
                    <a:pt x="619062" y="561052"/>
                  </a:lnTo>
                  <a:lnTo>
                    <a:pt x="0" y="639797"/>
                  </a:lnTo>
                  <a:close/>
                </a:path>
              </a:pathLst>
            </a:custGeom>
            <a:ln w="28575">
              <a:solidFill>
                <a:srgbClr val="4985E7"/>
              </a:solidFill>
            </a:ln>
          </p:spPr>
          <p:txBody>
            <a:bodyPr wrap="square" lIns="0" tIns="0" rIns="0" bIns="0" rtlCol="0"/>
            <a:lstStyle/>
            <a:p>
              <a:endParaRPr/>
            </a:p>
          </p:txBody>
        </p:sp>
      </p:grpSp>
      <p:sp>
        <p:nvSpPr>
          <p:cNvPr id="35" name="object 35"/>
          <p:cNvSpPr txBox="1"/>
          <p:nvPr/>
        </p:nvSpPr>
        <p:spPr>
          <a:xfrm>
            <a:off x="387921" y="5790135"/>
            <a:ext cx="2200275" cy="1009015"/>
          </a:xfrm>
          <a:prstGeom prst="rect">
            <a:avLst/>
          </a:prstGeom>
        </p:spPr>
        <p:txBody>
          <a:bodyPr vert="horz" wrap="square" lIns="0" tIns="0" rIns="0" bIns="0" rtlCol="0">
            <a:spAutoFit/>
          </a:bodyPr>
          <a:lstStyle/>
          <a:p>
            <a:pPr marL="12700">
              <a:lnSpc>
                <a:spcPts val="2980"/>
              </a:lnSpc>
            </a:pPr>
            <a:r>
              <a:rPr sz="2500" dirty="0">
                <a:latin typeface="Calibri"/>
                <a:cs typeface="Calibri"/>
              </a:rPr>
              <a:t>No</a:t>
            </a:r>
            <a:r>
              <a:rPr sz="2500" spc="-75" dirty="0">
                <a:latin typeface="Calibri"/>
                <a:cs typeface="Calibri"/>
              </a:rPr>
              <a:t> </a:t>
            </a:r>
            <a:r>
              <a:rPr sz="2500" dirty="0">
                <a:latin typeface="Calibri"/>
                <a:cs typeface="Calibri"/>
              </a:rPr>
              <a:t>spatial</a:t>
            </a:r>
            <a:r>
              <a:rPr sz="2500" spc="-70" dirty="0">
                <a:latin typeface="Calibri"/>
                <a:cs typeface="Calibri"/>
              </a:rPr>
              <a:t> </a:t>
            </a:r>
            <a:r>
              <a:rPr sz="2500" spc="-10" dirty="0">
                <a:latin typeface="Calibri"/>
                <a:cs typeface="Calibri"/>
              </a:rPr>
              <a:t>extent</a:t>
            </a:r>
            <a:endParaRPr sz="2500" dirty="0">
              <a:latin typeface="Calibri"/>
              <a:cs typeface="Calibri"/>
            </a:endParaRPr>
          </a:p>
          <a:p>
            <a:pPr marL="541655">
              <a:lnSpc>
                <a:spcPct val="100000"/>
              </a:lnSpc>
              <a:spcBef>
                <a:spcPts val="2320"/>
              </a:spcBef>
            </a:pPr>
            <a:r>
              <a:rPr lang="en-TR" sz="2000" dirty="0">
                <a:solidFill>
                  <a:srgbClr val="FFC904"/>
                </a:solidFill>
                <a:latin typeface="Calibri"/>
                <a:cs typeface="Calibri"/>
              </a:rPr>
              <a:t> </a:t>
            </a:r>
            <a:endParaRPr sz="2000" dirty="0">
              <a:latin typeface="Calibri"/>
              <a:cs typeface="Calibri"/>
            </a:endParaRPr>
          </a:p>
        </p:txBody>
      </p:sp>
      <p:sp>
        <p:nvSpPr>
          <p:cNvPr id="36" name="object 36"/>
          <p:cNvSpPr txBox="1">
            <a:spLocks noGrp="1"/>
          </p:cNvSpPr>
          <p:nvPr>
            <p:ph type="sldNum" sz="quarter" idx="7"/>
          </p:nvPr>
        </p:nvSpPr>
        <p:spPr>
          <a:prstGeom prst="rect">
            <a:avLst/>
          </a:prstGeom>
        </p:spPr>
        <p:txBody>
          <a:bodyPr vert="horz" wrap="square" lIns="0" tIns="1039466" rIns="0" bIns="0" rtlCol="0">
            <a:spAutoFit/>
          </a:bodyPr>
          <a:lstStyle/>
          <a:p>
            <a:pPr marL="12700">
              <a:lnSpc>
                <a:spcPts val="2980"/>
              </a:lnSpc>
            </a:pPr>
            <a:r>
              <a:rPr sz="2500" dirty="0">
                <a:solidFill>
                  <a:srgbClr val="000000"/>
                </a:solidFill>
              </a:rPr>
              <a:t>No</a:t>
            </a:r>
            <a:r>
              <a:rPr sz="2500" spc="-65" dirty="0">
                <a:solidFill>
                  <a:srgbClr val="000000"/>
                </a:solidFill>
              </a:rPr>
              <a:t> </a:t>
            </a:r>
            <a:r>
              <a:rPr sz="2500" dirty="0">
                <a:solidFill>
                  <a:srgbClr val="000000"/>
                </a:solidFill>
              </a:rPr>
              <a:t>objects,</a:t>
            </a:r>
            <a:r>
              <a:rPr sz="2500" spc="-60" dirty="0">
                <a:solidFill>
                  <a:srgbClr val="000000"/>
                </a:solidFill>
              </a:rPr>
              <a:t> </a:t>
            </a:r>
            <a:r>
              <a:rPr sz="2500" dirty="0">
                <a:solidFill>
                  <a:srgbClr val="000000"/>
                </a:solidFill>
              </a:rPr>
              <a:t>just</a:t>
            </a:r>
            <a:r>
              <a:rPr sz="2500" spc="-60" dirty="0">
                <a:solidFill>
                  <a:srgbClr val="000000"/>
                </a:solidFill>
              </a:rPr>
              <a:t> </a:t>
            </a:r>
            <a:r>
              <a:rPr sz="2500" spc="-10" dirty="0">
                <a:solidFill>
                  <a:srgbClr val="000000"/>
                </a:solidFill>
              </a:rPr>
              <a:t>pixels</a:t>
            </a:r>
            <a:endParaRPr sz="2500" dirty="0"/>
          </a:p>
          <a:p>
            <a:pPr marL="2347595">
              <a:lnSpc>
                <a:spcPct val="100000"/>
              </a:lnSpc>
              <a:spcBef>
                <a:spcPts val="2345"/>
              </a:spcBef>
            </a:pPr>
            <a:r>
              <a:rPr dirty="0"/>
              <a:t>Lecture</a:t>
            </a:r>
            <a:r>
              <a:rPr spc="-30" dirty="0"/>
              <a:t> </a:t>
            </a:r>
            <a:r>
              <a:rPr dirty="0"/>
              <a:t>5</a:t>
            </a:r>
            <a:r>
              <a:rPr spc="-40" dirty="0"/>
              <a:t> </a:t>
            </a:r>
            <a:r>
              <a:rPr dirty="0"/>
              <a:t>-</a:t>
            </a:r>
            <a:r>
              <a:rPr spc="-35" dirty="0"/>
              <a:t> </a:t>
            </a:r>
            <a:fld id="{81D60167-4931-47E6-BA6A-407CBD079E47}" type="slidenum">
              <a:rPr spc="-50" dirty="0"/>
              <a:t>3</a:t>
            </a:fld>
            <a:endParaRPr spc="-50" dirty="0"/>
          </a:p>
        </p:txBody>
      </p:sp>
      <p:sp>
        <p:nvSpPr>
          <p:cNvPr id="37" name="object 37"/>
          <p:cNvSpPr txBox="1"/>
          <p:nvPr/>
        </p:nvSpPr>
        <p:spPr>
          <a:xfrm>
            <a:off x="7925206" y="5790135"/>
            <a:ext cx="2156460" cy="413384"/>
          </a:xfrm>
          <a:prstGeom prst="rect">
            <a:avLst/>
          </a:prstGeom>
        </p:spPr>
        <p:txBody>
          <a:bodyPr vert="horz" wrap="square" lIns="0" tIns="0" rIns="0" bIns="0" rtlCol="0">
            <a:spAutoFit/>
          </a:bodyPr>
          <a:lstStyle/>
          <a:p>
            <a:pPr marL="12700">
              <a:lnSpc>
                <a:spcPts val="2980"/>
              </a:lnSpc>
            </a:pPr>
            <a:r>
              <a:rPr sz="2500" dirty="0">
                <a:latin typeface="Calibri"/>
                <a:cs typeface="Calibri"/>
              </a:rPr>
              <a:t>Multiple</a:t>
            </a:r>
            <a:r>
              <a:rPr sz="2500" spc="-130" dirty="0">
                <a:latin typeface="Calibri"/>
                <a:cs typeface="Calibri"/>
              </a:rPr>
              <a:t> </a:t>
            </a:r>
            <a:r>
              <a:rPr sz="2500" spc="-10" dirty="0">
                <a:latin typeface="Calibri"/>
                <a:cs typeface="Calibri"/>
              </a:rPr>
              <a:t>Objects</a:t>
            </a:r>
            <a:endParaRPr sz="2500">
              <a:latin typeface="Calibri"/>
              <a:cs typeface="Calibri"/>
            </a:endParaRPr>
          </a:p>
        </p:txBody>
      </p:sp>
      <p:sp>
        <p:nvSpPr>
          <p:cNvPr id="38" name="object 38"/>
          <p:cNvSpPr txBox="1"/>
          <p:nvPr/>
        </p:nvSpPr>
        <p:spPr>
          <a:xfrm>
            <a:off x="10696447" y="6151153"/>
            <a:ext cx="1346200" cy="149860"/>
          </a:xfrm>
          <a:prstGeom prst="rect">
            <a:avLst/>
          </a:prstGeom>
        </p:spPr>
        <p:txBody>
          <a:bodyPr vert="horz" wrap="square" lIns="0" tIns="7620" rIns="0" bIns="0" rtlCol="0">
            <a:spAutoFit/>
          </a:bodyPr>
          <a:lstStyle/>
          <a:p>
            <a:pPr marL="12700">
              <a:lnSpc>
                <a:spcPct val="100000"/>
              </a:lnSpc>
              <a:spcBef>
                <a:spcPts val="60"/>
              </a:spcBef>
            </a:pPr>
            <a:r>
              <a:rPr sz="800" u="sng" dirty="0">
                <a:solidFill>
                  <a:srgbClr val="0462C1"/>
                </a:solidFill>
                <a:uFill>
                  <a:solidFill>
                    <a:srgbClr val="0462C1"/>
                  </a:solidFill>
                </a:uFill>
                <a:latin typeface="Calibri"/>
                <a:cs typeface="Calibri"/>
              </a:rPr>
              <a:t>This</a:t>
            </a:r>
            <a:r>
              <a:rPr sz="800" u="sng" spc="-2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15" dirty="0">
                <a:solidFill>
                  <a:srgbClr val="0462C1"/>
                </a:solidFill>
                <a:latin typeface="Calibri"/>
                <a:cs typeface="Calibri"/>
              </a:rPr>
              <a:t> </a:t>
            </a:r>
            <a:r>
              <a:rPr sz="800" dirty="0">
                <a:solidFill>
                  <a:srgbClr val="999999"/>
                </a:solidFill>
                <a:latin typeface="Calibri"/>
                <a:cs typeface="Calibri"/>
              </a:rPr>
              <a:t>is</a:t>
            </a:r>
            <a:r>
              <a:rPr sz="800" spc="-15" dirty="0">
                <a:solidFill>
                  <a:srgbClr val="999999"/>
                </a:solidFill>
                <a:latin typeface="Calibri"/>
                <a:cs typeface="Calibri"/>
              </a:rPr>
              <a:t> </a:t>
            </a:r>
            <a:r>
              <a:rPr sz="800" u="sng" dirty="0">
                <a:solidFill>
                  <a:srgbClr val="0462C1"/>
                </a:solidFill>
                <a:uFill>
                  <a:solidFill>
                    <a:srgbClr val="0462C1"/>
                  </a:solidFill>
                </a:uFill>
                <a:latin typeface="Calibri"/>
                <a:cs typeface="Calibri"/>
              </a:rPr>
              <a:t>CC0</a:t>
            </a:r>
            <a:r>
              <a:rPr sz="800" u="sng" spc="-2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public</a:t>
            </a:r>
            <a:r>
              <a:rPr sz="800" u="sng" spc="-1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domain</a:t>
            </a:r>
            <a:endParaRPr sz="800">
              <a:latin typeface="Calibri"/>
              <a:cs typeface="Calibri"/>
            </a:endParaRPr>
          </a:p>
        </p:txBody>
      </p:sp>
      <p:sp>
        <p:nvSpPr>
          <p:cNvPr id="39" name="object 39"/>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739"/>
            <a:ext cx="5420360" cy="635000"/>
          </a:xfrm>
          <a:prstGeom prst="rect">
            <a:avLst/>
          </a:prstGeom>
        </p:spPr>
        <p:txBody>
          <a:bodyPr vert="horz" wrap="square" lIns="0" tIns="12700" rIns="0" bIns="0" rtlCol="0">
            <a:spAutoFit/>
          </a:bodyPr>
          <a:lstStyle/>
          <a:p>
            <a:pPr marL="12700">
              <a:lnSpc>
                <a:spcPct val="100000"/>
              </a:lnSpc>
              <a:spcBef>
                <a:spcPts val="100"/>
              </a:spcBef>
            </a:pPr>
            <a:r>
              <a:rPr spc="-10" dirty="0"/>
              <a:t>R-</a:t>
            </a:r>
            <a:r>
              <a:rPr dirty="0"/>
              <a:t>CNN:</a:t>
            </a:r>
            <a:r>
              <a:rPr spc="-15" dirty="0"/>
              <a:t> </a:t>
            </a:r>
            <a:r>
              <a:rPr spc="-35" dirty="0"/>
              <a:t>Region-</a:t>
            </a:r>
            <a:r>
              <a:rPr dirty="0"/>
              <a:t>Based</a:t>
            </a:r>
            <a:r>
              <a:rPr spc="-15" dirty="0"/>
              <a:t> </a:t>
            </a:r>
            <a:r>
              <a:rPr spc="-25" dirty="0"/>
              <a:t>CNN</a:t>
            </a:r>
          </a:p>
        </p:txBody>
      </p:sp>
      <p:grpSp>
        <p:nvGrpSpPr>
          <p:cNvPr id="3" name="object 3"/>
          <p:cNvGrpSpPr/>
          <p:nvPr/>
        </p:nvGrpSpPr>
        <p:grpSpPr>
          <a:xfrm>
            <a:off x="898206" y="3942753"/>
            <a:ext cx="4813935" cy="2275205"/>
            <a:chOff x="898206" y="3942753"/>
            <a:chExt cx="4813935" cy="2275205"/>
          </a:xfrm>
        </p:grpSpPr>
        <p:sp>
          <p:nvSpPr>
            <p:cNvPr id="4" name="object 4"/>
            <p:cNvSpPr/>
            <p:nvPr/>
          </p:nvSpPr>
          <p:spPr>
            <a:xfrm>
              <a:off x="2667038" y="3949103"/>
              <a:ext cx="788670" cy="254000"/>
            </a:xfrm>
            <a:custGeom>
              <a:avLst/>
              <a:gdLst/>
              <a:ahLst/>
              <a:cxnLst/>
              <a:rect l="l" t="t" r="r" b="b"/>
              <a:pathLst>
                <a:path w="788670" h="254000">
                  <a:moveTo>
                    <a:pt x="788441" y="0"/>
                  </a:moveTo>
                  <a:lnTo>
                    <a:pt x="234734" y="0"/>
                  </a:lnTo>
                  <a:lnTo>
                    <a:pt x="0" y="253961"/>
                  </a:lnTo>
                  <a:lnTo>
                    <a:pt x="553694" y="253961"/>
                  </a:lnTo>
                  <a:lnTo>
                    <a:pt x="788441" y="0"/>
                  </a:lnTo>
                  <a:close/>
                </a:path>
              </a:pathLst>
            </a:custGeom>
            <a:solidFill>
              <a:srgbClr val="E7E6E6">
                <a:alpha val="79998"/>
              </a:srgbClr>
            </a:solidFill>
          </p:spPr>
          <p:txBody>
            <a:bodyPr wrap="square" lIns="0" tIns="0" rIns="0" bIns="0" rtlCol="0"/>
            <a:lstStyle/>
            <a:p>
              <a:endParaRPr/>
            </a:p>
          </p:txBody>
        </p:sp>
        <p:sp>
          <p:nvSpPr>
            <p:cNvPr id="5" name="object 5"/>
            <p:cNvSpPr/>
            <p:nvPr/>
          </p:nvSpPr>
          <p:spPr>
            <a:xfrm>
              <a:off x="2667038" y="3949103"/>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pic>
          <p:nvPicPr>
            <p:cNvPr id="6" name="object 6"/>
            <p:cNvPicPr/>
            <p:nvPr/>
          </p:nvPicPr>
          <p:blipFill>
            <a:blip r:embed="rId2" cstate="print"/>
            <a:stretch>
              <a:fillRect/>
            </a:stretch>
          </p:blipFill>
          <p:spPr>
            <a:xfrm>
              <a:off x="902207" y="4590288"/>
              <a:ext cx="4803648" cy="1621536"/>
            </a:xfrm>
            <a:prstGeom prst="rect">
              <a:avLst/>
            </a:prstGeom>
          </p:spPr>
        </p:pic>
        <p:sp>
          <p:nvSpPr>
            <p:cNvPr id="7" name="object 7"/>
            <p:cNvSpPr/>
            <p:nvPr/>
          </p:nvSpPr>
          <p:spPr>
            <a:xfrm>
              <a:off x="904556" y="4590478"/>
              <a:ext cx="4801235" cy="1621155"/>
            </a:xfrm>
            <a:custGeom>
              <a:avLst/>
              <a:gdLst/>
              <a:ahLst/>
              <a:cxnLst/>
              <a:rect l="l" t="t" r="r" b="b"/>
              <a:pathLst>
                <a:path w="4801235" h="1621154">
                  <a:moveTo>
                    <a:pt x="0" y="1621070"/>
                  </a:moveTo>
                  <a:lnTo>
                    <a:pt x="1498330" y="0"/>
                  </a:lnTo>
                  <a:lnTo>
                    <a:pt x="4800772" y="0"/>
                  </a:lnTo>
                  <a:lnTo>
                    <a:pt x="3302431" y="1621070"/>
                  </a:lnTo>
                  <a:lnTo>
                    <a:pt x="0" y="1621070"/>
                  </a:lnTo>
                  <a:close/>
                </a:path>
              </a:pathLst>
            </a:custGeom>
            <a:ln w="12700">
              <a:solidFill>
                <a:srgbClr val="1D7D66"/>
              </a:solidFill>
            </a:ln>
          </p:spPr>
          <p:txBody>
            <a:bodyPr wrap="square" lIns="0" tIns="0" rIns="0" bIns="0" rtlCol="0"/>
            <a:lstStyle/>
            <a:p>
              <a:endParaRPr/>
            </a:p>
          </p:txBody>
        </p:sp>
      </p:grpSp>
      <p:sp>
        <p:nvSpPr>
          <p:cNvPr id="8" name="object 8"/>
          <p:cNvSpPr txBox="1"/>
          <p:nvPr/>
        </p:nvSpPr>
        <p:spPr>
          <a:xfrm>
            <a:off x="337319" y="5031230"/>
            <a:ext cx="807085" cy="787400"/>
          </a:xfrm>
          <a:prstGeom prst="rect">
            <a:avLst/>
          </a:prstGeom>
        </p:spPr>
        <p:txBody>
          <a:bodyPr vert="horz" wrap="square" lIns="0" tIns="12700" rIns="0" bIns="0" rtlCol="0">
            <a:spAutoFit/>
          </a:bodyPr>
          <a:lstStyle/>
          <a:p>
            <a:pPr marL="12700" marR="5080">
              <a:lnSpc>
                <a:spcPct val="100000"/>
              </a:lnSpc>
              <a:spcBef>
                <a:spcPts val="100"/>
              </a:spcBef>
            </a:pPr>
            <a:r>
              <a:rPr sz="2500" spc="-10" dirty="0">
                <a:latin typeface="Calibri"/>
                <a:cs typeface="Calibri"/>
              </a:rPr>
              <a:t>Input </a:t>
            </a:r>
            <a:r>
              <a:rPr sz="2500" spc="-25" dirty="0">
                <a:latin typeface="Calibri"/>
                <a:cs typeface="Calibri"/>
              </a:rPr>
              <a:t>image</a:t>
            </a:r>
            <a:endParaRPr sz="2500">
              <a:latin typeface="Calibri"/>
              <a:cs typeface="Calibri"/>
            </a:endParaRPr>
          </a:p>
        </p:txBody>
      </p:sp>
      <p:grpSp>
        <p:nvGrpSpPr>
          <p:cNvPr id="9" name="object 9"/>
          <p:cNvGrpSpPr/>
          <p:nvPr/>
        </p:nvGrpSpPr>
        <p:grpSpPr>
          <a:xfrm>
            <a:off x="966818" y="2054466"/>
            <a:ext cx="4442460" cy="4142740"/>
            <a:chOff x="966818" y="2054466"/>
            <a:chExt cx="4442460" cy="4142740"/>
          </a:xfrm>
        </p:grpSpPr>
        <p:sp>
          <p:nvSpPr>
            <p:cNvPr id="10" name="object 10"/>
            <p:cNvSpPr/>
            <p:nvPr/>
          </p:nvSpPr>
          <p:spPr>
            <a:xfrm>
              <a:off x="1810740" y="4677194"/>
              <a:ext cx="2428240" cy="1038860"/>
            </a:xfrm>
            <a:custGeom>
              <a:avLst/>
              <a:gdLst/>
              <a:ahLst/>
              <a:cxnLst/>
              <a:rect l="l" t="t" r="r" b="b"/>
              <a:pathLst>
                <a:path w="2428240" h="1038860">
                  <a:moveTo>
                    <a:pt x="2428151" y="0"/>
                  </a:moveTo>
                  <a:lnTo>
                    <a:pt x="960145" y="0"/>
                  </a:lnTo>
                  <a:lnTo>
                    <a:pt x="0" y="1038795"/>
                  </a:lnTo>
                  <a:lnTo>
                    <a:pt x="1468005" y="1038795"/>
                  </a:lnTo>
                  <a:lnTo>
                    <a:pt x="2428151" y="0"/>
                  </a:lnTo>
                  <a:close/>
                </a:path>
              </a:pathLst>
            </a:custGeom>
            <a:solidFill>
              <a:srgbClr val="E7E6E6">
                <a:alpha val="79998"/>
              </a:srgbClr>
            </a:solidFill>
          </p:spPr>
          <p:txBody>
            <a:bodyPr wrap="square" lIns="0" tIns="0" rIns="0" bIns="0" rtlCol="0"/>
            <a:lstStyle/>
            <a:p>
              <a:endParaRPr/>
            </a:p>
          </p:txBody>
        </p:sp>
        <p:sp>
          <p:nvSpPr>
            <p:cNvPr id="11" name="object 11"/>
            <p:cNvSpPr/>
            <p:nvPr/>
          </p:nvSpPr>
          <p:spPr>
            <a:xfrm>
              <a:off x="1810740" y="4677194"/>
              <a:ext cx="2428240" cy="1038860"/>
            </a:xfrm>
            <a:custGeom>
              <a:avLst/>
              <a:gdLst/>
              <a:ahLst/>
              <a:cxnLst/>
              <a:rect l="l" t="t" r="r" b="b"/>
              <a:pathLst>
                <a:path w="2428240" h="1038860">
                  <a:moveTo>
                    <a:pt x="0" y="1038800"/>
                  </a:moveTo>
                  <a:lnTo>
                    <a:pt x="960150" y="0"/>
                  </a:lnTo>
                  <a:lnTo>
                    <a:pt x="2428151" y="0"/>
                  </a:lnTo>
                  <a:lnTo>
                    <a:pt x="1468000" y="1038800"/>
                  </a:lnTo>
                  <a:lnTo>
                    <a:pt x="0" y="1038800"/>
                  </a:lnTo>
                  <a:close/>
                </a:path>
              </a:pathLst>
            </a:custGeom>
            <a:ln w="12700">
              <a:solidFill>
                <a:srgbClr val="1D7D66"/>
              </a:solidFill>
            </a:ln>
          </p:spPr>
          <p:txBody>
            <a:bodyPr wrap="square" lIns="0" tIns="0" rIns="0" bIns="0" rtlCol="0"/>
            <a:lstStyle/>
            <a:p>
              <a:endParaRPr/>
            </a:p>
          </p:txBody>
        </p:sp>
        <p:sp>
          <p:nvSpPr>
            <p:cNvPr id="12" name="object 12"/>
            <p:cNvSpPr/>
            <p:nvPr/>
          </p:nvSpPr>
          <p:spPr>
            <a:xfrm>
              <a:off x="4238980" y="4696282"/>
              <a:ext cx="1163955" cy="429259"/>
            </a:xfrm>
            <a:custGeom>
              <a:avLst/>
              <a:gdLst/>
              <a:ahLst/>
              <a:cxnLst/>
              <a:rect l="l" t="t" r="r" b="b"/>
              <a:pathLst>
                <a:path w="1163954" h="429260">
                  <a:moveTo>
                    <a:pt x="1163853" y="0"/>
                  </a:moveTo>
                  <a:lnTo>
                    <a:pt x="396201" y="0"/>
                  </a:lnTo>
                  <a:lnTo>
                    <a:pt x="0" y="428663"/>
                  </a:lnTo>
                  <a:lnTo>
                    <a:pt x="767651" y="428663"/>
                  </a:lnTo>
                  <a:lnTo>
                    <a:pt x="1163853" y="0"/>
                  </a:lnTo>
                  <a:close/>
                </a:path>
              </a:pathLst>
            </a:custGeom>
            <a:solidFill>
              <a:srgbClr val="E7E6E6">
                <a:alpha val="79998"/>
              </a:srgbClr>
            </a:solidFill>
          </p:spPr>
          <p:txBody>
            <a:bodyPr wrap="square" lIns="0" tIns="0" rIns="0" bIns="0" rtlCol="0"/>
            <a:lstStyle/>
            <a:p>
              <a:endParaRPr/>
            </a:p>
          </p:txBody>
        </p:sp>
        <p:sp>
          <p:nvSpPr>
            <p:cNvPr id="13" name="object 13"/>
            <p:cNvSpPr/>
            <p:nvPr/>
          </p:nvSpPr>
          <p:spPr>
            <a:xfrm>
              <a:off x="4238980" y="4696282"/>
              <a:ext cx="1163955" cy="429259"/>
            </a:xfrm>
            <a:custGeom>
              <a:avLst/>
              <a:gdLst/>
              <a:ahLst/>
              <a:cxnLst/>
              <a:rect l="l" t="t" r="r" b="b"/>
              <a:pathLst>
                <a:path w="1163954" h="429260">
                  <a:moveTo>
                    <a:pt x="0" y="428652"/>
                  </a:moveTo>
                  <a:lnTo>
                    <a:pt x="396199" y="0"/>
                  </a:lnTo>
                  <a:lnTo>
                    <a:pt x="1163850" y="0"/>
                  </a:lnTo>
                  <a:lnTo>
                    <a:pt x="767651" y="428652"/>
                  </a:lnTo>
                  <a:lnTo>
                    <a:pt x="0" y="428652"/>
                  </a:lnTo>
                  <a:close/>
                </a:path>
              </a:pathLst>
            </a:custGeom>
            <a:ln w="12700">
              <a:solidFill>
                <a:srgbClr val="1D7D66"/>
              </a:solidFill>
            </a:ln>
          </p:spPr>
          <p:txBody>
            <a:bodyPr wrap="square" lIns="0" tIns="0" rIns="0" bIns="0" rtlCol="0"/>
            <a:lstStyle/>
            <a:p>
              <a:endParaRPr/>
            </a:p>
          </p:txBody>
        </p:sp>
        <p:sp>
          <p:nvSpPr>
            <p:cNvPr id="14" name="object 14"/>
            <p:cNvSpPr/>
            <p:nvPr/>
          </p:nvSpPr>
          <p:spPr>
            <a:xfrm>
              <a:off x="973168" y="5523890"/>
              <a:ext cx="1129665" cy="667385"/>
            </a:xfrm>
            <a:custGeom>
              <a:avLst/>
              <a:gdLst/>
              <a:ahLst/>
              <a:cxnLst/>
              <a:rect l="l" t="t" r="r" b="b"/>
              <a:pathLst>
                <a:path w="1129664" h="667385">
                  <a:moveTo>
                    <a:pt x="1129558" y="0"/>
                  </a:moveTo>
                  <a:lnTo>
                    <a:pt x="616338" y="0"/>
                  </a:lnTo>
                  <a:lnTo>
                    <a:pt x="0" y="666828"/>
                  </a:lnTo>
                  <a:lnTo>
                    <a:pt x="513214" y="666828"/>
                  </a:lnTo>
                  <a:lnTo>
                    <a:pt x="1129558" y="0"/>
                  </a:lnTo>
                  <a:close/>
                </a:path>
              </a:pathLst>
            </a:custGeom>
            <a:solidFill>
              <a:srgbClr val="E7E6E6">
                <a:alpha val="79998"/>
              </a:srgbClr>
            </a:solidFill>
          </p:spPr>
          <p:txBody>
            <a:bodyPr wrap="square" lIns="0" tIns="0" rIns="0" bIns="0" rtlCol="0"/>
            <a:lstStyle/>
            <a:p>
              <a:endParaRPr/>
            </a:p>
          </p:txBody>
        </p:sp>
        <p:sp>
          <p:nvSpPr>
            <p:cNvPr id="15" name="object 15"/>
            <p:cNvSpPr/>
            <p:nvPr/>
          </p:nvSpPr>
          <p:spPr>
            <a:xfrm>
              <a:off x="973168" y="5523890"/>
              <a:ext cx="1129665" cy="667385"/>
            </a:xfrm>
            <a:custGeom>
              <a:avLst/>
              <a:gdLst/>
              <a:ahLst/>
              <a:cxnLst/>
              <a:rect l="l" t="t" r="r" b="b"/>
              <a:pathLst>
                <a:path w="1129664" h="667385">
                  <a:moveTo>
                    <a:pt x="0" y="666826"/>
                  </a:moveTo>
                  <a:lnTo>
                    <a:pt x="616341" y="0"/>
                  </a:lnTo>
                  <a:lnTo>
                    <a:pt x="1129560" y="0"/>
                  </a:lnTo>
                  <a:lnTo>
                    <a:pt x="513215" y="666826"/>
                  </a:lnTo>
                  <a:lnTo>
                    <a:pt x="0" y="666826"/>
                  </a:lnTo>
                  <a:close/>
                </a:path>
              </a:pathLst>
            </a:custGeom>
            <a:ln w="12700">
              <a:solidFill>
                <a:srgbClr val="1D7D66"/>
              </a:solidFill>
            </a:ln>
          </p:spPr>
          <p:txBody>
            <a:bodyPr wrap="square" lIns="0" tIns="0" rIns="0" bIns="0" rtlCol="0"/>
            <a:lstStyle/>
            <a:p>
              <a:endParaRPr/>
            </a:p>
          </p:txBody>
        </p:sp>
        <p:sp>
          <p:nvSpPr>
            <p:cNvPr id="16" name="object 16"/>
            <p:cNvSpPr/>
            <p:nvPr/>
          </p:nvSpPr>
          <p:spPr>
            <a:xfrm>
              <a:off x="3650716" y="2060816"/>
              <a:ext cx="349885" cy="1711960"/>
            </a:xfrm>
            <a:custGeom>
              <a:avLst/>
              <a:gdLst/>
              <a:ahLst/>
              <a:cxnLst/>
              <a:rect l="l" t="t" r="r" b="b"/>
              <a:pathLst>
                <a:path w="349885" h="1711960">
                  <a:moveTo>
                    <a:pt x="349605" y="0"/>
                  </a:moveTo>
                  <a:lnTo>
                    <a:pt x="0" y="349618"/>
                  </a:lnTo>
                  <a:lnTo>
                    <a:pt x="0" y="1711515"/>
                  </a:lnTo>
                  <a:lnTo>
                    <a:pt x="349605" y="1361897"/>
                  </a:lnTo>
                  <a:lnTo>
                    <a:pt x="349605" y="0"/>
                  </a:lnTo>
                  <a:close/>
                </a:path>
              </a:pathLst>
            </a:custGeom>
            <a:solidFill>
              <a:srgbClr val="CDCDCD">
                <a:alpha val="92939"/>
              </a:srgbClr>
            </a:solidFill>
          </p:spPr>
          <p:txBody>
            <a:bodyPr wrap="square" lIns="0" tIns="0" rIns="0" bIns="0" rtlCol="0"/>
            <a:lstStyle/>
            <a:p>
              <a:endParaRPr/>
            </a:p>
          </p:txBody>
        </p:sp>
        <p:sp>
          <p:nvSpPr>
            <p:cNvPr id="17" name="object 17"/>
            <p:cNvSpPr/>
            <p:nvPr/>
          </p:nvSpPr>
          <p:spPr>
            <a:xfrm>
              <a:off x="2601874" y="2060816"/>
              <a:ext cx="1398905" cy="349885"/>
            </a:xfrm>
            <a:custGeom>
              <a:avLst/>
              <a:gdLst/>
              <a:ahLst/>
              <a:cxnLst/>
              <a:rect l="l" t="t" r="r" b="b"/>
              <a:pathLst>
                <a:path w="1398904" h="349885">
                  <a:moveTo>
                    <a:pt x="1398447" y="0"/>
                  </a:moveTo>
                  <a:lnTo>
                    <a:pt x="349618" y="0"/>
                  </a:lnTo>
                  <a:lnTo>
                    <a:pt x="0" y="349618"/>
                  </a:lnTo>
                  <a:lnTo>
                    <a:pt x="1048842" y="349618"/>
                  </a:lnTo>
                  <a:lnTo>
                    <a:pt x="1398447" y="0"/>
                  </a:lnTo>
                  <a:close/>
                </a:path>
              </a:pathLst>
            </a:custGeom>
            <a:solidFill>
              <a:srgbClr val="FFFFFF">
                <a:alpha val="92939"/>
              </a:srgbClr>
            </a:solidFill>
          </p:spPr>
          <p:txBody>
            <a:bodyPr wrap="square" lIns="0" tIns="0" rIns="0" bIns="0" rtlCol="0"/>
            <a:lstStyle/>
            <a:p>
              <a:endParaRPr/>
            </a:p>
          </p:txBody>
        </p:sp>
        <p:sp>
          <p:nvSpPr>
            <p:cNvPr id="18" name="object 18"/>
            <p:cNvSpPr/>
            <p:nvPr/>
          </p:nvSpPr>
          <p:spPr>
            <a:xfrm>
              <a:off x="2601874" y="2060816"/>
              <a:ext cx="1398905" cy="1711960"/>
            </a:xfrm>
            <a:custGeom>
              <a:avLst/>
              <a:gdLst/>
              <a:ahLst/>
              <a:cxnLst/>
              <a:rect l="l" t="t" r="r" b="b"/>
              <a:pathLst>
                <a:path w="1398904" h="1711960">
                  <a:moveTo>
                    <a:pt x="0" y="349611"/>
                  </a:moveTo>
                  <a:lnTo>
                    <a:pt x="349611" y="0"/>
                  </a:lnTo>
                  <a:lnTo>
                    <a:pt x="1398440" y="0"/>
                  </a:lnTo>
                  <a:lnTo>
                    <a:pt x="1398440" y="1361900"/>
                  </a:lnTo>
                  <a:lnTo>
                    <a:pt x="1048830" y="1711510"/>
                  </a:lnTo>
                  <a:lnTo>
                    <a:pt x="0" y="1711510"/>
                  </a:lnTo>
                  <a:lnTo>
                    <a:pt x="0" y="349611"/>
                  </a:lnTo>
                  <a:close/>
                </a:path>
                <a:path w="1398904" h="1711960">
                  <a:moveTo>
                    <a:pt x="0" y="349611"/>
                  </a:moveTo>
                  <a:lnTo>
                    <a:pt x="1048830" y="349611"/>
                  </a:lnTo>
                  <a:lnTo>
                    <a:pt x="1398440" y="0"/>
                  </a:lnTo>
                </a:path>
                <a:path w="1398904"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19" name="object 19"/>
          <p:cNvSpPr txBox="1"/>
          <p:nvPr/>
        </p:nvSpPr>
        <p:spPr>
          <a:xfrm>
            <a:off x="2805772" y="2687828"/>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20" name="object 20"/>
          <p:cNvGrpSpPr/>
          <p:nvPr/>
        </p:nvGrpSpPr>
        <p:grpSpPr>
          <a:xfrm>
            <a:off x="4251642" y="1672653"/>
            <a:ext cx="1411605" cy="1724660"/>
            <a:chOff x="4251642" y="1672653"/>
            <a:chExt cx="1411605" cy="1724660"/>
          </a:xfrm>
        </p:grpSpPr>
        <p:sp>
          <p:nvSpPr>
            <p:cNvPr id="21" name="object 21"/>
            <p:cNvSpPr/>
            <p:nvPr/>
          </p:nvSpPr>
          <p:spPr>
            <a:xfrm>
              <a:off x="5306821" y="1679003"/>
              <a:ext cx="349885" cy="1711960"/>
            </a:xfrm>
            <a:custGeom>
              <a:avLst/>
              <a:gdLst/>
              <a:ahLst/>
              <a:cxnLst/>
              <a:rect l="l" t="t" r="r" b="b"/>
              <a:pathLst>
                <a:path w="349885" h="1711960">
                  <a:moveTo>
                    <a:pt x="349618" y="0"/>
                  </a:moveTo>
                  <a:lnTo>
                    <a:pt x="0" y="349605"/>
                  </a:lnTo>
                  <a:lnTo>
                    <a:pt x="0" y="1711502"/>
                  </a:lnTo>
                  <a:lnTo>
                    <a:pt x="349618" y="1361897"/>
                  </a:lnTo>
                  <a:lnTo>
                    <a:pt x="349618" y="0"/>
                  </a:lnTo>
                  <a:close/>
                </a:path>
              </a:pathLst>
            </a:custGeom>
            <a:solidFill>
              <a:srgbClr val="CDCDCD">
                <a:alpha val="92939"/>
              </a:srgbClr>
            </a:solidFill>
          </p:spPr>
          <p:txBody>
            <a:bodyPr wrap="square" lIns="0" tIns="0" rIns="0" bIns="0" rtlCol="0"/>
            <a:lstStyle/>
            <a:p>
              <a:endParaRPr/>
            </a:p>
          </p:txBody>
        </p:sp>
        <p:sp>
          <p:nvSpPr>
            <p:cNvPr id="22" name="object 22"/>
            <p:cNvSpPr/>
            <p:nvPr/>
          </p:nvSpPr>
          <p:spPr>
            <a:xfrm>
              <a:off x="4257992" y="1679003"/>
              <a:ext cx="1398905" cy="349885"/>
            </a:xfrm>
            <a:custGeom>
              <a:avLst/>
              <a:gdLst/>
              <a:ahLst/>
              <a:cxnLst/>
              <a:rect l="l" t="t" r="r" b="b"/>
              <a:pathLst>
                <a:path w="1398904" h="349885">
                  <a:moveTo>
                    <a:pt x="1398447" y="0"/>
                  </a:moveTo>
                  <a:lnTo>
                    <a:pt x="349618" y="0"/>
                  </a:lnTo>
                  <a:lnTo>
                    <a:pt x="0" y="349605"/>
                  </a:lnTo>
                  <a:lnTo>
                    <a:pt x="1048829" y="349605"/>
                  </a:lnTo>
                  <a:lnTo>
                    <a:pt x="1398447" y="0"/>
                  </a:lnTo>
                  <a:close/>
                </a:path>
              </a:pathLst>
            </a:custGeom>
            <a:solidFill>
              <a:srgbClr val="FFFFFF">
                <a:alpha val="92939"/>
              </a:srgbClr>
            </a:solidFill>
          </p:spPr>
          <p:txBody>
            <a:bodyPr wrap="square" lIns="0" tIns="0" rIns="0" bIns="0" rtlCol="0"/>
            <a:lstStyle/>
            <a:p>
              <a:endParaRPr/>
            </a:p>
          </p:txBody>
        </p:sp>
        <p:sp>
          <p:nvSpPr>
            <p:cNvPr id="23" name="object 23"/>
            <p:cNvSpPr/>
            <p:nvPr/>
          </p:nvSpPr>
          <p:spPr>
            <a:xfrm>
              <a:off x="4257992" y="1679003"/>
              <a:ext cx="1398905" cy="1711960"/>
            </a:xfrm>
            <a:custGeom>
              <a:avLst/>
              <a:gdLst/>
              <a:ahLst/>
              <a:cxnLst/>
              <a:rect l="l" t="t" r="r" b="b"/>
              <a:pathLst>
                <a:path w="1398904" h="1711960">
                  <a:moveTo>
                    <a:pt x="0" y="349611"/>
                  </a:moveTo>
                  <a:lnTo>
                    <a:pt x="349611" y="0"/>
                  </a:lnTo>
                  <a:lnTo>
                    <a:pt x="1398440" y="0"/>
                  </a:lnTo>
                  <a:lnTo>
                    <a:pt x="1398440" y="1361900"/>
                  </a:lnTo>
                  <a:lnTo>
                    <a:pt x="1048830" y="1711510"/>
                  </a:lnTo>
                  <a:lnTo>
                    <a:pt x="0" y="1711510"/>
                  </a:lnTo>
                  <a:lnTo>
                    <a:pt x="0" y="349611"/>
                  </a:lnTo>
                  <a:close/>
                </a:path>
                <a:path w="1398904" h="1711960">
                  <a:moveTo>
                    <a:pt x="0" y="349611"/>
                  </a:moveTo>
                  <a:lnTo>
                    <a:pt x="1048830" y="349611"/>
                  </a:lnTo>
                  <a:lnTo>
                    <a:pt x="1398440" y="0"/>
                  </a:lnTo>
                </a:path>
                <a:path w="1398904"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24" name="object 24"/>
          <p:cNvSpPr txBox="1"/>
          <p:nvPr/>
        </p:nvSpPr>
        <p:spPr>
          <a:xfrm>
            <a:off x="4461890" y="2306828"/>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25" name="object 25"/>
          <p:cNvGrpSpPr/>
          <p:nvPr/>
        </p:nvGrpSpPr>
        <p:grpSpPr>
          <a:xfrm>
            <a:off x="1066411" y="2584754"/>
            <a:ext cx="1411605" cy="1724660"/>
            <a:chOff x="1066411" y="2584754"/>
            <a:chExt cx="1411605" cy="1724660"/>
          </a:xfrm>
        </p:grpSpPr>
        <p:sp>
          <p:nvSpPr>
            <p:cNvPr id="26" name="object 26"/>
            <p:cNvSpPr/>
            <p:nvPr/>
          </p:nvSpPr>
          <p:spPr>
            <a:xfrm>
              <a:off x="2121598" y="2591104"/>
              <a:ext cx="349885" cy="1711960"/>
            </a:xfrm>
            <a:custGeom>
              <a:avLst/>
              <a:gdLst/>
              <a:ahLst/>
              <a:cxnLst/>
              <a:rect l="l" t="t" r="r" b="b"/>
              <a:pathLst>
                <a:path w="349885" h="1711960">
                  <a:moveTo>
                    <a:pt x="349605" y="0"/>
                  </a:moveTo>
                  <a:lnTo>
                    <a:pt x="0" y="349618"/>
                  </a:lnTo>
                  <a:lnTo>
                    <a:pt x="0" y="1711515"/>
                  </a:lnTo>
                  <a:lnTo>
                    <a:pt x="349605" y="1361897"/>
                  </a:lnTo>
                  <a:lnTo>
                    <a:pt x="349605" y="0"/>
                  </a:lnTo>
                  <a:close/>
                </a:path>
              </a:pathLst>
            </a:custGeom>
            <a:solidFill>
              <a:srgbClr val="CDCDCD">
                <a:alpha val="92939"/>
              </a:srgbClr>
            </a:solidFill>
          </p:spPr>
          <p:txBody>
            <a:bodyPr wrap="square" lIns="0" tIns="0" rIns="0" bIns="0" rtlCol="0"/>
            <a:lstStyle/>
            <a:p>
              <a:endParaRPr/>
            </a:p>
          </p:txBody>
        </p:sp>
        <p:sp>
          <p:nvSpPr>
            <p:cNvPr id="27" name="object 27"/>
            <p:cNvSpPr/>
            <p:nvPr/>
          </p:nvSpPr>
          <p:spPr>
            <a:xfrm>
              <a:off x="1072761" y="2591104"/>
              <a:ext cx="1398905" cy="349885"/>
            </a:xfrm>
            <a:custGeom>
              <a:avLst/>
              <a:gdLst/>
              <a:ahLst/>
              <a:cxnLst/>
              <a:rect l="l" t="t" r="r" b="b"/>
              <a:pathLst>
                <a:path w="1398905" h="349885">
                  <a:moveTo>
                    <a:pt x="1398442" y="0"/>
                  </a:moveTo>
                  <a:lnTo>
                    <a:pt x="349613" y="0"/>
                  </a:lnTo>
                  <a:lnTo>
                    <a:pt x="0" y="349618"/>
                  </a:lnTo>
                  <a:lnTo>
                    <a:pt x="1048837" y="349618"/>
                  </a:lnTo>
                  <a:lnTo>
                    <a:pt x="1398442" y="0"/>
                  </a:lnTo>
                  <a:close/>
                </a:path>
              </a:pathLst>
            </a:custGeom>
            <a:solidFill>
              <a:srgbClr val="FFFFFF">
                <a:alpha val="92939"/>
              </a:srgbClr>
            </a:solidFill>
          </p:spPr>
          <p:txBody>
            <a:bodyPr wrap="square" lIns="0" tIns="0" rIns="0" bIns="0" rtlCol="0"/>
            <a:lstStyle/>
            <a:p>
              <a:endParaRPr/>
            </a:p>
          </p:txBody>
        </p:sp>
        <p:sp>
          <p:nvSpPr>
            <p:cNvPr id="28" name="object 28"/>
            <p:cNvSpPr/>
            <p:nvPr/>
          </p:nvSpPr>
          <p:spPr>
            <a:xfrm>
              <a:off x="1072761" y="2591104"/>
              <a:ext cx="1398905" cy="1711960"/>
            </a:xfrm>
            <a:custGeom>
              <a:avLst/>
              <a:gdLst/>
              <a:ahLst/>
              <a:cxnLst/>
              <a:rect l="l" t="t" r="r" b="b"/>
              <a:pathLst>
                <a:path w="1398905" h="1711960">
                  <a:moveTo>
                    <a:pt x="0" y="349611"/>
                  </a:moveTo>
                  <a:lnTo>
                    <a:pt x="349611" y="0"/>
                  </a:lnTo>
                  <a:lnTo>
                    <a:pt x="1398440" y="0"/>
                  </a:lnTo>
                  <a:lnTo>
                    <a:pt x="1398440" y="1361900"/>
                  </a:lnTo>
                  <a:lnTo>
                    <a:pt x="1048830" y="1711510"/>
                  </a:lnTo>
                  <a:lnTo>
                    <a:pt x="0" y="1711510"/>
                  </a:lnTo>
                  <a:lnTo>
                    <a:pt x="0" y="349611"/>
                  </a:lnTo>
                  <a:close/>
                </a:path>
                <a:path w="1398905" h="1711960">
                  <a:moveTo>
                    <a:pt x="0" y="349611"/>
                  </a:moveTo>
                  <a:lnTo>
                    <a:pt x="1048830" y="349611"/>
                  </a:lnTo>
                  <a:lnTo>
                    <a:pt x="1398440" y="0"/>
                  </a:lnTo>
                </a:path>
                <a:path w="1398905"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29" name="object 29"/>
          <p:cNvSpPr txBox="1"/>
          <p:nvPr/>
        </p:nvSpPr>
        <p:spPr>
          <a:xfrm>
            <a:off x="1276654" y="3218179"/>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30" name="object 30"/>
          <p:cNvGrpSpPr/>
          <p:nvPr/>
        </p:nvGrpSpPr>
        <p:grpSpPr>
          <a:xfrm>
            <a:off x="1298511" y="3620236"/>
            <a:ext cx="3964304" cy="1196975"/>
            <a:chOff x="1298511" y="3620236"/>
            <a:chExt cx="3964304" cy="1196975"/>
          </a:xfrm>
        </p:grpSpPr>
        <p:sp>
          <p:nvSpPr>
            <p:cNvPr id="31" name="object 31"/>
            <p:cNvSpPr/>
            <p:nvPr/>
          </p:nvSpPr>
          <p:spPr>
            <a:xfrm>
              <a:off x="4467834" y="3626586"/>
              <a:ext cx="788670" cy="254000"/>
            </a:xfrm>
            <a:custGeom>
              <a:avLst/>
              <a:gdLst/>
              <a:ahLst/>
              <a:cxnLst/>
              <a:rect l="l" t="t" r="r" b="b"/>
              <a:pathLst>
                <a:path w="788670" h="254000">
                  <a:moveTo>
                    <a:pt x="788441" y="0"/>
                  </a:moveTo>
                  <a:lnTo>
                    <a:pt x="234734" y="0"/>
                  </a:lnTo>
                  <a:lnTo>
                    <a:pt x="0" y="253974"/>
                  </a:lnTo>
                  <a:lnTo>
                    <a:pt x="553694" y="253974"/>
                  </a:lnTo>
                  <a:lnTo>
                    <a:pt x="788441" y="0"/>
                  </a:lnTo>
                  <a:close/>
                </a:path>
              </a:pathLst>
            </a:custGeom>
            <a:solidFill>
              <a:srgbClr val="E7E6E6">
                <a:alpha val="79998"/>
              </a:srgbClr>
            </a:solidFill>
          </p:spPr>
          <p:txBody>
            <a:bodyPr wrap="square" lIns="0" tIns="0" rIns="0" bIns="0" rtlCol="0"/>
            <a:lstStyle/>
            <a:p>
              <a:endParaRPr/>
            </a:p>
          </p:txBody>
        </p:sp>
        <p:sp>
          <p:nvSpPr>
            <p:cNvPr id="32" name="object 32"/>
            <p:cNvSpPr/>
            <p:nvPr/>
          </p:nvSpPr>
          <p:spPr>
            <a:xfrm>
              <a:off x="4467834" y="3626586"/>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sp>
          <p:nvSpPr>
            <p:cNvPr id="33" name="object 33"/>
            <p:cNvSpPr/>
            <p:nvPr/>
          </p:nvSpPr>
          <p:spPr>
            <a:xfrm>
              <a:off x="1304861" y="4556518"/>
              <a:ext cx="788670" cy="254000"/>
            </a:xfrm>
            <a:custGeom>
              <a:avLst/>
              <a:gdLst/>
              <a:ahLst/>
              <a:cxnLst/>
              <a:rect l="l" t="t" r="r" b="b"/>
              <a:pathLst>
                <a:path w="788669" h="254000">
                  <a:moveTo>
                    <a:pt x="788441" y="0"/>
                  </a:moveTo>
                  <a:lnTo>
                    <a:pt x="234746" y="0"/>
                  </a:lnTo>
                  <a:lnTo>
                    <a:pt x="0" y="253974"/>
                  </a:lnTo>
                  <a:lnTo>
                    <a:pt x="553707" y="253974"/>
                  </a:lnTo>
                  <a:lnTo>
                    <a:pt x="788441" y="0"/>
                  </a:lnTo>
                  <a:close/>
                </a:path>
              </a:pathLst>
            </a:custGeom>
            <a:solidFill>
              <a:srgbClr val="E7E6E6">
                <a:alpha val="79998"/>
              </a:srgbClr>
            </a:solidFill>
          </p:spPr>
          <p:txBody>
            <a:bodyPr wrap="square" lIns="0" tIns="0" rIns="0" bIns="0" rtlCol="0"/>
            <a:lstStyle/>
            <a:p>
              <a:endParaRPr/>
            </a:p>
          </p:txBody>
        </p:sp>
        <p:sp>
          <p:nvSpPr>
            <p:cNvPr id="34" name="object 34"/>
            <p:cNvSpPr/>
            <p:nvPr/>
          </p:nvSpPr>
          <p:spPr>
            <a:xfrm>
              <a:off x="1304861" y="4556518"/>
              <a:ext cx="788670" cy="254000"/>
            </a:xfrm>
            <a:custGeom>
              <a:avLst/>
              <a:gdLst/>
              <a:ahLst/>
              <a:cxnLst/>
              <a:rect l="l" t="t" r="r" b="b"/>
              <a:pathLst>
                <a:path w="788669"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grpSp>
      <p:sp>
        <p:nvSpPr>
          <p:cNvPr id="35" name="object 35"/>
          <p:cNvSpPr txBox="1"/>
          <p:nvPr/>
        </p:nvSpPr>
        <p:spPr>
          <a:xfrm>
            <a:off x="1361859" y="2060816"/>
            <a:ext cx="914400" cy="381635"/>
          </a:xfrm>
          <a:prstGeom prst="rect">
            <a:avLst/>
          </a:prstGeom>
          <a:ln w="19050">
            <a:solidFill>
              <a:srgbClr val="7A5FC5"/>
            </a:solidFill>
          </a:ln>
        </p:spPr>
        <p:txBody>
          <a:bodyPr vert="horz" wrap="square" lIns="0" tIns="0" rIns="0" bIns="0" rtlCol="0">
            <a:spAutoFit/>
          </a:bodyPr>
          <a:lstStyle/>
          <a:p>
            <a:pPr marL="137160">
              <a:lnSpc>
                <a:spcPts val="2800"/>
              </a:lnSpc>
            </a:pPr>
            <a:r>
              <a:rPr sz="2500" spc="-10" dirty="0">
                <a:latin typeface="Calibri"/>
                <a:cs typeface="Calibri"/>
              </a:rPr>
              <a:t>Class</a:t>
            </a:r>
            <a:endParaRPr sz="2500">
              <a:latin typeface="Calibri"/>
              <a:cs typeface="Calibri"/>
            </a:endParaRPr>
          </a:p>
        </p:txBody>
      </p:sp>
      <p:grpSp>
        <p:nvGrpSpPr>
          <p:cNvPr id="36" name="object 36"/>
          <p:cNvGrpSpPr/>
          <p:nvPr/>
        </p:nvGrpSpPr>
        <p:grpSpPr>
          <a:xfrm>
            <a:off x="1590776" y="2465184"/>
            <a:ext cx="258445" cy="324485"/>
            <a:chOff x="1590776" y="2465184"/>
            <a:chExt cx="258445" cy="324485"/>
          </a:xfrm>
        </p:grpSpPr>
        <p:sp>
          <p:nvSpPr>
            <p:cNvPr id="37" name="object 37"/>
            <p:cNvSpPr/>
            <p:nvPr/>
          </p:nvSpPr>
          <p:spPr>
            <a:xfrm>
              <a:off x="1597126" y="2471534"/>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38" name="object 38"/>
            <p:cNvSpPr/>
            <p:nvPr/>
          </p:nvSpPr>
          <p:spPr>
            <a:xfrm>
              <a:off x="1597126" y="2471534"/>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grpSp>
      <p:sp>
        <p:nvSpPr>
          <p:cNvPr id="39" name="object 39"/>
          <p:cNvSpPr txBox="1"/>
          <p:nvPr/>
        </p:nvSpPr>
        <p:spPr>
          <a:xfrm>
            <a:off x="2680944" y="1555711"/>
            <a:ext cx="974725" cy="381635"/>
          </a:xfrm>
          <a:prstGeom prst="rect">
            <a:avLst/>
          </a:prstGeom>
          <a:ln w="19050">
            <a:solidFill>
              <a:srgbClr val="7A5FC5"/>
            </a:solidFill>
          </a:ln>
        </p:spPr>
        <p:txBody>
          <a:bodyPr vert="horz" wrap="square" lIns="0" tIns="0" rIns="0" bIns="0" rtlCol="0">
            <a:spAutoFit/>
          </a:bodyPr>
          <a:lstStyle/>
          <a:p>
            <a:pPr marL="167005">
              <a:lnSpc>
                <a:spcPts val="2820"/>
              </a:lnSpc>
            </a:pPr>
            <a:r>
              <a:rPr sz="2500" spc="-10" dirty="0">
                <a:latin typeface="Calibri"/>
                <a:cs typeface="Calibri"/>
              </a:rPr>
              <a:t>Class</a:t>
            </a:r>
            <a:endParaRPr sz="2500">
              <a:latin typeface="Calibri"/>
              <a:cs typeface="Calibri"/>
            </a:endParaRPr>
          </a:p>
        </p:txBody>
      </p:sp>
      <p:grpSp>
        <p:nvGrpSpPr>
          <p:cNvPr id="40" name="object 40"/>
          <p:cNvGrpSpPr/>
          <p:nvPr/>
        </p:nvGrpSpPr>
        <p:grpSpPr>
          <a:xfrm>
            <a:off x="1128715" y="1578254"/>
            <a:ext cx="4774565" cy="4394835"/>
            <a:chOff x="1128715" y="1578254"/>
            <a:chExt cx="4774565" cy="4394835"/>
          </a:xfrm>
        </p:grpSpPr>
        <p:sp>
          <p:nvSpPr>
            <p:cNvPr id="41" name="object 41"/>
            <p:cNvSpPr/>
            <p:nvPr/>
          </p:nvSpPr>
          <p:spPr>
            <a:xfrm>
              <a:off x="3119335" y="1966429"/>
              <a:ext cx="245745" cy="311785"/>
            </a:xfrm>
            <a:custGeom>
              <a:avLst/>
              <a:gdLst/>
              <a:ahLst/>
              <a:cxnLst/>
              <a:rect l="l" t="t" r="r" b="b"/>
              <a:pathLst>
                <a:path w="245745" h="311785">
                  <a:moveTo>
                    <a:pt x="122605" y="0"/>
                  </a:moveTo>
                  <a:lnTo>
                    <a:pt x="0" y="122605"/>
                  </a:lnTo>
                  <a:lnTo>
                    <a:pt x="61302" y="122605"/>
                  </a:lnTo>
                  <a:lnTo>
                    <a:pt x="61302" y="311569"/>
                  </a:lnTo>
                  <a:lnTo>
                    <a:pt x="183908" y="311569"/>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2" name="object 42"/>
            <p:cNvSpPr/>
            <p:nvPr/>
          </p:nvSpPr>
          <p:spPr>
            <a:xfrm>
              <a:off x="3119335" y="1966429"/>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3" name="object 43"/>
            <p:cNvSpPr/>
            <p:nvPr/>
          </p:nvSpPr>
          <p:spPr>
            <a:xfrm>
              <a:off x="4953914" y="1584604"/>
              <a:ext cx="245745" cy="311785"/>
            </a:xfrm>
            <a:custGeom>
              <a:avLst/>
              <a:gdLst/>
              <a:ahLst/>
              <a:cxnLst/>
              <a:rect l="l" t="t" r="r" b="b"/>
              <a:pathLst>
                <a:path w="245745"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4" name="object 44"/>
            <p:cNvSpPr/>
            <p:nvPr/>
          </p:nvSpPr>
          <p:spPr>
            <a:xfrm>
              <a:off x="4953914" y="1584604"/>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5" name="object 45"/>
            <p:cNvSpPr/>
            <p:nvPr/>
          </p:nvSpPr>
          <p:spPr>
            <a:xfrm>
              <a:off x="1504911" y="4844503"/>
              <a:ext cx="245745" cy="1026794"/>
            </a:xfrm>
            <a:custGeom>
              <a:avLst/>
              <a:gdLst/>
              <a:ahLst/>
              <a:cxnLst/>
              <a:rect l="l" t="t" r="r" b="b"/>
              <a:pathLst>
                <a:path w="245744" h="1026795">
                  <a:moveTo>
                    <a:pt x="122605" y="0"/>
                  </a:moveTo>
                  <a:lnTo>
                    <a:pt x="0" y="122605"/>
                  </a:lnTo>
                  <a:lnTo>
                    <a:pt x="61302" y="122605"/>
                  </a:lnTo>
                  <a:lnTo>
                    <a:pt x="61302" y="1026720"/>
                  </a:lnTo>
                  <a:lnTo>
                    <a:pt x="183908" y="1026720"/>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6" name="object 46"/>
            <p:cNvSpPr/>
            <p:nvPr/>
          </p:nvSpPr>
          <p:spPr>
            <a:xfrm>
              <a:off x="1504911" y="4844503"/>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7" name="object 47"/>
            <p:cNvSpPr/>
            <p:nvPr/>
          </p:nvSpPr>
          <p:spPr>
            <a:xfrm>
              <a:off x="1505496" y="4329328"/>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8" name="object 48"/>
            <p:cNvSpPr/>
            <p:nvPr/>
          </p:nvSpPr>
          <p:spPr>
            <a:xfrm>
              <a:off x="1505496" y="4329328"/>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9" name="object 49"/>
            <p:cNvSpPr/>
            <p:nvPr/>
          </p:nvSpPr>
          <p:spPr>
            <a:xfrm>
              <a:off x="2938716" y="4274324"/>
              <a:ext cx="245745" cy="1026794"/>
            </a:xfrm>
            <a:custGeom>
              <a:avLst/>
              <a:gdLst/>
              <a:ahLst/>
              <a:cxnLst/>
              <a:rect l="l" t="t" r="r" b="b"/>
              <a:pathLst>
                <a:path w="245744" h="1026795">
                  <a:moveTo>
                    <a:pt x="122605" y="0"/>
                  </a:moveTo>
                  <a:lnTo>
                    <a:pt x="0" y="122605"/>
                  </a:lnTo>
                  <a:lnTo>
                    <a:pt x="61302" y="122605"/>
                  </a:lnTo>
                  <a:lnTo>
                    <a:pt x="61302" y="1026718"/>
                  </a:lnTo>
                  <a:lnTo>
                    <a:pt x="183908" y="1026718"/>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0" name="object 50"/>
            <p:cNvSpPr/>
            <p:nvPr/>
          </p:nvSpPr>
          <p:spPr>
            <a:xfrm>
              <a:off x="2938716" y="4274324"/>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1" name="object 51"/>
            <p:cNvSpPr/>
            <p:nvPr/>
          </p:nvSpPr>
          <p:spPr>
            <a:xfrm>
              <a:off x="2938716" y="3795852"/>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2" name="object 52"/>
            <p:cNvSpPr/>
            <p:nvPr/>
          </p:nvSpPr>
          <p:spPr>
            <a:xfrm>
              <a:off x="2938716" y="3795852"/>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3" name="object 53"/>
            <p:cNvSpPr/>
            <p:nvPr/>
          </p:nvSpPr>
          <p:spPr>
            <a:xfrm>
              <a:off x="4702594" y="3919042"/>
              <a:ext cx="245745" cy="1026794"/>
            </a:xfrm>
            <a:custGeom>
              <a:avLst/>
              <a:gdLst/>
              <a:ahLst/>
              <a:cxnLst/>
              <a:rect l="l" t="t" r="r" b="b"/>
              <a:pathLst>
                <a:path w="245745" h="1026795">
                  <a:moveTo>
                    <a:pt x="122605" y="0"/>
                  </a:moveTo>
                  <a:lnTo>
                    <a:pt x="0" y="122618"/>
                  </a:lnTo>
                  <a:lnTo>
                    <a:pt x="61302" y="122618"/>
                  </a:lnTo>
                  <a:lnTo>
                    <a:pt x="61302" y="1026731"/>
                  </a:lnTo>
                  <a:lnTo>
                    <a:pt x="183908" y="1026731"/>
                  </a:lnTo>
                  <a:lnTo>
                    <a:pt x="183908" y="122618"/>
                  </a:lnTo>
                  <a:lnTo>
                    <a:pt x="245211" y="122618"/>
                  </a:lnTo>
                  <a:lnTo>
                    <a:pt x="122605" y="0"/>
                  </a:lnTo>
                  <a:close/>
                </a:path>
              </a:pathLst>
            </a:custGeom>
            <a:solidFill>
              <a:srgbClr val="28AD8A"/>
            </a:solidFill>
          </p:spPr>
          <p:txBody>
            <a:bodyPr wrap="square" lIns="0" tIns="0" rIns="0" bIns="0" rtlCol="0"/>
            <a:lstStyle/>
            <a:p>
              <a:endParaRPr/>
            </a:p>
          </p:txBody>
        </p:sp>
        <p:sp>
          <p:nvSpPr>
            <p:cNvPr id="54" name="object 54"/>
            <p:cNvSpPr/>
            <p:nvPr/>
          </p:nvSpPr>
          <p:spPr>
            <a:xfrm>
              <a:off x="4702594" y="3919042"/>
              <a:ext cx="245745" cy="1026794"/>
            </a:xfrm>
            <a:custGeom>
              <a:avLst/>
              <a:gdLst/>
              <a:ahLst/>
              <a:cxnLst/>
              <a:rect l="l" t="t" r="r" b="b"/>
              <a:pathLst>
                <a:path w="245745"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5" name="object 55"/>
            <p:cNvSpPr/>
            <p:nvPr/>
          </p:nvSpPr>
          <p:spPr>
            <a:xfrm>
              <a:off x="4702594" y="3427565"/>
              <a:ext cx="245745" cy="311785"/>
            </a:xfrm>
            <a:custGeom>
              <a:avLst/>
              <a:gdLst/>
              <a:ahLst/>
              <a:cxnLst/>
              <a:rect l="l" t="t" r="r" b="b"/>
              <a:pathLst>
                <a:path w="245745"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6" name="object 56"/>
            <p:cNvSpPr/>
            <p:nvPr/>
          </p:nvSpPr>
          <p:spPr>
            <a:xfrm>
              <a:off x="4702594" y="3427565"/>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7" name="object 57"/>
            <p:cNvSpPr/>
            <p:nvPr/>
          </p:nvSpPr>
          <p:spPr>
            <a:xfrm>
              <a:off x="1578356" y="4806403"/>
              <a:ext cx="4324985" cy="1167130"/>
            </a:xfrm>
            <a:custGeom>
              <a:avLst/>
              <a:gdLst/>
              <a:ahLst/>
              <a:cxnLst/>
              <a:rect l="l" t="t" r="r" b="b"/>
              <a:pathLst>
                <a:path w="4324985" h="1167129">
                  <a:moveTo>
                    <a:pt x="4324858" y="47510"/>
                  </a:moveTo>
                  <a:lnTo>
                    <a:pt x="4323423" y="38061"/>
                  </a:lnTo>
                  <a:lnTo>
                    <a:pt x="4323423" y="28575"/>
                  </a:lnTo>
                  <a:lnTo>
                    <a:pt x="3478263" y="28575"/>
                  </a:lnTo>
                  <a:lnTo>
                    <a:pt x="3478263" y="0"/>
                  </a:lnTo>
                  <a:lnTo>
                    <a:pt x="3402063" y="38100"/>
                  </a:lnTo>
                  <a:lnTo>
                    <a:pt x="3478263" y="76200"/>
                  </a:lnTo>
                  <a:lnTo>
                    <a:pt x="3478263" y="47625"/>
                  </a:lnTo>
                  <a:lnTo>
                    <a:pt x="4197083" y="47625"/>
                  </a:lnTo>
                  <a:lnTo>
                    <a:pt x="1714258" y="424243"/>
                  </a:lnTo>
                  <a:lnTo>
                    <a:pt x="1709966" y="395973"/>
                  </a:lnTo>
                  <a:lnTo>
                    <a:pt x="1640357" y="445071"/>
                  </a:lnTo>
                  <a:lnTo>
                    <a:pt x="1721408" y="471309"/>
                  </a:lnTo>
                  <a:lnTo>
                    <a:pt x="1717421" y="445071"/>
                  </a:lnTo>
                  <a:lnTo>
                    <a:pt x="1717116" y="443077"/>
                  </a:lnTo>
                  <a:lnTo>
                    <a:pt x="4130471" y="77000"/>
                  </a:lnTo>
                  <a:lnTo>
                    <a:pt x="71424" y="1120533"/>
                  </a:lnTo>
                  <a:lnTo>
                    <a:pt x="64312" y="1092860"/>
                  </a:lnTo>
                  <a:lnTo>
                    <a:pt x="0" y="1148740"/>
                  </a:lnTo>
                  <a:lnTo>
                    <a:pt x="83286" y="1166660"/>
                  </a:lnTo>
                  <a:lnTo>
                    <a:pt x="76974" y="1142149"/>
                  </a:lnTo>
                  <a:lnTo>
                    <a:pt x="76161" y="1138986"/>
                  </a:lnTo>
                  <a:lnTo>
                    <a:pt x="4291165" y="55359"/>
                  </a:lnTo>
                  <a:lnTo>
                    <a:pt x="4290479" y="52730"/>
                  </a:lnTo>
                  <a:lnTo>
                    <a:pt x="4324858" y="47510"/>
                  </a:lnTo>
                  <a:close/>
                </a:path>
              </a:pathLst>
            </a:custGeom>
            <a:solidFill>
              <a:srgbClr val="C8472B"/>
            </a:solidFill>
          </p:spPr>
          <p:txBody>
            <a:bodyPr wrap="square" lIns="0" tIns="0" rIns="0" bIns="0" rtlCol="0"/>
            <a:lstStyle/>
            <a:p>
              <a:endParaRPr/>
            </a:p>
          </p:txBody>
        </p:sp>
        <p:sp>
          <p:nvSpPr>
            <p:cNvPr id="58" name="object 58"/>
            <p:cNvSpPr/>
            <p:nvPr/>
          </p:nvSpPr>
          <p:spPr>
            <a:xfrm>
              <a:off x="4477689" y="1642681"/>
              <a:ext cx="264160" cy="264160"/>
            </a:xfrm>
            <a:custGeom>
              <a:avLst/>
              <a:gdLst/>
              <a:ahLst/>
              <a:cxnLst/>
              <a:rect l="l" t="t" r="r" b="b"/>
              <a:pathLst>
                <a:path w="264160" h="264160">
                  <a:moveTo>
                    <a:pt x="173164" y="0"/>
                  </a:moveTo>
                  <a:lnTo>
                    <a:pt x="0" y="0"/>
                  </a:lnTo>
                  <a:lnTo>
                    <a:pt x="0" y="173164"/>
                  </a:lnTo>
                  <a:lnTo>
                    <a:pt x="43294" y="129870"/>
                  </a:lnTo>
                  <a:lnTo>
                    <a:pt x="177063" y="263639"/>
                  </a:lnTo>
                  <a:lnTo>
                    <a:pt x="263639" y="177063"/>
                  </a:lnTo>
                  <a:lnTo>
                    <a:pt x="129870" y="43294"/>
                  </a:lnTo>
                  <a:lnTo>
                    <a:pt x="173164" y="0"/>
                  </a:lnTo>
                  <a:close/>
                </a:path>
              </a:pathLst>
            </a:custGeom>
            <a:solidFill>
              <a:srgbClr val="28AD8A"/>
            </a:solidFill>
          </p:spPr>
          <p:txBody>
            <a:bodyPr wrap="square" lIns="0" tIns="0" rIns="0" bIns="0" rtlCol="0"/>
            <a:lstStyle/>
            <a:p>
              <a:endParaRPr/>
            </a:p>
          </p:txBody>
        </p:sp>
        <p:sp>
          <p:nvSpPr>
            <p:cNvPr id="59" name="object 59"/>
            <p:cNvSpPr/>
            <p:nvPr/>
          </p:nvSpPr>
          <p:spPr>
            <a:xfrm>
              <a:off x="4477691" y="1642679"/>
              <a:ext cx="264160" cy="264160"/>
            </a:xfrm>
            <a:custGeom>
              <a:avLst/>
              <a:gdLst/>
              <a:ahLst/>
              <a:cxnLst/>
              <a:rect l="l" t="t" r="r" b="b"/>
              <a:pathLst>
                <a:path w="264160"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sp>
          <p:nvSpPr>
            <p:cNvPr id="60" name="object 60"/>
            <p:cNvSpPr/>
            <p:nvPr/>
          </p:nvSpPr>
          <p:spPr>
            <a:xfrm>
              <a:off x="2460320" y="2029853"/>
              <a:ext cx="264160" cy="264160"/>
            </a:xfrm>
            <a:custGeom>
              <a:avLst/>
              <a:gdLst/>
              <a:ahLst/>
              <a:cxnLst/>
              <a:rect l="l" t="t" r="r" b="b"/>
              <a:pathLst>
                <a:path w="264160" h="264160">
                  <a:moveTo>
                    <a:pt x="173151" y="0"/>
                  </a:moveTo>
                  <a:lnTo>
                    <a:pt x="0" y="0"/>
                  </a:lnTo>
                  <a:lnTo>
                    <a:pt x="0" y="173151"/>
                  </a:lnTo>
                  <a:lnTo>
                    <a:pt x="43294" y="129857"/>
                  </a:lnTo>
                  <a:lnTo>
                    <a:pt x="177050" y="263626"/>
                  </a:lnTo>
                  <a:lnTo>
                    <a:pt x="263626" y="177050"/>
                  </a:lnTo>
                  <a:lnTo>
                    <a:pt x="129870" y="43281"/>
                  </a:lnTo>
                  <a:lnTo>
                    <a:pt x="173151" y="0"/>
                  </a:lnTo>
                  <a:close/>
                </a:path>
              </a:pathLst>
            </a:custGeom>
            <a:solidFill>
              <a:srgbClr val="28AD8A"/>
            </a:solidFill>
          </p:spPr>
          <p:txBody>
            <a:bodyPr wrap="square" lIns="0" tIns="0" rIns="0" bIns="0" rtlCol="0"/>
            <a:lstStyle/>
            <a:p>
              <a:endParaRPr/>
            </a:p>
          </p:txBody>
        </p:sp>
        <p:sp>
          <p:nvSpPr>
            <p:cNvPr id="61" name="object 61"/>
            <p:cNvSpPr/>
            <p:nvPr/>
          </p:nvSpPr>
          <p:spPr>
            <a:xfrm>
              <a:off x="2460321" y="2029852"/>
              <a:ext cx="264160" cy="264160"/>
            </a:xfrm>
            <a:custGeom>
              <a:avLst/>
              <a:gdLst/>
              <a:ahLst/>
              <a:cxnLst/>
              <a:rect l="l" t="t" r="r" b="b"/>
              <a:pathLst>
                <a:path w="264160"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sp>
          <p:nvSpPr>
            <p:cNvPr id="62" name="object 62"/>
            <p:cNvSpPr/>
            <p:nvPr/>
          </p:nvSpPr>
          <p:spPr>
            <a:xfrm>
              <a:off x="1135065" y="2529789"/>
              <a:ext cx="264160" cy="264160"/>
            </a:xfrm>
            <a:custGeom>
              <a:avLst/>
              <a:gdLst/>
              <a:ahLst/>
              <a:cxnLst/>
              <a:rect l="l" t="t" r="r" b="b"/>
              <a:pathLst>
                <a:path w="264159" h="264160">
                  <a:moveTo>
                    <a:pt x="173161" y="0"/>
                  </a:moveTo>
                  <a:lnTo>
                    <a:pt x="0" y="0"/>
                  </a:lnTo>
                  <a:lnTo>
                    <a:pt x="0" y="173151"/>
                  </a:lnTo>
                  <a:lnTo>
                    <a:pt x="43289" y="129857"/>
                  </a:lnTo>
                  <a:lnTo>
                    <a:pt x="177060" y="263626"/>
                  </a:lnTo>
                  <a:lnTo>
                    <a:pt x="263636" y="177050"/>
                  </a:lnTo>
                  <a:lnTo>
                    <a:pt x="129866" y="43281"/>
                  </a:lnTo>
                  <a:lnTo>
                    <a:pt x="173161" y="0"/>
                  </a:lnTo>
                  <a:close/>
                </a:path>
              </a:pathLst>
            </a:custGeom>
            <a:solidFill>
              <a:srgbClr val="28AD8A"/>
            </a:solidFill>
          </p:spPr>
          <p:txBody>
            <a:bodyPr wrap="square" lIns="0" tIns="0" rIns="0" bIns="0" rtlCol="0"/>
            <a:lstStyle/>
            <a:p>
              <a:endParaRPr/>
            </a:p>
          </p:txBody>
        </p:sp>
        <p:sp>
          <p:nvSpPr>
            <p:cNvPr id="63" name="object 63"/>
            <p:cNvSpPr/>
            <p:nvPr/>
          </p:nvSpPr>
          <p:spPr>
            <a:xfrm>
              <a:off x="1135065" y="2529787"/>
              <a:ext cx="264160" cy="264160"/>
            </a:xfrm>
            <a:custGeom>
              <a:avLst/>
              <a:gdLst/>
              <a:ahLst/>
              <a:cxnLst/>
              <a:rect l="l" t="t" r="r" b="b"/>
              <a:pathLst>
                <a:path w="264159"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grpSp>
      <p:sp>
        <p:nvSpPr>
          <p:cNvPr id="64" name="object 64"/>
          <p:cNvSpPr txBox="1"/>
          <p:nvPr/>
        </p:nvSpPr>
        <p:spPr>
          <a:xfrm>
            <a:off x="4820221" y="1173886"/>
            <a:ext cx="894080" cy="381635"/>
          </a:xfrm>
          <a:prstGeom prst="rect">
            <a:avLst/>
          </a:prstGeom>
          <a:ln w="19050">
            <a:solidFill>
              <a:srgbClr val="7A5FC5"/>
            </a:solidFill>
          </a:ln>
        </p:spPr>
        <p:txBody>
          <a:bodyPr vert="horz" wrap="square" lIns="0" tIns="0" rIns="0" bIns="0" rtlCol="0">
            <a:spAutoFit/>
          </a:bodyPr>
          <a:lstStyle/>
          <a:p>
            <a:pPr marL="127000">
              <a:lnSpc>
                <a:spcPts val="2800"/>
              </a:lnSpc>
            </a:pPr>
            <a:r>
              <a:rPr sz="2500" spc="-10" dirty="0">
                <a:latin typeface="Calibri"/>
                <a:cs typeface="Calibri"/>
              </a:rPr>
              <a:t>Class</a:t>
            </a:r>
            <a:endParaRPr sz="2500">
              <a:latin typeface="Calibri"/>
              <a:cs typeface="Calibri"/>
            </a:endParaRPr>
          </a:p>
        </p:txBody>
      </p:sp>
      <p:sp>
        <p:nvSpPr>
          <p:cNvPr id="74" name="object 74"/>
          <p:cNvSpPr txBox="1"/>
          <p:nvPr/>
        </p:nvSpPr>
        <p:spPr>
          <a:xfrm>
            <a:off x="7936001" y="6175836"/>
            <a:ext cx="4119879" cy="598241"/>
          </a:xfrm>
          <a:prstGeom prst="rect">
            <a:avLst/>
          </a:prstGeom>
        </p:spPr>
        <p:txBody>
          <a:bodyPr vert="horz" wrap="square" lIns="0" tIns="5715" rIns="0" bIns="0" rtlCol="0">
            <a:spAutoFit/>
          </a:bodyPr>
          <a:lstStyle/>
          <a:p>
            <a:pPr marL="12700">
              <a:lnSpc>
                <a:spcPct val="100000"/>
              </a:lnSpc>
              <a:spcBef>
                <a:spcPts val="45"/>
              </a:spcBef>
            </a:pPr>
            <a:r>
              <a:rPr sz="1100" spc="-10" dirty="0">
                <a:latin typeface="Calibri"/>
                <a:cs typeface="Calibri"/>
              </a:rPr>
              <a:t>Figure</a:t>
            </a:r>
            <a:r>
              <a:rPr sz="1100" spc="-25" dirty="0">
                <a:latin typeface="Calibri"/>
                <a:cs typeface="Calibri"/>
              </a:rPr>
              <a:t> </a:t>
            </a:r>
            <a:r>
              <a:rPr sz="1100" spc="-20" dirty="0">
                <a:latin typeface="Calibri"/>
                <a:cs typeface="Calibri"/>
              </a:rPr>
              <a:t>copyright</a:t>
            </a:r>
            <a:r>
              <a:rPr sz="1100" spc="-5" dirty="0">
                <a:latin typeface="Calibri"/>
                <a:cs typeface="Calibri"/>
              </a:rPr>
              <a:t> </a:t>
            </a:r>
            <a:r>
              <a:rPr sz="1100" spc="-10" dirty="0">
                <a:latin typeface="Calibri"/>
                <a:cs typeface="Calibri"/>
              </a:rPr>
              <a:t>Ross</a:t>
            </a:r>
            <a:r>
              <a:rPr sz="1100" spc="-15" dirty="0">
                <a:latin typeface="Calibri"/>
                <a:cs typeface="Calibri"/>
              </a:rPr>
              <a:t> </a:t>
            </a:r>
            <a:r>
              <a:rPr sz="1100" spc="-20" dirty="0">
                <a:latin typeface="Calibri"/>
                <a:cs typeface="Calibri"/>
              </a:rPr>
              <a:t>Girshick,</a:t>
            </a:r>
            <a:r>
              <a:rPr sz="1100" spc="-10" dirty="0">
                <a:latin typeface="Calibri"/>
                <a:cs typeface="Calibri"/>
              </a:rPr>
              <a:t> </a:t>
            </a:r>
            <a:r>
              <a:rPr sz="1100" spc="-25" dirty="0">
                <a:latin typeface="Calibri"/>
                <a:cs typeface="Calibri"/>
              </a:rPr>
              <a:t>2015;</a:t>
            </a:r>
            <a:r>
              <a:rPr sz="1100" spc="-5" dirty="0">
                <a:latin typeface="Calibri"/>
                <a:cs typeface="Calibri"/>
              </a:rPr>
              <a:t> </a:t>
            </a:r>
            <a:r>
              <a:rPr sz="1100" u="sng" spc="-20" dirty="0">
                <a:solidFill>
                  <a:srgbClr val="0462C1"/>
                </a:solidFill>
                <a:uFill>
                  <a:solidFill>
                    <a:srgbClr val="0462C1"/>
                  </a:solidFill>
                </a:uFill>
                <a:latin typeface="Calibri"/>
                <a:cs typeface="Calibri"/>
              </a:rPr>
              <a:t>source</a:t>
            </a:r>
            <a:r>
              <a:rPr sz="1100" spc="-20" dirty="0">
                <a:latin typeface="Calibri"/>
                <a:cs typeface="Calibri"/>
              </a:rPr>
              <a:t>.</a:t>
            </a:r>
            <a:r>
              <a:rPr sz="1100" dirty="0">
                <a:latin typeface="Calibri"/>
                <a:cs typeface="Calibri"/>
              </a:rPr>
              <a:t> </a:t>
            </a:r>
            <a:r>
              <a:rPr sz="1100" spc="-25" dirty="0">
                <a:latin typeface="Calibri"/>
                <a:cs typeface="Calibri"/>
              </a:rPr>
              <a:t>Reproduced</a:t>
            </a:r>
            <a:r>
              <a:rPr sz="1100" spc="-15" dirty="0">
                <a:latin typeface="Calibri"/>
                <a:cs typeface="Calibri"/>
              </a:rPr>
              <a:t> </a:t>
            </a:r>
            <a:r>
              <a:rPr sz="1100" spc="-10" dirty="0">
                <a:latin typeface="Calibri"/>
                <a:cs typeface="Calibri"/>
              </a:rPr>
              <a:t>with</a:t>
            </a:r>
            <a:r>
              <a:rPr sz="1100" spc="-20" dirty="0">
                <a:latin typeface="Calibri"/>
                <a:cs typeface="Calibri"/>
              </a:rPr>
              <a:t> </a:t>
            </a:r>
            <a:r>
              <a:rPr sz="1100" spc="-10" dirty="0">
                <a:latin typeface="Calibri"/>
                <a:cs typeface="Calibri"/>
              </a:rPr>
              <a:t>permission.</a:t>
            </a:r>
            <a:endParaRPr sz="1100" dirty="0">
              <a:latin typeface="Calibri"/>
              <a:cs typeface="Calibri"/>
            </a:endParaRPr>
          </a:p>
          <a:p>
            <a:pPr marL="1533525">
              <a:lnSpc>
                <a:spcPct val="100000"/>
              </a:lnSpc>
              <a:spcBef>
                <a:spcPts val="900"/>
              </a:spcBef>
            </a:pPr>
            <a:r>
              <a:rPr lang="en-TR" sz="2000" dirty="0">
                <a:solidFill>
                  <a:srgbClr val="FFC904"/>
                </a:solidFill>
                <a:latin typeface="Calibri"/>
                <a:cs typeface="Calibri"/>
              </a:rPr>
              <a:t> </a:t>
            </a:r>
            <a:endParaRPr sz="2000" dirty="0">
              <a:latin typeface="Calibri"/>
              <a:cs typeface="Calibri"/>
            </a:endParaRPr>
          </a:p>
        </p:txBody>
      </p:sp>
      <p:sp>
        <p:nvSpPr>
          <p:cNvPr id="75" name="object 75"/>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76" name="object 76"/>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30</a:t>
            </a:fld>
            <a:endParaRPr spc="-25" dirty="0"/>
          </a:p>
        </p:txBody>
      </p:sp>
      <p:sp>
        <p:nvSpPr>
          <p:cNvPr id="65" name="object 65"/>
          <p:cNvSpPr txBox="1"/>
          <p:nvPr/>
        </p:nvSpPr>
        <p:spPr>
          <a:xfrm>
            <a:off x="5328577" y="2194052"/>
            <a:ext cx="2386965" cy="2110740"/>
          </a:xfrm>
          <a:prstGeom prst="rect">
            <a:avLst/>
          </a:prstGeom>
        </p:spPr>
        <p:txBody>
          <a:bodyPr vert="horz" wrap="square" lIns="0" tIns="10795" rIns="0" bIns="0" rtlCol="0">
            <a:spAutoFit/>
          </a:bodyPr>
          <a:lstStyle/>
          <a:p>
            <a:pPr marL="532130" marR="5080">
              <a:lnSpc>
                <a:spcPct val="100400"/>
              </a:lnSpc>
              <a:spcBef>
                <a:spcPts val="85"/>
              </a:spcBef>
            </a:pPr>
            <a:r>
              <a:rPr sz="2400" spc="-10" dirty="0">
                <a:latin typeface="Calibri"/>
                <a:cs typeface="Calibri"/>
              </a:rPr>
              <a:t>Forward</a:t>
            </a:r>
            <a:r>
              <a:rPr sz="2400" spc="-85" dirty="0">
                <a:latin typeface="Calibri"/>
                <a:cs typeface="Calibri"/>
              </a:rPr>
              <a:t> </a:t>
            </a:r>
            <a:r>
              <a:rPr sz="2400" spc="-20" dirty="0">
                <a:latin typeface="Calibri"/>
                <a:cs typeface="Calibri"/>
              </a:rPr>
              <a:t>each </a:t>
            </a:r>
            <a:r>
              <a:rPr sz="2400" dirty="0">
                <a:latin typeface="Calibri"/>
                <a:cs typeface="Calibri"/>
              </a:rPr>
              <a:t>region</a:t>
            </a:r>
            <a:r>
              <a:rPr sz="2400" spc="-100" dirty="0">
                <a:latin typeface="Calibri"/>
                <a:cs typeface="Calibri"/>
              </a:rPr>
              <a:t> </a:t>
            </a:r>
            <a:r>
              <a:rPr sz="2400" spc="-10" dirty="0">
                <a:latin typeface="Calibri"/>
                <a:cs typeface="Calibri"/>
              </a:rPr>
              <a:t>through ConvNet</a:t>
            </a:r>
            <a:endParaRPr sz="2400">
              <a:latin typeface="Calibri"/>
              <a:cs typeface="Calibri"/>
            </a:endParaRPr>
          </a:p>
          <a:p>
            <a:pPr marL="12700" marR="153035">
              <a:lnSpc>
                <a:spcPct val="100800"/>
              </a:lnSpc>
              <a:spcBef>
                <a:spcPts val="1945"/>
              </a:spcBef>
            </a:pPr>
            <a:r>
              <a:rPr sz="2400" spc="-10" dirty="0">
                <a:latin typeface="Calibri"/>
                <a:cs typeface="Calibri"/>
              </a:rPr>
              <a:t>Warped</a:t>
            </a:r>
            <a:r>
              <a:rPr sz="2400" spc="-125" dirty="0">
                <a:latin typeface="Calibri"/>
                <a:cs typeface="Calibri"/>
              </a:rPr>
              <a:t> </a:t>
            </a:r>
            <a:r>
              <a:rPr sz="2400" spc="-10" dirty="0">
                <a:latin typeface="Calibri"/>
                <a:cs typeface="Calibri"/>
              </a:rPr>
              <a:t>image </a:t>
            </a:r>
            <a:r>
              <a:rPr sz="2400" dirty="0">
                <a:latin typeface="Calibri"/>
                <a:cs typeface="Calibri"/>
              </a:rPr>
              <a:t>regions</a:t>
            </a:r>
            <a:r>
              <a:rPr sz="2400" spc="-100" dirty="0">
                <a:latin typeface="Calibri"/>
                <a:cs typeface="Calibri"/>
              </a:rPr>
              <a:t> </a:t>
            </a:r>
            <a:r>
              <a:rPr sz="2400" spc="-10" dirty="0">
                <a:latin typeface="Calibri"/>
                <a:cs typeface="Calibri"/>
              </a:rPr>
              <a:t>(224x224)</a:t>
            </a:r>
            <a:endParaRPr sz="2400">
              <a:latin typeface="Calibri"/>
              <a:cs typeface="Calibri"/>
            </a:endParaRPr>
          </a:p>
        </p:txBody>
      </p:sp>
      <p:sp>
        <p:nvSpPr>
          <p:cNvPr id="66" name="object 66"/>
          <p:cNvSpPr txBox="1"/>
          <p:nvPr/>
        </p:nvSpPr>
        <p:spPr>
          <a:xfrm>
            <a:off x="5904877" y="4736083"/>
            <a:ext cx="1985645" cy="1510030"/>
          </a:xfrm>
          <a:prstGeom prst="rect">
            <a:avLst/>
          </a:prstGeom>
        </p:spPr>
        <p:txBody>
          <a:bodyPr vert="horz" wrap="square" lIns="0" tIns="5715" rIns="0" bIns="0" rtlCol="0">
            <a:spAutoFit/>
          </a:bodyPr>
          <a:lstStyle/>
          <a:p>
            <a:pPr marL="12700" marR="5080">
              <a:lnSpc>
                <a:spcPct val="101899"/>
              </a:lnSpc>
              <a:spcBef>
                <a:spcPts val="45"/>
              </a:spcBef>
            </a:pPr>
            <a:r>
              <a:rPr sz="2400" dirty="0">
                <a:latin typeface="Calibri"/>
                <a:cs typeface="Calibri"/>
              </a:rPr>
              <a:t>Regions</a:t>
            </a:r>
            <a:r>
              <a:rPr sz="2400" spc="-120" dirty="0">
                <a:latin typeface="Calibri"/>
                <a:cs typeface="Calibri"/>
              </a:rPr>
              <a:t> </a:t>
            </a:r>
            <a:r>
              <a:rPr sz="2400" spc="-25" dirty="0">
                <a:latin typeface="Calibri"/>
                <a:cs typeface="Calibri"/>
              </a:rPr>
              <a:t>of </a:t>
            </a:r>
            <a:r>
              <a:rPr sz="2400" spc="-10" dirty="0">
                <a:latin typeface="Calibri"/>
                <a:cs typeface="Calibri"/>
              </a:rPr>
              <a:t>Interest</a:t>
            </a:r>
            <a:r>
              <a:rPr sz="2400" spc="-120" dirty="0">
                <a:latin typeface="Calibri"/>
                <a:cs typeface="Calibri"/>
              </a:rPr>
              <a:t> </a:t>
            </a:r>
            <a:r>
              <a:rPr sz="2400" spc="-20" dirty="0">
                <a:latin typeface="Calibri"/>
                <a:cs typeface="Calibri"/>
              </a:rPr>
              <a:t>(RoI) </a:t>
            </a:r>
            <a:r>
              <a:rPr sz="2400" dirty="0">
                <a:latin typeface="Calibri"/>
                <a:cs typeface="Calibri"/>
              </a:rPr>
              <a:t>from</a:t>
            </a:r>
            <a:r>
              <a:rPr sz="2400" spc="-45" dirty="0">
                <a:latin typeface="Calibri"/>
                <a:cs typeface="Calibri"/>
              </a:rPr>
              <a:t> </a:t>
            </a:r>
            <a:r>
              <a:rPr sz="2400" dirty="0">
                <a:latin typeface="Calibri"/>
                <a:cs typeface="Calibri"/>
              </a:rPr>
              <a:t>a</a:t>
            </a:r>
            <a:r>
              <a:rPr sz="2400" spc="-40" dirty="0">
                <a:latin typeface="Calibri"/>
                <a:cs typeface="Calibri"/>
              </a:rPr>
              <a:t> </a:t>
            </a:r>
            <a:r>
              <a:rPr sz="2400" spc="-10" dirty="0">
                <a:latin typeface="Calibri"/>
                <a:cs typeface="Calibri"/>
              </a:rPr>
              <a:t>proposal </a:t>
            </a:r>
            <a:r>
              <a:rPr sz="2400" dirty="0">
                <a:latin typeface="Calibri"/>
                <a:cs typeface="Calibri"/>
              </a:rPr>
              <a:t>method</a:t>
            </a:r>
            <a:r>
              <a:rPr sz="2400" spc="-70" dirty="0">
                <a:latin typeface="Calibri"/>
                <a:cs typeface="Calibri"/>
              </a:rPr>
              <a:t> </a:t>
            </a:r>
            <a:r>
              <a:rPr sz="2400" spc="-10" dirty="0">
                <a:latin typeface="Calibri"/>
                <a:cs typeface="Calibri"/>
              </a:rPr>
              <a:t>(~2k)</a:t>
            </a:r>
            <a:endParaRPr sz="2400">
              <a:latin typeface="Calibri"/>
              <a:cs typeface="Calibri"/>
            </a:endParaRPr>
          </a:p>
        </p:txBody>
      </p:sp>
      <p:sp>
        <p:nvSpPr>
          <p:cNvPr id="67" name="object 67"/>
          <p:cNvSpPr txBox="1"/>
          <p:nvPr/>
        </p:nvSpPr>
        <p:spPr>
          <a:xfrm>
            <a:off x="7936001" y="5839967"/>
            <a:ext cx="4034790" cy="358140"/>
          </a:xfrm>
          <a:prstGeom prst="rect">
            <a:avLst/>
          </a:prstGeom>
        </p:spPr>
        <p:txBody>
          <a:bodyPr vert="horz" wrap="square" lIns="0" tIns="20320" rIns="0" bIns="0" rtlCol="0">
            <a:spAutoFit/>
          </a:bodyPr>
          <a:lstStyle/>
          <a:p>
            <a:pPr marL="12700" marR="5080">
              <a:lnSpc>
                <a:spcPts val="1300"/>
              </a:lnSpc>
              <a:spcBef>
                <a:spcPts val="160"/>
              </a:spcBef>
            </a:pPr>
            <a:r>
              <a:rPr sz="1100" spc="-20" dirty="0">
                <a:latin typeface="Calibri"/>
                <a:cs typeface="Calibri"/>
              </a:rPr>
              <a:t>Girshick</a:t>
            </a:r>
            <a:r>
              <a:rPr sz="1100" spc="-10" dirty="0">
                <a:latin typeface="Calibri"/>
                <a:cs typeface="Calibri"/>
              </a:rPr>
              <a:t> </a:t>
            </a:r>
            <a:r>
              <a:rPr sz="1100" dirty="0">
                <a:latin typeface="Calibri"/>
                <a:cs typeface="Calibri"/>
              </a:rPr>
              <a:t>et</a:t>
            </a:r>
            <a:r>
              <a:rPr sz="1100" spc="5" dirty="0">
                <a:latin typeface="Calibri"/>
                <a:cs typeface="Calibri"/>
              </a:rPr>
              <a:t> </a:t>
            </a:r>
            <a:r>
              <a:rPr sz="1100" dirty="0">
                <a:latin typeface="Calibri"/>
                <a:cs typeface="Calibri"/>
              </a:rPr>
              <a:t>al,</a:t>
            </a:r>
            <a:r>
              <a:rPr sz="1100" spc="-10" dirty="0">
                <a:latin typeface="Calibri"/>
                <a:cs typeface="Calibri"/>
              </a:rPr>
              <a:t> </a:t>
            </a:r>
            <a:r>
              <a:rPr sz="1100" spc="-20" dirty="0">
                <a:latin typeface="Calibri"/>
                <a:cs typeface="Calibri"/>
              </a:rPr>
              <a:t>“Rich</a:t>
            </a:r>
            <a:r>
              <a:rPr sz="1100" spc="-10" dirty="0">
                <a:latin typeface="Calibri"/>
                <a:cs typeface="Calibri"/>
              </a:rPr>
              <a:t> </a:t>
            </a:r>
            <a:r>
              <a:rPr sz="1100" spc="-20" dirty="0">
                <a:latin typeface="Calibri"/>
                <a:cs typeface="Calibri"/>
              </a:rPr>
              <a:t>feature</a:t>
            </a:r>
            <a:r>
              <a:rPr sz="1100" spc="-15" dirty="0">
                <a:latin typeface="Calibri"/>
                <a:cs typeface="Calibri"/>
              </a:rPr>
              <a:t> </a:t>
            </a:r>
            <a:r>
              <a:rPr sz="1100" spc="-20" dirty="0">
                <a:latin typeface="Calibri"/>
                <a:cs typeface="Calibri"/>
              </a:rPr>
              <a:t>hierarchies</a:t>
            </a:r>
            <a:r>
              <a:rPr sz="1100" spc="-10" dirty="0">
                <a:latin typeface="Calibri"/>
                <a:cs typeface="Calibri"/>
              </a:rPr>
              <a:t> for</a:t>
            </a:r>
            <a:r>
              <a:rPr sz="1100" dirty="0">
                <a:latin typeface="Calibri"/>
                <a:cs typeface="Calibri"/>
              </a:rPr>
              <a:t> </a:t>
            </a:r>
            <a:r>
              <a:rPr sz="1100" spc="-20" dirty="0">
                <a:latin typeface="Calibri"/>
                <a:cs typeface="Calibri"/>
              </a:rPr>
              <a:t>accurate</a:t>
            </a:r>
            <a:r>
              <a:rPr sz="1100" spc="-15" dirty="0">
                <a:latin typeface="Calibri"/>
                <a:cs typeface="Calibri"/>
              </a:rPr>
              <a:t> </a:t>
            </a:r>
            <a:r>
              <a:rPr sz="1100" spc="-20" dirty="0">
                <a:latin typeface="Calibri"/>
                <a:cs typeface="Calibri"/>
              </a:rPr>
              <a:t>object</a:t>
            </a:r>
            <a:r>
              <a:rPr sz="1100" dirty="0">
                <a:latin typeface="Calibri"/>
                <a:cs typeface="Calibri"/>
              </a:rPr>
              <a:t> </a:t>
            </a:r>
            <a:r>
              <a:rPr sz="1100" spc="-20" dirty="0">
                <a:latin typeface="Calibri"/>
                <a:cs typeface="Calibri"/>
              </a:rPr>
              <a:t>detection</a:t>
            </a:r>
            <a:r>
              <a:rPr sz="1100" spc="-10" dirty="0">
                <a:latin typeface="Calibri"/>
                <a:cs typeface="Calibri"/>
              </a:rPr>
              <a:t> </a:t>
            </a:r>
            <a:r>
              <a:rPr sz="1100" spc="-25" dirty="0">
                <a:latin typeface="Calibri"/>
                <a:cs typeface="Calibri"/>
              </a:rPr>
              <a:t>and </a:t>
            </a:r>
            <a:r>
              <a:rPr sz="1100" spc="-20" dirty="0">
                <a:latin typeface="Calibri"/>
                <a:cs typeface="Calibri"/>
              </a:rPr>
              <a:t>semantic</a:t>
            </a:r>
            <a:r>
              <a:rPr sz="1100" spc="-5" dirty="0">
                <a:latin typeface="Calibri"/>
                <a:cs typeface="Calibri"/>
              </a:rPr>
              <a:t> </a:t>
            </a:r>
            <a:r>
              <a:rPr sz="1100" spc="-20" dirty="0">
                <a:latin typeface="Calibri"/>
                <a:cs typeface="Calibri"/>
              </a:rPr>
              <a:t>segmentation”,</a:t>
            </a:r>
            <a:r>
              <a:rPr sz="1100" dirty="0">
                <a:latin typeface="Calibri"/>
                <a:cs typeface="Calibri"/>
              </a:rPr>
              <a:t> </a:t>
            </a:r>
            <a:r>
              <a:rPr sz="1100" spc="-20" dirty="0">
                <a:latin typeface="Calibri"/>
                <a:cs typeface="Calibri"/>
              </a:rPr>
              <a:t>CVPR</a:t>
            </a:r>
            <a:r>
              <a:rPr sz="1100" spc="-5" dirty="0">
                <a:latin typeface="Calibri"/>
                <a:cs typeface="Calibri"/>
              </a:rPr>
              <a:t> </a:t>
            </a:r>
            <a:r>
              <a:rPr sz="1100" spc="-10" dirty="0">
                <a:latin typeface="Calibri"/>
                <a:cs typeface="Calibri"/>
              </a:rPr>
              <a:t>2014.</a:t>
            </a:r>
            <a:endParaRPr sz="1100">
              <a:latin typeface="Calibri"/>
              <a:cs typeface="Calibri"/>
            </a:endParaRPr>
          </a:p>
        </p:txBody>
      </p:sp>
      <p:sp>
        <p:nvSpPr>
          <p:cNvPr id="68" name="object 68"/>
          <p:cNvSpPr txBox="1"/>
          <p:nvPr/>
        </p:nvSpPr>
        <p:spPr>
          <a:xfrm>
            <a:off x="6615315" y="314452"/>
            <a:ext cx="4488180" cy="467359"/>
          </a:xfrm>
          <a:prstGeom prst="rect">
            <a:avLst/>
          </a:prstGeom>
          <a:ln w="25400">
            <a:solidFill>
              <a:srgbClr val="7A5FC5"/>
            </a:solidFill>
          </a:ln>
        </p:spPr>
        <p:txBody>
          <a:bodyPr vert="horz" wrap="square" lIns="0" tIns="23495" rIns="0" bIns="0" rtlCol="0">
            <a:spAutoFit/>
          </a:bodyPr>
          <a:lstStyle/>
          <a:p>
            <a:pPr marL="1028065">
              <a:lnSpc>
                <a:spcPct val="100000"/>
              </a:lnSpc>
              <a:spcBef>
                <a:spcPts val="185"/>
              </a:spcBef>
            </a:pPr>
            <a:r>
              <a:rPr sz="2400" dirty="0">
                <a:latin typeface="Calibri"/>
                <a:cs typeface="Calibri"/>
              </a:rPr>
              <a:t>Classify</a:t>
            </a:r>
            <a:r>
              <a:rPr sz="2400" spc="-50" dirty="0">
                <a:latin typeface="Calibri"/>
                <a:cs typeface="Calibri"/>
              </a:rPr>
              <a:t> </a:t>
            </a:r>
            <a:r>
              <a:rPr sz="2400" dirty="0">
                <a:latin typeface="Calibri"/>
                <a:cs typeface="Calibri"/>
              </a:rPr>
              <a:t>each</a:t>
            </a:r>
            <a:r>
              <a:rPr sz="2400" spc="-45" dirty="0">
                <a:latin typeface="Calibri"/>
                <a:cs typeface="Calibri"/>
              </a:rPr>
              <a:t> </a:t>
            </a:r>
            <a:r>
              <a:rPr sz="2400" spc="-10" dirty="0">
                <a:latin typeface="Calibri"/>
                <a:cs typeface="Calibri"/>
              </a:rPr>
              <a:t>region</a:t>
            </a:r>
            <a:endParaRPr sz="2400">
              <a:latin typeface="Calibri"/>
              <a:cs typeface="Calibri"/>
            </a:endParaRPr>
          </a:p>
        </p:txBody>
      </p:sp>
      <p:sp>
        <p:nvSpPr>
          <p:cNvPr id="69" name="object 69"/>
          <p:cNvSpPr txBox="1"/>
          <p:nvPr/>
        </p:nvSpPr>
        <p:spPr>
          <a:xfrm>
            <a:off x="3791242" y="1173886"/>
            <a:ext cx="919480" cy="381635"/>
          </a:xfrm>
          <a:prstGeom prst="rect">
            <a:avLst/>
          </a:prstGeom>
          <a:ln w="19050">
            <a:solidFill>
              <a:srgbClr val="0000FF"/>
            </a:solidFill>
          </a:ln>
        </p:spPr>
        <p:txBody>
          <a:bodyPr vert="horz" wrap="square" lIns="0" tIns="0" rIns="0" bIns="0" rtlCol="0">
            <a:spAutoFit/>
          </a:bodyPr>
          <a:lstStyle/>
          <a:p>
            <a:pPr marL="141605">
              <a:lnSpc>
                <a:spcPts val="2800"/>
              </a:lnSpc>
            </a:pPr>
            <a:r>
              <a:rPr sz="2500" spc="-20" dirty="0">
                <a:latin typeface="Calibri"/>
                <a:cs typeface="Calibri"/>
              </a:rPr>
              <a:t>Bbox</a:t>
            </a:r>
            <a:endParaRPr sz="2500">
              <a:latin typeface="Calibri"/>
              <a:cs typeface="Calibri"/>
            </a:endParaRPr>
          </a:p>
        </p:txBody>
      </p:sp>
      <p:sp>
        <p:nvSpPr>
          <p:cNvPr id="70" name="object 70"/>
          <p:cNvSpPr txBox="1"/>
          <p:nvPr/>
        </p:nvSpPr>
        <p:spPr>
          <a:xfrm>
            <a:off x="6615315" y="881087"/>
            <a:ext cx="4488180" cy="1240155"/>
          </a:xfrm>
          <a:prstGeom prst="rect">
            <a:avLst/>
          </a:prstGeom>
          <a:ln w="25400">
            <a:solidFill>
              <a:srgbClr val="0000FF"/>
            </a:solidFill>
          </a:ln>
        </p:spPr>
        <p:txBody>
          <a:bodyPr vert="horz" wrap="square" lIns="0" tIns="45085" rIns="0" bIns="0" rtlCol="0">
            <a:spAutoFit/>
          </a:bodyPr>
          <a:lstStyle/>
          <a:p>
            <a:pPr marL="121285">
              <a:lnSpc>
                <a:spcPct val="100000"/>
              </a:lnSpc>
              <a:spcBef>
                <a:spcPts val="355"/>
              </a:spcBef>
            </a:pPr>
            <a:r>
              <a:rPr sz="2400" dirty="0">
                <a:latin typeface="Calibri"/>
                <a:cs typeface="Calibri"/>
              </a:rPr>
              <a:t>Bounding</a:t>
            </a:r>
            <a:r>
              <a:rPr sz="2400" spc="-80" dirty="0">
                <a:latin typeface="Calibri"/>
                <a:cs typeface="Calibri"/>
              </a:rPr>
              <a:t> </a:t>
            </a:r>
            <a:r>
              <a:rPr sz="2400" dirty="0">
                <a:latin typeface="Calibri"/>
                <a:cs typeface="Calibri"/>
              </a:rPr>
              <a:t>box</a:t>
            </a:r>
            <a:r>
              <a:rPr sz="2400" spc="-75" dirty="0">
                <a:latin typeface="Calibri"/>
                <a:cs typeface="Calibri"/>
              </a:rPr>
              <a:t> </a:t>
            </a:r>
            <a:r>
              <a:rPr sz="2400" spc="-10" dirty="0">
                <a:latin typeface="Calibri"/>
                <a:cs typeface="Calibri"/>
              </a:rPr>
              <a:t>regression:</a:t>
            </a:r>
            <a:endParaRPr sz="2400">
              <a:latin typeface="Calibri"/>
              <a:cs typeface="Calibri"/>
            </a:endParaRPr>
          </a:p>
          <a:p>
            <a:pPr marL="121285" marR="187325">
              <a:lnSpc>
                <a:spcPct val="100800"/>
              </a:lnSpc>
              <a:spcBef>
                <a:spcPts val="5"/>
              </a:spcBef>
            </a:pPr>
            <a:r>
              <a:rPr sz="2400" dirty="0">
                <a:latin typeface="Calibri"/>
                <a:cs typeface="Calibri"/>
              </a:rPr>
              <a:t>Predict</a:t>
            </a:r>
            <a:r>
              <a:rPr sz="2400" spc="-80" dirty="0">
                <a:latin typeface="Calibri"/>
                <a:cs typeface="Calibri"/>
              </a:rPr>
              <a:t> </a:t>
            </a:r>
            <a:r>
              <a:rPr sz="2400" spc="-10" dirty="0">
                <a:latin typeface="Calibri"/>
                <a:cs typeface="Calibri"/>
              </a:rPr>
              <a:t>“transform”</a:t>
            </a:r>
            <a:r>
              <a:rPr sz="2400" spc="-75" dirty="0">
                <a:latin typeface="Calibri"/>
                <a:cs typeface="Calibri"/>
              </a:rPr>
              <a:t> </a:t>
            </a:r>
            <a:r>
              <a:rPr sz="2400" dirty="0">
                <a:latin typeface="Calibri"/>
                <a:cs typeface="Calibri"/>
              </a:rPr>
              <a:t>to</a:t>
            </a:r>
            <a:r>
              <a:rPr sz="2400" spc="-80" dirty="0">
                <a:latin typeface="Calibri"/>
                <a:cs typeface="Calibri"/>
              </a:rPr>
              <a:t> </a:t>
            </a:r>
            <a:r>
              <a:rPr sz="2400" dirty="0">
                <a:latin typeface="Calibri"/>
                <a:cs typeface="Calibri"/>
              </a:rPr>
              <a:t>correct</a:t>
            </a:r>
            <a:r>
              <a:rPr sz="2400" spc="-75" dirty="0">
                <a:latin typeface="Calibri"/>
                <a:cs typeface="Calibri"/>
              </a:rPr>
              <a:t> </a:t>
            </a:r>
            <a:r>
              <a:rPr sz="2400" spc="-25" dirty="0">
                <a:latin typeface="Calibri"/>
                <a:cs typeface="Calibri"/>
              </a:rPr>
              <a:t>the </a:t>
            </a:r>
            <a:r>
              <a:rPr sz="2400" dirty="0">
                <a:latin typeface="Calibri"/>
                <a:cs typeface="Calibri"/>
              </a:rPr>
              <a:t>RoI:</a:t>
            </a:r>
            <a:r>
              <a:rPr sz="2400" spc="-60" dirty="0">
                <a:latin typeface="Calibri"/>
                <a:cs typeface="Calibri"/>
              </a:rPr>
              <a:t> </a:t>
            </a:r>
            <a:r>
              <a:rPr sz="2400" dirty="0">
                <a:latin typeface="Calibri"/>
                <a:cs typeface="Calibri"/>
              </a:rPr>
              <a:t>4</a:t>
            </a:r>
            <a:r>
              <a:rPr sz="2400" spc="-60" dirty="0">
                <a:latin typeface="Calibri"/>
                <a:cs typeface="Calibri"/>
              </a:rPr>
              <a:t> </a:t>
            </a:r>
            <a:r>
              <a:rPr sz="2400" dirty="0">
                <a:latin typeface="Calibri"/>
                <a:cs typeface="Calibri"/>
              </a:rPr>
              <a:t>numbers</a:t>
            </a:r>
            <a:r>
              <a:rPr sz="2400" spc="-55" dirty="0">
                <a:latin typeface="Calibri"/>
                <a:cs typeface="Calibri"/>
              </a:rPr>
              <a:t> </a:t>
            </a:r>
            <a:r>
              <a:rPr sz="2400" dirty="0">
                <a:latin typeface="Calibri"/>
                <a:cs typeface="Calibri"/>
              </a:rPr>
              <a:t>(t</a:t>
            </a:r>
            <a:r>
              <a:rPr sz="2400" baseline="-17361" dirty="0">
                <a:latin typeface="Calibri"/>
                <a:cs typeface="Calibri"/>
              </a:rPr>
              <a:t>x</a:t>
            </a:r>
            <a:r>
              <a:rPr sz="2400" dirty="0">
                <a:latin typeface="Calibri"/>
                <a:cs typeface="Calibri"/>
              </a:rPr>
              <a:t>,</a:t>
            </a:r>
            <a:r>
              <a:rPr sz="2400" spc="-55" dirty="0">
                <a:latin typeface="Calibri"/>
                <a:cs typeface="Calibri"/>
              </a:rPr>
              <a:t> </a:t>
            </a:r>
            <a:r>
              <a:rPr sz="2400" spc="-10" dirty="0">
                <a:latin typeface="Calibri"/>
                <a:cs typeface="Calibri"/>
              </a:rPr>
              <a:t>t</a:t>
            </a:r>
            <a:r>
              <a:rPr sz="2400" spc="-15" baseline="-17361" dirty="0">
                <a:latin typeface="Calibri"/>
                <a:cs typeface="Calibri"/>
              </a:rPr>
              <a:t>y</a:t>
            </a:r>
            <a:r>
              <a:rPr sz="2400" spc="-10" dirty="0">
                <a:latin typeface="Calibri"/>
                <a:cs typeface="Calibri"/>
              </a:rPr>
              <a:t>,</a:t>
            </a:r>
            <a:r>
              <a:rPr sz="2400" spc="-50" dirty="0">
                <a:latin typeface="Calibri"/>
                <a:cs typeface="Calibri"/>
              </a:rPr>
              <a:t> </a:t>
            </a:r>
            <a:r>
              <a:rPr sz="2400" dirty="0">
                <a:latin typeface="Calibri"/>
                <a:cs typeface="Calibri"/>
              </a:rPr>
              <a:t>t</a:t>
            </a:r>
            <a:r>
              <a:rPr sz="2400" baseline="-17361" dirty="0">
                <a:latin typeface="Calibri"/>
                <a:cs typeface="Calibri"/>
              </a:rPr>
              <a:t>h</a:t>
            </a:r>
            <a:r>
              <a:rPr sz="2400" dirty="0">
                <a:latin typeface="Calibri"/>
                <a:cs typeface="Calibri"/>
              </a:rPr>
              <a:t>,</a:t>
            </a:r>
            <a:r>
              <a:rPr sz="2400" spc="-55" dirty="0">
                <a:latin typeface="Calibri"/>
                <a:cs typeface="Calibri"/>
              </a:rPr>
              <a:t> </a:t>
            </a:r>
            <a:r>
              <a:rPr sz="2400" spc="-25" dirty="0">
                <a:latin typeface="Calibri"/>
                <a:cs typeface="Calibri"/>
              </a:rPr>
              <a:t>t</a:t>
            </a:r>
            <a:r>
              <a:rPr sz="2400" spc="-37" baseline="-17361" dirty="0">
                <a:latin typeface="Calibri"/>
                <a:cs typeface="Calibri"/>
              </a:rPr>
              <a:t>w</a:t>
            </a:r>
            <a:r>
              <a:rPr sz="2400" spc="-25" dirty="0">
                <a:latin typeface="Calibri"/>
                <a:cs typeface="Calibri"/>
              </a:rPr>
              <a:t>)</a:t>
            </a:r>
            <a:endParaRPr sz="2400">
              <a:latin typeface="Calibri"/>
              <a:cs typeface="Calibri"/>
            </a:endParaRPr>
          </a:p>
        </p:txBody>
      </p:sp>
      <p:sp>
        <p:nvSpPr>
          <p:cNvPr id="71" name="object 71"/>
          <p:cNvSpPr txBox="1"/>
          <p:nvPr/>
        </p:nvSpPr>
        <p:spPr>
          <a:xfrm>
            <a:off x="1581429" y="1554988"/>
            <a:ext cx="919480" cy="381635"/>
          </a:xfrm>
          <a:prstGeom prst="rect">
            <a:avLst/>
          </a:prstGeom>
          <a:ln w="19050">
            <a:solidFill>
              <a:srgbClr val="0000FF"/>
            </a:solidFill>
          </a:ln>
        </p:spPr>
        <p:txBody>
          <a:bodyPr vert="horz" wrap="square" lIns="0" tIns="0" rIns="0" bIns="0" rtlCol="0">
            <a:spAutoFit/>
          </a:bodyPr>
          <a:lstStyle/>
          <a:p>
            <a:pPr marL="141605">
              <a:lnSpc>
                <a:spcPts val="2800"/>
              </a:lnSpc>
            </a:pPr>
            <a:r>
              <a:rPr sz="2500" spc="-20" dirty="0">
                <a:latin typeface="Calibri"/>
                <a:cs typeface="Calibri"/>
              </a:rPr>
              <a:t>Bbox</a:t>
            </a:r>
            <a:endParaRPr sz="2500">
              <a:latin typeface="Calibri"/>
              <a:cs typeface="Calibri"/>
            </a:endParaRPr>
          </a:p>
        </p:txBody>
      </p:sp>
      <p:sp>
        <p:nvSpPr>
          <p:cNvPr id="72" name="object 72"/>
          <p:cNvSpPr txBox="1"/>
          <p:nvPr/>
        </p:nvSpPr>
        <p:spPr>
          <a:xfrm>
            <a:off x="287442" y="2066074"/>
            <a:ext cx="919480" cy="381635"/>
          </a:xfrm>
          <a:prstGeom prst="rect">
            <a:avLst/>
          </a:prstGeom>
          <a:ln w="19050">
            <a:solidFill>
              <a:srgbClr val="0000FF"/>
            </a:solidFill>
          </a:ln>
        </p:spPr>
        <p:txBody>
          <a:bodyPr vert="horz" wrap="square" lIns="0" tIns="0" rIns="0" bIns="0" rtlCol="0">
            <a:spAutoFit/>
          </a:bodyPr>
          <a:lstStyle/>
          <a:p>
            <a:pPr marL="141605">
              <a:lnSpc>
                <a:spcPts val="2810"/>
              </a:lnSpc>
            </a:pPr>
            <a:r>
              <a:rPr sz="2500" spc="-20" dirty="0">
                <a:latin typeface="Calibri"/>
                <a:cs typeface="Calibri"/>
              </a:rPr>
              <a:t>Bbox</a:t>
            </a:r>
            <a:endParaRPr sz="2500">
              <a:latin typeface="Calibri"/>
              <a:cs typeface="Calibri"/>
            </a:endParaRPr>
          </a:p>
        </p:txBody>
      </p:sp>
      <p:sp>
        <p:nvSpPr>
          <p:cNvPr id="73" name="object 73"/>
          <p:cNvSpPr txBox="1"/>
          <p:nvPr/>
        </p:nvSpPr>
        <p:spPr>
          <a:xfrm>
            <a:off x="7942211" y="2299665"/>
            <a:ext cx="4030979" cy="3416935"/>
          </a:xfrm>
          <a:prstGeom prst="rect">
            <a:avLst/>
          </a:prstGeom>
          <a:ln w="25400">
            <a:solidFill>
              <a:srgbClr val="0000FF"/>
            </a:solidFill>
          </a:ln>
        </p:spPr>
        <p:txBody>
          <a:bodyPr vert="horz" wrap="square" lIns="0" tIns="16510" rIns="0" bIns="0" rtlCol="0">
            <a:spAutoFit/>
          </a:bodyPr>
          <a:lstStyle/>
          <a:p>
            <a:pPr marL="91440" marR="122555">
              <a:lnSpc>
                <a:spcPct val="100800"/>
              </a:lnSpc>
              <a:spcBef>
                <a:spcPts val="130"/>
              </a:spcBef>
            </a:pPr>
            <a:r>
              <a:rPr sz="2400" dirty="0">
                <a:latin typeface="Calibri"/>
                <a:cs typeface="Calibri"/>
              </a:rPr>
              <a:t>Region</a:t>
            </a:r>
            <a:r>
              <a:rPr sz="2400" spc="-90" dirty="0">
                <a:latin typeface="Calibri"/>
                <a:cs typeface="Calibri"/>
              </a:rPr>
              <a:t> </a:t>
            </a:r>
            <a:r>
              <a:rPr sz="2400" dirty="0">
                <a:latin typeface="Calibri"/>
                <a:cs typeface="Calibri"/>
              </a:rPr>
              <a:t>proposal:</a:t>
            </a:r>
            <a:r>
              <a:rPr sz="2400" spc="-90" dirty="0">
                <a:latin typeface="Calibri"/>
                <a:cs typeface="Calibri"/>
              </a:rPr>
              <a:t> </a:t>
            </a:r>
            <a:r>
              <a:rPr sz="2400" dirty="0">
                <a:latin typeface="Calibri"/>
                <a:cs typeface="Calibri"/>
              </a:rPr>
              <a:t>(p</a:t>
            </a:r>
            <a:r>
              <a:rPr sz="2400" baseline="-17361" dirty="0">
                <a:latin typeface="Calibri"/>
                <a:cs typeface="Calibri"/>
              </a:rPr>
              <a:t>x</a:t>
            </a:r>
            <a:r>
              <a:rPr sz="2400" dirty="0">
                <a:latin typeface="Calibri"/>
                <a:cs typeface="Calibri"/>
              </a:rPr>
              <a:t>,</a:t>
            </a:r>
            <a:r>
              <a:rPr sz="2400" spc="-85" dirty="0">
                <a:latin typeface="Calibri"/>
                <a:cs typeface="Calibri"/>
              </a:rPr>
              <a:t> </a:t>
            </a:r>
            <a:r>
              <a:rPr sz="2400" spc="-20" dirty="0">
                <a:latin typeface="Calibri"/>
                <a:cs typeface="Calibri"/>
              </a:rPr>
              <a:t>p</a:t>
            </a:r>
            <a:r>
              <a:rPr sz="2400" spc="-30" baseline="-17361" dirty="0">
                <a:latin typeface="Calibri"/>
                <a:cs typeface="Calibri"/>
              </a:rPr>
              <a:t>y</a:t>
            </a:r>
            <a:r>
              <a:rPr sz="2400" spc="-20" dirty="0">
                <a:latin typeface="Calibri"/>
                <a:cs typeface="Calibri"/>
              </a:rPr>
              <a:t>,</a:t>
            </a:r>
            <a:r>
              <a:rPr sz="2400" spc="-90" dirty="0">
                <a:latin typeface="Calibri"/>
                <a:cs typeface="Calibri"/>
              </a:rPr>
              <a:t> </a:t>
            </a:r>
            <a:r>
              <a:rPr sz="2400" dirty="0">
                <a:latin typeface="Calibri"/>
                <a:cs typeface="Calibri"/>
              </a:rPr>
              <a:t>p</a:t>
            </a:r>
            <a:r>
              <a:rPr sz="2400" baseline="-17361" dirty="0">
                <a:latin typeface="Calibri"/>
                <a:cs typeface="Calibri"/>
              </a:rPr>
              <a:t>h</a:t>
            </a:r>
            <a:r>
              <a:rPr sz="2400" dirty="0">
                <a:latin typeface="Calibri"/>
                <a:cs typeface="Calibri"/>
              </a:rPr>
              <a:t>,</a:t>
            </a:r>
            <a:r>
              <a:rPr sz="2400" spc="-85" dirty="0">
                <a:latin typeface="Calibri"/>
                <a:cs typeface="Calibri"/>
              </a:rPr>
              <a:t> </a:t>
            </a:r>
            <a:r>
              <a:rPr sz="2400" spc="-25" dirty="0">
                <a:latin typeface="Calibri"/>
                <a:cs typeface="Calibri"/>
              </a:rPr>
              <a:t>p</a:t>
            </a:r>
            <a:r>
              <a:rPr sz="2400" spc="-37" baseline="-17361" dirty="0">
                <a:latin typeface="Calibri"/>
                <a:cs typeface="Calibri"/>
              </a:rPr>
              <a:t>w</a:t>
            </a:r>
            <a:r>
              <a:rPr sz="2400" spc="-25" dirty="0">
                <a:latin typeface="Calibri"/>
                <a:cs typeface="Calibri"/>
              </a:rPr>
              <a:t>) </a:t>
            </a:r>
            <a:r>
              <a:rPr sz="2400" spc="-30" dirty="0">
                <a:latin typeface="Calibri"/>
                <a:cs typeface="Calibri"/>
              </a:rPr>
              <a:t>Transform:</a:t>
            </a:r>
            <a:r>
              <a:rPr sz="2400" spc="-55" dirty="0">
                <a:latin typeface="Calibri"/>
                <a:cs typeface="Calibri"/>
              </a:rPr>
              <a:t> </a:t>
            </a:r>
            <a:r>
              <a:rPr sz="2400" dirty="0">
                <a:latin typeface="Calibri"/>
                <a:cs typeface="Calibri"/>
              </a:rPr>
              <a:t>(t</a:t>
            </a:r>
            <a:r>
              <a:rPr sz="2400" baseline="-17361" dirty="0">
                <a:latin typeface="Calibri"/>
                <a:cs typeface="Calibri"/>
              </a:rPr>
              <a:t>x</a:t>
            </a:r>
            <a:r>
              <a:rPr sz="2400" dirty="0">
                <a:latin typeface="Calibri"/>
                <a:cs typeface="Calibri"/>
              </a:rPr>
              <a:t>,</a:t>
            </a:r>
            <a:r>
              <a:rPr sz="2400" spc="-50" dirty="0">
                <a:latin typeface="Calibri"/>
                <a:cs typeface="Calibri"/>
              </a:rPr>
              <a:t> </a:t>
            </a:r>
            <a:r>
              <a:rPr sz="2400" spc="-10" dirty="0">
                <a:latin typeface="Calibri"/>
                <a:cs typeface="Calibri"/>
              </a:rPr>
              <a:t>t</a:t>
            </a:r>
            <a:r>
              <a:rPr sz="2400" spc="-15" baseline="-17361" dirty="0">
                <a:latin typeface="Calibri"/>
                <a:cs typeface="Calibri"/>
              </a:rPr>
              <a:t>y</a:t>
            </a:r>
            <a:r>
              <a:rPr sz="2400" spc="-10" dirty="0">
                <a:latin typeface="Calibri"/>
                <a:cs typeface="Calibri"/>
              </a:rPr>
              <a:t>,</a:t>
            </a:r>
            <a:r>
              <a:rPr sz="2400" spc="-50" dirty="0">
                <a:latin typeface="Calibri"/>
                <a:cs typeface="Calibri"/>
              </a:rPr>
              <a:t> </a:t>
            </a:r>
            <a:r>
              <a:rPr sz="2400" dirty="0">
                <a:latin typeface="Calibri"/>
                <a:cs typeface="Calibri"/>
              </a:rPr>
              <a:t>t</a:t>
            </a:r>
            <a:r>
              <a:rPr sz="2400" baseline="-17361" dirty="0">
                <a:latin typeface="Calibri"/>
                <a:cs typeface="Calibri"/>
              </a:rPr>
              <a:t>h</a:t>
            </a:r>
            <a:r>
              <a:rPr sz="2400" dirty="0">
                <a:latin typeface="Calibri"/>
                <a:cs typeface="Calibri"/>
              </a:rPr>
              <a:t>,</a:t>
            </a:r>
            <a:r>
              <a:rPr sz="2400" spc="-50" dirty="0">
                <a:latin typeface="Calibri"/>
                <a:cs typeface="Calibri"/>
              </a:rPr>
              <a:t> </a:t>
            </a:r>
            <a:r>
              <a:rPr sz="2400" spc="-25" dirty="0">
                <a:latin typeface="Calibri"/>
                <a:cs typeface="Calibri"/>
              </a:rPr>
              <a:t>t</a:t>
            </a:r>
            <a:r>
              <a:rPr sz="2400" spc="-37" baseline="-17361" dirty="0">
                <a:latin typeface="Calibri"/>
                <a:cs typeface="Calibri"/>
              </a:rPr>
              <a:t>w</a:t>
            </a:r>
            <a:r>
              <a:rPr sz="2400" spc="-25" dirty="0">
                <a:latin typeface="Calibri"/>
                <a:cs typeface="Calibri"/>
              </a:rPr>
              <a:t>)</a:t>
            </a:r>
            <a:endParaRPr sz="2400">
              <a:latin typeface="Calibri"/>
              <a:cs typeface="Calibri"/>
            </a:endParaRPr>
          </a:p>
          <a:p>
            <a:pPr marL="91440">
              <a:lnSpc>
                <a:spcPct val="100000"/>
              </a:lnSpc>
              <a:spcBef>
                <a:spcPts val="25"/>
              </a:spcBef>
            </a:pPr>
            <a:r>
              <a:rPr sz="2400" dirty="0">
                <a:latin typeface="Calibri"/>
                <a:cs typeface="Calibri"/>
              </a:rPr>
              <a:t>Output</a:t>
            </a:r>
            <a:r>
              <a:rPr sz="2400" spc="-75" dirty="0">
                <a:latin typeface="Calibri"/>
                <a:cs typeface="Calibri"/>
              </a:rPr>
              <a:t> </a:t>
            </a:r>
            <a:r>
              <a:rPr sz="2400" dirty="0">
                <a:latin typeface="Calibri"/>
                <a:cs typeface="Calibri"/>
              </a:rPr>
              <a:t>box:</a:t>
            </a:r>
            <a:r>
              <a:rPr sz="2400" spc="-75" dirty="0">
                <a:latin typeface="Calibri"/>
                <a:cs typeface="Calibri"/>
              </a:rPr>
              <a:t> </a:t>
            </a:r>
            <a:r>
              <a:rPr sz="2400" dirty="0">
                <a:latin typeface="Calibri"/>
                <a:cs typeface="Calibri"/>
              </a:rPr>
              <a:t>(b</a:t>
            </a:r>
            <a:r>
              <a:rPr sz="2400" baseline="-17361" dirty="0">
                <a:latin typeface="Calibri"/>
                <a:cs typeface="Calibri"/>
              </a:rPr>
              <a:t>x</a:t>
            </a:r>
            <a:r>
              <a:rPr sz="2400" dirty="0">
                <a:latin typeface="Calibri"/>
                <a:cs typeface="Calibri"/>
              </a:rPr>
              <a:t>,</a:t>
            </a:r>
            <a:r>
              <a:rPr sz="2400" spc="-65" dirty="0">
                <a:latin typeface="Calibri"/>
                <a:cs typeface="Calibri"/>
              </a:rPr>
              <a:t> </a:t>
            </a:r>
            <a:r>
              <a:rPr sz="2400" spc="-20" dirty="0">
                <a:latin typeface="Calibri"/>
                <a:cs typeface="Calibri"/>
              </a:rPr>
              <a:t>b</a:t>
            </a:r>
            <a:r>
              <a:rPr sz="2400" spc="-30" baseline="-17361" dirty="0">
                <a:latin typeface="Calibri"/>
                <a:cs typeface="Calibri"/>
              </a:rPr>
              <a:t>y</a:t>
            </a:r>
            <a:r>
              <a:rPr sz="2400" spc="-20" dirty="0">
                <a:latin typeface="Calibri"/>
                <a:cs typeface="Calibri"/>
              </a:rPr>
              <a:t>,</a:t>
            </a:r>
            <a:r>
              <a:rPr sz="2400" spc="-65" dirty="0">
                <a:latin typeface="Calibri"/>
                <a:cs typeface="Calibri"/>
              </a:rPr>
              <a:t> </a:t>
            </a:r>
            <a:r>
              <a:rPr sz="2400" dirty="0">
                <a:latin typeface="Calibri"/>
                <a:cs typeface="Calibri"/>
              </a:rPr>
              <a:t>b</a:t>
            </a:r>
            <a:r>
              <a:rPr sz="2400" baseline="-17361" dirty="0">
                <a:latin typeface="Calibri"/>
                <a:cs typeface="Calibri"/>
              </a:rPr>
              <a:t>h</a:t>
            </a:r>
            <a:r>
              <a:rPr sz="2400" dirty="0">
                <a:latin typeface="Calibri"/>
                <a:cs typeface="Calibri"/>
              </a:rPr>
              <a:t>,</a:t>
            </a:r>
            <a:r>
              <a:rPr sz="2400" spc="-70" dirty="0">
                <a:latin typeface="Calibri"/>
                <a:cs typeface="Calibri"/>
              </a:rPr>
              <a:t> </a:t>
            </a:r>
            <a:r>
              <a:rPr sz="2400" spc="-25" dirty="0">
                <a:latin typeface="Calibri"/>
                <a:cs typeface="Calibri"/>
              </a:rPr>
              <a:t>b</a:t>
            </a:r>
            <a:r>
              <a:rPr sz="2400" spc="-37" baseline="-17361" dirty="0">
                <a:latin typeface="Calibri"/>
                <a:cs typeface="Calibri"/>
              </a:rPr>
              <a:t>w</a:t>
            </a:r>
            <a:r>
              <a:rPr sz="2400" spc="-25" dirty="0">
                <a:latin typeface="Calibri"/>
                <a:cs typeface="Calibri"/>
              </a:rPr>
              <a:t>)</a:t>
            </a:r>
            <a:endParaRPr sz="2400">
              <a:latin typeface="Calibri"/>
              <a:cs typeface="Calibri"/>
            </a:endParaRPr>
          </a:p>
          <a:p>
            <a:pPr>
              <a:lnSpc>
                <a:spcPct val="100000"/>
              </a:lnSpc>
              <a:spcBef>
                <a:spcPts val="125"/>
              </a:spcBef>
            </a:pPr>
            <a:endParaRPr sz="2400">
              <a:latin typeface="Calibri"/>
              <a:cs typeface="Calibri"/>
            </a:endParaRPr>
          </a:p>
          <a:p>
            <a:pPr marL="91440" marR="285750">
              <a:lnSpc>
                <a:spcPts val="2810"/>
              </a:lnSpc>
              <a:tabLst>
                <a:tab pos="2199005" algn="l"/>
              </a:tabLst>
            </a:pPr>
            <a:r>
              <a:rPr sz="2400" spc="-30" dirty="0">
                <a:latin typeface="Calibri"/>
                <a:cs typeface="Calibri"/>
              </a:rPr>
              <a:t>Translate</a:t>
            </a:r>
            <a:r>
              <a:rPr sz="2400" spc="-55" dirty="0">
                <a:latin typeface="Calibri"/>
                <a:cs typeface="Calibri"/>
              </a:rPr>
              <a:t> </a:t>
            </a:r>
            <a:r>
              <a:rPr sz="2400" spc="-10" dirty="0">
                <a:latin typeface="Calibri"/>
                <a:cs typeface="Calibri"/>
              </a:rPr>
              <a:t>relative</a:t>
            </a:r>
            <a:r>
              <a:rPr sz="2400" spc="-50"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box</a:t>
            </a:r>
            <a:r>
              <a:rPr sz="2400" spc="-60" dirty="0">
                <a:latin typeface="Calibri"/>
                <a:cs typeface="Calibri"/>
              </a:rPr>
              <a:t> </a:t>
            </a:r>
            <a:r>
              <a:rPr sz="2400" spc="-10" dirty="0">
                <a:latin typeface="Calibri"/>
                <a:cs typeface="Calibri"/>
              </a:rPr>
              <a:t>size: </a:t>
            </a:r>
            <a:r>
              <a:rPr sz="2400" dirty="0">
                <a:latin typeface="Calibri"/>
                <a:cs typeface="Calibri"/>
              </a:rPr>
              <a:t>b</a:t>
            </a:r>
            <a:r>
              <a:rPr sz="2400" baseline="-17361" dirty="0">
                <a:latin typeface="Calibri"/>
                <a:cs typeface="Calibri"/>
              </a:rPr>
              <a:t>x</a:t>
            </a:r>
            <a:r>
              <a:rPr sz="2400" spc="195" baseline="-17361" dirty="0">
                <a:latin typeface="Calibri"/>
                <a:cs typeface="Calibri"/>
              </a:rPr>
              <a:t> </a:t>
            </a:r>
            <a:r>
              <a:rPr sz="2400" dirty="0">
                <a:latin typeface="Calibri"/>
                <a:cs typeface="Calibri"/>
              </a:rPr>
              <a:t>=</a:t>
            </a:r>
            <a:r>
              <a:rPr sz="2400" spc="-40" dirty="0">
                <a:latin typeface="Calibri"/>
                <a:cs typeface="Calibri"/>
              </a:rPr>
              <a:t> </a:t>
            </a:r>
            <a:r>
              <a:rPr sz="2400" dirty="0">
                <a:latin typeface="Calibri"/>
                <a:cs typeface="Calibri"/>
              </a:rPr>
              <a:t>p</a:t>
            </a:r>
            <a:r>
              <a:rPr sz="2400" baseline="-17361" dirty="0">
                <a:latin typeface="Calibri"/>
                <a:cs typeface="Calibri"/>
              </a:rPr>
              <a:t>x</a:t>
            </a:r>
            <a:r>
              <a:rPr sz="2400" spc="195" baseline="-17361" dirty="0">
                <a:latin typeface="Calibri"/>
                <a:cs typeface="Calibri"/>
              </a:rPr>
              <a:t> </a:t>
            </a:r>
            <a:r>
              <a:rPr sz="2400" dirty="0">
                <a:latin typeface="Calibri"/>
                <a:cs typeface="Calibri"/>
              </a:rPr>
              <a:t>+</a:t>
            </a:r>
            <a:r>
              <a:rPr sz="2400" spc="-40" dirty="0">
                <a:latin typeface="Calibri"/>
                <a:cs typeface="Calibri"/>
              </a:rPr>
              <a:t> </a:t>
            </a:r>
            <a:r>
              <a:rPr sz="2400" spc="-20" dirty="0">
                <a:latin typeface="Calibri"/>
                <a:cs typeface="Calibri"/>
              </a:rPr>
              <a:t>p</a:t>
            </a:r>
            <a:r>
              <a:rPr sz="2400" spc="-30" baseline="-17361" dirty="0">
                <a:latin typeface="Calibri"/>
                <a:cs typeface="Calibri"/>
              </a:rPr>
              <a:t>w</a:t>
            </a:r>
            <a:r>
              <a:rPr sz="2400" spc="-20" dirty="0">
                <a:latin typeface="Calibri"/>
                <a:cs typeface="Calibri"/>
              </a:rPr>
              <a:t>t</a:t>
            </a:r>
            <a:r>
              <a:rPr sz="2400" spc="-30" baseline="-17361" dirty="0">
                <a:latin typeface="Calibri"/>
                <a:cs typeface="Calibri"/>
              </a:rPr>
              <a:t>x</a:t>
            </a:r>
            <a:r>
              <a:rPr sz="2400" baseline="-17361" dirty="0">
                <a:latin typeface="Calibri"/>
                <a:cs typeface="Calibri"/>
              </a:rPr>
              <a:t>	</a:t>
            </a:r>
            <a:r>
              <a:rPr sz="2400" dirty="0">
                <a:latin typeface="Calibri"/>
                <a:cs typeface="Calibri"/>
              </a:rPr>
              <a:t>b</a:t>
            </a:r>
            <a:r>
              <a:rPr sz="2400" baseline="-17361" dirty="0">
                <a:latin typeface="Calibri"/>
                <a:cs typeface="Calibri"/>
              </a:rPr>
              <a:t>y</a:t>
            </a:r>
            <a:r>
              <a:rPr sz="2400" spc="225" baseline="-17361" dirty="0">
                <a:latin typeface="Calibri"/>
                <a:cs typeface="Calibri"/>
              </a:rPr>
              <a:t> </a:t>
            </a:r>
            <a:r>
              <a:rPr sz="2400" dirty="0">
                <a:latin typeface="Calibri"/>
                <a:cs typeface="Calibri"/>
              </a:rPr>
              <a:t>=</a:t>
            </a:r>
            <a:r>
              <a:rPr sz="2400" spc="-25" dirty="0">
                <a:latin typeface="Calibri"/>
                <a:cs typeface="Calibri"/>
              </a:rPr>
              <a:t> </a:t>
            </a:r>
            <a:r>
              <a:rPr sz="2400" dirty="0">
                <a:latin typeface="Calibri"/>
                <a:cs typeface="Calibri"/>
              </a:rPr>
              <a:t>p</a:t>
            </a:r>
            <a:r>
              <a:rPr sz="2400" baseline="-17361" dirty="0">
                <a:latin typeface="Calibri"/>
                <a:cs typeface="Calibri"/>
              </a:rPr>
              <a:t>y</a:t>
            </a:r>
            <a:r>
              <a:rPr sz="2400" spc="232" baseline="-17361" dirty="0">
                <a:latin typeface="Calibri"/>
                <a:cs typeface="Calibri"/>
              </a:rPr>
              <a:t> </a:t>
            </a:r>
            <a:r>
              <a:rPr sz="2400" dirty="0">
                <a:latin typeface="Calibri"/>
                <a:cs typeface="Calibri"/>
              </a:rPr>
              <a:t>+</a:t>
            </a:r>
            <a:r>
              <a:rPr sz="2400" spc="-25" dirty="0">
                <a:latin typeface="Calibri"/>
                <a:cs typeface="Calibri"/>
              </a:rPr>
              <a:t> </a:t>
            </a:r>
            <a:r>
              <a:rPr sz="2400" spc="-20" dirty="0">
                <a:latin typeface="Calibri"/>
                <a:cs typeface="Calibri"/>
              </a:rPr>
              <a:t>p</a:t>
            </a:r>
            <a:r>
              <a:rPr sz="2400" spc="-30" baseline="-17361" dirty="0">
                <a:latin typeface="Calibri"/>
                <a:cs typeface="Calibri"/>
              </a:rPr>
              <a:t>h</a:t>
            </a:r>
            <a:r>
              <a:rPr sz="2400" spc="-20" dirty="0">
                <a:latin typeface="Calibri"/>
                <a:cs typeface="Calibri"/>
              </a:rPr>
              <a:t>t</a:t>
            </a:r>
            <a:r>
              <a:rPr sz="2400" spc="-30" baseline="-17361" dirty="0">
                <a:latin typeface="Calibri"/>
                <a:cs typeface="Calibri"/>
              </a:rPr>
              <a:t>y</a:t>
            </a:r>
            <a:endParaRPr sz="2400" baseline="-17361">
              <a:latin typeface="Calibri"/>
              <a:cs typeface="Calibri"/>
            </a:endParaRPr>
          </a:p>
          <a:p>
            <a:pPr marL="91440">
              <a:lnSpc>
                <a:spcPct val="100000"/>
              </a:lnSpc>
              <a:spcBef>
                <a:spcPts val="2845"/>
              </a:spcBef>
            </a:pPr>
            <a:r>
              <a:rPr sz="2400" spc="-20" dirty="0">
                <a:latin typeface="Calibri"/>
                <a:cs typeface="Calibri"/>
              </a:rPr>
              <a:t>Log-</a:t>
            </a:r>
            <a:r>
              <a:rPr sz="2400" dirty="0">
                <a:latin typeface="Calibri"/>
                <a:cs typeface="Calibri"/>
              </a:rPr>
              <a:t>space</a:t>
            </a:r>
            <a:r>
              <a:rPr sz="2400" spc="-35" dirty="0">
                <a:latin typeface="Calibri"/>
                <a:cs typeface="Calibri"/>
              </a:rPr>
              <a:t> </a:t>
            </a:r>
            <a:r>
              <a:rPr sz="2400" dirty="0">
                <a:latin typeface="Calibri"/>
                <a:cs typeface="Calibri"/>
              </a:rPr>
              <a:t>scale</a:t>
            </a:r>
            <a:r>
              <a:rPr sz="2400" spc="-30" dirty="0">
                <a:latin typeface="Calibri"/>
                <a:cs typeface="Calibri"/>
              </a:rPr>
              <a:t> </a:t>
            </a:r>
            <a:r>
              <a:rPr sz="2400" spc="-10" dirty="0">
                <a:latin typeface="Calibri"/>
                <a:cs typeface="Calibri"/>
              </a:rPr>
              <a:t>transform:</a:t>
            </a:r>
            <a:endParaRPr sz="2400">
              <a:latin typeface="Calibri"/>
              <a:cs typeface="Calibri"/>
            </a:endParaRPr>
          </a:p>
          <a:p>
            <a:pPr marL="91440">
              <a:lnSpc>
                <a:spcPct val="100000"/>
              </a:lnSpc>
              <a:spcBef>
                <a:spcPts val="25"/>
              </a:spcBef>
              <a:tabLst>
                <a:tab pos="2200910" algn="l"/>
              </a:tabLst>
            </a:pPr>
            <a:r>
              <a:rPr sz="2400" dirty="0">
                <a:latin typeface="Calibri"/>
                <a:cs typeface="Calibri"/>
              </a:rPr>
              <a:t>b</a:t>
            </a:r>
            <a:r>
              <a:rPr sz="2400" baseline="-17361" dirty="0">
                <a:latin typeface="Calibri"/>
                <a:cs typeface="Calibri"/>
              </a:rPr>
              <a:t>w</a:t>
            </a:r>
            <a:r>
              <a:rPr sz="2400" spc="232" baseline="-17361" dirty="0">
                <a:latin typeface="Calibri"/>
                <a:cs typeface="Calibri"/>
              </a:rPr>
              <a:t> </a:t>
            </a:r>
            <a:r>
              <a:rPr sz="2400" dirty="0">
                <a:latin typeface="Calibri"/>
                <a:cs typeface="Calibri"/>
              </a:rPr>
              <a:t>=</a:t>
            </a:r>
            <a:r>
              <a:rPr sz="2400" spc="-30" dirty="0">
                <a:latin typeface="Calibri"/>
                <a:cs typeface="Calibri"/>
              </a:rPr>
              <a:t> </a:t>
            </a:r>
            <a:r>
              <a:rPr sz="2400" spc="-10" dirty="0">
                <a:latin typeface="Calibri"/>
                <a:cs typeface="Calibri"/>
              </a:rPr>
              <a:t>p</a:t>
            </a:r>
            <a:r>
              <a:rPr sz="2400" spc="-15" baseline="-17361" dirty="0">
                <a:latin typeface="Calibri"/>
                <a:cs typeface="Calibri"/>
              </a:rPr>
              <a:t>w</a:t>
            </a:r>
            <a:r>
              <a:rPr sz="2400" spc="-10" dirty="0">
                <a:latin typeface="Calibri"/>
                <a:cs typeface="Calibri"/>
              </a:rPr>
              <a:t>exp(t</a:t>
            </a:r>
            <a:r>
              <a:rPr sz="2400" spc="-15" baseline="-17361" dirty="0">
                <a:latin typeface="Calibri"/>
                <a:cs typeface="Calibri"/>
              </a:rPr>
              <a:t>w</a:t>
            </a:r>
            <a:r>
              <a:rPr sz="2400" spc="-10" dirty="0">
                <a:latin typeface="Calibri"/>
                <a:cs typeface="Calibri"/>
              </a:rPr>
              <a:t>)</a:t>
            </a:r>
            <a:r>
              <a:rPr sz="2400" dirty="0">
                <a:latin typeface="Calibri"/>
                <a:cs typeface="Calibri"/>
              </a:rPr>
              <a:t>	b</a:t>
            </a:r>
            <a:r>
              <a:rPr sz="2400" baseline="-17361" dirty="0">
                <a:latin typeface="Calibri"/>
                <a:cs typeface="Calibri"/>
              </a:rPr>
              <a:t>h</a:t>
            </a:r>
            <a:r>
              <a:rPr sz="2400" spc="232" baseline="-17361" dirty="0">
                <a:latin typeface="Calibri"/>
                <a:cs typeface="Calibri"/>
              </a:rPr>
              <a:t> </a:t>
            </a:r>
            <a:r>
              <a:rPr sz="2400" dirty="0">
                <a:latin typeface="Calibri"/>
                <a:cs typeface="Calibri"/>
              </a:rPr>
              <a:t>=</a:t>
            </a:r>
            <a:r>
              <a:rPr sz="2400" spc="-15" dirty="0">
                <a:latin typeface="Calibri"/>
                <a:cs typeface="Calibri"/>
              </a:rPr>
              <a:t> </a:t>
            </a:r>
            <a:r>
              <a:rPr sz="2400" spc="-10" dirty="0">
                <a:latin typeface="Calibri"/>
                <a:cs typeface="Calibri"/>
              </a:rPr>
              <a:t>p</a:t>
            </a:r>
            <a:r>
              <a:rPr sz="2400" spc="-15" baseline="-17361" dirty="0">
                <a:latin typeface="Calibri"/>
                <a:cs typeface="Calibri"/>
              </a:rPr>
              <a:t>h</a:t>
            </a:r>
            <a:r>
              <a:rPr sz="2400" spc="-10" dirty="0">
                <a:latin typeface="Calibri"/>
                <a:cs typeface="Calibri"/>
              </a:rPr>
              <a:t>exp(t</a:t>
            </a:r>
            <a:r>
              <a:rPr sz="2400" spc="-15" baseline="-17361" dirty="0">
                <a:latin typeface="Calibri"/>
                <a:cs typeface="Calibri"/>
              </a:rPr>
              <a:t>h</a:t>
            </a:r>
            <a:r>
              <a:rPr sz="2400" spc="-10" dirty="0">
                <a:latin typeface="Calibri"/>
                <a:cs typeface="Calibri"/>
              </a:rPr>
              <a:t>)</a:t>
            </a:r>
            <a:endParaRPr sz="24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739"/>
            <a:ext cx="3496945" cy="635000"/>
          </a:xfrm>
          <a:prstGeom prst="rect">
            <a:avLst/>
          </a:prstGeom>
        </p:spPr>
        <p:txBody>
          <a:bodyPr vert="horz" wrap="square" lIns="0" tIns="12700" rIns="0" bIns="0" rtlCol="0">
            <a:spAutoFit/>
          </a:bodyPr>
          <a:lstStyle/>
          <a:p>
            <a:pPr marL="12700">
              <a:lnSpc>
                <a:spcPct val="100000"/>
              </a:lnSpc>
              <a:spcBef>
                <a:spcPts val="100"/>
              </a:spcBef>
            </a:pPr>
            <a:r>
              <a:rPr spc="-10" dirty="0"/>
              <a:t>R-</a:t>
            </a:r>
            <a:r>
              <a:rPr dirty="0"/>
              <a:t>CNN:</a:t>
            </a:r>
            <a:r>
              <a:rPr spc="20" dirty="0"/>
              <a:t> </a:t>
            </a:r>
            <a:r>
              <a:rPr spc="-130" dirty="0"/>
              <a:t>Test-</a:t>
            </a:r>
            <a:r>
              <a:rPr spc="-20" dirty="0"/>
              <a:t>time</a:t>
            </a:r>
          </a:p>
        </p:txBody>
      </p:sp>
      <p:grpSp>
        <p:nvGrpSpPr>
          <p:cNvPr id="3" name="object 3"/>
          <p:cNvGrpSpPr/>
          <p:nvPr/>
        </p:nvGrpSpPr>
        <p:grpSpPr>
          <a:xfrm>
            <a:off x="898207" y="3942753"/>
            <a:ext cx="4813935" cy="2275205"/>
            <a:chOff x="898207" y="3942753"/>
            <a:chExt cx="4813935" cy="2275205"/>
          </a:xfrm>
        </p:grpSpPr>
        <p:sp>
          <p:nvSpPr>
            <p:cNvPr id="4" name="object 4"/>
            <p:cNvSpPr/>
            <p:nvPr/>
          </p:nvSpPr>
          <p:spPr>
            <a:xfrm>
              <a:off x="2667038" y="3949103"/>
              <a:ext cx="788670" cy="254000"/>
            </a:xfrm>
            <a:custGeom>
              <a:avLst/>
              <a:gdLst/>
              <a:ahLst/>
              <a:cxnLst/>
              <a:rect l="l" t="t" r="r" b="b"/>
              <a:pathLst>
                <a:path w="788670" h="254000">
                  <a:moveTo>
                    <a:pt x="788441" y="0"/>
                  </a:moveTo>
                  <a:lnTo>
                    <a:pt x="234734" y="0"/>
                  </a:lnTo>
                  <a:lnTo>
                    <a:pt x="0" y="253961"/>
                  </a:lnTo>
                  <a:lnTo>
                    <a:pt x="553707" y="253961"/>
                  </a:lnTo>
                  <a:lnTo>
                    <a:pt x="788441" y="0"/>
                  </a:lnTo>
                  <a:close/>
                </a:path>
              </a:pathLst>
            </a:custGeom>
            <a:solidFill>
              <a:srgbClr val="E7E6E6">
                <a:alpha val="79998"/>
              </a:srgbClr>
            </a:solidFill>
          </p:spPr>
          <p:txBody>
            <a:bodyPr wrap="square" lIns="0" tIns="0" rIns="0" bIns="0" rtlCol="0"/>
            <a:lstStyle/>
            <a:p>
              <a:endParaRPr/>
            </a:p>
          </p:txBody>
        </p:sp>
        <p:sp>
          <p:nvSpPr>
            <p:cNvPr id="5" name="object 5"/>
            <p:cNvSpPr/>
            <p:nvPr/>
          </p:nvSpPr>
          <p:spPr>
            <a:xfrm>
              <a:off x="2667038" y="3949103"/>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pic>
          <p:nvPicPr>
            <p:cNvPr id="6" name="object 6"/>
            <p:cNvPicPr/>
            <p:nvPr/>
          </p:nvPicPr>
          <p:blipFill>
            <a:blip r:embed="rId2" cstate="print"/>
            <a:stretch>
              <a:fillRect/>
            </a:stretch>
          </p:blipFill>
          <p:spPr>
            <a:xfrm>
              <a:off x="902207" y="4590288"/>
              <a:ext cx="4803648" cy="1621536"/>
            </a:xfrm>
            <a:prstGeom prst="rect">
              <a:avLst/>
            </a:prstGeom>
          </p:spPr>
        </p:pic>
        <p:sp>
          <p:nvSpPr>
            <p:cNvPr id="7" name="object 7"/>
            <p:cNvSpPr/>
            <p:nvPr/>
          </p:nvSpPr>
          <p:spPr>
            <a:xfrm>
              <a:off x="904557" y="4590478"/>
              <a:ext cx="4801235" cy="1621155"/>
            </a:xfrm>
            <a:custGeom>
              <a:avLst/>
              <a:gdLst/>
              <a:ahLst/>
              <a:cxnLst/>
              <a:rect l="l" t="t" r="r" b="b"/>
              <a:pathLst>
                <a:path w="4801235" h="1621154">
                  <a:moveTo>
                    <a:pt x="0" y="1621070"/>
                  </a:moveTo>
                  <a:lnTo>
                    <a:pt x="1498330" y="0"/>
                  </a:lnTo>
                  <a:lnTo>
                    <a:pt x="4800772" y="0"/>
                  </a:lnTo>
                  <a:lnTo>
                    <a:pt x="3302431" y="1621070"/>
                  </a:lnTo>
                  <a:lnTo>
                    <a:pt x="0" y="1621070"/>
                  </a:lnTo>
                  <a:close/>
                </a:path>
              </a:pathLst>
            </a:custGeom>
            <a:ln w="12700">
              <a:solidFill>
                <a:srgbClr val="1D7D66"/>
              </a:solidFill>
            </a:ln>
          </p:spPr>
          <p:txBody>
            <a:bodyPr wrap="square" lIns="0" tIns="0" rIns="0" bIns="0" rtlCol="0"/>
            <a:lstStyle/>
            <a:p>
              <a:endParaRPr/>
            </a:p>
          </p:txBody>
        </p:sp>
      </p:grpSp>
      <p:sp>
        <p:nvSpPr>
          <p:cNvPr id="8" name="object 8"/>
          <p:cNvSpPr txBox="1"/>
          <p:nvPr/>
        </p:nvSpPr>
        <p:spPr>
          <a:xfrm>
            <a:off x="337319" y="5031230"/>
            <a:ext cx="807085" cy="787400"/>
          </a:xfrm>
          <a:prstGeom prst="rect">
            <a:avLst/>
          </a:prstGeom>
        </p:spPr>
        <p:txBody>
          <a:bodyPr vert="horz" wrap="square" lIns="0" tIns="12700" rIns="0" bIns="0" rtlCol="0">
            <a:spAutoFit/>
          </a:bodyPr>
          <a:lstStyle/>
          <a:p>
            <a:pPr marL="12700" marR="5080">
              <a:lnSpc>
                <a:spcPct val="100000"/>
              </a:lnSpc>
              <a:spcBef>
                <a:spcPts val="100"/>
              </a:spcBef>
            </a:pPr>
            <a:r>
              <a:rPr sz="2500" spc="-10" dirty="0">
                <a:latin typeface="Calibri"/>
                <a:cs typeface="Calibri"/>
              </a:rPr>
              <a:t>Input </a:t>
            </a:r>
            <a:r>
              <a:rPr sz="2500" spc="-25" dirty="0">
                <a:latin typeface="Calibri"/>
                <a:cs typeface="Calibri"/>
              </a:rPr>
              <a:t>image</a:t>
            </a:r>
            <a:endParaRPr sz="2500">
              <a:latin typeface="Calibri"/>
              <a:cs typeface="Calibri"/>
            </a:endParaRPr>
          </a:p>
        </p:txBody>
      </p:sp>
      <p:grpSp>
        <p:nvGrpSpPr>
          <p:cNvPr id="9" name="object 9"/>
          <p:cNvGrpSpPr/>
          <p:nvPr/>
        </p:nvGrpSpPr>
        <p:grpSpPr>
          <a:xfrm>
            <a:off x="966819" y="2054466"/>
            <a:ext cx="4442460" cy="4142740"/>
            <a:chOff x="966819" y="2054466"/>
            <a:chExt cx="4442460" cy="4142740"/>
          </a:xfrm>
        </p:grpSpPr>
        <p:sp>
          <p:nvSpPr>
            <p:cNvPr id="10" name="object 10"/>
            <p:cNvSpPr/>
            <p:nvPr/>
          </p:nvSpPr>
          <p:spPr>
            <a:xfrm>
              <a:off x="1810740" y="4677194"/>
              <a:ext cx="2428240" cy="1038860"/>
            </a:xfrm>
            <a:custGeom>
              <a:avLst/>
              <a:gdLst/>
              <a:ahLst/>
              <a:cxnLst/>
              <a:rect l="l" t="t" r="r" b="b"/>
              <a:pathLst>
                <a:path w="2428240" h="1038860">
                  <a:moveTo>
                    <a:pt x="2428151" y="0"/>
                  </a:moveTo>
                  <a:lnTo>
                    <a:pt x="960145" y="0"/>
                  </a:lnTo>
                  <a:lnTo>
                    <a:pt x="0" y="1038795"/>
                  </a:lnTo>
                  <a:lnTo>
                    <a:pt x="1468005" y="1038795"/>
                  </a:lnTo>
                  <a:lnTo>
                    <a:pt x="2428151" y="0"/>
                  </a:lnTo>
                  <a:close/>
                </a:path>
              </a:pathLst>
            </a:custGeom>
            <a:solidFill>
              <a:srgbClr val="E7E6E6">
                <a:alpha val="79998"/>
              </a:srgbClr>
            </a:solidFill>
          </p:spPr>
          <p:txBody>
            <a:bodyPr wrap="square" lIns="0" tIns="0" rIns="0" bIns="0" rtlCol="0"/>
            <a:lstStyle/>
            <a:p>
              <a:endParaRPr/>
            </a:p>
          </p:txBody>
        </p:sp>
        <p:sp>
          <p:nvSpPr>
            <p:cNvPr id="11" name="object 11"/>
            <p:cNvSpPr/>
            <p:nvPr/>
          </p:nvSpPr>
          <p:spPr>
            <a:xfrm>
              <a:off x="1810740" y="4677194"/>
              <a:ext cx="2428240" cy="1038860"/>
            </a:xfrm>
            <a:custGeom>
              <a:avLst/>
              <a:gdLst/>
              <a:ahLst/>
              <a:cxnLst/>
              <a:rect l="l" t="t" r="r" b="b"/>
              <a:pathLst>
                <a:path w="2428240" h="1038860">
                  <a:moveTo>
                    <a:pt x="0" y="1038800"/>
                  </a:moveTo>
                  <a:lnTo>
                    <a:pt x="960150" y="0"/>
                  </a:lnTo>
                  <a:lnTo>
                    <a:pt x="2428151" y="0"/>
                  </a:lnTo>
                  <a:lnTo>
                    <a:pt x="1468000" y="1038800"/>
                  </a:lnTo>
                  <a:lnTo>
                    <a:pt x="0" y="1038800"/>
                  </a:lnTo>
                  <a:close/>
                </a:path>
              </a:pathLst>
            </a:custGeom>
            <a:ln w="12700">
              <a:solidFill>
                <a:srgbClr val="1D7D66"/>
              </a:solidFill>
            </a:ln>
          </p:spPr>
          <p:txBody>
            <a:bodyPr wrap="square" lIns="0" tIns="0" rIns="0" bIns="0" rtlCol="0"/>
            <a:lstStyle/>
            <a:p>
              <a:endParaRPr/>
            </a:p>
          </p:txBody>
        </p:sp>
        <p:sp>
          <p:nvSpPr>
            <p:cNvPr id="12" name="object 12"/>
            <p:cNvSpPr/>
            <p:nvPr/>
          </p:nvSpPr>
          <p:spPr>
            <a:xfrm>
              <a:off x="4238980" y="4696282"/>
              <a:ext cx="1163955" cy="429259"/>
            </a:xfrm>
            <a:custGeom>
              <a:avLst/>
              <a:gdLst/>
              <a:ahLst/>
              <a:cxnLst/>
              <a:rect l="l" t="t" r="r" b="b"/>
              <a:pathLst>
                <a:path w="1163954" h="429260">
                  <a:moveTo>
                    <a:pt x="1163853" y="0"/>
                  </a:moveTo>
                  <a:lnTo>
                    <a:pt x="396201" y="0"/>
                  </a:lnTo>
                  <a:lnTo>
                    <a:pt x="0" y="428663"/>
                  </a:lnTo>
                  <a:lnTo>
                    <a:pt x="767651" y="428663"/>
                  </a:lnTo>
                  <a:lnTo>
                    <a:pt x="1163853" y="0"/>
                  </a:lnTo>
                  <a:close/>
                </a:path>
              </a:pathLst>
            </a:custGeom>
            <a:solidFill>
              <a:srgbClr val="E7E6E6">
                <a:alpha val="79998"/>
              </a:srgbClr>
            </a:solidFill>
          </p:spPr>
          <p:txBody>
            <a:bodyPr wrap="square" lIns="0" tIns="0" rIns="0" bIns="0" rtlCol="0"/>
            <a:lstStyle/>
            <a:p>
              <a:endParaRPr/>
            </a:p>
          </p:txBody>
        </p:sp>
        <p:sp>
          <p:nvSpPr>
            <p:cNvPr id="13" name="object 13"/>
            <p:cNvSpPr/>
            <p:nvPr/>
          </p:nvSpPr>
          <p:spPr>
            <a:xfrm>
              <a:off x="4238980" y="4696282"/>
              <a:ext cx="1163955" cy="429259"/>
            </a:xfrm>
            <a:custGeom>
              <a:avLst/>
              <a:gdLst/>
              <a:ahLst/>
              <a:cxnLst/>
              <a:rect l="l" t="t" r="r" b="b"/>
              <a:pathLst>
                <a:path w="1163954" h="429260">
                  <a:moveTo>
                    <a:pt x="0" y="428652"/>
                  </a:moveTo>
                  <a:lnTo>
                    <a:pt x="396199" y="0"/>
                  </a:lnTo>
                  <a:lnTo>
                    <a:pt x="1163850" y="0"/>
                  </a:lnTo>
                  <a:lnTo>
                    <a:pt x="767651" y="428652"/>
                  </a:lnTo>
                  <a:lnTo>
                    <a:pt x="0" y="428652"/>
                  </a:lnTo>
                  <a:close/>
                </a:path>
              </a:pathLst>
            </a:custGeom>
            <a:ln w="12700">
              <a:solidFill>
                <a:srgbClr val="1D7D66"/>
              </a:solidFill>
            </a:ln>
          </p:spPr>
          <p:txBody>
            <a:bodyPr wrap="square" lIns="0" tIns="0" rIns="0" bIns="0" rtlCol="0"/>
            <a:lstStyle/>
            <a:p>
              <a:endParaRPr/>
            </a:p>
          </p:txBody>
        </p:sp>
        <p:sp>
          <p:nvSpPr>
            <p:cNvPr id="14" name="object 14"/>
            <p:cNvSpPr/>
            <p:nvPr/>
          </p:nvSpPr>
          <p:spPr>
            <a:xfrm>
              <a:off x="973169" y="5523890"/>
              <a:ext cx="1129665" cy="667385"/>
            </a:xfrm>
            <a:custGeom>
              <a:avLst/>
              <a:gdLst/>
              <a:ahLst/>
              <a:cxnLst/>
              <a:rect l="l" t="t" r="r" b="b"/>
              <a:pathLst>
                <a:path w="1129664" h="667385">
                  <a:moveTo>
                    <a:pt x="1129557" y="0"/>
                  </a:moveTo>
                  <a:lnTo>
                    <a:pt x="616337" y="0"/>
                  </a:lnTo>
                  <a:lnTo>
                    <a:pt x="0" y="666828"/>
                  </a:lnTo>
                  <a:lnTo>
                    <a:pt x="513213" y="666828"/>
                  </a:lnTo>
                  <a:lnTo>
                    <a:pt x="1129557" y="0"/>
                  </a:lnTo>
                  <a:close/>
                </a:path>
              </a:pathLst>
            </a:custGeom>
            <a:solidFill>
              <a:srgbClr val="E7E6E6">
                <a:alpha val="79998"/>
              </a:srgbClr>
            </a:solidFill>
          </p:spPr>
          <p:txBody>
            <a:bodyPr wrap="square" lIns="0" tIns="0" rIns="0" bIns="0" rtlCol="0"/>
            <a:lstStyle/>
            <a:p>
              <a:endParaRPr/>
            </a:p>
          </p:txBody>
        </p:sp>
        <p:sp>
          <p:nvSpPr>
            <p:cNvPr id="15" name="object 15"/>
            <p:cNvSpPr/>
            <p:nvPr/>
          </p:nvSpPr>
          <p:spPr>
            <a:xfrm>
              <a:off x="973169" y="5523890"/>
              <a:ext cx="1129665" cy="667385"/>
            </a:xfrm>
            <a:custGeom>
              <a:avLst/>
              <a:gdLst/>
              <a:ahLst/>
              <a:cxnLst/>
              <a:rect l="l" t="t" r="r" b="b"/>
              <a:pathLst>
                <a:path w="1129664" h="667385">
                  <a:moveTo>
                    <a:pt x="0" y="666826"/>
                  </a:moveTo>
                  <a:lnTo>
                    <a:pt x="616341" y="0"/>
                  </a:lnTo>
                  <a:lnTo>
                    <a:pt x="1129560" y="0"/>
                  </a:lnTo>
                  <a:lnTo>
                    <a:pt x="513215" y="666826"/>
                  </a:lnTo>
                  <a:lnTo>
                    <a:pt x="0" y="666826"/>
                  </a:lnTo>
                  <a:close/>
                </a:path>
              </a:pathLst>
            </a:custGeom>
            <a:ln w="12700">
              <a:solidFill>
                <a:srgbClr val="1D7D66"/>
              </a:solidFill>
            </a:ln>
          </p:spPr>
          <p:txBody>
            <a:bodyPr wrap="square" lIns="0" tIns="0" rIns="0" bIns="0" rtlCol="0"/>
            <a:lstStyle/>
            <a:p>
              <a:endParaRPr/>
            </a:p>
          </p:txBody>
        </p:sp>
        <p:sp>
          <p:nvSpPr>
            <p:cNvPr id="16" name="object 16"/>
            <p:cNvSpPr/>
            <p:nvPr/>
          </p:nvSpPr>
          <p:spPr>
            <a:xfrm>
              <a:off x="3650716" y="2060816"/>
              <a:ext cx="349885" cy="1711960"/>
            </a:xfrm>
            <a:custGeom>
              <a:avLst/>
              <a:gdLst/>
              <a:ahLst/>
              <a:cxnLst/>
              <a:rect l="l" t="t" r="r" b="b"/>
              <a:pathLst>
                <a:path w="349885" h="1711960">
                  <a:moveTo>
                    <a:pt x="349605" y="0"/>
                  </a:moveTo>
                  <a:lnTo>
                    <a:pt x="0" y="349618"/>
                  </a:lnTo>
                  <a:lnTo>
                    <a:pt x="0" y="1711515"/>
                  </a:lnTo>
                  <a:lnTo>
                    <a:pt x="349605" y="1361897"/>
                  </a:lnTo>
                  <a:lnTo>
                    <a:pt x="349605" y="0"/>
                  </a:lnTo>
                  <a:close/>
                </a:path>
              </a:pathLst>
            </a:custGeom>
            <a:solidFill>
              <a:srgbClr val="CDCDCD">
                <a:alpha val="92939"/>
              </a:srgbClr>
            </a:solidFill>
          </p:spPr>
          <p:txBody>
            <a:bodyPr wrap="square" lIns="0" tIns="0" rIns="0" bIns="0" rtlCol="0"/>
            <a:lstStyle/>
            <a:p>
              <a:endParaRPr/>
            </a:p>
          </p:txBody>
        </p:sp>
        <p:sp>
          <p:nvSpPr>
            <p:cNvPr id="17" name="object 17"/>
            <p:cNvSpPr/>
            <p:nvPr/>
          </p:nvSpPr>
          <p:spPr>
            <a:xfrm>
              <a:off x="2601874" y="2060816"/>
              <a:ext cx="1398905" cy="349885"/>
            </a:xfrm>
            <a:custGeom>
              <a:avLst/>
              <a:gdLst/>
              <a:ahLst/>
              <a:cxnLst/>
              <a:rect l="l" t="t" r="r" b="b"/>
              <a:pathLst>
                <a:path w="1398904" h="349885">
                  <a:moveTo>
                    <a:pt x="1398447" y="0"/>
                  </a:moveTo>
                  <a:lnTo>
                    <a:pt x="349618" y="0"/>
                  </a:lnTo>
                  <a:lnTo>
                    <a:pt x="0" y="349618"/>
                  </a:lnTo>
                  <a:lnTo>
                    <a:pt x="1048842" y="349618"/>
                  </a:lnTo>
                  <a:lnTo>
                    <a:pt x="1398447" y="0"/>
                  </a:lnTo>
                  <a:close/>
                </a:path>
              </a:pathLst>
            </a:custGeom>
            <a:solidFill>
              <a:srgbClr val="FFFFFF">
                <a:alpha val="92939"/>
              </a:srgbClr>
            </a:solidFill>
          </p:spPr>
          <p:txBody>
            <a:bodyPr wrap="square" lIns="0" tIns="0" rIns="0" bIns="0" rtlCol="0"/>
            <a:lstStyle/>
            <a:p>
              <a:endParaRPr/>
            </a:p>
          </p:txBody>
        </p:sp>
        <p:sp>
          <p:nvSpPr>
            <p:cNvPr id="18" name="object 18"/>
            <p:cNvSpPr/>
            <p:nvPr/>
          </p:nvSpPr>
          <p:spPr>
            <a:xfrm>
              <a:off x="2601874" y="2060816"/>
              <a:ext cx="1398905" cy="1711960"/>
            </a:xfrm>
            <a:custGeom>
              <a:avLst/>
              <a:gdLst/>
              <a:ahLst/>
              <a:cxnLst/>
              <a:rect l="l" t="t" r="r" b="b"/>
              <a:pathLst>
                <a:path w="1398904" h="1711960">
                  <a:moveTo>
                    <a:pt x="0" y="349611"/>
                  </a:moveTo>
                  <a:lnTo>
                    <a:pt x="349611" y="0"/>
                  </a:lnTo>
                  <a:lnTo>
                    <a:pt x="1398440" y="0"/>
                  </a:lnTo>
                  <a:lnTo>
                    <a:pt x="1398440" y="1361900"/>
                  </a:lnTo>
                  <a:lnTo>
                    <a:pt x="1048830" y="1711510"/>
                  </a:lnTo>
                  <a:lnTo>
                    <a:pt x="0" y="1711510"/>
                  </a:lnTo>
                  <a:lnTo>
                    <a:pt x="0" y="349611"/>
                  </a:lnTo>
                  <a:close/>
                </a:path>
                <a:path w="1398904" h="1711960">
                  <a:moveTo>
                    <a:pt x="0" y="349611"/>
                  </a:moveTo>
                  <a:lnTo>
                    <a:pt x="1048830" y="349611"/>
                  </a:lnTo>
                  <a:lnTo>
                    <a:pt x="1398440" y="0"/>
                  </a:lnTo>
                </a:path>
                <a:path w="1398904"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19" name="object 19"/>
          <p:cNvSpPr txBox="1"/>
          <p:nvPr/>
        </p:nvSpPr>
        <p:spPr>
          <a:xfrm>
            <a:off x="2805772" y="2687828"/>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20" name="object 20"/>
          <p:cNvGrpSpPr/>
          <p:nvPr/>
        </p:nvGrpSpPr>
        <p:grpSpPr>
          <a:xfrm>
            <a:off x="4251642" y="1672653"/>
            <a:ext cx="1411605" cy="1724660"/>
            <a:chOff x="4251642" y="1672653"/>
            <a:chExt cx="1411605" cy="1724660"/>
          </a:xfrm>
        </p:grpSpPr>
        <p:sp>
          <p:nvSpPr>
            <p:cNvPr id="21" name="object 21"/>
            <p:cNvSpPr/>
            <p:nvPr/>
          </p:nvSpPr>
          <p:spPr>
            <a:xfrm>
              <a:off x="5306821" y="1679003"/>
              <a:ext cx="349885" cy="1711960"/>
            </a:xfrm>
            <a:custGeom>
              <a:avLst/>
              <a:gdLst/>
              <a:ahLst/>
              <a:cxnLst/>
              <a:rect l="l" t="t" r="r" b="b"/>
              <a:pathLst>
                <a:path w="349885" h="1711960">
                  <a:moveTo>
                    <a:pt x="349618" y="0"/>
                  </a:moveTo>
                  <a:lnTo>
                    <a:pt x="0" y="349605"/>
                  </a:lnTo>
                  <a:lnTo>
                    <a:pt x="0" y="1711502"/>
                  </a:lnTo>
                  <a:lnTo>
                    <a:pt x="349618" y="1361897"/>
                  </a:lnTo>
                  <a:lnTo>
                    <a:pt x="349618" y="0"/>
                  </a:lnTo>
                  <a:close/>
                </a:path>
              </a:pathLst>
            </a:custGeom>
            <a:solidFill>
              <a:srgbClr val="CDCDCD">
                <a:alpha val="92939"/>
              </a:srgbClr>
            </a:solidFill>
          </p:spPr>
          <p:txBody>
            <a:bodyPr wrap="square" lIns="0" tIns="0" rIns="0" bIns="0" rtlCol="0"/>
            <a:lstStyle/>
            <a:p>
              <a:endParaRPr/>
            </a:p>
          </p:txBody>
        </p:sp>
        <p:sp>
          <p:nvSpPr>
            <p:cNvPr id="22" name="object 22"/>
            <p:cNvSpPr/>
            <p:nvPr/>
          </p:nvSpPr>
          <p:spPr>
            <a:xfrm>
              <a:off x="4257992" y="1679003"/>
              <a:ext cx="1398905" cy="349885"/>
            </a:xfrm>
            <a:custGeom>
              <a:avLst/>
              <a:gdLst/>
              <a:ahLst/>
              <a:cxnLst/>
              <a:rect l="l" t="t" r="r" b="b"/>
              <a:pathLst>
                <a:path w="1398904" h="349885">
                  <a:moveTo>
                    <a:pt x="1398447" y="0"/>
                  </a:moveTo>
                  <a:lnTo>
                    <a:pt x="349618" y="0"/>
                  </a:lnTo>
                  <a:lnTo>
                    <a:pt x="0" y="349605"/>
                  </a:lnTo>
                  <a:lnTo>
                    <a:pt x="1048829" y="349605"/>
                  </a:lnTo>
                  <a:lnTo>
                    <a:pt x="1398447" y="0"/>
                  </a:lnTo>
                  <a:close/>
                </a:path>
              </a:pathLst>
            </a:custGeom>
            <a:solidFill>
              <a:srgbClr val="FFFFFF">
                <a:alpha val="92939"/>
              </a:srgbClr>
            </a:solidFill>
          </p:spPr>
          <p:txBody>
            <a:bodyPr wrap="square" lIns="0" tIns="0" rIns="0" bIns="0" rtlCol="0"/>
            <a:lstStyle/>
            <a:p>
              <a:endParaRPr/>
            </a:p>
          </p:txBody>
        </p:sp>
        <p:sp>
          <p:nvSpPr>
            <p:cNvPr id="23" name="object 23"/>
            <p:cNvSpPr/>
            <p:nvPr/>
          </p:nvSpPr>
          <p:spPr>
            <a:xfrm>
              <a:off x="4257992" y="1679003"/>
              <a:ext cx="1398905" cy="1711960"/>
            </a:xfrm>
            <a:custGeom>
              <a:avLst/>
              <a:gdLst/>
              <a:ahLst/>
              <a:cxnLst/>
              <a:rect l="l" t="t" r="r" b="b"/>
              <a:pathLst>
                <a:path w="1398904" h="1711960">
                  <a:moveTo>
                    <a:pt x="0" y="349611"/>
                  </a:moveTo>
                  <a:lnTo>
                    <a:pt x="349611" y="0"/>
                  </a:lnTo>
                  <a:lnTo>
                    <a:pt x="1398440" y="0"/>
                  </a:lnTo>
                  <a:lnTo>
                    <a:pt x="1398440" y="1361900"/>
                  </a:lnTo>
                  <a:lnTo>
                    <a:pt x="1048830" y="1711510"/>
                  </a:lnTo>
                  <a:lnTo>
                    <a:pt x="0" y="1711510"/>
                  </a:lnTo>
                  <a:lnTo>
                    <a:pt x="0" y="349611"/>
                  </a:lnTo>
                  <a:close/>
                </a:path>
                <a:path w="1398904" h="1711960">
                  <a:moveTo>
                    <a:pt x="0" y="349611"/>
                  </a:moveTo>
                  <a:lnTo>
                    <a:pt x="1048830" y="349611"/>
                  </a:lnTo>
                  <a:lnTo>
                    <a:pt x="1398440" y="0"/>
                  </a:lnTo>
                </a:path>
                <a:path w="1398904"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24" name="object 24"/>
          <p:cNvSpPr txBox="1"/>
          <p:nvPr/>
        </p:nvSpPr>
        <p:spPr>
          <a:xfrm>
            <a:off x="4461890" y="2306828"/>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25" name="object 25"/>
          <p:cNvGrpSpPr/>
          <p:nvPr/>
        </p:nvGrpSpPr>
        <p:grpSpPr>
          <a:xfrm>
            <a:off x="1066411" y="2584754"/>
            <a:ext cx="1411605" cy="1724660"/>
            <a:chOff x="1066411" y="2584754"/>
            <a:chExt cx="1411605" cy="1724660"/>
          </a:xfrm>
        </p:grpSpPr>
        <p:sp>
          <p:nvSpPr>
            <p:cNvPr id="26" name="object 26"/>
            <p:cNvSpPr/>
            <p:nvPr/>
          </p:nvSpPr>
          <p:spPr>
            <a:xfrm>
              <a:off x="2121598" y="2591104"/>
              <a:ext cx="349885" cy="1711960"/>
            </a:xfrm>
            <a:custGeom>
              <a:avLst/>
              <a:gdLst/>
              <a:ahLst/>
              <a:cxnLst/>
              <a:rect l="l" t="t" r="r" b="b"/>
              <a:pathLst>
                <a:path w="349885" h="1711960">
                  <a:moveTo>
                    <a:pt x="349605" y="0"/>
                  </a:moveTo>
                  <a:lnTo>
                    <a:pt x="0" y="349618"/>
                  </a:lnTo>
                  <a:lnTo>
                    <a:pt x="0" y="1711515"/>
                  </a:lnTo>
                  <a:lnTo>
                    <a:pt x="349605" y="1361897"/>
                  </a:lnTo>
                  <a:lnTo>
                    <a:pt x="349605" y="0"/>
                  </a:lnTo>
                  <a:close/>
                </a:path>
              </a:pathLst>
            </a:custGeom>
            <a:solidFill>
              <a:srgbClr val="CDCDCD">
                <a:alpha val="92939"/>
              </a:srgbClr>
            </a:solidFill>
          </p:spPr>
          <p:txBody>
            <a:bodyPr wrap="square" lIns="0" tIns="0" rIns="0" bIns="0" rtlCol="0"/>
            <a:lstStyle/>
            <a:p>
              <a:endParaRPr/>
            </a:p>
          </p:txBody>
        </p:sp>
        <p:sp>
          <p:nvSpPr>
            <p:cNvPr id="27" name="object 27"/>
            <p:cNvSpPr/>
            <p:nvPr/>
          </p:nvSpPr>
          <p:spPr>
            <a:xfrm>
              <a:off x="1072761" y="2591104"/>
              <a:ext cx="1398905" cy="349885"/>
            </a:xfrm>
            <a:custGeom>
              <a:avLst/>
              <a:gdLst/>
              <a:ahLst/>
              <a:cxnLst/>
              <a:rect l="l" t="t" r="r" b="b"/>
              <a:pathLst>
                <a:path w="1398905" h="349885">
                  <a:moveTo>
                    <a:pt x="1398442" y="0"/>
                  </a:moveTo>
                  <a:lnTo>
                    <a:pt x="349613" y="0"/>
                  </a:lnTo>
                  <a:lnTo>
                    <a:pt x="0" y="349618"/>
                  </a:lnTo>
                  <a:lnTo>
                    <a:pt x="1048837" y="349618"/>
                  </a:lnTo>
                  <a:lnTo>
                    <a:pt x="1398442" y="0"/>
                  </a:lnTo>
                  <a:close/>
                </a:path>
              </a:pathLst>
            </a:custGeom>
            <a:solidFill>
              <a:srgbClr val="FFFFFF">
                <a:alpha val="92939"/>
              </a:srgbClr>
            </a:solidFill>
          </p:spPr>
          <p:txBody>
            <a:bodyPr wrap="square" lIns="0" tIns="0" rIns="0" bIns="0" rtlCol="0"/>
            <a:lstStyle/>
            <a:p>
              <a:endParaRPr/>
            </a:p>
          </p:txBody>
        </p:sp>
        <p:sp>
          <p:nvSpPr>
            <p:cNvPr id="28" name="object 28"/>
            <p:cNvSpPr/>
            <p:nvPr/>
          </p:nvSpPr>
          <p:spPr>
            <a:xfrm>
              <a:off x="1072761" y="2591104"/>
              <a:ext cx="1398905" cy="1711960"/>
            </a:xfrm>
            <a:custGeom>
              <a:avLst/>
              <a:gdLst/>
              <a:ahLst/>
              <a:cxnLst/>
              <a:rect l="l" t="t" r="r" b="b"/>
              <a:pathLst>
                <a:path w="1398905" h="1711960">
                  <a:moveTo>
                    <a:pt x="0" y="349611"/>
                  </a:moveTo>
                  <a:lnTo>
                    <a:pt x="349611" y="0"/>
                  </a:lnTo>
                  <a:lnTo>
                    <a:pt x="1398440" y="0"/>
                  </a:lnTo>
                  <a:lnTo>
                    <a:pt x="1398440" y="1361900"/>
                  </a:lnTo>
                  <a:lnTo>
                    <a:pt x="1048830" y="1711510"/>
                  </a:lnTo>
                  <a:lnTo>
                    <a:pt x="0" y="1711510"/>
                  </a:lnTo>
                  <a:lnTo>
                    <a:pt x="0" y="349611"/>
                  </a:lnTo>
                  <a:close/>
                </a:path>
                <a:path w="1398905" h="1711960">
                  <a:moveTo>
                    <a:pt x="0" y="349611"/>
                  </a:moveTo>
                  <a:lnTo>
                    <a:pt x="1048830" y="349611"/>
                  </a:lnTo>
                  <a:lnTo>
                    <a:pt x="1398440" y="0"/>
                  </a:lnTo>
                </a:path>
                <a:path w="1398905"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29" name="object 29"/>
          <p:cNvSpPr txBox="1"/>
          <p:nvPr/>
        </p:nvSpPr>
        <p:spPr>
          <a:xfrm>
            <a:off x="1276654" y="3218179"/>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30" name="object 30"/>
          <p:cNvGrpSpPr/>
          <p:nvPr/>
        </p:nvGrpSpPr>
        <p:grpSpPr>
          <a:xfrm>
            <a:off x="1298511" y="3620236"/>
            <a:ext cx="3964304" cy="1196975"/>
            <a:chOff x="1298511" y="3620236"/>
            <a:chExt cx="3964304" cy="1196975"/>
          </a:xfrm>
        </p:grpSpPr>
        <p:sp>
          <p:nvSpPr>
            <p:cNvPr id="31" name="object 31"/>
            <p:cNvSpPr/>
            <p:nvPr/>
          </p:nvSpPr>
          <p:spPr>
            <a:xfrm>
              <a:off x="4467834" y="3626586"/>
              <a:ext cx="788670" cy="254000"/>
            </a:xfrm>
            <a:custGeom>
              <a:avLst/>
              <a:gdLst/>
              <a:ahLst/>
              <a:cxnLst/>
              <a:rect l="l" t="t" r="r" b="b"/>
              <a:pathLst>
                <a:path w="788670" h="254000">
                  <a:moveTo>
                    <a:pt x="788441" y="0"/>
                  </a:moveTo>
                  <a:lnTo>
                    <a:pt x="234734" y="0"/>
                  </a:lnTo>
                  <a:lnTo>
                    <a:pt x="0" y="253974"/>
                  </a:lnTo>
                  <a:lnTo>
                    <a:pt x="553694" y="253974"/>
                  </a:lnTo>
                  <a:lnTo>
                    <a:pt x="788441" y="0"/>
                  </a:lnTo>
                  <a:close/>
                </a:path>
              </a:pathLst>
            </a:custGeom>
            <a:solidFill>
              <a:srgbClr val="E7E6E6">
                <a:alpha val="79998"/>
              </a:srgbClr>
            </a:solidFill>
          </p:spPr>
          <p:txBody>
            <a:bodyPr wrap="square" lIns="0" tIns="0" rIns="0" bIns="0" rtlCol="0"/>
            <a:lstStyle/>
            <a:p>
              <a:endParaRPr/>
            </a:p>
          </p:txBody>
        </p:sp>
        <p:sp>
          <p:nvSpPr>
            <p:cNvPr id="32" name="object 32"/>
            <p:cNvSpPr/>
            <p:nvPr/>
          </p:nvSpPr>
          <p:spPr>
            <a:xfrm>
              <a:off x="4467834" y="3626586"/>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sp>
          <p:nvSpPr>
            <p:cNvPr id="33" name="object 33"/>
            <p:cNvSpPr/>
            <p:nvPr/>
          </p:nvSpPr>
          <p:spPr>
            <a:xfrm>
              <a:off x="1304861" y="4556518"/>
              <a:ext cx="788670" cy="254000"/>
            </a:xfrm>
            <a:custGeom>
              <a:avLst/>
              <a:gdLst/>
              <a:ahLst/>
              <a:cxnLst/>
              <a:rect l="l" t="t" r="r" b="b"/>
              <a:pathLst>
                <a:path w="788669" h="254000">
                  <a:moveTo>
                    <a:pt x="788441" y="0"/>
                  </a:moveTo>
                  <a:lnTo>
                    <a:pt x="234746" y="0"/>
                  </a:lnTo>
                  <a:lnTo>
                    <a:pt x="0" y="253974"/>
                  </a:lnTo>
                  <a:lnTo>
                    <a:pt x="553707" y="253974"/>
                  </a:lnTo>
                  <a:lnTo>
                    <a:pt x="788441" y="0"/>
                  </a:lnTo>
                  <a:close/>
                </a:path>
              </a:pathLst>
            </a:custGeom>
            <a:solidFill>
              <a:srgbClr val="E7E6E6">
                <a:alpha val="79998"/>
              </a:srgbClr>
            </a:solidFill>
          </p:spPr>
          <p:txBody>
            <a:bodyPr wrap="square" lIns="0" tIns="0" rIns="0" bIns="0" rtlCol="0"/>
            <a:lstStyle/>
            <a:p>
              <a:endParaRPr/>
            </a:p>
          </p:txBody>
        </p:sp>
        <p:sp>
          <p:nvSpPr>
            <p:cNvPr id="34" name="object 34"/>
            <p:cNvSpPr/>
            <p:nvPr/>
          </p:nvSpPr>
          <p:spPr>
            <a:xfrm>
              <a:off x="1304861" y="4556518"/>
              <a:ext cx="788670" cy="254000"/>
            </a:xfrm>
            <a:custGeom>
              <a:avLst/>
              <a:gdLst/>
              <a:ahLst/>
              <a:cxnLst/>
              <a:rect l="l" t="t" r="r" b="b"/>
              <a:pathLst>
                <a:path w="788669"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grpSp>
      <p:sp>
        <p:nvSpPr>
          <p:cNvPr id="35" name="object 35"/>
          <p:cNvSpPr txBox="1"/>
          <p:nvPr/>
        </p:nvSpPr>
        <p:spPr>
          <a:xfrm>
            <a:off x="1361859" y="2060816"/>
            <a:ext cx="914400" cy="381635"/>
          </a:xfrm>
          <a:prstGeom prst="rect">
            <a:avLst/>
          </a:prstGeom>
          <a:ln w="19050">
            <a:solidFill>
              <a:srgbClr val="7A5FC5"/>
            </a:solidFill>
          </a:ln>
        </p:spPr>
        <p:txBody>
          <a:bodyPr vert="horz" wrap="square" lIns="0" tIns="0" rIns="0" bIns="0" rtlCol="0">
            <a:spAutoFit/>
          </a:bodyPr>
          <a:lstStyle/>
          <a:p>
            <a:pPr marL="137160">
              <a:lnSpc>
                <a:spcPts val="2800"/>
              </a:lnSpc>
            </a:pPr>
            <a:r>
              <a:rPr sz="2500" spc="-10" dirty="0">
                <a:latin typeface="Calibri"/>
                <a:cs typeface="Calibri"/>
              </a:rPr>
              <a:t>Class</a:t>
            </a:r>
            <a:endParaRPr sz="2500">
              <a:latin typeface="Calibri"/>
              <a:cs typeface="Calibri"/>
            </a:endParaRPr>
          </a:p>
        </p:txBody>
      </p:sp>
      <p:grpSp>
        <p:nvGrpSpPr>
          <p:cNvPr id="36" name="object 36"/>
          <p:cNvGrpSpPr/>
          <p:nvPr/>
        </p:nvGrpSpPr>
        <p:grpSpPr>
          <a:xfrm>
            <a:off x="1590776" y="2465184"/>
            <a:ext cx="258445" cy="324485"/>
            <a:chOff x="1590776" y="2465184"/>
            <a:chExt cx="258445" cy="324485"/>
          </a:xfrm>
        </p:grpSpPr>
        <p:sp>
          <p:nvSpPr>
            <p:cNvPr id="37" name="object 37"/>
            <p:cNvSpPr/>
            <p:nvPr/>
          </p:nvSpPr>
          <p:spPr>
            <a:xfrm>
              <a:off x="1597126" y="2471534"/>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38" name="object 38"/>
            <p:cNvSpPr/>
            <p:nvPr/>
          </p:nvSpPr>
          <p:spPr>
            <a:xfrm>
              <a:off x="1597126" y="2471534"/>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grpSp>
      <p:sp>
        <p:nvSpPr>
          <p:cNvPr id="39" name="object 39"/>
          <p:cNvSpPr txBox="1"/>
          <p:nvPr/>
        </p:nvSpPr>
        <p:spPr>
          <a:xfrm>
            <a:off x="2680944" y="1555711"/>
            <a:ext cx="974725" cy="381635"/>
          </a:xfrm>
          <a:prstGeom prst="rect">
            <a:avLst/>
          </a:prstGeom>
          <a:ln w="19050">
            <a:solidFill>
              <a:srgbClr val="7A5FC5"/>
            </a:solidFill>
          </a:ln>
        </p:spPr>
        <p:txBody>
          <a:bodyPr vert="horz" wrap="square" lIns="0" tIns="0" rIns="0" bIns="0" rtlCol="0">
            <a:spAutoFit/>
          </a:bodyPr>
          <a:lstStyle/>
          <a:p>
            <a:pPr marL="167005">
              <a:lnSpc>
                <a:spcPts val="2820"/>
              </a:lnSpc>
            </a:pPr>
            <a:r>
              <a:rPr sz="2500" spc="-10" dirty="0">
                <a:latin typeface="Calibri"/>
                <a:cs typeface="Calibri"/>
              </a:rPr>
              <a:t>Class</a:t>
            </a:r>
            <a:endParaRPr sz="2500">
              <a:latin typeface="Calibri"/>
              <a:cs typeface="Calibri"/>
            </a:endParaRPr>
          </a:p>
        </p:txBody>
      </p:sp>
      <p:grpSp>
        <p:nvGrpSpPr>
          <p:cNvPr id="40" name="object 40"/>
          <p:cNvGrpSpPr/>
          <p:nvPr/>
        </p:nvGrpSpPr>
        <p:grpSpPr>
          <a:xfrm>
            <a:off x="1128715" y="1578254"/>
            <a:ext cx="4774565" cy="4394835"/>
            <a:chOff x="1128715" y="1578254"/>
            <a:chExt cx="4774565" cy="4394835"/>
          </a:xfrm>
        </p:grpSpPr>
        <p:sp>
          <p:nvSpPr>
            <p:cNvPr id="41" name="object 41"/>
            <p:cNvSpPr/>
            <p:nvPr/>
          </p:nvSpPr>
          <p:spPr>
            <a:xfrm>
              <a:off x="3119335" y="1966429"/>
              <a:ext cx="245745" cy="311785"/>
            </a:xfrm>
            <a:custGeom>
              <a:avLst/>
              <a:gdLst/>
              <a:ahLst/>
              <a:cxnLst/>
              <a:rect l="l" t="t" r="r" b="b"/>
              <a:pathLst>
                <a:path w="245745" h="311785">
                  <a:moveTo>
                    <a:pt x="122605" y="0"/>
                  </a:moveTo>
                  <a:lnTo>
                    <a:pt x="0" y="122605"/>
                  </a:lnTo>
                  <a:lnTo>
                    <a:pt x="61302" y="122605"/>
                  </a:lnTo>
                  <a:lnTo>
                    <a:pt x="61302" y="311569"/>
                  </a:lnTo>
                  <a:lnTo>
                    <a:pt x="183908" y="311569"/>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2" name="object 42"/>
            <p:cNvSpPr/>
            <p:nvPr/>
          </p:nvSpPr>
          <p:spPr>
            <a:xfrm>
              <a:off x="3119335" y="1966429"/>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3" name="object 43"/>
            <p:cNvSpPr/>
            <p:nvPr/>
          </p:nvSpPr>
          <p:spPr>
            <a:xfrm>
              <a:off x="4953914" y="1584604"/>
              <a:ext cx="245745" cy="311785"/>
            </a:xfrm>
            <a:custGeom>
              <a:avLst/>
              <a:gdLst/>
              <a:ahLst/>
              <a:cxnLst/>
              <a:rect l="l" t="t" r="r" b="b"/>
              <a:pathLst>
                <a:path w="245745" h="311785">
                  <a:moveTo>
                    <a:pt x="122605" y="0"/>
                  </a:moveTo>
                  <a:lnTo>
                    <a:pt x="0" y="122605"/>
                  </a:lnTo>
                  <a:lnTo>
                    <a:pt x="61302" y="122605"/>
                  </a:lnTo>
                  <a:lnTo>
                    <a:pt x="61302" y="311581"/>
                  </a:lnTo>
                  <a:lnTo>
                    <a:pt x="183908" y="311581"/>
                  </a:lnTo>
                  <a:lnTo>
                    <a:pt x="183908" y="122605"/>
                  </a:lnTo>
                  <a:lnTo>
                    <a:pt x="245224" y="122605"/>
                  </a:lnTo>
                  <a:lnTo>
                    <a:pt x="122605" y="0"/>
                  </a:lnTo>
                  <a:close/>
                </a:path>
              </a:pathLst>
            </a:custGeom>
            <a:solidFill>
              <a:srgbClr val="28AD8A"/>
            </a:solidFill>
          </p:spPr>
          <p:txBody>
            <a:bodyPr wrap="square" lIns="0" tIns="0" rIns="0" bIns="0" rtlCol="0"/>
            <a:lstStyle/>
            <a:p>
              <a:endParaRPr/>
            </a:p>
          </p:txBody>
        </p:sp>
        <p:sp>
          <p:nvSpPr>
            <p:cNvPr id="44" name="object 44"/>
            <p:cNvSpPr/>
            <p:nvPr/>
          </p:nvSpPr>
          <p:spPr>
            <a:xfrm>
              <a:off x="4953914" y="1584604"/>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5" name="object 45"/>
            <p:cNvSpPr/>
            <p:nvPr/>
          </p:nvSpPr>
          <p:spPr>
            <a:xfrm>
              <a:off x="1504911" y="4844503"/>
              <a:ext cx="245745" cy="1026794"/>
            </a:xfrm>
            <a:custGeom>
              <a:avLst/>
              <a:gdLst/>
              <a:ahLst/>
              <a:cxnLst/>
              <a:rect l="l" t="t" r="r" b="b"/>
              <a:pathLst>
                <a:path w="245744" h="1026795">
                  <a:moveTo>
                    <a:pt x="122605" y="0"/>
                  </a:moveTo>
                  <a:lnTo>
                    <a:pt x="0" y="122605"/>
                  </a:lnTo>
                  <a:lnTo>
                    <a:pt x="61302" y="122605"/>
                  </a:lnTo>
                  <a:lnTo>
                    <a:pt x="61302" y="1026720"/>
                  </a:lnTo>
                  <a:lnTo>
                    <a:pt x="183908" y="1026720"/>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6" name="object 46"/>
            <p:cNvSpPr/>
            <p:nvPr/>
          </p:nvSpPr>
          <p:spPr>
            <a:xfrm>
              <a:off x="1504911" y="4844503"/>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7" name="object 47"/>
            <p:cNvSpPr/>
            <p:nvPr/>
          </p:nvSpPr>
          <p:spPr>
            <a:xfrm>
              <a:off x="1505496" y="4329328"/>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8" name="object 48"/>
            <p:cNvSpPr/>
            <p:nvPr/>
          </p:nvSpPr>
          <p:spPr>
            <a:xfrm>
              <a:off x="1505496" y="4329328"/>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9" name="object 49"/>
            <p:cNvSpPr/>
            <p:nvPr/>
          </p:nvSpPr>
          <p:spPr>
            <a:xfrm>
              <a:off x="2938716" y="4274324"/>
              <a:ext cx="245745" cy="1026794"/>
            </a:xfrm>
            <a:custGeom>
              <a:avLst/>
              <a:gdLst/>
              <a:ahLst/>
              <a:cxnLst/>
              <a:rect l="l" t="t" r="r" b="b"/>
              <a:pathLst>
                <a:path w="245744" h="1026795">
                  <a:moveTo>
                    <a:pt x="122605" y="0"/>
                  </a:moveTo>
                  <a:lnTo>
                    <a:pt x="0" y="122605"/>
                  </a:lnTo>
                  <a:lnTo>
                    <a:pt x="61302" y="122605"/>
                  </a:lnTo>
                  <a:lnTo>
                    <a:pt x="61302" y="1026718"/>
                  </a:lnTo>
                  <a:lnTo>
                    <a:pt x="183908" y="1026718"/>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0" name="object 50"/>
            <p:cNvSpPr/>
            <p:nvPr/>
          </p:nvSpPr>
          <p:spPr>
            <a:xfrm>
              <a:off x="2938716" y="4274324"/>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1" name="object 51"/>
            <p:cNvSpPr/>
            <p:nvPr/>
          </p:nvSpPr>
          <p:spPr>
            <a:xfrm>
              <a:off x="2938716" y="3795852"/>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2" name="object 52"/>
            <p:cNvSpPr/>
            <p:nvPr/>
          </p:nvSpPr>
          <p:spPr>
            <a:xfrm>
              <a:off x="2938716" y="3795852"/>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3" name="object 53"/>
            <p:cNvSpPr/>
            <p:nvPr/>
          </p:nvSpPr>
          <p:spPr>
            <a:xfrm>
              <a:off x="4702594" y="3919042"/>
              <a:ext cx="245745" cy="1026794"/>
            </a:xfrm>
            <a:custGeom>
              <a:avLst/>
              <a:gdLst/>
              <a:ahLst/>
              <a:cxnLst/>
              <a:rect l="l" t="t" r="r" b="b"/>
              <a:pathLst>
                <a:path w="245745" h="1026795">
                  <a:moveTo>
                    <a:pt x="122605" y="0"/>
                  </a:moveTo>
                  <a:lnTo>
                    <a:pt x="0" y="122618"/>
                  </a:lnTo>
                  <a:lnTo>
                    <a:pt x="61302" y="122618"/>
                  </a:lnTo>
                  <a:lnTo>
                    <a:pt x="61302" y="1026731"/>
                  </a:lnTo>
                  <a:lnTo>
                    <a:pt x="183908" y="1026731"/>
                  </a:lnTo>
                  <a:lnTo>
                    <a:pt x="183908" y="122618"/>
                  </a:lnTo>
                  <a:lnTo>
                    <a:pt x="245211" y="122618"/>
                  </a:lnTo>
                  <a:lnTo>
                    <a:pt x="122605" y="0"/>
                  </a:lnTo>
                  <a:close/>
                </a:path>
              </a:pathLst>
            </a:custGeom>
            <a:solidFill>
              <a:srgbClr val="28AD8A"/>
            </a:solidFill>
          </p:spPr>
          <p:txBody>
            <a:bodyPr wrap="square" lIns="0" tIns="0" rIns="0" bIns="0" rtlCol="0"/>
            <a:lstStyle/>
            <a:p>
              <a:endParaRPr/>
            </a:p>
          </p:txBody>
        </p:sp>
        <p:sp>
          <p:nvSpPr>
            <p:cNvPr id="54" name="object 54"/>
            <p:cNvSpPr/>
            <p:nvPr/>
          </p:nvSpPr>
          <p:spPr>
            <a:xfrm>
              <a:off x="4702594" y="3919042"/>
              <a:ext cx="245745" cy="1026794"/>
            </a:xfrm>
            <a:custGeom>
              <a:avLst/>
              <a:gdLst/>
              <a:ahLst/>
              <a:cxnLst/>
              <a:rect l="l" t="t" r="r" b="b"/>
              <a:pathLst>
                <a:path w="245745"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5" name="object 55"/>
            <p:cNvSpPr/>
            <p:nvPr/>
          </p:nvSpPr>
          <p:spPr>
            <a:xfrm>
              <a:off x="4702594" y="3427565"/>
              <a:ext cx="245745" cy="311785"/>
            </a:xfrm>
            <a:custGeom>
              <a:avLst/>
              <a:gdLst/>
              <a:ahLst/>
              <a:cxnLst/>
              <a:rect l="l" t="t" r="r" b="b"/>
              <a:pathLst>
                <a:path w="245745"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6" name="object 56"/>
            <p:cNvSpPr/>
            <p:nvPr/>
          </p:nvSpPr>
          <p:spPr>
            <a:xfrm>
              <a:off x="4702594" y="3427565"/>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7" name="object 57"/>
            <p:cNvSpPr/>
            <p:nvPr/>
          </p:nvSpPr>
          <p:spPr>
            <a:xfrm>
              <a:off x="1578356" y="4806403"/>
              <a:ext cx="4324985" cy="1167130"/>
            </a:xfrm>
            <a:custGeom>
              <a:avLst/>
              <a:gdLst/>
              <a:ahLst/>
              <a:cxnLst/>
              <a:rect l="l" t="t" r="r" b="b"/>
              <a:pathLst>
                <a:path w="4324985" h="1167129">
                  <a:moveTo>
                    <a:pt x="4324858" y="47510"/>
                  </a:moveTo>
                  <a:lnTo>
                    <a:pt x="4323423" y="38061"/>
                  </a:lnTo>
                  <a:lnTo>
                    <a:pt x="4323423" y="28575"/>
                  </a:lnTo>
                  <a:lnTo>
                    <a:pt x="3478263" y="28575"/>
                  </a:lnTo>
                  <a:lnTo>
                    <a:pt x="3478263" y="0"/>
                  </a:lnTo>
                  <a:lnTo>
                    <a:pt x="3402063" y="38100"/>
                  </a:lnTo>
                  <a:lnTo>
                    <a:pt x="3478263" y="76200"/>
                  </a:lnTo>
                  <a:lnTo>
                    <a:pt x="3478263" y="47625"/>
                  </a:lnTo>
                  <a:lnTo>
                    <a:pt x="4197083" y="47625"/>
                  </a:lnTo>
                  <a:lnTo>
                    <a:pt x="1714258" y="424243"/>
                  </a:lnTo>
                  <a:lnTo>
                    <a:pt x="1709966" y="395973"/>
                  </a:lnTo>
                  <a:lnTo>
                    <a:pt x="1640357" y="445071"/>
                  </a:lnTo>
                  <a:lnTo>
                    <a:pt x="1721408" y="471309"/>
                  </a:lnTo>
                  <a:lnTo>
                    <a:pt x="1717421" y="445071"/>
                  </a:lnTo>
                  <a:lnTo>
                    <a:pt x="1717116" y="443077"/>
                  </a:lnTo>
                  <a:lnTo>
                    <a:pt x="4130497" y="77000"/>
                  </a:lnTo>
                  <a:lnTo>
                    <a:pt x="71424" y="1120533"/>
                  </a:lnTo>
                  <a:lnTo>
                    <a:pt x="64312" y="1092860"/>
                  </a:lnTo>
                  <a:lnTo>
                    <a:pt x="0" y="1148740"/>
                  </a:lnTo>
                  <a:lnTo>
                    <a:pt x="83286" y="1166660"/>
                  </a:lnTo>
                  <a:lnTo>
                    <a:pt x="76974" y="1142149"/>
                  </a:lnTo>
                  <a:lnTo>
                    <a:pt x="76161" y="1138986"/>
                  </a:lnTo>
                  <a:lnTo>
                    <a:pt x="4291165" y="55359"/>
                  </a:lnTo>
                  <a:lnTo>
                    <a:pt x="4290479" y="52730"/>
                  </a:lnTo>
                  <a:lnTo>
                    <a:pt x="4324858" y="47510"/>
                  </a:lnTo>
                  <a:close/>
                </a:path>
              </a:pathLst>
            </a:custGeom>
            <a:solidFill>
              <a:srgbClr val="C8472B"/>
            </a:solidFill>
          </p:spPr>
          <p:txBody>
            <a:bodyPr wrap="square" lIns="0" tIns="0" rIns="0" bIns="0" rtlCol="0"/>
            <a:lstStyle/>
            <a:p>
              <a:endParaRPr/>
            </a:p>
          </p:txBody>
        </p:sp>
        <p:sp>
          <p:nvSpPr>
            <p:cNvPr id="58" name="object 58"/>
            <p:cNvSpPr/>
            <p:nvPr/>
          </p:nvSpPr>
          <p:spPr>
            <a:xfrm>
              <a:off x="4477689" y="1642681"/>
              <a:ext cx="264160" cy="264160"/>
            </a:xfrm>
            <a:custGeom>
              <a:avLst/>
              <a:gdLst/>
              <a:ahLst/>
              <a:cxnLst/>
              <a:rect l="l" t="t" r="r" b="b"/>
              <a:pathLst>
                <a:path w="264160" h="264160">
                  <a:moveTo>
                    <a:pt x="173164" y="0"/>
                  </a:moveTo>
                  <a:lnTo>
                    <a:pt x="0" y="0"/>
                  </a:lnTo>
                  <a:lnTo>
                    <a:pt x="0" y="173164"/>
                  </a:lnTo>
                  <a:lnTo>
                    <a:pt x="43294" y="129870"/>
                  </a:lnTo>
                  <a:lnTo>
                    <a:pt x="177063" y="263639"/>
                  </a:lnTo>
                  <a:lnTo>
                    <a:pt x="263639" y="177063"/>
                  </a:lnTo>
                  <a:lnTo>
                    <a:pt x="129870" y="43294"/>
                  </a:lnTo>
                  <a:lnTo>
                    <a:pt x="173164" y="0"/>
                  </a:lnTo>
                  <a:close/>
                </a:path>
              </a:pathLst>
            </a:custGeom>
            <a:solidFill>
              <a:srgbClr val="28AD8A"/>
            </a:solidFill>
          </p:spPr>
          <p:txBody>
            <a:bodyPr wrap="square" lIns="0" tIns="0" rIns="0" bIns="0" rtlCol="0"/>
            <a:lstStyle/>
            <a:p>
              <a:endParaRPr/>
            </a:p>
          </p:txBody>
        </p:sp>
        <p:sp>
          <p:nvSpPr>
            <p:cNvPr id="59" name="object 59"/>
            <p:cNvSpPr/>
            <p:nvPr/>
          </p:nvSpPr>
          <p:spPr>
            <a:xfrm>
              <a:off x="4477691" y="1642679"/>
              <a:ext cx="264160" cy="264160"/>
            </a:xfrm>
            <a:custGeom>
              <a:avLst/>
              <a:gdLst/>
              <a:ahLst/>
              <a:cxnLst/>
              <a:rect l="l" t="t" r="r" b="b"/>
              <a:pathLst>
                <a:path w="264160"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sp>
          <p:nvSpPr>
            <p:cNvPr id="60" name="object 60"/>
            <p:cNvSpPr/>
            <p:nvPr/>
          </p:nvSpPr>
          <p:spPr>
            <a:xfrm>
              <a:off x="2460320" y="2029853"/>
              <a:ext cx="264160" cy="264160"/>
            </a:xfrm>
            <a:custGeom>
              <a:avLst/>
              <a:gdLst/>
              <a:ahLst/>
              <a:cxnLst/>
              <a:rect l="l" t="t" r="r" b="b"/>
              <a:pathLst>
                <a:path w="264160" h="264160">
                  <a:moveTo>
                    <a:pt x="173151" y="0"/>
                  </a:moveTo>
                  <a:lnTo>
                    <a:pt x="0" y="0"/>
                  </a:lnTo>
                  <a:lnTo>
                    <a:pt x="0" y="173151"/>
                  </a:lnTo>
                  <a:lnTo>
                    <a:pt x="43294" y="129857"/>
                  </a:lnTo>
                  <a:lnTo>
                    <a:pt x="177050" y="263626"/>
                  </a:lnTo>
                  <a:lnTo>
                    <a:pt x="263626" y="177050"/>
                  </a:lnTo>
                  <a:lnTo>
                    <a:pt x="129870" y="43281"/>
                  </a:lnTo>
                  <a:lnTo>
                    <a:pt x="173151" y="0"/>
                  </a:lnTo>
                  <a:close/>
                </a:path>
              </a:pathLst>
            </a:custGeom>
            <a:solidFill>
              <a:srgbClr val="28AD8A"/>
            </a:solidFill>
          </p:spPr>
          <p:txBody>
            <a:bodyPr wrap="square" lIns="0" tIns="0" rIns="0" bIns="0" rtlCol="0"/>
            <a:lstStyle/>
            <a:p>
              <a:endParaRPr/>
            </a:p>
          </p:txBody>
        </p:sp>
        <p:sp>
          <p:nvSpPr>
            <p:cNvPr id="61" name="object 61"/>
            <p:cNvSpPr/>
            <p:nvPr/>
          </p:nvSpPr>
          <p:spPr>
            <a:xfrm>
              <a:off x="2460321" y="2029852"/>
              <a:ext cx="264160" cy="264160"/>
            </a:xfrm>
            <a:custGeom>
              <a:avLst/>
              <a:gdLst/>
              <a:ahLst/>
              <a:cxnLst/>
              <a:rect l="l" t="t" r="r" b="b"/>
              <a:pathLst>
                <a:path w="264160"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sp>
          <p:nvSpPr>
            <p:cNvPr id="62" name="object 62"/>
            <p:cNvSpPr/>
            <p:nvPr/>
          </p:nvSpPr>
          <p:spPr>
            <a:xfrm>
              <a:off x="1135065" y="2529789"/>
              <a:ext cx="264160" cy="264160"/>
            </a:xfrm>
            <a:custGeom>
              <a:avLst/>
              <a:gdLst/>
              <a:ahLst/>
              <a:cxnLst/>
              <a:rect l="l" t="t" r="r" b="b"/>
              <a:pathLst>
                <a:path w="264159" h="264160">
                  <a:moveTo>
                    <a:pt x="173161" y="0"/>
                  </a:moveTo>
                  <a:lnTo>
                    <a:pt x="0" y="0"/>
                  </a:lnTo>
                  <a:lnTo>
                    <a:pt x="0" y="173151"/>
                  </a:lnTo>
                  <a:lnTo>
                    <a:pt x="43289" y="129857"/>
                  </a:lnTo>
                  <a:lnTo>
                    <a:pt x="177060" y="263626"/>
                  </a:lnTo>
                  <a:lnTo>
                    <a:pt x="263636" y="177050"/>
                  </a:lnTo>
                  <a:lnTo>
                    <a:pt x="129866" y="43281"/>
                  </a:lnTo>
                  <a:lnTo>
                    <a:pt x="173161" y="0"/>
                  </a:lnTo>
                  <a:close/>
                </a:path>
              </a:pathLst>
            </a:custGeom>
            <a:solidFill>
              <a:srgbClr val="28AD8A"/>
            </a:solidFill>
          </p:spPr>
          <p:txBody>
            <a:bodyPr wrap="square" lIns="0" tIns="0" rIns="0" bIns="0" rtlCol="0"/>
            <a:lstStyle/>
            <a:p>
              <a:endParaRPr/>
            </a:p>
          </p:txBody>
        </p:sp>
        <p:sp>
          <p:nvSpPr>
            <p:cNvPr id="63" name="object 63"/>
            <p:cNvSpPr/>
            <p:nvPr/>
          </p:nvSpPr>
          <p:spPr>
            <a:xfrm>
              <a:off x="1135065" y="2529787"/>
              <a:ext cx="264160" cy="264160"/>
            </a:xfrm>
            <a:custGeom>
              <a:avLst/>
              <a:gdLst/>
              <a:ahLst/>
              <a:cxnLst/>
              <a:rect l="l" t="t" r="r" b="b"/>
              <a:pathLst>
                <a:path w="264159"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grpSp>
      <p:sp>
        <p:nvSpPr>
          <p:cNvPr id="64" name="object 64"/>
          <p:cNvSpPr txBox="1"/>
          <p:nvPr/>
        </p:nvSpPr>
        <p:spPr>
          <a:xfrm>
            <a:off x="4820221" y="1173886"/>
            <a:ext cx="894080" cy="381635"/>
          </a:xfrm>
          <a:prstGeom prst="rect">
            <a:avLst/>
          </a:prstGeom>
          <a:ln w="19050">
            <a:solidFill>
              <a:srgbClr val="7A5FC5"/>
            </a:solidFill>
          </a:ln>
        </p:spPr>
        <p:txBody>
          <a:bodyPr vert="horz" wrap="square" lIns="0" tIns="0" rIns="0" bIns="0" rtlCol="0">
            <a:spAutoFit/>
          </a:bodyPr>
          <a:lstStyle/>
          <a:p>
            <a:pPr marL="127000">
              <a:lnSpc>
                <a:spcPts val="2800"/>
              </a:lnSpc>
            </a:pPr>
            <a:r>
              <a:rPr sz="2500" spc="-10" dirty="0">
                <a:latin typeface="Calibri"/>
                <a:cs typeface="Calibri"/>
              </a:rPr>
              <a:t>Class</a:t>
            </a:r>
            <a:endParaRPr sz="2500">
              <a:latin typeface="Calibri"/>
              <a:cs typeface="Calibri"/>
            </a:endParaRPr>
          </a:p>
        </p:txBody>
      </p:sp>
      <p:sp>
        <p:nvSpPr>
          <p:cNvPr id="71" name="object 71"/>
          <p:cNvSpPr txBox="1"/>
          <p:nvPr/>
        </p:nvSpPr>
        <p:spPr>
          <a:xfrm>
            <a:off x="7936001" y="6175836"/>
            <a:ext cx="4119879" cy="598241"/>
          </a:xfrm>
          <a:prstGeom prst="rect">
            <a:avLst/>
          </a:prstGeom>
        </p:spPr>
        <p:txBody>
          <a:bodyPr vert="horz" wrap="square" lIns="0" tIns="5715" rIns="0" bIns="0" rtlCol="0">
            <a:spAutoFit/>
          </a:bodyPr>
          <a:lstStyle/>
          <a:p>
            <a:pPr marL="12700">
              <a:lnSpc>
                <a:spcPct val="100000"/>
              </a:lnSpc>
              <a:spcBef>
                <a:spcPts val="45"/>
              </a:spcBef>
            </a:pPr>
            <a:r>
              <a:rPr sz="1100" spc="-10" dirty="0">
                <a:latin typeface="Calibri"/>
                <a:cs typeface="Calibri"/>
              </a:rPr>
              <a:t>Figure</a:t>
            </a:r>
            <a:r>
              <a:rPr sz="1100" spc="-25" dirty="0">
                <a:latin typeface="Calibri"/>
                <a:cs typeface="Calibri"/>
              </a:rPr>
              <a:t> </a:t>
            </a:r>
            <a:r>
              <a:rPr sz="1100" spc="-20" dirty="0">
                <a:latin typeface="Calibri"/>
                <a:cs typeface="Calibri"/>
              </a:rPr>
              <a:t>copyright</a:t>
            </a:r>
            <a:r>
              <a:rPr sz="1100" spc="-5" dirty="0">
                <a:latin typeface="Calibri"/>
                <a:cs typeface="Calibri"/>
              </a:rPr>
              <a:t> </a:t>
            </a:r>
            <a:r>
              <a:rPr sz="1100" spc="-10" dirty="0">
                <a:latin typeface="Calibri"/>
                <a:cs typeface="Calibri"/>
              </a:rPr>
              <a:t>Ross</a:t>
            </a:r>
            <a:r>
              <a:rPr sz="1100" spc="-15" dirty="0">
                <a:latin typeface="Calibri"/>
                <a:cs typeface="Calibri"/>
              </a:rPr>
              <a:t> </a:t>
            </a:r>
            <a:r>
              <a:rPr sz="1100" spc="-20" dirty="0">
                <a:latin typeface="Calibri"/>
                <a:cs typeface="Calibri"/>
              </a:rPr>
              <a:t>Girshick,</a:t>
            </a:r>
            <a:r>
              <a:rPr sz="1100" spc="-10" dirty="0">
                <a:latin typeface="Calibri"/>
                <a:cs typeface="Calibri"/>
              </a:rPr>
              <a:t> </a:t>
            </a:r>
            <a:r>
              <a:rPr sz="1100" spc="-25" dirty="0">
                <a:latin typeface="Calibri"/>
                <a:cs typeface="Calibri"/>
              </a:rPr>
              <a:t>2015;</a:t>
            </a:r>
            <a:r>
              <a:rPr sz="1100" spc="-5" dirty="0">
                <a:latin typeface="Calibri"/>
                <a:cs typeface="Calibri"/>
              </a:rPr>
              <a:t> </a:t>
            </a:r>
            <a:r>
              <a:rPr sz="1100" u="sng" spc="-20" dirty="0">
                <a:solidFill>
                  <a:srgbClr val="0462C1"/>
                </a:solidFill>
                <a:uFill>
                  <a:solidFill>
                    <a:srgbClr val="0462C1"/>
                  </a:solidFill>
                </a:uFill>
                <a:latin typeface="Calibri"/>
                <a:cs typeface="Calibri"/>
              </a:rPr>
              <a:t>source</a:t>
            </a:r>
            <a:r>
              <a:rPr sz="1100" spc="-20" dirty="0">
                <a:latin typeface="Calibri"/>
                <a:cs typeface="Calibri"/>
              </a:rPr>
              <a:t>.</a:t>
            </a:r>
            <a:r>
              <a:rPr sz="1100" dirty="0">
                <a:latin typeface="Calibri"/>
                <a:cs typeface="Calibri"/>
              </a:rPr>
              <a:t> </a:t>
            </a:r>
            <a:r>
              <a:rPr sz="1100" spc="-25" dirty="0">
                <a:latin typeface="Calibri"/>
                <a:cs typeface="Calibri"/>
              </a:rPr>
              <a:t>Reproduced</a:t>
            </a:r>
            <a:r>
              <a:rPr sz="1100" spc="-15" dirty="0">
                <a:latin typeface="Calibri"/>
                <a:cs typeface="Calibri"/>
              </a:rPr>
              <a:t> </a:t>
            </a:r>
            <a:r>
              <a:rPr sz="1100" spc="-10" dirty="0">
                <a:latin typeface="Calibri"/>
                <a:cs typeface="Calibri"/>
              </a:rPr>
              <a:t>with</a:t>
            </a:r>
            <a:r>
              <a:rPr sz="1100" spc="-20" dirty="0">
                <a:latin typeface="Calibri"/>
                <a:cs typeface="Calibri"/>
              </a:rPr>
              <a:t> </a:t>
            </a:r>
            <a:r>
              <a:rPr sz="1100" spc="-10" dirty="0">
                <a:latin typeface="Calibri"/>
                <a:cs typeface="Calibri"/>
              </a:rPr>
              <a:t>permission.</a:t>
            </a:r>
            <a:endParaRPr sz="1100" dirty="0">
              <a:latin typeface="Calibri"/>
              <a:cs typeface="Calibri"/>
            </a:endParaRPr>
          </a:p>
          <a:p>
            <a:pPr marL="1533525">
              <a:lnSpc>
                <a:spcPct val="100000"/>
              </a:lnSpc>
              <a:spcBef>
                <a:spcPts val="900"/>
              </a:spcBef>
            </a:pPr>
            <a:r>
              <a:rPr lang="en-TR" sz="2000" dirty="0">
                <a:solidFill>
                  <a:srgbClr val="FFC904"/>
                </a:solidFill>
                <a:latin typeface="Calibri"/>
                <a:cs typeface="Calibri"/>
              </a:rPr>
              <a:t> </a:t>
            </a:r>
            <a:endParaRPr sz="2000" dirty="0">
              <a:latin typeface="Calibri"/>
              <a:cs typeface="Calibri"/>
            </a:endParaRPr>
          </a:p>
        </p:txBody>
      </p:sp>
      <p:sp>
        <p:nvSpPr>
          <p:cNvPr id="72" name="object 72"/>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73" name="object 73"/>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31</a:t>
            </a:fld>
            <a:endParaRPr spc="-25" dirty="0"/>
          </a:p>
        </p:txBody>
      </p:sp>
      <p:sp>
        <p:nvSpPr>
          <p:cNvPr id="65" name="object 65"/>
          <p:cNvSpPr txBox="1"/>
          <p:nvPr/>
        </p:nvSpPr>
        <p:spPr>
          <a:xfrm>
            <a:off x="7936001" y="5839967"/>
            <a:ext cx="4034790" cy="358140"/>
          </a:xfrm>
          <a:prstGeom prst="rect">
            <a:avLst/>
          </a:prstGeom>
        </p:spPr>
        <p:txBody>
          <a:bodyPr vert="horz" wrap="square" lIns="0" tIns="20320" rIns="0" bIns="0" rtlCol="0">
            <a:spAutoFit/>
          </a:bodyPr>
          <a:lstStyle/>
          <a:p>
            <a:pPr marL="12700" marR="5080">
              <a:lnSpc>
                <a:spcPts val="1300"/>
              </a:lnSpc>
              <a:spcBef>
                <a:spcPts val="160"/>
              </a:spcBef>
            </a:pPr>
            <a:r>
              <a:rPr sz="1100" spc="-20" dirty="0">
                <a:latin typeface="Calibri"/>
                <a:cs typeface="Calibri"/>
              </a:rPr>
              <a:t>Girshick</a:t>
            </a:r>
            <a:r>
              <a:rPr sz="1100" spc="-10" dirty="0">
                <a:latin typeface="Calibri"/>
                <a:cs typeface="Calibri"/>
              </a:rPr>
              <a:t> </a:t>
            </a:r>
            <a:r>
              <a:rPr sz="1100" dirty="0">
                <a:latin typeface="Calibri"/>
                <a:cs typeface="Calibri"/>
              </a:rPr>
              <a:t>et</a:t>
            </a:r>
            <a:r>
              <a:rPr sz="1100" spc="5" dirty="0">
                <a:latin typeface="Calibri"/>
                <a:cs typeface="Calibri"/>
              </a:rPr>
              <a:t> </a:t>
            </a:r>
            <a:r>
              <a:rPr sz="1100" dirty="0">
                <a:latin typeface="Calibri"/>
                <a:cs typeface="Calibri"/>
              </a:rPr>
              <a:t>al,</a:t>
            </a:r>
            <a:r>
              <a:rPr sz="1100" spc="-10" dirty="0">
                <a:latin typeface="Calibri"/>
                <a:cs typeface="Calibri"/>
              </a:rPr>
              <a:t> </a:t>
            </a:r>
            <a:r>
              <a:rPr sz="1100" spc="-20" dirty="0">
                <a:latin typeface="Calibri"/>
                <a:cs typeface="Calibri"/>
              </a:rPr>
              <a:t>“Rich</a:t>
            </a:r>
            <a:r>
              <a:rPr sz="1100" spc="-10" dirty="0">
                <a:latin typeface="Calibri"/>
                <a:cs typeface="Calibri"/>
              </a:rPr>
              <a:t> </a:t>
            </a:r>
            <a:r>
              <a:rPr sz="1100" spc="-20" dirty="0">
                <a:latin typeface="Calibri"/>
                <a:cs typeface="Calibri"/>
              </a:rPr>
              <a:t>feature</a:t>
            </a:r>
            <a:r>
              <a:rPr sz="1100" spc="-15" dirty="0">
                <a:latin typeface="Calibri"/>
                <a:cs typeface="Calibri"/>
              </a:rPr>
              <a:t> </a:t>
            </a:r>
            <a:r>
              <a:rPr sz="1100" spc="-20" dirty="0">
                <a:latin typeface="Calibri"/>
                <a:cs typeface="Calibri"/>
              </a:rPr>
              <a:t>hierarchies</a:t>
            </a:r>
            <a:r>
              <a:rPr sz="1100" spc="-10" dirty="0">
                <a:latin typeface="Calibri"/>
                <a:cs typeface="Calibri"/>
              </a:rPr>
              <a:t> for</a:t>
            </a:r>
            <a:r>
              <a:rPr sz="1100" dirty="0">
                <a:latin typeface="Calibri"/>
                <a:cs typeface="Calibri"/>
              </a:rPr>
              <a:t> </a:t>
            </a:r>
            <a:r>
              <a:rPr sz="1100" spc="-20" dirty="0">
                <a:latin typeface="Calibri"/>
                <a:cs typeface="Calibri"/>
              </a:rPr>
              <a:t>accurate</a:t>
            </a:r>
            <a:r>
              <a:rPr sz="1100" spc="-15" dirty="0">
                <a:latin typeface="Calibri"/>
                <a:cs typeface="Calibri"/>
              </a:rPr>
              <a:t> </a:t>
            </a:r>
            <a:r>
              <a:rPr sz="1100" spc="-20" dirty="0">
                <a:latin typeface="Calibri"/>
                <a:cs typeface="Calibri"/>
              </a:rPr>
              <a:t>object</a:t>
            </a:r>
            <a:r>
              <a:rPr sz="1100" dirty="0">
                <a:latin typeface="Calibri"/>
                <a:cs typeface="Calibri"/>
              </a:rPr>
              <a:t> </a:t>
            </a:r>
            <a:r>
              <a:rPr sz="1100" spc="-20" dirty="0">
                <a:latin typeface="Calibri"/>
                <a:cs typeface="Calibri"/>
              </a:rPr>
              <a:t>detection</a:t>
            </a:r>
            <a:r>
              <a:rPr sz="1100" spc="-10" dirty="0">
                <a:latin typeface="Calibri"/>
                <a:cs typeface="Calibri"/>
              </a:rPr>
              <a:t> </a:t>
            </a:r>
            <a:r>
              <a:rPr sz="1100" spc="-25" dirty="0">
                <a:latin typeface="Calibri"/>
                <a:cs typeface="Calibri"/>
              </a:rPr>
              <a:t>and </a:t>
            </a:r>
            <a:r>
              <a:rPr sz="1100" spc="-20" dirty="0">
                <a:latin typeface="Calibri"/>
                <a:cs typeface="Calibri"/>
              </a:rPr>
              <a:t>semantic</a:t>
            </a:r>
            <a:r>
              <a:rPr sz="1100" spc="-5" dirty="0">
                <a:latin typeface="Calibri"/>
                <a:cs typeface="Calibri"/>
              </a:rPr>
              <a:t> </a:t>
            </a:r>
            <a:r>
              <a:rPr sz="1100" spc="-20" dirty="0">
                <a:latin typeface="Calibri"/>
                <a:cs typeface="Calibri"/>
              </a:rPr>
              <a:t>segmentation”,</a:t>
            </a:r>
            <a:r>
              <a:rPr sz="1100" dirty="0">
                <a:latin typeface="Calibri"/>
                <a:cs typeface="Calibri"/>
              </a:rPr>
              <a:t> </a:t>
            </a:r>
            <a:r>
              <a:rPr sz="1100" spc="-20" dirty="0">
                <a:latin typeface="Calibri"/>
                <a:cs typeface="Calibri"/>
              </a:rPr>
              <a:t>CVPR</a:t>
            </a:r>
            <a:r>
              <a:rPr sz="1100" spc="-5" dirty="0">
                <a:latin typeface="Calibri"/>
                <a:cs typeface="Calibri"/>
              </a:rPr>
              <a:t> </a:t>
            </a:r>
            <a:r>
              <a:rPr sz="1100" spc="-10" dirty="0">
                <a:latin typeface="Calibri"/>
                <a:cs typeface="Calibri"/>
              </a:rPr>
              <a:t>2014.</a:t>
            </a:r>
            <a:endParaRPr sz="1100">
              <a:latin typeface="Calibri"/>
              <a:cs typeface="Calibri"/>
            </a:endParaRPr>
          </a:p>
        </p:txBody>
      </p:sp>
      <p:sp>
        <p:nvSpPr>
          <p:cNvPr id="66" name="object 66"/>
          <p:cNvSpPr txBox="1"/>
          <p:nvPr/>
        </p:nvSpPr>
        <p:spPr>
          <a:xfrm>
            <a:off x="3791242" y="1173886"/>
            <a:ext cx="919480" cy="381635"/>
          </a:xfrm>
          <a:prstGeom prst="rect">
            <a:avLst/>
          </a:prstGeom>
          <a:ln w="19050">
            <a:solidFill>
              <a:srgbClr val="0000FF"/>
            </a:solidFill>
          </a:ln>
        </p:spPr>
        <p:txBody>
          <a:bodyPr vert="horz" wrap="square" lIns="0" tIns="0" rIns="0" bIns="0" rtlCol="0">
            <a:spAutoFit/>
          </a:bodyPr>
          <a:lstStyle/>
          <a:p>
            <a:pPr marL="141605">
              <a:lnSpc>
                <a:spcPts val="2800"/>
              </a:lnSpc>
            </a:pPr>
            <a:r>
              <a:rPr sz="2500" spc="-20" dirty="0">
                <a:latin typeface="Calibri"/>
                <a:cs typeface="Calibri"/>
              </a:rPr>
              <a:t>Bbox</a:t>
            </a:r>
            <a:endParaRPr sz="2500">
              <a:latin typeface="Calibri"/>
              <a:cs typeface="Calibri"/>
            </a:endParaRPr>
          </a:p>
        </p:txBody>
      </p:sp>
      <p:sp>
        <p:nvSpPr>
          <p:cNvPr id="67" name="object 67"/>
          <p:cNvSpPr txBox="1"/>
          <p:nvPr/>
        </p:nvSpPr>
        <p:spPr>
          <a:xfrm>
            <a:off x="1581429" y="1554988"/>
            <a:ext cx="919480" cy="381635"/>
          </a:xfrm>
          <a:prstGeom prst="rect">
            <a:avLst/>
          </a:prstGeom>
          <a:ln w="19050">
            <a:solidFill>
              <a:srgbClr val="0000FF"/>
            </a:solidFill>
          </a:ln>
        </p:spPr>
        <p:txBody>
          <a:bodyPr vert="horz" wrap="square" lIns="0" tIns="0" rIns="0" bIns="0" rtlCol="0">
            <a:spAutoFit/>
          </a:bodyPr>
          <a:lstStyle/>
          <a:p>
            <a:pPr marL="141605">
              <a:lnSpc>
                <a:spcPts val="2800"/>
              </a:lnSpc>
            </a:pPr>
            <a:r>
              <a:rPr sz="2500" spc="-20" dirty="0">
                <a:latin typeface="Calibri"/>
                <a:cs typeface="Calibri"/>
              </a:rPr>
              <a:t>Bbox</a:t>
            </a:r>
            <a:endParaRPr sz="2500">
              <a:latin typeface="Calibri"/>
              <a:cs typeface="Calibri"/>
            </a:endParaRPr>
          </a:p>
        </p:txBody>
      </p:sp>
      <p:sp>
        <p:nvSpPr>
          <p:cNvPr id="68" name="object 68"/>
          <p:cNvSpPr txBox="1"/>
          <p:nvPr/>
        </p:nvSpPr>
        <p:spPr>
          <a:xfrm>
            <a:off x="287442" y="2066074"/>
            <a:ext cx="919480" cy="381635"/>
          </a:xfrm>
          <a:prstGeom prst="rect">
            <a:avLst/>
          </a:prstGeom>
          <a:ln w="19050">
            <a:solidFill>
              <a:srgbClr val="0000FF"/>
            </a:solidFill>
          </a:ln>
        </p:spPr>
        <p:txBody>
          <a:bodyPr vert="horz" wrap="square" lIns="0" tIns="0" rIns="0" bIns="0" rtlCol="0">
            <a:spAutoFit/>
          </a:bodyPr>
          <a:lstStyle/>
          <a:p>
            <a:pPr marL="141605">
              <a:lnSpc>
                <a:spcPts val="2810"/>
              </a:lnSpc>
            </a:pPr>
            <a:r>
              <a:rPr sz="2500" spc="-20" dirty="0">
                <a:latin typeface="Calibri"/>
                <a:cs typeface="Calibri"/>
              </a:rPr>
              <a:t>Bbox</a:t>
            </a:r>
            <a:endParaRPr sz="2500">
              <a:latin typeface="Calibri"/>
              <a:cs typeface="Calibri"/>
            </a:endParaRPr>
          </a:p>
        </p:txBody>
      </p:sp>
      <p:sp>
        <p:nvSpPr>
          <p:cNvPr id="69" name="object 69"/>
          <p:cNvSpPr txBox="1"/>
          <p:nvPr/>
        </p:nvSpPr>
        <p:spPr>
          <a:xfrm>
            <a:off x="6351778" y="471932"/>
            <a:ext cx="298132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Input:</a:t>
            </a:r>
            <a:r>
              <a:rPr sz="2400" spc="-55" dirty="0">
                <a:latin typeface="Calibri"/>
                <a:cs typeface="Calibri"/>
              </a:rPr>
              <a:t> </a:t>
            </a:r>
            <a:r>
              <a:rPr sz="2400" dirty="0">
                <a:latin typeface="Calibri"/>
                <a:cs typeface="Calibri"/>
              </a:rPr>
              <a:t>Single</a:t>
            </a:r>
            <a:r>
              <a:rPr sz="2400" spc="-40" dirty="0">
                <a:latin typeface="Calibri"/>
                <a:cs typeface="Calibri"/>
              </a:rPr>
              <a:t> </a:t>
            </a:r>
            <a:r>
              <a:rPr sz="2400" dirty="0">
                <a:latin typeface="Calibri"/>
                <a:cs typeface="Calibri"/>
              </a:rPr>
              <a:t>RGB</a:t>
            </a:r>
            <a:r>
              <a:rPr sz="2400" spc="-50" dirty="0">
                <a:latin typeface="Calibri"/>
                <a:cs typeface="Calibri"/>
              </a:rPr>
              <a:t> </a:t>
            </a:r>
            <a:r>
              <a:rPr sz="2400" spc="-20" dirty="0">
                <a:latin typeface="Calibri"/>
                <a:cs typeface="Calibri"/>
              </a:rPr>
              <a:t>Image</a:t>
            </a:r>
            <a:endParaRPr sz="2400">
              <a:latin typeface="Calibri"/>
              <a:cs typeface="Calibri"/>
            </a:endParaRPr>
          </a:p>
        </p:txBody>
      </p:sp>
      <p:sp>
        <p:nvSpPr>
          <p:cNvPr id="70" name="object 70"/>
          <p:cNvSpPr txBox="1"/>
          <p:nvPr/>
        </p:nvSpPr>
        <p:spPr>
          <a:xfrm>
            <a:off x="6351778" y="1209547"/>
            <a:ext cx="5243195" cy="4048760"/>
          </a:xfrm>
          <a:prstGeom prst="rect">
            <a:avLst/>
          </a:prstGeom>
        </p:spPr>
        <p:txBody>
          <a:bodyPr vert="horz" wrap="square" lIns="0" tIns="12700" rIns="0" bIns="0" rtlCol="0">
            <a:spAutoFit/>
          </a:bodyPr>
          <a:lstStyle/>
          <a:p>
            <a:pPr marL="466725" marR="704215" indent="-454025" algn="just">
              <a:lnSpc>
                <a:spcPct val="100000"/>
              </a:lnSpc>
              <a:spcBef>
                <a:spcPts val="100"/>
              </a:spcBef>
              <a:buAutoNum type="arabicPeriod"/>
              <a:tabLst>
                <a:tab pos="469900" algn="l"/>
              </a:tabLst>
            </a:pPr>
            <a:r>
              <a:rPr sz="2400" dirty="0">
                <a:latin typeface="Calibri"/>
                <a:cs typeface="Calibri"/>
              </a:rPr>
              <a:t>Run</a:t>
            </a:r>
            <a:r>
              <a:rPr sz="2400" spc="-60" dirty="0">
                <a:latin typeface="Calibri"/>
                <a:cs typeface="Calibri"/>
              </a:rPr>
              <a:t> </a:t>
            </a:r>
            <a:r>
              <a:rPr sz="2400" dirty="0">
                <a:latin typeface="Calibri"/>
                <a:cs typeface="Calibri"/>
              </a:rPr>
              <a:t>region</a:t>
            </a:r>
            <a:r>
              <a:rPr sz="2400" spc="-55" dirty="0">
                <a:latin typeface="Calibri"/>
                <a:cs typeface="Calibri"/>
              </a:rPr>
              <a:t> </a:t>
            </a:r>
            <a:r>
              <a:rPr sz="2400" dirty="0">
                <a:latin typeface="Calibri"/>
                <a:cs typeface="Calibri"/>
              </a:rPr>
              <a:t>proposal</a:t>
            </a:r>
            <a:r>
              <a:rPr sz="2400" spc="-65" dirty="0">
                <a:latin typeface="Calibri"/>
                <a:cs typeface="Calibri"/>
              </a:rPr>
              <a:t> </a:t>
            </a:r>
            <a:r>
              <a:rPr sz="2400" dirty="0">
                <a:latin typeface="Calibri"/>
                <a:cs typeface="Calibri"/>
              </a:rPr>
              <a:t>method</a:t>
            </a:r>
            <a:r>
              <a:rPr sz="2400" spc="-55" dirty="0">
                <a:latin typeface="Calibri"/>
                <a:cs typeface="Calibri"/>
              </a:rPr>
              <a:t> </a:t>
            </a:r>
            <a:r>
              <a:rPr sz="2400" spc="-25" dirty="0">
                <a:latin typeface="Calibri"/>
                <a:cs typeface="Calibri"/>
              </a:rPr>
              <a:t>to 	</a:t>
            </a:r>
            <a:r>
              <a:rPr sz="2400" dirty="0">
                <a:latin typeface="Calibri"/>
                <a:cs typeface="Calibri"/>
              </a:rPr>
              <a:t>compute</a:t>
            </a:r>
            <a:r>
              <a:rPr sz="2400" spc="-70" dirty="0">
                <a:latin typeface="Calibri"/>
                <a:cs typeface="Calibri"/>
              </a:rPr>
              <a:t> </a:t>
            </a:r>
            <a:r>
              <a:rPr sz="2400" dirty="0">
                <a:latin typeface="Calibri"/>
                <a:cs typeface="Calibri"/>
              </a:rPr>
              <a:t>~2000</a:t>
            </a:r>
            <a:r>
              <a:rPr sz="2400" spc="-80" dirty="0">
                <a:latin typeface="Calibri"/>
                <a:cs typeface="Calibri"/>
              </a:rPr>
              <a:t> </a:t>
            </a:r>
            <a:r>
              <a:rPr sz="2400" dirty="0">
                <a:latin typeface="Calibri"/>
                <a:cs typeface="Calibri"/>
              </a:rPr>
              <a:t>region</a:t>
            </a:r>
            <a:r>
              <a:rPr sz="2400" spc="-75" dirty="0">
                <a:latin typeface="Calibri"/>
                <a:cs typeface="Calibri"/>
              </a:rPr>
              <a:t> </a:t>
            </a:r>
            <a:r>
              <a:rPr sz="2400" spc="-10" dirty="0">
                <a:latin typeface="Calibri"/>
                <a:cs typeface="Calibri"/>
              </a:rPr>
              <a:t>proposals</a:t>
            </a:r>
            <a:endParaRPr sz="2400">
              <a:latin typeface="Calibri"/>
              <a:cs typeface="Calibri"/>
            </a:endParaRPr>
          </a:p>
          <a:p>
            <a:pPr marL="466725" marR="5080" indent="-454025" algn="just">
              <a:lnSpc>
                <a:spcPct val="99200"/>
              </a:lnSpc>
              <a:spcBef>
                <a:spcPts val="45"/>
              </a:spcBef>
              <a:buAutoNum type="arabicPeriod"/>
              <a:tabLst>
                <a:tab pos="469900" algn="l"/>
              </a:tabLst>
            </a:pPr>
            <a:r>
              <a:rPr sz="2400" spc="-10" dirty="0">
                <a:latin typeface="Calibri"/>
                <a:cs typeface="Calibri"/>
              </a:rPr>
              <a:t>Resize</a:t>
            </a:r>
            <a:r>
              <a:rPr sz="2400" spc="-50" dirty="0">
                <a:latin typeface="Calibri"/>
                <a:cs typeface="Calibri"/>
              </a:rPr>
              <a:t> </a:t>
            </a:r>
            <a:r>
              <a:rPr sz="2400" dirty="0">
                <a:latin typeface="Calibri"/>
                <a:cs typeface="Calibri"/>
              </a:rPr>
              <a:t>each</a:t>
            </a:r>
            <a:r>
              <a:rPr sz="2400" spc="-55" dirty="0">
                <a:latin typeface="Calibri"/>
                <a:cs typeface="Calibri"/>
              </a:rPr>
              <a:t> </a:t>
            </a:r>
            <a:r>
              <a:rPr sz="2400" dirty="0">
                <a:latin typeface="Calibri"/>
                <a:cs typeface="Calibri"/>
              </a:rPr>
              <a:t>region</a:t>
            </a:r>
            <a:r>
              <a:rPr sz="2400" spc="-55" dirty="0">
                <a:latin typeface="Calibri"/>
                <a:cs typeface="Calibri"/>
              </a:rPr>
              <a:t> </a:t>
            </a:r>
            <a:r>
              <a:rPr sz="2400" dirty="0">
                <a:latin typeface="Calibri"/>
                <a:cs typeface="Calibri"/>
              </a:rPr>
              <a:t>to</a:t>
            </a:r>
            <a:r>
              <a:rPr sz="2400" spc="-55" dirty="0">
                <a:latin typeface="Calibri"/>
                <a:cs typeface="Calibri"/>
              </a:rPr>
              <a:t> </a:t>
            </a:r>
            <a:r>
              <a:rPr sz="2400" dirty="0">
                <a:latin typeface="Calibri"/>
                <a:cs typeface="Calibri"/>
              </a:rPr>
              <a:t>224x224</a:t>
            </a:r>
            <a:r>
              <a:rPr sz="2400" spc="-60" dirty="0">
                <a:latin typeface="Calibri"/>
                <a:cs typeface="Calibri"/>
              </a:rPr>
              <a:t> </a:t>
            </a:r>
            <a:r>
              <a:rPr sz="2400" dirty="0">
                <a:latin typeface="Calibri"/>
                <a:cs typeface="Calibri"/>
              </a:rPr>
              <a:t>and</a:t>
            </a:r>
            <a:r>
              <a:rPr sz="2400" spc="-50" dirty="0">
                <a:latin typeface="Calibri"/>
                <a:cs typeface="Calibri"/>
              </a:rPr>
              <a:t> </a:t>
            </a:r>
            <a:r>
              <a:rPr sz="2400" spc="-25" dirty="0">
                <a:latin typeface="Calibri"/>
                <a:cs typeface="Calibri"/>
              </a:rPr>
              <a:t>run 	</a:t>
            </a:r>
            <a:r>
              <a:rPr sz="2400" spc="-10" dirty="0">
                <a:latin typeface="Calibri"/>
                <a:cs typeface="Calibri"/>
              </a:rPr>
              <a:t>independently</a:t>
            </a:r>
            <a:r>
              <a:rPr sz="2400" spc="-55" dirty="0">
                <a:latin typeface="Calibri"/>
                <a:cs typeface="Calibri"/>
              </a:rPr>
              <a:t> </a:t>
            </a:r>
            <a:r>
              <a:rPr sz="2400" dirty="0">
                <a:latin typeface="Calibri"/>
                <a:cs typeface="Calibri"/>
              </a:rPr>
              <a:t>through</a:t>
            </a:r>
            <a:r>
              <a:rPr sz="2400" spc="-55" dirty="0">
                <a:latin typeface="Calibri"/>
                <a:cs typeface="Calibri"/>
              </a:rPr>
              <a:t> </a:t>
            </a:r>
            <a:r>
              <a:rPr sz="2400" dirty="0">
                <a:latin typeface="Calibri"/>
                <a:cs typeface="Calibri"/>
              </a:rPr>
              <a:t>CNN</a:t>
            </a:r>
            <a:r>
              <a:rPr sz="2400" spc="-55" dirty="0">
                <a:latin typeface="Calibri"/>
                <a:cs typeface="Calibri"/>
              </a:rPr>
              <a:t> </a:t>
            </a:r>
            <a:r>
              <a:rPr sz="2400" dirty="0">
                <a:latin typeface="Calibri"/>
                <a:cs typeface="Calibri"/>
              </a:rPr>
              <a:t>to</a:t>
            </a:r>
            <a:r>
              <a:rPr sz="2400" spc="-60" dirty="0">
                <a:latin typeface="Calibri"/>
                <a:cs typeface="Calibri"/>
              </a:rPr>
              <a:t> </a:t>
            </a:r>
            <a:r>
              <a:rPr sz="2400" spc="-10" dirty="0">
                <a:latin typeface="Calibri"/>
                <a:cs typeface="Calibri"/>
              </a:rPr>
              <a:t>predict 	</a:t>
            </a:r>
            <a:r>
              <a:rPr sz="2400" dirty="0">
                <a:latin typeface="Calibri"/>
                <a:cs typeface="Calibri"/>
              </a:rPr>
              <a:t>class</a:t>
            </a:r>
            <a:r>
              <a:rPr sz="2400" spc="-65" dirty="0">
                <a:latin typeface="Calibri"/>
                <a:cs typeface="Calibri"/>
              </a:rPr>
              <a:t> </a:t>
            </a:r>
            <a:r>
              <a:rPr sz="2400" dirty="0">
                <a:latin typeface="Calibri"/>
                <a:cs typeface="Calibri"/>
              </a:rPr>
              <a:t>scores</a:t>
            </a:r>
            <a:r>
              <a:rPr sz="2400" spc="-60" dirty="0">
                <a:latin typeface="Calibri"/>
                <a:cs typeface="Calibri"/>
              </a:rPr>
              <a:t> </a:t>
            </a:r>
            <a:r>
              <a:rPr sz="2400" dirty="0">
                <a:latin typeface="Calibri"/>
                <a:cs typeface="Calibri"/>
              </a:rPr>
              <a:t>and</a:t>
            </a:r>
            <a:r>
              <a:rPr sz="2400" spc="-55" dirty="0">
                <a:latin typeface="Calibri"/>
                <a:cs typeface="Calibri"/>
              </a:rPr>
              <a:t> </a:t>
            </a:r>
            <a:r>
              <a:rPr sz="2400" dirty="0">
                <a:latin typeface="Calibri"/>
                <a:cs typeface="Calibri"/>
              </a:rPr>
              <a:t>bbox</a:t>
            </a:r>
            <a:r>
              <a:rPr sz="2400" spc="-65" dirty="0">
                <a:latin typeface="Calibri"/>
                <a:cs typeface="Calibri"/>
              </a:rPr>
              <a:t> </a:t>
            </a:r>
            <a:r>
              <a:rPr sz="2400" spc="-10" dirty="0">
                <a:latin typeface="Calibri"/>
                <a:cs typeface="Calibri"/>
              </a:rPr>
              <a:t>transform</a:t>
            </a:r>
            <a:endParaRPr sz="2400">
              <a:latin typeface="Calibri"/>
              <a:cs typeface="Calibri"/>
            </a:endParaRPr>
          </a:p>
          <a:p>
            <a:pPr marL="466725" marR="62865" indent="-454025" algn="just">
              <a:lnSpc>
                <a:spcPct val="100000"/>
              </a:lnSpc>
              <a:spcBef>
                <a:spcPts val="25"/>
              </a:spcBef>
              <a:buAutoNum type="arabicPeriod"/>
              <a:tabLst>
                <a:tab pos="469900" algn="l"/>
              </a:tabLst>
            </a:pPr>
            <a:r>
              <a:rPr sz="2400" dirty="0">
                <a:latin typeface="Calibri"/>
                <a:cs typeface="Calibri"/>
              </a:rPr>
              <a:t>Use</a:t>
            </a:r>
            <a:r>
              <a:rPr sz="2400" spc="-45" dirty="0">
                <a:latin typeface="Calibri"/>
                <a:cs typeface="Calibri"/>
              </a:rPr>
              <a:t> </a:t>
            </a:r>
            <a:r>
              <a:rPr sz="2400" dirty="0">
                <a:latin typeface="Calibri"/>
                <a:cs typeface="Calibri"/>
              </a:rPr>
              <a:t>scores</a:t>
            </a:r>
            <a:r>
              <a:rPr sz="2400" spc="-50" dirty="0">
                <a:latin typeface="Calibri"/>
                <a:cs typeface="Calibri"/>
              </a:rPr>
              <a:t> </a:t>
            </a:r>
            <a:r>
              <a:rPr sz="2400" dirty="0">
                <a:latin typeface="Calibri"/>
                <a:cs typeface="Calibri"/>
              </a:rPr>
              <a:t>to</a:t>
            </a:r>
            <a:r>
              <a:rPr sz="2400" spc="-55" dirty="0">
                <a:latin typeface="Calibri"/>
                <a:cs typeface="Calibri"/>
              </a:rPr>
              <a:t> </a:t>
            </a:r>
            <a:r>
              <a:rPr sz="2400" dirty="0">
                <a:latin typeface="Calibri"/>
                <a:cs typeface="Calibri"/>
              </a:rPr>
              <a:t>select</a:t>
            </a:r>
            <a:r>
              <a:rPr sz="2400" spc="-45" dirty="0">
                <a:latin typeface="Calibri"/>
                <a:cs typeface="Calibri"/>
              </a:rPr>
              <a:t> </a:t>
            </a:r>
            <a:r>
              <a:rPr sz="2400" dirty="0">
                <a:latin typeface="Calibri"/>
                <a:cs typeface="Calibri"/>
              </a:rPr>
              <a:t>a</a:t>
            </a:r>
            <a:r>
              <a:rPr sz="2400" spc="-45" dirty="0">
                <a:latin typeface="Calibri"/>
                <a:cs typeface="Calibri"/>
              </a:rPr>
              <a:t> </a:t>
            </a:r>
            <a:r>
              <a:rPr sz="2400" dirty="0">
                <a:latin typeface="Calibri"/>
                <a:cs typeface="Calibri"/>
              </a:rPr>
              <a:t>subset</a:t>
            </a:r>
            <a:r>
              <a:rPr sz="2400" spc="-50" dirty="0">
                <a:latin typeface="Calibri"/>
                <a:cs typeface="Calibri"/>
              </a:rPr>
              <a:t> </a:t>
            </a:r>
            <a:r>
              <a:rPr sz="2400" dirty="0">
                <a:latin typeface="Calibri"/>
                <a:cs typeface="Calibri"/>
              </a:rPr>
              <a:t>of</a:t>
            </a:r>
            <a:r>
              <a:rPr sz="2400" spc="-45" dirty="0">
                <a:latin typeface="Calibri"/>
                <a:cs typeface="Calibri"/>
              </a:rPr>
              <a:t> </a:t>
            </a:r>
            <a:r>
              <a:rPr sz="2400" spc="-10" dirty="0">
                <a:latin typeface="Calibri"/>
                <a:cs typeface="Calibri"/>
              </a:rPr>
              <a:t>region 	</a:t>
            </a:r>
            <a:r>
              <a:rPr sz="2400" dirty="0">
                <a:latin typeface="Calibri"/>
                <a:cs typeface="Calibri"/>
              </a:rPr>
              <a:t>proposals</a:t>
            </a:r>
            <a:r>
              <a:rPr sz="2400" spc="-75" dirty="0">
                <a:latin typeface="Calibri"/>
                <a:cs typeface="Calibri"/>
              </a:rPr>
              <a:t> </a:t>
            </a:r>
            <a:r>
              <a:rPr sz="2400" dirty="0">
                <a:latin typeface="Calibri"/>
                <a:cs typeface="Calibri"/>
              </a:rPr>
              <a:t>to</a:t>
            </a:r>
            <a:r>
              <a:rPr sz="2400" spc="-70" dirty="0">
                <a:latin typeface="Calibri"/>
                <a:cs typeface="Calibri"/>
              </a:rPr>
              <a:t> </a:t>
            </a:r>
            <a:r>
              <a:rPr sz="2400" spc="-10" dirty="0">
                <a:latin typeface="Calibri"/>
                <a:cs typeface="Calibri"/>
              </a:rPr>
              <a:t>output</a:t>
            </a:r>
            <a:endParaRPr sz="2400">
              <a:latin typeface="Calibri"/>
              <a:cs typeface="Calibri"/>
            </a:endParaRPr>
          </a:p>
          <a:p>
            <a:pPr marL="469900" marR="146685">
              <a:lnSpc>
                <a:spcPct val="99200"/>
              </a:lnSpc>
              <a:spcBef>
                <a:spcPts val="45"/>
              </a:spcBef>
            </a:pPr>
            <a:r>
              <a:rPr sz="2400" dirty="0">
                <a:latin typeface="Calibri"/>
                <a:cs typeface="Calibri"/>
              </a:rPr>
              <a:t>(Many</a:t>
            </a:r>
            <a:r>
              <a:rPr sz="2400" spc="-80" dirty="0">
                <a:latin typeface="Calibri"/>
                <a:cs typeface="Calibri"/>
              </a:rPr>
              <a:t> </a:t>
            </a:r>
            <a:r>
              <a:rPr sz="2400" dirty="0">
                <a:latin typeface="Calibri"/>
                <a:cs typeface="Calibri"/>
              </a:rPr>
              <a:t>choices</a:t>
            </a:r>
            <a:r>
              <a:rPr sz="2400" spc="-80" dirty="0">
                <a:latin typeface="Calibri"/>
                <a:cs typeface="Calibri"/>
              </a:rPr>
              <a:t> </a:t>
            </a:r>
            <a:r>
              <a:rPr sz="2400" dirty="0">
                <a:latin typeface="Calibri"/>
                <a:cs typeface="Calibri"/>
              </a:rPr>
              <a:t>here:</a:t>
            </a:r>
            <a:r>
              <a:rPr sz="2400" spc="-85" dirty="0">
                <a:latin typeface="Calibri"/>
                <a:cs typeface="Calibri"/>
              </a:rPr>
              <a:t> </a:t>
            </a:r>
            <a:r>
              <a:rPr sz="2400" dirty="0">
                <a:latin typeface="Calibri"/>
                <a:cs typeface="Calibri"/>
              </a:rPr>
              <a:t>threshold</a:t>
            </a:r>
            <a:r>
              <a:rPr sz="2400" spc="-75" dirty="0">
                <a:latin typeface="Calibri"/>
                <a:cs typeface="Calibri"/>
              </a:rPr>
              <a:t> </a:t>
            </a:r>
            <a:r>
              <a:rPr sz="2400" spc="-25" dirty="0">
                <a:latin typeface="Calibri"/>
                <a:cs typeface="Calibri"/>
              </a:rPr>
              <a:t>on </a:t>
            </a:r>
            <a:r>
              <a:rPr sz="2400" spc="-10" dirty="0">
                <a:latin typeface="Calibri"/>
                <a:cs typeface="Calibri"/>
              </a:rPr>
              <a:t>background,</a:t>
            </a:r>
            <a:r>
              <a:rPr sz="2400" spc="-25" dirty="0">
                <a:latin typeface="Calibri"/>
                <a:cs typeface="Calibri"/>
              </a:rPr>
              <a:t> </a:t>
            </a:r>
            <a:r>
              <a:rPr sz="2400" dirty="0">
                <a:latin typeface="Calibri"/>
                <a:cs typeface="Calibri"/>
              </a:rPr>
              <a:t>or</a:t>
            </a:r>
            <a:r>
              <a:rPr sz="2400" spc="-25" dirty="0">
                <a:latin typeface="Calibri"/>
                <a:cs typeface="Calibri"/>
              </a:rPr>
              <a:t> </a:t>
            </a:r>
            <a:r>
              <a:rPr sz="2400" spc="-35" dirty="0">
                <a:latin typeface="Calibri"/>
                <a:cs typeface="Calibri"/>
              </a:rPr>
              <a:t>per-</a:t>
            </a:r>
            <a:r>
              <a:rPr sz="2400" spc="-10" dirty="0">
                <a:latin typeface="Calibri"/>
                <a:cs typeface="Calibri"/>
              </a:rPr>
              <a:t>category?</a:t>
            </a:r>
            <a:r>
              <a:rPr sz="2400" spc="-25" dirty="0">
                <a:latin typeface="Calibri"/>
                <a:cs typeface="Calibri"/>
              </a:rPr>
              <a:t> </a:t>
            </a:r>
            <a:r>
              <a:rPr sz="2400" dirty="0">
                <a:latin typeface="Calibri"/>
                <a:cs typeface="Calibri"/>
              </a:rPr>
              <a:t>Or</a:t>
            </a:r>
            <a:r>
              <a:rPr sz="2400" spc="-25" dirty="0">
                <a:latin typeface="Calibri"/>
                <a:cs typeface="Calibri"/>
              </a:rPr>
              <a:t> </a:t>
            </a:r>
            <a:r>
              <a:rPr sz="2400" spc="-20" dirty="0">
                <a:latin typeface="Calibri"/>
                <a:cs typeface="Calibri"/>
              </a:rPr>
              <a:t>take </a:t>
            </a:r>
            <a:r>
              <a:rPr sz="2400" dirty="0">
                <a:latin typeface="Calibri"/>
                <a:cs typeface="Calibri"/>
              </a:rPr>
              <a:t>top</a:t>
            </a:r>
            <a:r>
              <a:rPr sz="2400" spc="-55" dirty="0">
                <a:latin typeface="Calibri"/>
                <a:cs typeface="Calibri"/>
              </a:rPr>
              <a:t> </a:t>
            </a:r>
            <a:r>
              <a:rPr sz="2400" dirty="0">
                <a:latin typeface="Calibri"/>
                <a:cs typeface="Calibri"/>
              </a:rPr>
              <a:t>K</a:t>
            </a:r>
            <a:r>
              <a:rPr sz="2400" spc="-55" dirty="0">
                <a:latin typeface="Calibri"/>
                <a:cs typeface="Calibri"/>
              </a:rPr>
              <a:t> </a:t>
            </a:r>
            <a:r>
              <a:rPr sz="2400" dirty="0">
                <a:latin typeface="Calibri"/>
                <a:cs typeface="Calibri"/>
              </a:rPr>
              <a:t>proposals</a:t>
            </a:r>
            <a:r>
              <a:rPr sz="2400" spc="-55" dirty="0">
                <a:latin typeface="Calibri"/>
                <a:cs typeface="Calibri"/>
              </a:rPr>
              <a:t> </a:t>
            </a:r>
            <a:r>
              <a:rPr sz="2400" dirty="0">
                <a:latin typeface="Calibri"/>
                <a:cs typeface="Calibri"/>
              </a:rPr>
              <a:t>per</a:t>
            </a:r>
            <a:r>
              <a:rPr sz="2400" spc="-55" dirty="0">
                <a:latin typeface="Calibri"/>
                <a:cs typeface="Calibri"/>
              </a:rPr>
              <a:t> </a:t>
            </a:r>
            <a:r>
              <a:rPr sz="2400" spc="-10" dirty="0">
                <a:latin typeface="Calibri"/>
                <a:cs typeface="Calibri"/>
              </a:rPr>
              <a:t>image?)</a:t>
            </a:r>
            <a:endParaRPr sz="2400">
              <a:latin typeface="Calibri"/>
              <a:cs typeface="Calibri"/>
            </a:endParaRPr>
          </a:p>
          <a:p>
            <a:pPr marL="469265" indent="-456565">
              <a:lnSpc>
                <a:spcPct val="100000"/>
              </a:lnSpc>
              <a:spcBef>
                <a:spcPts val="25"/>
              </a:spcBef>
              <a:buAutoNum type="arabicPeriod" startAt="4"/>
              <a:tabLst>
                <a:tab pos="469265" algn="l"/>
              </a:tabLst>
            </a:pPr>
            <a:r>
              <a:rPr sz="2400" dirty="0">
                <a:latin typeface="Calibri"/>
                <a:cs typeface="Calibri"/>
              </a:rPr>
              <a:t>Compare</a:t>
            </a:r>
            <a:r>
              <a:rPr sz="2400" spc="-45" dirty="0">
                <a:latin typeface="Calibri"/>
                <a:cs typeface="Calibri"/>
              </a:rPr>
              <a:t> </a:t>
            </a:r>
            <a:r>
              <a:rPr sz="2400" dirty="0">
                <a:latin typeface="Calibri"/>
                <a:cs typeface="Calibri"/>
              </a:rPr>
              <a:t>with</a:t>
            </a:r>
            <a:r>
              <a:rPr sz="2400" spc="-45" dirty="0">
                <a:latin typeface="Calibri"/>
                <a:cs typeface="Calibri"/>
              </a:rPr>
              <a:t> </a:t>
            </a:r>
            <a:r>
              <a:rPr sz="2400" spc="-20" dirty="0">
                <a:latin typeface="Calibri"/>
                <a:cs typeface="Calibri"/>
              </a:rPr>
              <a:t>ground-</a:t>
            </a:r>
            <a:r>
              <a:rPr sz="2400" dirty="0">
                <a:latin typeface="Calibri"/>
                <a:cs typeface="Calibri"/>
              </a:rPr>
              <a:t>truth</a:t>
            </a:r>
            <a:r>
              <a:rPr sz="2400" spc="-45" dirty="0">
                <a:latin typeface="Calibri"/>
                <a:cs typeface="Calibri"/>
              </a:rPr>
              <a:t> </a:t>
            </a:r>
            <a:r>
              <a:rPr sz="2400" spc="-10" dirty="0">
                <a:latin typeface="Calibri"/>
                <a:cs typeface="Calibri"/>
              </a:rPr>
              <a:t>boxes</a:t>
            </a:r>
            <a:endParaRPr sz="24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38191" y="1308321"/>
            <a:ext cx="6975462" cy="4653940"/>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Comparing</a:t>
            </a:r>
            <a:r>
              <a:rPr spc="-114" dirty="0"/>
              <a:t> </a:t>
            </a:r>
            <a:r>
              <a:rPr spc="-10" dirty="0"/>
              <a:t>Boxes:</a:t>
            </a:r>
            <a:r>
              <a:rPr spc="-114" dirty="0"/>
              <a:t> </a:t>
            </a:r>
            <a:r>
              <a:rPr spc="-10" dirty="0"/>
              <a:t>Intersection</a:t>
            </a:r>
            <a:r>
              <a:rPr spc="-120" dirty="0"/>
              <a:t> </a:t>
            </a:r>
            <a:r>
              <a:rPr dirty="0"/>
              <a:t>over</a:t>
            </a:r>
            <a:r>
              <a:rPr spc="-114" dirty="0"/>
              <a:t> </a:t>
            </a:r>
            <a:r>
              <a:rPr dirty="0"/>
              <a:t>Union</a:t>
            </a:r>
            <a:r>
              <a:rPr spc="-120" dirty="0"/>
              <a:t> </a:t>
            </a:r>
            <a:r>
              <a:rPr spc="-10" dirty="0"/>
              <a:t>(IoU)</a:t>
            </a:r>
          </a:p>
        </p:txBody>
      </p:sp>
      <p:sp>
        <p:nvSpPr>
          <p:cNvPr id="4" name="object 4"/>
          <p:cNvSpPr txBox="1"/>
          <p:nvPr/>
        </p:nvSpPr>
        <p:spPr>
          <a:xfrm>
            <a:off x="6100749" y="1437133"/>
            <a:ext cx="248094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FEF"/>
                </a:solidFill>
                <a:latin typeface="Calibri"/>
                <a:cs typeface="Calibri"/>
              </a:rPr>
              <a:t>Our</a:t>
            </a:r>
            <a:r>
              <a:rPr sz="3200" b="1" spc="-10" dirty="0">
                <a:solidFill>
                  <a:srgbClr val="00AFEF"/>
                </a:solidFill>
                <a:latin typeface="Calibri"/>
                <a:cs typeface="Calibri"/>
              </a:rPr>
              <a:t> Prediction</a:t>
            </a:r>
            <a:endParaRPr sz="3200">
              <a:latin typeface="Calibri"/>
              <a:cs typeface="Calibri"/>
            </a:endParaRPr>
          </a:p>
        </p:txBody>
      </p:sp>
      <p:sp>
        <p:nvSpPr>
          <p:cNvPr id="5" name="object 5"/>
          <p:cNvSpPr txBox="1"/>
          <p:nvPr/>
        </p:nvSpPr>
        <p:spPr>
          <a:xfrm>
            <a:off x="10338637" y="2253997"/>
            <a:ext cx="1295400" cy="995044"/>
          </a:xfrm>
          <a:prstGeom prst="rect">
            <a:avLst/>
          </a:prstGeom>
        </p:spPr>
        <p:txBody>
          <a:bodyPr vert="horz" wrap="square" lIns="0" tIns="31750" rIns="0" bIns="0" rtlCol="0">
            <a:spAutoFit/>
          </a:bodyPr>
          <a:lstStyle/>
          <a:p>
            <a:pPr marL="196850" marR="5080" indent="-184150">
              <a:lnSpc>
                <a:spcPts val="3790"/>
              </a:lnSpc>
              <a:spcBef>
                <a:spcPts val="250"/>
              </a:spcBef>
            </a:pPr>
            <a:r>
              <a:rPr sz="3200" b="1" spc="-20" dirty="0">
                <a:solidFill>
                  <a:srgbClr val="01FF00"/>
                </a:solidFill>
                <a:latin typeface="Calibri"/>
                <a:cs typeface="Calibri"/>
              </a:rPr>
              <a:t>Ground </a:t>
            </a:r>
            <a:r>
              <a:rPr sz="3200" b="1" spc="-10" dirty="0">
                <a:solidFill>
                  <a:srgbClr val="01FF00"/>
                </a:solidFill>
                <a:latin typeface="Calibri"/>
                <a:cs typeface="Calibri"/>
              </a:rPr>
              <a:t>Truth</a:t>
            </a:r>
            <a:endParaRPr sz="3200">
              <a:latin typeface="Calibri"/>
              <a:cs typeface="Calibri"/>
            </a:endParaRPr>
          </a:p>
        </p:txBody>
      </p:sp>
      <p:sp>
        <p:nvSpPr>
          <p:cNvPr id="6" name="object 6"/>
          <p:cNvSpPr txBox="1"/>
          <p:nvPr/>
        </p:nvSpPr>
        <p:spPr>
          <a:xfrm>
            <a:off x="190707" y="1316228"/>
            <a:ext cx="318262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How</a:t>
            </a:r>
            <a:r>
              <a:rPr sz="2400" spc="-70" dirty="0">
                <a:latin typeface="Calibri"/>
                <a:cs typeface="Calibri"/>
              </a:rPr>
              <a:t> </a:t>
            </a:r>
            <a:r>
              <a:rPr sz="2400" dirty="0">
                <a:latin typeface="Calibri"/>
                <a:cs typeface="Calibri"/>
              </a:rPr>
              <a:t>can</a:t>
            </a:r>
            <a:r>
              <a:rPr sz="2400" spc="-60" dirty="0">
                <a:latin typeface="Calibri"/>
                <a:cs typeface="Calibri"/>
              </a:rPr>
              <a:t> </a:t>
            </a:r>
            <a:r>
              <a:rPr sz="2400" dirty="0">
                <a:latin typeface="Calibri"/>
                <a:cs typeface="Calibri"/>
              </a:rPr>
              <a:t>we</a:t>
            </a:r>
            <a:r>
              <a:rPr sz="2400" spc="-60" dirty="0">
                <a:latin typeface="Calibri"/>
                <a:cs typeface="Calibri"/>
              </a:rPr>
              <a:t> </a:t>
            </a:r>
            <a:r>
              <a:rPr sz="2400" dirty="0">
                <a:latin typeface="Calibri"/>
                <a:cs typeface="Calibri"/>
              </a:rPr>
              <a:t>compare</a:t>
            </a:r>
            <a:r>
              <a:rPr sz="2400" spc="-60" dirty="0">
                <a:latin typeface="Calibri"/>
                <a:cs typeface="Calibri"/>
              </a:rPr>
              <a:t> </a:t>
            </a:r>
            <a:r>
              <a:rPr sz="2400" spc="-25" dirty="0">
                <a:latin typeface="Calibri"/>
                <a:cs typeface="Calibri"/>
              </a:rPr>
              <a:t>our</a:t>
            </a:r>
            <a:endParaRPr sz="2400">
              <a:latin typeface="Calibri"/>
              <a:cs typeface="Calibri"/>
            </a:endParaRPr>
          </a:p>
        </p:txBody>
      </p:sp>
      <p:sp>
        <p:nvSpPr>
          <p:cNvPr id="7" name="object 7"/>
          <p:cNvSpPr txBox="1"/>
          <p:nvPr/>
        </p:nvSpPr>
        <p:spPr>
          <a:xfrm>
            <a:off x="190707" y="1685035"/>
            <a:ext cx="443484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prediction</a:t>
            </a:r>
            <a:r>
              <a:rPr sz="2400" spc="-55" dirty="0">
                <a:latin typeface="Calibri"/>
                <a:cs typeface="Calibri"/>
              </a:rPr>
              <a:t> </a:t>
            </a:r>
            <a:r>
              <a:rPr sz="2400" dirty="0">
                <a:latin typeface="Calibri"/>
                <a:cs typeface="Calibri"/>
              </a:rPr>
              <a:t>to</a:t>
            </a:r>
            <a:r>
              <a:rPr sz="2400" spc="-55" dirty="0">
                <a:latin typeface="Calibri"/>
                <a:cs typeface="Calibri"/>
              </a:rPr>
              <a:t> </a:t>
            </a:r>
            <a:r>
              <a:rPr sz="2400" dirty="0">
                <a:latin typeface="Calibri"/>
                <a:cs typeface="Calibri"/>
              </a:rPr>
              <a:t>the</a:t>
            </a:r>
            <a:r>
              <a:rPr sz="2400" spc="-50" dirty="0">
                <a:latin typeface="Calibri"/>
                <a:cs typeface="Calibri"/>
              </a:rPr>
              <a:t> </a:t>
            </a:r>
            <a:r>
              <a:rPr sz="2400" spc="-20" dirty="0">
                <a:latin typeface="Calibri"/>
                <a:cs typeface="Calibri"/>
              </a:rPr>
              <a:t>ground-</a:t>
            </a:r>
            <a:r>
              <a:rPr sz="2400" dirty="0">
                <a:latin typeface="Calibri"/>
                <a:cs typeface="Calibri"/>
              </a:rPr>
              <a:t>truth</a:t>
            </a:r>
            <a:r>
              <a:rPr sz="2400" spc="-55" dirty="0">
                <a:latin typeface="Calibri"/>
                <a:cs typeface="Calibri"/>
              </a:rPr>
              <a:t> </a:t>
            </a:r>
            <a:r>
              <a:rPr sz="2400" spc="-20" dirty="0">
                <a:latin typeface="Calibri"/>
                <a:cs typeface="Calibri"/>
              </a:rPr>
              <a:t>box?</a:t>
            </a:r>
            <a:endParaRPr sz="2400">
              <a:latin typeface="Calibri"/>
              <a:cs typeface="Calibri"/>
            </a:endParaRPr>
          </a:p>
        </p:txBody>
      </p:sp>
      <p:grpSp>
        <p:nvGrpSpPr>
          <p:cNvPr id="8" name="object 8"/>
          <p:cNvGrpSpPr/>
          <p:nvPr/>
        </p:nvGrpSpPr>
        <p:grpSpPr>
          <a:xfrm>
            <a:off x="5809221" y="2039645"/>
            <a:ext cx="4206875" cy="3898900"/>
            <a:chOff x="5809221" y="2039645"/>
            <a:chExt cx="4206875" cy="3898900"/>
          </a:xfrm>
        </p:grpSpPr>
        <p:sp>
          <p:nvSpPr>
            <p:cNvPr id="9" name="object 9"/>
            <p:cNvSpPr/>
            <p:nvPr/>
          </p:nvSpPr>
          <p:spPr>
            <a:xfrm>
              <a:off x="5840971" y="2071395"/>
              <a:ext cx="3620770" cy="3126105"/>
            </a:xfrm>
            <a:custGeom>
              <a:avLst/>
              <a:gdLst/>
              <a:ahLst/>
              <a:cxnLst/>
              <a:rect l="l" t="t" r="r" b="b"/>
              <a:pathLst>
                <a:path w="3620770" h="3126104">
                  <a:moveTo>
                    <a:pt x="0" y="0"/>
                  </a:moveTo>
                  <a:lnTo>
                    <a:pt x="3620282" y="0"/>
                  </a:lnTo>
                  <a:lnTo>
                    <a:pt x="3620282" y="3125761"/>
                  </a:lnTo>
                  <a:lnTo>
                    <a:pt x="0" y="3125761"/>
                  </a:lnTo>
                  <a:lnTo>
                    <a:pt x="0" y="0"/>
                  </a:lnTo>
                  <a:close/>
                </a:path>
              </a:pathLst>
            </a:custGeom>
            <a:ln w="63500">
              <a:solidFill>
                <a:srgbClr val="00AFEF"/>
              </a:solidFill>
            </a:ln>
          </p:spPr>
          <p:txBody>
            <a:bodyPr wrap="square" lIns="0" tIns="0" rIns="0" bIns="0" rtlCol="0"/>
            <a:lstStyle/>
            <a:p>
              <a:endParaRPr/>
            </a:p>
          </p:txBody>
        </p:sp>
        <p:sp>
          <p:nvSpPr>
            <p:cNvPr id="10" name="object 10"/>
            <p:cNvSpPr/>
            <p:nvPr/>
          </p:nvSpPr>
          <p:spPr>
            <a:xfrm>
              <a:off x="6394577" y="2416632"/>
              <a:ext cx="3589654" cy="3489960"/>
            </a:xfrm>
            <a:custGeom>
              <a:avLst/>
              <a:gdLst/>
              <a:ahLst/>
              <a:cxnLst/>
              <a:rect l="l" t="t" r="r" b="b"/>
              <a:pathLst>
                <a:path w="3589654" h="3489960">
                  <a:moveTo>
                    <a:pt x="0" y="0"/>
                  </a:moveTo>
                  <a:lnTo>
                    <a:pt x="3589172" y="0"/>
                  </a:lnTo>
                  <a:lnTo>
                    <a:pt x="3589172" y="3489651"/>
                  </a:lnTo>
                  <a:lnTo>
                    <a:pt x="0" y="3489651"/>
                  </a:lnTo>
                  <a:lnTo>
                    <a:pt x="0" y="0"/>
                  </a:lnTo>
                  <a:close/>
                </a:path>
              </a:pathLst>
            </a:custGeom>
            <a:ln w="63500">
              <a:solidFill>
                <a:srgbClr val="01FF00"/>
              </a:solidFill>
            </a:ln>
          </p:spPr>
          <p:txBody>
            <a:bodyPr wrap="square" lIns="0" tIns="0" rIns="0" bIns="0" rtlCol="0"/>
            <a:lstStyle/>
            <a:p>
              <a:endParaRPr/>
            </a:p>
          </p:txBody>
        </p:sp>
      </p:grpSp>
      <p:sp>
        <p:nvSpPr>
          <p:cNvPr id="11" name="object 11"/>
          <p:cNvSpPr txBox="1"/>
          <p:nvPr/>
        </p:nvSpPr>
        <p:spPr>
          <a:xfrm>
            <a:off x="7546340" y="6190777"/>
            <a:ext cx="4425950" cy="130805"/>
          </a:xfrm>
          <a:prstGeom prst="rect">
            <a:avLst/>
          </a:prstGeom>
        </p:spPr>
        <p:txBody>
          <a:bodyPr vert="horz" wrap="square" lIns="0" tIns="7620" rIns="0" bIns="0" rtlCol="0">
            <a:spAutoFit/>
          </a:bodyPr>
          <a:lstStyle/>
          <a:p>
            <a:pPr marL="12700">
              <a:lnSpc>
                <a:spcPct val="100000"/>
              </a:lnSpc>
              <a:spcBef>
                <a:spcPts val="60"/>
              </a:spcBef>
            </a:pPr>
            <a:r>
              <a:rPr sz="800" u="sng" dirty="0">
                <a:solidFill>
                  <a:srgbClr val="0462C1"/>
                </a:solidFill>
                <a:uFill>
                  <a:solidFill>
                    <a:srgbClr val="0462C1"/>
                  </a:solidFill>
                </a:uFill>
                <a:latin typeface="Calibri"/>
                <a:cs typeface="Calibri"/>
              </a:rPr>
              <a:t>Puppy</a:t>
            </a:r>
            <a:r>
              <a:rPr sz="800" u="sng" spc="-2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15" dirty="0">
                <a:solidFill>
                  <a:srgbClr val="0462C1"/>
                </a:solidFill>
                <a:latin typeface="Calibri"/>
                <a:cs typeface="Calibri"/>
              </a:rPr>
              <a:t> </a:t>
            </a:r>
            <a:r>
              <a:rPr sz="800" dirty="0">
                <a:latin typeface="Calibri"/>
                <a:cs typeface="Calibri"/>
              </a:rPr>
              <a:t>is</a:t>
            </a:r>
            <a:r>
              <a:rPr sz="800" spc="-15" dirty="0">
                <a:latin typeface="Calibri"/>
                <a:cs typeface="Calibri"/>
              </a:rPr>
              <a:t> </a:t>
            </a:r>
            <a:r>
              <a:rPr sz="800" spc="-10" dirty="0">
                <a:latin typeface="Calibri"/>
                <a:cs typeface="Calibri"/>
              </a:rPr>
              <a:t>licensed</a:t>
            </a:r>
            <a:r>
              <a:rPr sz="800" spc="-15" dirty="0">
                <a:latin typeface="Calibri"/>
                <a:cs typeface="Calibri"/>
              </a:rPr>
              <a:t> </a:t>
            </a:r>
            <a:r>
              <a:rPr sz="800" dirty="0">
                <a:latin typeface="Calibri"/>
                <a:cs typeface="Calibri"/>
              </a:rPr>
              <a:t>under</a:t>
            </a:r>
            <a:r>
              <a:rPr sz="800" spc="-25" dirty="0">
                <a:latin typeface="Calibri"/>
                <a:cs typeface="Calibri"/>
              </a:rPr>
              <a:t> </a:t>
            </a:r>
            <a:r>
              <a:rPr sz="800" u="sng" spc="-10" dirty="0">
                <a:solidFill>
                  <a:srgbClr val="0462C1"/>
                </a:solidFill>
                <a:uFill>
                  <a:solidFill>
                    <a:srgbClr val="0462C1"/>
                  </a:solidFill>
                </a:uFill>
                <a:latin typeface="Calibri"/>
                <a:cs typeface="Calibri"/>
              </a:rPr>
              <a:t>CC-</a:t>
            </a:r>
            <a:r>
              <a:rPr sz="800" u="sng" dirty="0">
                <a:solidFill>
                  <a:srgbClr val="0462C1"/>
                </a:solidFill>
                <a:uFill>
                  <a:solidFill>
                    <a:srgbClr val="0462C1"/>
                  </a:solidFill>
                </a:uFill>
                <a:latin typeface="Calibri"/>
                <a:cs typeface="Calibri"/>
              </a:rPr>
              <a:t>A</a:t>
            </a:r>
            <a:r>
              <a:rPr sz="800" u="sng" spc="-15"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2.0</a:t>
            </a:r>
            <a:r>
              <a:rPr sz="800" u="sng" spc="-25"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Generic</a:t>
            </a:r>
            <a:r>
              <a:rPr sz="800" u="sng" spc="-1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license</a:t>
            </a:r>
            <a:r>
              <a:rPr sz="800" spc="-10" dirty="0">
                <a:latin typeface="Calibri"/>
                <a:cs typeface="Calibri"/>
              </a:rPr>
              <a:t>.</a:t>
            </a:r>
            <a:r>
              <a:rPr sz="800" spc="-20" dirty="0">
                <a:latin typeface="Calibri"/>
                <a:cs typeface="Calibri"/>
              </a:rPr>
              <a:t> </a:t>
            </a:r>
            <a:r>
              <a:rPr sz="800" spc="-10" dirty="0">
                <a:latin typeface="Calibri"/>
                <a:cs typeface="Calibri"/>
              </a:rPr>
              <a:t>Bounding</a:t>
            </a:r>
            <a:r>
              <a:rPr sz="800" spc="-20" dirty="0">
                <a:latin typeface="Calibri"/>
                <a:cs typeface="Calibri"/>
              </a:rPr>
              <a:t> </a:t>
            </a:r>
            <a:r>
              <a:rPr sz="800" dirty="0">
                <a:latin typeface="Calibri"/>
                <a:cs typeface="Calibri"/>
              </a:rPr>
              <a:t>boxes</a:t>
            </a:r>
            <a:r>
              <a:rPr sz="800" spc="-15" dirty="0">
                <a:latin typeface="Calibri"/>
                <a:cs typeface="Calibri"/>
              </a:rPr>
              <a:t> </a:t>
            </a:r>
            <a:r>
              <a:rPr sz="800" dirty="0">
                <a:latin typeface="Calibri"/>
                <a:cs typeface="Calibri"/>
              </a:rPr>
              <a:t>and</a:t>
            </a:r>
            <a:r>
              <a:rPr sz="800" spc="-15" dirty="0">
                <a:latin typeface="Calibri"/>
                <a:cs typeface="Calibri"/>
              </a:rPr>
              <a:t> </a:t>
            </a:r>
            <a:r>
              <a:rPr sz="800" dirty="0">
                <a:latin typeface="Calibri"/>
                <a:cs typeface="Calibri"/>
              </a:rPr>
              <a:t>text</a:t>
            </a:r>
            <a:r>
              <a:rPr sz="800" spc="-20" dirty="0">
                <a:latin typeface="Calibri"/>
                <a:cs typeface="Calibri"/>
              </a:rPr>
              <a:t> </a:t>
            </a:r>
            <a:r>
              <a:rPr sz="800" dirty="0">
                <a:latin typeface="Calibri"/>
                <a:cs typeface="Calibri"/>
              </a:rPr>
              <a:t>added</a:t>
            </a:r>
            <a:r>
              <a:rPr sz="800" spc="-15" dirty="0">
                <a:latin typeface="Calibri"/>
                <a:cs typeface="Calibri"/>
              </a:rPr>
              <a:t> </a:t>
            </a:r>
            <a:r>
              <a:rPr sz="800" dirty="0">
                <a:latin typeface="Calibri"/>
                <a:cs typeface="Calibri"/>
              </a:rPr>
              <a:t>by</a:t>
            </a:r>
            <a:r>
              <a:rPr sz="800" spc="-20" dirty="0">
                <a:latin typeface="Calibri"/>
                <a:cs typeface="Calibri"/>
              </a:rPr>
              <a:t> </a:t>
            </a:r>
            <a:r>
              <a:rPr lang="en-TR" sz="800" dirty="0">
                <a:latin typeface="Calibri"/>
                <a:cs typeface="Calibri"/>
              </a:rPr>
              <a:t> </a:t>
            </a:r>
            <a:r>
              <a:rPr sz="800" spc="-10" dirty="0">
                <a:latin typeface="Calibri"/>
                <a:cs typeface="Calibri"/>
              </a:rPr>
              <a:t>.</a:t>
            </a:r>
            <a:endParaRPr sz="800" dirty="0">
              <a:latin typeface="Calibri"/>
              <a:cs typeface="Calibri"/>
            </a:endParaRPr>
          </a:p>
        </p:txBody>
      </p:sp>
      <p:sp>
        <p:nvSpPr>
          <p:cNvPr id="12" name="object 12"/>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3" name="object 13"/>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32</a:t>
            </a:fld>
            <a:endParaRPr spc="-25" dirty="0"/>
          </a:p>
        </p:txBody>
      </p:sp>
      <p:sp>
        <p:nvSpPr>
          <p:cNvPr id="14" name="object 14"/>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38191" y="1308321"/>
            <a:ext cx="6975462" cy="4653940"/>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Comparing</a:t>
            </a:r>
            <a:r>
              <a:rPr spc="-114" dirty="0"/>
              <a:t> </a:t>
            </a:r>
            <a:r>
              <a:rPr spc="-10" dirty="0"/>
              <a:t>Boxes:</a:t>
            </a:r>
            <a:r>
              <a:rPr spc="-114" dirty="0"/>
              <a:t> </a:t>
            </a:r>
            <a:r>
              <a:rPr spc="-10" dirty="0"/>
              <a:t>Intersection</a:t>
            </a:r>
            <a:r>
              <a:rPr spc="-120" dirty="0"/>
              <a:t> </a:t>
            </a:r>
            <a:r>
              <a:rPr dirty="0"/>
              <a:t>over</a:t>
            </a:r>
            <a:r>
              <a:rPr spc="-114" dirty="0"/>
              <a:t> </a:t>
            </a:r>
            <a:r>
              <a:rPr dirty="0"/>
              <a:t>Union</a:t>
            </a:r>
            <a:r>
              <a:rPr spc="-120" dirty="0"/>
              <a:t> </a:t>
            </a:r>
            <a:r>
              <a:rPr spc="-10" dirty="0"/>
              <a:t>(IoU)</a:t>
            </a:r>
          </a:p>
        </p:txBody>
      </p:sp>
      <p:sp>
        <p:nvSpPr>
          <p:cNvPr id="4" name="object 4"/>
          <p:cNvSpPr txBox="1"/>
          <p:nvPr/>
        </p:nvSpPr>
        <p:spPr>
          <a:xfrm>
            <a:off x="6100749" y="1437133"/>
            <a:ext cx="248094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FEF"/>
                </a:solidFill>
                <a:latin typeface="Calibri"/>
                <a:cs typeface="Calibri"/>
              </a:rPr>
              <a:t>Our</a:t>
            </a:r>
            <a:r>
              <a:rPr sz="3200" b="1" spc="-10" dirty="0">
                <a:solidFill>
                  <a:srgbClr val="00AFEF"/>
                </a:solidFill>
                <a:latin typeface="Calibri"/>
                <a:cs typeface="Calibri"/>
              </a:rPr>
              <a:t> Prediction</a:t>
            </a:r>
            <a:endParaRPr sz="3200">
              <a:latin typeface="Calibri"/>
              <a:cs typeface="Calibri"/>
            </a:endParaRPr>
          </a:p>
        </p:txBody>
      </p:sp>
      <p:sp>
        <p:nvSpPr>
          <p:cNvPr id="5" name="object 5"/>
          <p:cNvSpPr txBox="1"/>
          <p:nvPr/>
        </p:nvSpPr>
        <p:spPr>
          <a:xfrm>
            <a:off x="10338637" y="2253997"/>
            <a:ext cx="1295400" cy="995044"/>
          </a:xfrm>
          <a:prstGeom prst="rect">
            <a:avLst/>
          </a:prstGeom>
        </p:spPr>
        <p:txBody>
          <a:bodyPr vert="horz" wrap="square" lIns="0" tIns="31750" rIns="0" bIns="0" rtlCol="0">
            <a:spAutoFit/>
          </a:bodyPr>
          <a:lstStyle/>
          <a:p>
            <a:pPr marL="196850" marR="5080" indent="-184150">
              <a:lnSpc>
                <a:spcPts val="3790"/>
              </a:lnSpc>
              <a:spcBef>
                <a:spcPts val="250"/>
              </a:spcBef>
            </a:pPr>
            <a:r>
              <a:rPr sz="3200" b="1" spc="-20" dirty="0">
                <a:solidFill>
                  <a:srgbClr val="01FF00"/>
                </a:solidFill>
                <a:latin typeface="Calibri"/>
                <a:cs typeface="Calibri"/>
              </a:rPr>
              <a:t>Ground </a:t>
            </a:r>
            <a:r>
              <a:rPr sz="3200" b="1" spc="-10" dirty="0">
                <a:solidFill>
                  <a:srgbClr val="01FF00"/>
                </a:solidFill>
                <a:latin typeface="Calibri"/>
                <a:cs typeface="Calibri"/>
              </a:rPr>
              <a:t>Truth</a:t>
            </a:r>
            <a:endParaRPr sz="3200">
              <a:latin typeface="Calibri"/>
              <a:cs typeface="Calibri"/>
            </a:endParaRPr>
          </a:p>
        </p:txBody>
      </p:sp>
      <p:sp>
        <p:nvSpPr>
          <p:cNvPr id="6" name="object 6"/>
          <p:cNvSpPr txBox="1"/>
          <p:nvPr/>
        </p:nvSpPr>
        <p:spPr>
          <a:xfrm>
            <a:off x="190707" y="1316228"/>
            <a:ext cx="318262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How</a:t>
            </a:r>
            <a:r>
              <a:rPr sz="2400" spc="-70" dirty="0">
                <a:latin typeface="Calibri"/>
                <a:cs typeface="Calibri"/>
              </a:rPr>
              <a:t> </a:t>
            </a:r>
            <a:r>
              <a:rPr sz="2400" dirty="0">
                <a:latin typeface="Calibri"/>
                <a:cs typeface="Calibri"/>
              </a:rPr>
              <a:t>can</a:t>
            </a:r>
            <a:r>
              <a:rPr sz="2400" spc="-60" dirty="0">
                <a:latin typeface="Calibri"/>
                <a:cs typeface="Calibri"/>
              </a:rPr>
              <a:t> </a:t>
            </a:r>
            <a:r>
              <a:rPr sz="2400" dirty="0">
                <a:latin typeface="Calibri"/>
                <a:cs typeface="Calibri"/>
              </a:rPr>
              <a:t>we</a:t>
            </a:r>
            <a:r>
              <a:rPr sz="2400" spc="-60" dirty="0">
                <a:latin typeface="Calibri"/>
                <a:cs typeface="Calibri"/>
              </a:rPr>
              <a:t> </a:t>
            </a:r>
            <a:r>
              <a:rPr sz="2400" dirty="0">
                <a:latin typeface="Calibri"/>
                <a:cs typeface="Calibri"/>
              </a:rPr>
              <a:t>compare</a:t>
            </a:r>
            <a:r>
              <a:rPr sz="2400" spc="-60" dirty="0">
                <a:latin typeface="Calibri"/>
                <a:cs typeface="Calibri"/>
              </a:rPr>
              <a:t> </a:t>
            </a:r>
            <a:r>
              <a:rPr sz="2400" spc="-25" dirty="0">
                <a:latin typeface="Calibri"/>
                <a:cs typeface="Calibri"/>
              </a:rPr>
              <a:t>our</a:t>
            </a:r>
            <a:endParaRPr sz="2400">
              <a:latin typeface="Calibri"/>
              <a:cs typeface="Calibri"/>
            </a:endParaRPr>
          </a:p>
        </p:txBody>
      </p:sp>
      <p:sp>
        <p:nvSpPr>
          <p:cNvPr id="7" name="object 7"/>
          <p:cNvSpPr txBox="1"/>
          <p:nvPr/>
        </p:nvSpPr>
        <p:spPr>
          <a:xfrm>
            <a:off x="190707" y="1685035"/>
            <a:ext cx="443484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prediction</a:t>
            </a:r>
            <a:r>
              <a:rPr sz="2400" spc="-55" dirty="0">
                <a:latin typeface="Calibri"/>
                <a:cs typeface="Calibri"/>
              </a:rPr>
              <a:t> </a:t>
            </a:r>
            <a:r>
              <a:rPr sz="2400" dirty="0">
                <a:latin typeface="Calibri"/>
                <a:cs typeface="Calibri"/>
              </a:rPr>
              <a:t>to</a:t>
            </a:r>
            <a:r>
              <a:rPr sz="2400" spc="-55" dirty="0">
                <a:latin typeface="Calibri"/>
                <a:cs typeface="Calibri"/>
              </a:rPr>
              <a:t> </a:t>
            </a:r>
            <a:r>
              <a:rPr sz="2400" dirty="0">
                <a:latin typeface="Calibri"/>
                <a:cs typeface="Calibri"/>
              </a:rPr>
              <a:t>the</a:t>
            </a:r>
            <a:r>
              <a:rPr sz="2400" spc="-50" dirty="0">
                <a:latin typeface="Calibri"/>
                <a:cs typeface="Calibri"/>
              </a:rPr>
              <a:t> </a:t>
            </a:r>
            <a:r>
              <a:rPr sz="2400" spc="-20" dirty="0">
                <a:latin typeface="Calibri"/>
                <a:cs typeface="Calibri"/>
              </a:rPr>
              <a:t>ground-</a:t>
            </a:r>
            <a:r>
              <a:rPr sz="2400" dirty="0">
                <a:latin typeface="Calibri"/>
                <a:cs typeface="Calibri"/>
              </a:rPr>
              <a:t>truth</a:t>
            </a:r>
            <a:r>
              <a:rPr sz="2400" spc="-55" dirty="0">
                <a:latin typeface="Calibri"/>
                <a:cs typeface="Calibri"/>
              </a:rPr>
              <a:t> </a:t>
            </a:r>
            <a:r>
              <a:rPr sz="2400" spc="-20" dirty="0">
                <a:latin typeface="Calibri"/>
                <a:cs typeface="Calibri"/>
              </a:rPr>
              <a:t>box?</a:t>
            </a:r>
            <a:endParaRPr sz="2400">
              <a:latin typeface="Calibri"/>
              <a:cs typeface="Calibri"/>
            </a:endParaRPr>
          </a:p>
        </p:txBody>
      </p:sp>
      <p:sp>
        <p:nvSpPr>
          <p:cNvPr id="8" name="object 8"/>
          <p:cNvSpPr txBox="1"/>
          <p:nvPr/>
        </p:nvSpPr>
        <p:spPr>
          <a:xfrm>
            <a:off x="190707" y="2419603"/>
            <a:ext cx="4196715" cy="1116965"/>
          </a:xfrm>
          <a:prstGeom prst="rect">
            <a:avLst/>
          </a:prstGeom>
        </p:spPr>
        <p:txBody>
          <a:bodyPr vert="horz" wrap="square" lIns="0" tIns="15240" rIns="0" bIns="0" rtlCol="0">
            <a:spAutoFit/>
          </a:bodyPr>
          <a:lstStyle/>
          <a:p>
            <a:pPr marL="12700" marR="5080">
              <a:lnSpc>
                <a:spcPct val="99200"/>
              </a:lnSpc>
              <a:spcBef>
                <a:spcPts val="120"/>
              </a:spcBef>
            </a:pPr>
            <a:r>
              <a:rPr sz="2400" b="1" spc="-10" dirty="0">
                <a:latin typeface="Calibri"/>
                <a:cs typeface="Calibri"/>
              </a:rPr>
              <a:t>Intersection</a:t>
            </a:r>
            <a:r>
              <a:rPr sz="2400" b="1" spc="-50" dirty="0">
                <a:latin typeface="Calibri"/>
                <a:cs typeface="Calibri"/>
              </a:rPr>
              <a:t> </a:t>
            </a:r>
            <a:r>
              <a:rPr sz="2400" b="1" dirty="0">
                <a:latin typeface="Calibri"/>
                <a:cs typeface="Calibri"/>
              </a:rPr>
              <a:t>over</a:t>
            </a:r>
            <a:r>
              <a:rPr sz="2400" b="1" spc="-50" dirty="0">
                <a:latin typeface="Calibri"/>
                <a:cs typeface="Calibri"/>
              </a:rPr>
              <a:t> </a:t>
            </a:r>
            <a:r>
              <a:rPr sz="2400" b="1" dirty="0">
                <a:latin typeface="Calibri"/>
                <a:cs typeface="Calibri"/>
              </a:rPr>
              <a:t>Union</a:t>
            </a:r>
            <a:r>
              <a:rPr sz="2400" b="1" spc="-40" dirty="0">
                <a:latin typeface="Calibri"/>
                <a:cs typeface="Calibri"/>
              </a:rPr>
              <a:t> </a:t>
            </a:r>
            <a:r>
              <a:rPr sz="2400" spc="-10" dirty="0">
                <a:latin typeface="Calibri"/>
                <a:cs typeface="Calibri"/>
              </a:rPr>
              <a:t>(IoU) </a:t>
            </a:r>
            <a:r>
              <a:rPr sz="2400" dirty="0">
                <a:latin typeface="Calibri"/>
                <a:cs typeface="Calibri"/>
              </a:rPr>
              <a:t>(Also</a:t>
            </a:r>
            <a:r>
              <a:rPr sz="2400" spc="-45" dirty="0">
                <a:latin typeface="Calibri"/>
                <a:cs typeface="Calibri"/>
              </a:rPr>
              <a:t> </a:t>
            </a:r>
            <a:r>
              <a:rPr sz="2400" dirty="0">
                <a:latin typeface="Calibri"/>
                <a:cs typeface="Calibri"/>
              </a:rPr>
              <a:t>called</a:t>
            </a:r>
            <a:r>
              <a:rPr sz="2400" spc="-40" dirty="0">
                <a:latin typeface="Calibri"/>
                <a:cs typeface="Calibri"/>
              </a:rPr>
              <a:t> </a:t>
            </a:r>
            <a:r>
              <a:rPr sz="2400" spc="-20" dirty="0">
                <a:latin typeface="Calibri"/>
                <a:cs typeface="Calibri"/>
              </a:rPr>
              <a:t>“Jaccard</a:t>
            </a:r>
            <a:r>
              <a:rPr sz="2400" spc="-40" dirty="0">
                <a:latin typeface="Calibri"/>
                <a:cs typeface="Calibri"/>
              </a:rPr>
              <a:t> </a:t>
            </a:r>
            <a:r>
              <a:rPr sz="2400" dirty="0">
                <a:latin typeface="Calibri"/>
                <a:cs typeface="Calibri"/>
              </a:rPr>
              <a:t>similarity”</a:t>
            </a:r>
            <a:r>
              <a:rPr sz="2400" spc="-45" dirty="0">
                <a:latin typeface="Calibri"/>
                <a:cs typeface="Calibri"/>
              </a:rPr>
              <a:t> </a:t>
            </a:r>
            <a:r>
              <a:rPr sz="2400" spc="-25" dirty="0">
                <a:latin typeface="Calibri"/>
                <a:cs typeface="Calibri"/>
              </a:rPr>
              <a:t>or </a:t>
            </a:r>
            <a:r>
              <a:rPr sz="2400" spc="-20" dirty="0">
                <a:latin typeface="Calibri"/>
                <a:cs typeface="Calibri"/>
              </a:rPr>
              <a:t>“Jaccard</a:t>
            </a:r>
            <a:r>
              <a:rPr sz="2400" spc="-70" dirty="0">
                <a:latin typeface="Calibri"/>
                <a:cs typeface="Calibri"/>
              </a:rPr>
              <a:t> </a:t>
            </a:r>
            <a:r>
              <a:rPr sz="2400" spc="-10" dirty="0">
                <a:latin typeface="Calibri"/>
                <a:cs typeface="Calibri"/>
              </a:rPr>
              <a:t>index”):</a:t>
            </a:r>
            <a:endParaRPr sz="2400">
              <a:latin typeface="Calibri"/>
              <a:cs typeface="Calibri"/>
            </a:endParaRPr>
          </a:p>
        </p:txBody>
      </p:sp>
      <p:sp>
        <p:nvSpPr>
          <p:cNvPr id="9" name="object 9"/>
          <p:cNvSpPr/>
          <p:nvPr/>
        </p:nvSpPr>
        <p:spPr>
          <a:xfrm>
            <a:off x="622507" y="4427435"/>
            <a:ext cx="3594100" cy="25400"/>
          </a:xfrm>
          <a:custGeom>
            <a:avLst/>
            <a:gdLst/>
            <a:ahLst/>
            <a:cxnLst/>
            <a:rect l="l" t="t" r="r" b="b"/>
            <a:pathLst>
              <a:path w="3594100" h="25400">
                <a:moveTo>
                  <a:pt x="3594096" y="0"/>
                </a:moveTo>
                <a:lnTo>
                  <a:pt x="0" y="0"/>
                </a:lnTo>
                <a:lnTo>
                  <a:pt x="0" y="25400"/>
                </a:lnTo>
                <a:lnTo>
                  <a:pt x="3594096" y="25400"/>
                </a:lnTo>
                <a:lnTo>
                  <a:pt x="3594096" y="0"/>
                </a:lnTo>
                <a:close/>
              </a:path>
            </a:pathLst>
          </a:custGeom>
          <a:solidFill>
            <a:srgbClr val="000000"/>
          </a:solidFill>
        </p:spPr>
        <p:txBody>
          <a:bodyPr wrap="square" lIns="0" tIns="0" rIns="0" bIns="0" rtlCol="0"/>
          <a:lstStyle/>
          <a:p>
            <a:endParaRPr/>
          </a:p>
        </p:txBody>
      </p:sp>
      <p:sp>
        <p:nvSpPr>
          <p:cNvPr id="10" name="object 10"/>
          <p:cNvSpPr txBox="1"/>
          <p:nvPr/>
        </p:nvSpPr>
        <p:spPr>
          <a:xfrm>
            <a:off x="609807" y="3825747"/>
            <a:ext cx="3616325" cy="1037590"/>
          </a:xfrm>
          <a:prstGeom prst="rect">
            <a:avLst/>
          </a:prstGeom>
        </p:spPr>
        <p:txBody>
          <a:bodyPr vert="horz" wrap="square" lIns="0" tIns="91440" rIns="0" bIns="0" rtlCol="0">
            <a:spAutoFit/>
          </a:bodyPr>
          <a:lstStyle/>
          <a:p>
            <a:pPr algn="ctr">
              <a:lnSpc>
                <a:spcPct val="100000"/>
              </a:lnSpc>
              <a:spcBef>
                <a:spcPts val="720"/>
              </a:spcBef>
            </a:pPr>
            <a:r>
              <a:rPr sz="2800" dirty="0">
                <a:solidFill>
                  <a:srgbClr val="EC7C30"/>
                </a:solidFill>
                <a:latin typeface="Cambria Math"/>
                <a:cs typeface="Cambria Math"/>
              </a:rPr>
              <a:t>𝑨𝒓𝒆𝒂</a:t>
            </a:r>
            <a:r>
              <a:rPr sz="2800" spc="-15" dirty="0">
                <a:solidFill>
                  <a:srgbClr val="EC7C30"/>
                </a:solidFill>
                <a:latin typeface="Cambria Math"/>
                <a:cs typeface="Cambria Math"/>
              </a:rPr>
              <a:t> </a:t>
            </a:r>
            <a:r>
              <a:rPr sz="2800" dirty="0">
                <a:solidFill>
                  <a:srgbClr val="EC7C30"/>
                </a:solidFill>
                <a:latin typeface="Cambria Math"/>
                <a:cs typeface="Cambria Math"/>
              </a:rPr>
              <a:t>𝒐𝒇</a:t>
            </a:r>
            <a:r>
              <a:rPr sz="2800" spc="-15" dirty="0">
                <a:solidFill>
                  <a:srgbClr val="EC7C30"/>
                </a:solidFill>
                <a:latin typeface="Cambria Math"/>
                <a:cs typeface="Cambria Math"/>
              </a:rPr>
              <a:t> </a:t>
            </a:r>
            <a:r>
              <a:rPr sz="2800" spc="-10" dirty="0">
                <a:solidFill>
                  <a:srgbClr val="EC7C30"/>
                </a:solidFill>
                <a:latin typeface="Cambria Math"/>
                <a:cs typeface="Cambria Math"/>
              </a:rPr>
              <a:t>𝑰𝒏𝒕𝒆𝒓𝒔𝒆𝒄𝒕𝒊𝒐𝒏</a:t>
            </a:r>
            <a:endParaRPr sz="2800">
              <a:latin typeface="Cambria Math"/>
              <a:cs typeface="Cambria Math"/>
            </a:endParaRPr>
          </a:p>
          <a:p>
            <a:pPr algn="ctr">
              <a:lnSpc>
                <a:spcPct val="100000"/>
              </a:lnSpc>
              <a:spcBef>
                <a:spcPts val="625"/>
              </a:spcBef>
            </a:pPr>
            <a:r>
              <a:rPr sz="2800" dirty="0">
                <a:solidFill>
                  <a:srgbClr val="6F2F9F"/>
                </a:solidFill>
                <a:latin typeface="Cambria Math"/>
                <a:cs typeface="Cambria Math"/>
              </a:rPr>
              <a:t>𝑨𝒓𝒆𝒂</a:t>
            </a:r>
            <a:r>
              <a:rPr sz="2800" spc="-15" dirty="0">
                <a:solidFill>
                  <a:srgbClr val="6F2F9F"/>
                </a:solidFill>
                <a:latin typeface="Cambria Math"/>
                <a:cs typeface="Cambria Math"/>
              </a:rPr>
              <a:t> </a:t>
            </a:r>
            <a:r>
              <a:rPr sz="2800" dirty="0">
                <a:solidFill>
                  <a:srgbClr val="6F2F9F"/>
                </a:solidFill>
                <a:latin typeface="Cambria Math"/>
                <a:cs typeface="Cambria Math"/>
              </a:rPr>
              <a:t>𝒐𝒇</a:t>
            </a:r>
            <a:r>
              <a:rPr sz="2800" spc="-15" dirty="0">
                <a:solidFill>
                  <a:srgbClr val="6F2F9F"/>
                </a:solidFill>
                <a:latin typeface="Cambria Math"/>
                <a:cs typeface="Cambria Math"/>
              </a:rPr>
              <a:t> </a:t>
            </a:r>
            <a:r>
              <a:rPr sz="2800" spc="-20" dirty="0">
                <a:solidFill>
                  <a:srgbClr val="6F2F9F"/>
                </a:solidFill>
                <a:latin typeface="Cambria Math"/>
                <a:cs typeface="Cambria Math"/>
              </a:rPr>
              <a:t>𝑼𝒏𝒊𝒐𝒏</a:t>
            </a:r>
            <a:endParaRPr sz="2800">
              <a:latin typeface="Cambria Math"/>
              <a:cs typeface="Cambria Math"/>
            </a:endParaRPr>
          </a:p>
        </p:txBody>
      </p:sp>
      <p:grpSp>
        <p:nvGrpSpPr>
          <p:cNvPr id="11" name="object 11"/>
          <p:cNvGrpSpPr/>
          <p:nvPr/>
        </p:nvGrpSpPr>
        <p:grpSpPr>
          <a:xfrm>
            <a:off x="5809221" y="2039645"/>
            <a:ext cx="4206875" cy="3898900"/>
            <a:chOff x="5809221" y="2039645"/>
            <a:chExt cx="4206875" cy="3898900"/>
          </a:xfrm>
        </p:grpSpPr>
        <p:sp>
          <p:nvSpPr>
            <p:cNvPr id="12" name="object 12"/>
            <p:cNvSpPr/>
            <p:nvPr/>
          </p:nvSpPr>
          <p:spPr>
            <a:xfrm>
              <a:off x="6394577" y="2410955"/>
              <a:ext cx="3067050" cy="2786380"/>
            </a:xfrm>
            <a:custGeom>
              <a:avLst/>
              <a:gdLst/>
              <a:ahLst/>
              <a:cxnLst/>
              <a:rect l="l" t="t" r="r" b="b"/>
              <a:pathLst>
                <a:path w="3067050" h="2786379">
                  <a:moveTo>
                    <a:pt x="3066669" y="0"/>
                  </a:moveTo>
                  <a:lnTo>
                    <a:pt x="0" y="0"/>
                  </a:lnTo>
                  <a:lnTo>
                    <a:pt x="0" y="2786202"/>
                  </a:lnTo>
                  <a:lnTo>
                    <a:pt x="3066669" y="2786202"/>
                  </a:lnTo>
                  <a:lnTo>
                    <a:pt x="3066669" y="0"/>
                  </a:lnTo>
                  <a:close/>
                </a:path>
              </a:pathLst>
            </a:custGeom>
            <a:solidFill>
              <a:srgbClr val="EC7C30">
                <a:alpha val="50199"/>
              </a:srgbClr>
            </a:solidFill>
          </p:spPr>
          <p:txBody>
            <a:bodyPr wrap="square" lIns="0" tIns="0" rIns="0" bIns="0" rtlCol="0"/>
            <a:lstStyle/>
            <a:p>
              <a:endParaRPr/>
            </a:p>
          </p:txBody>
        </p:sp>
        <p:sp>
          <p:nvSpPr>
            <p:cNvPr id="13" name="object 13"/>
            <p:cNvSpPr/>
            <p:nvPr/>
          </p:nvSpPr>
          <p:spPr>
            <a:xfrm>
              <a:off x="5840971" y="2071395"/>
              <a:ext cx="3620770" cy="3126105"/>
            </a:xfrm>
            <a:custGeom>
              <a:avLst/>
              <a:gdLst/>
              <a:ahLst/>
              <a:cxnLst/>
              <a:rect l="l" t="t" r="r" b="b"/>
              <a:pathLst>
                <a:path w="3620770" h="3126104">
                  <a:moveTo>
                    <a:pt x="0" y="0"/>
                  </a:moveTo>
                  <a:lnTo>
                    <a:pt x="3620282" y="0"/>
                  </a:lnTo>
                  <a:lnTo>
                    <a:pt x="3620282" y="3125761"/>
                  </a:lnTo>
                  <a:lnTo>
                    <a:pt x="0" y="3125761"/>
                  </a:lnTo>
                  <a:lnTo>
                    <a:pt x="0" y="0"/>
                  </a:lnTo>
                  <a:close/>
                </a:path>
              </a:pathLst>
            </a:custGeom>
            <a:ln w="63500">
              <a:solidFill>
                <a:srgbClr val="00AFEF"/>
              </a:solidFill>
            </a:ln>
          </p:spPr>
          <p:txBody>
            <a:bodyPr wrap="square" lIns="0" tIns="0" rIns="0" bIns="0" rtlCol="0"/>
            <a:lstStyle/>
            <a:p>
              <a:endParaRPr/>
            </a:p>
          </p:txBody>
        </p:sp>
        <p:sp>
          <p:nvSpPr>
            <p:cNvPr id="14" name="object 14"/>
            <p:cNvSpPr/>
            <p:nvPr/>
          </p:nvSpPr>
          <p:spPr>
            <a:xfrm>
              <a:off x="6394577" y="2416632"/>
              <a:ext cx="3589654" cy="3489960"/>
            </a:xfrm>
            <a:custGeom>
              <a:avLst/>
              <a:gdLst/>
              <a:ahLst/>
              <a:cxnLst/>
              <a:rect l="l" t="t" r="r" b="b"/>
              <a:pathLst>
                <a:path w="3589654" h="3489960">
                  <a:moveTo>
                    <a:pt x="0" y="0"/>
                  </a:moveTo>
                  <a:lnTo>
                    <a:pt x="3589172" y="0"/>
                  </a:lnTo>
                  <a:lnTo>
                    <a:pt x="3589172" y="3489651"/>
                  </a:lnTo>
                  <a:lnTo>
                    <a:pt x="0" y="3489651"/>
                  </a:lnTo>
                  <a:lnTo>
                    <a:pt x="0" y="0"/>
                  </a:lnTo>
                  <a:close/>
                </a:path>
              </a:pathLst>
            </a:custGeom>
            <a:ln w="63500">
              <a:solidFill>
                <a:srgbClr val="01FF00"/>
              </a:solidFill>
            </a:ln>
          </p:spPr>
          <p:txBody>
            <a:bodyPr wrap="square" lIns="0" tIns="0" rIns="0" bIns="0" rtlCol="0"/>
            <a:lstStyle/>
            <a:p>
              <a:endParaRPr/>
            </a:p>
          </p:txBody>
        </p:sp>
      </p:grpSp>
      <p:sp>
        <p:nvSpPr>
          <p:cNvPr id="15" name="object 15"/>
          <p:cNvSpPr txBox="1"/>
          <p:nvPr/>
        </p:nvSpPr>
        <p:spPr>
          <a:xfrm>
            <a:off x="7546340" y="6190777"/>
            <a:ext cx="4425950" cy="130805"/>
          </a:xfrm>
          <a:prstGeom prst="rect">
            <a:avLst/>
          </a:prstGeom>
        </p:spPr>
        <p:txBody>
          <a:bodyPr vert="horz" wrap="square" lIns="0" tIns="7620" rIns="0" bIns="0" rtlCol="0">
            <a:spAutoFit/>
          </a:bodyPr>
          <a:lstStyle/>
          <a:p>
            <a:pPr marL="12700">
              <a:lnSpc>
                <a:spcPct val="100000"/>
              </a:lnSpc>
              <a:spcBef>
                <a:spcPts val="60"/>
              </a:spcBef>
            </a:pPr>
            <a:r>
              <a:rPr sz="800" u="sng" dirty="0">
                <a:solidFill>
                  <a:srgbClr val="0462C1"/>
                </a:solidFill>
                <a:uFill>
                  <a:solidFill>
                    <a:srgbClr val="0462C1"/>
                  </a:solidFill>
                </a:uFill>
                <a:latin typeface="Calibri"/>
                <a:cs typeface="Calibri"/>
              </a:rPr>
              <a:t>Puppy</a:t>
            </a:r>
            <a:r>
              <a:rPr sz="800" u="sng" spc="-2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15" dirty="0">
                <a:solidFill>
                  <a:srgbClr val="0462C1"/>
                </a:solidFill>
                <a:latin typeface="Calibri"/>
                <a:cs typeface="Calibri"/>
              </a:rPr>
              <a:t> </a:t>
            </a:r>
            <a:r>
              <a:rPr sz="800" dirty="0">
                <a:latin typeface="Calibri"/>
                <a:cs typeface="Calibri"/>
              </a:rPr>
              <a:t>is</a:t>
            </a:r>
            <a:r>
              <a:rPr sz="800" spc="-15" dirty="0">
                <a:latin typeface="Calibri"/>
                <a:cs typeface="Calibri"/>
              </a:rPr>
              <a:t> </a:t>
            </a:r>
            <a:r>
              <a:rPr sz="800" spc="-10" dirty="0">
                <a:latin typeface="Calibri"/>
                <a:cs typeface="Calibri"/>
              </a:rPr>
              <a:t>licensed</a:t>
            </a:r>
            <a:r>
              <a:rPr sz="800" spc="-15" dirty="0">
                <a:latin typeface="Calibri"/>
                <a:cs typeface="Calibri"/>
              </a:rPr>
              <a:t> </a:t>
            </a:r>
            <a:r>
              <a:rPr sz="800" dirty="0">
                <a:latin typeface="Calibri"/>
                <a:cs typeface="Calibri"/>
              </a:rPr>
              <a:t>under</a:t>
            </a:r>
            <a:r>
              <a:rPr sz="800" spc="-25" dirty="0">
                <a:latin typeface="Calibri"/>
                <a:cs typeface="Calibri"/>
              </a:rPr>
              <a:t> </a:t>
            </a:r>
            <a:r>
              <a:rPr sz="800" u="sng" spc="-10" dirty="0">
                <a:solidFill>
                  <a:srgbClr val="0462C1"/>
                </a:solidFill>
                <a:uFill>
                  <a:solidFill>
                    <a:srgbClr val="0462C1"/>
                  </a:solidFill>
                </a:uFill>
                <a:latin typeface="Calibri"/>
                <a:cs typeface="Calibri"/>
              </a:rPr>
              <a:t>CC-</a:t>
            </a:r>
            <a:r>
              <a:rPr sz="800" u="sng" dirty="0">
                <a:solidFill>
                  <a:srgbClr val="0462C1"/>
                </a:solidFill>
                <a:uFill>
                  <a:solidFill>
                    <a:srgbClr val="0462C1"/>
                  </a:solidFill>
                </a:uFill>
                <a:latin typeface="Calibri"/>
                <a:cs typeface="Calibri"/>
              </a:rPr>
              <a:t>A</a:t>
            </a:r>
            <a:r>
              <a:rPr sz="800" u="sng" spc="-15"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2.0</a:t>
            </a:r>
            <a:r>
              <a:rPr sz="800" u="sng" spc="-25"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Generic</a:t>
            </a:r>
            <a:r>
              <a:rPr sz="800" u="sng" spc="-1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license</a:t>
            </a:r>
            <a:r>
              <a:rPr sz="800" spc="-10" dirty="0">
                <a:latin typeface="Calibri"/>
                <a:cs typeface="Calibri"/>
              </a:rPr>
              <a:t>.</a:t>
            </a:r>
            <a:r>
              <a:rPr sz="800" spc="-20" dirty="0">
                <a:latin typeface="Calibri"/>
                <a:cs typeface="Calibri"/>
              </a:rPr>
              <a:t> </a:t>
            </a:r>
            <a:r>
              <a:rPr sz="800" spc="-10" dirty="0">
                <a:latin typeface="Calibri"/>
                <a:cs typeface="Calibri"/>
              </a:rPr>
              <a:t>Bounding</a:t>
            </a:r>
            <a:r>
              <a:rPr sz="800" spc="-20" dirty="0">
                <a:latin typeface="Calibri"/>
                <a:cs typeface="Calibri"/>
              </a:rPr>
              <a:t> </a:t>
            </a:r>
            <a:r>
              <a:rPr sz="800" dirty="0">
                <a:latin typeface="Calibri"/>
                <a:cs typeface="Calibri"/>
              </a:rPr>
              <a:t>boxes</a:t>
            </a:r>
            <a:r>
              <a:rPr sz="800" spc="-15" dirty="0">
                <a:latin typeface="Calibri"/>
                <a:cs typeface="Calibri"/>
              </a:rPr>
              <a:t> </a:t>
            </a:r>
            <a:r>
              <a:rPr sz="800" dirty="0">
                <a:latin typeface="Calibri"/>
                <a:cs typeface="Calibri"/>
              </a:rPr>
              <a:t>and</a:t>
            </a:r>
            <a:r>
              <a:rPr sz="800" spc="-15" dirty="0">
                <a:latin typeface="Calibri"/>
                <a:cs typeface="Calibri"/>
              </a:rPr>
              <a:t> </a:t>
            </a:r>
            <a:r>
              <a:rPr sz="800" dirty="0">
                <a:latin typeface="Calibri"/>
                <a:cs typeface="Calibri"/>
              </a:rPr>
              <a:t>text</a:t>
            </a:r>
            <a:r>
              <a:rPr sz="800" spc="-20" dirty="0">
                <a:latin typeface="Calibri"/>
                <a:cs typeface="Calibri"/>
              </a:rPr>
              <a:t> </a:t>
            </a:r>
            <a:r>
              <a:rPr sz="800" dirty="0">
                <a:latin typeface="Calibri"/>
                <a:cs typeface="Calibri"/>
              </a:rPr>
              <a:t>added</a:t>
            </a:r>
            <a:r>
              <a:rPr sz="800" spc="-15" dirty="0">
                <a:latin typeface="Calibri"/>
                <a:cs typeface="Calibri"/>
              </a:rPr>
              <a:t> </a:t>
            </a:r>
            <a:r>
              <a:rPr sz="800" dirty="0">
                <a:latin typeface="Calibri"/>
                <a:cs typeface="Calibri"/>
              </a:rPr>
              <a:t>by</a:t>
            </a:r>
            <a:r>
              <a:rPr sz="800" spc="-20" dirty="0">
                <a:latin typeface="Calibri"/>
                <a:cs typeface="Calibri"/>
              </a:rPr>
              <a:t> </a:t>
            </a:r>
            <a:r>
              <a:rPr lang="en-TR" sz="800" dirty="0">
                <a:latin typeface="Calibri"/>
                <a:cs typeface="Calibri"/>
              </a:rPr>
              <a:t> </a:t>
            </a:r>
            <a:r>
              <a:rPr sz="800" spc="-10" dirty="0">
                <a:latin typeface="Calibri"/>
                <a:cs typeface="Calibri"/>
              </a:rPr>
              <a:t>.</a:t>
            </a:r>
            <a:endParaRPr sz="800" dirty="0">
              <a:latin typeface="Calibri"/>
              <a:cs typeface="Calibri"/>
            </a:endParaRPr>
          </a:p>
        </p:txBody>
      </p:sp>
      <p:sp>
        <p:nvSpPr>
          <p:cNvPr id="16" name="object 16"/>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7" name="object 17"/>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33</a:t>
            </a:fld>
            <a:endParaRPr spc="-25" dirty="0"/>
          </a:p>
        </p:txBody>
      </p:sp>
      <p:sp>
        <p:nvSpPr>
          <p:cNvPr id="18" name="object 18"/>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838191" y="1308321"/>
            <a:ext cx="6975475" cy="4654550"/>
            <a:chOff x="4838191" y="1308321"/>
            <a:chExt cx="6975475" cy="4654550"/>
          </a:xfrm>
        </p:grpSpPr>
        <p:pic>
          <p:nvPicPr>
            <p:cNvPr id="3" name="object 3"/>
            <p:cNvPicPr/>
            <p:nvPr/>
          </p:nvPicPr>
          <p:blipFill>
            <a:blip r:embed="rId2" cstate="print"/>
            <a:stretch>
              <a:fillRect/>
            </a:stretch>
          </p:blipFill>
          <p:spPr>
            <a:xfrm>
              <a:off x="4838191" y="1308321"/>
              <a:ext cx="6975462" cy="4653940"/>
            </a:xfrm>
            <a:prstGeom prst="rect">
              <a:avLst/>
            </a:prstGeom>
          </p:spPr>
        </p:pic>
        <p:sp>
          <p:nvSpPr>
            <p:cNvPr id="4" name="object 4"/>
            <p:cNvSpPr/>
            <p:nvPr/>
          </p:nvSpPr>
          <p:spPr>
            <a:xfrm>
              <a:off x="5840971" y="2072246"/>
              <a:ext cx="4143375" cy="3831590"/>
            </a:xfrm>
            <a:custGeom>
              <a:avLst/>
              <a:gdLst/>
              <a:ahLst/>
              <a:cxnLst/>
              <a:rect l="l" t="t" r="r" b="b"/>
              <a:pathLst>
                <a:path w="4143375" h="3831590">
                  <a:moveTo>
                    <a:pt x="4142790" y="3124911"/>
                  </a:moveTo>
                  <a:lnTo>
                    <a:pt x="3620274" y="3124911"/>
                  </a:lnTo>
                  <a:lnTo>
                    <a:pt x="3620274" y="0"/>
                  </a:lnTo>
                  <a:lnTo>
                    <a:pt x="0" y="0"/>
                  </a:lnTo>
                  <a:lnTo>
                    <a:pt x="0" y="3124911"/>
                  </a:lnTo>
                  <a:lnTo>
                    <a:pt x="563600" y="3124911"/>
                  </a:lnTo>
                  <a:lnTo>
                    <a:pt x="563600" y="3831158"/>
                  </a:lnTo>
                  <a:lnTo>
                    <a:pt x="4142790" y="3831158"/>
                  </a:lnTo>
                  <a:lnTo>
                    <a:pt x="4142790" y="3124911"/>
                  </a:lnTo>
                  <a:close/>
                </a:path>
              </a:pathLst>
            </a:custGeom>
            <a:solidFill>
              <a:srgbClr val="6F2F9F">
                <a:alpha val="50199"/>
              </a:srgbClr>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Comparing</a:t>
            </a:r>
            <a:r>
              <a:rPr spc="-114" dirty="0"/>
              <a:t> </a:t>
            </a:r>
            <a:r>
              <a:rPr spc="-10" dirty="0"/>
              <a:t>Boxes:</a:t>
            </a:r>
            <a:r>
              <a:rPr spc="-114" dirty="0"/>
              <a:t> </a:t>
            </a:r>
            <a:r>
              <a:rPr spc="-10" dirty="0"/>
              <a:t>Intersection</a:t>
            </a:r>
            <a:r>
              <a:rPr spc="-120" dirty="0"/>
              <a:t> </a:t>
            </a:r>
            <a:r>
              <a:rPr dirty="0"/>
              <a:t>over</a:t>
            </a:r>
            <a:r>
              <a:rPr spc="-114" dirty="0"/>
              <a:t> </a:t>
            </a:r>
            <a:r>
              <a:rPr dirty="0"/>
              <a:t>Union</a:t>
            </a:r>
            <a:r>
              <a:rPr spc="-120" dirty="0"/>
              <a:t> </a:t>
            </a:r>
            <a:r>
              <a:rPr spc="-10" dirty="0"/>
              <a:t>(IoU)</a:t>
            </a:r>
          </a:p>
        </p:txBody>
      </p:sp>
      <p:sp>
        <p:nvSpPr>
          <p:cNvPr id="6" name="object 6"/>
          <p:cNvSpPr txBox="1"/>
          <p:nvPr/>
        </p:nvSpPr>
        <p:spPr>
          <a:xfrm>
            <a:off x="6100749" y="1437133"/>
            <a:ext cx="248094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FEF"/>
                </a:solidFill>
                <a:latin typeface="Calibri"/>
                <a:cs typeface="Calibri"/>
              </a:rPr>
              <a:t>Our</a:t>
            </a:r>
            <a:r>
              <a:rPr sz="3200" b="1" spc="-10" dirty="0">
                <a:solidFill>
                  <a:srgbClr val="00AFEF"/>
                </a:solidFill>
                <a:latin typeface="Calibri"/>
                <a:cs typeface="Calibri"/>
              </a:rPr>
              <a:t> Prediction</a:t>
            </a:r>
            <a:endParaRPr sz="3200">
              <a:latin typeface="Calibri"/>
              <a:cs typeface="Calibri"/>
            </a:endParaRPr>
          </a:p>
        </p:txBody>
      </p:sp>
      <p:sp>
        <p:nvSpPr>
          <p:cNvPr id="7" name="object 7"/>
          <p:cNvSpPr txBox="1"/>
          <p:nvPr/>
        </p:nvSpPr>
        <p:spPr>
          <a:xfrm>
            <a:off x="10338637" y="2253997"/>
            <a:ext cx="1295400" cy="995044"/>
          </a:xfrm>
          <a:prstGeom prst="rect">
            <a:avLst/>
          </a:prstGeom>
        </p:spPr>
        <p:txBody>
          <a:bodyPr vert="horz" wrap="square" lIns="0" tIns="31750" rIns="0" bIns="0" rtlCol="0">
            <a:spAutoFit/>
          </a:bodyPr>
          <a:lstStyle/>
          <a:p>
            <a:pPr marL="196850" marR="5080" indent="-184150">
              <a:lnSpc>
                <a:spcPts val="3790"/>
              </a:lnSpc>
              <a:spcBef>
                <a:spcPts val="250"/>
              </a:spcBef>
            </a:pPr>
            <a:r>
              <a:rPr sz="3200" b="1" spc="-20" dirty="0">
                <a:solidFill>
                  <a:srgbClr val="01FF00"/>
                </a:solidFill>
                <a:latin typeface="Calibri"/>
                <a:cs typeface="Calibri"/>
              </a:rPr>
              <a:t>Ground </a:t>
            </a:r>
            <a:r>
              <a:rPr sz="3200" b="1" spc="-10" dirty="0">
                <a:solidFill>
                  <a:srgbClr val="01FF00"/>
                </a:solidFill>
                <a:latin typeface="Calibri"/>
                <a:cs typeface="Calibri"/>
              </a:rPr>
              <a:t>Truth</a:t>
            </a:r>
            <a:endParaRPr sz="3200">
              <a:latin typeface="Calibri"/>
              <a:cs typeface="Calibri"/>
            </a:endParaRPr>
          </a:p>
        </p:txBody>
      </p:sp>
      <p:sp>
        <p:nvSpPr>
          <p:cNvPr id="8" name="object 8"/>
          <p:cNvSpPr txBox="1"/>
          <p:nvPr/>
        </p:nvSpPr>
        <p:spPr>
          <a:xfrm>
            <a:off x="190707" y="1316228"/>
            <a:ext cx="318262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How</a:t>
            </a:r>
            <a:r>
              <a:rPr sz="2400" spc="-70" dirty="0">
                <a:latin typeface="Calibri"/>
                <a:cs typeface="Calibri"/>
              </a:rPr>
              <a:t> </a:t>
            </a:r>
            <a:r>
              <a:rPr sz="2400" dirty="0">
                <a:latin typeface="Calibri"/>
                <a:cs typeface="Calibri"/>
              </a:rPr>
              <a:t>can</a:t>
            </a:r>
            <a:r>
              <a:rPr sz="2400" spc="-60" dirty="0">
                <a:latin typeface="Calibri"/>
                <a:cs typeface="Calibri"/>
              </a:rPr>
              <a:t> </a:t>
            </a:r>
            <a:r>
              <a:rPr sz="2400" dirty="0">
                <a:latin typeface="Calibri"/>
                <a:cs typeface="Calibri"/>
              </a:rPr>
              <a:t>we</a:t>
            </a:r>
            <a:r>
              <a:rPr sz="2400" spc="-60" dirty="0">
                <a:latin typeface="Calibri"/>
                <a:cs typeface="Calibri"/>
              </a:rPr>
              <a:t> </a:t>
            </a:r>
            <a:r>
              <a:rPr sz="2400" dirty="0">
                <a:latin typeface="Calibri"/>
                <a:cs typeface="Calibri"/>
              </a:rPr>
              <a:t>compare</a:t>
            </a:r>
            <a:r>
              <a:rPr sz="2400" spc="-60" dirty="0">
                <a:latin typeface="Calibri"/>
                <a:cs typeface="Calibri"/>
              </a:rPr>
              <a:t> </a:t>
            </a:r>
            <a:r>
              <a:rPr sz="2400" spc="-25" dirty="0">
                <a:latin typeface="Calibri"/>
                <a:cs typeface="Calibri"/>
              </a:rPr>
              <a:t>our</a:t>
            </a:r>
            <a:endParaRPr sz="2400">
              <a:latin typeface="Calibri"/>
              <a:cs typeface="Calibri"/>
            </a:endParaRPr>
          </a:p>
        </p:txBody>
      </p:sp>
      <p:sp>
        <p:nvSpPr>
          <p:cNvPr id="9" name="object 9"/>
          <p:cNvSpPr txBox="1"/>
          <p:nvPr/>
        </p:nvSpPr>
        <p:spPr>
          <a:xfrm>
            <a:off x="190707" y="1685035"/>
            <a:ext cx="443484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prediction</a:t>
            </a:r>
            <a:r>
              <a:rPr sz="2400" spc="-55" dirty="0">
                <a:latin typeface="Calibri"/>
                <a:cs typeface="Calibri"/>
              </a:rPr>
              <a:t> </a:t>
            </a:r>
            <a:r>
              <a:rPr sz="2400" dirty="0">
                <a:latin typeface="Calibri"/>
                <a:cs typeface="Calibri"/>
              </a:rPr>
              <a:t>to</a:t>
            </a:r>
            <a:r>
              <a:rPr sz="2400" spc="-55" dirty="0">
                <a:latin typeface="Calibri"/>
                <a:cs typeface="Calibri"/>
              </a:rPr>
              <a:t> </a:t>
            </a:r>
            <a:r>
              <a:rPr sz="2400" dirty="0">
                <a:latin typeface="Calibri"/>
                <a:cs typeface="Calibri"/>
              </a:rPr>
              <a:t>the</a:t>
            </a:r>
            <a:r>
              <a:rPr sz="2400" spc="-50" dirty="0">
                <a:latin typeface="Calibri"/>
                <a:cs typeface="Calibri"/>
              </a:rPr>
              <a:t> </a:t>
            </a:r>
            <a:r>
              <a:rPr sz="2400" spc="-20" dirty="0">
                <a:latin typeface="Calibri"/>
                <a:cs typeface="Calibri"/>
              </a:rPr>
              <a:t>ground-</a:t>
            </a:r>
            <a:r>
              <a:rPr sz="2400" dirty="0">
                <a:latin typeface="Calibri"/>
                <a:cs typeface="Calibri"/>
              </a:rPr>
              <a:t>truth</a:t>
            </a:r>
            <a:r>
              <a:rPr sz="2400" spc="-55" dirty="0">
                <a:latin typeface="Calibri"/>
                <a:cs typeface="Calibri"/>
              </a:rPr>
              <a:t> </a:t>
            </a:r>
            <a:r>
              <a:rPr sz="2400" spc="-20" dirty="0">
                <a:latin typeface="Calibri"/>
                <a:cs typeface="Calibri"/>
              </a:rPr>
              <a:t>box?</a:t>
            </a:r>
            <a:endParaRPr sz="2400">
              <a:latin typeface="Calibri"/>
              <a:cs typeface="Calibri"/>
            </a:endParaRPr>
          </a:p>
        </p:txBody>
      </p:sp>
      <p:sp>
        <p:nvSpPr>
          <p:cNvPr id="10" name="object 10"/>
          <p:cNvSpPr txBox="1"/>
          <p:nvPr/>
        </p:nvSpPr>
        <p:spPr>
          <a:xfrm>
            <a:off x="190707" y="2419603"/>
            <a:ext cx="4196715" cy="1116965"/>
          </a:xfrm>
          <a:prstGeom prst="rect">
            <a:avLst/>
          </a:prstGeom>
        </p:spPr>
        <p:txBody>
          <a:bodyPr vert="horz" wrap="square" lIns="0" tIns="15240" rIns="0" bIns="0" rtlCol="0">
            <a:spAutoFit/>
          </a:bodyPr>
          <a:lstStyle/>
          <a:p>
            <a:pPr marL="12700" marR="5080">
              <a:lnSpc>
                <a:spcPct val="99200"/>
              </a:lnSpc>
              <a:spcBef>
                <a:spcPts val="120"/>
              </a:spcBef>
            </a:pPr>
            <a:r>
              <a:rPr sz="2400" b="1" spc="-10" dirty="0">
                <a:latin typeface="Calibri"/>
                <a:cs typeface="Calibri"/>
              </a:rPr>
              <a:t>Intersection</a:t>
            </a:r>
            <a:r>
              <a:rPr sz="2400" b="1" spc="-50" dirty="0">
                <a:latin typeface="Calibri"/>
                <a:cs typeface="Calibri"/>
              </a:rPr>
              <a:t> </a:t>
            </a:r>
            <a:r>
              <a:rPr sz="2400" b="1" dirty="0">
                <a:latin typeface="Calibri"/>
                <a:cs typeface="Calibri"/>
              </a:rPr>
              <a:t>over</a:t>
            </a:r>
            <a:r>
              <a:rPr sz="2400" b="1" spc="-50" dirty="0">
                <a:latin typeface="Calibri"/>
                <a:cs typeface="Calibri"/>
              </a:rPr>
              <a:t> </a:t>
            </a:r>
            <a:r>
              <a:rPr sz="2400" b="1" dirty="0">
                <a:latin typeface="Calibri"/>
                <a:cs typeface="Calibri"/>
              </a:rPr>
              <a:t>Union</a:t>
            </a:r>
            <a:r>
              <a:rPr sz="2400" b="1" spc="-40" dirty="0">
                <a:latin typeface="Calibri"/>
                <a:cs typeface="Calibri"/>
              </a:rPr>
              <a:t> </a:t>
            </a:r>
            <a:r>
              <a:rPr sz="2400" spc="-10" dirty="0">
                <a:latin typeface="Calibri"/>
                <a:cs typeface="Calibri"/>
              </a:rPr>
              <a:t>(IoU) </a:t>
            </a:r>
            <a:r>
              <a:rPr sz="2400" dirty="0">
                <a:latin typeface="Calibri"/>
                <a:cs typeface="Calibri"/>
              </a:rPr>
              <a:t>(Also</a:t>
            </a:r>
            <a:r>
              <a:rPr sz="2400" spc="-45" dirty="0">
                <a:latin typeface="Calibri"/>
                <a:cs typeface="Calibri"/>
              </a:rPr>
              <a:t> </a:t>
            </a:r>
            <a:r>
              <a:rPr sz="2400" dirty="0">
                <a:latin typeface="Calibri"/>
                <a:cs typeface="Calibri"/>
              </a:rPr>
              <a:t>called</a:t>
            </a:r>
            <a:r>
              <a:rPr sz="2400" spc="-40" dirty="0">
                <a:latin typeface="Calibri"/>
                <a:cs typeface="Calibri"/>
              </a:rPr>
              <a:t> </a:t>
            </a:r>
            <a:r>
              <a:rPr sz="2400" spc="-20" dirty="0">
                <a:latin typeface="Calibri"/>
                <a:cs typeface="Calibri"/>
              </a:rPr>
              <a:t>“Jaccard</a:t>
            </a:r>
            <a:r>
              <a:rPr sz="2400" spc="-40" dirty="0">
                <a:latin typeface="Calibri"/>
                <a:cs typeface="Calibri"/>
              </a:rPr>
              <a:t> </a:t>
            </a:r>
            <a:r>
              <a:rPr sz="2400" dirty="0">
                <a:latin typeface="Calibri"/>
                <a:cs typeface="Calibri"/>
              </a:rPr>
              <a:t>similarity”</a:t>
            </a:r>
            <a:r>
              <a:rPr sz="2400" spc="-45" dirty="0">
                <a:latin typeface="Calibri"/>
                <a:cs typeface="Calibri"/>
              </a:rPr>
              <a:t> </a:t>
            </a:r>
            <a:r>
              <a:rPr sz="2400" spc="-25" dirty="0">
                <a:latin typeface="Calibri"/>
                <a:cs typeface="Calibri"/>
              </a:rPr>
              <a:t>or </a:t>
            </a:r>
            <a:r>
              <a:rPr sz="2400" spc="-20" dirty="0">
                <a:latin typeface="Calibri"/>
                <a:cs typeface="Calibri"/>
              </a:rPr>
              <a:t>“Jaccard</a:t>
            </a:r>
            <a:r>
              <a:rPr sz="2400" spc="-70" dirty="0">
                <a:latin typeface="Calibri"/>
                <a:cs typeface="Calibri"/>
              </a:rPr>
              <a:t> </a:t>
            </a:r>
            <a:r>
              <a:rPr sz="2400" spc="-10" dirty="0">
                <a:latin typeface="Calibri"/>
                <a:cs typeface="Calibri"/>
              </a:rPr>
              <a:t>index”):</a:t>
            </a:r>
            <a:endParaRPr sz="2400">
              <a:latin typeface="Calibri"/>
              <a:cs typeface="Calibri"/>
            </a:endParaRPr>
          </a:p>
        </p:txBody>
      </p:sp>
      <p:sp>
        <p:nvSpPr>
          <p:cNvPr id="11" name="object 11"/>
          <p:cNvSpPr/>
          <p:nvPr/>
        </p:nvSpPr>
        <p:spPr>
          <a:xfrm>
            <a:off x="622507" y="4427435"/>
            <a:ext cx="3594100" cy="25400"/>
          </a:xfrm>
          <a:custGeom>
            <a:avLst/>
            <a:gdLst/>
            <a:ahLst/>
            <a:cxnLst/>
            <a:rect l="l" t="t" r="r" b="b"/>
            <a:pathLst>
              <a:path w="3594100" h="25400">
                <a:moveTo>
                  <a:pt x="3594096" y="0"/>
                </a:moveTo>
                <a:lnTo>
                  <a:pt x="0" y="0"/>
                </a:lnTo>
                <a:lnTo>
                  <a:pt x="0" y="25400"/>
                </a:lnTo>
                <a:lnTo>
                  <a:pt x="3594096" y="25400"/>
                </a:lnTo>
                <a:lnTo>
                  <a:pt x="3594096" y="0"/>
                </a:lnTo>
                <a:close/>
              </a:path>
            </a:pathLst>
          </a:custGeom>
          <a:solidFill>
            <a:srgbClr val="000000"/>
          </a:solidFill>
        </p:spPr>
        <p:txBody>
          <a:bodyPr wrap="square" lIns="0" tIns="0" rIns="0" bIns="0" rtlCol="0"/>
          <a:lstStyle/>
          <a:p>
            <a:endParaRPr/>
          </a:p>
        </p:txBody>
      </p:sp>
      <p:sp>
        <p:nvSpPr>
          <p:cNvPr id="12" name="object 12"/>
          <p:cNvSpPr txBox="1"/>
          <p:nvPr/>
        </p:nvSpPr>
        <p:spPr>
          <a:xfrm>
            <a:off x="609807" y="3825747"/>
            <a:ext cx="3616325" cy="1037590"/>
          </a:xfrm>
          <a:prstGeom prst="rect">
            <a:avLst/>
          </a:prstGeom>
        </p:spPr>
        <p:txBody>
          <a:bodyPr vert="horz" wrap="square" lIns="0" tIns="91440" rIns="0" bIns="0" rtlCol="0">
            <a:spAutoFit/>
          </a:bodyPr>
          <a:lstStyle/>
          <a:p>
            <a:pPr algn="ctr">
              <a:lnSpc>
                <a:spcPct val="100000"/>
              </a:lnSpc>
              <a:spcBef>
                <a:spcPts val="720"/>
              </a:spcBef>
            </a:pPr>
            <a:r>
              <a:rPr sz="2800" dirty="0">
                <a:solidFill>
                  <a:srgbClr val="EC7C30"/>
                </a:solidFill>
                <a:latin typeface="Cambria Math"/>
                <a:cs typeface="Cambria Math"/>
              </a:rPr>
              <a:t>𝑨𝒓𝒆𝒂</a:t>
            </a:r>
            <a:r>
              <a:rPr sz="2800" spc="-15" dirty="0">
                <a:solidFill>
                  <a:srgbClr val="EC7C30"/>
                </a:solidFill>
                <a:latin typeface="Cambria Math"/>
                <a:cs typeface="Cambria Math"/>
              </a:rPr>
              <a:t> </a:t>
            </a:r>
            <a:r>
              <a:rPr sz="2800" dirty="0">
                <a:solidFill>
                  <a:srgbClr val="EC7C30"/>
                </a:solidFill>
                <a:latin typeface="Cambria Math"/>
                <a:cs typeface="Cambria Math"/>
              </a:rPr>
              <a:t>𝒐𝒇</a:t>
            </a:r>
            <a:r>
              <a:rPr sz="2800" spc="-15" dirty="0">
                <a:solidFill>
                  <a:srgbClr val="EC7C30"/>
                </a:solidFill>
                <a:latin typeface="Cambria Math"/>
                <a:cs typeface="Cambria Math"/>
              </a:rPr>
              <a:t> </a:t>
            </a:r>
            <a:r>
              <a:rPr sz="2800" spc="-10" dirty="0">
                <a:solidFill>
                  <a:srgbClr val="EC7C30"/>
                </a:solidFill>
                <a:latin typeface="Cambria Math"/>
                <a:cs typeface="Cambria Math"/>
              </a:rPr>
              <a:t>𝑰𝒏𝒕𝒆𝒓𝒔𝒆𝒄𝒕𝒊𝒐𝒏</a:t>
            </a:r>
            <a:endParaRPr sz="2800">
              <a:latin typeface="Cambria Math"/>
              <a:cs typeface="Cambria Math"/>
            </a:endParaRPr>
          </a:p>
          <a:p>
            <a:pPr algn="ctr">
              <a:lnSpc>
                <a:spcPct val="100000"/>
              </a:lnSpc>
              <a:spcBef>
                <a:spcPts val="625"/>
              </a:spcBef>
            </a:pPr>
            <a:r>
              <a:rPr sz="2800" dirty="0">
                <a:solidFill>
                  <a:srgbClr val="6F2F9F"/>
                </a:solidFill>
                <a:latin typeface="Cambria Math"/>
                <a:cs typeface="Cambria Math"/>
              </a:rPr>
              <a:t>𝑨𝒓𝒆𝒂</a:t>
            </a:r>
            <a:r>
              <a:rPr sz="2800" spc="-15" dirty="0">
                <a:solidFill>
                  <a:srgbClr val="6F2F9F"/>
                </a:solidFill>
                <a:latin typeface="Cambria Math"/>
                <a:cs typeface="Cambria Math"/>
              </a:rPr>
              <a:t> </a:t>
            </a:r>
            <a:r>
              <a:rPr sz="2800" dirty="0">
                <a:solidFill>
                  <a:srgbClr val="6F2F9F"/>
                </a:solidFill>
                <a:latin typeface="Cambria Math"/>
                <a:cs typeface="Cambria Math"/>
              </a:rPr>
              <a:t>𝒐𝒇</a:t>
            </a:r>
            <a:r>
              <a:rPr sz="2800" spc="-15" dirty="0">
                <a:solidFill>
                  <a:srgbClr val="6F2F9F"/>
                </a:solidFill>
                <a:latin typeface="Cambria Math"/>
                <a:cs typeface="Cambria Math"/>
              </a:rPr>
              <a:t> </a:t>
            </a:r>
            <a:r>
              <a:rPr sz="2800" spc="-20" dirty="0">
                <a:solidFill>
                  <a:srgbClr val="6F2F9F"/>
                </a:solidFill>
                <a:latin typeface="Cambria Math"/>
                <a:cs typeface="Cambria Math"/>
              </a:rPr>
              <a:t>𝑼𝒏𝒊𝒐𝒏</a:t>
            </a:r>
            <a:endParaRPr sz="2800">
              <a:latin typeface="Cambria Math"/>
              <a:cs typeface="Cambria Math"/>
            </a:endParaRPr>
          </a:p>
        </p:txBody>
      </p:sp>
      <p:grpSp>
        <p:nvGrpSpPr>
          <p:cNvPr id="13" name="object 13"/>
          <p:cNvGrpSpPr/>
          <p:nvPr/>
        </p:nvGrpSpPr>
        <p:grpSpPr>
          <a:xfrm>
            <a:off x="5809221" y="2039645"/>
            <a:ext cx="4206875" cy="3898900"/>
            <a:chOff x="5809221" y="2039645"/>
            <a:chExt cx="4206875" cy="3898900"/>
          </a:xfrm>
        </p:grpSpPr>
        <p:sp>
          <p:nvSpPr>
            <p:cNvPr id="14" name="object 14"/>
            <p:cNvSpPr/>
            <p:nvPr/>
          </p:nvSpPr>
          <p:spPr>
            <a:xfrm>
              <a:off x="9461246" y="2416632"/>
              <a:ext cx="522605" cy="2778125"/>
            </a:xfrm>
            <a:custGeom>
              <a:avLst/>
              <a:gdLst/>
              <a:ahLst/>
              <a:cxnLst/>
              <a:rect l="l" t="t" r="r" b="b"/>
              <a:pathLst>
                <a:path w="522604" h="2778125">
                  <a:moveTo>
                    <a:pt x="522516" y="0"/>
                  </a:moveTo>
                  <a:lnTo>
                    <a:pt x="0" y="0"/>
                  </a:lnTo>
                  <a:lnTo>
                    <a:pt x="0" y="2777629"/>
                  </a:lnTo>
                  <a:lnTo>
                    <a:pt x="522516" y="2777629"/>
                  </a:lnTo>
                  <a:lnTo>
                    <a:pt x="522516" y="0"/>
                  </a:lnTo>
                  <a:close/>
                </a:path>
              </a:pathLst>
            </a:custGeom>
            <a:solidFill>
              <a:srgbClr val="6F2F9F">
                <a:alpha val="50199"/>
              </a:srgbClr>
            </a:solidFill>
          </p:spPr>
          <p:txBody>
            <a:bodyPr wrap="square" lIns="0" tIns="0" rIns="0" bIns="0" rtlCol="0"/>
            <a:lstStyle/>
            <a:p>
              <a:endParaRPr/>
            </a:p>
          </p:txBody>
        </p:sp>
        <p:sp>
          <p:nvSpPr>
            <p:cNvPr id="15" name="object 15"/>
            <p:cNvSpPr/>
            <p:nvPr/>
          </p:nvSpPr>
          <p:spPr>
            <a:xfrm>
              <a:off x="5840971" y="2071395"/>
              <a:ext cx="3620770" cy="3126105"/>
            </a:xfrm>
            <a:custGeom>
              <a:avLst/>
              <a:gdLst/>
              <a:ahLst/>
              <a:cxnLst/>
              <a:rect l="l" t="t" r="r" b="b"/>
              <a:pathLst>
                <a:path w="3620770" h="3126104">
                  <a:moveTo>
                    <a:pt x="0" y="0"/>
                  </a:moveTo>
                  <a:lnTo>
                    <a:pt x="3620282" y="0"/>
                  </a:lnTo>
                  <a:lnTo>
                    <a:pt x="3620282" y="3125761"/>
                  </a:lnTo>
                  <a:lnTo>
                    <a:pt x="0" y="3125761"/>
                  </a:lnTo>
                  <a:lnTo>
                    <a:pt x="0" y="0"/>
                  </a:lnTo>
                  <a:close/>
                </a:path>
              </a:pathLst>
            </a:custGeom>
            <a:ln w="63500">
              <a:solidFill>
                <a:srgbClr val="00AFEF"/>
              </a:solidFill>
            </a:ln>
          </p:spPr>
          <p:txBody>
            <a:bodyPr wrap="square" lIns="0" tIns="0" rIns="0" bIns="0" rtlCol="0"/>
            <a:lstStyle/>
            <a:p>
              <a:endParaRPr/>
            </a:p>
          </p:txBody>
        </p:sp>
        <p:sp>
          <p:nvSpPr>
            <p:cNvPr id="16" name="object 16"/>
            <p:cNvSpPr/>
            <p:nvPr/>
          </p:nvSpPr>
          <p:spPr>
            <a:xfrm>
              <a:off x="6394577" y="2416632"/>
              <a:ext cx="3589654" cy="3489960"/>
            </a:xfrm>
            <a:custGeom>
              <a:avLst/>
              <a:gdLst/>
              <a:ahLst/>
              <a:cxnLst/>
              <a:rect l="l" t="t" r="r" b="b"/>
              <a:pathLst>
                <a:path w="3589654" h="3489960">
                  <a:moveTo>
                    <a:pt x="0" y="0"/>
                  </a:moveTo>
                  <a:lnTo>
                    <a:pt x="3589172" y="0"/>
                  </a:lnTo>
                  <a:lnTo>
                    <a:pt x="3589172" y="3489651"/>
                  </a:lnTo>
                  <a:lnTo>
                    <a:pt x="0" y="3489651"/>
                  </a:lnTo>
                  <a:lnTo>
                    <a:pt x="0" y="0"/>
                  </a:lnTo>
                  <a:close/>
                </a:path>
              </a:pathLst>
            </a:custGeom>
            <a:ln w="63500">
              <a:solidFill>
                <a:srgbClr val="01FF00"/>
              </a:solidFill>
            </a:ln>
          </p:spPr>
          <p:txBody>
            <a:bodyPr wrap="square" lIns="0" tIns="0" rIns="0" bIns="0" rtlCol="0"/>
            <a:lstStyle/>
            <a:p>
              <a:endParaRPr/>
            </a:p>
          </p:txBody>
        </p:sp>
      </p:grpSp>
      <p:sp>
        <p:nvSpPr>
          <p:cNvPr id="17" name="object 17"/>
          <p:cNvSpPr txBox="1"/>
          <p:nvPr/>
        </p:nvSpPr>
        <p:spPr>
          <a:xfrm>
            <a:off x="7546340" y="6190777"/>
            <a:ext cx="4425950" cy="130805"/>
          </a:xfrm>
          <a:prstGeom prst="rect">
            <a:avLst/>
          </a:prstGeom>
        </p:spPr>
        <p:txBody>
          <a:bodyPr vert="horz" wrap="square" lIns="0" tIns="7620" rIns="0" bIns="0" rtlCol="0">
            <a:spAutoFit/>
          </a:bodyPr>
          <a:lstStyle/>
          <a:p>
            <a:pPr marL="12700">
              <a:lnSpc>
                <a:spcPct val="100000"/>
              </a:lnSpc>
              <a:spcBef>
                <a:spcPts val="60"/>
              </a:spcBef>
            </a:pPr>
            <a:r>
              <a:rPr sz="800" u="sng" dirty="0">
                <a:solidFill>
                  <a:srgbClr val="0462C1"/>
                </a:solidFill>
                <a:uFill>
                  <a:solidFill>
                    <a:srgbClr val="0462C1"/>
                  </a:solidFill>
                </a:uFill>
                <a:latin typeface="Calibri"/>
                <a:cs typeface="Calibri"/>
              </a:rPr>
              <a:t>Puppy</a:t>
            </a:r>
            <a:r>
              <a:rPr sz="800" u="sng" spc="-2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15" dirty="0">
                <a:solidFill>
                  <a:srgbClr val="0462C1"/>
                </a:solidFill>
                <a:latin typeface="Calibri"/>
                <a:cs typeface="Calibri"/>
              </a:rPr>
              <a:t> </a:t>
            </a:r>
            <a:r>
              <a:rPr sz="800" dirty="0">
                <a:latin typeface="Calibri"/>
                <a:cs typeface="Calibri"/>
              </a:rPr>
              <a:t>is</a:t>
            </a:r>
            <a:r>
              <a:rPr sz="800" spc="-15" dirty="0">
                <a:latin typeface="Calibri"/>
                <a:cs typeface="Calibri"/>
              </a:rPr>
              <a:t> </a:t>
            </a:r>
            <a:r>
              <a:rPr sz="800" spc="-10" dirty="0">
                <a:latin typeface="Calibri"/>
                <a:cs typeface="Calibri"/>
              </a:rPr>
              <a:t>licensed</a:t>
            </a:r>
            <a:r>
              <a:rPr sz="800" spc="-15" dirty="0">
                <a:latin typeface="Calibri"/>
                <a:cs typeface="Calibri"/>
              </a:rPr>
              <a:t> </a:t>
            </a:r>
            <a:r>
              <a:rPr sz="800" dirty="0">
                <a:latin typeface="Calibri"/>
                <a:cs typeface="Calibri"/>
              </a:rPr>
              <a:t>under</a:t>
            </a:r>
            <a:r>
              <a:rPr sz="800" spc="-25" dirty="0">
                <a:latin typeface="Calibri"/>
                <a:cs typeface="Calibri"/>
              </a:rPr>
              <a:t> </a:t>
            </a:r>
            <a:r>
              <a:rPr sz="800" u="sng" spc="-10" dirty="0">
                <a:solidFill>
                  <a:srgbClr val="0462C1"/>
                </a:solidFill>
                <a:uFill>
                  <a:solidFill>
                    <a:srgbClr val="0462C1"/>
                  </a:solidFill>
                </a:uFill>
                <a:latin typeface="Calibri"/>
                <a:cs typeface="Calibri"/>
              </a:rPr>
              <a:t>CC-</a:t>
            </a:r>
            <a:r>
              <a:rPr sz="800" u="sng" dirty="0">
                <a:solidFill>
                  <a:srgbClr val="0462C1"/>
                </a:solidFill>
                <a:uFill>
                  <a:solidFill>
                    <a:srgbClr val="0462C1"/>
                  </a:solidFill>
                </a:uFill>
                <a:latin typeface="Calibri"/>
                <a:cs typeface="Calibri"/>
              </a:rPr>
              <a:t>A</a:t>
            </a:r>
            <a:r>
              <a:rPr sz="800" u="sng" spc="-15"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2.0</a:t>
            </a:r>
            <a:r>
              <a:rPr sz="800" u="sng" spc="-25"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Generic</a:t>
            </a:r>
            <a:r>
              <a:rPr sz="800" u="sng" spc="-1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license</a:t>
            </a:r>
            <a:r>
              <a:rPr sz="800" spc="-10" dirty="0">
                <a:latin typeface="Calibri"/>
                <a:cs typeface="Calibri"/>
              </a:rPr>
              <a:t>.</a:t>
            </a:r>
            <a:r>
              <a:rPr sz="800" spc="-20" dirty="0">
                <a:latin typeface="Calibri"/>
                <a:cs typeface="Calibri"/>
              </a:rPr>
              <a:t> </a:t>
            </a:r>
            <a:r>
              <a:rPr sz="800" spc="-10" dirty="0">
                <a:latin typeface="Calibri"/>
                <a:cs typeface="Calibri"/>
              </a:rPr>
              <a:t>Bounding</a:t>
            </a:r>
            <a:r>
              <a:rPr sz="800" spc="-20" dirty="0">
                <a:latin typeface="Calibri"/>
                <a:cs typeface="Calibri"/>
              </a:rPr>
              <a:t> </a:t>
            </a:r>
            <a:r>
              <a:rPr sz="800" dirty="0">
                <a:latin typeface="Calibri"/>
                <a:cs typeface="Calibri"/>
              </a:rPr>
              <a:t>boxes</a:t>
            </a:r>
            <a:r>
              <a:rPr sz="800" spc="-15" dirty="0">
                <a:latin typeface="Calibri"/>
                <a:cs typeface="Calibri"/>
              </a:rPr>
              <a:t> </a:t>
            </a:r>
            <a:r>
              <a:rPr sz="800" dirty="0">
                <a:latin typeface="Calibri"/>
                <a:cs typeface="Calibri"/>
              </a:rPr>
              <a:t>and</a:t>
            </a:r>
            <a:r>
              <a:rPr sz="800" spc="-15" dirty="0">
                <a:latin typeface="Calibri"/>
                <a:cs typeface="Calibri"/>
              </a:rPr>
              <a:t> </a:t>
            </a:r>
            <a:r>
              <a:rPr sz="800" dirty="0">
                <a:latin typeface="Calibri"/>
                <a:cs typeface="Calibri"/>
              </a:rPr>
              <a:t>text</a:t>
            </a:r>
            <a:r>
              <a:rPr sz="800" spc="-20" dirty="0">
                <a:latin typeface="Calibri"/>
                <a:cs typeface="Calibri"/>
              </a:rPr>
              <a:t> </a:t>
            </a:r>
            <a:r>
              <a:rPr sz="800" dirty="0">
                <a:latin typeface="Calibri"/>
                <a:cs typeface="Calibri"/>
              </a:rPr>
              <a:t>added</a:t>
            </a:r>
            <a:r>
              <a:rPr sz="800" spc="-15" dirty="0">
                <a:latin typeface="Calibri"/>
                <a:cs typeface="Calibri"/>
              </a:rPr>
              <a:t> </a:t>
            </a:r>
            <a:r>
              <a:rPr sz="800" dirty="0">
                <a:latin typeface="Calibri"/>
                <a:cs typeface="Calibri"/>
              </a:rPr>
              <a:t>by</a:t>
            </a:r>
            <a:r>
              <a:rPr sz="800" spc="-20" dirty="0">
                <a:latin typeface="Calibri"/>
                <a:cs typeface="Calibri"/>
              </a:rPr>
              <a:t> </a:t>
            </a:r>
            <a:r>
              <a:rPr lang="en-TR" sz="800" dirty="0">
                <a:latin typeface="Calibri"/>
                <a:cs typeface="Calibri"/>
              </a:rPr>
              <a:t> </a:t>
            </a:r>
            <a:r>
              <a:rPr sz="800" spc="-10" dirty="0">
                <a:latin typeface="Calibri"/>
                <a:cs typeface="Calibri"/>
              </a:rPr>
              <a:t>.</a:t>
            </a:r>
            <a:endParaRPr sz="800" dirty="0">
              <a:latin typeface="Calibri"/>
              <a:cs typeface="Calibri"/>
            </a:endParaRPr>
          </a:p>
        </p:txBody>
      </p:sp>
      <p:sp>
        <p:nvSpPr>
          <p:cNvPr id="18" name="object 18"/>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9" name="object 19"/>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34</a:t>
            </a:fld>
            <a:endParaRPr spc="-25" dirty="0"/>
          </a:p>
        </p:txBody>
      </p:sp>
      <p:sp>
        <p:nvSpPr>
          <p:cNvPr id="20" name="object 20"/>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38191" y="1308321"/>
            <a:ext cx="6975462" cy="4653940"/>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Comparing</a:t>
            </a:r>
            <a:r>
              <a:rPr spc="-114" dirty="0"/>
              <a:t> </a:t>
            </a:r>
            <a:r>
              <a:rPr spc="-10" dirty="0"/>
              <a:t>Boxes:</a:t>
            </a:r>
            <a:r>
              <a:rPr spc="-114" dirty="0"/>
              <a:t> </a:t>
            </a:r>
            <a:r>
              <a:rPr spc="-10" dirty="0"/>
              <a:t>Intersection</a:t>
            </a:r>
            <a:r>
              <a:rPr spc="-120" dirty="0"/>
              <a:t> </a:t>
            </a:r>
            <a:r>
              <a:rPr dirty="0"/>
              <a:t>over</a:t>
            </a:r>
            <a:r>
              <a:rPr spc="-114" dirty="0"/>
              <a:t> </a:t>
            </a:r>
            <a:r>
              <a:rPr dirty="0"/>
              <a:t>Union</a:t>
            </a:r>
            <a:r>
              <a:rPr spc="-120" dirty="0"/>
              <a:t> </a:t>
            </a:r>
            <a:r>
              <a:rPr spc="-10" dirty="0"/>
              <a:t>(IoU)</a:t>
            </a:r>
          </a:p>
        </p:txBody>
      </p:sp>
      <p:sp>
        <p:nvSpPr>
          <p:cNvPr id="4" name="object 4"/>
          <p:cNvSpPr txBox="1"/>
          <p:nvPr/>
        </p:nvSpPr>
        <p:spPr>
          <a:xfrm>
            <a:off x="6100749" y="1437133"/>
            <a:ext cx="248094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FEF"/>
                </a:solidFill>
                <a:latin typeface="Calibri"/>
                <a:cs typeface="Calibri"/>
              </a:rPr>
              <a:t>Our</a:t>
            </a:r>
            <a:r>
              <a:rPr sz="3200" b="1" spc="-10" dirty="0">
                <a:solidFill>
                  <a:srgbClr val="00AFEF"/>
                </a:solidFill>
                <a:latin typeface="Calibri"/>
                <a:cs typeface="Calibri"/>
              </a:rPr>
              <a:t> Prediction</a:t>
            </a:r>
            <a:endParaRPr sz="3200">
              <a:latin typeface="Calibri"/>
              <a:cs typeface="Calibri"/>
            </a:endParaRPr>
          </a:p>
        </p:txBody>
      </p:sp>
      <p:sp>
        <p:nvSpPr>
          <p:cNvPr id="5" name="object 5"/>
          <p:cNvSpPr txBox="1"/>
          <p:nvPr/>
        </p:nvSpPr>
        <p:spPr>
          <a:xfrm>
            <a:off x="10338637" y="2253997"/>
            <a:ext cx="1295400" cy="995044"/>
          </a:xfrm>
          <a:prstGeom prst="rect">
            <a:avLst/>
          </a:prstGeom>
        </p:spPr>
        <p:txBody>
          <a:bodyPr vert="horz" wrap="square" lIns="0" tIns="31750" rIns="0" bIns="0" rtlCol="0">
            <a:spAutoFit/>
          </a:bodyPr>
          <a:lstStyle/>
          <a:p>
            <a:pPr marL="196850" marR="5080" indent="-184150">
              <a:lnSpc>
                <a:spcPts val="3790"/>
              </a:lnSpc>
              <a:spcBef>
                <a:spcPts val="250"/>
              </a:spcBef>
            </a:pPr>
            <a:r>
              <a:rPr sz="3200" b="1" spc="-20" dirty="0">
                <a:solidFill>
                  <a:srgbClr val="01FF00"/>
                </a:solidFill>
                <a:latin typeface="Calibri"/>
                <a:cs typeface="Calibri"/>
              </a:rPr>
              <a:t>Ground </a:t>
            </a:r>
            <a:r>
              <a:rPr sz="3200" b="1" spc="-10" dirty="0">
                <a:solidFill>
                  <a:srgbClr val="01FF00"/>
                </a:solidFill>
                <a:latin typeface="Calibri"/>
                <a:cs typeface="Calibri"/>
              </a:rPr>
              <a:t>Truth</a:t>
            </a:r>
            <a:endParaRPr sz="3200">
              <a:latin typeface="Calibri"/>
              <a:cs typeface="Calibri"/>
            </a:endParaRPr>
          </a:p>
        </p:txBody>
      </p:sp>
      <p:sp>
        <p:nvSpPr>
          <p:cNvPr id="6" name="object 6"/>
          <p:cNvSpPr txBox="1"/>
          <p:nvPr/>
        </p:nvSpPr>
        <p:spPr>
          <a:xfrm>
            <a:off x="190707" y="1316228"/>
            <a:ext cx="318262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How</a:t>
            </a:r>
            <a:r>
              <a:rPr sz="2400" spc="-70" dirty="0">
                <a:latin typeface="Calibri"/>
                <a:cs typeface="Calibri"/>
              </a:rPr>
              <a:t> </a:t>
            </a:r>
            <a:r>
              <a:rPr sz="2400" dirty="0">
                <a:latin typeface="Calibri"/>
                <a:cs typeface="Calibri"/>
              </a:rPr>
              <a:t>can</a:t>
            </a:r>
            <a:r>
              <a:rPr sz="2400" spc="-60" dirty="0">
                <a:latin typeface="Calibri"/>
                <a:cs typeface="Calibri"/>
              </a:rPr>
              <a:t> </a:t>
            </a:r>
            <a:r>
              <a:rPr sz="2400" dirty="0">
                <a:latin typeface="Calibri"/>
                <a:cs typeface="Calibri"/>
              </a:rPr>
              <a:t>we</a:t>
            </a:r>
            <a:r>
              <a:rPr sz="2400" spc="-60" dirty="0">
                <a:latin typeface="Calibri"/>
                <a:cs typeface="Calibri"/>
              </a:rPr>
              <a:t> </a:t>
            </a:r>
            <a:r>
              <a:rPr sz="2400" dirty="0">
                <a:latin typeface="Calibri"/>
                <a:cs typeface="Calibri"/>
              </a:rPr>
              <a:t>compare</a:t>
            </a:r>
            <a:r>
              <a:rPr sz="2400" spc="-60" dirty="0">
                <a:latin typeface="Calibri"/>
                <a:cs typeface="Calibri"/>
              </a:rPr>
              <a:t> </a:t>
            </a:r>
            <a:r>
              <a:rPr sz="2400" spc="-25" dirty="0">
                <a:latin typeface="Calibri"/>
                <a:cs typeface="Calibri"/>
              </a:rPr>
              <a:t>our</a:t>
            </a:r>
            <a:endParaRPr sz="2400">
              <a:latin typeface="Calibri"/>
              <a:cs typeface="Calibri"/>
            </a:endParaRPr>
          </a:p>
        </p:txBody>
      </p:sp>
      <p:sp>
        <p:nvSpPr>
          <p:cNvPr id="7" name="object 7"/>
          <p:cNvSpPr txBox="1"/>
          <p:nvPr/>
        </p:nvSpPr>
        <p:spPr>
          <a:xfrm>
            <a:off x="190707" y="1685035"/>
            <a:ext cx="443484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prediction</a:t>
            </a:r>
            <a:r>
              <a:rPr sz="2400" spc="-55" dirty="0">
                <a:latin typeface="Calibri"/>
                <a:cs typeface="Calibri"/>
              </a:rPr>
              <a:t> </a:t>
            </a:r>
            <a:r>
              <a:rPr sz="2400" dirty="0">
                <a:latin typeface="Calibri"/>
                <a:cs typeface="Calibri"/>
              </a:rPr>
              <a:t>to</a:t>
            </a:r>
            <a:r>
              <a:rPr sz="2400" spc="-55" dirty="0">
                <a:latin typeface="Calibri"/>
                <a:cs typeface="Calibri"/>
              </a:rPr>
              <a:t> </a:t>
            </a:r>
            <a:r>
              <a:rPr sz="2400" dirty="0">
                <a:latin typeface="Calibri"/>
                <a:cs typeface="Calibri"/>
              </a:rPr>
              <a:t>the</a:t>
            </a:r>
            <a:r>
              <a:rPr sz="2400" spc="-50" dirty="0">
                <a:latin typeface="Calibri"/>
                <a:cs typeface="Calibri"/>
              </a:rPr>
              <a:t> </a:t>
            </a:r>
            <a:r>
              <a:rPr sz="2400" spc="-20" dirty="0">
                <a:latin typeface="Calibri"/>
                <a:cs typeface="Calibri"/>
              </a:rPr>
              <a:t>ground-</a:t>
            </a:r>
            <a:r>
              <a:rPr sz="2400" dirty="0">
                <a:latin typeface="Calibri"/>
                <a:cs typeface="Calibri"/>
              </a:rPr>
              <a:t>truth</a:t>
            </a:r>
            <a:r>
              <a:rPr sz="2400" spc="-55" dirty="0">
                <a:latin typeface="Calibri"/>
                <a:cs typeface="Calibri"/>
              </a:rPr>
              <a:t> </a:t>
            </a:r>
            <a:r>
              <a:rPr sz="2400" spc="-20" dirty="0">
                <a:latin typeface="Calibri"/>
                <a:cs typeface="Calibri"/>
              </a:rPr>
              <a:t>box?</a:t>
            </a:r>
            <a:endParaRPr sz="2400">
              <a:latin typeface="Calibri"/>
              <a:cs typeface="Calibri"/>
            </a:endParaRPr>
          </a:p>
        </p:txBody>
      </p:sp>
      <p:sp>
        <p:nvSpPr>
          <p:cNvPr id="8" name="object 8"/>
          <p:cNvSpPr txBox="1"/>
          <p:nvPr/>
        </p:nvSpPr>
        <p:spPr>
          <a:xfrm>
            <a:off x="190707" y="2419603"/>
            <a:ext cx="4196715" cy="1116965"/>
          </a:xfrm>
          <a:prstGeom prst="rect">
            <a:avLst/>
          </a:prstGeom>
        </p:spPr>
        <p:txBody>
          <a:bodyPr vert="horz" wrap="square" lIns="0" tIns="15240" rIns="0" bIns="0" rtlCol="0">
            <a:spAutoFit/>
          </a:bodyPr>
          <a:lstStyle/>
          <a:p>
            <a:pPr marL="12700" marR="5080">
              <a:lnSpc>
                <a:spcPct val="99200"/>
              </a:lnSpc>
              <a:spcBef>
                <a:spcPts val="120"/>
              </a:spcBef>
            </a:pPr>
            <a:r>
              <a:rPr sz="2400" b="1" spc="-10" dirty="0">
                <a:latin typeface="Calibri"/>
                <a:cs typeface="Calibri"/>
              </a:rPr>
              <a:t>Intersection</a:t>
            </a:r>
            <a:r>
              <a:rPr sz="2400" b="1" spc="-50" dirty="0">
                <a:latin typeface="Calibri"/>
                <a:cs typeface="Calibri"/>
              </a:rPr>
              <a:t> </a:t>
            </a:r>
            <a:r>
              <a:rPr sz="2400" b="1" dirty="0">
                <a:latin typeface="Calibri"/>
                <a:cs typeface="Calibri"/>
              </a:rPr>
              <a:t>over</a:t>
            </a:r>
            <a:r>
              <a:rPr sz="2400" b="1" spc="-50" dirty="0">
                <a:latin typeface="Calibri"/>
                <a:cs typeface="Calibri"/>
              </a:rPr>
              <a:t> </a:t>
            </a:r>
            <a:r>
              <a:rPr sz="2400" b="1" dirty="0">
                <a:latin typeface="Calibri"/>
                <a:cs typeface="Calibri"/>
              </a:rPr>
              <a:t>Union</a:t>
            </a:r>
            <a:r>
              <a:rPr sz="2400" b="1" spc="-40" dirty="0">
                <a:latin typeface="Calibri"/>
                <a:cs typeface="Calibri"/>
              </a:rPr>
              <a:t> </a:t>
            </a:r>
            <a:r>
              <a:rPr sz="2400" spc="-10" dirty="0">
                <a:latin typeface="Calibri"/>
                <a:cs typeface="Calibri"/>
              </a:rPr>
              <a:t>(IoU) </a:t>
            </a:r>
            <a:r>
              <a:rPr sz="2400" dirty="0">
                <a:latin typeface="Calibri"/>
                <a:cs typeface="Calibri"/>
              </a:rPr>
              <a:t>(Also</a:t>
            </a:r>
            <a:r>
              <a:rPr sz="2400" spc="-45" dirty="0">
                <a:latin typeface="Calibri"/>
                <a:cs typeface="Calibri"/>
              </a:rPr>
              <a:t> </a:t>
            </a:r>
            <a:r>
              <a:rPr sz="2400" dirty="0">
                <a:latin typeface="Calibri"/>
                <a:cs typeface="Calibri"/>
              </a:rPr>
              <a:t>called</a:t>
            </a:r>
            <a:r>
              <a:rPr sz="2400" spc="-40" dirty="0">
                <a:latin typeface="Calibri"/>
                <a:cs typeface="Calibri"/>
              </a:rPr>
              <a:t> </a:t>
            </a:r>
            <a:r>
              <a:rPr sz="2400" spc="-20" dirty="0">
                <a:latin typeface="Calibri"/>
                <a:cs typeface="Calibri"/>
              </a:rPr>
              <a:t>“Jaccard</a:t>
            </a:r>
            <a:r>
              <a:rPr sz="2400" spc="-40" dirty="0">
                <a:latin typeface="Calibri"/>
                <a:cs typeface="Calibri"/>
              </a:rPr>
              <a:t> </a:t>
            </a:r>
            <a:r>
              <a:rPr sz="2400" dirty="0">
                <a:latin typeface="Calibri"/>
                <a:cs typeface="Calibri"/>
              </a:rPr>
              <a:t>similarity”</a:t>
            </a:r>
            <a:r>
              <a:rPr sz="2400" spc="-45" dirty="0">
                <a:latin typeface="Calibri"/>
                <a:cs typeface="Calibri"/>
              </a:rPr>
              <a:t> </a:t>
            </a:r>
            <a:r>
              <a:rPr sz="2400" spc="-25" dirty="0">
                <a:latin typeface="Calibri"/>
                <a:cs typeface="Calibri"/>
              </a:rPr>
              <a:t>or </a:t>
            </a:r>
            <a:r>
              <a:rPr sz="2400" spc="-20" dirty="0">
                <a:latin typeface="Calibri"/>
                <a:cs typeface="Calibri"/>
              </a:rPr>
              <a:t>“Jaccard</a:t>
            </a:r>
            <a:r>
              <a:rPr sz="2400" spc="-70" dirty="0">
                <a:latin typeface="Calibri"/>
                <a:cs typeface="Calibri"/>
              </a:rPr>
              <a:t> </a:t>
            </a:r>
            <a:r>
              <a:rPr sz="2400" spc="-10" dirty="0">
                <a:latin typeface="Calibri"/>
                <a:cs typeface="Calibri"/>
              </a:rPr>
              <a:t>index”):</a:t>
            </a:r>
            <a:endParaRPr sz="2400">
              <a:latin typeface="Calibri"/>
              <a:cs typeface="Calibri"/>
            </a:endParaRPr>
          </a:p>
        </p:txBody>
      </p:sp>
      <p:sp>
        <p:nvSpPr>
          <p:cNvPr id="9" name="object 9"/>
          <p:cNvSpPr/>
          <p:nvPr/>
        </p:nvSpPr>
        <p:spPr>
          <a:xfrm>
            <a:off x="622507" y="4427435"/>
            <a:ext cx="3594100" cy="25400"/>
          </a:xfrm>
          <a:custGeom>
            <a:avLst/>
            <a:gdLst/>
            <a:ahLst/>
            <a:cxnLst/>
            <a:rect l="l" t="t" r="r" b="b"/>
            <a:pathLst>
              <a:path w="3594100" h="25400">
                <a:moveTo>
                  <a:pt x="3594096" y="0"/>
                </a:moveTo>
                <a:lnTo>
                  <a:pt x="0" y="0"/>
                </a:lnTo>
                <a:lnTo>
                  <a:pt x="0" y="25400"/>
                </a:lnTo>
                <a:lnTo>
                  <a:pt x="3594096" y="25400"/>
                </a:lnTo>
                <a:lnTo>
                  <a:pt x="3594096" y="0"/>
                </a:lnTo>
                <a:close/>
              </a:path>
            </a:pathLst>
          </a:custGeom>
          <a:solidFill>
            <a:srgbClr val="000000"/>
          </a:solidFill>
        </p:spPr>
        <p:txBody>
          <a:bodyPr wrap="square" lIns="0" tIns="0" rIns="0" bIns="0" rtlCol="0"/>
          <a:lstStyle/>
          <a:p>
            <a:endParaRPr/>
          </a:p>
        </p:txBody>
      </p:sp>
      <p:sp>
        <p:nvSpPr>
          <p:cNvPr id="10" name="object 10"/>
          <p:cNvSpPr txBox="1"/>
          <p:nvPr/>
        </p:nvSpPr>
        <p:spPr>
          <a:xfrm>
            <a:off x="609807" y="3904994"/>
            <a:ext cx="3616325"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EC7C30"/>
                </a:solidFill>
                <a:latin typeface="Cambria Math"/>
                <a:cs typeface="Cambria Math"/>
              </a:rPr>
              <a:t>𝑨𝒓𝒆𝒂</a:t>
            </a:r>
            <a:r>
              <a:rPr sz="2800" spc="-15" dirty="0">
                <a:solidFill>
                  <a:srgbClr val="EC7C30"/>
                </a:solidFill>
                <a:latin typeface="Cambria Math"/>
                <a:cs typeface="Cambria Math"/>
              </a:rPr>
              <a:t> </a:t>
            </a:r>
            <a:r>
              <a:rPr sz="2800" dirty="0">
                <a:solidFill>
                  <a:srgbClr val="EC7C30"/>
                </a:solidFill>
                <a:latin typeface="Cambria Math"/>
                <a:cs typeface="Cambria Math"/>
              </a:rPr>
              <a:t>𝒐𝒇</a:t>
            </a:r>
            <a:r>
              <a:rPr sz="2800" spc="-15" dirty="0">
                <a:solidFill>
                  <a:srgbClr val="EC7C30"/>
                </a:solidFill>
                <a:latin typeface="Cambria Math"/>
                <a:cs typeface="Cambria Math"/>
              </a:rPr>
              <a:t> </a:t>
            </a:r>
            <a:r>
              <a:rPr sz="2800" spc="-10" dirty="0">
                <a:solidFill>
                  <a:srgbClr val="EC7C30"/>
                </a:solidFill>
                <a:latin typeface="Cambria Math"/>
                <a:cs typeface="Cambria Math"/>
              </a:rPr>
              <a:t>𝑰𝒏𝒕𝒆𝒓𝒔𝒆𝒄𝒕𝒊𝒐𝒏</a:t>
            </a:r>
            <a:endParaRPr sz="2800">
              <a:latin typeface="Cambria Math"/>
              <a:cs typeface="Cambria Math"/>
            </a:endParaRPr>
          </a:p>
        </p:txBody>
      </p:sp>
      <p:sp>
        <p:nvSpPr>
          <p:cNvPr id="11" name="object 11"/>
          <p:cNvSpPr txBox="1"/>
          <p:nvPr/>
        </p:nvSpPr>
        <p:spPr>
          <a:xfrm>
            <a:off x="655167" y="4252128"/>
            <a:ext cx="3004185" cy="1113155"/>
          </a:xfrm>
          <a:prstGeom prst="rect">
            <a:avLst/>
          </a:prstGeom>
        </p:spPr>
        <p:txBody>
          <a:bodyPr vert="horz" wrap="square" lIns="0" tIns="171450" rIns="0" bIns="0" rtlCol="0">
            <a:spAutoFit/>
          </a:bodyPr>
          <a:lstStyle/>
          <a:p>
            <a:pPr marL="534035">
              <a:lnSpc>
                <a:spcPct val="100000"/>
              </a:lnSpc>
              <a:spcBef>
                <a:spcPts val="1350"/>
              </a:spcBef>
            </a:pPr>
            <a:r>
              <a:rPr sz="2800" dirty="0">
                <a:solidFill>
                  <a:srgbClr val="6F2F9F"/>
                </a:solidFill>
                <a:latin typeface="Cambria Math"/>
                <a:cs typeface="Cambria Math"/>
              </a:rPr>
              <a:t>𝑨𝒓𝒆𝒂</a:t>
            </a:r>
            <a:r>
              <a:rPr sz="2800" spc="-15" dirty="0">
                <a:solidFill>
                  <a:srgbClr val="6F2F9F"/>
                </a:solidFill>
                <a:latin typeface="Cambria Math"/>
                <a:cs typeface="Cambria Math"/>
              </a:rPr>
              <a:t> </a:t>
            </a:r>
            <a:r>
              <a:rPr sz="2800" dirty="0">
                <a:solidFill>
                  <a:srgbClr val="6F2F9F"/>
                </a:solidFill>
                <a:latin typeface="Cambria Math"/>
                <a:cs typeface="Cambria Math"/>
              </a:rPr>
              <a:t>𝒐𝒇</a:t>
            </a:r>
            <a:r>
              <a:rPr sz="2800" spc="-15" dirty="0">
                <a:solidFill>
                  <a:srgbClr val="6F2F9F"/>
                </a:solidFill>
                <a:latin typeface="Cambria Math"/>
                <a:cs typeface="Cambria Math"/>
              </a:rPr>
              <a:t> </a:t>
            </a:r>
            <a:r>
              <a:rPr sz="2800" spc="-20" dirty="0">
                <a:solidFill>
                  <a:srgbClr val="6F2F9F"/>
                </a:solidFill>
                <a:latin typeface="Cambria Math"/>
                <a:cs typeface="Cambria Math"/>
              </a:rPr>
              <a:t>𝑼𝒏𝒊𝒐𝒏</a:t>
            </a:r>
            <a:endParaRPr sz="2800">
              <a:latin typeface="Cambria Math"/>
              <a:cs typeface="Cambria Math"/>
            </a:endParaRPr>
          </a:p>
          <a:p>
            <a:pPr marL="12700">
              <a:lnSpc>
                <a:spcPct val="100000"/>
              </a:lnSpc>
              <a:spcBef>
                <a:spcPts val="1070"/>
              </a:spcBef>
            </a:pPr>
            <a:r>
              <a:rPr sz="2400" dirty="0">
                <a:latin typeface="Calibri"/>
                <a:cs typeface="Calibri"/>
              </a:rPr>
              <a:t>IoU</a:t>
            </a:r>
            <a:r>
              <a:rPr sz="2400" spc="-25" dirty="0">
                <a:latin typeface="Calibri"/>
                <a:cs typeface="Calibri"/>
              </a:rPr>
              <a:t> </a:t>
            </a:r>
            <a:r>
              <a:rPr sz="2400" dirty="0">
                <a:latin typeface="Calibri"/>
                <a:cs typeface="Calibri"/>
              </a:rPr>
              <a:t>&gt;</a:t>
            </a:r>
            <a:r>
              <a:rPr sz="2400" spc="-15" dirty="0">
                <a:latin typeface="Calibri"/>
                <a:cs typeface="Calibri"/>
              </a:rPr>
              <a:t> </a:t>
            </a:r>
            <a:r>
              <a:rPr sz="2400" dirty="0">
                <a:latin typeface="Calibri"/>
                <a:cs typeface="Calibri"/>
              </a:rPr>
              <a:t>0.5</a:t>
            </a:r>
            <a:r>
              <a:rPr sz="2400" spc="-25" dirty="0">
                <a:latin typeface="Calibri"/>
                <a:cs typeface="Calibri"/>
              </a:rPr>
              <a:t> </a:t>
            </a:r>
            <a:r>
              <a:rPr sz="2400" dirty="0">
                <a:latin typeface="Calibri"/>
                <a:cs typeface="Calibri"/>
              </a:rPr>
              <a:t>is</a:t>
            </a:r>
            <a:r>
              <a:rPr sz="2400" spc="-20" dirty="0">
                <a:latin typeface="Calibri"/>
                <a:cs typeface="Calibri"/>
              </a:rPr>
              <a:t> </a:t>
            </a:r>
            <a:r>
              <a:rPr sz="2400" spc="-10" dirty="0">
                <a:latin typeface="Calibri"/>
                <a:cs typeface="Calibri"/>
              </a:rPr>
              <a:t>“decent”</a:t>
            </a:r>
            <a:endParaRPr sz="2400">
              <a:latin typeface="Calibri"/>
              <a:cs typeface="Calibri"/>
            </a:endParaRPr>
          </a:p>
        </p:txBody>
      </p:sp>
      <p:grpSp>
        <p:nvGrpSpPr>
          <p:cNvPr id="12" name="object 12"/>
          <p:cNvGrpSpPr/>
          <p:nvPr/>
        </p:nvGrpSpPr>
        <p:grpSpPr>
          <a:xfrm>
            <a:off x="5809221" y="2039645"/>
            <a:ext cx="4206875" cy="3898900"/>
            <a:chOff x="5809221" y="2039645"/>
            <a:chExt cx="4206875" cy="3898900"/>
          </a:xfrm>
        </p:grpSpPr>
        <p:sp>
          <p:nvSpPr>
            <p:cNvPr id="13" name="object 13"/>
            <p:cNvSpPr/>
            <p:nvPr/>
          </p:nvSpPr>
          <p:spPr>
            <a:xfrm>
              <a:off x="5840971" y="2071395"/>
              <a:ext cx="3620770" cy="3126105"/>
            </a:xfrm>
            <a:custGeom>
              <a:avLst/>
              <a:gdLst/>
              <a:ahLst/>
              <a:cxnLst/>
              <a:rect l="l" t="t" r="r" b="b"/>
              <a:pathLst>
                <a:path w="3620770" h="3126104">
                  <a:moveTo>
                    <a:pt x="0" y="0"/>
                  </a:moveTo>
                  <a:lnTo>
                    <a:pt x="3620282" y="0"/>
                  </a:lnTo>
                  <a:lnTo>
                    <a:pt x="3620282" y="3125761"/>
                  </a:lnTo>
                  <a:lnTo>
                    <a:pt x="0" y="3125761"/>
                  </a:lnTo>
                  <a:lnTo>
                    <a:pt x="0" y="0"/>
                  </a:lnTo>
                  <a:close/>
                </a:path>
              </a:pathLst>
            </a:custGeom>
            <a:ln w="63500">
              <a:solidFill>
                <a:srgbClr val="00AFEF"/>
              </a:solidFill>
            </a:ln>
          </p:spPr>
          <p:txBody>
            <a:bodyPr wrap="square" lIns="0" tIns="0" rIns="0" bIns="0" rtlCol="0"/>
            <a:lstStyle/>
            <a:p>
              <a:endParaRPr/>
            </a:p>
          </p:txBody>
        </p:sp>
        <p:sp>
          <p:nvSpPr>
            <p:cNvPr id="14" name="object 14"/>
            <p:cNvSpPr/>
            <p:nvPr/>
          </p:nvSpPr>
          <p:spPr>
            <a:xfrm>
              <a:off x="6394577" y="2416632"/>
              <a:ext cx="3589654" cy="3489960"/>
            </a:xfrm>
            <a:custGeom>
              <a:avLst/>
              <a:gdLst/>
              <a:ahLst/>
              <a:cxnLst/>
              <a:rect l="l" t="t" r="r" b="b"/>
              <a:pathLst>
                <a:path w="3589654" h="3489960">
                  <a:moveTo>
                    <a:pt x="0" y="0"/>
                  </a:moveTo>
                  <a:lnTo>
                    <a:pt x="3589172" y="0"/>
                  </a:lnTo>
                  <a:lnTo>
                    <a:pt x="3589172" y="3489651"/>
                  </a:lnTo>
                  <a:lnTo>
                    <a:pt x="0" y="3489651"/>
                  </a:lnTo>
                  <a:lnTo>
                    <a:pt x="0" y="0"/>
                  </a:lnTo>
                  <a:close/>
                </a:path>
              </a:pathLst>
            </a:custGeom>
            <a:ln w="63500">
              <a:solidFill>
                <a:srgbClr val="01FF00"/>
              </a:solidFill>
            </a:ln>
          </p:spPr>
          <p:txBody>
            <a:bodyPr wrap="square" lIns="0" tIns="0" rIns="0" bIns="0" rtlCol="0"/>
            <a:lstStyle/>
            <a:p>
              <a:endParaRPr/>
            </a:p>
          </p:txBody>
        </p:sp>
      </p:grpSp>
      <p:sp>
        <p:nvSpPr>
          <p:cNvPr id="15" name="object 15"/>
          <p:cNvSpPr txBox="1"/>
          <p:nvPr/>
        </p:nvSpPr>
        <p:spPr>
          <a:xfrm>
            <a:off x="6758038" y="3807510"/>
            <a:ext cx="2308860" cy="708025"/>
          </a:xfrm>
          <a:prstGeom prst="rect">
            <a:avLst/>
          </a:prstGeom>
          <a:solidFill>
            <a:srgbClr val="D0CDCD">
              <a:alpha val="70199"/>
            </a:srgbClr>
          </a:solidFill>
        </p:spPr>
        <p:txBody>
          <a:bodyPr vert="horz" wrap="square" lIns="0" tIns="6350" rIns="0" bIns="0" rtlCol="0">
            <a:spAutoFit/>
          </a:bodyPr>
          <a:lstStyle/>
          <a:p>
            <a:pPr marL="90805">
              <a:lnSpc>
                <a:spcPct val="100000"/>
              </a:lnSpc>
              <a:spcBef>
                <a:spcPts val="50"/>
              </a:spcBef>
            </a:pPr>
            <a:r>
              <a:rPr sz="4000" dirty="0">
                <a:latin typeface="Calibri"/>
                <a:cs typeface="Calibri"/>
              </a:rPr>
              <a:t>IoU</a:t>
            </a:r>
            <a:r>
              <a:rPr sz="4000" spc="-40" dirty="0">
                <a:latin typeface="Calibri"/>
                <a:cs typeface="Calibri"/>
              </a:rPr>
              <a:t> </a:t>
            </a:r>
            <a:r>
              <a:rPr sz="4000" dirty="0">
                <a:latin typeface="Calibri"/>
                <a:cs typeface="Calibri"/>
              </a:rPr>
              <a:t>=</a:t>
            </a:r>
            <a:r>
              <a:rPr sz="4000" spc="-35" dirty="0">
                <a:latin typeface="Calibri"/>
                <a:cs typeface="Calibri"/>
              </a:rPr>
              <a:t> </a:t>
            </a:r>
            <a:r>
              <a:rPr sz="4000" spc="-20" dirty="0">
                <a:latin typeface="Calibri"/>
                <a:cs typeface="Calibri"/>
              </a:rPr>
              <a:t>0.51</a:t>
            </a:r>
            <a:endParaRPr sz="4000">
              <a:latin typeface="Calibri"/>
              <a:cs typeface="Calibri"/>
            </a:endParaRPr>
          </a:p>
        </p:txBody>
      </p:sp>
      <p:sp>
        <p:nvSpPr>
          <p:cNvPr id="16" name="object 16"/>
          <p:cNvSpPr txBox="1"/>
          <p:nvPr/>
        </p:nvSpPr>
        <p:spPr>
          <a:xfrm>
            <a:off x="7546340" y="6190777"/>
            <a:ext cx="4425950" cy="130805"/>
          </a:xfrm>
          <a:prstGeom prst="rect">
            <a:avLst/>
          </a:prstGeom>
        </p:spPr>
        <p:txBody>
          <a:bodyPr vert="horz" wrap="square" lIns="0" tIns="7620" rIns="0" bIns="0" rtlCol="0">
            <a:spAutoFit/>
          </a:bodyPr>
          <a:lstStyle/>
          <a:p>
            <a:pPr marL="12700">
              <a:lnSpc>
                <a:spcPct val="100000"/>
              </a:lnSpc>
              <a:spcBef>
                <a:spcPts val="60"/>
              </a:spcBef>
            </a:pPr>
            <a:r>
              <a:rPr sz="800" u="sng" dirty="0">
                <a:solidFill>
                  <a:srgbClr val="0462C1"/>
                </a:solidFill>
                <a:uFill>
                  <a:solidFill>
                    <a:srgbClr val="0462C1"/>
                  </a:solidFill>
                </a:uFill>
                <a:latin typeface="Calibri"/>
                <a:cs typeface="Calibri"/>
              </a:rPr>
              <a:t>Puppy</a:t>
            </a:r>
            <a:r>
              <a:rPr sz="800" u="sng" spc="-2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15" dirty="0">
                <a:solidFill>
                  <a:srgbClr val="0462C1"/>
                </a:solidFill>
                <a:latin typeface="Calibri"/>
                <a:cs typeface="Calibri"/>
              </a:rPr>
              <a:t> </a:t>
            </a:r>
            <a:r>
              <a:rPr sz="800" dirty="0">
                <a:latin typeface="Calibri"/>
                <a:cs typeface="Calibri"/>
              </a:rPr>
              <a:t>is</a:t>
            </a:r>
            <a:r>
              <a:rPr sz="800" spc="-15" dirty="0">
                <a:latin typeface="Calibri"/>
                <a:cs typeface="Calibri"/>
              </a:rPr>
              <a:t> </a:t>
            </a:r>
            <a:r>
              <a:rPr sz="800" spc="-10" dirty="0">
                <a:latin typeface="Calibri"/>
                <a:cs typeface="Calibri"/>
              </a:rPr>
              <a:t>licensed</a:t>
            </a:r>
            <a:r>
              <a:rPr sz="800" spc="-15" dirty="0">
                <a:latin typeface="Calibri"/>
                <a:cs typeface="Calibri"/>
              </a:rPr>
              <a:t> </a:t>
            </a:r>
            <a:r>
              <a:rPr sz="800" dirty="0">
                <a:latin typeface="Calibri"/>
                <a:cs typeface="Calibri"/>
              </a:rPr>
              <a:t>under</a:t>
            </a:r>
            <a:r>
              <a:rPr sz="800" spc="-25" dirty="0">
                <a:latin typeface="Calibri"/>
                <a:cs typeface="Calibri"/>
              </a:rPr>
              <a:t> </a:t>
            </a:r>
            <a:r>
              <a:rPr sz="800" u="sng" spc="-10" dirty="0">
                <a:solidFill>
                  <a:srgbClr val="0462C1"/>
                </a:solidFill>
                <a:uFill>
                  <a:solidFill>
                    <a:srgbClr val="0462C1"/>
                  </a:solidFill>
                </a:uFill>
                <a:latin typeface="Calibri"/>
                <a:cs typeface="Calibri"/>
              </a:rPr>
              <a:t>CC-</a:t>
            </a:r>
            <a:r>
              <a:rPr sz="800" u="sng" dirty="0">
                <a:solidFill>
                  <a:srgbClr val="0462C1"/>
                </a:solidFill>
                <a:uFill>
                  <a:solidFill>
                    <a:srgbClr val="0462C1"/>
                  </a:solidFill>
                </a:uFill>
                <a:latin typeface="Calibri"/>
                <a:cs typeface="Calibri"/>
              </a:rPr>
              <a:t>A</a:t>
            </a:r>
            <a:r>
              <a:rPr sz="800" u="sng" spc="-15"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2.0</a:t>
            </a:r>
            <a:r>
              <a:rPr sz="800" u="sng" spc="-25"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Generic</a:t>
            </a:r>
            <a:r>
              <a:rPr sz="800" u="sng" spc="-1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license</a:t>
            </a:r>
            <a:r>
              <a:rPr sz="800" spc="-10" dirty="0">
                <a:latin typeface="Calibri"/>
                <a:cs typeface="Calibri"/>
              </a:rPr>
              <a:t>.</a:t>
            </a:r>
            <a:r>
              <a:rPr sz="800" spc="-20" dirty="0">
                <a:latin typeface="Calibri"/>
                <a:cs typeface="Calibri"/>
              </a:rPr>
              <a:t> </a:t>
            </a:r>
            <a:r>
              <a:rPr sz="800" spc="-10" dirty="0">
                <a:latin typeface="Calibri"/>
                <a:cs typeface="Calibri"/>
              </a:rPr>
              <a:t>Bounding</a:t>
            </a:r>
            <a:r>
              <a:rPr sz="800" spc="-20" dirty="0">
                <a:latin typeface="Calibri"/>
                <a:cs typeface="Calibri"/>
              </a:rPr>
              <a:t> </a:t>
            </a:r>
            <a:r>
              <a:rPr sz="800" dirty="0">
                <a:latin typeface="Calibri"/>
                <a:cs typeface="Calibri"/>
              </a:rPr>
              <a:t>boxes</a:t>
            </a:r>
            <a:r>
              <a:rPr sz="800" spc="-15" dirty="0">
                <a:latin typeface="Calibri"/>
                <a:cs typeface="Calibri"/>
              </a:rPr>
              <a:t> </a:t>
            </a:r>
            <a:r>
              <a:rPr sz="800" dirty="0">
                <a:latin typeface="Calibri"/>
                <a:cs typeface="Calibri"/>
              </a:rPr>
              <a:t>and</a:t>
            </a:r>
            <a:r>
              <a:rPr sz="800" spc="-15" dirty="0">
                <a:latin typeface="Calibri"/>
                <a:cs typeface="Calibri"/>
              </a:rPr>
              <a:t> </a:t>
            </a:r>
            <a:r>
              <a:rPr sz="800" dirty="0">
                <a:latin typeface="Calibri"/>
                <a:cs typeface="Calibri"/>
              </a:rPr>
              <a:t>text</a:t>
            </a:r>
            <a:r>
              <a:rPr sz="800" spc="-20" dirty="0">
                <a:latin typeface="Calibri"/>
                <a:cs typeface="Calibri"/>
              </a:rPr>
              <a:t> </a:t>
            </a:r>
            <a:r>
              <a:rPr sz="800" dirty="0">
                <a:latin typeface="Calibri"/>
                <a:cs typeface="Calibri"/>
              </a:rPr>
              <a:t>added</a:t>
            </a:r>
            <a:r>
              <a:rPr sz="800" spc="-15" dirty="0">
                <a:latin typeface="Calibri"/>
                <a:cs typeface="Calibri"/>
              </a:rPr>
              <a:t> </a:t>
            </a:r>
            <a:r>
              <a:rPr sz="800" dirty="0">
                <a:latin typeface="Calibri"/>
                <a:cs typeface="Calibri"/>
              </a:rPr>
              <a:t>by</a:t>
            </a:r>
            <a:r>
              <a:rPr sz="800" spc="-20" dirty="0">
                <a:latin typeface="Calibri"/>
                <a:cs typeface="Calibri"/>
              </a:rPr>
              <a:t> </a:t>
            </a:r>
            <a:r>
              <a:rPr lang="en-TR" sz="800" dirty="0">
                <a:latin typeface="Calibri"/>
                <a:cs typeface="Calibri"/>
              </a:rPr>
              <a:t> </a:t>
            </a:r>
            <a:r>
              <a:rPr sz="800" spc="-10" dirty="0">
                <a:latin typeface="Calibri"/>
                <a:cs typeface="Calibri"/>
              </a:rPr>
              <a:t>.</a:t>
            </a:r>
            <a:endParaRPr sz="800" dirty="0">
              <a:latin typeface="Calibri"/>
              <a:cs typeface="Calibri"/>
            </a:endParaRPr>
          </a:p>
        </p:txBody>
      </p:sp>
      <p:sp>
        <p:nvSpPr>
          <p:cNvPr id="17" name="object 17"/>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8" name="object 18"/>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35</a:t>
            </a:fld>
            <a:endParaRPr spc="-25" dirty="0"/>
          </a:p>
        </p:txBody>
      </p:sp>
      <p:sp>
        <p:nvSpPr>
          <p:cNvPr id="19" name="object 19"/>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38191" y="1308321"/>
            <a:ext cx="6975462" cy="4653940"/>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Comparing</a:t>
            </a:r>
            <a:r>
              <a:rPr spc="-114" dirty="0"/>
              <a:t> </a:t>
            </a:r>
            <a:r>
              <a:rPr spc="-10" dirty="0"/>
              <a:t>Boxes:</a:t>
            </a:r>
            <a:r>
              <a:rPr spc="-114" dirty="0"/>
              <a:t> </a:t>
            </a:r>
            <a:r>
              <a:rPr spc="-10" dirty="0"/>
              <a:t>Intersection</a:t>
            </a:r>
            <a:r>
              <a:rPr spc="-120" dirty="0"/>
              <a:t> </a:t>
            </a:r>
            <a:r>
              <a:rPr dirty="0"/>
              <a:t>over</a:t>
            </a:r>
            <a:r>
              <a:rPr spc="-114" dirty="0"/>
              <a:t> </a:t>
            </a:r>
            <a:r>
              <a:rPr dirty="0"/>
              <a:t>Union</a:t>
            </a:r>
            <a:r>
              <a:rPr spc="-120" dirty="0"/>
              <a:t> </a:t>
            </a:r>
            <a:r>
              <a:rPr spc="-10" dirty="0"/>
              <a:t>(IoU)</a:t>
            </a:r>
          </a:p>
        </p:txBody>
      </p:sp>
      <p:sp>
        <p:nvSpPr>
          <p:cNvPr id="4" name="object 4"/>
          <p:cNvSpPr txBox="1"/>
          <p:nvPr/>
        </p:nvSpPr>
        <p:spPr>
          <a:xfrm>
            <a:off x="6100749" y="1437133"/>
            <a:ext cx="248094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FEF"/>
                </a:solidFill>
                <a:latin typeface="Calibri"/>
                <a:cs typeface="Calibri"/>
              </a:rPr>
              <a:t>Our</a:t>
            </a:r>
            <a:r>
              <a:rPr sz="3200" b="1" spc="-10" dirty="0">
                <a:solidFill>
                  <a:srgbClr val="00AFEF"/>
                </a:solidFill>
                <a:latin typeface="Calibri"/>
                <a:cs typeface="Calibri"/>
              </a:rPr>
              <a:t> Prediction</a:t>
            </a:r>
            <a:endParaRPr sz="3200">
              <a:latin typeface="Calibri"/>
              <a:cs typeface="Calibri"/>
            </a:endParaRPr>
          </a:p>
        </p:txBody>
      </p:sp>
      <p:sp>
        <p:nvSpPr>
          <p:cNvPr id="5" name="object 5"/>
          <p:cNvSpPr txBox="1"/>
          <p:nvPr/>
        </p:nvSpPr>
        <p:spPr>
          <a:xfrm>
            <a:off x="10338637" y="2253997"/>
            <a:ext cx="1295400" cy="995044"/>
          </a:xfrm>
          <a:prstGeom prst="rect">
            <a:avLst/>
          </a:prstGeom>
        </p:spPr>
        <p:txBody>
          <a:bodyPr vert="horz" wrap="square" lIns="0" tIns="31750" rIns="0" bIns="0" rtlCol="0">
            <a:spAutoFit/>
          </a:bodyPr>
          <a:lstStyle/>
          <a:p>
            <a:pPr marL="196850" marR="5080" indent="-184150">
              <a:lnSpc>
                <a:spcPts val="3790"/>
              </a:lnSpc>
              <a:spcBef>
                <a:spcPts val="250"/>
              </a:spcBef>
            </a:pPr>
            <a:r>
              <a:rPr sz="3200" b="1" spc="-20" dirty="0">
                <a:solidFill>
                  <a:srgbClr val="01FF00"/>
                </a:solidFill>
                <a:latin typeface="Calibri"/>
                <a:cs typeface="Calibri"/>
              </a:rPr>
              <a:t>Ground </a:t>
            </a:r>
            <a:r>
              <a:rPr sz="3200" b="1" spc="-10" dirty="0">
                <a:solidFill>
                  <a:srgbClr val="01FF00"/>
                </a:solidFill>
                <a:latin typeface="Calibri"/>
                <a:cs typeface="Calibri"/>
              </a:rPr>
              <a:t>Truth</a:t>
            </a:r>
            <a:endParaRPr sz="3200">
              <a:latin typeface="Calibri"/>
              <a:cs typeface="Calibri"/>
            </a:endParaRPr>
          </a:p>
        </p:txBody>
      </p:sp>
      <p:sp>
        <p:nvSpPr>
          <p:cNvPr id="6" name="object 6"/>
          <p:cNvSpPr txBox="1"/>
          <p:nvPr/>
        </p:nvSpPr>
        <p:spPr>
          <a:xfrm>
            <a:off x="190707" y="1316228"/>
            <a:ext cx="318262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How</a:t>
            </a:r>
            <a:r>
              <a:rPr sz="2400" spc="-70" dirty="0">
                <a:latin typeface="Calibri"/>
                <a:cs typeface="Calibri"/>
              </a:rPr>
              <a:t> </a:t>
            </a:r>
            <a:r>
              <a:rPr sz="2400" dirty="0">
                <a:latin typeface="Calibri"/>
                <a:cs typeface="Calibri"/>
              </a:rPr>
              <a:t>can</a:t>
            </a:r>
            <a:r>
              <a:rPr sz="2400" spc="-60" dirty="0">
                <a:latin typeface="Calibri"/>
                <a:cs typeface="Calibri"/>
              </a:rPr>
              <a:t> </a:t>
            </a:r>
            <a:r>
              <a:rPr sz="2400" dirty="0">
                <a:latin typeface="Calibri"/>
                <a:cs typeface="Calibri"/>
              </a:rPr>
              <a:t>we</a:t>
            </a:r>
            <a:r>
              <a:rPr sz="2400" spc="-60" dirty="0">
                <a:latin typeface="Calibri"/>
                <a:cs typeface="Calibri"/>
              </a:rPr>
              <a:t> </a:t>
            </a:r>
            <a:r>
              <a:rPr sz="2400" dirty="0">
                <a:latin typeface="Calibri"/>
                <a:cs typeface="Calibri"/>
              </a:rPr>
              <a:t>compare</a:t>
            </a:r>
            <a:r>
              <a:rPr sz="2400" spc="-60" dirty="0">
                <a:latin typeface="Calibri"/>
                <a:cs typeface="Calibri"/>
              </a:rPr>
              <a:t> </a:t>
            </a:r>
            <a:r>
              <a:rPr sz="2400" spc="-25" dirty="0">
                <a:latin typeface="Calibri"/>
                <a:cs typeface="Calibri"/>
              </a:rPr>
              <a:t>our</a:t>
            </a:r>
            <a:endParaRPr sz="2400">
              <a:latin typeface="Calibri"/>
              <a:cs typeface="Calibri"/>
            </a:endParaRPr>
          </a:p>
        </p:txBody>
      </p:sp>
      <p:sp>
        <p:nvSpPr>
          <p:cNvPr id="7" name="object 7"/>
          <p:cNvSpPr txBox="1"/>
          <p:nvPr/>
        </p:nvSpPr>
        <p:spPr>
          <a:xfrm>
            <a:off x="190707" y="1685035"/>
            <a:ext cx="443484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prediction</a:t>
            </a:r>
            <a:r>
              <a:rPr sz="2400" spc="-55" dirty="0">
                <a:latin typeface="Calibri"/>
                <a:cs typeface="Calibri"/>
              </a:rPr>
              <a:t> </a:t>
            </a:r>
            <a:r>
              <a:rPr sz="2400" dirty="0">
                <a:latin typeface="Calibri"/>
                <a:cs typeface="Calibri"/>
              </a:rPr>
              <a:t>to</a:t>
            </a:r>
            <a:r>
              <a:rPr sz="2400" spc="-55" dirty="0">
                <a:latin typeface="Calibri"/>
                <a:cs typeface="Calibri"/>
              </a:rPr>
              <a:t> </a:t>
            </a:r>
            <a:r>
              <a:rPr sz="2400" dirty="0">
                <a:latin typeface="Calibri"/>
                <a:cs typeface="Calibri"/>
              </a:rPr>
              <a:t>the</a:t>
            </a:r>
            <a:r>
              <a:rPr sz="2400" spc="-50" dirty="0">
                <a:latin typeface="Calibri"/>
                <a:cs typeface="Calibri"/>
              </a:rPr>
              <a:t> </a:t>
            </a:r>
            <a:r>
              <a:rPr sz="2400" spc="-20" dirty="0">
                <a:latin typeface="Calibri"/>
                <a:cs typeface="Calibri"/>
              </a:rPr>
              <a:t>ground-</a:t>
            </a:r>
            <a:r>
              <a:rPr sz="2400" dirty="0">
                <a:latin typeface="Calibri"/>
                <a:cs typeface="Calibri"/>
              </a:rPr>
              <a:t>truth</a:t>
            </a:r>
            <a:r>
              <a:rPr sz="2400" spc="-55" dirty="0">
                <a:latin typeface="Calibri"/>
                <a:cs typeface="Calibri"/>
              </a:rPr>
              <a:t> </a:t>
            </a:r>
            <a:r>
              <a:rPr sz="2400" spc="-20" dirty="0">
                <a:latin typeface="Calibri"/>
                <a:cs typeface="Calibri"/>
              </a:rPr>
              <a:t>box?</a:t>
            </a:r>
            <a:endParaRPr sz="2400">
              <a:latin typeface="Calibri"/>
              <a:cs typeface="Calibri"/>
            </a:endParaRPr>
          </a:p>
        </p:txBody>
      </p:sp>
      <p:sp>
        <p:nvSpPr>
          <p:cNvPr id="8" name="object 8"/>
          <p:cNvSpPr txBox="1"/>
          <p:nvPr/>
        </p:nvSpPr>
        <p:spPr>
          <a:xfrm>
            <a:off x="190707" y="2419603"/>
            <a:ext cx="4196715" cy="1116965"/>
          </a:xfrm>
          <a:prstGeom prst="rect">
            <a:avLst/>
          </a:prstGeom>
        </p:spPr>
        <p:txBody>
          <a:bodyPr vert="horz" wrap="square" lIns="0" tIns="15240" rIns="0" bIns="0" rtlCol="0">
            <a:spAutoFit/>
          </a:bodyPr>
          <a:lstStyle/>
          <a:p>
            <a:pPr marL="12700" marR="5080">
              <a:lnSpc>
                <a:spcPct val="99200"/>
              </a:lnSpc>
              <a:spcBef>
                <a:spcPts val="120"/>
              </a:spcBef>
            </a:pPr>
            <a:r>
              <a:rPr sz="2400" b="1" spc="-10" dirty="0">
                <a:latin typeface="Calibri"/>
                <a:cs typeface="Calibri"/>
              </a:rPr>
              <a:t>Intersection</a:t>
            </a:r>
            <a:r>
              <a:rPr sz="2400" b="1" spc="-50" dirty="0">
                <a:latin typeface="Calibri"/>
                <a:cs typeface="Calibri"/>
              </a:rPr>
              <a:t> </a:t>
            </a:r>
            <a:r>
              <a:rPr sz="2400" b="1" dirty="0">
                <a:latin typeface="Calibri"/>
                <a:cs typeface="Calibri"/>
              </a:rPr>
              <a:t>over</a:t>
            </a:r>
            <a:r>
              <a:rPr sz="2400" b="1" spc="-50" dirty="0">
                <a:latin typeface="Calibri"/>
                <a:cs typeface="Calibri"/>
              </a:rPr>
              <a:t> </a:t>
            </a:r>
            <a:r>
              <a:rPr sz="2400" b="1" dirty="0">
                <a:latin typeface="Calibri"/>
                <a:cs typeface="Calibri"/>
              </a:rPr>
              <a:t>Union</a:t>
            </a:r>
            <a:r>
              <a:rPr sz="2400" b="1" spc="-40" dirty="0">
                <a:latin typeface="Calibri"/>
                <a:cs typeface="Calibri"/>
              </a:rPr>
              <a:t> </a:t>
            </a:r>
            <a:r>
              <a:rPr sz="2400" spc="-10" dirty="0">
                <a:latin typeface="Calibri"/>
                <a:cs typeface="Calibri"/>
              </a:rPr>
              <a:t>(IoU) </a:t>
            </a:r>
            <a:r>
              <a:rPr sz="2400" dirty="0">
                <a:latin typeface="Calibri"/>
                <a:cs typeface="Calibri"/>
              </a:rPr>
              <a:t>(Also</a:t>
            </a:r>
            <a:r>
              <a:rPr sz="2400" spc="-45" dirty="0">
                <a:latin typeface="Calibri"/>
                <a:cs typeface="Calibri"/>
              </a:rPr>
              <a:t> </a:t>
            </a:r>
            <a:r>
              <a:rPr sz="2400" dirty="0">
                <a:latin typeface="Calibri"/>
                <a:cs typeface="Calibri"/>
              </a:rPr>
              <a:t>called</a:t>
            </a:r>
            <a:r>
              <a:rPr sz="2400" spc="-40" dirty="0">
                <a:latin typeface="Calibri"/>
                <a:cs typeface="Calibri"/>
              </a:rPr>
              <a:t> </a:t>
            </a:r>
            <a:r>
              <a:rPr sz="2400" spc="-20" dirty="0">
                <a:latin typeface="Calibri"/>
                <a:cs typeface="Calibri"/>
              </a:rPr>
              <a:t>“Jaccard</a:t>
            </a:r>
            <a:r>
              <a:rPr sz="2400" spc="-40" dirty="0">
                <a:latin typeface="Calibri"/>
                <a:cs typeface="Calibri"/>
              </a:rPr>
              <a:t> </a:t>
            </a:r>
            <a:r>
              <a:rPr sz="2400" dirty="0">
                <a:latin typeface="Calibri"/>
                <a:cs typeface="Calibri"/>
              </a:rPr>
              <a:t>similarity”</a:t>
            </a:r>
            <a:r>
              <a:rPr sz="2400" spc="-45" dirty="0">
                <a:latin typeface="Calibri"/>
                <a:cs typeface="Calibri"/>
              </a:rPr>
              <a:t> </a:t>
            </a:r>
            <a:r>
              <a:rPr sz="2400" spc="-25" dirty="0">
                <a:latin typeface="Calibri"/>
                <a:cs typeface="Calibri"/>
              </a:rPr>
              <a:t>or </a:t>
            </a:r>
            <a:r>
              <a:rPr sz="2400" spc="-20" dirty="0">
                <a:latin typeface="Calibri"/>
                <a:cs typeface="Calibri"/>
              </a:rPr>
              <a:t>“Jaccard</a:t>
            </a:r>
            <a:r>
              <a:rPr sz="2400" spc="-70" dirty="0">
                <a:latin typeface="Calibri"/>
                <a:cs typeface="Calibri"/>
              </a:rPr>
              <a:t> </a:t>
            </a:r>
            <a:r>
              <a:rPr sz="2400" spc="-10" dirty="0">
                <a:latin typeface="Calibri"/>
                <a:cs typeface="Calibri"/>
              </a:rPr>
              <a:t>index”):</a:t>
            </a:r>
            <a:endParaRPr sz="2400">
              <a:latin typeface="Calibri"/>
              <a:cs typeface="Calibri"/>
            </a:endParaRPr>
          </a:p>
        </p:txBody>
      </p:sp>
      <p:sp>
        <p:nvSpPr>
          <p:cNvPr id="9" name="object 9"/>
          <p:cNvSpPr/>
          <p:nvPr/>
        </p:nvSpPr>
        <p:spPr>
          <a:xfrm>
            <a:off x="622507" y="4427435"/>
            <a:ext cx="3594100" cy="25400"/>
          </a:xfrm>
          <a:custGeom>
            <a:avLst/>
            <a:gdLst/>
            <a:ahLst/>
            <a:cxnLst/>
            <a:rect l="l" t="t" r="r" b="b"/>
            <a:pathLst>
              <a:path w="3594100" h="25400">
                <a:moveTo>
                  <a:pt x="3594096" y="0"/>
                </a:moveTo>
                <a:lnTo>
                  <a:pt x="0" y="0"/>
                </a:lnTo>
                <a:lnTo>
                  <a:pt x="0" y="25400"/>
                </a:lnTo>
                <a:lnTo>
                  <a:pt x="3594096" y="25400"/>
                </a:lnTo>
                <a:lnTo>
                  <a:pt x="3594096" y="0"/>
                </a:lnTo>
                <a:close/>
              </a:path>
            </a:pathLst>
          </a:custGeom>
          <a:solidFill>
            <a:srgbClr val="000000"/>
          </a:solidFill>
        </p:spPr>
        <p:txBody>
          <a:bodyPr wrap="square" lIns="0" tIns="0" rIns="0" bIns="0" rtlCol="0"/>
          <a:lstStyle/>
          <a:p>
            <a:endParaRPr/>
          </a:p>
        </p:txBody>
      </p:sp>
      <p:sp>
        <p:nvSpPr>
          <p:cNvPr id="10" name="object 10"/>
          <p:cNvSpPr txBox="1"/>
          <p:nvPr/>
        </p:nvSpPr>
        <p:spPr>
          <a:xfrm>
            <a:off x="609807" y="3904994"/>
            <a:ext cx="3616325"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EC7C30"/>
                </a:solidFill>
                <a:latin typeface="Cambria Math"/>
                <a:cs typeface="Cambria Math"/>
              </a:rPr>
              <a:t>𝑨𝒓𝒆𝒂</a:t>
            </a:r>
            <a:r>
              <a:rPr sz="2800" spc="-15" dirty="0">
                <a:solidFill>
                  <a:srgbClr val="EC7C30"/>
                </a:solidFill>
                <a:latin typeface="Cambria Math"/>
                <a:cs typeface="Cambria Math"/>
              </a:rPr>
              <a:t> </a:t>
            </a:r>
            <a:r>
              <a:rPr sz="2800" dirty="0">
                <a:solidFill>
                  <a:srgbClr val="EC7C30"/>
                </a:solidFill>
                <a:latin typeface="Cambria Math"/>
                <a:cs typeface="Cambria Math"/>
              </a:rPr>
              <a:t>𝒐𝒇</a:t>
            </a:r>
            <a:r>
              <a:rPr sz="2800" spc="-15" dirty="0">
                <a:solidFill>
                  <a:srgbClr val="EC7C30"/>
                </a:solidFill>
                <a:latin typeface="Cambria Math"/>
                <a:cs typeface="Cambria Math"/>
              </a:rPr>
              <a:t> </a:t>
            </a:r>
            <a:r>
              <a:rPr sz="2800" spc="-10" dirty="0">
                <a:solidFill>
                  <a:srgbClr val="EC7C30"/>
                </a:solidFill>
                <a:latin typeface="Cambria Math"/>
                <a:cs typeface="Cambria Math"/>
              </a:rPr>
              <a:t>𝑰𝒏𝒕𝒆𝒓𝒔𝒆𝒄𝒕𝒊𝒐𝒏</a:t>
            </a:r>
            <a:endParaRPr sz="2800">
              <a:latin typeface="Cambria Math"/>
              <a:cs typeface="Cambria Math"/>
            </a:endParaRPr>
          </a:p>
        </p:txBody>
      </p:sp>
      <p:sp>
        <p:nvSpPr>
          <p:cNvPr id="11" name="object 11"/>
          <p:cNvSpPr txBox="1"/>
          <p:nvPr/>
        </p:nvSpPr>
        <p:spPr>
          <a:xfrm>
            <a:off x="655167" y="4252128"/>
            <a:ext cx="3197225" cy="1482090"/>
          </a:xfrm>
          <a:prstGeom prst="rect">
            <a:avLst/>
          </a:prstGeom>
        </p:spPr>
        <p:txBody>
          <a:bodyPr vert="horz" wrap="square" lIns="0" tIns="171450" rIns="0" bIns="0" rtlCol="0">
            <a:spAutoFit/>
          </a:bodyPr>
          <a:lstStyle/>
          <a:p>
            <a:pPr marL="534035">
              <a:lnSpc>
                <a:spcPct val="100000"/>
              </a:lnSpc>
              <a:spcBef>
                <a:spcPts val="1350"/>
              </a:spcBef>
            </a:pPr>
            <a:r>
              <a:rPr sz="2800" dirty="0">
                <a:solidFill>
                  <a:srgbClr val="6F2F9F"/>
                </a:solidFill>
                <a:latin typeface="Cambria Math"/>
                <a:cs typeface="Cambria Math"/>
              </a:rPr>
              <a:t>𝑨𝒓𝒆𝒂</a:t>
            </a:r>
            <a:r>
              <a:rPr sz="2800" spc="-15" dirty="0">
                <a:solidFill>
                  <a:srgbClr val="6F2F9F"/>
                </a:solidFill>
                <a:latin typeface="Cambria Math"/>
                <a:cs typeface="Cambria Math"/>
              </a:rPr>
              <a:t> </a:t>
            </a:r>
            <a:r>
              <a:rPr sz="2800" dirty="0">
                <a:solidFill>
                  <a:srgbClr val="6F2F9F"/>
                </a:solidFill>
                <a:latin typeface="Cambria Math"/>
                <a:cs typeface="Cambria Math"/>
              </a:rPr>
              <a:t>𝒐𝒇</a:t>
            </a:r>
            <a:r>
              <a:rPr sz="2800" spc="-15" dirty="0">
                <a:solidFill>
                  <a:srgbClr val="6F2F9F"/>
                </a:solidFill>
                <a:latin typeface="Cambria Math"/>
                <a:cs typeface="Cambria Math"/>
              </a:rPr>
              <a:t> </a:t>
            </a:r>
            <a:r>
              <a:rPr sz="2800" spc="-20" dirty="0">
                <a:solidFill>
                  <a:srgbClr val="6F2F9F"/>
                </a:solidFill>
                <a:latin typeface="Cambria Math"/>
                <a:cs typeface="Cambria Math"/>
              </a:rPr>
              <a:t>𝑼𝒏𝒊𝒐𝒏</a:t>
            </a:r>
            <a:endParaRPr sz="2800">
              <a:latin typeface="Cambria Math"/>
              <a:cs typeface="Cambria Math"/>
            </a:endParaRPr>
          </a:p>
          <a:p>
            <a:pPr marL="12700">
              <a:lnSpc>
                <a:spcPct val="100000"/>
              </a:lnSpc>
              <a:spcBef>
                <a:spcPts val="1070"/>
              </a:spcBef>
            </a:pPr>
            <a:r>
              <a:rPr sz="2400" dirty="0">
                <a:latin typeface="Calibri"/>
                <a:cs typeface="Calibri"/>
              </a:rPr>
              <a:t>IoU</a:t>
            </a:r>
            <a:r>
              <a:rPr sz="2400" spc="-25" dirty="0">
                <a:latin typeface="Calibri"/>
                <a:cs typeface="Calibri"/>
              </a:rPr>
              <a:t> </a:t>
            </a:r>
            <a:r>
              <a:rPr sz="2400" dirty="0">
                <a:latin typeface="Calibri"/>
                <a:cs typeface="Calibri"/>
              </a:rPr>
              <a:t>&gt;</a:t>
            </a:r>
            <a:r>
              <a:rPr sz="2400" spc="-15" dirty="0">
                <a:latin typeface="Calibri"/>
                <a:cs typeface="Calibri"/>
              </a:rPr>
              <a:t> </a:t>
            </a:r>
            <a:r>
              <a:rPr sz="2400" dirty="0">
                <a:latin typeface="Calibri"/>
                <a:cs typeface="Calibri"/>
              </a:rPr>
              <a:t>0.5</a:t>
            </a:r>
            <a:r>
              <a:rPr sz="2400" spc="-25" dirty="0">
                <a:latin typeface="Calibri"/>
                <a:cs typeface="Calibri"/>
              </a:rPr>
              <a:t> </a:t>
            </a:r>
            <a:r>
              <a:rPr sz="2400" dirty="0">
                <a:latin typeface="Calibri"/>
                <a:cs typeface="Calibri"/>
              </a:rPr>
              <a:t>is</a:t>
            </a:r>
            <a:r>
              <a:rPr sz="2400" spc="-20" dirty="0">
                <a:latin typeface="Calibri"/>
                <a:cs typeface="Calibri"/>
              </a:rPr>
              <a:t> </a:t>
            </a:r>
            <a:r>
              <a:rPr sz="2400" spc="-10" dirty="0">
                <a:latin typeface="Calibri"/>
                <a:cs typeface="Calibri"/>
              </a:rPr>
              <a:t>“decent”,</a:t>
            </a:r>
            <a:endParaRPr sz="2400">
              <a:latin typeface="Calibri"/>
              <a:cs typeface="Calibri"/>
            </a:endParaRPr>
          </a:p>
          <a:p>
            <a:pPr marL="12700">
              <a:lnSpc>
                <a:spcPct val="100000"/>
              </a:lnSpc>
              <a:spcBef>
                <a:spcPts val="25"/>
              </a:spcBef>
            </a:pPr>
            <a:r>
              <a:rPr sz="2400" dirty="0">
                <a:latin typeface="Calibri"/>
                <a:cs typeface="Calibri"/>
              </a:rPr>
              <a:t>IoU</a:t>
            </a:r>
            <a:r>
              <a:rPr sz="2400" spc="-35" dirty="0">
                <a:latin typeface="Calibri"/>
                <a:cs typeface="Calibri"/>
              </a:rPr>
              <a:t> </a:t>
            </a:r>
            <a:r>
              <a:rPr sz="2400" dirty="0">
                <a:latin typeface="Calibri"/>
                <a:cs typeface="Calibri"/>
              </a:rPr>
              <a:t>&gt;</a:t>
            </a:r>
            <a:r>
              <a:rPr sz="2400" spc="-30" dirty="0">
                <a:latin typeface="Calibri"/>
                <a:cs typeface="Calibri"/>
              </a:rPr>
              <a:t> </a:t>
            </a:r>
            <a:r>
              <a:rPr sz="2400" dirty="0">
                <a:latin typeface="Calibri"/>
                <a:cs typeface="Calibri"/>
              </a:rPr>
              <a:t>0.7</a:t>
            </a:r>
            <a:r>
              <a:rPr sz="2400" spc="-30" dirty="0">
                <a:latin typeface="Calibri"/>
                <a:cs typeface="Calibri"/>
              </a:rPr>
              <a:t> </a:t>
            </a:r>
            <a:r>
              <a:rPr sz="2400" dirty="0">
                <a:latin typeface="Calibri"/>
                <a:cs typeface="Calibri"/>
              </a:rPr>
              <a:t>is</a:t>
            </a:r>
            <a:r>
              <a:rPr sz="2400" spc="-35" dirty="0">
                <a:latin typeface="Calibri"/>
                <a:cs typeface="Calibri"/>
              </a:rPr>
              <a:t> </a:t>
            </a:r>
            <a:r>
              <a:rPr sz="2400" spc="-10" dirty="0">
                <a:latin typeface="Calibri"/>
                <a:cs typeface="Calibri"/>
              </a:rPr>
              <a:t>“pretty</a:t>
            </a:r>
            <a:r>
              <a:rPr sz="2400" spc="-30" dirty="0">
                <a:latin typeface="Calibri"/>
                <a:cs typeface="Calibri"/>
              </a:rPr>
              <a:t> </a:t>
            </a:r>
            <a:r>
              <a:rPr sz="2400" spc="-10" dirty="0">
                <a:latin typeface="Calibri"/>
                <a:cs typeface="Calibri"/>
              </a:rPr>
              <a:t>good”,</a:t>
            </a:r>
            <a:endParaRPr sz="2400">
              <a:latin typeface="Calibri"/>
              <a:cs typeface="Calibri"/>
            </a:endParaRPr>
          </a:p>
        </p:txBody>
      </p:sp>
      <p:grpSp>
        <p:nvGrpSpPr>
          <p:cNvPr id="12" name="object 12"/>
          <p:cNvGrpSpPr/>
          <p:nvPr/>
        </p:nvGrpSpPr>
        <p:grpSpPr>
          <a:xfrm>
            <a:off x="6145123" y="2187701"/>
            <a:ext cx="3870960" cy="3750945"/>
            <a:chOff x="6145123" y="2187701"/>
            <a:chExt cx="3870960" cy="3750945"/>
          </a:xfrm>
        </p:grpSpPr>
        <p:sp>
          <p:nvSpPr>
            <p:cNvPr id="13" name="object 13"/>
            <p:cNvSpPr/>
            <p:nvPr/>
          </p:nvSpPr>
          <p:spPr>
            <a:xfrm>
              <a:off x="6176873" y="2219451"/>
              <a:ext cx="3564890" cy="3183255"/>
            </a:xfrm>
            <a:custGeom>
              <a:avLst/>
              <a:gdLst/>
              <a:ahLst/>
              <a:cxnLst/>
              <a:rect l="l" t="t" r="r" b="b"/>
              <a:pathLst>
                <a:path w="3564890" h="3183254">
                  <a:moveTo>
                    <a:pt x="0" y="0"/>
                  </a:moveTo>
                  <a:lnTo>
                    <a:pt x="3564292" y="0"/>
                  </a:lnTo>
                  <a:lnTo>
                    <a:pt x="3564292" y="3182971"/>
                  </a:lnTo>
                  <a:lnTo>
                    <a:pt x="0" y="3182971"/>
                  </a:lnTo>
                  <a:lnTo>
                    <a:pt x="0" y="0"/>
                  </a:lnTo>
                  <a:close/>
                </a:path>
              </a:pathLst>
            </a:custGeom>
            <a:ln w="63500">
              <a:solidFill>
                <a:srgbClr val="00AFEF"/>
              </a:solidFill>
            </a:ln>
          </p:spPr>
          <p:txBody>
            <a:bodyPr wrap="square" lIns="0" tIns="0" rIns="0" bIns="0" rtlCol="0"/>
            <a:lstStyle/>
            <a:p>
              <a:endParaRPr/>
            </a:p>
          </p:txBody>
        </p:sp>
        <p:sp>
          <p:nvSpPr>
            <p:cNvPr id="14" name="object 14"/>
            <p:cNvSpPr/>
            <p:nvPr/>
          </p:nvSpPr>
          <p:spPr>
            <a:xfrm>
              <a:off x="6394577" y="2416632"/>
              <a:ext cx="3589654" cy="3489960"/>
            </a:xfrm>
            <a:custGeom>
              <a:avLst/>
              <a:gdLst/>
              <a:ahLst/>
              <a:cxnLst/>
              <a:rect l="l" t="t" r="r" b="b"/>
              <a:pathLst>
                <a:path w="3589654" h="3489960">
                  <a:moveTo>
                    <a:pt x="0" y="0"/>
                  </a:moveTo>
                  <a:lnTo>
                    <a:pt x="3589172" y="0"/>
                  </a:lnTo>
                  <a:lnTo>
                    <a:pt x="3589172" y="3489651"/>
                  </a:lnTo>
                  <a:lnTo>
                    <a:pt x="0" y="3489651"/>
                  </a:lnTo>
                  <a:lnTo>
                    <a:pt x="0" y="0"/>
                  </a:lnTo>
                  <a:close/>
                </a:path>
              </a:pathLst>
            </a:custGeom>
            <a:ln w="63500">
              <a:solidFill>
                <a:srgbClr val="01FF00"/>
              </a:solidFill>
            </a:ln>
          </p:spPr>
          <p:txBody>
            <a:bodyPr wrap="square" lIns="0" tIns="0" rIns="0" bIns="0" rtlCol="0"/>
            <a:lstStyle/>
            <a:p>
              <a:endParaRPr/>
            </a:p>
          </p:txBody>
        </p:sp>
      </p:grpSp>
      <p:sp>
        <p:nvSpPr>
          <p:cNvPr id="15" name="object 15"/>
          <p:cNvSpPr txBox="1"/>
          <p:nvPr/>
        </p:nvSpPr>
        <p:spPr>
          <a:xfrm>
            <a:off x="6758038" y="3807510"/>
            <a:ext cx="2308860" cy="708025"/>
          </a:xfrm>
          <a:prstGeom prst="rect">
            <a:avLst/>
          </a:prstGeom>
          <a:solidFill>
            <a:srgbClr val="D0CDCD">
              <a:alpha val="70199"/>
            </a:srgbClr>
          </a:solidFill>
        </p:spPr>
        <p:txBody>
          <a:bodyPr vert="horz" wrap="square" lIns="0" tIns="6350" rIns="0" bIns="0" rtlCol="0">
            <a:spAutoFit/>
          </a:bodyPr>
          <a:lstStyle/>
          <a:p>
            <a:pPr marL="90805">
              <a:lnSpc>
                <a:spcPct val="100000"/>
              </a:lnSpc>
              <a:spcBef>
                <a:spcPts val="50"/>
              </a:spcBef>
            </a:pPr>
            <a:r>
              <a:rPr sz="4000" dirty="0">
                <a:latin typeface="Calibri"/>
                <a:cs typeface="Calibri"/>
              </a:rPr>
              <a:t>IoU</a:t>
            </a:r>
            <a:r>
              <a:rPr sz="4000" spc="-40" dirty="0">
                <a:latin typeface="Calibri"/>
                <a:cs typeface="Calibri"/>
              </a:rPr>
              <a:t> </a:t>
            </a:r>
            <a:r>
              <a:rPr sz="4000" dirty="0">
                <a:latin typeface="Calibri"/>
                <a:cs typeface="Calibri"/>
              </a:rPr>
              <a:t>=</a:t>
            </a:r>
            <a:r>
              <a:rPr sz="4000" spc="-35" dirty="0">
                <a:latin typeface="Calibri"/>
                <a:cs typeface="Calibri"/>
              </a:rPr>
              <a:t> </a:t>
            </a:r>
            <a:r>
              <a:rPr sz="4000" spc="-20" dirty="0">
                <a:latin typeface="Calibri"/>
                <a:cs typeface="Calibri"/>
              </a:rPr>
              <a:t>0.72</a:t>
            </a:r>
            <a:endParaRPr sz="4000">
              <a:latin typeface="Calibri"/>
              <a:cs typeface="Calibri"/>
            </a:endParaRPr>
          </a:p>
        </p:txBody>
      </p:sp>
      <p:sp>
        <p:nvSpPr>
          <p:cNvPr id="16" name="object 16"/>
          <p:cNvSpPr txBox="1"/>
          <p:nvPr/>
        </p:nvSpPr>
        <p:spPr>
          <a:xfrm>
            <a:off x="7546340" y="6190777"/>
            <a:ext cx="4425950" cy="130805"/>
          </a:xfrm>
          <a:prstGeom prst="rect">
            <a:avLst/>
          </a:prstGeom>
        </p:spPr>
        <p:txBody>
          <a:bodyPr vert="horz" wrap="square" lIns="0" tIns="7620" rIns="0" bIns="0" rtlCol="0">
            <a:spAutoFit/>
          </a:bodyPr>
          <a:lstStyle/>
          <a:p>
            <a:pPr marL="12700">
              <a:lnSpc>
                <a:spcPct val="100000"/>
              </a:lnSpc>
              <a:spcBef>
                <a:spcPts val="60"/>
              </a:spcBef>
            </a:pPr>
            <a:r>
              <a:rPr sz="800" u="sng" dirty="0">
                <a:solidFill>
                  <a:srgbClr val="0462C1"/>
                </a:solidFill>
                <a:uFill>
                  <a:solidFill>
                    <a:srgbClr val="0462C1"/>
                  </a:solidFill>
                </a:uFill>
                <a:latin typeface="Calibri"/>
                <a:cs typeface="Calibri"/>
              </a:rPr>
              <a:t>Puppy</a:t>
            </a:r>
            <a:r>
              <a:rPr sz="800" u="sng" spc="-2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15" dirty="0">
                <a:solidFill>
                  <a:srgbClr val="0462C1"/>
                </a:solidFill>
                <a:latin typeface="Calibri"/>
                <a:cs typeface="Calibri"/>
              </a:rPr>
              <a:t> </a:t>
            </a:r>
            <a:r>
              <a:rPr sz="800" dirty="0">
                <a:latin typeface="Calibri"/>
                <a:cs typeface="Calibri"/>
              </a:rPr>
              <a:t>is</a:t>
            </a:r>
            <a:r>
              <a:rPr sz="800" spc="-15" dirty="0">
                <a:latin typeface="Calibri"/>
                <a:cs typeface="Calibri"/>
              </a:rPr>
              <a:t> </a:t>
            </a:r>
            <a:r>
              <a:rPr sz="800" spc="-10" dirty="0">
                <a:latin typeface="Calibri"/>
                <a:cs typeface="Calibri"/>
              </a:rPr>
              <a:t>licensed</a:t>
            </a:r>
            <a:r>
              <a:rPr sz="800" spc="-15" dirty="0">
                <a:latin typeface="Calibri"/>
                <a:cs typeface="Calibri"/>
              </a:rPr>
              <a:t> </a:t>
            </a:r>
            <a:r>
              <a:rPr sz="800" dirty="0">
                <a:latin typeface="Calibri"/>
                <a:cs typeface="Calibri"/>
              </a:rPr>
              <a:t>under</a:t>
            </a:r>
            <a:r>
              <a:rPr sz="800" spc="-25" dirty="0">
                <a:latin typeface="Calibri"/>
                <a:cs typeface="Calibri"/>
              </a:rPr>
              <a:t> </a:t>
            </a:r>
            <a:r>
              <a:rPr sz="800" u="sng" spc="-10" dirty="0">
                <a:solidFill>
                  <a:srgbClr val="0462C1"/>
                </a:solidFill>
                <a:uFill>
                  <a:solidFill>
                    <a:srgbClr val="0462C1"/>
                  </a:solidFill>
                </a:uFill>
                <a:latin typeface="Calibri"/>
                <a:cs typeface="Calibri"/>
              </a:rPr>
              <a:t>CC-</a:t>
            </a:r>
            <a:r>
              <a:rPr sz="800" u="sng" dirty="0">
                <a:solidFill>
                  <a:srgbClr val="0462C1"/>
                </a:solidFill>
                <a:uFill>
                  <a:solidFill>
                    <a:srgbClr val="0462C1"/>
                  </a:solidFill>
                </a:uFill>
                <a:latin typeface="Calibri"/>
                <a:cs typeface="Calibri"/>
              </a:rPr>
              <a:t>A</a:t>
            </a:r>
            <a:r>
              <a:rPr sz="800" u="sng" spc="-15"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2.0</a:t>
            </a:r>
            <a:r>
              <a:rPr sz="800" u="sng" spc="-25"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Generic</a:t>
            </a:r>
            <a:r>
              <a:rPr sz="800" u="sng" spc="-1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license</a:t>
            </a:r>
            <a:r>
              <a:rPr sz="800" spc="-10" dirty="0">
                <a:latin typeface="Calibri"/>
                <a:cs typeface="Calibri"/>
              </a:rPr>
              <a:t>.</a:t>
            </a:r>
            <a:r>
              <a:rPr sz="800" spc="-20" dirty="0">
                <a:latin typeface="Calibri"/>
                <a:cs typeface="Calibri"/>
              </a:rPr>
              <a:t> </a:t>
            </a:r>
            <a:r>
              <a:rPr sz="800" spc="-10" dirty="0">
                <a:latin typeface="Calibri"/>
                <a:cs typeface="Calibri"/>
              </a:rPr>
              <a:t>Bounding</a:t>
            </a:r>
            <a:r>
              <a:rPr sz="800" spc="-20" dirty="0">
                <a:latin typeface="Calibri"/>
                <a:cs typeface="Calibri"/>
              </a:rPr>
              <a:t> </a:t>
            </a:r>
            <a:r>
              <a:rPr sz="800" dirty="0">
                <a:latin typeface="Calibri"/>
                <a:cs typeface="Calibri"/>
              </a:rPr>
              <a:t>boxes</a:t>
            </a:r>
            <a:r>
              <a:rPr sz="800" spc="-15" dirty="0">
                <a:latin typeface="Calibri"/>
                <a:cs typeface="Calibri"/>
              </a:rPr>
              <a:t> </a:t>
            </a:r>
            <a:r>
              <a:rPr sz="800" dirty="0">
                <a:latin typeface="Calibri"/>
                <a:cs typeface="Calibri"/>
              </a:rPr>
              <a:t>and</a:t>
            </a:r>
            <a:r>
              <a:rPr sz="800" spc="-15" dirty="0">
                <a:latin typeface="Calibri"/>
                <a:cs typeface="Calibri"/>
              </a:rPr>
              <a:t> </a:t>
            </a:r>
            <a:r>
              <a:rPr sz="800" dirty="0">
                <a:latin typeface="Calibri"/>
                <a:cs typeface="Calibri"/>
              </a:rPr>
              <a:t>text</a:t>
            </a:r>
            <a:r>
              <a:rPr sz="800" spc="-20" dirty="0">
                <a:latin typeface="Calibri"/>
                <a:cs typeface="Calibri"/>
              </a:rPr>
              <a:t> </a:t>
            </a:r>
            <a:r>
              <a:rPr sz="800" dirty="0">
                <a:latin typeface="Calibri"/>
                <a:cs typeface="Calibri"/>
              </a:rPr>
              <a:t>added</a:t>
            </a:r>
            <a:r>
              <a:rPr sz="800" spc="-15" dirty="0">
                <a:latin typeface="Calibri"/>
                <a:cs typeface="Calibri"/>
              </a:rPr>
              <a:t> </a:t>
            </a:r>
            <a:r>
              <a:rPr sz="800" dirty="0">
                <a:latin typeface="Calibri"/>
                <a:cs typeface="Calibri"/>
              </a:rPr>
              <a:t>by</a:t>
            </a:r>
            <a:r>
              <a:rPr sz="800" spc="-20" dirty="0">
                <a:latin typeface="Calibri"/>
                <a:cs typeface="Calibri"/>
              </a:rPr>
              <a:t> </a:t>
            </a:r>
            <a:r>
              <a:rPr lang="en-TR" sz="800" dirty="0">
                <a:latin typeface="Calibri"/>
                <a:cs typeface="Calibri"/>
              </a:rPr>
              <a:t> </a:t>
            </a:r>
            <a:r>
              <a:rPr sz="800" spc="-10" dirty="0">
                <a:latin typeface="Calibri"/>
                <a:cs typeface="Calibri"/>
              </a:rPr>
              <a:t>.</a:t>
            </a:r>
            <a:endParaRPr sz="800" dirty="0">
              <a:latin typeface="Calibri"/>
              <a:cs typeface="Calibri"/>
            </a:endParaRPr>
          </a:p>
        </p:txBody>
      </p:sp>
      <p:sp>
        <p:nvSpPr>
          <p:cNvPr id="17" name="object 17"/>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8" name="object 18"/>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36</a:t>
            </a:fld>
            <a:endParaRPr spc="-25" dirty="0"/>
          </a:p>
        </p:txBody>
      </p:sp>
      <p:sp>
        <p:nvSpPr>
          <p:cNvPr id="19" name="object 19"/>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38191" y="1308321"/>
            <a:ext cx="6975462" cy="4653940"/>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Comparing</a:t>
            </a:r>
            <a:r>
              <a:rPr spc="-114" dirty="0"/>
              <a:t> </a:t>
            </a:r>
            <a:r>
              <a:rPr spc="-10" dirty="0"/>
              <a:t>Boxes:</a:t>
            </a:r>
            <a:r>
              <a:rPr spc="-114" dirty="0"/>
              <a:t> </a:t>
            </a:r>
            <a:r>
              <a:rPr spc="-10" dirty="0"/>
              <a:t>Intersection</a:t>
            </a:r>
            <a:r>
              <a:rPr spc="-120" dirty="0"/>
              <a:t> </a:t>
            </a:r>
            <a:r>
              <a:rPr dirty="0"/>
              <a:t>over</a:t>
            </a:r>
            <a:r>
              <a:rPr spc="-114" dirty="0"/>
              <a:t> </a:t>
            </a:r>
            <a:r>
              <a:rPr dirty="0"/>
              <a:t>Union</a:t>
            </a:r>
            <a:r>
              <a:rPr spc="-120" dirty="0"/>
              <a:t> </a:t>
            </a:r>
            <a:r>
              <a:rPr spc="-10" dirty="0"/>
              <a:t>(IoU)</a:t>
            </a:r>
          </a:p>
        </p:txBody>
      </p:sp>
      <p:sp>
        <p:nvSpPr>
          <p:cNvPr id="4" name="object 4"/>
          <p:cNvSpPr txBox="1"/>
          <p:nvPr/>
        </p:nvSpPr>
        <p:spPr>
          <a:xfrm>
            <a:off x="6100749" y="1437133"/>
            <a:ext cx="248094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FEF"/>
                </a:solidFill>
                <a:latin typeface="Calibri"/>
                <a:cs typeface="Calibri"/>
              </a:rPr>
              <a:t>Our</a:t>
            </a:r>
            <a:r>
              <a:rPr sz="3200" b="1" spc="-10" dirty="0">
                <a:solidFill>
                  <a:srgbClr val="00AFEF"/>
                </a:solidFill>
                <a:latin typeface="Calibri"/>
                <a:cs typeface="Calibri"/>
              </a:rPr>
              <a:t> Prediction</a:t>
            </a:r>
            <a:endParaRPr sz="3200">
              <a:latin typeface="Calibri"/>
              <a:cs typeface="Calibri"/>
            </a:endParaRPr>
          </a:p>
        </p:txBody>
      </p:sp>
      <p:sp>
        <p:nvSpPr>
          <p:cNvPr id="5" name="object 5"/>
          <p:cNvSpPr txBox="1"/>
          <p:nvPr/>
        </p:nvSpPr>
        <p:spPr>
          <a:xfrm>
            <a:off x="10338637" y="2253997"/>
            <a:ext cx="1295400" cy="995044"/>
          </a:xfrm>
          <a:prstGeom prst="rect">
            <a:avLst/>
          </a:prstGeom>
        </p:spPr>
        <p:txBody>
          <a:bodyPr vert="horz" wrap="square" lIns="0" tIns="31750" rIns="0" bIns="0" rtlCol="0">
            <a:spAutoFit/>
          </a:bodyPr>
          <a:lstStyle/>
          <a:p>
            <a:pPr marL="196850" marR="5080" indent="-184150">
              <a:lnSpc>
                <a:spcPts val="3790"/>
              </a:lnSpc>
              <a:spcBef>
                <a:spcPts val="250"/>
              </a:spcBef>
            </a:pPr>
            <a:r>
              <a:rPr sz="3200" b="1" spc="-20" dirty="0">
                <a:solidFill>
                  <a:srgbClr val="01FF00"/>
                </a:solidFill>
                <a:latin typeface="Calibri"/>
                <a:cs typeface="Calibri"/>
              </a:rPr>
              <a:t>Ground </a:t>
            </a:r>
            <a:r>
              <a:rPr sz="3200" b="1" spc="-10" dirty="0">
                <a:solidFill>
                  <a:srgbClr val="01FF00"/>
                </a:solidFill>
                <a:latin typeface="Calibri"/>
                <a:cs typeface="Calibri"/>
              </a:rPr>
              <a:t>Truth</a:t>
            </a:r>
            <a:endParaRPr sz="3200">
              <a:latin typeface="Calibri"/>
              <a:cs typeface="Calibri"/>
            </a:endParaRPr>
          </a:p>
        </p:txBody>
      </p:sp>
      <p:sp>
        <p:nvSpPr>
          <p:cNvPr id="6" name="object 6"/>
          <p:cNvSpPr txBox="1"/>
          <p:nvPr/>
        </p:nvSpPr>
        <p:spPr>
          <a:xfrm>
            <a:off x="190707" y="1316228"/>
            <a:ext cx="318262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How</a:t>
            </a:r>
            <a:r>
              <a:rPr sz="2400" spc="-70" dirty="0">
                <a:latin typeface="Calibri"/>
                <a:cs typeface="Calibri"/>
              </a:rPr>
              <a:t> </a:t>
            </a:r>
            <a:r>
              <a:rPr sz="2400" dirty="0">
                <a:latin typeface="Calibri"/>
                <a:cs typeface="Calibri"/>
              </a:rPr>
              <a:t>can</a:t>
            </a:r>
            <a:r>
              <a:rPr sz="2400" spc="-60" dirty="0">
                <a:latin typeface="Calibri"/>
                <a:cs typeface="Calibri"/>
              </a:rPr>
              <a:t> </a:t>
            </a:r>
            <a:r>
              <a:rPr sz="2400" dirty="0">
                <a:latin typeface="Calibri"/>
                <a:cs typeface="Calibri"/>
              </a:rPr>
              <a:t>we</a:t>
            </a:r>
            <a:r>
              <a:rPr sz="2400" spc="-60" dirty="0">
                <a:latin typeface="Calibri"/>
                <a:cs typeface="Calibri"/>
              </a:rPr>
              <a:t> </a:t>
            </a:r>
            <a:r>
              <a:rPr sz="2400" dirty="0">
                <a:latin typeface="Calibri"/>
                <a:cs typeface="Calibri"/>
              </a:rPr>
              <a:t>compare</a:t>
            </a:r>
            <a:r>
              <a:rPr sz="2400" spc="-60" dirty="0">
                <a:latin typeface="Calibri"/>
                <a:cs typeface="Calibri"/>
              </a:rPr>
              <a:t> </a:t>
            </a:r>
            <a:r>
              <a:rPr sz="2400" spc="-25" dirty="0">
                <a:latin typeface="Calibri"/>
                <a:cs typeface="Calibri"/>
              </a:rPr>
              <a:t>our</a:t>
            </a:r>
            <a:endParaRPr sz="2400">
              <a:latin typeface="Calibri"/>
              <a:cs typeface="Calibri"/>
            </a:endParaRPr>
          </a:p>
        </p:txBody>
      </p:sp>
      <p:sp>
        <p:nvSpPr>
          <p:cNvPr id="7" name="object 7"/>
          <p:cNvSpPr txBox="1"/>
          <p:nvPr/>
        </p:nvSpPr>
        <p:spPr>
          <a:xfrm>
            <a:off x="190707" y="1685035"/>
            <a:ext cx="443484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prediction</a:t>
            </a:r>
            <a:r>
              <a:rPr sz="2400" spc="-55" dirty="0">
                <a:latin typeface="Calibri"/>
                <a:cs typeface="Calibri"/>
              </a:rPr>
              <a:t> </a:t>
            </a:r>
            <a:r>
              <a:rPr sz="2400" dirty="0">
                <a:latin typeface="Calibri"/>
                <a:cs typeface="Calibri"/>
              </a:rPr>
              <a:t>to</a:t>
            </a:r>
            <a:r>
              <a:rPr sz="2400" spc="-55" dirty="0">
                <a:latin typeface="Calibri"/>
                <a:cs typeface="Calibri"/>
              </a:rPr>
              <a:t> </a:t>
            </a:r>
            <a:r>
              <a:rPr sz="2400" dirty="0">
                <a:latin typeface="Calibri"/>
                <a:cs typeface="Calibri"/>
              </a:rPr>
              <a:t>the</a:t>
            </a:r>
            <a:r>
              <a:rPr sz="2400" spc="-50" dirty="0">
                <a:latin typeface="Calibri"/>
                <a:cs typeface="Calibri"/>
              </a:rPr>
              <a:t> </a:t>
            </a:r>
            <a:r>
              <a:rPr sz="2400" spc="-20" dirty="0">
                <a:latin typeface="Calibri"/>
                <a:cs typeface="Calibri"/>
              </a:rPr>
              <a:t>ground-</a:t>
            </a:r>
            <a:r>
              <a:rPr sz="2400" dirty="0">
                <a:latin typeface="Calibri"/>
                <a:cs typeface="Calibri"/>
              </a:rPr>
              <a:t>truth</a:t>
            </a:r>
            <a:r>
              <a:rPr sz="2400" spc="-55" dirty="0">
                <a:latin typeface="Calibri"/>
                <a:cs typeface="Calibri"/>
              </a:rPr>
              <a:t> </a:t>
            </a:r>
            <a:r>
              <a:rPr sz="2400" spc="-20" dirty="0">
                <a:latin typeface="Calibri"/>
                <a:cs typeface="Calibri"/>
              </a:rPr>
              <a:t>box?</a:t>
            </a:r>
            <a:endParaRPr sz="2400">
              <a:latin typeface="Calibri"/>
              <a:cs typeface="Calibri"/>
            </a:endParaRPr>
          </a:p>
        </p:txBody>
      </p:sp>
      <p:sp>
        <p:nvSpPr>
          <p:cNvPr id="8" name="object 8"/>
          <p:cNvSpPr txBox="1"/>
          <p:nvPr/>
        </p:nvSpPr>
        <p:spPr>
          <a:xfrm>
            <a:off x="190707" y="2419603"/>
            <a:ext cx="4196715" cy="1116965"/>
          </a:xfrm>
          <a:prstGeom prst="rect">
            <a:avLst/>
          </a:prstGeom>
        </p:spPr>
        <p:txBody>
          <a:bodyPr vert="horz" wrap="square" lIns="0" tIns="15240" rIns="0" bIns="0" rtlCol="0">
            <a:spAutoFit/>
          </a:bodyPr>
          <a:lstStyle/>
          <a:p>
            <a:pPr marL="12700" marR="5080">
              <a:lnSpc>
                <a:spcPct val="99200"/>
              </a:lnSpc>
              <a:spcBef>
                <a:spcPts val="120"/>
              </a:spcBef>
            </a:pPr>
            <a:r>
              <a:rPr sz="2400" b="1" spc="-10" dirty="0">
                <a:latin typeface="Calibri"/>
                <a:cs typeface="Calibri"/>
              </a:rPr>
              <a:t>Intersection</a:t>
            </a:r>
            <a:r>
              <a:rPr sz="2400" b="1" spc="-50" dirty="0">
                <a:latin typeface="Calibri"/>
                <a:cs typeface="Calibri"/>
              </a:rPr>
              <a:t> </a:t>
            </a:r>
            <a:r>
              <a:rPr sz="2400" b="1" dirty="0">
                <a:latin typeface="Calibri"/>
                <a:cs typeface="Calibri"/>
              </a:rPr>
              <a:t>over</a:t>
            </a:r>
            <a:r>
              <a:rPr sz="2400" b="1" spc="-50" dirty="0">
                <a:latin typeface="Calibri"/>
                <a:cs typeface="Calibri"/>
              </a:rPr>
              <a:t> </a:t>
            </a:r>
            <a:r>
              <a:rPr sz="2400" b="1" dirty="0">
                <a:latin typeface="Calibri"/>
                <a:cs typeface="Calibri"/>
              </a:rPr>
              <a:t>Union</a:t>
            </a:r>
            <a:r>
              <a:rPr sz="2400" b="1" spc="-40" dirty="0">
                <a:latin typeface="Calibri"/>
                <a:cs typeface="Calibri"/>
              </a:rPr>
              <a:t> </a:t>
            </a:r>
            <a:r>
              <a:rPr sz="2400" spc="-10" dirty="0">
                <a:latin typeface="Calibri"/>
                <a:cs typeface="Calibri"/>
              </a:rPr>
              <a:t>(IoU) </a:t>
            </a:r>
            <a:r>
              <a:rPr sz="2400" dirty="0">
                <a:latin typeface="Calibri"/>
                <a:cs typeface="Calibri"/>
              </a:rPr>
              <a:t>(Also</a:t>
            </a:r>
            <a:r>
              <a:rPr sz="2400" spc="-45" dirty="0">
                <a:latin typeface="Calibri"/>
                <a:cs typeface="Calibri"/>
              </a:rPr>
              <a:t> </a:t>
            </a:r>
            <a:r>
              <a:rPr sz="2400" dirty="0">
                <a:latin typeface="Calibri"/>
                <a:cs typeface="Calibri"/>
              </a:rPr>
              <a:t>called</a:t>
            </a:r>
            <a:r>
              <a:rPr sz="2400" spc="-40" dirty="0">
                <a:latin typeface="Calibri"/>
                <a:cs typeface="Calibri"/>
              </a:rPr>
              <a:t> </a:t>
            </a:r>
            <a:r>
              <a:rPr sz="2400" spc="-20" dirty="0">
                <a:latin typeface="Calibri"/>
                <a:cs typeface="Calibri"/>
              </a:rPr>
              <a:t>“Jaccard</a:t>
            </a:r>
            <a:r>
              <a:rPr sz="2400" spc="-40" dirty="0">
                <a:latin typeface="Calibri"/>
                <a:cs typeface="Calibri"/>
              </a:rPr>
              <a:t> </a:t>
            </a:r>
            <a:r>
              <a:rPr sz="2400" dirty="0">
                <a:latin typeface="Calibri"/>
                <a:cs typeface="Calibri"/>
              </a:rPr>
              <a:t>similarity”</a:t>
            </a:r>
            <a:r>
              <a:rPr sz="2400" spc="-45" dirty="0">
                <a:latin typeface="Calibri"/>
                <a:cs typeface="Calibri"/>
              </a:rPr>
              <a:t> </a:t>
            </a:r>
            <a:r>
              <a:rPr sz="2400" spc="-25" dirty="0">
                <a:latin typeface="Calibri"/>
                <a:cs typeface="Calibri"/>
              </a:rPr>
              <a:t>or </a:t>
            </a:r>
            <a:r>
              <a:rPr sz="2400" spc="-20" dirty="0">
                <a:latin typeface="Calibri"/>
                <a:cs typeface="Calibri"/>
              </a:rPr>
              <a:t>“Jaccard</a:t>
            </a:r>
            <a:r>
              <a:rPr sz="2400" spc="-70" dirty="0">
                <a:latin typeface="Calibri"/>
                <a:cs typeface="Calibri"/>
              </a:rPr>
              <a:t> </a:t>
            </a:r>
            <a:r>
              <a:rPr sz="2400" spc="-10" dirty="0">
                <a:latin typeface="Calibri"/>
                <a:cs typeface="Calibri"/>
              </a:rPr>
              <a:t>index”):</a:t>
            </a:r>
            <a:endParaRPr sz="2400">
              <a:latin typeface="Calibri"/>
              <a:cs typeface="Calibri"/>
            </a:endParaRPr>
          </a:p>
        </p:txBody>
      </p:sp>
      <p:sp>
        <p:nvSpPr>
          <p:cNvPr id="9" name="object 9"/>
          <p:cNvSpPr/>
          <p:nvPr/>
        </p:nvSpPr>
        <p:spPr>
          <a:xfrm>
            <a:off x="622507" y="4427435"/>
            <a:ext cx="3594100" cy="25400"/>
          </a:xfrm>
          <a:custGeom>
            <a:avLst/>
            <a:gdLst/>
            <a:ahLst/>
            <a:cxnLst/>
            <a:rect l="l" t="t" r="r" b="b"/>
            <a:pathLst>
              <a:path w="3594100" h="25400">
                <a:moveTo>
                  <a:pt x="3594096" y="0"/>
                </a:moveTo>
                <a:lnTo>
                  <a:pt x="0" y="0"/>
                </a:lnTo>
                <a:lnTo>
                  <a:pt x="0" y="25400"/>
                </a:lnTo>
                <a:lnTo>
                  <a:pt x="3594096" y="25400"/>
                </a:lnTo>
                <a:lnTo>
                  <a:pt x="3594096" y="0"/>
                </a:lnTo>
                <a:close/>
              </a:path>
            </a:pathLst>
          </a:custGeom>
          <a:solidFill>
            <a:srgbClr val="000000"/>
          </a:solidFill>
        </p:spPr>
        <p:txBody>
          <a:bodyPr wrap="square" lIns="0" tIns="0" rIns="0" bIns="0" rtlCol="0"/>
          <a:lstStyle/>
          <a:p>
            <a:endParaRPr/>
          </a:p>
        </p:txBody>
      </p:sp>
      <p:sp>
        <p:nvSpPr>
          <p:cNvPr id="10" name="object 10"/>
          <p:cNvSpPr txBox="1"/>
          <p:nvPr/>
        </p:nvSpPr>
        <p:spPr>
          <a:xfrm>
            <a:off x="609807" y="3904994"/>
            <a:ext cx="3616325"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EC7C30"/>
                </a:solidFill>
                <a:latin typeface="Cambria Math"/>
                <a:cs typeface="Cambria Math"/>
              </a:rPr>
              <a:t>𝑨𝒓𝒆𝒂</a:t>
            </a:r>
            <a:r>
              <a:rPr sz="2800" spc="-15" dirty="0">
                <a:solidFill>
                  <a:srgbClr val="EC7C30"/>
                </a:solidFill>
                <a:latin typeface="Cambria Math"/>
                <a:cs typeface="Cambria Math"/>
              </a:rPr>
              <a:t> </a:t>
            </a:r>
            <a:r>
              <a:rPr sz="2800" dirty="0">
                <a:solidFill>
                  <a:srgbClr val="EC7C30"/>
                </a:solidFill>
                <a:latin typeface="Cambria Math"/>
                <a:cs typeface="Cambria Math"/>
              </a:rPr>
              <a:t>𝒐𝒇</a:t>
            </a:r>
            <a:r>
              <a:rPr sz="2800" spc="-15" dirty="0">
                <a:solidFill>
                  <a:srgbClr val="EC7C30"/>
                </a:solidFill>
                <a:latin typeface="Cambria Math"/>
                <a:cs typeface="Cambria Math"/>
              </a:rPr>
              <a:t> </a:t>
            </a:r>
            <a:r>
              <a:rPr sz="2800" spc="-10" dirty="0">
                <a:solidFill>
                  <a:srgbClr val="EC7C30"/>
                </a:solidFill>
                <a:latin typeface="Cambria Math"/>
                <a:cs typeface="Cambria Math"/>
              </a:rPr>
              <a:t>𝑰𝒏𝒕𝒆𝒓𝒔𝒆𝒄𝒕𝒊𝒐𝒏</a:t>
            </a:r>
            <a:endParaRPr sz="2800">
              <a:latin typeface="Cambria Math"/>
              <a:cs typeface="Cambria Math"/>
            </a:endParaRPr>
          </a:p>
        </p:txBody>
      </p:sp>
      <p:sp>
        <p:nvSpPr>
          <p:cNvPr id="11" name="object 11"/>
          <p:cNvSpPr txBox="1"/>
          <p:nvPr/>
        </p:nvSpPr>
        <p:spPr>
          <a:xfrm>
            <a:off x="655167" y="4252128"/>
            <a:ext cx="3505835" cy="1851025"/>
          </a:xfrm>
          <a:prstGeom prst="rect">
            <a:avLst/>
          </a:prstGeom>
        </p:spPr>
        <p:txBody>
          <a:bodyPr vert="horz" wrap="square" lIns="0" tIns="171450" rIns="0" bIns="0" rtlCol="0">
            <a:spAutoFit/>
          </a:bodyPr>
          <a:lstStyle/>
          <a:p>
            <a:pPr marL="534035">
              <a:lnSpc>
                <a:spcPct val="100000"/>
              </a:lnSpc>
              <a:spcBef>
                <a:spcPts val="1350"/>
              </a:spcBef>
            </a:pPr>
            <a:r>
              <a:rPr sz="2800" dirty="0">
                <a:solidFill>
                  <a:srgbClr val="6F2F9F"/>
                </a:solidFill>
                <a:latin typeface="Cambria Math"/>
                <a:cs typeface="Cambria Math"/>
              </a:rPr>
              <a:t>𝑨𝒓𝒆𝒂</a:t>
            </a:r>
            <a:r>
              <a:rPr sz="2800" spc="-15" dirty="0">
                <a:solidFill>
                  <a:srgbClr val="6F2F9F"/>
                </a:solidFill>
                <a:latin typeface="Cambria Math"/>
                <a:cs typeface="Cambria Math"/>
              </a:rPr>
              <a:t> </a:t>
            </a:r>
            <a:r>
              <a:rPr sz="2800" dirty="0">
                <a:solidFill>
                  <a:srgbClr val="6F2F9F"/>
                </a:solidFill>
                <a:latin typeface="Cambria Math"/>
                <a:cs typeface="Cambria Math"/>
              </a:rPr>
              <a:t>𝒐𝒇</a:t>
            </a:r>
            <a:r>
              <a:rPr sz="2800" spc="-15" dirty="0">
                <a:solidFill>
                  <a:srgbClr val="6F2F9F"/>
                </a:solidFill>
                <a:latin typeface="Cambria Math"/>
                <a:cs typeface="Cambria Math"/>
              </a:rPr>
              <a:t> </a:t>
            </a:r>
            <a:r>
              <a:rPr sz="2800" spc="-20" dirty="0">
                <a:solidFill>
                  <a:srgbClr val="6F2F9F"/>
                </a:solidFill>
                <a:latin typeface="Cambria Math"/>
                <a:cs typeface="Cambria Math"/>
              </a:rPr>
              <a:t>𝑼𝒏𝒊𝒐𝒏</a:t>
            </a:r>
            <a:endParaRPr sz="2800">
              <a:latin typeface="Cambria Math"/>
              <a:cs typeface="Cambria Math"/>
            </a:endParaRPr>
          </a:p>
          <a:p>
            <a:pPr marL="12700">
              <a:lnSpc>
                <a:spcPct val="100000"/>
              </a:lnSpc>
              <a:spcBef>
                <a:spcPts val="1070"/>
              </a:spcBef>
            </a:pPr>
            <a:r>
              <a:rPr sz="2400" dirty="0">
                <a:latin typeface="Calibri"/>
                <a:cs typeface="Calibri"/>
              </a:rPr>
              <a:t>IoU</a:t>
            </a:r>
            <a:r>
              <a:rPr sz="2400" spc="-25" dirty="0">
                <a:latin typeface="Calibri"/>
                <a:cs typeface="Calibri"/>
              </a:rPr>
              <a:t> </a:t>
            </a:r>
            <a:r>
              <a:rPr sz="2400" dirty="0">
                <a:latin typeface="Calibri"/>
                <a:cs typeface="Calibri"/>
              </a:rPr>
              <a:t>&gt;</a:t>
            </a:r>
            <a:r>
              <a:rPr sz="2400" spc="-15" dirty="0">
                <a:latin typeface="Calibri"/>
                <a:cs typeface="Calibri"/>
              </a:rPr>
              <a:t> </a:t>
            </a:r>
            <a:r>
              <a:rPr sz="2400" dirty="0">
                <a:latin typeface="Calibri"/>
                <a:cs typeface="Calibri"/>
              </a:rPr>
              <a:t>0.5</a:t>
            </a:r>
            <a:r>
              <a:rPr sz="2400" spc="-25" dirty="0">
                <a:latin typeface="Calibri"/>
                <a:cs typeface="Calibri"/>
              </a:rPr>
              <a:t> </a:t>
            </a:r>
            <a:r>
              <a:rPr sz="2400" dirty="0">
                <a:latin typeface="Calibri"/>
                <a:cs typeface="Calibri"/>
              </a:rPr>
              <a:t>is</a:t>
            </a:r>
            <a:r>
              <a:rPr sz="2400" spc="-20" dirty="0">
                <a:latin typeface="Calibri"/>
                <a:cs typeface="Calibri"/>
              </a:rPr>
              <a:t> </a:t>
            </a:r>
            <a:r>
              <a:rPr sz="2400" spc="-10" dirty="0">
                <a:latin typeface="Calibri"/>
                <a:cs typeface="Calibri"/>
              </a:rPr>
              <a:t>“decent”,</a:t>
            </a:r>
            <a:endParaRPr sz="2400">
              <a:latin typeface="Calibri"/>
              <a:cs typeface="Calibri"/>
            </a:endParaRPr>
          </a:p>
          <a:p>
            <a:pPr marL="12700" marR="5080">
              <a:lnSpc>
                <a:spcPct val="100800"/>
              </a:lnSpc>
            </a:pPr>
            <a:r>
              <a:rPr sz="2400" dirty="0">
                <a:latin typeface="Calibri"/>
                <a:cs typeface="Calibri"/>
              </a:rPr>
              <a:t>IoU</a:t>
            </a:r>
            <a:r>
              <a:rPr sz="2400" spc="-35" dirty="0">
                <a:latin typeface="Calibri"/>
                <a:cs typeface="Calibri"/>
              </a:rPr>
              <a:t> </a:t>
            </a:r>
            <a:r>
              <a:rPr sz="2400" dirty="0">
                <a:latin typeface="Calibri"/>
                <a:cs typeface="Calibri"/>
              </a:rPr>
              <a:t>&gt;</a:t>
            </a:r>
            <a:r>
              <a:rPr sz="2400" spc="-30" dirty="0">
                <a:latin typeface="Calibri"/>
                <a:cs typeface="Calibri"/>
              </a:rPr>
              <a:t> </a:t>
            </a:r>
            <a:r>
              <a:rPr sz="2400" dirty="0">
                <a:latin typeface="Calibri"/>
                <a:cs typeface="Calibri"/>
              </a:rPr>
              <a:t>0.7</a:t>
            </a:r>
            <a:r>
              <a:rPr sz="2400" spc="-30" dirty="0">
                <a:latin typeface="Calibri"/>
                <a:cs typeface="Calibri"/>
              </a:rPr>
              <a:t> </a:t>
            </a:r>
            <a:r>
              <a:rPr sz="2400" dirty="0">
                <a:latin typeface="Calibri"/>
                <a:cs typeface="Calibri"/>
              </a:rPr>
              <a:t>is</a:t>
            </a:r>
            <a:r>
              <a:rPr sz="2400" spc="-35" dirty="0">
                <a:latin typeface="Calibri"/>
                <a:cs typeface="Calibri"/>
              </a:rPr>
              <a:t> </a:t>
            </a:r>
            <a:r>
              <a:rPr sz="2400" spc="-10" dirty="0">
                <a:latin typeface="Calibri"/>
                <a:cs typeface="Calibri"/>
              </a:rPr>
              <a:t>“pretty</a:t>
            </a:r>
            <a:r>
              <a:rPr sz="2400" spc="-30" dirty="0">
                <a:latin typeface="Calibri"/>
                <a:cs typeface="Calibri"/>
              </a:rPr>
              <a:t> </a:t>
            </a:r>
            <a:r>
              <a:rPr sz="2400" spc="-10" dirty="0">
                <a:latin typeface="Calibri"/>
                <a:cs typeface="Calibri"/>
              </a:rPr>
              <a:t>good”, </a:t>
            </a:r>
            <a:r>
              <a:rPr sz="2400" dirty="0">
                <a:latin typeface="Calibri"/>
                <a:cs typeface="Calibri"/>
              </a:rPr>
              <a:t>IoU</a:t>
            </a:r>
            <a:r>
              <a:rPr sz="2400" spc="-45" dirty="0">
                <a:latin typeface="Calibri"/>
                <a:cs typeface="Calibri"/>
              </a:rPr>
              <a:t> </a:t>
            </a:r>
            <a:r>
              <a:rPr sz="2400" dirty="0">
                <a:latin typeface="Calibri"/>
                <a:cs typeface="Calibri"/>
              </a:rPr>
              <a:t>&gt;</a:t>
            </a:r>
            <a:r>
              <a:rPr sz="2400" spc="-40" dirty="0">
                <a:latin typeface="Calibri"/>
                <a:cs typeface="Calibri"/>
              </a:rPr>
              <a:t> </a:t>
            </a:r>
            <a:r>
              <a:rPr sz="2400" dirty="0">
                <a:latin typeface="Calibri"/>
                <a:cs typeface="Calibri"/>
              </a:rPr>
              <a:t>0.9</a:t>
            </a:r>
            <a:r>
              <a:rPr sz="2400" spc="-45" dirty="0">
                <a:latin typeface="Calibri"/>
                <a:cs typeface="Calibri"/>
              </a:rPr>
              <a:t> </a:t>
            </a:r>
            <a:r>
              <a:rPr sz="2400" dirty="0">
                <a:latin typeface="Calibri"/>
                <a:cs typeface="Calibri"/>
              </a:rPr>
              <a:t>is</a:t>
            </a:r>
            <a:r>
              <a:rPr sz="2400" spc="-40" dirty="0">
                <a:latin typeface="Calibri"/>
                <a:cs typeface="Calibri"/>
              </a:rPr>
              <a:t> </a:t>
            </a:r>
            <a:r>
              <a:rPr sz="2400" dirty="0">
                <a:latin typeface="Calibri"/>
                <a:cs typeface="Calibri"/>
              </a:rPr>
              <a:t>“almost</a:t>
            </a:r>
            <a:r>
              <a:rPr sz="2400" spc="-45" dirty="0">
                <a:latin typeface="Calibri"/>
                <a:cs typeface="Calibri"/>
              </a:rPr>
              <a:t> </a:t>
            </a:r>
            <a:r>
              <a:rPr sz="2400" spc="-10" dirty="0">
                <a:latin typeface="Calibri"/>
                <a:cs typeface="Calibri"/>
              </a:rPr>
              <a:t>perfect”</a:t>
            </a:r>
            <a:endParaRPr sz="2400">
              <a:latin typeface="Calibri"/>
              <a:cs typeface="Calibri"/>
            </a:endParaRPr>
          </a:p>
        </p:txBody>
      </p:sp>
      <p:grpSp>
        <p:nvGrpSpPr>
          <p:cNvPr id="12" name="object 12"/>
          <p:cNvGrpSpPr/>
          <p:nvPr/>
        </p:nvGrpSpPr>
        <p:grpSpPr>
          <a:xfrm>
            <a:off x="6288442" y="2350922"/>
            <a:ext cx="3714750" cy="3574415"/>
            <a:chOff x="6288442" y="2350922"/>
            <a:chExt cx="3714750" cy="3574415"/>
          </a:xfrm>
        </p:grpSpPr>
        <p:sp>
          <p:nvSpPr>
            <p:cNvPr id="13" name="object 13"/>
            <p:cNvSpPr/>
            <p:nvPr/>
          </p:nvSpPr>
          <p:spPr>
            <a:xfrm>
              <a:off x="6307492" y="2369972"/>
              <a:ext cx="3555365" cy="3471545"/>
            </a:xfrm>
            <a:custGeom>
              <a:avLst/>
              <a:gdLst/>
              <a:ahLst/>
              <a:cxnLst/>
              <a:rect l="l" t="t" r="r" b="b"/>
              <a:pathLst>
                <a:path w="3555365" h="3471545">
                  <a:moveTo>
                    <a:pt x="0" y="0"/>
                  </a:moveTo>
                  <a:lnTo>
                    <a:pt x="3554962" y="0"/>
                  </a:lnTo>
                  <a:lnTo>
                    <a:pt x="3554962" y="3470991"/>
                  </a:lnTo>
                  <a:lnTo>
                    <a:pt x="0" y="3470991"/>
                  </a:lnTo>
                  <a:lnTo>
                    <a:pt x="0" y="0"/>
                  </a:lnTo>
                  <a:close/>
                </a:path>
              </a:pathLst>
            </a:custGeom>
            <a:ln w="38100">
              <a:solidFill>
                <a:srgbClr val="00AFEF"/>
              </a:solidFill>
            </a:ln>
          </p:spPr>
          <p:txBody>
            <a:bodyPr wrap="square" lIns="0" tIns="0" rIns="0" bIns="0" rtlCol="0"/>
            <a:lstStyle/>
            <a:p>
              <a:endParaRPr/>
            </a:p>
          </p:txBody>
        </p:sp>
        <p:sp>
          <p:nvSpPr>
            <p:cNvPr id="14" name="object 14"/>
            <p:cNvSpPr/>
            <p:nvPr/>
          </p:nvSpPr>
          <p:spPr>
            <a:xfrm>
              <a:off x="6394576" y="2416632"/>
              <a:ext cx="3589654" cy="3489960"/>
            </a:xfrm>
            <a:custGeom>
              <a:avLst/>
              <a:gdLst/>
              <a:ahLst/>
              <a:cxnLst/>
              <a:rect l="l" t="t" r="r" b="b"/>
              <a:pathLst>
                <a:path w="3589654" h="3489960">
                  <a:moveTo>
                    <a:pt x="0" y="0"/>
                  </a:moveTo>
                  <a:lnTo>
                    <a:pt x="3589172" y="0"/>
                  </a:lnTo>
                  <a:lnTo>
                    <a:pt x="3589172" y="3489651"/>
                  </a:lnTo>
                  <a:lnTo>
                    <a:pt x="0" y="3489651"/>
                  </a:lnTo>
                  <a:lnTo>
                    <a:pt x="0" y="0"/>
                  </a:lnTo>
                  <a:close/>
                </a:path>
              </a:pathLst>
            </a:custGeom>
            <a:ln w="38100">
              <a:solidFill>
                <a:srgbClr val="01FF00"/>
              </a:solidFill>
            </a:ln>
          </p:spPr>
          <p:txBody>
            <a:bodyPr wrap="square" lIns="0" tIns="0" rIns="0" bIns="0" rtlCol="0"/>
            <a:lstStyle/>
            <a:p>
              <a:endParaRPr/>
            </a:p>
          </p:txBody>
        </p:sp>
      </p:grpSp>
      <p:sp>
        <p:nvSpPr>
          <p:cNvPr id="15" name="object 15"/>
          <p:cNvSpPr txBox="1"/>
          <p:nvPr/>
        </p:nvSpPr>
        <p:spPr>
          <a:xfrm>
            <a:off x="6758038" y="3807510"/>
            <a:ext cx="2308860" cy="708025"/>
          </a:xfrm>
          <a:prstGeom prst="rect">
            <a:avLst/>
          </a:prstGeom>
          <a:solidFill>
            <a:srgbClr val="D0CDCD">
              <a:alpha val="70199"/>
            </a:srgbClr>
          </a:solidFill>
        </p:spPr>
        <p:txBody>
          <a:bodyPr vert="horz" wrap="square" lIns="0" tIns="6350" rIns="0" bIns="0" rtlCol="0">
            <a:spAutoFit/>
          </a:bodyPr>
          <a:lstStyle/>
          <a:p>
            <a:pPr marL="90805">
              <a:lnSpc>
                <a:spcPct val="100000"/>
              </a:lnSpc>
              <a:spcBef>
                <a:spcPts val="50"/>
              </a:spcBef>
            </a:pPr>
            <a:r>
              <a:rPr sz="4000" dirty="0">
                <a:latin typeface="Calibri"/>
                <a:cs typeface="Calibri"/>
              </a:rPr>
              <a:t>IoU</a:t>
            </a:r>
            <a:r>
              <a:rPr sz="4000" spc="-40" dirty="0">
                <a:latin typeface="Calibri"/>
                <a:cs typeface="Calibri"/>
              </a:rPr>
              <a:t> </a:t>
            </a:r>
            <a:r>
              <a:rPr sz="4000" dirty="0">
                <a:latin typeface="Calibri"/>
                <a:cs typeface="Calibri"/>
              </a:rPr>
              <a:t>=</a:t>
            </a:r>
            <a:r>
              <a:rPr sz="4000" spc="-35" dirty="0">
                <a:latin typeface="Calibri"/>
                <a:cs typeface="Calibri"/>
              </a:rPr>
              <a:t> </a:t>
            </a:r>
            <a:r>
              <a:rPr sz="4000" spc="-20" dirty="0">
                <a:latin typeface="Calibri"/>
                <a:cs typeface="Calibri"/>
              </a:rPr>
              <a:t>0.91</a:t>
            </a:r>
            <a:endParaRPr sz="4000">
              <a:latin typeface="Calibri"/>
              <a:cs typeface="Calibri"/>
            </a:endParaRPr>
          </a:p>
        </p:txBody>
      </p:sp>
      <p:sp>
        <p:nvSpPr>
          <p:cNvPr id="16" name="object 16"/>
          <p:cNvSpPr txBox="1"/>
          <p:nvPr/>
        </p:nvSpPr>
        <p:spPr>
          <a:xfrm>
            <a:off x="7546340" y="6190777"/>
            <a:ext cx="4425950" cy="130805"/>
          </a:xfrm>
          <a:prstGeom prst="rect">
            <a:avLst/>
          </a:prstGeom>
        </p:spPr>
        <p:txBody>
          <a:bodyPr vert="horz" wrap="square" lIns="0" tIns="7620" rIns="0" bIns="0" rtlCol="0">
            <a:spAutoFit/>
          </a:bodyPr>
          <a:lstStyle/>
          <a:p>
            <a:pPr marL="12700">
              <a:lnSpc>
                <a:spcPct val="100000"/>
              </a:lnSpc>
              <a:spcBef>
                <a:spcPts val="60"/>
              </a:spcBef>
            </a:pPr>
            <a:r>
              <a:rPr sz="800" u="sng" dirty="0">
                <a:solidFill>
                  <a:srgbClr val="0462C1"/>
                </a:solidFill>
                <a:uFill>
                  <a:solidFill>
                    <a:srgbClr val="0462C1"/>
                  </a:solidFill>
                </a:uFill>
                <a:latin typeface="Calibri"/>
                <a:cs typeface="Calibri"/>
              </a:rPr>
              <a:t>Puppy</a:t>
            </a:r>
            <a:r>
              <a:rPr sz="800" u="sng" spc="-2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15" dirty="0">
                <a:solidFill>
                  <a:srgbClr val="0462C1"/>
                </a:solidFill>
                <a:latin typeface="Calibri"/>
                <a:cs typeface="Calibri"/>
              </a:rPr>
              <a:t> </a:t>
            </a:r>
            <a:r>
              <a:rPr sz="800" dirty="0">
                <a:latin typeface="Calibri"/>
                <a:cs typeface="Calibri"/>
              </a:rPr>
              <a:t>is</a:t>
            </a:r>
            <a:r>
              <a:rPr sz="800" spc="-15" dirty="0">
                <a:latin typeface="Calibri"/>
                <a:cs typeface="Calibri"/>
              </a:rPr>
              <a:t> </a:t>
            </a:r>
            <a:r>
              <a:rPr sz="800" spc="-10" dirty="0">
                <a:latin typeface="Calibri"/>
                <a:cs typeface="Calibri"/>
              </a:rPr>
              <a:t>licensed</a:t>
            </a:r>
            <a:r>
              <a:rPr sz="800" spc="-15" dirty="0">
                <a:latin typeface="Calibri"/>
                <a:cs typeface="Calibri"/>
              </a:rPr>
              <a:t> </a:t>
            </a:r>
            <a:r>
              <a:rPr sz="800" dirty="0">
                <a:latin typeface="Calibri"/>
                <a:cs typeface="Calibri"/>
              </a:rPr>
              <a:t>under</a:t>
            </a:r>
            <a:r>
              <a:rPr sz="800" spc="-25" dirty="0">
                <a:latin typeface="Calibri"/>
                <a:cs typeface="Calibri"/>
              </a:rPr>
              <a:t> </a:t>
            </a:r>
            <a:r>
              <a:rPr sz="800" u="sng" spc="-10" dirty="0">
                <a:solidFill>
                  <a:srgbClr val="0462C1"/>
                </a:solidFill>
                <a:uFill>
                  <a:solidFill>
                    <a:srgbClr val="0462C1"/>
                  </a:solidFill>
                </a:uFill>
                <a:latin typeface="Calibri"/>
                <a:cs typeface="Calibri"/>
              </a:rPr>
              <a:t>CC-</a:t>
            </a:r>
            <a:r>
              <a:rPr sz="800" u="sng" dirty="0">
                <a:solidFill>
                  <a:srgbClr val="0462C1"/>
                </a:solidFill>
                <a:uFill>
                  <a:solidFill>
                    <a:srgbClr val="0462C1"/>
                  </a:solidFill>
                </a:uFill>
                <a:latin typeface="Calibri"/>
                <a:cs typeface="Calibri"/>
              </a:rPr>
              <a:t>A</a:t>
            </a:r>
            <a:r>
              <a:rPr sz="800" u="sng" spc="-15"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2.0</a:t>
            </a:r>
            <a:r>
              <a:rPr sz="800" u="sng" spc="-25"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Generic</a:t>
            </a:r>
            <a:r>
              <a:rPr sz="800" u="sng" spc="-1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license</a:t>
            </a:r>
            <a:r>
              <a:rPr sz="800" spc="-10" dirty="0">
                <a:latin typeface="Calibri"/>
                <a:cs typeface="Calibri"/>
              </a:rPr>
              <a:t>.</a:t>
            </a:r>
            <a:r>
              <a:rPr sz="800" spc="-20" dirty="0">
                <a:latin typeface="Calibri"/>
                <a:cs typeface="Calibri"/>
              </a:rPr>
              <a:t> </a:t>
            </a:r>
            <a:r>
              <a:rPr sz="800" spc="-10" dirty="0">
                <a:latin typeface="Calibri"/>
                <a:cs typeface="Calibri"/>
              </a:rPr>
              <a:t>Bounding</a:t>
            </a:r>
            <a:r>
              <a:rPr sz="800" spc="-20" dirty="0">
                <a:latin typeface="Calibri"/>
                <a:cs typeface="Calibri"/>
              </a:rPr>
              <a:t> </a:t>
            </a:r>
            <a:r>
              <a:rPr sz="800" dirty="0">
                <a:latin typeface="Calibri"/>
                <a:cs typeface="Calibri"/>
              </a:rPr>
              <a:t>boxes</a:t>
            </a:r>
            <a:r>
              <a:rPr sz="800" spc="-15" dirty="0">
                <a:latin typeface="Calibri"/>
                <a:cs typeface="Calibri"/>
              </a:rPr>
              <a:t> </a:t>
            </a:r>
            <a:r>
              <a:rPr sz="800" dirty="0">
                <a:latin typeface="Calibri"/>
                <a:cs typeface="Calibri"/>
              </a:rPr>
              <a:t>and</a:t>
            </a:r>
            <a:r>
              <a:rPr sz="800" spc="-15" dirty="0">
                <a:latin typeface="Calibri"/>
                <a:cs typeface="Calibri"/>
              </a:rPr>
              <a:t> </a:t>
            </a:r>
            <a:r>
              <a:rPr sz="800" dirty="0">
                <a:latin typeface="Calibri"/>
                <a:cs typeface="Calibri"/>
              </a:rPr>
              <a:t>text</a:t>
            </a:r>
            <a:r>
              <a:rPr sz="800" spc="-20" dirty="0">
                <a:latin typeface="Calibri"/>
                <a:cs typeface="Calibri"/>
              </a:rPr>
              <a:t> </a:t>
            </a:r>
            <a:r>
              <a:rPr sz="800" dirty="0">
                <a:latin typeface="Calibri"/>
                <a:cs typeface="Calibri"/>
              </a:rPr>
              <a:t>added</a:t>
            </a:r>
            <a:r>
              <a:rPr sz="800" spc="-15" dirty="0">
                <a:latin typeface="Calibri"/>
                <a:cs typeface="Calibri"/>
              </a:rPr>
              <a:t> </a:t>
            </a:r>
            <a:r>
              <a:rPr sz="800" dirty="0">
                <a:latin typeface="Calibri"/>
                <a:cs typeface="Calibri"/>
              </a:rPr>
              <a:t>by</a:t>
            </a:r>
            <a:r>
              <a:rPr sz="800" spc="-20" dirty="0">
                <a:latin typeface="Calibri"/>
                <a:cs typeface="Calibri"/>
              </a:rPr>
              <a:t> </a:t>
            </a:r>
            <a:r>
              <a:rPr lang="en-TR" sz="800" dirty="0">
                <a:latin typeface="Calibri"/>
                <a:cs typeface="Calibri"/>
              </a:rPr>
              <a:t> </a:t>
            </a:r>
            <a:r>
              <a:rPr sz="800" spc="-10" dirty="0">
                <a:latin typeface="Calibri"/>
                <a:cs typeface="Calibri"/>
              </a:rPr>
              <a:t>.</a:t>
            </a:r>
            <a:endParaRPr sz="800" dirty="0">
              <a:latin typeface="Calibri"/>
              <a:cs typeface="Calibri"/>
            </a:endParaRPr>
          </a:p>
        </p:txBody>
      </p:sp>
      <p:sp>
        <p:nvSpPr>
          <p:cNvPr id="17" name="object 17"/>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8" name="object 18"/>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37</a:t>
            </a:fld>
            <a:endParaRPr spc="-25" dirty="0"/>
          </a:p>
        </p:txBody>
      </p:sp>
      <p:sp>
        <p:nvSpPr>
          <p:cNvPr id="19" name="object 19"/>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78435" rIns="0" bIns="0" rtlCol="0">
            <a:spAutoFit/>
          </a:bodyPr>
          <a:lstStyle/>
          <a:p>
            <a:pPr marL="723265" algn="ctr">
              <a:lnSpc>
                <a:spcPct val="100000"/>
              </a:lnSpc>
              <a:spcBef>
                <a:spcPts val="1405"/>
              </a:spcBef>
            </a:pPr>
            <a:r>
              <a:rPr dirty="0"/>
              <a:t>Overlapping</a:t>
            </a:r>
            <a:r>
              <a:rPr spc="-105" dirty="0"/>
              <a:t> </a:t>
            </a:r>
            <a:r>
              <a:rPr spc="-10" dirty="0"/>
              <a:t>Boxes</a:t>
            </a:r>
          </a:p>
          <a:p>
            <a:pPr marL="12700" marR="5080">
              <a:lnSpc>
                <a:spcPct val="100800"/>
              </a:lnSpc>
              <a:spcBef>
                <a:spcPts val="760"/>
              </a:spcBef>
            </a:pPr>
            <a:r>
              <a:rPr sz="2400" b="1" dirty="0">
                <a:latin typeface="Calibri"/>
                <a:cs typeface="Calibri"/>
              </a:rPr>
              <a:t>Problem</a:t>
            </a:r>
            <a:r>
              <a:rPr sz="2400" dirty="0">
                <a:latin typeface="Calibri"/>
                <a:cs typeface="Calibri"/>
              </a:rPr>
              <a:t>:</a:t>
            </a:r>
            <a:r>
              <a:rPr sz="2400" spc="-85" dirty="0">
                <a:latin typeface="Calibri"/>
                <a:cs typeface="Calibri"/>
              </a:rPr>
              <a:t> </a:t>
            </a:r>
            <a:r>
              <a:rPr sz="2400" dirty="0">
                <a:latin typeface="Calibri"/>
                <a:cs typeface="Calibri"/>
              </a:rPr>
              <a:t>Object</a:t>
            </a:r>
            <a:r>
              <a:rPr sz="2400" spc="-80" dirty="0">
                <a:latin typeface="Calibri"/>
                <a:cs typeface="Calibri"/>
              </a:rPr>
              <a:t> </a:t>
            </a:r>
            <a:r>
              <a:rPr sz="2400" spc="-10" dirty="0">
                <a:latin typeface="Calibri"/>
                <a:cs typeface="Calibri"/>
              </a:rPr>
              <a:t>detectors</a:t>
            </a:r>
            <a:r>
              <a:rPr sz="2400" spc="-80" dirty="0">
                <a:latin typeface="Calibri"/>
                <a:cs typeface="Calibri"/>
              </a:rPr>
              <a:t> </a:t>
            </a:r>
            <a:r>
              <a:rPr sz="2400" spc="-10" dirty="0">
                <a:latin typeface="Calibri"/>
                <a:cs typeface="Calibri"/>
              </a:rPr>
              <a:t>often </a:t>
            </a:r>
            <a:r>
              <a:rPr sz="2400" dirty="0">
                <a:latin typeface="Calibri"/>
                <a:cs typeface="Calibri"/>
              </a:rPr>
              <a:t>output</a:t>
            </a:r>
            <a:r>
              <a:rPr sz="2400" spc="-95" dirty="0">
                <a:latin typeface="Calibri"/>
                <a:cs typeface="Calibri"/>
              </a:rPr>
              <a:t> </a:t>
            </a:r>
            <a:r>
              <a:rPr sz="2400" dirty="0">
                <a:latin typeface="Calibri"/>
                <a:cs typeface="Calibri"/>
              </a:rPr>
              <a:t>many</a:t>
            </a:r>
            <a:r>
              <a:rPr sz="2400" spc="-95" dirty="0">
                <a:latin typeface="Calibri"/>
                <a:cs typeface="Calibri"/>
              </a:rPr>
              <a:t> </a:t>
            </a:r>
            <a:r>
              <a:rPr sz="2400" dirty="0">
                <a:latin typeface="Calibri"/>
                <a:cs typeface="Calibri"/>
              </a:rPr>
              <a:t>overlapping</a:t>
            </a:r>
            <a:r>
              <a:rPr sz="2400" spc="-95" dirty="0">
                <a:latin typeface="Calibri"/>
                <a:cs typeface="Calibri"/>
              </a:rPr>
              <a:t> </a:t>
            </a:r>
            <a:r>
              <a:rPr sz="2400" spc="-10" dirty="0">
                <a:latin typeface="Calibri"/>
                <a:cs typeface="Calibri"/>
              </a:rPr>
              <a:t>detections:</a:t>
            </a:r>
            <a:endParaRPr sz="2400">
              <a:latin typeface="Calibri"/>
              <a:cs typeface="Calibri"/>
            </a:endParaRPr>
          </a:p>
        </p:txBody>
      </p:sp>
      <p:sp>
        <p:nvSpPr>
          <p:cNvPr id="3" name="object 3"/>
          <p:cNvSpPr txBox="1"/>
          <p:nvPr/>
        </p:nvSpPr>
        <p:spPr>
          <a:xfrm>
            <a:off x="5082019" y="1546860"/>
            <a:ext cx="2031364"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4470C4"/>
                </a:solidFill>
                <a:latin typeface="Calibri"/>
                <a:cs typeface="Calibri"/>
              </a:rPr>
              <a:t>P(dog)</a:t>
            </a:r>
            <a:r>
              <a:rPr sz="3200" b="1" spc="-30" dirty="0">
                <a:solidFill>
                  <a:srgbClr val="4470C4"/>
                </a:solidFill>
                <a:latin typeface="Calibri"/>
                <a:cs typeface="Calibri"/>
              </a:rPr>
              <a:t> </a:t>
            </a:r>
            <a:r>
              <a:rPr sz="3200" b="1" dirty="0">
                <a:solidFill>
                  <a:srgbClr val="4470C4"/>
                </a:solidFill>
                <a:latin typeface="Calibri"/>
                <a:cs typeface="Calibri"/>
              </a:rPr>
              <a:t>=</a:t>
            </a:r>
            <a:r>
              <a:rPr sz="3200" b="1" spc="-25" dirty="0">
                <a:solidFill>
                  <a:srgbClr val="4470C4"/>
                </a:solidFill>
                <a:latin typeface="Calibri"/>
                <a:cs typeface="Calibri"/>
              </a:rPr>
              <a:t> 0.9</a:t>
            </a:r>
            <a:endParaRPr sz="3200">
              <a:latin typeface="Calibri"/>
              <a:cs typeface="Calibri"/>
            </a:endParaRPr>
          </a:p>
        </p:txBody>
      </p:sp>
      <p:grpSp>
        <p:nvGrpSpPr>
          <p:cNvPr id="4" name="object 4"/>
          <p:cNvGrpSpPr/>
          <p:nvPr/>
        </p:nvGrpSpPr>
        <p:grpSpPr>
          <a:xfrm>
            <a:off x="5029072" y="1329842"/>
            <a:ext cx="6998970" cy="4173854"/>
            <a:chOff x="5029072" y="1329842"/>
            <a:chExt cx="6998970" cy="4173854"/>
          </a:xfrm>
        </p:grpSpPr>
        <p:sp>
          <p:nvSpPr>
            <p:cNvPr id="5" name="object 5"/>
            <p:cNvSpPr/>
            <p:nvPr/>
          </p:nvSpPr>
          <p:spPr>
            <a:xfrm>
              <a:off x="5060822" y="2192693"/>
              <a:ext cx="3719829" cy="3116580"/>
            </a:xfrm>
            <a:custGeom>
              <a:avLst/>
              <a:gdLst/>
              <a:ahLst/>
              <a:cxnLst/>
              <a:rect l="l" t="t" r="r" b="b"/>
              <a:pathLst>
                <a:path w="3719829" h="3116579">
                  <a:moveTo>
                    <a:pt x="0" y="0"/>
                  </a:moveTo>
                  <a:lnTo>
                    <a:pt x="3719292" y="0"/>
                  </a:lnTo>
                  <a:lnTo>
                    <a:pt x="3719292" y="3116421"/>
                  </a:lnTo>
                  <a:lnTo>
                    <a:pt x="0" y="3116421"/>
                  </a:lnTo>
                  <a:lnTo>
                    <a:pt x="0" y="0"/>
                  </a:lnTo>
                  <a:close/>
                </a:path>
              </a:pathLst>
            </a:custGeom>
            <a:ln w="63500">
              <a:solidFill>
                <a:srgbClr val="4470C4"/>
              </a:solidFill>
            </a:ln>
          </p:spPr>
          <p:txBody>
            <a:bodyPr wrap="square" lIns="0" tIns="0" rIns="0" bIns="0" rtlCol="0"/>
            <a:lstStyle/>
            <a:p>
              <a:endParaRPr/>
            </a:p>
          </p:txBody>
        </p:sp>
        <p:sp>
          <p:nvSpPr>
            <p:cNvPr id="6" name="object 6"/>
            <p:cNvSpPr/>
            <p:nvPr/>
          </p:nvSpPr>
          <p:spPr>
            <a:xfrm>
              <a:off x="5311190" y="2451785"/>
              <a:ext cx="3636010" cy="3020060"/>
            </a:xfrm>
            <a:custGeom>
              <a:avLst/>
              <a:gdLst/>
              <a:ahLst/>
              <a:cxnLst/>
              <a:rect l="l" t="t" r="r" b="b"/>
              <a:pathLst>
                <a:path w="3636009" h="3020060">
                  <a:moveTo>
                    <a:pt x="0" y="0"/>
                  </a:moveTo>
                  <a:lnTo>
                    <a:pt x="3635832" y="0"/>
                  </a:lnTo>
                  <a:lnTo>
                    <a:pt x="3635832" y="3020011"/>
                  </a:lnTo>
                  <a:lnTo>
                    <a:pt x="0" y="3020011"/>
                  </a:lnTo>
                  <a:lnTo>
                    <a:pt x="0" y="0"/>
                  </a:lnTo>
                  <a:close/>
                </a:path>
              </a:pathLst>
            </a:custGeom>
            <a:ln w="63500">
              <a:solidFill>
                <a:srgbClr val="EC7C30"/>
              </a:solidFill>
            </a:ln>
          </p:spPr>
          <p:txBody>
            <a:bodyPr wrap="square" lIns="0" tIns="0" rIns="0" bIns="0" rtlCol="0"/>
            <a:lstStyle/>
            <a:p>
              <a:endParaRPr/>
            </a:p>
          </p:txBody>
        </p:sp>
        <p:sp>
          <p:nvSpPr>
            <p:cNvPr id="7" name="object 7"/>
            <p:cNvSpPr/>
            <p:nvPr/>
          </p:nvSpPr>
          <p:spPr>
            <a:xfrm>
              <a:off x="8242680" y="1361592"/>
              <a:ext cx="3753485" cy="3537585"/>
            </a:xfrm>
            <a:custGeom>
              <a:avLst/>
              <a:gdLst/>
              <a:ahLst/>
              <a:cxnLst/>
              <a:rect l="l" t="t" r="r" b="b"/>
              <a:pathLst>
                <a:path w="3753484" h="3537585">
                  <a:moveTo>
                    <a:pt x="0" y="0"/>
                  </a:moveTo>
                  <a:lnTo>
                    <a:pt x="3753372" y="0"/>
                  </a:lnTo>
                  <a:lnTo>
                    <a:pt x="3753372" y="3536972"/>
                  </a:lnTo>
                  <a:lnTo>
                    <a:pt x="0" y="3536972"/>
                  </a:lnTo>
                  <a:lnTo>
                    <a:pt x="0" y="0"/>
                  </a:lnTo>
                  <a:close/>
                </a:path>
              </a:pathLst>
            </a:custGeom>
            <a:ln w="63500">
              <a:solidFill>
                <a:srgbClr val="6F2F9F"/>
              </a:solidFill>
            </a:ln>
          </p:spPr>
          <p:txBody>
            <a:bodyPr wrap="square" lIns="0" tIns="0" rIns="0" bIns="0" rtlCol="0"/>
            <a:lstStyle/>
            <a:p>
              <a:endParaRPr/>
            </a:p>
          </p:txBody>
        </p:sp>
      </p:grpSp>
      <p:sp>
        <p:nvSpPr>
          <p:cNvPr id="8" name="object 8"/>
          <p:cNvSpPr txBox="1"/>
          <p:nvPr/>
        </p:nvSpPr>
        <p:spPr>
          <a:xfrm>
            <a:off x="8387397" y="1379221"/>
            <a:ext cx="223837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6F2F9F"/>
                </a:solidFill>
                <a:latin typeface="Calibri"/>
                <a:cs typeface="Calibri"/>
              </a:rPr>
              <a:t>P(dog)</a:t>
            </a:r>
            <a:r>
              <a:rPr sz="3200" b="1" spc="-30" dirty="0">
                <a:solidFill>
                  <a:srgbClr val="6F2F9F"/>
                </a:solidFill>
                <a:latin typeface="Calibri"/>
                <a:cs typeface="Calibri"/>
              </a:rPr>
              <a:t> </a:t>
            </a:r>
            <a:r>
              <a:rPr sz="3200" b="1" dirty="0">
                <a:solidFill>
                  <a:srgbClr val="6F2F9F"/>
                </a:solidFill>
                <a:latin typeface="Calibri"/>
                <a:cs typeface="Calibri"/>
              </a:rPr>
              <a:t>=</a:t>
            </a:r>
            <a:r>
              <a:rPr sz="3200" b="1" spc="-25" dirty="0">
                <a:solidFill>
                  <a:srgbClr val="6F2F9F"/>
                </a:solidFill>
                <a:latin typeface="Calibri"/>
                <a:cs typeface="Calibri"/>
              </a:rPr>
              <a:t> </a:t>
            </a:r>
            <a:r>
              <a:rPr sz="3200" b="1" spc="-20" dirty="0">
                <a:solidFill>
                  <a:srgbClr val="6F2F9F"/>
                </a:solidFill>
                <a:latin typeface="Calibri"/>
                <a:cs typeface="Calibri"/>
              </a:rPr>
              <a:t>0.75</a:t>
            </a:r>
            <a:endParaRPr sz="3200">
              <a:latin typeface="Calibri"/>
              <a:cs typeface="Calibri"/>
            </a:endParaRPr>
          </a:p>
        </p:txBody>
      </p:sp>
      <p:sp>
        <p:nvSpPr>
          <p:cNvPr id="9" name="object 9"/>
          <p:cNvSpPr/>
          <p:nvPr/>
        </p:nvSpPr>
        <p:spPr>
          <a:xfrm>
            <a:off x="7935823" y="1126185"/>
            <a:ext cx="3890010" cy="3427729"/>
          </a:xfrm>
          <a:custGeom>
            <a:avLst/>
            <a:gdLst/>
            <a:ahLst/>
            <a:cxnLst/>
            <a:rect l="l" t="t" r="r" b="b"/>
            <a:pathLst>
              <a:path w="3890009" h="3427729">
                <a:moveTo>
                  <a:pt x="0" y="0"/>
                </a:moveTo>
                <a:lnTo>
                  <a:pt x="3889722" y="0"/>
                </a:lnTo>
                <a:lnTo>
                  <a:pt x="3889722" y="3427161"/>
                </a:lnTo>
                <a:lnTo>
                  <a:pt x="0" y="3427161"/>
                </a:lnTo>
                <a:lnTo>
                  <a:pt x="0" y="0"/>
                </a:lnTo>
                <a:close/>
              </a:path>
            </a:pathLst>
          </a:custGeom>
          <a:ln w="63500">
            <a:solidFill>
              <a:srgbClr val="FFC000"/>
            </a:solidFill>
          </a:ln>
        </p:spPr>
        <p:txBody>
          <a:bodyPr wrap="square" lIns="0" tIns="0" rIns="0" bIns="0" rtlCol="0"/>
          <a:lstStyle/>
          <a:p>
            <a:endParaRPr/>
          </a:p>
        </p:txBody>
      </p:sp>
      <p:sp>
        <p:nvSpPr>
          <p:cNvPr id="10" name="object 10"/>
          <p:cNvSpPr txBox="1"/>
          <p:nvPr/>
        </p:nvSpPr>
        <p:spPr>
          <a:xfrm>
            <a:off x="9689896" y="3890772"/>
            <a:ext cx="203263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FC000"/>
                </a:solidFill>
                <a:latin typeface="Calibri"/>
                <a:cs typeface="Calibri"/>
              </a:rPr>
              <a:t>P(dog)</a:t>
            </a:r>
            <a:r>
              <a:rPr sz="3200" b="1" spc="-30" dirty="0">
                <a:solidFill>
                  <a:srgbClr val="FFC000"/>
                </a:solidFill>
                <a:latin typeface="Calibri"/>
                <a:cs typeface="Calibri"/>
              </a:rPr>
              <a:t> </a:t>
            </a:r>
            <a:r>
              <a:rPr sz="3200" b="1" dirty="0">
                <a:solidFill>
                  <a:srgbClr val="FFC000"/>
                </a:solidFill>
                <a:latin typeface="Calibri"/>
                <a:cs typeface="Calibri"/>
              </a:rPr>
              <a:t>=</a:t>
            </a:r>
            <a:r>
              <a:rPr sz="3200" b="1" spc="-25" dirty="0">
                <a:solidFill>
                  <a:srgbClr val="FFC000"/>
                </a:solidFill>
                <a:latin typeface="Calibri"/>
                <a:cs typeface="Calibri"/>
              </a:rPr>
              <a:t> 0.7</a:t>
            </a:r>
            <a:endParaRPr sz="3200">
              <a:latin typeface="Calibri"/>
              <a:cs typeface="Calibri"/>
            </a:endParaRPr>
          </a:p>
        </p:txBody>
      </p:sp>
      <p:sp>
        <p:nvSpPr>
          <p:cNvPr id="11" name="object 11"/>
          <p:cNvSpPr txBox="1"/>
          <p:nvPr/>
        </p:nvSpPr>
        <p:spPr>
          <a:xfrm>
            <a:off x="5150700" y="5492131"/>
            <a:ext cx="2031364" cy="521970"/>
          </a:xfrm>
          <a:prstGeom prst="rect">
            <a:avLst/>
          </a:prstGeom>
        </p:spPr>
        <p:txBody>
          <a:bodyPr vert="horz" wrap="square" lIns="0" tIns="0" rIns="0" bIns="0" rtlCol="0">
            <a:spAutoFit/>
          </a:bodyPr>
          <a:lstStyle/>
          <a:p>
            <a:pPr marL="12700">
              <a:lnSpc>
                <a:spcPts val="3785"/>
              </a:lnSpc>
            </a:pPr>
            <a:r>
              <a:rPr sz="3200" b="1" dirty="0">
                <a:solidFill>
                  <a:srgbClr val="EC7C30"/>
                </a:solidFill>
                <a:latin typeface="Calibri"/>
                <a:cs typeface="Calibri"/>
              </a:rPr>
              <a:t>P(dog)</a:t>
            </a:r>
            <a:r>
              <a:rPr sz="3200" b="1" spc="-30" dirty="0">
                <a:solidFill>
                  <a:srgbClr val="EC7C30"/>
                </a:solidFill>
                <a:latin typeface="Calibri"/>
                <a:cs typeface="Calibri"/>
              </a:rPr>
              <a:t> </a:t>
            </a:r>
            <a:r>
              <a:rPr sz="3200" b="1" dirty="0">
                <a:solidFill>
                  <a:srgbClr val="EC7C30"/>
                </a:solidFill>
                <a:latin typeface="Calibri"/>
                <a:cs typeface="Calibri"/>
              </a:rPr>
              <a:t>=</a:t>
            </a:r>
            <a:r>
              <a:rPr sz="3200" b="1" spc="-25" dirty="0">
                <a:solidFill>
                  <a:srgbClr val="EC7C30"/>
                </a:solidFill>
                <a:latin typeface="Calibri"/>
                <a:cs typeface="Calibri"/>
              </a:rPr>
              <a:t> 0.8</a:t>
            </a:r>
            <a:endParaRPr sz="3200">
              <a:latin typeface="Calibri"/>
              <a:cs typeface="Calibri"/>
            </a:endParaRPr>
          </a:p>
        </p:txBody>
      </p:sp>
      <p:sp>
        <p:nvSpPr>
          <p:cNvPr id="12" name="object 12"/>
          <p:cNvSpPr txBox="1"/>
          <p:nvPr/>
        </p:nvSpPr>
        <p:spPr>
          <a:xfrm>
            <a:off x="10603674" y="6178585"/>
            <a:ext cx="1445895" cy="149860"/>
          </a:xfrm>
          <a:prstGeom prst="rect">
            <a:avLst/>
          </a:prstGeom>
        </p:spPr>
        <p:txBody>
          <a:bodyPr vert="horz" wrap="square" lIns="0" tIns="7620" rIns="0" bIns="0" rtlCol="0">
            <a:spAutoFit/>
          </a:bodyPr>
          <a:lstStyle/>
          <a:p>
            <a:pPr marL="12700">
              <a:lnSpc>
                <a:spcPct val="100000"/>
              </a:lnSpc>
              <a:spcBef>
                <a:spcPts val="60"/>
              </a:spcBef>
            </a:pPr>
            <a:r>
              <a:rPr sz="800" u="sng" dirty="0">
                <a:solidFill>
                  <a:srgbClr val="0462C1"/>
                </a:solidFill>
                <a:uFill>
                  <a:solidFill>
                    <a:srgbClr val="0462C1"/>
                  </a:solidFill>
                </a:uFill>
                <a:latin typeface="Calibri"/>
                <a:cs typeface="Calibri"/>
              </a:rPr>
              <a:t>Puppy</a:t>
            </a:r>
            <a:r>
              <a:rPr sz="800" u="sng" spc="-3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25" dirty="0">
                <a:solidFill>
                  <a:srgbClr val="0462C1"/>
                </a:solidFill>
                <a:latin typeface="Calibri"/>
                <a:cs typeface="Calibri"/>
              </a:rPr>
              <a:t> </a:t>
            </a:r>
            <a:r>
              <a:rPr sz="800" dirty="0">
                <a:latin typeface="Calibri"/>
                <a:cs typeface="Calibri"/>
              </a:rPr>
              <a:t>is</a:t>
            </a:r>
            <a:r>
              <a:rPr sz="800" spc="-30" dirty="0">
                <a:latin typeface="Calibri"/>
                <a:cs typeface="Calibri"/>
              </a:rPr>
              <a:t> </a:t>
            </a:r>
            <a:r>
              <a:rPr sz="800" u="sng" dirty="0">
                <a:solidFill>
                  <a:srgbClr val="0462C1"/>
                </a:solidFill>
                <a:uFill>
                  <a:solidFill>
                    <a:srgbClr val="0462C1"/>
                  </a:solidFill>
                </a:uFill>
                <a:latin typeface="Calibri"/>
                <a:cs typeface="Calibri"/>
              </a:rPr>
              <a:t>CC0</a:t>
            </a:r>
            <a:r>
              <a:rPr sz="800" u="sng" spc="-3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Public</a:t>
            </a:r>
            <a:r>
              <a:rPr sz="800" u="sng" spc="-30"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Domain</a:t>
            </a:r>
            <a:endParaRPr sz="800">
              <a:latin typeface="Calibri"/>
              <a:cs typeface="Calibri"/>
            </a:endParaRPr>
          </a:p>
        </p:txBody>
      </p:sp>
      <p:sp>
        <p:nvSpPr>
          <p:cNvPr id="13" name="object 13"/>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4" name="object 14"/>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38</a:t>
            </a:fld>
            <a:endParaRPr spc="-25" dirty="0"/>
          </a:p>
        </p:txBody>
      </p:sp>
      <p:sp>
        <p:nvSpPr>
          <p:cNvPr id="15" name="object 15"/>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01767" y="957072"/>
            <a:ext cx="6995159" cy="5047488"/>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Overlapping</a:t>
            </a:r>
            <a:r>
              <a:rPr spc="55" dirty="0"/>
              <a:t> </a:t>
            </a:r>
            <a:r>
              <a:rPr spc="-10" dirty="0"/>
              <a:t>Boxes:</a:t>
            </a:r>
            <a:r>
              <a:rPr spc="50" dirty="0"/>
              <a:t> </a:t>
            </a:r>
            <a:r>
              <a:rPr sz="3900" dirty="0"/>
              <a:t>Non-Max</a:t>
            </a:r>
            <a:r>
              <a:rPr sz="3900" spc="95" dirty="0"/>
              <a:t> </a:t>
            </a:r>
            <a:r>
              <a:rPr sz="3900" dirty="0"/>
              <a:t>Suppression</a:t>
            </a:r>
            <a:r>
              <a:rPr sz="3900" spc="90" dirty="0"/>
              <a:t> </a:t>
            </a:r>
            <a:r>
              <a:rPr sz="3900" spc="-10" dirty="0"/>
              <a:t>(NMS)</a:t>
            </a:r>
            <a:endParaRPr sz="3900"/>
          </a:p>
        </p:txBody>
      </p:sp>
      <p:sp>
        <p:nvSpPr>
          <p:cNvPr id="4" name="object 4"/>
          <p:cNvSpPr txBox="1"/>
          <p:nvPr/>
        </p:nvSpPr>
        <p:spPr>
          <a:xfrm>
            <a:off x="5082019" y="1546860"/>
            <a:ext cx="2031364"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4470C4"/>
                </a:solidFill>
                <a:latin typeface="Calibri"/>
                <a:cs typeface="Calibri"/>
              </a:rPr>
              <a:t>P(dog)</a:t>
            </a:r>
            <a:r>
              <a:rPr sz="3200" b="1" spc="-30" dirty="0">
                <a:solidFill>
                  <a:srgbClr val="4470C4"/>
                </a:solidFill>
                <a:latin typeface="Calibri"/>
                <a:cs typeface="Calibri"/>
              </a:rPr>
              <a:t> </a:t>
            </a:r>
            <a:r>
              <a:rPr sz="3200" b="1" dirty="0">
                <a:solidFill>
                  <a:srgbClr val="4470C4"/>
                </a:solidFill>
                <a:latin typeface="Calibri"/>
                <a:cs typeface="Calibri"/>
              </a:rPr>
              <a:t>=</a:t>
            </a:r>
            <a:r>
              <a:rPr sz="3200" b="1" spc="-25" dirty="0">
                <a:solidFill>
                  <a:srgbClr val="4470C4"/>
                </a:solidFill>
                <a:latin typeface="Calibri"/>
                <a:cs typeface="Calibri"/>
              </a:rPr>
              <a:t> 0.9</a:t>
            </a:r>
            <a:endParaRPr sz="3200">
              <a:latin typeface="Calibri"/>
              <a:cs typeface="Calibri"/>
            </a:endParaRPr>
          </a:p>
        </p:txBody>
      </p:sp>
      <p:sp>
        <p:nvSpPr>
          <p:cNvPr id="5" name="object 5"/>
          <p:cNvSpPr txBox="1"/>
          <p:nvPr/>
        </p:nvSpPr>
        <p:spPr>
          <a:xfrm>
            <a:off x="146403" y="1041908"/>
            <a:ext cx="4601845" cy="760095"/>
          </a:xfrm>
          <a:prstGeom prst="rect">
            <a:avLst/>
          </a:prstGeom>
        </p:spPr>
        <p:txBody>
          <a:bodyPr vert="horz" wrap="square" lIns="0" tIns="9525" rIns="0" bIns="0" rtlCol="0">
            <a:spAutoFit/>
          </a:bodyPr>
          <a:lstStyle/>
          <a:p>
            <a:pPr marL="12700" marR="5080">
              <a:lnSpc>
                <a:spcPct val="100800"/>
              </a:lnSpc>
              <a:spcBef>
                <a:spcPts val="75"/>
              </a:spcBef>
            </a:pPr>
            <a:r>
              <a:rPr sz="2400" b="1" dirty="0">
                <a:latin typeface="Calibri"/>
                <a:cs typeface="Calibri"/>
              </a:rPr>
              <a:t>Problem</a:t>
            </a:r>
            <a:r>
              <a:rPr sz="2400" dirty="0">
                <a:latin typeface="Calibri"/>
                <a:cs typeface="Calibri"/>
              </a:rPr>
              <a:t>:</a:t>
            </a:r>
            <a:r>
              <a:rPr sz="2400" spc="-85" dirty="0">
                <a:latin typeface="Calibri"/>
                <a:cs typeface="Calibri"/>
              </a:rPr>
              <a:t> </a:t>
            </a:r>
            <a:r>
              <a:rPr sz="2400" dirty="0">
                <a:latin typeface="Calibri"/>
                <a:cs typeface="Calibri"/>
              </a:rPr>
              <a:t>Object</a:t>
            </a:r>
            <a:r>
              <a:rPr sz="2400" spc="-80" dirty="0">
                <a:latin typeface="Calibri"/>
                <a:cs typeface="Calibri"/>
              </a:rPr>
              <a:t> </a:t>
            </a:r>
            <a:r>
              <a:rPr sz="2400" spc="-10" dirty="0">
                <a:latin typeface="Calibri"/>
                <a:cs typeface="Calibri"/>
              </a:rPr>
              <a:t>detectors</a:t>
            </a:r>
            <a:r>
              <a:rPr sz="2400" spc="-80" dirty="0">
                <a:latin typeface="Calibri"/>
                <a:cs typeface="Calibri"/>
              </a:rPr>
              <a:t> </a:t>
            </a:r>
            <a:r>
              <a:rPr sz="2400" spc="-10" dirty="0">
                <a:latin typeface="Calibri"/>
                <a:cs typeface="Calibri"/>
              </a:rPr>
              <a:t>often </a:t>
            </a:r>
            <a:r>
              <a:rPr sz="2400" dirty="0">
                <a:latin typeface="Calibri"/>
                <a:cs typeface="Calibri"/>
              </a:rPr>
              <a:t>output</a:t>
            </a:r>
            <a:r>
              <a:rPr sz="2400" spc="-95" dirty="0">
                <a:latin typeface="Calibri"/>
                <a:cs typeface="Calibri"/>
              </a:rPr>
              <a:t> </a:t>
            </a:r>
            <a:r>
              <a:rPr sz="2400" dirty="0">
                <a:latin typeface="Calibri"/>
                <a:cs typeface="Calibri"/>
              </a:rPr>
              <a:t>many</a:t>
            </a:r>
            <a:r>
              <a:rPr sz="2400" spc="-95" dirty="0">
                <a:latin typeface="Calibri"/>
                <a:cs typeface="Calibri"/>
              </a:rPr>
              <a:t> </a:t>
            </a:r>
            <a:r>
              <a:rPr sz="2400" dirty="0">
                <a:latin typeface="Calibri"/>
                <a:cs typeface="Calibri"/>
              </a:rPr>
              <a:t>overlapping</a:t>
            </a:r>
            <a:r>
              <a:rPr sz="2400" spc="-95" dirty="0">
                <a:latin typeface="Calibri"/>
                <a:cs typeface="Calibri"/>
              </a:rPr>
              <a:t> </a:t>
            </a:r>
            <a:r>
              <a:rPr sz="2400" spc="-10" dirty="0">
                <a:latin typeface="Calibri"/>
                <a:cs typeface="Calibri"/>
              </a:rPr>
              <a:t>detections:</a:t>
            </a:r>
            <a:endParaRPr sz="2400">
              <a:latin typeface="Calibri"/>
              <a:cs typeface="Calibri"/>
            </a:endParaRPr>
          </a:p>
        </p:txBody>
      </p:sp>
      <p:sp>
        <p:nvSpPr>
          <p:cNvPr id="6" name="object 6"/>
          <p:cNvSpPr txBox="1"/>
          <p:nvPr/>
        </p:nvSpPr>
        <p:spPr>
          <a:xfrm>
            <a:off x="146403" y="2145284"/>
            <a:ext cx="3313429" cy="1116965"/>
          </a:xfrm>
          <a:prstGeom prst="rect">
            <a:avLst/>
          </a:prstGeom>
        </p:spPr>
        <p:txBody>
          <a:bodyPr vert="horz" wrap="square" lIns="0" tIns="15240" rIns="0" bIns="0" rtlCol="0">
            <a:spAutoFit/>
          </a:bodyPr>
          <a:lstStyle/>
          <a:p>
            <a:pPr marL="12700" marR="5080" algn="just">
              <a:lnSpc>
                <a:spcPct val="99200"/>
              </a:lnSpc>
              <a:spcBef>
                <a:spcPts val="120"/>
              </a:spcBef>
            </a:pPr>
            <a:r>
              <a:rPr sz="2400" b="1" dirty="0">
                <a:latin typeface="Calibri"/>
                <a:cs typeface="Calibri"/>
              </a:rPr>
              <a:t>Solution</a:t>
            </a:r>
            <a:r>
              <a:rPr sz="2400" dirty="0">
                <a:latin typeface="Calibri"/>
                <a:cs typeface="Calibri"/>
              </a:rPr>
              <a:t>:</a:t>
            </a:r>
            <a:r>
              <a:rPr sz="2400" spc="-60" dirty="0">
                <a:latin typeface="Calibri"/>
                <a:cs typeface="Calibri"/>
              </a:rPr>
              <a:t> </a:t>
            </a:r>
            <a:r>
              <a:rPr sz="2400" spc="-45" dirty="0">
                <a:latin typeface="Calibri"/>
                <a:cs typeface="Calibri"/>
              </a:rPr>
              <a:t>Post-</a:t>
            </a:r>
            <a:r>
              <a:rPr sz="2400" dirty="0">
                <a:latin typeface="Calibri"/>
                <a:cs typeface="Calibri"/>
              </a:rPr>
              <a:t>process</a:t>
            </a:r>
            <a:r>
              <a:rPr sz="2400" spc="-55" dirty="0">
                <a:latin typeface="Calibri"/>
                <a:cs typeface="Calibri"/>
              </a:rPr>
              <a:t> </a:t>
            </a:r>
            <a:r>
              <a:rPr sz="2400" spc="-25" dirty="0">
                <a:latin typeface="Calibri"/>
                <a:cs typeface="Calibri"/>
              </a:rPr>
              <a:t>raw </a:t>
            </a:r>
            <a:r>
              <a:rPr sz="2400" dirty="0">
                <a:latin typeface="Calibri"/>
                <a:cs typeface="Calibri"/>
              </a:rPr>
              <a:t>detections</a:t>
            </a:r>
            <a:r>
              <a:rPr sz="2400" spc="-80" dirty="0">
                <a:latin typeface="Calibri"/>
                <a:cs typeface="Calibri"/>
              </a:rPr>
              <a:t> </a:t>
            </a:r>
            <a:r>
              <a:rPr sz="2400" dirty="0">
                <a:latin typeface="Calibri"/>
                <a:cs typeface="Calibri"/>
              </a:rPr>
              <a:t>using</a:t>
            </a:r>
            <a:r>
              <a:rPr sz="2400" spc="-80" dirty="0">
                <a:latin typeface="Calibri"/>
                <a:cs typeface="Calibri"/>
              </a:rPr>
              <a:t> </a:t>
            </a:r>
            <a:r>
              <a:rPr sz="2400" b="1" spc="-10" dirty="0">
                <a:latin typeface="Calibri"/>
                <a:cs typeface="Calibri"/>
              </a:rPr>
              <a:t>Non-</a:t>
            </a:r>
            <a:r>
              <a:rPr sz="2400" b="1" spc="-25" dirty="0">
                <a:latin typeface="Calibri"/>
                <a:cs typeface="Calibri"/>
              </a:rPr>
              <a:t>Max </a:t>
            </a:r>
            <a:r>
              <a:rPr sz="2400" b="1" dirty="0">
                <a:latin typeface="Calibri"/>
                <a:cs typeface="Calibri"/>
              </a:rPr>
              <a:t>Suppression</a:t>
            </a:r>
            <a:r>
              <a:rPr sz="2400" b="1" spc="-110" dirty="0">
                <a:latin typeface="Calibri"/>
                <a:cs typeface="Calibri"/>
              </a:rPr>
              <a:t> </a:t>
            </a:r>
            <a:r>
              <a:rPr sz="2400" b="1" spc="-10" dirty="0">
                <a:latin typeface="Calibri"/>
                <a:cs typeface="Calibri"/>
              </a:rPr>
              <a:t>(NMS)</a:t>
            </a:r>
            <a:endParaRPr sz="2400">
              <a:latin typeface="Calibri"/>
              <a:cs typeface="Calibri"/>
            </a:endParaRPr>
          </a:p>
        </p:txBody>
      </p:sp>
      <p:sp>
        <p:nvSpPr>
          <p:cNvPr id="7" name="object 7"/>
          <p:cNvSpPr txBox="1"/>
          <p:nvPr/>
        </p:nvSpPr>
        <p:spPr>
          <a:xfrm>
            <a:off x="146403" y="3608323"/>
            <a:ext cx="4293235" cy="1482725"/>
          </a:xfrm>
          <a:prstGeom prst="rect">
            <a:avLst/>
          </a:prstGeom>
        </p:spPr>
        <p:txBody>
          <a:bodyPr vert="horz" wrap="square" lIns="0" tIns="12700" rIns="0" bIns="0" rtlCol="0">
            <a:spAutoFit/>
          </a:bodyPr>
          <a:lstStyle/>
          <a:p>
            <a:pPr marL="469265" indent="-456565">
              <a:lnSpc>
                <a:spcPct val="100000"/>
              </a:lnSpc>
              <a:spcBef>
                <a:spcPts val="100"/>
              </a:spcBef>
              <a:buAutoNum type="arabicPeriod"/>
              <a:tabLst>
                <a:tab pos="469265" algn="l"/>
              </a:tabLst>
            </a:pPr>
            <a:r>
              <a:rPr sz="2400" dirty="0">
                <a:latin typeface="Calibri"/>
                <a:cs typeface="Calibri"/>
              </a:rPr>
              <a:t>Select</a:t>
            </a:r>
            <a:r>
              <a:rPr sz="2400" spc="-40" dirty="0">
                <a:latin typeface="Calibri"/>
                <a:cs typeface="Calibri"/>
              </a:rPr>
              <a:t> </a:t>
            </a:r>
            <a:r>
              <a:rPr sz="2400" dirty="0">
                <a:latin typeface="Calibri"/>
                <a:cs typeface="Calibri"/>
              </a:rPr>
              <a:t>next</a:t>
            </a:r>
            <a:r>
              <a:rPr sz="2400" spc="-35" dirty="0">
                <a:latin typeface="Calibri"/>
                <a:cs typeface="Calibri"/>
              </a:rPr>
              <a:t> </a:t>
            </a:r>
            <a:r>
              <a:rPr sz="2400" spc="-30" dirty="0">
                <a:latin typeface="Calibri"/>
                <a:cs typeface="Calibri"/>
              </a:rPr>
              <a:t>highest-</a:t>
            </a:r>
            <a:r>
              <a:rPr sz="2400" dirty="0">
                <a:latin typeface="Calibri"/>
                <a:cs typeface="Calibri"/>
              </a:rPr>
              <a:t>scoring</a:t>
            </a:r>
            <a:r>
              <a:rPr sz="2400" spc="-40" dirty="0">
                <a:latin typeface="Calibri"/>
                <a:cs typeface="Calibri"/>
              </a:rPr>
              <a:t> </a:t>
            </a:r>
            <a:r>
              <a:rPr sz="2400" spc="-25" dirty="0">
                <a:latin typeface="Calibri"/>
                <a:cs typeface="Calibri"/>
              </a:rPr>
              <a:t>box</a:t>
            </a:r>
            <a:endParaRPr sz="2400">
              <a:latin typeface="Calibri"/>
              <a:cs typeface="Calibri"/>
            </a:endParaRPr>
          </a:p>
          <a:p>
            <a:pPr marL="469900" marR="134620" indent="-457200">
              <a:lnSpc>
                <a:spcPts val="2900"/>
              </a:lnSpc>
              <a:spcBef>
                <a:spcPts val="80"/>
              </a:spcBef>
              <a:buAutoNum type="arabicPeriod"/>
              <a:tabLst>
                <a:tab pos="469900" algn="l"/>
              </a:tabLst>
            </a:pPr>
            <a:r>
              <a:rPr sz="2400" dirty="0">
                <a:latin typeface="Calibri"/>
                <a:cs typeface="Calibri"/>
              </a:rPr>
              <a:t>Eliminate</a:t>
            </a:r>
            <a:r>
              <a:rPr sz="2400" spc="-75" dirty="0">
                <a:latin typeface="Calibri"/>
                <a:cs typeface="Calibri"/>
              </a:rPr>
              <a:t> </a:t>
            </a:r>
            <a:r>
              <a:rPr sz="2400" spc="-30" dirty="0">
                <a:latin typeface="Calibri"/>
                <a:cs typeface="Calibri"/>
              </a:rPr>
              <a:t>lower-</a:t>
            </a:r>
            <a:r>
              <a:rPr sz="2400" dirty="0">
                <a:latin typeface="Calibri"/>
                <a:cs typeface="Calibri"/>
              </a:rPr>
              <a:t>scoring</a:t>
            </a:r>
            <a:r>
              <a:rPr sz="2400" spc="-75" dirty="0">
                <a:latin typeface="Calibri"/>
                <a:cs typeface="Calibri"/>
              </a:rPr>
              <a:t> </a:t>
            </a:r>
            <a:r>
              <a:rPr sz="2400" spc="-10" dirty="0">
                <a:latin typeface="Calibri"/>
                <a:cs typeface="Calibri"/>
              </a:rPr>
              <a:t>boxes </a:t>
            </a:r>
            <a:r>
              <a:rPr sz="2400" dirty="0">
                <a:latin typeface="Calibri"/>
                <a:cs typeface="Calibri"/>
              </a:rPr>
              <a:t>with</a:t>
            </a:r>
            <a:r>
              <a:rPr sz="2400" spc="-40" dirty="0">
                <a:latin typeface="Calibri"/>
                <a:cs typeface="Calibri"/>
              </a:rPr>
              <a:t> </a:t>
            </a:r>
            <a:r>
              <a:rPr sz="2400" dirty="0">
                <a:latin typeface="Calibri"/>
                <a:cs typeface="Calibri"/>
              </a:rPr>
              <a:t>IoU</a:t>
            </a:r>
            <a:r>
              <a:rPr sz="2400" spc="-35" dirty="0">
                <a:latin typeface="Calibri"/>
                <a:cs typeface="Calibri"/>
              </a:rPr>
              <a:t> </a:t>
            </a:r>
            <a:r>
              <a:rPr sz="2400" dirty="0">
                <a:latin typeface="Calibri"/>
                <a:cs typeface="Calibri"/>
              </a:rPr>
              <a:t>&gt;</a:t>
            </a:r>
            <a:r>
              <a:rPr sz="2400" spc="-35" dirty="0">
                <a:latin typeface="Calibri"/>
                <a:cs typeface="Calibri"/>
              </a:rPr>
              <a:t> </a:t>
            </a:r>
            <a:r>
              <a:rPr sz="2400" dirty="0">
                <a:latin typeface="Calibri"/>
                <a:cs typeface="Calibri"/>
              </a:rPr>
              <a:t>threshold</a:t>
            </a:r>
            <a:r>
              <a:rPr sz="2400" spc="-40" dirty="0">
                <a:latin typeface="Calibri"/>
                <a:cs typeface="Calibri"/>
              </a:rPr>
              <a:t> </a:t>
            </a:r>
            <a:r>
              <a:rPr sz="2400" dirty="0">
                <a:latin typeface="Calibri"/>
                <a:cs typeface="Calibri"/>
              </a:rPr>
              <a:t>(e.g.</a:t>
            </a:r>
            <a:r>
              <a:rPr sz="2400" spc="-40" dirty="0">
                <a:latin typeface="Calibri"/>
                <a:cs typeface="Calibri"/>
              </a:rPr>
              <a:t> </a:t>
            </a:r>
            <a:r>
              <a:rPr sz="2400" spc="-20" dirty="0">
                <a:latin typeface="Calibri"/>
                <a:cs typeface="Calibri"/>
              </a:rPr>
              <a:t>0.7)</a:t>
            </a:r>
            <a:endParaRPr sz="2400">
              <a:latin typeface="Calibri"/>
              <a:cs typeface="Calibri"/>
            </a:endParaRPr>
          </a:p>
          <a:p>
            <a:pPr marL="469265" indent="-456565">
              <a:lnSpc>
                <a:spcPts val="2710"/>
              </a:lnSpc>
              <a:buAutoNum type="arabicPeriod"/>
              <a:tabLst>
                <a:tab pos="469265" algn="l"/>
              </a:tabLst>
            </a:pPr>
            <a:r>
              <a:rPr sz="2400" dirty="0">
                <a:latin typeface="Calibri"/>
                <a:cs typeface="Calibri"/>
              </a:rPr>
              <a:t>If</a:t>
            </a:r>
            <a:r>
              <a:rPr sz="2400" spc="-80" dirty="0">
                <a:latin typeface="Calibri"/>
                <a:cs typeface="Calibri"/>
              </a:rPr>
              <a:t> </a:t>
            </a:r>
            <a:r>
              <a:rPr sz="2400" dirty="0">
                <a:latin typeface="Calibri"/>
                <a:cs typeface="Calibri"/>
              </a:rPr>
              <a:t>any</a:t>
            </a:r>
            <a:r>
              <a:rPr sz="2400" spc="-80" dirty="0">
                <a:latin typeface="Calibri"/>
                <a:cs typeface="Calibri"/>
              </a:rPr>
              <a:t> </a:t>
            </a:r>
            <a:r>
              <a:rPr sz="2400" spc="-10" dirty="0">
                <a:latin typeface="Calibri"/>
                <a:cs typeface="Calibri"/>
              </a:rPr>
              <a:t>boxes</a:t>
            </a:r>
            <a:r>
              <a:rPr sz="2400" spc="-90" dirty="0">
                <a:latin typeface="Calibri"/>
                <a:cs typeface="Calibri"/>
              </a:rPr>
              <a:t> </a:t>
            </a:r>
            <a:r>
              <a:rPr sz="2400" dirty="0">
                <a:latin typeface="Calibri"/>
                <a:cs typeface="Calibri"/>
              </a:rPr>
              <a:t>remain,</a:t>
            </a:r>
            <a:r>
              <a:rPr sz="2400" spc="-80" dirty="0">
                <a:latin typeface="Calibri"/>
                <a:cs typeface="Calibri"/>
              </a:rPr>
              <a:t> </a:t>
            </a:r>
            <a:r>
              <a:rPr sz="2400" spc="-10" dirty="0">
                <a:latin typeface="Calibri"/>
                <a:cs typeface="Calibri"/>
              </a:rPr>
              <a:t>GOTO</a:t>
            </a:r>
            <a:r>
              <a:rPr sz="2400" spc="-85" dirty="0">
                <a:latin typeface="Calibri"/>
                <a:cs typeface="Calibri"/>
              </a:rPr>
              <a:t> </a:t>
            </a:r>
            <a:r>
              <a:rPr sz="2400" spc="-50" dirty="0">
                <a:latin typeface="Calibri"/>
                <a:cs typeface="Calibri"/>
              </a:rPr>
              <a:t>1</a:t>
            </a:r>
            <a:endParaRPr sz="2400">
              <a:latin typeface="Calibri"/>
              <a:cs typeface="Calibri"/>
            </a:endParaRPr>
          </a:p>
        </p:txBody>
      </p:sp>
      <p:grpSp>
        <p:nvGrpSpPr>
          <p:cNvPr id="8" name="object 8"/>
          <p:cNvGrpSpPr/>
          <p:nvPr/>
        </p:nvGrpSpPr>
        <p:grpSpPr>
          <a:xfrm>
            <a:off x="5029072" y="1329842"/>
            <a:ext cx="6998970" cy="4173854"/>
            <a:chOff x="5029072" y="1329842"/>
            <a:chExt cx="6998970" cy="4173854"/>
          </a:xfrm>
        </p:grpSpPr>
        <p:sp>
          <p:nvSpPr>
            <p:cNvPr id="9" name="object 9"/>
            <p:cNvSpPr/>
            <p:nvPr/>
          </p:nvSpPr>
          <p:spPr>
            <a:xfrm>
              <a:off x="5060822" y="2192693"/>
              <a:ext cx="3719829" cy="3116580"/>
            </a:xfrm>
            <a:custGeom>
              <a:avLst/>
              <a:gdLst/>
              <a:ahLst/>
              <a:cxnLst/>
              <a:rect l="l" t="t" r="r" b="b"/>
              <a:pathLst>
                <a:path w="3719829" h="3116579">
                  <a:moveTo>
                    <a:pt x="0" y="0"/>
                  </a:moveTo>
                  <a:lnTo>
                    <a:pt x="3719292" y="0"/>
                  </a:lnTo>
                  <a:lnTo>
                    <a:pt x="3719292" y="3116421"/>
                  </a:lnTo>
                  <a:lnTo>
                    <a:pt x="0" y="3116421"/>
                  </a:lnTo>
                  <a:lnTo>
                    <a:pt x="0" y="0"/>
                  </a:lnTo>
                  <a:close/>
                </a:path>
              </a:pathLst>
            </a:custGeom>
            <a:ln w="63500">
              <a:solidFill>
                <a:srgbClr val="4470C4"/>
              </a:solidFill>
            </a:ln>
          </p:spPr>
          <p:txBody>
            <a:bodyPr wrap="square" lIns="0" tIns="0" rIns="0" bIns="0" rtlCol="0"/>
            <a:lstStyle/>
            <a:p>
              <a:endParaRPr/>
            </a:p>
          </p:txBody>
        </p:sp>
        <p:sp>
          <p:nvSpPr>
            <p:cNvPr id="10" name="object 10"/>
            <p:cNvSpPr/>
            <p:nvPr/>
          </p:nvSpPr>
          <p:spPr>
            <a:xfrm>
              <a:off x="5311190" y="2451785"/>
              <a:ext cx="3636010" cy="3020060"/>
            </a:xfrm>
            <a:custGeom>
              <a:avLst/>
              <a:gdLst/>
              <a:ahLst/>
              <a:cxnLst/>
              <a:rect l="l" t="t" r="r" b="b"/>
              <a:pathLst>
                <a:path w="3636009" h="3020060">
                  <a:moveTo>
                    <a:pt x="0" y="0"/>
                  </a:moveTo>
                  <a:lnTo>
                    <a:pt x="3635832" y="0"/>
                  </a:lnTo>
                  <a:lnTo>
                    <a:pt x="3635832" y="3020011"/>
                  </a:lnTo>
                  <a:lnTo>
                    <a:pt x="0" y="3020011"/>
                  </a:lnTo>
                  <a:lnTo>
                    <a:pt x="0" y="0"/>
                  </a:lnTo>
                  <a:close/>
                </a:path>
              </a:pathLst>
            </a:custGeom>
            <a:ln w="63500">
              <a:solidFill>
                <a:srgbClr val="EC7C30"/>
              </a:solidFill>
            </a:ln>
          </p:spPr>
          <p:txBody>
            <a:bodyPr wrap="square" lIns="0" tIns="0" rIns="0" bIns="0" rtlCol="0"/>
            <a:lstStyle/>
            <a:p>
              <a:endParaRPr/>
            </a:p>
          </p:txBody>
        </p:sp>
        <p:sp>
          <p:nvSpPr>
            <p:cNvPr id="11" name="object 11"/>
            <p:cNvSpPr/>
            <p:nvPr/>
          </p:nvSpPr>
          <p:spPr>
            <a:xfrm>
              <a:off x="8242680" y="1361592"/>
              <a:ext cx="3753485" cy="3537585"/>
            </a:xfrm>
            <a:custGeom>
              <a:avLst/>
              <a:gdLst/>
              <a:ahLst/>
              <a:cxnLst/>
              <a:rect l="l" t="t" r="r" b="b"/>
              <a:pathLst>
                <a:path w="3753484" h="3537585">
                  <a:moveTo>
                    <a:pt x="0" y="0"/>
                  </a:moveTo>
                  <a:lnTo>
                    <a:pt x="3753372" y="0"/>
                  </a:lnTo>
                  <a:lnTo>
                    <a:pt x="3753372" y="3536972"/>
                  </a:lnTo>
                  <a:lnTo>
                    <a:pt x="0" y="3536972"/>
                  </a:lnTo>
                  <a:lnTo>
                    <a:pt x="0" y="0"/>
                  </a:lnTo>
                  <a:close/>
                </a:path>
              </a:pathLst>
            </a:custGeom>
            <a:ln w="63500">
              <a:solidFill>
                <a:srgbClr val="6F2F9F"/>
              </a:solidFill>
            </a:ln>
          </p:spPr>
          <p:txBody>
            <a:bodyPr wrap="square" lIns="0" tIns="0" rIns="0" bIns="0" rtlCol="0"/>
            <a:lstStyle/>
            <a:p>
              <a:endParaRPr/>
            </a:p>
          </p:txBody>
        </p:sp>
      </p:grpSp>
      <p:sp>
        <p:nvSpPr>
          <p:cNvPr id="12" name="object 12"/>
          <p:cNvSpPr txBox="1"/>
          <p:nvPr/>
        </p:nvSpPr>
        <p:spPr>
          <a:xfrm>
            <a:off x="8387397" y="1379221"/>
            <a:ext cx="223837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6F2F9F"/>
                </a:solidFill>
                <a:latin typeface="Calibri"/>
                <a:cs typeface="Calibri"/>
              </a:rPr>
              <a:t>P(dog)</a:t>
            </a:r>
            <a:r>
              <a:rPr sz="3200" b="1" spc="-30" dirty="0">
                <a:solidFill>
                  <a:srgbClr val="6F2F9F"/>
                </a:solidFill>
                <a:latin typeface="Calibri"/>
                <a:cs typeface="Calibri"/>
              </a:rPr>
              <a:t> </a:t>
            </a:r>
            <a:r>
              <a:rPr sz="3200" b="1" dirty="0">
                <a:solidFill>
                  <a:srgbClr val="6F2F9F"/>
                </a:solidFill>
                <a:latin typeface="Calibri"/>
                <a:cs typeface="Calibri"/>
              </a:rPr>
              <a:t>=</a:t>
            </a:r>
            <a:r>
              <a:rPr sz="3200" b="1" spc="-25" dirty="0">
                <a:solidFill>
                  <a:srgbClr val="6F2F9F"/>
                </a:solidFill>
                <a:latin typeface="Calibri"/>
                <a:cs typeface="Calibri"/>
              </a:rPr>
              <a:t> </a:t>
            </a:r>
            <a:r>
              <a:rPr sz="3200" b="1" spc="-20" dirty="0">
                <a:solidFill>
                  <a:srgbClr val="6F2F9F"/>
                </a:solidFill>
                <a:latin typeface="Calibri"/>
                <a:cs typeface="Calibri"/>
              </a:rPr>
              <a:t>0.75</a:t>
            </a:r>
            <a:endParaRPr sz="3200">
              <a:latin typeface="Calibri"/>
              <a:cs typeface="Calibri"/>
            </a:endParaRPr>
          </a:p>
        </p:txBody>
      </p:sp>
      <p:sp>
        <p:nvSpPr>
          <p:cNvPr id="13" name="object 13"/>
          <p:cNvSpPr/>
          <p:nvPr/>
        </p:nvSpPr>
        <p:spPr>
          <a:xfrm>
            <a:off x="7935823" y="1126185"/>
            <a:ext cx="3890010" cy="3427729"/>
          </a:xfrm>
          <a:custGeom>
            <a:avLst/>
            <a:gdLst/>
            <a:ahLst/>
            <a:cxnLst/>
            <a:rect l="l" t="t" r="r" b="b"/>
            <a:pathLst>
              <a:path w="3890009" h="3427729">
                <a:moveTo>
                  <a:pt x="0" y="0"/>
                </a:moveTo>
                <a:lnTo>
                  <a:pt x="3889722" y="0"/>
                </a:lnTo>
                <a:lnTo>
                  <a:pt x="3889722" y="3427161"/>
                </a:lnTo>
                <a:lnTo>
                  <a:pt x="0" y="3427161"/>
                </a:lnTo>
                <a:lnTo>
                  <a:pt x="0" y="0"/>
                </a:lnTo>
                <a:close/>
              </a:path>
            </a:pathLst>
          </a:custGeom>
          <a:ln w="63500">
            <a:solidFill>
              <a:srgbClr val="FFC000"/>
            </a:solidFill>
          </a:ln>
        </p:spPr>
        <p:txBody>
          <a:bodyPr wrap="square" lIns="0" tIns="0" rIns="0" bIns="0" rtlCol="0"/>
          <a:lstStyle/>
          <a:p>
            <a:endParaRPr/>
          </a:p>
        </p:txBody>
      </p:sp>
      <p:sp>
        <p:nvSpPr>
          <p:cNvPr id="14" name="object 14"/>
          <p:cNvSpPr txBox="1"/>
          <p:nvPr/>
        </p:nvSpPr>
        <p:spPr>
          <a:xfrm>
            <a:off x="9689896" y="3890772"/>
            <a:ext cx="203263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FC000"/>
                </a:solidFill>
                <a:latin typeface="Calibri"/>
                <a:cs typeface="Calibri"/>
              </a:rPr>
              <a:t>P(dog)</a:t>
            </a:r>
            <a:r>
              <a:rPr sz="3200" b="1" spc="-30" dirty="0">
                <a:solidFill>
                  <a:srgbClr val="FFC000"/>
                </a:solidFill>
                <a:latin typeface="Calibri"/>
                <a:cs typeface="Calibri"/>
              </a:rPr>
              <a:t> </a:t>
            </a:r>
            <a:r>
              <a:rPr sz="3200" b="1" dirty="0">
                <a:solidFill>
                  <a:srgbClr val="FFC000"/>
                </a:solidFill>
                <a:latin typeface="Calibri"/>
                <a:cs typeface="Calibri"/>
              </a:rPr>
              <a:t>=</a:t>
            </a:r>
            <a:r>
              <a:rPr sz="3200" b="1" spc="-25" dirty="0">
                <a:solidFill>
                  <a:srgbClr val="FFC000"/>
                </a:solidFill>
                <a:latin typeface="Calibri"/>
                <a:cs typeface="Calibri"/>
              </a:rPr>
              <a:t> 0.7</a:t>
            </a:r>
            <a:endParaRPr sz="3200">
              <a:latin typeface="Calibri"/>
              <a:cs typeface="Calibri"/>
            </a:endParaRPr>
          </a:p>
        </p:txBody>
      </p:sp>
      <p:sp>
        <p:nvSpPr>
          <p:cNvPr id="15" name="object 15"/>
          <p:cNvSpPr txBox="1"/>
          <p:nvPr/>
        </p:nvSpPr>
        <p:spPr>
          <a:xfrm>
            <a:off x="5150700" y="5492131"/>
            <a:ext cx="2031364" cy="521970"/>
          </a:xfrm>
          <a:prstGeom prst="rect">
            <a:avLst/>
          </a:prstGeom>
        </p:spPr>
        <p:txBody>
          <a:bodyPr vert="horz" wrap="square" lIns="0" tIns="0" rIns="0" bIns="0" rtlCol="0">
            <a:spAutoFit/>
          </a:bodyPr>
          <a:lstStyle/>
          <a:p>
            <a:pPr marL="12700">
              <a:lnSpc>
                <a:spcPts val="3785"/>
              </a:lnSpc>
            </a:pPr>
            <a:r>
              <a:rPr sz="3200" b="1" dirty="0">
                <a:solidFill>
                  <a:srgbClr val="EC7C30"/>
                </a:solidFill>
                <a:latin typeface="Calibri"/>
                <a:cs typeface="Calibri"/>
              </a:rPr>
              <a:t>P(dog)</a:t>
            </a:r>
            <a:r>
              <a:rPr sz="3200" b="1" spc="-30" dirty="0">
                <a:solidFill>
                  <a:srgbClr val="EC7C30"/>
                </a:solidFill>
                <a:latin typeface="Calibri"/>
                <a:cs typeface="Calibri"/>
              </a:rPr>
              <a:t> </a:t>
            </a:r>
            <a:r>
              <a:rPr sz="3200" b="1" dirty="0">
                <a:solidFill>
                  <a:srgbClr val="EC7C30"/>
                </a:solidFill>
                <a:latin typeface="Calibri"/>
                <a:cs typeface="Calibri"/>
              </a:rPr>
              <a:t>=</a:t>
            </a:r>
            <a:r>
              <a:rPr sz="3200" b="1" spc="-25" dirty="0">
                <a:solidFill>
                  <a:srgbClr val="EC7C30"/>
                </a:solidFill>
                <a:latin typeface="Calibri"/>
                <a:cs typeface="Calibri"/>
              </a:rPr>
              <a:t> 0.8</a:t>
            </a:r>
            <a:endParaRPr sz="3200">
              <a:latin typeface="Calibri"/>
              <a:cs typeface="Calibri"/>
            </a:endParaRPr>
          </a:p>
        </p:txBody>
      </p:sp>
      <p:sp>
        <p:nvSpPr>
          <p:cNvPr id="16" name="object 16"/>
          <p:cNvSpPr txBox="1"/>
          <p:nvPr/>
        </p:nvSpPr>
        <p:spPr>
          <a:xfrm>
            <a:off x="10603674" y="6178585"/>
            <a:ext cx="1445895" cy="149860"/>
          </a:xfrm>
          <a:prstGeom prst="rect">
            <a:avLst/>
          </a:prstGeom>
        </p:spPr>
        <p:txBody>
          <a:bodyPr vert="horz" wrap="square" lIns="0" tIns="7620" rIns="0" bIns="0" rtlCol="0">
            <a:spAutoFit/>
          </a:bodyPr>
          <a:lstStyle/>
          <a:p>
            <a:pPr marL="12700">
              <a:lnSpc>
                <a:spcPct val="100000"/>
              </a:lnSpc>
              <a:spcBef>
                <a:spcPts val="60"/>
              </a:spcBef>
            </a:pPr>
            <a:r>
              <a:rPr sz="800" u="sng" dirty="0">
                <a:solidFill>
                  <a:srgbClr val="0462C1"/>
                </a:solidFill>
                <a:uFill>
                  <a:solidFill>
                    <a:srgbClr val="0462C1"/>
                  </a:solidFill>
                </a:uFill>
                <a:latin typeface="Calibri"/>
                <a:cs typeface="Calibri"/>
              </a:rPr>
              <a:t>Puppy</a:t>
            </a:r>
            <a:r>
              <a:rPr sz="800" u="sng" spc="-3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25" dirty="0">
                <a:solidFill>
                  <a:srgbClr val="0462C1"/>
                </a:solidFill>
                <a:latin typeface="Calibri"/>
                <a:cs typeface="Calibri"/>
              </a:rPr>
              <a:t> </a:t>
            </a:r>
            <a:r>
              <a:rPr sz="800" dirty="0">
                <a:latin typeface="Calibri"/>
                <a:cs typeface="Calibri"/>
              </a:rPr>
              <a:t>is</a:t>
            </a:r>
            <a:r>
              <a:rPr sz="800" spc="-30" dirty="0">
                <a:latin typeface="Calibri"/>
                <a:cs typeface="Calibri"/>
              </a:rPr>
              <a:t> </a:t>
            </a:r>
            <a:r>
              <a:rPr sz="800" u="sng" dirty="0">
                <a:solidFill>
                  <a:srgbClr val="0462C1"/>
                </a:solidFill>
                <a:uFill>
                  <a:solidFill>
                    <a:srgbClr val="0462C1"/>
                  </a:solidFill>
                </a:uFill>
                <a:latin typeface="Calibri"/>
                <a:cs typeface="Calibri"/>
              </a:rPr>
              <a:t>CC0</a:t>
            </a:r>
            <a:r>
              <a:rPr sz="800" u="sng" spc="-3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Public</a:t>
            </a:r>
            <a:r>
              <a:rPr sz="800" u="sng" spc="-30"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Domain</a:t>
            </a:r>
            <a:endParaRPr sz="800">
              <a:latin typeface="Calibri"/>
              <a:cs typeface="Calibri"/>
            </a:endParaRPr>
          </a:p>
        </p:txBody>
      </p:sp>
      <p:sp>
        <p:nvSpPr>
          <p:cNvPr id="17" name="object 17"/>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8" name="object 18"/>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39</a:t>
            </a:fld>
            <a:endParaRPr spc="-25" dirty="0"/>
          </a:p>
        </p:txBody>
      </p:sp>
      <p:sp>
        <p:nvSpPr>
          <p:cNvPr id="19" name="object 19"/>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65" dirty="0"/>
              <a:t>Today:</a:t>
            </a:r>
            <a:r>
              <a:rPr spc="-80" dirty="0"/>
              <a:t> </a:t>
            </a:r>
            <a:r>
              <a:rPr dirty="0"/>
              <a:t>Object</a:t>
            </a:r>
            <a:r>
              <a:rPr spc="-75" dirty="0"/>
              <a:t> </a:t>
            </a:r>
            <a:r>
              <a:rPr spc="-10" dirty="0"/>
              <a:t>Detection</a:t>
            </a:r>
          </a:p>
        </p:txBody>
      </p:sp>
      <p:pic>
        <p:nvPicPr>
          <p:cNvPr id="3" name="object 3"/>
          <p:cNvPicPr/>
          <p:nvPr/>
        </p:nvPicPr>
        <p:blipFill>
          <a:blip r:embed="rId2" cstate="print"/>
          <a:stretch>
            <a:fillRect/>
          </a:stretch>
        </p:blipFill>
        <p:spPr>
          <a:xfrm>
            <a:off x="91439" y="2267711"/>
            <a:ext cx="2791968" cy="2417064"/>
          </a:xfrm>
          <a:prstGeom prst="rect">
            <a:avLst/>
          </a:prstGeom>
        </p:spPr>
      </p:pic>
      <p:sp>
        <p:nvSpPr>
          <p:cNvPr id="4" name="object 4"/>
          <p:cNvSpPr txBox="1"/>
          <p:nvPr/>
        </p:nvSpPr>
        <p:spPr>
          <a:xfrm>
            <a:off x="567086" y="1436623"/>
            <a:ext cx="1864360" cy="436880"/>
          </a:xfrm>
          <a:prstGeom prst="rect">
            <a:avLst/>
          </a:prstGeom>
        </p:spPr>
        <p:txBody>
          <a:bodyPr vert="horz" wrap="square" lIns="0" tIns="12700" rIns="0" bIns="0" rtlCol="0">
            <a:spAutoFit/>
          </a:bodyPr>
          <a:lstStyle/>
          <a:p>
            <a:pPr marL="12700">
              <a:lnSpc>
                <a:spcPct val="100000"/>
              </a:lnSpc>
              <a:spcBef>
                <a:spcPts val="100"/>
              </a:spcBef>
            </a:pPr>
            <a:r>
              <a:rPr sz="2700" b="1" spc="-20" dirty="0">
                <a:latin typeface="Calibri"/>
                <a:cs typeface="Calibri"/>
              </a:rPr>
              <a:t>Classification</a:t>
            </a:r>
            <a:endParaRPr sz="2700">
              <a:latin typeface="Calibri"/>
              <a:cs typeface="Calibri"/>
            </a:endParaRPr>
          </a:p>
        </p:txBody>
      </p:sp>
      <p:sp>
        <p:nvSpPr>
          <p:cNvPr id="5" name="object 5"/>
          <p:cNvSpPr txBox="1"/>
          <p:nvPr/>
        </p:nvSpPr>
        <p:spPr>
          <a:xfrm>
            <a:off x="3522243" y="1235455"/>
            <a:ext cx="1980564" cy="842644"/>
          </a:xfrm>
          <a:prstGeom prst="rect">
            <a:avLst/>
          </a:prstGeom>
        </p:spPr>
        <p:txBody>
          <a:bodyPr vert="horz" wrap="square" lIns="0" tIns="31115" rIns="0" bIns="0" rtlCol="0">
            <a:spAutoFit/>
          </a:bodyPr>
          <a:lstStyle/>
          <a:p>
            <a:pPr marL="12700" marR="5080" indent="331470">
              <a:lnSpc>
                <a:spcPts val="3190"/>
              </a:lnSpc>
              <a:spcBef>
                <a:spcPts val="245"/>
              </a:spcBef>
            </a:pPr>
            <a:r>
              <a:rPr sz="2700" b="1" spc="-10" dirty="0">
                <a:latin typeface="Calibri"/>
                <a:cs typeface="Calibri"/>
              </a:rPr>
              <a:t>Semantic </a:t>
            </a:r>
            <a:r>
              <a:rPr sz="2700" b="1" spc="-35" dirty="0">
                <a:latin typeface="Calibri"/>
                <a:cs typeface="Calibri"/>
              </a:rPr>
              <a:t>Segmentation</a:t>
            </a:r>
            <a:endParaRPr sz="2700">
              <a:latin typeface="Calibri"/>
              <a:cs typeface="Calibri"/>
            </a:endParaRPr>
          </a:p>
        </p:txBody>
      </p:sp>
      <p:sp>
        <p:nvSpPr>
          <p:cNvPr id="6" name="object 6"/>
          <p:cNvSpPr txBox="1"/>
          <p:nvPr/>
        </p:nvSpPr>
        <p:spPr>
          <a:xfrm>
            <a:off x="6869341" y="1311655"/>
            <a:ext cx="1397000" cy="842644"/>
          </a:xfrm>
          <a:prstGeom prst="rect">
            <a:avLst/>
          </a:prstGeom>
        </p:spPr>
        <p:txBody>
          <a:bodyPr vert="horz" wrap="square" lIns="0" tIns="31115" rIns="0" bIns="0" rtlCol="0">
            <a:spAutoFit/>
          </a:bodyPr>
          <a:lstStyle/>
          <a:p>
            <a:pPr marL="12700" marR="5080" indent="222250">
              <a:lnSpc>
                <a:spcPts val="3190"/>
              </a:lnSpc>
              <a:spcBef>
                <a:spcPts val="245"/>
              </a:spcBef>
            </a:pPr>
            <a:r>
              <a:rPr sz="2700" b="1" spc="-10" dirty="0">
                <a:latin typeface="Calibri"/>
                <a:cs typeface="Calibri"/>
              </a:rPr>
              <a:t>Object </a:t>
            </a:r>
            <a:r>
              <a:rPr sz="2700" b="1" spc="-35" dirty="0">
                <a:latin typeface="Calibri"/>
                <a:cs typeface="Calibri"/>
              </a:rPr>
              <a:t>Detection</a:t>
            </a:r>
            <a:endParaRPr sz="2700">
              <a:latin typeface="Calibri"/>
              <a:cs typeface="Calibri"/>
            </a:endParaRPr>
          </a:p>
        </p:txBody>
      </p:sp>
      <p:sp>
        <p:nvSpPr>
          <p:cNvPr id="7" name="object 7"/>
          <p:cNvSpPr txBox="1"/>
          <p:nvPr/>
        </p:nvSpPr>
        <p:spPr>
          <a:xfrm>
            <a:off x="9570466" y="1208023"/>
            <a:ext cx="1980564" cy="842644"/>
          </a:xfrm>
          <a:prstGeom prst="rect">
            <a:avLst/>
          </a:prstGeom>
        </p:spPr>
        <p:txBody>
          <a:bodyPr vert="horz" wrap="square" lIns="0" tIns="31115" rIns="0" bIns="0" rtlCol="0">
            <a:spAutoFit/>
          </a:bodyPr>
          <a:lstStyle/>
          <a:p>
            <a:pPr marL="12700" marR="5080" indent="389255">
              <a:lnSpc>
                <a:spcPts val="3190"/>
              </a:lnSpc>
              <a:spcBef>
                <a:spcPts val="245"/>
              </a:spcBef>
            </a:pPr>
            <a:r>
              <a:rPr sz="2700" b="1" spc="-10" dirty="0">
                <a:latin typeface="Calibri"/>
                <a:cs typeface="Calibri"/>
              </a:rPr>
              <a:t>Instance </a:t>
            </a:r>
            <a:r>
              <a:rPr sz="2700" b="1" spc="-35" dirty="0">
                <a:latin typeface="Calibri"/>
                <a:cs typeface="Calibri"/>
              </a:rPr>
              <a:t>Segmentation</a:t>
            </a:r>
            <a:endParaRPr sz="2700">
              <a:latin typeface="Calibri"/>
              <a:cs typeface="Calibri"/>
            </a:endParaRPr>
          </a:p>
        </p:txBody>
      </p:sp>
      <p:sp>
        <p:nvSpPr>
          <p:cNvPr id="8" name="object 8"/>
          <p:cNvSpPr txBox="1"/>
          <p:nvPr/>
        </p:nvSpPr>
        <p:spPr>
          <a:xfrm>
            <a:off x="1248760" y="4790947"/>
            <a:ext cx="499109" cy="391160"/>
          </a:xfrm>
          <a:prstGeom prst="rect">
            <a:avLst/>
          </a:prstGeom>
        </p:spPr>
        <p:txBody>
          <a:bodyPr vert="horz" wrap="square" lIns="0" tIns="12700" rIns="0" bIns="0" rtlCol="0">
            <a:spAutoFit/>
          </a:bodyPr>
          <a:lstStyle/>
          <a:p>
            <a:pPr marL="12700">
              <a:lnSpc>
                <a:spcPct val="100000"/>
              </a:lnSpc>
              <a:spcBef>
                <a:spcPts val="100"/>
              </a:spcBef>
            </a:pPr>
            <a:r>
              <a:rPr sz="2400" b="1" spc="-50" dirty="0">
                <a:latin typeface="Calibri"/>
                <a:cs typeface="Calibri"/>
              </a:rPr>
              <a:t>CAT</a:t>
            </a:r>
            <a:endParaRPr sz="2400">
              <a:latin typeface="Calibri"/>
              <a:cs typeface="Calibri"/>
            </a:endParaRPr>
          </a:p>
        </p:txBody>
      </p:sp>
      <p:pic>
        <p:nvPicPr>
          <p:cNvPr id="9" name="object 9"/>
          <p:cNvPicPr/>
          <p:nvPr/>
        </p:nvPicPr>
        <p:blipFill>
          <a:blip r:embed="rId3" cstate="print"/>
          <a:stretch>
            <a:fillRect/>
          </a:stretch>
        </p:blipFill>
        <p:spPr>
          <a:xfrm>
            <a:off x="6181344" y="2322576"/>
            <a:ext cx="2795016" cy="2401824"/>
          </a:xfrm>
          <a:prstGeom prst="rect">
            <a:avLst/>
          </a:prstGeom>
        </p:spPr>
      </p:pic>
      <p:grpSp>
        <p:nvGrpSpPr>
          <p:cNvPr id="10" name="object 10"/>
          <p:cNvGrpSpPr/>
          <p:nvPr/>
        </p:nvGrpSpPr>
        <p:grpSpPr>
          <a:xfrm>
            <a:off x="9220200" y="2322576"/>
            <a:ext cx="2813685" cy="2431415"/>
            <a:chOff x="9220200" y="2322576"/>
            <a:chExt cx="2813685" cy="2431415"/>
          </a:xfrm>
        </p:grpSpPr>
        <p:pic>
          <p:nvPicPr>
            <p:cNvPr id="11" name="object 11"/>
            <p:cNvPicPr/>
            <p:nvPr/>
          </p:nvPicPr>
          <p:blipFill>
            <a:blip r:embed="rId4" cstate="print"/>
            <a:stretch>
              <a:fillRect/>
            </a:stretch>
          </p:blipFill>
          <p:spPr>
            <a:xfrm>
              <a:off x="9220200" y="2322576"/>
              <a:ext cx="2813304" cy="2420112"/>
            </a:xfrm>
            <a:prstGeom prst="rect">
              <a:avLst/>
            </a:prstGeom>
          </p:spPr>
        </p:pic>
        <p:sp>
          <p:nvSpPr>
            <p:cNvPr id="12" name="object 12"/>
            <p:cNvSpPr/>
            <p:nvPr/>
          </p:nvSpPr>
          <p:spPr>
            <a:xfrm>
              <a:off x="9768484" y="3335820"/>
              <a:ext cx="941069" cy="1403985"/>
            </a:xfrm>
            <a:custGeom>
              <a:avLst/>
              <a:gdLst/>
              <a:ahLst/>
              <a:cxnLst/>
              <a:rect l="l" t="t" r="r" b="b"/>
              <a:pathLst>
                <a:path w="941070" h="1403985">
                  <a:moveTo>
                    <a:pt x="565556" y="0"/>
                  </a:moveTo>
                  <a:lnTo>
                    <a:pt x="431482" y="16763"/>
                  </a:lnTo>
                  <a:lnTo>
                    <a:pt x="392480" y="50330"/>
                  </a:lnTo>
                  <a:lnTo>
                    <a:pt x="268160" y="30746"/>
                  </a:lnTo>
                  <a:lnTo>
                    <a:pt x="234022" y="125831"/>
                  </a:lnTo>
                  <a:lnTo>
                    <a:pt x="268160" y="184556"/>
                  </a:lnTo>
                  <a:lnTo>
                    <a:pt x="204774" y="408266"/>
                  </a:lnTo>
                  <a:lnTo>
                    <a:pt x="307162" y="520128"/>
                  </a:lnTo>
                  <a:lnTo>
                    <a:pt x="241338" y="676732"/>
                  </a:lnTo>
                  <a:lnTo>
                    <a:pt x="82880" y="511746"/>
                  </a:lnTo>
                  <a:lnTo>
                    <a:pt x="9753" y="528510"/>
                  </a:lnTo>
                  <a:lnTo>
                    <a:pt x="0" y="763422"/>
                  </a:lnTo>
                  <a:lnTo>
                    <a:pt x="143827" y="838923"/>
                  </a:lnTo>
                  <a:lnTo>
                    <a:pt x="277901" y="819340"/>
                  </a:lnTo>
                  <a:lnTo>
                    <a:pt x="231584" y="1031875"/>
                  </a:lnTo>
                  <a:lnTo>
                    <a:pt x="270586" y="1269568"/>
                  </a:lnTo>
                  <a:lnTo>
                    <a:pt x="221843" y="1403807"/>
                  </a:lnTo>
                  <a:lnTo>
                    <a:pt x="453415" y="1401000"/>
                  </a:lnTo>
                  <a:lnTo>
                    <a:pt x="402234" y="1160526"/>
                  </a:lnTo>
                  <a:lnTo>
                    <a:pt x="477812" y="1087805"/>
                  </a:lnTo>
                  <a:lnTo>
                    <a:pt x="621626" y="1079423"/>
                  </a:lnTo>
                  <a:lnTo>
                    <a:pt x="660628" y="1163320"/>
                  </a:lnTo>
                  <a:lnTo>
                    <a:pt x="536308" y="1387030"/>
                  </a:lnTo>
                  <a:lnTo>
                    <a:pt x="748398" y="1392618"/>
                  </a:lnTo>
                  <a:lnTo>
                    <a:pt x="880033" y="1062634"/>
                  </a:lnTo>
                  <a:lnTo>
                    <a:pt x="838593" y="920026"/>
                  </a:lnTo>
                  <a:lnTo>
                    <a:pt x="940968" y="791387"/>
                  </a:lnTo>
                  <a:lnTo>
                    <a:pt x="894664" y="701903"/>
                  </a:lnTo>
                  <a:lnTo>
                    <a:pt x="880033" y="475386"/>
                  </a:lnTo>
                  <a:lnTo>
                    <a:pt x="850785" y="447420"/>
                  </a:lnTo>
                  <a:lnTo>
                    <a:pt x="882472" y="346748"/>
                  </a:lnTo>
                  <a:lnTo>
                    <a:pt x="816648" y="279628"/>
                  </a:lnTo>
                  <a:lnTo>
                    <a:pt x="794715" y="198539"/>
                  </a:lnTo>
                  <a:lnTo>
                    <a:pt x="806907" y="86690"/>
                  </a:lnTo>
                  <a:lnTo>
                    <a:pt x="726452" y="25158"/>
                  </a:lnTo>
                  <a:lnTo>
                    <a:pt x="670394" y="72694"/>
                  </a:lnTo>
                  <a:lnTo>
                    <a:pt x="565556" y="0"/>
                  </a:lnTo>
                  <a:close/>
                </a:path>
              </a:pathLst>
            </a:custGeom>
            <a:solidFill>
              <a:srgbClr val="FF0000"/>
            </a:solidFill>
          </p:spPr>
          <p:txBody>
            <a:bodyPr wrap="square" lIns="0" tIns="0" rIns="0" bIns="0" rtlCol="0"/>
            <a:lstStyle/>
            <a:p>
              <a:endParaRPr/>
            </a:p>
          </p:txBody>
        </p:sp>
        <p:sp>
          <p:nvSpPr>
            <p:cNvPr id="13" name="object 13"/>
            <p:cNvSpPr/>
            <p:nvPr/>
          </p:nvSpPr>
          <p:spPr>
            <a:xfrm>
              <a:off x="9768484" y="3335820"/>
              <a:ext cx="941069" cy="1403985"/>
            </a:xfrm>
            <a:custGeom>
              <a:avLst/>
              <a:gdLst/>
              <a:ahLst/>
              <a:cxnLst/>
              <a:rect l="l" t="t" r="r" b="b"/>
              <a:pathLst>
                <a:path w="941070" h="1403985">
                  <a:moveTo>
                    <a:pt x="268157" y="184563"/>
                  </a:moveTo>
                  <a:lnTo>
                    <a:pt x="204777" y="408278"/>
                  </a:lnTo>
                  <a:lnTo>
                    <a:pt x="307161" y="520136"/>
                  </a:lnTo>
                  <a:lnTo>
                    <a:pt x="241345" y="676737"/>
                  </a:lnTo>
                  <a:lnTo>
                    <a:pt x="82881" y="511751"/>
                  </a:lnTo>
                  <a:lnTo>
                    <a:pt x="9756" y="528521"/>
                  </a:lnTo>
                  <a:lnTo>
                    <a:pt x="0" y="763428"/>
                  </a:lnTo>
                  <a:lnTo>
                    <a:pt x="143835" y="838928"/>
                  </a:lnTo>
                  <a:lnTo>
                    <a:pt x="277903" y="819351"/>
                  </a:lnTo>
                  <a:lnTo>
                    <a:pt x="231589" y="1031890"/>
                  </a:lnTo>
                  <a:lnTo>
                    <a:pt x="270593" y="1269580"/>
                  </a:lnTo>
                  <a:lnTo>
                    <a:pt x="221843" y="1403810"/>
                  </a:lnTo>
                  <a:lnTo>
                    <a:pt x="453422" y="1401010"/>
                  </a:lnTo>
                  <a:lnTo>
                    <a:pt x="402235" y="1160530"/>
                  </a:lnTo>
                  <a:lnTo>
                    <a:pt x="477807" y="1087810"/>
                  </a:lnTo>
                  <a:lnTo>
                    <a:pt x="621632" y="1079430"/>
                  </a:lnTo>
                  <a:lnTo>
                    <a:pt x="660636" y="1163320"/>
                  </a:lnTo>
                  <a:lnTo>
                    <a:pt x="536314" y="1387040"/>
                  </a:lnTo>
                  <a:lnTo>
                    <a:pt x="748400" y="1392630"/>
                  </a:lnTo>
                  <a:lnTo>
                    <a:pt x="880032" y="1062640"/>
                  </a:lnTo>
                  <a:lnTo>
                    <a:pt x="838591" y="920029"/>
                  </a:lnTo>
                  <a:lnTo>
                    <a:pt x="940975" y="791390"/>
                  </a:lnTo>
                  <a:lnTo>
                    <a:pt x="894661" y="701904"/>
                  </a:lnTo>
                  <a:lnTo>
                    <a:pt x="880032" y="475393"/>
                  </a:lnTo>
                  <a:lnTo>
                    <a:pt x="850784" y="447431"/>
                  </a:lnTo>
                  <a:lnTo>
                    <a:pt x="882469" y="346753"/>
                  </a:lnTo>
                  <a:lnTo>
                    <a:pt x="816653" y="279639"/>
                  </a:lnTo>
                  <a:lnTo>
                    <a:pt x="794714" y="198549"/>
                  </a:lnTo>
                  <a:lnTo>
                    <a:pt x="806907" y="86691"/>
                  </a:lnTo>
                  <a:lnTo>
                    <a:pt x="726452" y="25166"/>
                  </a:lnTo>
                  <a:lnTo>
                    <a:pt x="670392" y="72704"/>
                  </a:lnTo>
                  <a:lnTo>
                    <a:pt x="565562" y="0"/>
                  </a:lnTo>
                  <a:lnTo>
                    <a:pt x="431483" y="16769"/>
                  </a:lnTo>
                  <a:lnTo>
                    <a:pt x="392479" y="50333"/>
                  </a:lnTo>
                  <a:lnTo>
                    <a:pt x="268157" y="30756"/>
                  </a:lnTo>
                  <a:lnTo>
                    <a:pt x="234026" y="125833"/>
                  </a:lnTo>
                  <a:lnTo>
                    <a:pt x="268157" y="184563"/>
                  </a:lnTo>
                  <a:close/>
                </a:path>
              </a:pathLst>
            </a:custGeom>
            <a:ln w="28575">
              <a:solidFill>
                <a:srgbClr val="FF0000"/>
              </a:solidFill>
            </a:ln>
          </p:spPr>
          <p:txBody>
            <a:bodyPr wrap="square" lIns="0" tIns="0" rIns="0" bIns="0" rtlCol="0"/>
            <a:lstStyle/>
            <a:p>
              <a:endParaRPr/>
            </a:p>
          </p:txBody>
        </p:sp>
        <p:sp>
          <p:nvSpPr>
            <p:cNvPr id="14" name="object 14"/>
            <p:cNvSpPr/>
            <p:nvPr/>
          </p:nvSpPr>
          <p:spPr>
            <a:xfrm>
              <a:off x="10632909" y="3508146"/>
              <a:ext cx="496570" cy="1092835"/>
            </a:xfrm>
            <a:custGeom>
              <a:avLst/>
              <a:gdLst/>
              <a:ahLst/>
              <a:cxnLst/>
              <a:rect l="l" t="t" r="r" b="b"/>
              <a:pathLst>
                <a:path w="496570" h="1092835">
                  <a:moveTo>
                    <a:pt x="239293" y="0"/>
                  </a:moveTo>
                  <a:lnTo>
                    <a:pt x="140017" y="71208"/>
                  </a:lnTo>
                  <a:lnTo>
                    <a:pt x="68745" y="541743"/>
                  </a:lnTo>
                  <a:lnTo>
                    <a:pt x="119646" y="606755"/>
                  </a:lnTo>
                  <a:lnTo>
                    <a:pt x="76377" y="674852"/>
                  </a:lnTo>
                  <a:lnTo>
                    <a:pt x="40728" y="777011"/>
                  </a:lnTo>
                  <a:lnTo>
                    <a:pt x="50914" y="848207"/>
                  </a:lnTo>
                  <a:lnTo>
                    <a:pt x="0" y="1009180"/>
                  </a:lnTo>
                  <a:lnTo>
                    <a:pt x="137477" y="987501"/>
                  </a:lnTo>
                  <a:lnTo>
                    <a:pt x="127292" y="835825"/>
                  </a:lnTo>
                  <a:lnTo>
                    <a:pt x="157835" y="814158"/>
                  </a:lnTo>
                  <a:lnTo>
                    <a:pt x="290220" y="838923"/>
                  </a:lnTo>
                  <a:lnTo>
                    <a:pt x="201117" y="1043228"/>
                  </a:lnTo>
                  <a:lnTo>
                    <a:pt x="277482" y="1092758"/>
                  </a:lnTo>
                  <a:lnTo>
                    <a:pt x="397128" y="1061796"/>
                  </a:lnTo>
                  <a:lnTo>
                    <a:pt x="361492" y="950366"/>
                  </a:lnTo>
                  <a:lnTo>
                    <a:pt x="417499" y="857491"/>
                  </a:lnTo>
                  <a:lnTo>
                    <a:pt x="417499" y="693419"/>
                  </a:lnTo>
                  <a:lnTo>
                    <a:pt x="488772" y="547928"/>
                  </a:lnTo>
                  <a:lnTo>
                    <a:pt x="488772" y="343623"/>
                  </a:lnTo>
                  <a:lnTo>
                    <a:pt x="496417" y="188836"/>
                  </a:lnTo>
                  <a:lnTo>
                    <a:pt x="422592" y="133121"/>
                  </a:lnTo>
                  <a:lnTo>
                    <a:pt x="381863" y="34061"/>
                  </a:lnTo>
                  <a:lnTo>
                    <a:pt x="239293" y="0"/>
                  </a:lnTo>
                  <a:close/>
                </a:path>
              </a:pathLst>
            </a:custGeom>
            <a:solidFill>
              <a:srgbClr val="01FF00"/>
            </a:solidFill>
          </p:spPr>
          <p:txBody>
            <a:bodyPr wrap="square" lIns="0" tIns="0" rIns="0" bIns="0" rtlCol="0"/>
            <a:lstStyle/>
            <a:p>
              <a:endParaRPr/>
            </a:p>
          </p:txBody>
        </p:sp>
        <p:sp>
          <p:nvSpPr>
            <p:cNvPr id="15" name="object 15"/>
            <p:cNvSpPr/>
            <p:nvPr/>
          </p:nvSpPr>
          <p:spPr>
            <a:xfrm>
              <a:off x="10632909" y="3508146"/>
              <a:ext cx="496570" cy="1092835"/>
            </a:xfrm>
            <a:custGeom>
              <a:avLst/>
              <a:gdLst/>
              <a:ahLst/>
              <a:cxnLst/>
              <a:rect l="l" t="t" r="r" b="b"/>
              <a:pathLst>
                <a:path w="496570" h="1092835">
                  <a:moveTo>
                    <a:pt x="68740" y="541734"/>
                  </a:moveTo>
                  <a:lnTo>
                    <a:pt x="140014" y="71200"/>
                  </a:lnTo>
                  <a:lnTo>
                    <a:pt x="239297" y="0"/>
                  </a:lnTo>
                  <a:lnTo>
                    <a:pt x="381856" y="34059"/>
                  </a:lnTo>
                  <a:lnTo>
                    <a:pt x="422587" y="133120"/>
                  </a:lnTo>
                  <a:lnTo>
                    <a:pt x="496416" y="188837"/>
                  </a:lnTo>
                  <a:lnTo>
                    <a:pt x="488772" y="343615"/>
                  </a:lnTo>
                  <a:lnTo>
                    <a:pt x="488772" y="547922"/>
                  </a:lnTo>
                  <a:lnTo>
                    <a:pt x="417498" y="693417"/>
                  </a:lnTo>
                  <a:lnTo>
                    <a:pt x="417498" y="857490"/>
                  </a:lnTo>
                  <a:lnTo>
                    <a:pt x="361491" y="950362"/>
                  </a:lnTo>
                  <a:lnTo>
                    <a:pt x="397133" y="1061800"/>
                  </a:lnTo>
                  <a:lnTo>
                    <a:pt x="277484" y="1092750"/>
                  </a:lnTo>
                  <a:lnTo>
                    <a:pt x="201111" y="1043220"/>
                  </a:lnTo>
                  <a:lnTo>
                    <a:pt x="290217" y="838913"/>
                  </a:lnTo>
                  <a:lnTo>
                    <a:pt x="157835" y="814148"/>
                  </a:lnTo>
                  <a:lnTo>
                    <a:pt x="127293" y="835819"/>
                  </a:lnTo>
                  <a:lnTo>
                    <a:pt x="137470" y="987502"/>
                  </a:lnTo>
                  <a:lnTo>
                    <a:pt x="0" y="1009170"/>
                  </a:lnTo>
                  <a:lnTo>
                    <a:pt x="50919" y="848208"/>
                  </a:lnTo>
                  <a:lnTo>
                    <a:pt x="40731" y="777007"/>
                  </a:lnTo>
                  <a:lnTo>
                    <a:pt x="76373" y="674854"/>
                  </a:lnTo>
                  <a:lnTo>
                    <a:pt x="119649" y="606747"/>
                  </a:lnTo>
                  <a:lnTo>
                    <a:pt x="68740" y="541734"/>
                  </a:lnTo>
                  <a:close/>
                </a:path>
              </a:pathLst>
            </a:custGeom>
            <a:ln w="38100">
              <a:solidFill>
                <a:srgbClr val="01FF00"/>
              </a:solidFill>
            </a:ln>
          </p:spPr>
          <p:txBody>
            <a:bodyPr wrap="square" lIns="0" tIns="0" rIns="0" bIns="0" rtlCol="0"/>
            <a:lstStyle/>
            <a:p>
              <a:endParaRPr/>
            </a:p>
          </p:txBody>
        </p:sp>
        <p:sp>
          <p:nvSpPr>
            <p:cNvPr id="16" name="object 16"/>
            <p:cNvSpPr/>
            <p:nvPr/>
          </p:nvSpPr>
          <p:spPr>
            <a:xfrm>
              <a:off x="11083594" y="3350272"/>
              <a:ext cx="422909" cy="953769"/>
            </a:xfrm>
            <a:custGeom>
              <a:avLst/>
              <a:gdLst/>
              <a:ahLst/>
              <a:cxnLst/>
              <a:rect l="l" t="t" r="r" b="b"/>
              <a:pathLst>
                <a:path w="422909" h="953770">
                  <a:moveTo>
                    <a:pt x="117106" y="0"/>
                  </a:moveTo>
                  <a:lnTo>
                    <a:pt x="117106" y="77393"/>
                  </a:lnTo>
                  <a:lnTo>
                    <a:pt x="43281" y="272415"/>
                  </a:lnTo>
                  <a:lnTo>
                    <a:pt x="86550" y="727468"/>
                  </a:lnTo>
                  <a:lnTo>
                    <a:pt x="48374" y="758431"/>
                  </a:lnTo>
                  <a:lnTo>
                    <a:pt x="0" y="866775"/>
                  </a:lnTo>
                  <a:lnTo>
                    <a:pt x="101828" y="872959"/>
                  </a:lnTo>
                  <a:lnTo>
                    <a:pt x="66192" y="928674"/>
                  </a:lnTo>
                  <a:lnTo>
                    <a:pt x="117106" y="953439"/>
                  </a:lnTo>
                  <a:lnTo>
                    <a:pt x="224027" y="947254"/>
                  </a:lnTo>
                  <a:lnTo>
                    <a:pt x="259664" y="950353"/>
                  </a:lnTo>
                  <a:lnTo>
                    <a:pt x="356400" y="913206"/>
                  </a:lnTo>
                  <a:lnTo>
                    <a:pt x="338581" y="780084"/>
                  </a:lnTo>
                  <a:lnTo>
                    <a:pt x="389496" y="585076"/>
                  </a:lnTo>
                  <a:lnTo>
                    <a:pt x="422592" y="371475"/>
                  </a:lnTo>
                  <a:lnTo>
                    <a:pt x="348767" y="105244"/>
                  </a:lnTo>
                  <a:lnTo>
                    <a:pt x="346214" y="12382"/>
                  </a:lnTo>
                  <a:lnTo>
                    <a:pt x="290207" y="52628"/>
                  </a:lnTo>
                  <a:lnTo>
                    <a:pt x="183299" y="37147"/>
                  </a:lnTo>
                  <a:lnTo>
                    <a:pt x="117106" y="0"/>
                  </a:lnTo>
                  <a:close/>
                </a:path>
              </a:pathLst>
            </a:custGeom>
            <a:solidFill>
              <a:srgbClr val="0000FF"/>
            </a:solidFill>
          </p:spPr>
          <p:txBody>
            <a:bodyPr wrap="square" lIns="0" tIns="0" rIns="0" bIns="0" rtlCol="0"/>
            <a:lstStyle/>
            <a:p>
              <a:endParaRPr/>
            </a:p>
          </p:txBody>
        </p:sp>
        <p:sp>
          <p:nvSpPr>
            <p:cNvPr id="17" name="object 17"/>
            <p:cNvSpPr/>
            <p:nvPr/>
          </p:nvSpPr>
          <p:spPr>
            <a:xfrm>
              <a:off x="11083594" y="3350272"/>
              <a:ext cx="422909" cy="953769"/>
            </a:xfrm>
            <a:custGeom>
              <a:avLst/>
              <a:gdLst/>
              <a:ahLst/>
              <a:cxnLst/>
              <a:rect l="l" t="t" r="r" b="b"/>
              <a:pathLst>
                <a:path w="422909" h="953770">
                  <a:moveTo>
                    <a:pt x="43275" y="272414"/>
                  </a:moveTo>
                  <a:lnTo>
                    <a:pt x="117104" y="77388"/>
                  </a:lnTo>
                  <a:lnTo>
                    <a:pt x="117104" y="0"/>
                  </a:lnTo>
                  <a:lnTo>
                    <a:pt x="183290" y="37140"/>
                  </a:lnTo>
                  <a:lnTo>
                    <a:pt x="290206" y="52623"/>
                  </a:lnTo>
                  <a:lnTo>
                    <a:pt x="346214" y="12376"/>
                  </a:lnTo>
                  <a:lnTo>
                    <a:pt x="348758" y="105248"/>
                  </a:lnTo>
                  <a:lnTo>
                    <a:pt x="422587" y="371473"/>
                  </a:lnTo>
                  <a:lnTo>
                    <a:pt x="389489" y="585076"/>
                  </a:lnTo>
                  <a:lnTo>
                    <a:pt x="338581" y="780088"/>
                  </a:lnTo>
                  <a:lnTo>
                    <a:pt x="356402" y="913207"/>
                  </a:lnTo>
                  <a:lnTo>
                    <a:pt x="259663" y="950348"/>
                  </a:lnTo>
                  <a:lnTo>
                    <a:pt x="224021" y="947254"/>
                  </a:lnTo>
                  <a:lnTo>
                    <a:pt x="117104" y="953442"/>
                  </a:lnTo>
                  <a:lnTo>
                    <a:pt x="66185" y="928677"/>
                  </a:lnTo>
                  <a:lnTo>
                    <a:pt x="101828" y="872959"/>
                  </a:lnTo>
                  <a:lnTo>
                    <a:pt x="0" y="866771"/>
                  </a:lnTo>
                  <a:lnTo>
                    <a:pt x="48364" y="758430"/>
                  </a:lnTo>
                  <a:lnTo>
                    <a:pt x="86550" y="727464"/>
                  </a:lnTo>
                  <a:lnTo>
                    <a:pt x="43275" y="272414"/>
                  </a:lnTo>
                  <a:close/>
                </a:path>
              </a:pathLst>
            </a:custGeom>
            <a:ln w="28575">
              <a:solidFill>
                <a:srgbClr val="0000FF"/>
              </a:solidFill>
            </a:ln>
          </p:spPr>
          <p:txBody>
            <a:bodyPr wrap="square" lIns="0" tIns="0" rIns="0" bIns="0" rtlCol="0"/>
            <a:lstStyle/>
            <a:p>
              <a:endParaRPr/>
            </a:p>
          </p:txBody>
        </p:sp>
      </p:grpSp>
      <p:sp>
        <p:nvSpPr>
          <p:cNvPr id="18" name="object 18"/>
          <p:cNvSpPr/>
          <p:nvPr/>
        </p:nvSpPr>
        <p:spPr>
          <a:xfrm>
            <a:off x="6394424" y="5293906"/>
            <a:ext cx="5497830" cy="469265"/>
          </a:xfrm>
          <a:custGeom>
            <a:avLst/>
            <a:gdLst/>
            <a:ahLst/>
            <a:cxnLst/>
            <a:rect l="l" t="t" r="r" b="b"/>
            <a:pathLst>
              <a:path w="5497830" h="469264">
                <a:moveTo>
                  <a:pt x="5497773" y="0"/>
                </a:moveTo>
                <a:lnTo>
                  <a:pt x="5492887" y="42158"/>
                </a:lnTo>
                <a:lnTo>
                  <a:pt x="5478800" y="81838"/>
                </a:lnTo>
                <a:lnTo>
                  <a:pt x="5456370" y="118376"/>
                </a:lnTo>
                <a:lnTo>
                  <a:pt x="5426452" y="151110"/>
                </a:lnTo>
                <a:lnTo>
                  <a:pt x="5389903" y="179378"/>
                </a:lnTo>
                <a:lnTo>
                  <a:pt x="5347578" y="202517"/>
                </a:lnTo>
                <a:lnTo>
                  <a:pt x="5300336" y="219865"/>
                </a:lnTo>
                <a:lnTo>
                  <a:pt x="5249032" y="230760"/>
                </a:lnTo>
                <a:lnTo>
                  <a:pt x="5194522" y="234539"/>
                </a:lnTo>
                <a:lnTo>
                  <a:pt x="3052131" y="234539"/>
                </a:lnTo>
                <a:lnTo>
                  <a:pt x="2997622" y="238317"/>
                </a:lnTo>
                <a:lnTo>
                  <a:pt x="2946318" y="249212"/>
                </a:lnTo>
                <a:lnTo>
                  <a:pt x="2899075" y="266560"/>
                </a:lnTo>
                <a:lnTo>
                  <a:pt x="2856751" y="289699"/>
                </a:lnTo>
                <a:lnTo>
                  <a:pt x="2820202" y="317967"/>
                </a:lnTo>
                <a:lnTo>
                  <a:pt x="2790284" y="350702"/>
                </a:lnTo>
                <a:lnTo>
                  <a:pt x="2767853" y="387240"/>
                </a:lnTo>
                <a:lnTo>
                  <a:pt x="2753767" y="426919"/>
                </a:lnTo>
                <a:lnTo>
                  <a:pt x="2748881" y="469078"/>
                </a:lnTo>
                <a:lnTo>
                  <a:pt x="2743995" y="426919"/>
                </a:lnTo>
                <a:lnTo>
                  <a:pt x="2729909" y="387240"/>
                </a:lnTo>
                <a:lnTo>
                  <a:pt x="2707478" y="350702"/>
                </a:lnTo>
                <a:lnTo>
                  <a:pt x="2677560" y="317967"/>
                </a:lnTo>
                <a:lnTo>
                  <a:pt x="2641011" y="289699"/>
                </a:lnTo>
                <a:lnTo>
                  <a:pt x="2598687" y="266560"/>
                </a:lnTo>
                <a:lnTo>
                  <a:pt x="2551445" y="249212"/>
                </a:lnTo>
                <a:lnTo>
                  <a:pt x="2500140" y="238317"/>
                </a:lnTo>
                <a:lnTo>
                  <a:pt x="2445631" y="234539"/>
                </a:lnTo>
                <a:lnTo>
                  <a:pt x="303249" y="234539"/>
                </a:lnTo>
                <a:lnTo>
                  <a:pt x="248739" y="230760"/>
                </a:lnTo>
                <a:lnTo>
                  <a:pt x="197435" y="219865"/>
                </a:lnTo>
                <a:lnTo>
                  <a:pt x="150193" y="202517"/>
                </a:lnTo>
                <a:lnTo>
                  <a:pt x="107869" y="179378"/>
                </a:lnTo>
                <a:lnTo>
                  <a:pt x="71320" y="151110"/>
                </a:lnTo>
                <a:lnTo>
                  <a:pt x="41402" y="118376"/>
                </a:lnTo>
                <a:lnTo>
                  <a:pt x="18972" y="81838"/>
                </a:lnTo>
                <a:lnTo>
                  <a:pt x="4885" y="42158"/>
                </a:lnTo>
                <a:lnTo>
                  <a:pt x="0" y="0"/>
                </a:lnTo>
              </a:path>
            </a:pathLst>
          </a:custGeom>
          <a:ln w="19050">
            <a:solidFill>
              <a:srgbClr val="666666"/>
            </a:solidFill>
          </a:ln>
        </p:spPr>
        <p:txBody>
          <a:bodyPr wrap="square" lIns="0" tIns="0" rIns="0" bIns="0" rtlCol="0"/>
          <a:lstStyle/>
          <a:p>
            <a:endParaRPr/>
          </a:p>
        </p:txBody>
      </p:sp>
      <p:sp>
        <p:nvSpPr>
          <p:cNvPr id="19" name="object 19"/>
          <p:cNvSpPr/>
          <p:nvPr/>
        </p:nvSpPr>
        <p:spPr>
          <a:xfrm>
            <a:off x="82267" y="5306696"/>
            <a:ext cx="2794000" cy="469265"/>
          </a:xfrm>
          <a:custGeom>
            <a:avLst/>
            <a:gdLst/>
            <a:ahLst/>
            <a:cxnLst/>
            <a:rect l="l" t="t" r="r" b="b"/>
            <a:pathLst>
              <a:path w="2794000" h="469264">
                <a:moveTo>
                  <a:pt x="2793671" y="0"/>
                </a:moveTo>
                <a:lnTo>
                  <a:pt x="2788785" y="42158"/>
                </a:lnTo>
                <a:lnTo>
                  <a:pt x="2774699" y="81838"/>
                </a:lnTo>
                <a:lnTo>
                  <a:pt x="2752268" y="118376"/>
                </a:lnTo>
                <a:lnTo>
                  <a:pt x="2722350" y="151110"/>
                </a:lnTo>
                <a:lnTo>
                  <a:pt x="2685801" y="179378"/>
                </a:lnTo>
                <a:lnTo>
                  <a:pt x="2643477" y="202517"/>
                </a:lnTo>
                <a:lnTo>
                  <a:pt x="2596235" y="219865"/>
                </a:lnTo>
                <a:lnTo>
                  <a:pt x="2544930" y="230760"/>
                </a:lnTo>
                <a:lnTo>
                  <a:pt x="2490421" y="234539"/>
                </a:lnTo>
                <a:lnTo>
                  <a:pt x="1700090" y="234539"/>
                </a:lnTo>
                <a:lnTo>
                  <a:pt x="1645581" y="238317"/>
                </a:lnTo>
                <a:lnTo>
                  <a:pt x="1594277" y="249212"/>
                </a:lnTo>
                <a:lnTo>
                  <a:pt x="1547034" y="266560"/>
                </a:lnTo>
                <a:lnTo>
                  <a:pt x="1504710" y="289699"/>
                </a:lnTo>
                <a:lnTo>
                  <a:pt x="1468161" y="317967"/>
                </a:lnTo>
                <a:lnTo>
                  <a:pt x="1438243" y="350702"/>
                </a:lnTo>
                <a:lnTo>
                  <a:pt x="1415812" y="387240"/>
                </a:lnTo>
                <a:lnTo>
                  <a:pt x="1401726" y="426919"/>
                </a:lnTo>
                <a:lnTo>
                  <a:pt x="1396840" y="469078"/>
                </a:lnTo>
                <a:lnTo>
                  <a:pt x="1391955" y="426919"/>
                </a:lnTo>
                <a:lnTo>
                  <a:pt x="1377868" y="387240"/>
                </a:lnTo>
                <a:lnTo>
                  <a:pt x="1355438" y="350702"/>
                </a:lnTo>
                <a:lnTo>
                  <a:pt x="1325520" y="317967"/>
                </a:lnTo>
                <a:lnTo>
                  <a:pt x="1288970" y="289699"/>
                </a:lnTo>
                <a:lnTo>
                  <a:pt x="1246646" y="266560"/>
                </a:lnTo>
                <a:lnTo>
                  <a:pt x="1199404" y="249212"/>
                </a:lnTo>
                <a:lnTo>
                  <a:pt x="1148100" y="238317"/>
                </a:lnTo>
                <a:lnTo>
                  <a:pt x="1093590" y="234539"/>
                </a:lnTo>
                <a:lnTo>
                  <a:pt x="303250" y="234539"/>
                </a:lnTo>
                <a:lnTo>
                  <a:pt x="248740" y="230760"/>
                </a:lnTo>
                <a:lnTo>
                  <a:pt x="197436" y="219865"/>
                </a:lnTo>
                <a:lnTo>
                  <a:pt x="150194" y="202517"/>
                </a:lnTo>
                <a:lnTo>
                  <a:pt x="107870" y="179378"/>
                </a:lnTo>
                <a:lnTo>
                  <a:pt x="71320" y="151110"/>
                </a:lnTo>
                <a:lnTo>
                  <a:pt x="41402" y="118376"/>
                </a:lnTo>
                <a:lnTo>
                  <a:pt x="18972" y="81838"/>
                </a:lnTo>
                <a:lnTo>
                  <a:pt x="4885" y="42158"/>
                </a:lnTo>
                <a:lnTo>
                  <a:pt x="0" y="0"/>
                </a:lnTo>
              </a:path>
            </a:pathLst>
          </a:custGeom>
          <a:ln w="19050">
            <a:solidFill>
              <a:srgbClr val="666666"/>
            </a:solidFill>
          </a:ln>
        </p:spPr>
        <p:txBody>
          <a:bodyPr wrap="square" lIns="0" tIns="0" rIns="0" bIns="0" rtlCol="0"/>
          <a:lstStyle/>
          <a:p>
            <a:endParaRPr/>
          </a:p>
        </p:txBody>
      </p:sp>
      <p:sp>
        <p:nvSpPr>
          <p:cNvPr id="20" name="object 20"/>
          <p:cNvSpPr txBox="1"/>
          <p:nvPr/>
        </p:nvSpPr>
        <p:spPr>
          <a:xfrm>
            <a:off x="3377082" y="4687316"/>
            <a:ext cx="2322830" cy="760095"/>
          </a:xfrm>
          <a:prstGeom prst="rect">
            <a:avLst/>
          </a:prstGeom>
        </p:spPr>
        <p:txBody>
          <a:bodyPr vert="horz" wrap="square" lIns="0" tIns="9525" rIns="0" bIns="0" rtlCol="0">
            <a:spAutoFit/>
          </a:bodyPr>
          <a:lstStyle/>
          <a:p>
            <a:pPr marL="925830" marR="5080" indent="-913765">
              <a:lnSpc>
                <a:spcPct val="100800"/>
              </a:lnSpc>
              <a:spcBef>
                <a:spcPts val="75"/>
              </a:spcBef>
            </a:pPr>
            <a:r>
              <a:rPr sz="2400" b="1" dirty="0">
                <a:solidFill>
                  <a:srgbClr val="6AA74E"/>
                </a:solidFill>
                <a:latin typeface="Calibri"/>
                <a:cs typeface="Calibri"/>
              </a:rPr>
              <a:t>GRASS</a:t>
            </a:r>
            <a:r>
              <a:rPr sz="2400" dirty="0">
                <a:latin typeface="Calibri"/>
                <a:cs typeface="Calibri"/>
              </a:rPr>
              <a:t>,</a:t>
            </a:r>
            <a:r>
              <a:rPr sz="2400" spc="-70" dirty="0">
                <a:latin typeface="Calibri"/>
                <a:cs typeface="Calibri"/>
              </a:rPr>
              <a:t> </a:t>
            </a:r>
            <a:r>
              <a:rPr sz="2400" b="1" spc="-30" dirty="0">
                <a:solidFill>
                  <a:srgbClr val="EFC130"/>
                </a:solidFill>
                <a:latin typeface="Calibri"/>
                <a:cs typeface="Calibri"/>
              </a:rPr>
              <a:t>CAT</a:t>
            </a:r>
            <a:r>
              <a:rPr sz="2400" spc="-30" dirty="0">
                <a:latin typeface="Calibri"/>
                <a:cs typeface="Calibri"/>
              </a:rPr>
              <a:t>,</a:t>
            </a:r>
            <a:r>
              <a:rPr sz="2400" spc="-70" dirty="0">
                <a:latin typeface="Calibri"/>
                <a:cs typeface="Calibri"/>
              </a:rPr>
              <a:t> </a:t>
            </a:r>
            <a:r>
              <a:rPr sz="2400" b="1" spc="-20" dirty="0">
                <a:solidFill>
                  <a:srgbClr val="A64D78"/>
                </a:solidFill>
                <a:latin typeface="Calibri"/>
                <a:cs typeface="Calibri"/>
              </a:rPr>
              <a:t>TREE</a:t>
            </a:r>
            <a:r>
              <a:rPr sz="2400" spc="-20" dirty="0">
                <a:latin typeface="Calibri"/>
                <a:cs typeface="Calibri"/>
              </a:rPr>
              <a:t>, </a:t>
            </a:r>
            <a:r>
              <a:rPr sz="2400" b="1" spc="-25" dirty="0">
                <a:solidFill>
                  <a:srgbClr val="4985E7"/>
                </a:solidFill>
                <a:latin typeface="Calibri"/>
                <a:cs typeface="Calibri"/>
              </a:rPr>
              <a:t>SKY</a:t>
            </a:r>
            <a:endParaRPr sz="2400">
              <a:latin typeface="Calibri"/>
              <a:cs typeface="Calibri"/>
            </a:endParaRPr>
          </a:p>
        </p:txBody>
      </p:sp>
      <p:sp>
        <p:nvSpPr>
          <p:cNvPr id="21" name="object 21"/>
          <p:cNvSpPr txBox="1"/>
          <p:nvPr/>
        </p:nvSpPr>
        <p:spPr>
          <a:xfrm>
            <a:off x="6650863" y="4790947"/>
            <a:ext cx="197231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Calibri"/>
                <a:cs typeface="Calibri"/>
              </a:rPr>
              <a:t>DOG</a:t>
            </a:r>
            <a:r>
              <a:rPr sz="2400" dirty="0">
                <a:latin typeface="Calibri"/>
                <a:cs typeface="Calibri"/>
              </a:rPr>
              <a:t>,</a:t>
            </a:r>
            <a:r>
              <a:rPr sz="2400" spc="-55" dirty="0">
                <a:latin typeface="Calibri"/>
                <a:cs typeface="Calibri"/>
              </a:rPr>
              <a:t> </a:t>
            </a:r>
            <a:r>
              <a:rPr sz="2400" b="1" dirty="0">
                <a:solidFill>
                  <a:srgbClr val="6AA74E"/>
                </a:solidFill>
                <a:latin typeface="Calibri"/>
                <a:cs typeface="Calibri"/>
              </a:rPr>
              <a:t>DOG</a:t>
            </a:r>
            <a:r>
              <a:rPr sz="2400" dirty="0">
                <a:latin typeface="Calibri"/>
                <a:cs typeface="Calibri"/>
              </a:rPr>
              <a:t>,</a:t>
            </a:r>
            <a:r>
              <a:rPr sz="2400" spc="-50" dirty="0">
                <a:latin typeface="Calibri"/>
                <a:cs typeface="Calibri"/>
              </a:rPr>
              <a:t> </a:t>
            </a:r>
            <a:r>
              <a:rPr sz="2400" b="1" spc="-25" dirty="0">
                <a:solidFill>
                  <a:srgbClr val="4985E7"/>
                </a:solidFill>
                <a:latin typeface="Calibri"/>
                <a:cs typeface="Calibri"/>
              </a:rPr>
              <a:t>CAT</a:t>
            </a:r>
            <a:endParaRPr sz="2400">
              <a:latin typeface="Calibri"/>
              <a:cs typeface="Calibri"/>
            </a:endParaRPr>
          </a:p>
        </p:txBody>
      </p:sp>
      <p:sp>
        <p:nvSpPr>
          <p:cNvPr id="22" name="object 22"/>
          <p:cNvSpPr txBox="1"/>
          <p:nvPr/>
        </p:nvSpPr>
        <p:spPr>
          <a:xfrm>
            <a:off x="9707168" y="4790947"/>
            <a:ext cx="197231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Calibri"/>
                <a:cs typeface="Calibri"/>
              </a:rPr>
              <a:t>DOG</a:t>
            </a:r>
            <a:r>
              <a:rPr sz="2400" dirty="0">
                <a:latin typeface="Calibri"/>
                <a:cs typeface="Calibri"/>
              </a:rPr>
              <a:t>,</a:t>
            </a:r>
            <a:r>
              <a:rPr sz="2400" spc="-55" dirty="0">
                <a:latin typeface="Calibri"/>
                <a:cs typeface="Calibri"/>
              </a:rPr>
              <a:t> </a:t>
            </a:r>
            <a:r>
              <a:rPr sz="2400" b="1" dirty="0">
                <a:solidFill>
                  <a:srgbClr val="6AA74E"/>
                </a:solidFill>
                <a:latin typeface="Calibri"/>
                <a:cs typeface="Calibri"/>
              </a:rPr>
              <a:t>DOG</a:t>
            </a:r>
            <a:r>
              <a:rPr sz="2400" dirty="0">
                <a:latin typeface="Calibri"/>
                <a:cs typeface="Calibri"/>
              </a:rPr>
              <a:t>,</a:t>
            </a:r>
            <a:r>
              <a:rPr sz="2400" spc="-50" dirty="0">
                <a:latin typeface="Calibri"/>
                <a:cs typeface="Calibri"/>
              </a:rPr>
              <a:t> </a:t>
            </a:r>
            <a:r>
              <a:rPr sz="2400" b="1" spc="-25" dirty="0">
                <a:solidFill>
                  <a:srgbClr val="4985E7"/>
                </a:solidFill>
                <a:latin typeface="Calibri"/>
                <a:cs typeface="Calibri"/>
              </a:rPr>
              <a:t>CAT</a:t>
            </a:r>
            <a:endParaRPr sz="2400">
              <a:latin typeface="Calibri"/>
              <a:cs typeface="Calibri"/>
            </a:endParaRPr>
          </a:p>
        </p:txBody>
      </p:sp>
      <p:sp>
        <p:nvSpPr>
          <p:cNvPr id="23" name="object 23"/>
          <p:cNvSpPr/>
          <p:nvPr/>
        </p:nvSpPr>
        <p:spPr>
          <a:xfrm>
            <a:off x="3179089" y="5305207"/>
            <a:ext cx="2755900" cy="469265"/>
          </a:xfrm>
          <a:custGeom>
            <a:avLst/>
            <a:gdLst/>
            <a:ahLst/>
            <a:cxnLst/>
            <a:rect l="l" t="t" r="r" b="b"/>
            <a:pathLst>
              <a:path w="2755900" h="469264">
                <a:moveTo>
                  <a:pt x="2755281" y="3"/>
                </a:moveTo>
                <a:lnTo>
                  <a:pt x="2750395" y="42161"/>
                </a:lnTo>
                <a:lnTo>
                  <a:pt x="2736309" y="81841"/>
                </a:lnTo>
                <a:lnTo>
                  <a:pt x="2713878" y="118379"/>
                </a:lnTo>
                <a:lnTo>
                  <a:pt x="2683960" y="151114"/>
                </a:lnTo>
                <a:lnTo>
                  <a:pt x="2647411" y="179382"/>
                </a:lnTo>
                <a:lnTo>
                  <a:pt x="2605087" y="202521"/>
                </a:lnTo>
                <a:lnTo>
                  <a:pt x="2557845" y="219869"/>
                </a:lnTo>
                <a:lnTo>
                  <a:pt x="2506540" y="230764"/>
                </a:lnTo>
                <a:lnTo>
                  <a:pt x="2452031" y="234543"/>
                </a:lnTo>
                <a:lnTo>
                  <a:pt x="1680890" y="234540"/>
                </a:lnTo>
                <a:lnTo>
                  <a:pt x="1626381" y="238318"/>
                </a:lnTo>
                <a:lnTo>
                  <a:pt x="1575077" y="249213"/>
                </a:lnTo>
                <a:lnTo>
                  <a:pt x="1527834" y="266561"/>
                </a:lnTo>
                <a:lnTo>
                  <a:pt x="1485510" y="289701"/>
                </a:lnTo>
                <a:lnTo>
                  <a:pt x="1448961" y="317969"/>
                </a:lnTo>
                <a:lnTo>
                  <a:pt x="1419043" y="350704"/>
                </a:lnTo>
                <a:lnTo>
                  <a:pt x="1396612" y="387242"/>
                </a:lnTo>
                <a:lnTo>
                  <a:pt x="1382526" y="426922"/>
                </a:lnTo>
                <a:lnTo>
                  <a:pt x="1377640" y="469081"/>
                </a:lnTo>
                <a:lnTo>
                  <a:pt x="1372755" y="426922"/>
                </a:lnTo>
                <a:lnTo>
                  <a:pt x="1358668" y="387242"/>
                </a:lnTo>
                <a:lnTo>
                  <a:pt x="1336238" y="350704"/>
                </a:lnTo>
                <a:lnTo>
                  <a:pt x="1306320" y="317969"/>
                </a:lnTo>
                <a:lnTo>
                  <a:pt x="1269770" y="289701"/>
                </a:lnTo>
                <a:lnTo>
                  <a:pt x="1227446" y="266561"/>
                </a:lnTo>
                <a:lnTo>
                  <a:pt x="1180204" y="249213"/>
                </a:lnTo>
                <a:lnTo>
                  <a:pt x="1128900" y="238318"/>
                </a:lnTo>
                <a:lnTo>
                  <a:pt x="1074390" y="234540"/>
                </a:lnTo>
                <a:lnTo>
                  <a:pt x="303247" y="234540"/>
                </a:lnTo>
                <a:lnTo>
                  <a:pt x="248738" y="230761"/>
                </a:lnTo>
                <a:lnTo>
                  <a:pt x="197434" y="219866"/>
                </a:lnTo>
                <a:lnTo>
                  <a:pt x="150192" y="202518"/>
                </a:lnTo>
                <a:lnTo>
                  <a:pt x="107868" y="179379"/>
                </a:lnTo>
                <a:lnTo>
                  <a:pt x="71319" y="151111"/>
                </a:lnTo>
                <a:lnTo>
                  <a:pt x="41402" y="118376"/>
                </a:lnTo>
                <a:lnTo>
                  <a:pt x="18971" y="81838"/>
                </a:lnTo>
                <a:lnTo>
                  <a:pt x="4885" y="42158"/>
                </a:lnTo>
                <a:lnTo>
                  <a:pt x="0" y="0"/>
                </a:lnTo>
              </a:path>
            </a:pathLst>
          </a:custGeom>
          <a:ln w="19050">
            <a:solidFill>
              <a:srgbClr val="666666"/>
            </a:solidFill>
          </a:ln>
        </p:spPr>
        <p:txBody>
          <a:bodyPr wrap="square" lIns="0" tIns="0" rIns="0" bIns="0" rtlCol="0"/>
          <a:lstStyle/>
          <a:p>
            <a:endParaRPr/>
          </a:p>
        </p:txBody>
      </p:sp>
      <p:grpSp>
        <p:nvGrpSpPr>
          <p:cNvPr id="24" name="object 24"/>
          <p:cNvGrpSpPr/>
          <p:nvPr/>
        </p:nvGrpSpPr>
        <p:grpSpPr>
          <a:xfrm>
            <a:off x="0" y="1302588"/>
            <a:ext cx="6050915" cy="4920615"/>
            <a:chOff x="0" y="1302588"/>
            <a:chExt cx="6050915" cy="4920615"/>
          </a:xfrm>
        </p:grpSpPr>
        <p:pic>
          <p:nvPicPr>
            <p:cNvPr id="25" name="object 25"/>
            <p:cNvPicPr/>
            <p:nvPr/>
          </p:nvPicPr>
          <p:blipFill>
            <a:blip r:embed="rId5" cstate="print"/>
            <a:stretch>
              <a:fillRect/>
            </a:stretch>
          </p:blipFill>
          <p:spPr>
            <a:xfrm>
              <a:off x="3066288" y="2261616"/>
              <a:ext cx="2852928" cy="2429255"/>
            </a:xfrm>
            <a:prstGeom prst="rect">
              <a:avLst/>
            </a:prstGeom>
          </p:spPr>
        </p:pic>
        <p:sp>
          <p:nvSpPr>
            <p:cNvPr id="26" name="object 26"/>
            <p:cNvSpPr/>
            <p:nvPr/>
          </p:nvSpPr>
          <p:spPr>
            <a:xfrm>
              <a:off x="3157296" y="2756560"/>
              <a:ext cx="2189480" cy="1538605"/>
            </a:xfrm>
            <a:custGeom>
              <a:avLst/>
              <a:gdLst/>
              <a:ahLst/>
              <a:cxnLst/>
              <a:rect l="l" t="t" r="r" b="b"/>
              <a:pathLst>
                <a:path w="2189479" h="1538604">
                  <a:moveTo>
                    <a:pt x="2103386" y="0"/>
                  </a:moveTo>
                  <a:lnTo>
                    <a:pt x="1907730" y="180276"/>
                  </a:lnTo>
                  <a:lnTo>
                    <a:pt x="1577543" y="204317"/>
                  </a:lnTo>
                  <a:lnTo>
                    <a:pt x="1369695" y="36042"/>
                  </a:lnTo>
                  <a:lnTo>
                    <a:pt x="1296301" y="48082"/>
                  </a:lnTo>
                  <a:lnTo>
                    <a:pt x="1296301" y="204317"/>
                  </a:lnTo>
                  <a:lnTo>
                    <a:pt x="1345234" y="408571"/>
                  </a:lnTo>
                  <a:lnTo>
                    <a:pt x="1235151" y="444665"/>
                  </a:lnTo>
                  <a:lnTo>
                    <a:pt x="929436" y="348513"/>
                  </a:lnTo>
                  <a:lnTo>
                    <a:pt x="489165" y="216293"/>
                  </a:lnTo>
                  <a:lnTo>
                    <a:pt x="80543" y="254177"/>
                  </a:lnTo>
                  <a:lnTo>
                    <a:pt x="0" y="348513"/>
                  </a:lnTo>
                  <a:lnTo>
                    <a:pt x="146773" y="384568"/>
                  </a:lnTo>
                  <a:lnTo>
                    <a:pt x="330187" y="360489"/>
                  </a:lnTo>
                  <a:lnTo>
                    <a:pt x="525843" y="408571"/>
                  </a:lnTo>
                  <a:lnTo>
                    <a:pt x="856030" y="516763"/>
                  </a:lnTo>
                  <a:lnTo>
                    <a:pt x="1076159" y="648919"/>
                  </a:lnTo>
                  <a:lnTo>
                    <a:pt x="1100658" y="853274"/>
                  </a:lnTo>
                  <a:lnTo>
                    <a:pt x="1161808" y="1117650"/>
                  </a:lnTo>
                  <a:lnTo>
                    <a:pt x="1198460" y="1249845"/>
                  </a:lnTo>
                  <a:lnTo>
                    <a:pt x="1369695" y="1225765"/>
                  </a:lnTo>
                  <a:lnTo>
                    <a:pt x="1443024" y="1418081"/>
                  </a:lnTo>
                  <a:lnTo>
                    <a:pt x="1614258" y="1538274"/>
                  </a:lnTo>
                  <a:lnTo>
                    <a:pt x="1712061" y="1454137"/>
                  </a:lnTo>
                  <a:lnTo>
                    <a:pt x="1717636" y="1315719"/>
                  </a:lnTo>
                  <a:lnTo>
                    <a:pt x="1675409" y="1201762"/>
                  </a:lnTo>
                  <a:lnTo>
                    <a:pt x="1650911" y="1093609"/>
                  </a:lnTo>
                  <a:lnTo>
                    <a:pt x="1809889" y="1045552"/>
                  </a:lnTo>
                  <a:lnTo>
                    <a:pt x="1944446" y="961415"/>
                  </a:lnTo>
                  <a:lnTo>
                    <a:pt x="1895513" y="1177709"/>
                  </a:lnTo>
                  <a:lnTo>
                    <a:pt x="2066747" y="1261846"/>
                  </a:lnTo>
                  <a:lnTo>
                    <a:pt x="2189010" y="1141666"/>
                  </a:lnTo>
                  <a:lnTo>
                    <a:pt x="2189010" y="997470"/>
                  </a:lnTo>
                  <a:lnTo>
                    <a:pt x="2164537" y="829233"/>
                  </a:lnTo>
                  <a:lnTo>
                    <a:pt x="2078926" y="721042"/>
                  </a:lnTo>
                  <a:lnTo>
                    <a:pt x="2127897" y="624941"/>
                  </a:lnTo>
                  <a:lnTo>
                    <a:pt x="2176754" y="336511"/>
                  </a:lnTo>
                  <a:lnTo>
                    <a:pt x="2189010" y="36042"/>
                  </a:lnTo>
                  <a:lnTo>
                    <a:pt x="2103386" y="0"/>
                  </a:lnTo>
                  <a:close/>
                </a:path>
              </a:pathLst>
            </a:custGeom>
            <a:solidFill>
              <a:srgbClr val="FFD966"/>
            </a:solidFill>
          </p:spPr>
          <p:txBody>
            <a:bodyPr wrap="square" lIns="0" tIns="0" rIns="0" bIns="0" rtlCol="0"/>
            <a:lstStyle/>
            <a:p>
              <a:endParaRPr/>
            </a:p>
          </p:txBody>
        </p:sp>
        <p:sp>
          <p:nvSpPr>
            <p:cNvPr id="27" name="object 27"/>
            <p:cNvSpPr/>
            <p:nvPr/>
          </p:nvSpPr>
          <p:spPr>
            <a:xfrm>
              <a:off x="3157296" y="2756560"/>
              <a:ext cx="2189480" cy="1538605"/>
            </a:xfrm>
            <a:custGeom>
              <a:avLst/>
              <a:gdLst/>
              <a:ahLst/>
              <a:cxnLst/>
              <a:rect l="l" t="t" r="r" b="b"/>
              <a:pathLst>
                <a:path w="2189479" h="1538604">
                  <a:moveTo>
                    <a:pt x="80546" y="254183"/>
                  </a:moveTo>
                  <a:lnTo>
                    <a:pt x="489164" y="216295"/>
                  </a:lnTo>
                  <a:lnTo>
                    <a:pt x="929429" y="348520"/>
                  </a:lnTo>
                  <a:lnTo>
                    <a:pt x="1235140" y="444662"/>
                  </a:lnTo>
                  <a:lnTo>
                    <a:pt x="1345230" y="408579"/>
                  </a:lnTo>
                  <a:lnTo>
                    <a:pt x="1296290" y="204323"/>
                  </a:lnTo>
                  <a:lnTo>
                    <a:pt x="1296290" y="48087"/>
                  </a:lnTo>
                  <a:lnTo>
                    <a:pt x="1369690" y="36049"/>
                  </a:lnTo>
                  <a:lnTo>
                    <a:pt x="1577540" y="204323"/>
                  </a:lnTo>
                  <a:lnTo>
                    <a:pt x="1907721" y="180279"/>
                  </a:lnTo>
                  <a:lnTo>
                    <a:pt x="2103391" y="0"/>
                  </a:lnTo>
                  <a:lnTo>
                    <a:pt x="2189011" y="36049"/>
                  </a:lnTo>
                  <a:lnTo>
                    <a:pt x="2176761" y="336514"/>
                  </a:lnTo>
                  <a:lnTo>
                    <a:pt x="2127891" y="624941"/>
                  </a:lnTo>
                  <a:lnTo>
                    <a:pt x="2078921" y="721050"/>
                  </a:lnTo>
                  <a:lnTo>
                    <a:pt x="2164541" y="829231"/>
                  </a:lnTo>
                  <a:lnTo>
                    <a:pt x="2189011" y="997471"/>
                  </a:lnTo>
                  <a:lnTo>
                    <a:pt x="2189011" y="1141670"/>
                  </a:lnTo>
                  <a:lnTo>
                    <a:pt x="2066741" y="1261850"/>
                  </a:lnTo>
                  <a:lnTo>
                    <a:pt x="1895511" y="1177720"/>
                  </a:lnTo>
                  <a:lnTo>
                    <a:pt x="1944441" y="961422"/>
                  </a:lnTo>
                  <a:lnTo>
                    <a:pt x="1809891" y="1045560"/>
                  </a:lnTo>
                  <a:lnTo>
                    <a:pt x="1650910" y="1093610"/>
                  </a:lnTo>
                  <a:lnTo>
                    <a:pt x="1675410" y="1201760"/>
                  </a:lnTo>
                  <a:lnTo>
                    <a:pt x="1717640" y="1315730"/>
                  </a:lnTo>
                  <a:lnTo>
                    <a:pt x="1712060" y="1454140"/>
                  </a:lnTo>
                  <a:lnTo>
                    <a:pt x="1614260" y="1538280"/>
                  </a:lnTo>
                  <a:lnTo>
                    <a:pt x="1443030" y="1418090"/>
                  </a:lnTo>
                  <a:lnTo>
                    <a:pt x="1369690" y="1225770"/>
                  </a:lnTo>
                  <a:lnTo>
                    <a:pt x="1198460" y="1249850"/>
                  </a:lnTo>
                  <a:lnTo>
                    <a:pt x="1161810" y="1117660"/>
                  </a:lnTo>
                  <a:lnTo>
                    <a:pt x="1100660" y="853274"/>
                  </a:lnTo>
                  <a:lnTo>
                    <a:pt x="1076160" y="648918"/>
                  </a:lnTo>
                  <a:lnTo>
                    <a:pt x="856029" y="516760"/>
                  </a:lnTo>
                  <a:lnTo>
                    <a:pt x="525847" y="408579"/>
                  </a:lnTo>
                  <a:lnTo>
                    <a:pt x="330182" y="360491"/>
                  </a:lnTo>
                  <a:lnTo>
                    <a:pt x="146766" y="384569"/>
                  </a:lnTo>
                  <a:lnTo>
                    <a:pt x="0" y="348520"/>
                  </a:lnTo>
                </a:path>
              </a:pathLst>
            </a:custGeom>
            <a:ln w="38100">
              <a:solidFill>
                <a:srgbClr val="FFD966"/>
              </a:solidFill>
            </a:ln>
          </p:spPr>
          <p:txBody>
            <a:bodyPr wrap="square" lIns="0" tIns="0" rIns="0" bIns="0" rtlCol="0"/>
            <a:lstStyle/>
            <a:p>
              <a:endParaRPr/>
            </a:p>
          </p:txBody>
        </p:sp>
        <p:sp>
          <p:nvSpPr>
            <p:cNvPr id="28" name="object 28"/>
            <p:cNvSpPr/>
            <p:nvPr/>
          </p:nvSpPr>
          <p:spPr>
            <a:xfrm>
              <a:off x="3080816" y="3151416"/>
              <a:ext cx="2843530" cy="1517650"/>
            </a:xfrm>
            <a:custGeom>
              <a:avLst/>
              <a:gdLst/>
              <a:ahLst/>
              <a:cxnLst/>
              <a:rect l="l" t="t" r="r" b="b"/>
              <a:pathLst>
                <a:path w="2843529" h="1517650">
                  <a:moveTo>
                    <a:pt x="2280145" y="0"/>
                  </a:moveTo>
                  <a:lnTo>
                    <a:pt x="2214359" y="321170"/>
                  </a:lnTo>
                  <a:lnTo>
                    <a:pt x="2333396" y="572160"/>
                  </a:lnTo>
                  <a:lnTo>
                    <a:pt x="2323909" y="773938"/>
                  </a:lnTo>
                  <a:lnTo>
                    <a:pt x="2157196" y="926490"/>
                  </a:lnTo>
                  <a:lnTo>
                    <a:pt x="1928634" y="832980"/>
                  </a:lnTo>
                  <a:lnTo>
                    <a:pt x="1961959" y="665657"/>
                  </a:lnTo>
                  <a:lnTo>
                    <a:pt x="1790534" y="739482"/>
                  </a:lnTo>
                  <a:lnTo>
                    <a:pt x="1804797" y="842848"/>
                  </a:lnTo>
                  <a:lnTo>
                    <a:pt x="1833384" y="985583"/>
                  </a:lnTo>
                  <a:lnTo>
                    <a:pt x="1819097" y="1133208"/>
                  </a:lnTo>
                  <a:lnTo>
                    <a:pt x="1647672" y="1177544"/>
                  </a:lnTo>
                  <a:lnTo>
                    <a:pt x="1504797" y="1064323"/>
                  </a:lnTo>
                  <a:lnTo>
                    <a:pt x="1435989" y="856919"/>
                  </a:lnTo>
                  <a:lnTo>
                    <a:pt x="1219085" y="857618"/>
                  </a:lnTo>
                  <a:lnTo>
                    <a:pt x="1119073" y="321170"/>
                  </a:lnTo>
                  <a:lnTo>
                    <a:pt x="947648" y="153835"/>
                  </a:lnTo>
                  <a:lnTo>
                    <a:pt x="0" y="266992"/>
                  </a:lnTo>
                  <a:lnTo>
                    <a:pt x="0" y="1517078"/>
                  </a:lnTo>
                  <a:lnTo>
                    <a:pt x="2823895" y="1517078"/>
                  </a:lnTo>
                  <a:lnTo>
                    <a:pt x="2842958" y="75095"/>
                  </a:lnTo>
                  <a:lnTo>
                    <a:pt x="2497582" y="115100"/>
                  </a:lnTo>
                  <a:lnTo>
                    <a:pt x="2452471" y="6159"/>
                  </a:lnTo>
                  <a:lnTo>
                    <a:pt x="2280145" y="0"/>
                  </a:lnTo>
                  <a:close/>
                </a:path>
              </a:pathLst>
            </a:custGeom>
            <a:solidFill>
              <a:srgbClr val="6AA74E"/>
            </a:solidFill>
          </p:spPr>
          <p:txBody>
            <a:bodyPr wrap="square" lIns="0" tIns="0" rIns="0" bIns="0" rtlCol="0"/>
            <a:lstStyle/>
            <a:p>
              <a:endParaRPr/>
            </a:p>
          </p:txBody>
        </p:sp>
        <p:sp>
          <p:nvSpPr>
            <p:cNvPr id="29" name="object 29"/>
            <p:cNvSpPr/>
            <p:nvPr/>
          </p:nvSpPr>
          <p:spPr>
            <a:xfrm>
              <a:off x="3080816" y="3151416"/>
              <a:ext cx="2843530" cy="1517650"/>
            </a:xfrm>
            <a:custGeom>
              <a:avLst/>
              <a:gdLst/>
              <a:ahLst/>
              <a:cxnLst/>
              <a:rect l="l" t="t" r="r" b="b"/>
              <a:pathLst>
                <a:path w="2843529" h="1517650">
                  <a:moveTo>
                    <a:pt x="0" y="266989"/>
                  </a:moveTo>
                  <a:lnTo>
                    <a:pt x="947651" y="153832"/>
                  </a:lnTo>
                  <a:lnTo>
                    <a:pt x="1119080" y="321159"/>
                  </a:lnTo>
                  <a:lnTo>
                    <a:pt x="1219090" y="857617"/>
                  </a:lnTo>
                  <a:lnTo>
                    <a:pt x="1435990" y="856914"/>
                  </a:lnTo>
                  <a:lnTo>
                    <a:pt x="1504800" y="1064320"/>
                  </a:lnTo>
                  <a:lnTo>
                    <a:pt x="1647660" y="1177540"/>
                  </a:lnTo>
                  <a:lnTo>
                    <a:pt x="1819091" y="1133200"/>
                  </a:lnTo>
                  <a:lnTo>
                    <a:pt x="1833391" y="985572"/>
                  </a:lnTo>
                  <a:lnTo>
                    <a:pt x="1804791" y="842839"/>
                  </a:lnTo>
                  <a:lnTo>
                    <a:pt x="1790531" y="739479"/>
                  </a:lnTo>
                  <a:lnTo>
                    <a:pt x="1961961" y="665653"/>
                  </a:lnTo>
                  <a:lnTo>
                    <a:pt x="1928641" y="832980"/>
                  </a:lnTo>
                  <a:lnTo>
                    <a:pt x="2157201" y="926482"/>
                  </a:lnTo>
                  <a:lnTo>
                    <a:pt x="2323901" y="773932"/>
                  </a:lnTo>
                  <a:lnTo>
                    <a:pt x="2333401" y="572151"/>
                  </a:lnTo>
                  <a:lnTo>
                    <a:pt x="2214351" y="321159"/>
                  </a:lnTo>
                  <a:lnTo>
                    <a:pt x="2280151" y="0"/>
                  </a:lnTo>
                  <a:lnTo>
                    <a:pt x="2452471" y="6159"/>
                  </a:lnTo>
                  <a:lnTo>
                    <a:pt x="2497581" y="115100"/>
                  </a:lnTo>
                  <a:lnTo>
                    <a:pt x="2842951" y="75086"/>
                  </a:lnTo>
                  <a:lnTo>
                    <a:pt x="2823891" y="1517070"/>
                  </a:lnTo>
                  <a:lnTo>
                    <a:pt x="0" y="1517070"/>
                  </a:lnTo>
                  <a:lnTo>
                    <a:pt x="0" y="266989"/>
                  </a:lnTo>
                  <a:close/>
                </a:path>
              </a:pathLst>
            </a:custGeom>
            <a:ln w="38100">
              <a:solidFill>
                <a:srgbClr val="6AA74E"/>
              </a:solidFill>
            </a:ln>
          </p:spPr>
          <p:txBody>
            <a:bodyPr wrap="square" lIns="0" tIns="0" rIns="0" bIns="0" rtlCol="0"/>
            <a:lstStyle/>
            <a:p>
              <a:endParaRPr/>
            </a:p>
          </p:txBody>
        </p:sp>
        <p:sp>
          <p:nvSpPr>
            <p:cNvPr id="30" name="object 30"/>
            <p:cNvSpPr/>
            <p:nvPr/>
          </p:nvSpPr>
          <p:spPr>
            <a:xfrm>
              <a:off x="3076054" y="2320937"/>
              <a:ext cx="2838450" cy="1058545"/>
            </a:xfrm>
            <a:custGeom>
              <a:avLst/>
              <a:gdLst/>
              <a:ahLst/>
              <a:cxnLst/>
              <a:rect l="l" t="t" r="r" b="b"/>
              <a:pathLst>
                <a:path w="2838450" h="1058545">
                  <a:moveTo>
                    <a:pt x="2838157" y="0"/>
                  </a:moveTo>
                  <a:lnTo>
                    <a:pt x="2681020" y="98399"/>
                  </a:lnTo>
                  <a:lnTo>
                    <a:pt x="2557233" y="137795"/>
                  </a:lnTo>
                  <a:lnTo>
                    <a:pt x="2295309" y="162433"/>
                  </a:lnTo>
                  <a:lnTo>
                    <a:pt x="1433385" y="408508"/>
                  </a:lnTo>
                  <a:lnTo>
                    <a:pt x="1219085" y="477367"/>
                  </a:lnTo>
                  <a:lnTo>
                    <a:pt x="916393" y="433984"/>
                  </a:lnTo>
                  <a:lnTo>
                    <a:pt x="652399" y="536435"/>
                  </a:lnTo>
                  <a:lnTo>
                    <a:pt x="4762" y="610285"/>
                  </a:lnTo>
                  <a:lnTo>
                    <a:pt x="0" y="1058113"/>
                  </a:lnTo>
                  <a:lnTo>
                    <a:pt x="852424" y="964615"/>
                  </a:lnTo>
                  <a:lnTo>
                    <a:pt x="399999" y="841578"/>
                  </a:lnTo>
                  <a:lnTo>
                    <a:pt x="219075" y="851420"/>
                  </a:lnTo>
                  <a:lnTo>
                    <a:pt x="33312" y="787476"/>
                  </a:lnTo>
                  <a:lnTo>
                    <a:pt x="157162" y="654558"/>
                  </a:lnTo>
                  <a:lnTo>
                    <a:pt x="599998" y="629958"/>
                  </a:lnTo>
                  <a:lnTo>
                    <a:pt x="1314310" y="836637"/>
                  </a:lnTo>
                  <a:lnTo>
                    <a:pt x="1385722" y="821880"/>
                  </a:lnTo>
                  <a:lnTo>
                    <a:pt x="1338452" y="549084"/>
                  </a:lnTo>
                  <a:lnTo>
                    <a:pt x="1423860" y="442950"/>
                  </a:lnTo>
                  <a:lnTo>
                    <a:pt x="1485734" y="457669"/>
                  </a:lnTo>
                  <a:lnTo>
                    <a:pt x="1685759" y="605345"/>
                  </a:lnTo>
                  <a:lnTo>
                    <a:pt x="1957197" y="595503"/>
                  </a:lnTo>
                  <a:lnTo>
                    <a:pt x="2142896" y="408508"/>
                  </a:lnTo>
                  <a:lnTo>
                    <a:pt x="2300058" y="472465"/>
                  </a:lnTo>
                  <a:lnTo>
                    <a:pt x="2297696" y="792099"/>
                  </a:lnTo>
                  <a:lnTo>
                    <a:pt x="2495321" y="816965"/>
                  </a:lnTo>
                  <a:lnTo>
                    <a:pt x="2514384" y="876033"/>
                  </a:lnTo>
                  <a:lnTo>
                    <a:pt x="2823895" y="876033"/>
                  </a:lnTo>
                  <a:lnTo>
                    <a:pt x="2838157" y="0"/>
                  </a:lnTo>
                  <a:close/>
                </a:path>
              </a:pathLst>
            </a:custGeom>
            <a:solidFill>
              <a:srgbClr val="C1799F"/>
            </a:solidFill>
          </p:spPr>
          <p:txBody>
            <a:bodyPr wrap="square" lIns="0" tIns="0" rIns="0" bIns="0" rtlCol="0"/>
            <a:lstStyle/>
            <a:p>
              <a:endParaRPr/>
            </a:p>
          </p:txBody>
        </p:sp>
        <p:sp>
          <p:nvSpPr>
            <p:cNvPr id="31" name="object 31"/>
            <p:cNvSpPr/>
            <p:nvPr/>
          </p:nvSpPr>
          <p:spPr>
            <a:xfrm>
              <a:off x="3076054" y="2320937"/>
              <a:ext cx="2838450" cy="1058545"/>
            </a:xfrm>
            <a:custGeom>
              <a:avLst/>
              <a:gdLst/>
              <a:ahLst/>
              <a:cxnLst/>
              <a:rect l="l" t="t" r="r" b="b"/>
              <a:pathLst>
                <a:path w="2838450" h="1058545">
                  <a:moveTo>
                    <a:pt x="852420" y="964615"/>
                  </a:moveTo>
                  <a:lnTo>
                    <a:pt x="0" y="1058120"/>
                  </a:lnTo>
                  <a:lnTo>
                    <a:pt x="4759" y="610284"/>
                  </a:lnTo>
                  <a:lnTo>
                    <a:pt x="652399" y="536437"/>
                  </a:lnTo>
                  <a:lnTo>
                    <a:pt x="916394" y="433986"/>
                  </a:lnTo>
                  <a:lnTo>
                    <a:pt x="1219090" y="477368"/>
                  </a:lnTo>
                  <a:lnTo>
                    <a:pt x="1433390" y="408502"/>
                  </a:lnTo>
                  <a:lnTo>
                    <a:pt x="2295301" y="162430"/>
                  </a:lnTo>
                  <a:lnTo>
                    <a:pt x="2557241" y="137793"/>
                  </a:lnTo>
                  <a:lnTo>
                    <a:pt x="2681031" y="98400"/>
                  </a:lnTo>
                  <a:lnTo>
                    <a:pt x="2838151" y="0"/>
                  </a:lnTo>
                  <a:lnTo>
                    <a:pt x="2823891" y="876032"/>
                  </a:lnTo>
                  <a:lnTo>
                    <a:pt x="2514381" y="876032"/>
                  </a:lnTo>
                  <a:lnTo>
                    <a:pt x="2495331" y="816963"/>
                  </a:lnTo>
                  <a:lnTo>
                    <a:pt x="2297701" y="792100"/>
                  </a:lnTo>
                  <a:lnTo>
                    <a:pt x="2300061" y="472470"/>
                  </a:lnTo>
                  <a:lnTo>
                    <a:pt x="2142901" y="408502"/>
                  </a:lnTo>
                  <a:lnTo>
                    <a:pt x="1957201" y="595506"/>
                  </a:lnTo>
                  <a:lnTo>
                    <a:pt x="1685760" y="605344"/>
                  </a:lnTo>
                  <a:lnTo>
                    <a:pt x="1485740" y="457671"/>
                  </a:lnTo>
                  <a:lnTo>
                    <a:pt x="1423870" y="442956"/>
                  </a:lnTo>
                  <a:lnTo>
                    <a:pt x="1338450" y="549086"/>
                  </a:lnTo>
                  <a:lnTo>
                    <a:pt x="1385730" y="821882"/>
                  </a:lnTo>
                  <a:lnTo>
                    <a:pt x="1314320" y="836639"/>
                  </a:lnTo>
                  <a:lnTo>
                    <a:pt x="600004" y="629960"/>
                  </a:lnTo>
                  <a:lnTo>
                    <a:pt x="157165" y="654554"/>
                  </a:lnTo>
                  <a:lnTo>
                    <a:pt x="33316" y="787470"/>
                  </a:lnTo>
                  <a:lnTo>
                    <a:pt x="219080" y="851417"/>
                  </a:lnTo>
                  <a:lnTo>
                    <a:pt x="400003" y="841579"/>
                  </a:lnTo>
                  <a:lnTo>
                    <a:pt x="852420" y="964615"/>
                  </a:lnTo>
                  <a:close/>
                </a:path>
              </a:pathLst>
            </a:custGeom>
            <a:ln w="38100">
              <a:solidFill>
                <a:srgbClr val="C1799F"/>
              </a:solidFill>
            </a:ln>
          </p:spPr>
          <p:txBody>
            <a:bodyPr wrap="square" lIns="0" tIns="0" rIns="0" bIns="0" rtlCol="0"/>
            <a:lstStyle/>
            <a:p>
              <a:endParaRPr/>
            </a:p>
          </p:txBody>
        </p:sp>
        <p:sp>
          <p:nvSpPr>
            <p:cNvPr id="32" name="object 32"/>
            <p:cNvSpPr/>
            <p:nvPr/>
          </p:nvSpPr>
          <p:spPr>
            <a:xfrm>
              <a:off x="3085579" y="2266797"/>
              <a:ext cx="2814955" cy="640080"/>
            </a:xfrm>
            <a:custGeom>
              <a:avLst/>
              <a:gdLst/>
              <a:ahLst/>
              <a:cxnLst/>
              <a:rect l="l" t="t" r="r" b="b"/>
              <a:pathLst>
                <a:path w="2814954" h="640080">
                  <a:moveTo>
                    <a:pt x="0" y="0"/>
                  </a:moveTo>
                  <a:lnTo>
                    <a:pt x="0" y="639787"/>
                  </a:lnTo>
                  <a:lnTo>
                    <a:pt x="619061" y="561047"/>
                  </a:lnTo>
                  <a:lnTo>
                    <a:pt x="904786" y="442925"/>
                  </a:lnTo>
                  <a:lnTo>
                    <a:pt x="1161948" y="497077"/>
                  </a:lnTo>
                  <a:lnTo>
                    <a:pt x="2238159" y="182105"/>
                  </a:lnTo>
                  <a:lnTo>
                    <a:pt x="2614371" y="137807"/>
                  </a:lnTo>
                  <a:lnTo>
                    <a:pt x="2814370" y="9829"/>
                  </a:lnTo>
                  <a:lnTo>
                    <a:pt x="0" y="0"/>
                  </a:lnTo>
                  <a:close/>
                </a:path>
              </a:pathLst>
            </a:custGeom>
            <a:solidFill>
              <a:srgbClr val="4985E7"/>
            </a:solidFill>
          </p:spPr>
          <p:txBody>
            <a:bodyPr wrap="square" lIns="0" tIns="0" rIns="0" bIns="0" rtlCol="0"/>
            <a:lstStyle/>
            <a:p>
              <a:endParaRPr/>
            </a:p>
          </p:txBody>
        </p:sp>
        <p:sp>
          <p:nvSpPr>
            <p:cNvPr id="33" name="object 33"/>
            <p:cNvSpPr/>
            <p:nvPr/>
          </p:nvSpPr>
          <p:spPr>
            <a:xfrm>
              <a:off x="3085579" y="2266797"/>
              <a:ext cx="2814955" cy="640080"/>
            </a:xfrm>
            <a:custGeom>
              <a:avLst/>
              <a:gdLst/>
              <a:ahLst/>
              <a:cxnLst/>
              <a:rect l="l" t="t" r="r" b="b"/>
              <a:pathLst>
                <a:path w="2814954" h="640080">
                  <a:moveTo>
                    <a:pt x="0" y="639797"/>
                  </a:moveTo>
                  <a:lnTo>
                    <a:pt x="0" y="0"/>
                  </a:lnTo>
                  <a:lnTo>
                    <a:pt x="2814381" y="9837"/>
                  </a:lnTo>
                  <a:lnTo>
                    <a:pt x="2614371" y="137814"/>
                  </a:lnTo>
                  <a:lnTo>
                    <a:pt x="2238171" y="182105"/>
                  </a:lnTo>
                  <a:lnTo>
                    <a:pt x="1161950" y="497085"/>
                  </a:lnTo>
                  <a:lnTo>
                    <a:pt x="904795" y="442935"/>
                  </a:lnTo>
                  <a:lnTo>
                    <a:pt x="619062" y="561052"/>
                  </a:lnTo>
                  <a:lnTo>
                    <a:pt x="0" y="639797"/>
                  </a:lnTo>
                  <a:close/>
                </a:path>
              </a:pathLst>
            </a:custGeom>
            <a:ln w="28575">
              <a:solidFill>
                <a:srgbClr val="4985E7"/>
              </a:solidFill>
            </a:ln>
          </p:spPr>
          <p:txBody>
            <a:bodyPr wrap="square" lIns="0" tIns="0" rIns="0" bIns="0" rtlCol="0"/>
            <a:lstStyle/>
            <a:p>
              <a:endParaRPr/>
            </a:p>
          </p:txBody>
        </p:sp>
        <p:sp>
          <p:nvSpPr>
            <p:cNvPr id="34" name="object 34"/>
            <p:cNvSpPr/>
            <p:nvPr/>
          </p:nvSpPr>
          <p:spPr>
            <a:xfrm>
              <a:off x="0" y="1302588"/>
              <a:ext cx="6050915" cy="4920615"/>
            </a:xfrm>
            <a:custGeom>
              <a:avLst/>
              <a:gdLst/>
              <a:ahLst/>
              <a:cxnLst/>
              <a:rect l="l" t="t" r="r" b="b"/>
              <a:pathLst>
                <a:path w="6050915" h="4920615">
                  <a:moveTo>
                    <a:pt x="6050343" y="0"/>
                  </a:moveTo>
                  <a:lnTo>
                    <a:pt x="0" y="0"/>
                  </a:lnTo>
                  <a:lnTo>
                    <a:pt x="0" y="4920465"/>
                  </a:lnTo>
                  <a:lnTo>
                    <a:pt x="6050343" y="4920465"/>
                  </a:lnTo>
                  <a:lnTo>
                    <a:pt x="6050343" y="0"/>
                  </a:lnTo>
                  <a:close/>
                </a:path>
              </a:pathLst>
            </a:custGeom>
            <a:solidFill>
              <a:srgbClr val="FFFFFF">
                <a:alpha val="74899"/>
              </a:srgbClr>
            </a:solidFill>
          </p:spPr>
          <p:txBody>
            <a:bodyPr wrap="square" lIns="0" tIns="0" rIns="0" bIns="0" rtlCol="0"/>
            <a:lstStyle/>
            <a:p>
              <a:endParaRPr/>
            </a:p>
          </p:txBody>
        </p:sp>
      </p:grpSp>
      <p:sp>
        <p:nvSpPr>
          <p:cNvPr id="35" name="object 35"/>
          <p:cNvSpPr/>
          <p:nvPr/>
        </p:nvSpPr>
        <p:spPr>
          <a:xfrm>
            <a:off x="9068574" y="1216253"/>
            <a:ext cx="3112135" cy="4089400"/>
          </a:xfrm>
          <a:custGeom>
            <a:avLst/>
            <a:gdLst/>
            <a:ahLst/>
            <a:cxnLst/>
            <a:rect l="l" t="t" r="r" b="b"/>
            <a:pathLst>
              <a:path w="3112134" h="4089400">
                <a:moveTo>
                  <a:pt x="3111538" y="0"/>
                </a:moveTo>
                <a:lnTo>
                  <a:pt x="0" y="0"/>
                </a:lnTo>
                <a:lnTo>
                  <a:pt x="0" y="4088955"/>
                </a:lnTo>
                <a:lnTo>
                  <a:pt x="3111538" y="4088955"/>
                </a:lnTo>
                <a:lnTo>
                  <a:pt x="3111538" y="0"/>
                </a:lnTo>
                <a:close/>
              </a:path>
            </a:pathLst>
          </a:custGeom>
          <a:solidFill>
            <a:srgbClr val="FFFFFF">
              <a:alpha val="74899"/>
            </a:srgbClr>
          </a:solidFill>
        </p:spPr>
        <p:txBody>
          <a:bodyPr wrap="square" lIns="0" tIns="0" rIns="0" bIns="0" rtlCol="0"/>
          <a:lstStyle/>
          <a:p>
            <a:endParaRPr/>
          </a:p>
        </p:txBody>
      </p:sp>
      <p:sp>
        <p:nvSpPr>
          <p:cNvPr id="36" name="object 36"/>
          <p:cNvSpPr txBox="1"/>
          <p:nvPr/>
        </p:nvSpPr>
        <p:spPr>
          <a:xfrm>
            <a:off x="387921" y="5790135"/>
            <a:ext cx="2200275" cy="1009015"/>
          </a:xfrm>
          <a:prstGeom prst="rect">
            <a:avLst/>
          </a:prstGeom>
        </p:spPr>
        <p:txBody>
          <a:bodyPr vert="horz" wrap="square" lIns="0" tIns="0" rIns="0" bIns="0" rtlCol="0">
            <a:spAutoFit/>
          </a:bodyPr>
          <a:lstStyle/>
          <a:p>
            <a:pPr marL="12700">
              <a:lnSpc>
                <a:spcPts val="2980"/>
              </a:lnSpc>
            </a:pPr>
            <a:r>
              <a:rPr sz="2500" dirty="0">
                <a:latin typeface="Calibri"/>
                <a:cs typeface="Calibri"/>
              </a:rPr>
              <a:t>No</a:t>
            </a:r>
            <a:r>
              <a:rPr sz="2500" spc="-75" dirty="0">
                <a:latin typeface="Calibri"/>
                <a:cs typeface="Calibri"/>
              </a:rPr>
              <a:t> </a:t>
            </a:r>
            <a:r>
              <a:rPr sz="2500" dirty="0">
                <a:latin typeface="Calibri"/>
                <a:cs typeface="Calibri"/>
              </a:rPr>
              <a:t>spatial</a:t>
            </a:r>
            <a:r>
              <a:rPr sz="2500" spc="-70" dirty="0">
                <a:latin typeface="Calibri"/>
                <a:cs typeface="Calibri"/>
              </a:rPr>
              <a:t> </a:t>
            </a:r>
            <a:r>
              <a:rPr sz="2500" spc="-10" dirty="0">
                <a:latin typeface="Calibri"/>
                <a:cs typeface="Calibri"/>
              </a:rPr>
              <a:t>extent</a:t>
            </a:r>
            <a:endParaRPr sz="2500" dirty="0">
              <a:latin typeface="Calibri"/>
              <a:cs typeface="Calibri"/>
            </a:endParaRPr>
          </a:p>
          <a:p>
            <a:pPr marL="541655">
              <a:lnSpc>
                <a:spcPct val="100000"/>
              </a:lnSpc>
              <a:spcBef>
                <a:spcPts val="2320"/>
              </a:spcBef>
            </a:pPr>
            <a:r>
              <a:rPr lang="en-TR" sz="2000" dirty="0">
                <a:solidFill>
                  <a:srgbClr val="FFC904"/>
                </a:solidFill>
                <a:latin typeface="Calibri"/>
                <a:cs typeface="Calibri"/>
              </a:rPr>
              <a:t> </a:t>
            </a:r>
            <a:endParaRPr sz="2000" dirty="0">
              <a:latin typeface="Calibri"/>
              <a:cs typeface="Calibri"/>
            </a:endParaRPr>
          </a:p>
        </p:txBody>
      </p:sp>
      <p:sp>
        <p:nvSpPr>
          <p:cNvPr id="37" name="object 37"/>
          <p:cNvSpPr txBox="1">
            <a:spLocks noGrp="1"/>
          </p:cNvSpPr>
          <p:nvPr>
            <p:ph type="sldNum" sz="quarter" idx="7"/>
          </p:nvPr>
        </p:nvSpPr>
        <p:spPr>
          <a:prstGeom prst="rect">
            <a:avLst/>
          </a:prstGeom>
        </p:spPr>
        <p:txBody>
          <a:bodyPr vert="horz" wrap="square" lIns="0" tIns="1039466" rIns="0" bIns="0" rtlCol="0">
            <a:spAutoFit/>
          </a:bodyPr>
          <a:lstStyle/>
          <a:p>
            <a:pPr marL="12700">
              <a:lnSpc>
                <a:spcPts val="2980"/>
              </a:lnSpc>
            </a:pPr>
            <a:r>
              <a:rPr sz="2500" dirty="0">
                <a:solidFill>
                  <a:srgbClr val="000000"/>
                </a:solidFill>
              </a:rPr>
              <a:t>No</a:t>
            </a:r>
            <a:r>
              <a:rPr sz="2500" spc="-65" dirty="0">
                <a:solidFill>
                  <a:srgbClr val="000000"/>
                </a:solidFill>
              </a:rPr>
              <a:t> </a:t>
            </a:r>
            <a:r>
              <a:rPr sz="2500" dirty="0">
                <a:solidFill>
                  <a:srgbClr val="000000"/>
                </a:solidFill>
              </a:rPr>
              <a:t>objects,</a:t>
            </a:r>
            <a:r>
              <a:rPr sz="2500" spc="-60" dirty="0">
                <a:solidFill>
                  <a:srgbClr val="000000"/>
                </a:solidFill>
              </a:rPr>
              <a:t> </a:t>
            </a:r>
            <a:r>
              <a:rPr sz="2500" dirty="0">
                <a:solidFill>
                  <a:srgbClr val="000000"/>
                </a:solidFill>
              </a:rPr>
              <a:t>just</a:t>
            </a:r>
            <a:r>
              <a:rPr sz="2500" spc="-60" dirty="0">
                <a:solidFill>
                  <a:srgbClr val="000000"/>
                </a:solidFill>
              </a:rPr>
              <a:t> </a:t>
            </a:r>
            <a:r>
              <a:rPr sz="2500" spc="-10" dirty="0">
                <a:solidFill>
                  <a:srgbClr val="000000"/>
                </a:solidFill>
              </a:rPr>
              <a:t>pixels</a:t>
            </a:r>
            <a:endParaRPr sz="2500" dirty="0"/>
          </a:p>
          <a:p>
            <a:pPr marL="2347595">
              <a:lnSpc>
                <a:spcPct val="100000"/>
              </a:lnSpc>
              <a:spcBef>
                <a:spcPts val="2345"/>
              </a:spcBef>
            </a:pPr>
            <a:r>
              <a:rPr dirty="0"/>
              <a:t>Lecture</a:t>
            </a:r>
            <a:r>
              <a:rPr spc="-30" dirty="0"/>
              <a:t> </a:t>
            </a:r>
            <a:r>
              <a:rPr dirty="0"/>
              <a:t>5</a:t>
            </a:r>
            <a:r>
              <a:rPr spc="-40" dirty="0"/>
              <a:t> </a:t>
            </a:r>
            <a:r>
              <a:rPr dirty="0"/>
              <a:t>-</a:t>
            </a:r>
            <a:r>
              <a:rPr spc="-35" dirty="0"/>
              <a:t> </a:t>
            </a:r>
            <a:fld id="{81D60167-4931-47E6-BA6A-407CBD079E47}" type="slidenum">
              <a:rPr spc="-50" dirty="0"/>
              <a:t>4</a:t>
            </a:fld>
            <a:endParaRPr spc="-50" dirty="0"/>
          </a:p>
        </p:txBody>
      </p:sp>
      <p:sp>
        <p:nvSpPr>
          <p:cNvPr id="38" name="object 38"/>
          <p:cNvSpPr txBox="1"/>
          <p:nvPr/>
        </p:nvSpPr>
        <p:spPr>
          <a:xfrm>
            <a:off x="7925206" y="5790135"/>
            <a:ext cx="2156460" cy="413384"/>
          </a:xfrm>
          <a:prstGeom prst="rect">
            <a:avLst/>
          </a:prstGeom>
        </p:spPr>
        <p:txBody>
          <a:bodyPr vert="horz" wrap="square" lIns="0" tIns="0" rIns="0" bIns="0" rtlCol="0">
            <a:spAutoFit/>
          </a:bodyPr>
          <a:lstStyle/>
          <a:p>
            <a:pPr marL="12700">
              <a:lnSpc>
                <a:spcPts val="2980"/>
              </a:lnSpc>
            </a:pPr>
            <a:r>
              <a:rPr sz="2500" dirty="0">
                <a:latin typeface="Calibri"/>
                <a:cs typeface="Calibri"/>
              </a:rPr>
              <a:t>Multiple</a:t>
            </a:r>
            <a:r>
              <a:rPr sz="2500" spc="-130" dirty="0">
                <a:latin typeface="Calibri"/>
                <a:cs typeface="Calibri"/>
              </a:rPr>
              <a:t> </a:t>
            </a:r>
            <a:r>
              <a:rPr sz="2500" spc="-10" dirty="0">
                <a:latin typeface="Calibri"/>
                <a:cs typeface="Calibri"/>
              </a:rPr>
              <a:t>Objects</a:t>
            </a:r>
            <a:endParaRPr sz="2500">
              <a:latin typeface="Calibri"/>
              <a:cs typeface="Calibri"/>
            </a:endParaRPr>
          </a:p>
        </p:txBody>
      </p:sp>
      <p:sp>
        <p:nvSpPr>
          <p:cNvPr id="39" name="object 39"/>
          <p:cNvSpPr txBox="1"/>
          <p:nvPr/>
        </p:nvSpPr>
        <p:spPr>
          <a:xfrm>
            <a:off x="10696447" y="6151153"/>
            <a:ext cx="1346200" cy="149860"/>
          </a:xfrm>
          <a:prstGeom prst="rect">
            <a:avLst/>
          </a:prstGeom>
        </p:spPr>
        <p:txBody>
          <a:bodyPr vert="horz" wrap="square" lIns="0" tIns="7620" rIns="0" bIns="0" rtlCol="0">
            <a:spAutoFit/>
          </a:bodyPr>
          <a:lstStyle/>
          <a:p>
            <a:pPr marL="12700">
              <a:lnSpc>
                <a:spcPct val="100000"/>
              </a:lnSpc>
              <a:spcBef>
                <a:spcPts val="60"/>
              </a:spcBef>
            </a:pPr>
            <a:r>
              <a:rPr sz="800" u="sng" dirty="0">
                <a:solidFill>
                  <a:srgbClr val="0462C1"/>
                </a:solidFill>
                <a:uFill>
                  <a:solidFill>
                    <a:srgbClr val="0462C1"/>
                  </a:solidFill>
                </a:uFill>
                <a:latin typeface="Calibri"/>
                <a:cs typeface="Calibri"/>
              </a:rPr>
              <a:t>This</a:t>
            </a:r>
            <a:r>
              <a:rPr sz="800" u="sng" spc="-2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15" dirty="0">
                <a:solidFill>
                  <a:srgbClr val="0462C1"/>
                </a:solidFill>
                <a:latin typeface="Calibri"/>
                <a:cs typeface="Calibri"/>
              </a:rPr>
              <a:t> </a:t>
            </a:r>
            <a:r>
              <a:rPr sz="800" dirty="0">
                <a:solidFill>
                  <a:srgbClr val="999999"/>
                </a:solidFill>
                <a:latin typeface="Calibri"/>
                <a:cs typeface="Calibri"/>
              </a:rPr>
              <a:t>is</a:t>
            </a:r>
            <a:r>
              <a:rPr sz="800" spc="-15" dirty="0">
                <a:solidFill>
                  <a:srgbClr val="999999"/>
                </a:solidFill>
                <a:latin typeface="Calibri"/>
                <a:cs typeface="Calibri"/>
              </a:rPr>
              <a:t> </a:t>
            </a:r>
            <a:r>
              <a:rPr sz="800" u="sng" dirty="0">
                <a:solidFill>
                  <a:srgbClr val="0462C1"/>
                </a:solidFill>
                <a:uFill>
                  <a:solidFill>
                    <a:srgbClr val="0462C1"/>
                  </a:solidFill>
                </a:uFill>
                <a:latin typeface="Calibri"/>
                <a:cs typeface="Calibri"/>
              </a:rPr>
              <a:t>CC0</a:t>
            </a:r>
            <a:r>
              <a:rPr sz="800" u="sng" spc="-2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public</a:t>
            </a:r>
            <a:r>
              <a:rPr sz="800" u="sng" spc="-1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domain</a:t>
            </a:r>
            <a:endParaRPr sz="800">
              <a:latin typeface="Calibri"/>
              <a:cs typeface="Calibri"/>
            </a:endParaRPr>
          </a:p>
        </p:txBody>
      </p:sp>
      <p:sp>
        <p:nvSpPr>
          <p:cNvPr id="40" name="object 40"/>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01767" y="957072"/>
            <a:ext cx="6995159" cy="5047488"/>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Overlapping</a:t>
            </a:r>
            <a:r>
              <a:rPr spc="55" dirty="0"/>
              <a:t> </a:t>
            </a:r>
            <a:r>
              <a:rPr spc="-10" dirty="0"/>
              <a:t>Boxes:</a:t>
            </a:r>
            <a:r>
              <a:rPr spc="50" dirty="0"/>
              <a:t> </a:t>
            </a:r>
            <a:r>
              <a:rPr sz="3900" dirty="0"/>
              <a:t>Non-Max</a:t>
            </a:r>
            <a:r>
              <a:rPr sz="3900" spc="95" dirty="0"/>
              <a:t> </a:t>
            </a:r>
            <a:r>
              <a:rPr sz="3900" dirty="0"/>
              <a:t>Suppression</a:t>
            </a:r>
            <a:r>
              <a:rPr sz="3900" spc="90" dirty="0"/>
              <a:t> </a:t>
            </a:r>
            <a:r>
              <a:rPr sz="3900" spc="-10" dirty="0"/>
              <a:t>(NMS)</a:t>
            </a:r>
            <a:endParaRPr sz="3900"/>
          </a:p>
        </p:txBody>
      </p:sp>
      <p:sp>
        <p:nvSpPr>
          <p:cNvPr id="4" name="object 4"/>
          <p:cNvSpPr txBox="1"/>
          <p:nvPr/>
        </p:nvSpPr>
        <p:spPr>
          <a:xfrm>
            <a:off x="5083060" y="1445258"/>
            <a:ext cx="2531110" cy="635000"/>
          </a:xfrm>
          <a:prstGeom prst="rect">
            <a:avLst/>
          </a:prstGeom>
        </p:spPr>
        <p:txBody>
          <a:bodyPr vert="horz" wrap="square" lIns="0" tIns="12700" rIns="0" bIns="0" rtlCol="0">
            <a:spAutoFit/>
          </a:bodyPr>
          <a:lstStyle/>
          <a:p>
            <a:pPr marL="12700">
              <a:lnSpc>
                <a:spcPct val="100000"/>
              </a:lnSpc>
              <a:spcBef>
                <a:spcPts val="100"/>
              </a:spcBef>
            </a:pPr>
            <a:r>
              <a:rPr sz="4000" b="1" dirty="0">
                <a:solidFill>
                  <a:srgbClr val="4470C4"/>
                </a:solidFill>
                <a:latin typeface="Calibri"/>
                <a:cs typeface="Calibri"/>
              </a:rPr>
              <a:t>P(dog)</a:t>
            </a:r>
            <a:r>
              <a:rPr sz="4000" b="1" spc="-45" dirty="0">
                <a:solidFill>
                  <a:srgbClr val="4470C4"/>
                </a:solidFill>
                <a:latin typeface="Calibri"/>
                <a:cs typeface="Calibri"/>
              </a:rPr>
              <a:t> </a:t>
            </a:r>
            <a:r>
              <a:rPr sz="4000" b="1" dirty="0">
                <a:solidFill>
                  <a:srgbClr val="4470C4"/>
                </a:solidFill>
                <a:latin typeface="Calibri"/>
                <a:cs typeface="Calibri"/>
              </a:rPr>
              <a:t>=</a:t>
            </a:r>
            <a:r>
              <a:rPr sz="4000" b="1" spc="-50" dirty="0">
                <a:solidFill>
                  <a:srgbClr val="4470C4"/>
                </a:solidFill>
                <a:latin typeface="Calibri"/>
                <a:cs typeface="Calibri"/>
              </a:rPr>
              <a:t> </a:t>
            </a:r>
            <a:r>
              <a:rPr sz="4000" b="1" spc="-25" dirty="0">
                <a:solidFill>
                  <a:srgbClr val="4470C4"/>
                </a:solidFill>
                <a:latin typeface="Calibri"/>
                <a:cs typeface="Calibri"/>
              </a:rPr>
              <a:t>0.9</a:t>
            </a:r>
            <a:endParaRPr sz="4000">
              <a:latin typeface="Calibri"/>
              <a:cs typeface="Calibri"/>
            </a:endParaRPr>
          </a:p>
        </p:txBody>
      </p:sp>
      <p:sp>
        <p:nvSpPr>
          <p:cNvPr id="5" name="object 5"/>
          <p:cNvSpPr txBox="1"/>
          <p:nvPr/>
        </p:nvSpPr>
        <p:spPr>
          <a:xfrm>
            <a:off x="146403" y="1041908"/>
            <a:ext cx="4601845" cy="760095"/>
          </a:xfrm>
          <a:prstGeom prst="rect">
            <a:avLst/>
          </a:prstGeom>
        </p:spPr>
        <p:txBody>
          <a:bodyPr vert="horz" wrap="square" lIns="0" tIns="9525" rIns="0" bIns="0" rtlCol="0">
            <a:spAutoFit/>
          </a:bodyPr>
          <a:lstStyle/>
          <a:p>
            <a:pPr marL="12700" marR="5080">
              <a:lnSpc>
                <a:spcPct val="100800"/>
              </a:lnSpc>
              <a:spcBef>
                <a:spcPts val="75"/>
              </a:spcBef>
            </a:pPr>
            <a:r>
              <a:rPr sz="2400" b="1" dirty="0">
                <a:latin typeface="Calibri"/>
                <a:cs typeface="Calibri"/>
              </a:rPr>
              <a:t>Problem</a:t>
            </a:r>
            <a:r>
              <a:rPr sz="2400" dirty="0">
                <a:latin typeface="Calibri"/>
                <a:cs typeface="Calibri"/>
              </a:rPr>
              <a:t>:</a:t>
            </a:r>
            <a:r>
              <a:rPr sz="2400" spc="-85" dirty="0">
                <a:latin typeface="Calibri"/>
                <a:cs typeface="Calibri"/>
              </a:rPr>
              <a:t> </a:t>
            </a:r>
            <a:r>
              <a:rPr sz="2400" dirty="0">
                <a:latin typeface="Calibri"/>
                <a:cs typeface="Calibri"/>
              </a:rPr>
              <a:t>Object</a:t>
            </a:r>
            <a:r>
              <a:rPr sz="2400" spc="-80" dirty="0">
                <a:latin typeface="Calibri"/>
                <a:cs typeface="Calibri"/>
              </a:rPr>
              <a:t> </a:t>
            </a:r>
            <a:r>
              <a:rPr sz="2400" spc="-10" dirty="0">
                <a:latin typeface="Calibri"/>
                <a:cs typeface="Calibri"/>
              </a:rPr>
              <a:t>detectors</a:t>
            </a:r>
            <a:r>
              <a:rPr sz="2400" spc="-80" dirty="0">
                <a:latin typeface="Calibri"/>
                <a:cs typeface="Calibri"/>
              </a:rPr>
              <a:t> </a:t>
            </a:r>
            <a:r>
              <a:rPr sz="2400" spc="-10" dirty="0">
                <a:latin typeface="Calibri"/>
                <a:cs typeface="Calibri"/>
              </a:rPr>
              <a:t>often </a:t>
            </a:r>
            <a:r>
              <a:rPr sz="2400" dirty="0">
                <a:latin typeface="Calibri"/>
                <a:cs typeface="Calibri"/>
              </a:rPr>
              <a:t>output</a:t>
            </a:r>
            <a:r>
              <a:rPr sz="2400" spc="-95" dirty="0">
                <a:latin typeface="Calibri"/>
                <a:cs typeface="Calibri"/>
              </a:rPr>
              <a:t> </a:t>
            </a:r>
            <a:r>
              <a:rPr sz="2400" dirty="0">
                <a:latin typeface="Calibri"/>
                <a:cs typeface="Calibri"/>
              </a:rPr>
              <a:t>many</a:t>
            </a:r>
            <a:r>
              <a:rPr sz="2400" spc="-95" dirty="0">
                <a:latin typeface="Calibri"/>
                <a:cs typeface="Calibri"/>
              </a:rPr>
              <a:t> </a:t>
            </a:r>
            <a:r>
              <a:rPr sz="2400" dirty="0">
                <a:latin typeface="Calibri"/>
                <a:cs typeface="Calibri"/>
              </a:rPr>
              <a:t>overlapping</a:t>
            </a:r>
            <a:r>
              <a:rPr sz="2400" spc="-95" dirty="0">
                <a:latin typeface="Calibri"/>
                <a:cs typeface="Calibri"/>
              </a:rPr>
              <a:t> </a:t>
            </a:r>
            <a:r>
              <a:rPr sz="2400" spc="-10" dirty="0">
                <a:latin typeface="Calibri"/>
                <a:cs typeface="Calibri"/>
              </a:rPr>
              <a:t>detections:</a:t>
            </a:r>
            <a:endParaRPr sz="2400">
              <a:latin typeface="Calibri"/>
              <a:cs typeface="Calibri"/>
            </a:endParaRPr>
          </a:p>
        </p:txBody>
      </p:sp>
      <p:sp>
        <p:nvSpPr>
          <p:cNvPr id="6" name="object 6"/>
          <p:cNvSpPr txBox="1"/>
          <p:nvPr/>
        </p:nvSpPr>
        <p:spPr>
          <a:xfrm>
            <a:off x="146403" y="2145284"/>
            <a:ext cx="3313429" cy="1116965"/>
          </a:xfrm>
          <a:prstGeom prst="rect">
            <a:avLst/>
          </a:prstGeom>
        </p:spPr>
        <p:txBody>
          <a:bodyPr vert="horz" wrap="square" lIns="0" tIns="15240" rIns="0" bIns="0" rtlCol="0">
            <a:spAutoFit/>
          </a:bodyPr>
          <a:lstStyle/>
          <a:p>
            <a:pPr marL="12700" marR="5080" algn="just">
              <a:lnSpc>
                <a:spcPct val="99200"/>
              </a:lnSpc>
              <a:spcBef>
                <a:spcPts val="120"/>
              </a:spcBef>
            </a:pPr>
            <a:r>
              <a:rPr sz="2400" b="1" dirty="0">
                <a:latin typeface="Calibri"/>
                <a:cs typeface="Calibri"/>
              </a:rPr>
              <a:t>Solution</a:t>
            </a:r>
            <a:r>
              <a:rPr sz="2400" dirty="0">
                <a:latin typeface="Calibri"/>
                <a:cs typeface="Calibri"/>
              </a:rPr>
              <a:t>:</a:t>
            </a:r>
            <a:r>
              <a:rPr sz="2400" spc="-60" dirty="0">
                <a:latin typeface="Calibri"/>
                <a:cs typeface="Calibri"/>
              </a:rPr>
              <a:t> </a:t>
            </a:r>
            <a:r>
              <a:rPr sz="2400" spc="-45" dirty="0">
                <a:latin typeface="Calibri"/>
                <a:cs typeface="Calibri"/>
              </a:rPr>
              <a:t>Post-</a:t>
            </a:r>
            <a:r>
              <a:rPr sz="2400" dirty="0">
                <a:latin typeface="Calibri"/>
                <a:cs typeface="Calibri"/>
              </a:rPr>
              <a:t>process</a:t>
            </a:r>
            <a:r>
              <a:rPr sz="2400" spc="-55" dirty="0">
                <a:latin typeface="Calibri"/>
                <a:cs typeface="Calibri"/>
              </a:rPr>
              <a:t> </a:t>
            </a:r>
            <a:r>
              <a:rPr sz="2400" spc="-25" dirty="0">
                <a:latin typeface="Calibri"/>
                <a:cs typeface="Calibri"/>
              </a:rPr>
              <a:t>raw </a:t>
            </a:r>
            <a:r>
              <a:rPr sz="2400" dirty="0">
                <a:latin typeface="Calibri"/>
                <a:cs typeface="Calibri"/>
              </a:rPr>
              <a:t>detections</a:t>
            </a:r>
            <a:r>
              <a:rPr sz="2400" spc="-80" dirty="0">
                <a:latin typeface="Calibri"/>
                <a:cs typeface="Calibri"/>
              </a:rPr>
              <a:t> </a:t>
            </a:r>
            <a:r>
              <a:rPr sz="2400" dirty="0">
                <a:latin typeface="Calibri"/>
                <a:cs typeface="Calibri"/>
              </a:rPr>
              <a:t>using</a:t>
            </a:r>
            <a:r>
              <a:rPr sz="2400" spc="-80" dirty="0">
                <a:latin typeface="Calibri"/>
                <a:cs typeface="Calibri"/>
              </a:rPr>
              <a:t> </a:t>
            </a:r>
            <a:r>
              <a:rPr sz="2400" b="1" spc="-10" dirty="0">
                <a:latin typeface="Calibri"/>
                <a:cs typeface="Calibri"/>
              </a:rPr>
              <a:t>Non-</a:t>
            </a:r>
            <a:r>
              <a:rPr sz="2400" b="1" spc="-25" dirty="0">
                <a:latin typeface="Calibri"/>
                <a:cs typeface="Calibri"/>
              </a:rPr>
              <a:t>Max </a:t>
            </a:r>
            <a:r>
              <a:rPr sz="2400" b="1" dirty="0">
                <a:latin typeface="Calibri"/>
                <a:cs typeface="Calibri"/>
              </a:rPr>
              <a:t>Suppression</a:t>
            </a:r>
            <a:r>
              <a:rPr sz="2400" b="1" spc="-110" dirty="0">
                <a:latin typeface="Calibri"/>
                <a:cs typeface="Calibri"/>
              </a:rPr>
              <a:t> </a:t>
            </a:r>
            <a:r>
              <a:rPr sz="2400" b="1" spc="-10" dirty="0">
                <a:latin typeface="Calibri"/>
                <a:cs typeface="Calibri"/>
              </a:rPr>
              <a:t>(NMS)</a:t>
            </a:r>
            <a:endParaRPr sz="2400">
              <a:latin typeface="Calibri"/>
              <a:cs typeface="Calibri"/>
            </a:endParaRPr>
          </a:p>
        </p:txBody>
      </p:sp>
      <p:sp>
        <p:nvSpPr>
          <p:cNvPr id="7" name="object 7"/>
          <p:cNvSpPr txBox="1"/>
          <p:nvPr/>
        </p:nvSpPr>
        <p:spPr>
          <a:xfrm>
            <a:off x="146403" y="3608323"/>
            <a:ext cx="4293235" cy="2683510"/>
          </a:xfrm>
          <a:prstGeom prst="rect">
            <a:avLst/>
          </a:prstGeom>
        </p:spPr>
        <p:txBody>
          <a:bodyPr vert="horz" wrap="square" lIns="0" tIns="12700" rIns="0" bIns="0" rtlCol="0">
            <a:spAutoFit/>
          </a:bodyPr>
          <a:lstStyle/>
          <a:p>
            <a:pPr marL="469265" indent="-456565">
              <a:lnSpc>
                <a:spcPct val="100000"/>
              </a:lnSpc>
              <a:spcBef>
                <a:spcPts val="100"/>
              </a:spcBef>
              <a:buAutoNum type="arabicPeriod"/>
              <a:tabLst>
                <a:tab pos="469265" algn="l"/>
              </a:tabLst>
            </a:pPr>
            <a:r>
              <a:rPr sz="2400" dirty="0">
                <a:latin typeface="Calibri"/>
                <a:cs typeface="Calibri"/>
              </a:rPr>
              <a:t>Select</a:t>
            </a:r>
            <a:r>
              <a:rPr sz="2400" spc="-40" dirty="0">
                <a:latin typeface="Calibri"/>
                <a:cs typeface="Calibri"/>
              </a:rPr>
              <a:t> </a:t>
            </a:r>
            <a:r>
              <a:rPr sz="2400" dirty="0">
                <a:latin typeface="Calibri"/>
                <a:cs typeface="Calibri"/>
              </a:rPr>
              <a:t>next</a:t>
            </a:r>
            <a:r>
              <a:rPr sz="2400" spc="-35" dirty="0">
                <a:latin typeface="Calibri"/>
                <a:cs typeface="Calibri"/>
              </a:rPr>
              <a:t> </a:t>
            </a:r>
            <a:r>
              <a:rPr sz="2400" spc="-30" dirty="0">
                <a:latin typeface="Calibri"/>
                <a:cs typeface="Calibri"/>
              </a:rPr>
              <a:t>highest-</a:t>
            </a:r>
            <a:r>
              <a:rPr sz="2400" dirty="0">
                <a:latin typeface="Calibri"/>
                <a:cs typeface="Calibri"/>
              </a:rPr>
              <a:t>scoring</a:t>
            </a:r>
            <a:r>
              <a:rPr sz="2400" spc="-40" dirty="0">
                <a:latin typeface="Calibri"/>
                <a:cs typeface="Calibri"/>
              </a:rPr>
              <a:t> </a:t>
            </a:r>
            <a:r>
              <a:rPr sz="2400" spc="-25" dirty="0">
                <a:latin typeface="Calibri"/>
                <a:cs typeface="Calibri"/>
              </a:rPr>
              <a:t>box</a:t>
            </a:r>
            <a:endParaRPr sz="2400">
              <a:latin typeface="Calibri"/>
              <a:cs typeface="Calibri"/>
            </a:endParaRPr>
          </a:p>
          <a:p>
            <a:pPr marL="469900" marR="134620" indent="-457200">
              <a:lnSpc>
                <a:spcPts val="2900"/>
              </a:lnSpc>
              <a:spcBef>
                <a:spcPts val="80"/>
              </a:spcBef>
              <a:buAutoNum type="arabicPeriod"/>
              <a:tabLst>
                <a:tab pos="469900" algn="l"/>
              </a:tabLst>
            </a:pPr>
            <a:r>
              <a:rPr sz="2400" dirty="0">
                <a:latin typeface="Calibri"/>
                <a:cs typeface="Calibri"/>
              </a:rPr>
              <a:t>Eliminate</a:t>
            </a:r>
            <a:r>
              <a:rPr sz="2400" spc="-75" dirty="0">
                <a:latin typeface="Calibri"/>
                <a:cs typeface="Calibri"/>
              </a:rPr>
              <a:t> </a:t>
            </a:r>
            <a:r>
              <a:rPr sz="2400" spc="-30" dirty="0">
                <a:latin typeface="Calibri"/>
                <a:cs typeface="Calibri"/>
              </a:rPr>
              <a:t>lower-</a:t>
            </a:r>
            <a:r>
              <a:rPr sz="2400" dirty="0">
                <a:latin typeface="Calibri"/>
                <a:cs typeface="Calibri"/>
              </a:rPr>
              <a:t>scoring</a:t>
            </a:r>
            <a:r>
              <a:rPr sz="2400" spc="-75" dirty="0">
                <a:latin typeface="Calibri"/>
                <a:cs typeface="Calibri"/>
              </a:rPr>
              <a:t> </a:t>
            </a:r>
            <a:r>
              <a:rPr sz="2400" spc="-10" dirty="0">
                <a:latin typeface="Calibri"/>
                <a:cs typeface="Calibri"/>
              </a:rPr>
              <a:t>boxes </a:t>
            </a:r>
            <a:r>
              <a:rPr sz="2400" dirty="0">
                <a:latin typeface="Calibri"/>
                <a:cs typeface="Calibri"/>
              </a:rPr>
              <a:t>with</a:t>
            </a:r>
            <a:r>
              <a:rPr sz="2400" spc="-40" dirty="0">
                <a:latin typeface="Calibri"/>
                <a:cs typeface="Calibri"/>
              </a:rPr>
              <a:t> </a:t>
            </a:r>
            <a:r>
              <a:rPr sz="2400" dirty="0">
                <a:latin typeface="Calibri"/>
                <a:cs typeface="Calibri"/>
              </a:rPr>
              <a:t>IoU</a:t>
            </a:r>
            <a:r>
              <a:rPr sz="2400" spc="-35" dirty="0">
                <a:latin typeface="Calibri"/>
                <a:cs typeface="Calibri"/>
              </a:rPr>
              <a:t> </a:t>
            </a:r>
            <a:r>
              <a:rPr sz="2400" dirty="0">
                <a:latin typeface="Calibri"/>
                <a:cs typeface="Calibri"/>
              </a:rPr>
              <a:t>&gt;</a:t>
            </a:r>
            <a:r>
              <a:rPr sz="2400" spc="-35" dirty="0">
                <a:latin typeface="Calibri"/>
                <a:cs typeface="Calibri"/>
              </a:rPr>
              <a:t> </a:t>
            </a:r>
            <a:r>
              <a:rPr sz="2400" dirty="0">
                <a:latin typeface="Calibri"/>
                <a:cs typeface="Calibri"/>
              </a:rPr>
              <a:t>threshold</a:t>
            </a:r>
            <a:r>
              <a:rPr sz="2400" spc="-40" dirty="0">
                <a:latin typeface="Calibri"/>
                <a:cs typeface="Calibri"/>
              </a:rPr>
              <a:t> </a:t>
            </a:r>
            <a:r>
              <a:rPr sz="2400" dirty="0">
                <a:latin typeface="Calibri"/>
                <a:cs typeface="Calibri"/>
              </a:rPr>
              <a:t>(e.g.</a:t>
            </a:r>
            <a:r>
              <a:rPr sz="2400" spc="-40" dirty="0">
                <a:latin typeface="Calibri"/>
                <a:cs typeface="Calibri"/>
              </a:rPr>
              <a:t> </a:t>
            </a:r>
            <a:r>
              <a:rPr sz="2400" spc="-20" dirty="0">
                <a:latin typeface="Calibri"/>
                <a:cs typeface="Calibri"/>
              </a:rPr>
              <a:t>0.7)</a:t>
            </a:r>
            <a:endParaRPr sz="2400">
              <a:latin typeface="Calibri"/>
              <a:cs typeface="Calibri"/>
            </a:endParaRPr>
          </a:p>
          <a:p>
            <a:pPr marL="469265" indent="-456565">
              <a:lnSpc>
                <a:spcPts val="2710"/>
              </a:lnSpc>
              <a:buAutoNum type="arabicPeriod"/>
              <a:tabLst>
                <a:tab pos="469265" algn="l"/>
              </a:tabLst>
            </a:pPr>
            <a:r>
              <a:rPr sz="2400" dirty="0">
                <a:latin typeface="Calibri"/>
                <a:cs typeface="Calibri"/>
              </a:rPr>
              <a:t>If</a:t>
            </a:r>
            <a:r>
              <a:rPr sz="2400" spc="-80" dirty="0">
                <a:latin typeface="Calibri"/>
                <a:cs typeface="Calibri"/>
              </a:rPr>
              <a:t> </a:t>
            </a:r>
            <a:r>
              <a:rPr sz="2400" dirty="0">
                <a:latin typeface="Calibri"/>
                <a:cs typeface="Calibri"/>
              </a:rPr>
              <a:t>any</a:t>
            </a:r>
            <a:r>
              <a:rPr sz="2400" spc="-80" dirty="0">
                <a:latin typeface="Calibri"/>
                <a:cs typeface="Calibri"/>
              </a:rPr>
              <a:t> </a:t>
            </a:r>
            <a:r>
              <a:rPr sz="2400" spc="-10" dirty="0">
                <a:latin typeface="Calibri"/>
                <a:cs typeface="Calibri"/>
              </a:rPr>
              <a:t>boxes</a:t>
            </a:r>
            <a:r>
              <a:rPr sz="2400" spc="-90" dirty="0">
                <a:latin typeface="Calibri"/>
                <a:cs typeface="Calibri"/>
              </a:rPr>
              <a:t> </a:t>
            </a:r>
            <a:r>
              <a:rPr sz="2400" dirty="0">
                <a:latin typeface="Calibri"/>
                <a:cs typeface="Calibri"/>
              </a:rPr>
              <a:t>remain,</a:t>
            </a:r>
            <a:r>
              <a:rPr sz="2400" spc="-80" dirty="0">
                <a:latin typeface="Calibri"/>
                <a:cs typeface="Calibri"/>
              </a:rPr>
              <a:t> </a:t>
            </a:r>
            <a:r>
              <a:rPr sz="2400" spc="-10" dirty="0">
                <a:latin typeface="Calibri"/>
                <a:cs typeface="Calibri"/>
              </a:rPr>
              <a:t>GOTO</a:t>
            </a:r>
            <a:r>
              <a:rPr sz="2400" spc="-85" dirty="0">
                <a:latin typeface="Calibri"/>
                <a:cs typeface="Calibri"/>
              </a:rPr>
              <a:t> </a:t>
            </a:r>
            <a:r>
              <a:rPr sz="2400" spc="-50" dirty="0">
                <a:latin typeface="Calibri"/>
                <a:cs typeface="Calibri"/>
              </a:rPr>
              <a:t>1</a:t>
            </a:r>
            <a:endParaRPr sz="2400">
              <a:latin typeface="Calibri"/>
              <a:cs typeface="Calibri"/>
            </a:endParaRPr>
          </a:p>
          <a:p>
            <a:pPr marL="1030605">
              <a:lnSpc>
                <a:spcPts val="2830"/>
              </a:lnSpc>
              <a:spcBef>
                <a:spcPts val="885"/>
              </a:spcBef>
            </a:pPr>
            <a:r>
              <a:rPr sz="2400" dirty="0">
                <a:latin typeface="Calibri"/>
                <a:cs typeface="Calibri"/>
              </a:rPr>
              <a:t>IoU(</a:t>
            </a:r>
            <a:r>
              <a:rPr sz="2400" dirty="0">
                <a:solidFill>
                  <a:srgbClr val="4470C4"/>
                </a:solidFill>
                <a:latin typeface="Arial"/>
                <a:cs typeface="Arial"/>
              </a:rPr>
              <a:t>■</a:t>
            </a:r>
            <a:r>
              <a:rPr sz="2400" dirty="0">
                <a:latin typeface="Calibri"/>
                <a:cs typeface="Calibri"/>
              </a:rPr>
              <a:t>,</a:t>
            </a:r>
            <a:r>
              <a:rPr sz="2400" spc="-30" dirty="0">
                <a:latin typeface="Calibri"/>
                <a:cs typeface="Calibri"/>
              </a:rPr>
              <a:t> </a:t>
            </a:r>
            <a:r>
              <a:rPr sz="2400" dirty="0">
                <a:solidFill>
                  <a:srgbClr val="EC7C30"/>
                </a:solidFill>
                <a:latin typeface="Arial"/>
                <a:cs typeface="Arial"/>
              </a:rPr>
              <a:t>■</a:t>
            </a:r>
            <a:r>
              <a:rPr sz="2400" dirty="0">
                <a:latin typeface="Calibri"/>
                <a:cs typeface="Calibri"/>
              </a:rPr>
              <a:t>)</a:t>
            </a:r>
            <a:r>
              <a:rPr sz="2400" spc="-35" dirty="0">
                <a:latin typeface="Calibri"/>
                <a:cs typeface="Calibri"/>
              </a:rPr>
              <a:t> </a:t>
            </a:r>
            <a:r>
              <a:rPr sz="2400" dirty="0">
                <a:latin typeface="Calibri"/>
                <a:cs typeface="Calibri"/>
              </a:rPr>
              <a:t>=</a:t>
            </a:r>
            <a:r>
              <a:rPr sz="2400" spc="-30" dirty="0">
                <a:latin typeface="Calibri"/>
                <a:cs typeface="Calibri"/>
              </a:rPr>
              <a:t> </a:t>
            </a:r>
            <a:r>
              <a:rPr sz="2400" b="1" spc="-20" dirty="0">
                <a:solidFill>
                  <a:srgbClr val="C00000"/>
                </a:solidFill>
                <a:latin typeface="Calibri"/>
                <a:cs typeface="Calibri"/>
              </a:rPr>
              <a:t>0.78</a:t>
            </a:r>
            <a:endParaRPr sz="2400">
              <a:latin typeface="Calibri"/>
              <a:cs typeface="Calibri"/>
            </a:endParaRPr>
          </a:p>
          <a:p>
            <a:pPr marL="1030605">
              <a:lnSpc>
                <a:spcPts val="2830"/>
              </a:lnSpc>
            </a:pPr>
            <a:r>
              <a:rPr sz="2400" dirty="0">
                <a:latin typeface="Calibri"/>
                <a:cs typeface="Calibri"/>
              </a:rPr>
              <a:t>IoU(</a:t>
            </a:r>
            <a:r>
              <a:rPr sz="2400" dirty="0">
                <a:solidFill>
                  <a:srgbClr val="4470C4"/>
                </a:solidFill>
                <a:latin typeface="Arial"/>
                <a:cs typeface="Arial"/>
              </a:rPr>
              <a:t>■</a:t>
            </a:r>
            <a:r>
              <a:rPr sz="2400" dirty="0">
                <a:latin typeface="Calibri"/>
                <a:cs typeface="Calibri"/>
              </a:rPr>
              <a:t>,</a:t>
            </a:r>
            <a:r>
              <a:rPr sz="2400" spc="-30" dirty="0">
                <a:latin typeface="Calibri"/>
                <a:cs typeface="Calibri"/>
              </a:rPr>
              <a:t> </a:t>
            </a:r>
            <a:r>
              <a:rPr sz="2400" dirty="0">
                <a:solidFill>
                  <a:srgbClr val="6F2F9F"/>
                </a:solidFill>
                <a:latin typeface="Arial"/>
                <a:cs typeface="Arial"/>
              </a:rPr>
              <a:t>■</a:t>
            </a:r>
            <a:r>
              <a:rPr sz="2400" dirty="0">
                <a:latin typeface="Calibri"/>
                <a:cs typeface="Calibri"/>
              </a:rPr>
              <a:t>)</a:t>
            </a:r>
            <a:r>
              <a:rPr sz="2400" spc="-35" dirty="0">
                <a:latin typeface="Calibri"/>
                <a:cs typeface="Calibri"/>
              </a:rPr>
              <a:t> </a:t>
            </a:r>
            <a:r>
              <a:rPr sz="2400" dirty="0">
                <a:latin typeface="Calibri"/>
                <a:cs typeface="Calibri"/>
              </a:rPr>
              <a:t>=</a:t>
            </a:r>
            <a:r>
              <a:rPr sz="2400" spc="-30" dirty="0">
                <a:latin typeface="Calibri"/>
                <a:cs typeface="Calibri"/>
              </a:rPr>
              <a:t> </a:t>
            </a:r>
            <a:r>
              <a:rPr sz="2400" spc="-20" dirty="0">
                <a:latin typeface="Calibri"/>
                <a:cs typeface="Calibri"/>
              </a:rPr>
              <a:t>0.05</a:t>
            </a:r>
            <a:endParaRPr sz="2400">
              <a:latin typeface="Calibri"/>
              <a:cs typeface="Calibri"/>
            </a:endParaRPr>
          </a:p>
          <a:p>
            <a:pPr marL="1030605">
              <a:lnSpc>
                <a:spcPct val="100000"/>
              </a:lnSpc>
              <a:spcBef>
                <a:spcPts val="25"/>
              </a:spcBef>
            </a:pPr>
            <a:r>
              <a:rPr sz="2400" dirty="0">
                <a:latin typeface="Calibri"/>
                <a:cs typeface="Calibri"/>
              </a:rPr>
              <a:t>IoU(</a:t>
            </a:r>
            <a:r>
              <a:rPr sz="2400" dirty="0">
                <a:solidFill>
                  <a:srgbClr val="4470C4"/>
                </a:solidFill>
                <a:latin typeface="Arial"/>
                <a:cs typeface="Arial"/>
              </a:rPr>
              <a:t>■</a:t>
            </a:r>
            <a:r>
              <a:rPr sz="2400" dirty="0">
                <a:latin typeface="Calibri"/>
                <a:cs typeface="Calibri"/>
              </a:rPr>
              <a:t>,</a:t>
            </a:r>
            <a:r>
              <a:rPr sz="2400" spc="-30" dirty="0">
                <a:latin typeface="Calibri"/>
                <a:cs typeface="Calibri"/>
              </a:rPr>
              <a:t> </a:t>
            </a:r>
            <a:r>
              <a:rPr sz="2400" dirty="0">
                <a:solidFill>
                  <a:srgbClr val="FFC000"/>
                </a:solidFill>
                <a:latin typeface="Arial"/>
                <a:cs typeface="Arial"/>
              </a:rPr>
              <a:t>■</a:t>
            </a:r>
            <a:r>
              <a:rPr sz="2400" dirty="0">
                <a:latin typeface="Calibri"/>
                <a:cs typeface="Calibri"/>
              </a:rPr>
              <a:t>)</a:t>
            </a:r>
            <a:r>
              <a:rPr sz="2400" spc="-35" dirty="0">
                <a:latin typeface="Calibri"/>
                <a:cs typeface="Calibri"/>
              </a:rPr>
              <a:t> </a:t>
            </a:r>
            <a:r>
              <a:rPr sz="2400" dirty="0">
                <a:latin typeface="Calibri"/>
                <a:cs typeface="Calibri"/>
              </a:rPr>
              <a:t>=</a:t>
            </a:r>
            <a:r>
              <a:rPr sz="2400" spc="-30" dirty="0">
                <a:latin typeface="Calibri"/>
                <a:cs typeface="Calibri"/>
              </a:rPr>
              <a:t> </a:t>
            </a:r>
            <a:r>
              <a:rPr sz="2400" spc="-20" dirty="0">
                <a:latin typeface="Calibri"/>
                <a:cs typeface="Calibri"/>
              </a:rPr>
              <a:t>0.07</a:t>
            </a:r>
            <a:endParaRPr sz="2400">
              <a:latin typeface="Calibri"/>
              <a:cs typeface="Calibri"/>
            </a:endParaRPr>
          </a:p>
        </p:txBody>
      </p:sp>
      <p:grpSp>
        <p:nvGrpSpPr>
          <p:cNvPr id="8" name="object 8"/>
          <p:cNvGrpSpPr/>
          <p:nvPr/>
        </p:nvGrpSpPr>
        <p:grpSpPr>
          <a:xfrm>
            <a:off x="4997322" y="2129193"/>
            <a:ext cx="3981450" cy="3374390"/>
            <a:chOff x="4997322" y="2129193"/>
            <a:chExt cx="3981450" cy="3374390"/>
          </a:xfrm>
        </p:grpSpPr>
        <p:sp>
          <p:nvSpPr>
            <p:cNvPr id="9" name="object 9"/>
            <p:cNvSpPr/>
            <p:nvPr/>
          </p:nvSpPr>
          <p:spPr>
            <a:xfrm>
              <a:off x="5060822" y="2192693"/>
              <a:ext cx="3719829" cy="3116580"/>
            </a:xfrm>
            <a:custGeom>
              <a:avLst/>
              <a:gdLst/>
              <a:ahLst/>
              <a:cxnLst/>
              <a:rect l="l" t="t" r="r" b="b"/>
              <a:pathLst>
                <a:path w="3719829" h="3116579">
                  <a:moveTo>
                    <a:pt x="0" y="0"/>
                  </a:moveTo>
                  <a:lnTo>
                    <a:pt x="3719292" y="0"/>
                  </a:lnTo>
                  <a:lnTo>
                    <a:pt x="3719292" y="3116421"/>
                  </a:lnTo>
                  <a:lnTo>
                    <a:pt x="0" y="3116421"/>
                  </a:lnTo>
                  <a:lnTo>
                    <a:pt x="0" y="0"/>
                  </a:lnTo>
                  <a:close/>
                </a:path>
              </a:pathLst>
            </a:custGeom>
            <a:ln w="127000">
              <a:solidFill>
                <a:srgbClr val="4470C4"/>
              </a:solidFill>
            </a:ln>
          </p:spPr>
          <p:txBody>
            <a:bodyPr wrap="square" lIns="0" tIns="0" rIns="0" bIns="0" rtlCol="0"/>
            <a:lstStyle/>
            <a:p>
              <a:endParaRPr/>
            </a:p>
          </p:txBody>
        </p:sp>
        <p:sp>
          <p:nvSpPr>
            <p:cNvPr id="10" name="object 10"/>
            <p:cNvSpPr/>
            <p:nvPr/>
          </p:nvSpPr>
          <p:spPr>
            <a:xfrm>
              <a:off x="5311190" y="2451785"/>
              <a:ext cx="3636010" cy="3020060"/>
            </a:xfrm>
            <a:custGeom>
              <a:avLst/>
              <a:gdLst/>
              <a:ahLst/>
              <a:cxnLst/>
              <a:rect l="l" t="t" r="r" b="b"/>
              <a:pathLst>
                <a:path w="3636009" h="3020060">
                  <a:moveTo>
                    <a:pt x="0" y="0"/>
                  </a:moveTo>
                  <a:lnTo>
                    <a:pt x="3635832" y="0"/>
                  </a:lnTo>
                  <a:lnTo>
                    <a:pt x="3635832" y="3020011"/>
                  </a:lnTo>
                  <a:lnTo>
                    <a:pt x="0" y="3020011"/>
                  </a:lnTo>
                  <a:lnTo>
                    <a:pt x="0" y="0"/>
                  </a:lnTo>
                  <a:close/>
                </a:path>
              </a:pathLst>
            </a:custGeom>
            <a:ln w="63500">
              <a:solidFill>
                <a:srgbClr val="EC7C30"/>
              </a:solidFill>
            </a:ln>
          </p:spPr>
          <p:txBody>
            <a:bodyPr wrap="square" lIns="0" tIns="0" rIns="0" bIns="0" rtlCol="0"/>
            <a:lstStyle/>
            <a:p>
              <a:endParaRPr/>
            </a:p>
          </p:txBody>
        </p:sp>
      </p:grpSp>
      <p:sp>
        <p:nvSpPr>
          <p:cNvPr id="11" name="object 11"/>
          <p:cNvSpPr txBox="1"/>
          <p:nvPr/>
        </p:nvSpPr>
        <p:spPr>
          <a:xfrm>
            <a:off x="5150700" y="5472684"/>
            <a:ext cx="2031364"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EC7C30"/>
                </a:solidFill>
                <a:latin typeface="Calibri"/>
                <a:cs typeface="Calibri"/>
              </a:rPr>
              <a:t>P(dog)</a:t>
            </a:r>
            <a:r>
              <a:rPr sz="3200" b="1" spc="-30" dirty="0">
                <a:solidFill>
                  <a:srgbClr val="EC7C30"/>
                </a:solidFill>
                <a:latin typeface="Calibri"/>
                <a:cs typeface="Calibri"/>
              </a:rPr>
              <a:t> </a:t>
            </a:r>
            <a:r>
              <a:rPr sz="3200" b="1" dirty="0">
                <a:solidFill>
                  <a:srgbClr val="EC7C30"/>
                </a:solidFill>
                <a:latin typeface="Calibri"/>
                <a:cs typeface="Calibri"/>
              </a:rPr>
              <a:t>=</a:t>
            </a:r>
            <a:r>
              <a:rPr sz="3200" b="1" spc="-25" dirty="0">
                <a:solidFill>
                  <a:srgbClr val="EC7C30"/>
                </a:solidFill>
                <a:latin typeface="Calibri"/>
                <a:cs typeface="Calibri"/>
              </a:rPr>
              <a:t> 0.8</a:t>
            </a:r>
            <a:endParaRPr sz="3200">
              <a:latin typeface="Calibri"/>
              <a:cs typeface="Calibri"/>
            </a:endParaRPr>
          </a:p>
        </p:txBody>
      </p:sp>
      <p:sp>
        <p:nvSpPr>
          <p:cNvPr id="12" name="object 12"/>
          <p:cNvSpPr/>
          <p:nvPr/>
        </p:nvSpPr>
        <p:spPr>
          <a:xfrm>
            <a:off x="8242681" y="1361592"/>
            <a:ext cx="3753485" cy="3537585"/>
          </a:xfrm>
          <a:custGeom>
            <a:avLst/>
            <a:gdLst/>
            <a:ahLst/>
            <a:cxnLst/>
            <a:rect l="l" t="t" r="r" b="b"/>
            <a:pathLst>
              <a:path w="3753484" h="3537585">
                <a:moveTo>
                  <a:pt x="0" y="0"/>
                </a:moveTo>
                <a:lnTo>
                  <a:pt x="3753372" y="0"/>
                </a:lnTo>
                <a:lnTo>
                  <a:pt x="3753372" y="3536972"/>
                </a:lnTo>
                <a:lnTo>
                  <a:pt x="0" y="3536972"/>
                </a:lnTo>
                <a:lnTo>
                  <a:pt x="0" y="0"/>
                </a:lnTo>
                <a:close/>
              </a:path>
            </a:pathLst>
          </a:custGeom>
          <a:ln w="63500">
            <a:solidFill>
              <a:srgbClr val="6F2F9F"/>
            </a:solidFill>
          </a:ln>
        </p:spPr>
        <p:txBody>
          <a:bodyPr wrap="square" lIns="0" tIns="0" rIns="0" bIns="0" rtlCol="0"/>
          <a:lstStyle/>
          <a:p>
            <a:endParaRPr/>
          </a:p>
        </p:txBody>
      </p:sp>
      <p:sp>
        <p:nvSpPr>
          <p:cNvPr id="13" name="object 13"/>
          <p:cNvSpPr txBox="1"/>
          <p:nvPr/>
        </p:nvSpPr>
        <p:spPr>
          <a:xfrm>
            <a:off x="8274431" y="1379221"/>
            <a:ext cx="3519804" cy="513080"/>
          </a:xfrm>
          <a:prstGeom prst="rect">
            <a:avLst/>
          </a:prstGeom>
        </p:spPr>
        <p:txBody>
          <a:bodyPr vert="horz" wrap="square" lIns="0" tIns="12700" rIns="0" bIns="0" rtlCol="0">
            <a:spAutoFit/>
          </a:bodyPr>
          <a:lstStyle/>
          <a:p>
            <a:pPr marL="125095">
              <a:lnSpc>
                <a:spcPct val="100000"/>
              </a:lnSpc>
              <a:spcBef>
                <a:spcPts val="100"/>
              </a:spcBef>
            </a:pPr>
            <a:r>
              <a:rPr sz="3200" b="1" dirty="0">
                <a:solidFill>
                  <a:srgbClr val="6F2F9F"/>
                </a:solidFill>
                <a:latin typeface="Calibri"/>
                <a:cs typeface="Calibri"/>
              </a:rPr>
              <a:t>P(dog)</a:t>
            </a:r>
            <a:r>
              <a:rPr sz="3200" b="1" spc="-30" dirty="0">
                <a:solidFill>
                  <a:srgbClr val="6F2F9F"/>
                </a:solidFill>
                <a:latin typeface="Calibri"/>
                <a:cs typeface="Calibri"/>
              </a:rPr>
              <a:t> </a:t>
            </a:r>
            <a:r>
              <a:rPr sz="3200" b="1" dirty="0">
                <a:solidFill>
                  <a:srgbClr val="6F2F9F"/>
                </a:solidFill>
                <a:latin typeface="Calibri"/>
                <a:cs typeface="Calibri"/>
              </a:rPr>
              <a:t>=</a:t>
            </a:r>
            <a:r>
              <a:rPr sz="3200" b="1" spc="-25" dirty="0">
                <a:solidFill>
                  <a:srgbClr val="6F2F9F"/>
                </a:solidFill>
                <a:latin typeface="Calibri"/>
                <a:cs typeface="Calibri"/>
              </a:rPr>
              <a:t> </a:t>
            </a:r>
            <a:r>
              <a:rPr sz="3200" b="1" spc="-20" dirty="0">
                <a:solidFill>
                  <a:srgbClr val="6F2F9F"/>
                </a:solidFill>
                <a:latin typeface="Calibri"/>
                <a:cs typeface="Calibri"/>
              </a:rPr>
              <a:t>0.75</a:t>
            </a:r>
            <a:endParaRPr sz="3200">
              <a:latin typeface="Calibri"/>
              <a:cs typeface="Calibri"/>
            </a:endParaRPr>
          </a:p>
        </p:txBody>
      </p:sp>
      <p:sp>
        <p:nvSpPr>
          <p:cNvPr id="14" name="object 14"/>
          <p:cNvSpPr/>
          <p:nvPr/>
        </p:nvSpPr>
        <p:spPr>
          <a:xfrm>
            <a:off x="7935823" y="1126185"/>
            <a:ext cx="3890010" cy="3427729"/>
          </a:xfrm>
          <a:custGeom>
            <a:avLst/>
            <a:gdLst/>
            <a:ahLst/>
            <a:cxnLst/>
            <a:rect l="l" t="t" r="r" b="b"/>
            <a:pathLst>
              <a:path w="3890009" h="3427729">
                <a:moveTo>
                  <a:pt x="0" y="0"/>
                </a:moveTo>
                <a:lnTo>
                  <a:pt x="3889722" y="0"/>
                </a:lnTo>
                <a:lnTo>
                  <a:pt x="3889722" y="3427161"/>
                </a:lnTo>
                <a:lnTo>
                  <a:pt x="0" y="3427161"/>
                </a:lnTo>
                <a:lnTo>
                  <a:pt x="0" y="0"/>
                </a:lnTo>
                <a:close/>
              </a:path>
            </a:pathLst>
          </a:custGeom>
          <a:ln w="63500">
            <a:solidFill>
              <a:srgbClr val="FFC000"/>
            </a:solidFill>
          </a:ln>
        </p:spPr>
        <p:txBody>
          <a:bodyPr wrap="square" lIns="0" tIns="0" rIns="0" bIns="0" rtlCol="0"/>
          <a:lstStyle/>
          <a:p>
            <a:endParaRPr/>
          </a:p>
        </p:txBody>
      </p:sp>
      <p:sp>
        <p:nvSpPr>
          <p:cNvPr id="15" name="object 15"/>
          <p:cNvSpPr txBox="1"/>
          <p:nvPr/>
        </p:nvSpPr>
        <p:spPr>
          <a:xfrm>
            <a:off x="9689896" y="3890772"/>
            <a:ext cx="203263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FC000"/>
                </a:solidFill>
                <a:latin typeface="Calibri"/>
                <a:cs typeface="Calibri"/>
              </a:rPr>
              <a:t>P(dog)</a:t>
            </a:r>
            <a:r>
              <a:rPr sz="3200" b="1" spc="-30" dirty="0">
                <a:solidFill>
                  <a:srgbClr val="FFC000"/>
                </a:solidFill>
                <a:latin typeface="Calibri"/>
                <a:cs typeface="Calibri"/>
              </a:rPr>
              <a:t> </a:t>
            </a:r>
            <a:r>
              <a:rPr sz="3200" b="1" dirty="0">
                <a:solidFill>
                  <a:srgbClr val="FFC000"/>
                </a:solidFill>
                <a:latin typeface="Calibri"/>
                <a:cs typeface="Calibri"/>
              </a:rPr>
              <a:t>=</a:t>
            </a:r>
            <a:r>
              <a:rPr sz="3200" b="1" spc="-25" dirty="0">
                <a:solidFill>
                  <a:srgbClr val="FFC000"/>
                </a:solidFill>
                <a:latin typeface="Calibri"/>
                <a:cs typeface="Calibri"/>
              </a:rPr>
              <a:t> 0.7</a:t>
            </a:r>
            <a:endParaRPr sz="3200">
              <a:latin typeface="Calibri"/>
              <a:cs typeface="Calibri"/>
            </a:endParaRPr>
          </a:p>
        </p:txBody>
      </p:sp>
      <p:sp>
        <p:nvSpPr>
          <p:cNvPr id="16" name="object 16"/>
          <p:cNvSpPr txBox="1"/>
          <p:nvPr/>
        </p:nvSpPr>
        <p:spPr>
          <a:xfrm>
            <a:off x="10603674" y="6178585"/>
            <a:ext cx="1445895" cy="149860"/>
          </a:xfrm>
          <a:prstGeom prst="rect">
            <a:avLst/>
          </a:prstGeom>
        </p:spPr>
        <p:txBody>
          <a:bodyPr vert="horz" wrap="square" lIns="0" tIns="7620" rIns="0" bIns="0" rtlCol="0">
            <a:spAutoFit/>
          </a:bodyPr>
          <a:lstStyle/>
          <a:p>
            <a:pPr marL="12700">
              <a:lnSpc>
                <a:spcPct val="100000"/>
              </a:lnSpc>
              <a:spcBef>
                <a:spcPts val="60"/>
              </a:spcBef>
            </a:pPr>
            <a:r>
              <a:rPr sz="800" u="sng" dirty="0">
                <a:solidFill>
                  <a:srgbClr val="0462C1"/>
                </a:solidFill>
                <a:uFill>
                  <a:solidFill>
                    <a:srgbClr val="0462C1"/>
                  </a:solidFill>
                </a:uFill>
                <a:latin typeface="Calibri"/>
                <a:cs typeface="Calibri"/>
              </a:rPr>
              <a:t>Puppy</a:t>
            </a:r>
            <a:r>
              <a:rPr sz="800" u="sng" spc="-3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25" dirty="0">
                <a:solidFill>
                  <a:srgbClr val="0462C1"/>
                </a:solidFill>
                <a:latin typeface="Calibri"/>
                <a:cs typeface="Calibri"/>
              </a:rPr>
              <a:t> </a:t>
            </a:r>
            <a:r>
              <a:rPr sz="800" dirty="0">
                <a:latin typeface="Calibri"/>
                <a:cs typeface="Calibri"/>
              </a:rPr>
              <a:t>is</a:t>
            </a:r>
            <a:r>
              <a:rPr sz="800" spc="-30" dirty="0">
                <a:latin typeface="Calibri"/>
                <a:cs typeface="Calibri"/>
              </a:rPr>
              <a:t> </a:t>
            </a:r>
            <a:r>
              <a:rPr sz="800" u="sng" dirty="0">
                <a:solidFill>
                  <a:srgbClr val="0462C1"/>
                </a:solidFill>
                <a:uFill>
                  <a:solidFill>
                    <a:srgbClr val="0462C1"/>
                  </a:solidFill>
                </a:uFill>
                <a:latin typeface="Calibri"/>
                <a:cs typeface="Calibri"/>
              </a:rPr>
              <a:t>CC0</a:t>
            </a:r>
            <a:r>
              <a:rPr sz="800" u="sng" spc="-3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Public</a:t>
            </a:r>
            <a:r>
              <a:rPr sz="800" u="sng" spc="-30"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Domain</a:t>
            </a:r>
            <a:endParaRPr sz="800">
              <a:latin typeface="Calibri"/>
              <a:cs typeface="Calibri"/>
            </a:endParaRPr>
          </a:p>
        </p:txBody>
      </p:sp>
      <p:sp>
        <p:nvSpPr>
          <p:cNvPr id="17" name="object 17"/>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8" name="object 18"/>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40</a:t>
            </a:fld>
            <a:endParaRPr spc="-25" dirty="0"/>
          </a:p>
        </p:txBody>
      </p:sp>
      <p:sp>
        <p:nvSpPr>
          <p:cNvPr id="19" name="object 19"/>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01767" y="957072"/>
            <a:ext cx="6995159" cy="5047488"/>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Overlapping</a:t>
            </a:r>
            <a:r>
              <a:rPr spc="55" dirty="0"/>
              <a:t> </a:t>
            </a:r>
            <a:r>
              <a:rPr spc="-10" dirty="0"/>
              <a:t>Boxes:</a:t>
            </a:r>
            <a:r>
              <a:rPr spc="50" dirty="0"/>
              <a:t> </a:t>
            </a:r>
            <a:r>
              <a:rPr sz="3900" dirty="0"/>
              <a:t>Non-Max</a:t>
            </a:r>
            <a:r>
              <a:rPr sz="3900" spc="95" dirty="0"/>
              <a:t> </a:t>
            </a:r>
            <a:r>
              <a:rPr sz="3900" dirty="0"/>
              <a:t>Suppression</a:t>
            </a:r>
            <a:r>
              <a:rPr sz="3900" spc="90" dirty="0"/>
              <a:t> </a:t>
            </a:r>
            <a:r>
              <a:rPr sz="3900" spc="-10" dirty="0"/>
              <a:t>(NMS)</a:t>
            </a:r>
            <a:endParaRPr sz="3900"/>
          </a:p>
        </p:txBody>
      </p:sp>
      <p:sp>
        <p:nvSpPr>
          <p:cNvPr id="4" name="object 4"/>
          <p:cNvSpPr txBox="1"/>
          <p:nvPr/>
        </p:nvSpPr>
        <p:spPr>
          <a:xfrm>
            <a:off x="146403" y="1041908"/>
            <a:ext cx="4601845" cy="760095"/>
          </a:xfrm>
          <a:prstGeom prst="rect">
            <a:avLst/>
          </a:prstGeom>
        </p:spPr>
        <p:txBody>
          <a:bodyPr vert="horz" wrap="square" lIns="0" tIns="9525" rIns="0" bIns="0" rtlCol="0">
            <a:spAutoFit/>
          </a:bodyPr>
          <a:lstStyle/>
          <a:p>
            <a:pPr marL="12700" marR="5080">
              <a:lnSpc>
                <a:spcPct val="100800"/>
              </a:lnSpc>
              <a:spcBef>
                <a:spcPts val="75"/>
              </a:spcBef>
            </a:pPr>
            <a:r>
              <a:rPr sz="2400" b="1" dirty="0">
                <a:latin typeface="Calibri"/>
                <a:cs typeface="Calibri"/>
              </a:rPr>
              <a:t>Problem</a:t>
            </a:r>
            <a:r>
              <a:rPr sz="2400" dirty="0">
                <a:latin typeface="Calibri"/>
                <a:cs typeface="Calibri"/>
              </a:rPr>
              <a:t>:</a:t>
            </a:r>
            <a:r>
              <a:rPr sz="2400" spc="-85" dirty="0">
                <a:latin typeface="Calibri"/>
                <a:cs typeface="Calibri"/>
              </a:rPr>
              <a:t> </a:t>
            </a:r>
            <a:r>
              <a:rPr sz="2400" dirty="0">
                <a:latin typeface="Calibri"/>
                <a:cs typeface="Calibri"/>
              </a:rPr>
              <a:t>Object</a:t>
            </a:r>
            <a:r>
              <a:rPr sz="2400" spc="-80" dirty="0">
                <a:latin typeface="Calibri"/>
                <a:cs typeface="Calibri"/>
              </a:rPr>
              <a:t> </a:t>
            </a:r>
            <a:r>
              <a:rPr sz="2400" spc="-10" dirty="0">
                <a:latin typeface="Calibri"/>
                <a:cs typeface="Calibri"/>
              </a:rPr>
              <a:t>detectors</a:t>
            </a:r>
            <a:r>
              <a:rPr sz="2400" spc="-80" dirty="0">
                <a:latin typeface="Calibri"/>
                <a:cs typeface="Calibri"/>
              </a:rPr>
              <a:t> </a:t>
            </a:r>
            <a:r>
              <a:rPr sz="2400" spc="-10" dirty="0">
                <a:latin typeface="Calibri"/>
                <a:cs typeface="Calibri"/>
              </a:rPr>
              <a:t>often </a:t>
            </a:r>
            <a:r>
              <a:rPr sz="2400" dirty="0">
                <a:latin typeface="Calibri"/>
                <a:cs typeface="Calibri"/>
              </a:rPr>
              <a:t>output</a:t>
            </a:r>
            <a:r>
              <a:rPr sz="2400" spc="-95" dirty="0">
                <a:latin typeface="Calibri"/>
                <a:cs typeface="Calibri"/>
              </a:rPr>
              <a:t> </a:t>
            </a:r>
            <a:r>
              <a:rPr sz="2400" dirty="0">
                <a:latin typeface="Calibri"/>
                <a:cs typeface="Calibri"/>
              </a:rPr>
              <a:t>many</a:t>
            </a:r>
            <a:r>
              <a:rPr sz="2400" spc="-95" dirty="0">
                <a:latin typeface="Calibri"/>
                <a:cs typeface="Calibri"/>
              </a:rPr>
              <a:t> </a:t>
            </a:r>
            <a:r>
              <a:rPr sz="2400" dirty="0">
                <a:latin typeface="Calibri"/>
                <a:cs typeface="Calibri"/>
              </a:rPr>
              <a:t>overlapping</a:t>
            </a:r>
            <a:r>
              <a:rPr sz="2400" spc="-95" dirty="0">
                <a:latin typeface="Calibri"/>
                <a:cs typeface="Calibri"/>
              </a:rPr>
              <a:t> </a:t>
            </a:r>
            <a:r>
              <a:rPr sz="2400" spc="-10" dirty="0">
                <a:latin typeface="Calibri"/>
                <a:cs typeface="Calibri"/>
              </a:rPr>
              <a:t>detections:</a:t>
            </a:r>
            <a:endParaRPr sz="2400">
              <a:latin typeface="Calibri"/>
              <a:cs typeface="Calibri"/>
            </a:endParaRPr>
          </a:p>
        </p:txBody>
      </p:sp>
      <p:sp>
        <p:nvSpPr>
          <p:cNvPr id="5" name="object 5"/>
          <p:cNvSpPr txBox="1"/>
          <p:nvPr/>
        </p:nvSpPr>
        <p:spPr>
          <a:xfrm>
            <a:off x="146403" y="2145284"/>
            <a:ext cx="3313429" cy="1116965"/>
          </a:xfrm>
          <a:prstGeom prst="rect">
            <a:avLst/>
          </a:prstGeom>
        </p:spPr>
        <p:txBody>
          <a:bodyPr vert="horz" wrap="square" lIns="0" tIns="15240" rIns="0" bIns="0" rtlCol="0">
            <a:spAutoFit/>
          </a:bodyPr>
          <a:lstStyle/>
          <a:p>
            <a:pPr marL="12700" marR="5080" algn="just">
              <a:lnSpc>
                <a:spcPct val="99200"/>
              </a:lnSpc>
              <a:spcBef>
                <a:spcPts val="120"/>
              </a:spcBef>
            </a:pPr>
            <a:r>
              <a:rPr sz="2400" b="1" dirty="0">
                <a:latin typeface="Calibri"/>
                <a:cs typeface="Calibri"/>
              </a:rPr>
              <a:t>Solution</a:t>
            </a:r>
            <a:r>
              <a:rPr sz="2400" dirty="0">
                <a:latin typeface="Calibri"/>
                <a:cs typeface="Calibri"/>
              </a:rPr>
              <a:t>:</a:t>
            </a:r>
            <a:r>
              <a:rPr sz="2400" spc="-60" dirty="0">
                <a:latin typeface="Calibri"/>
                <a:cs typeface="Calibri"/>
              </a:rPr>
              <a:t> </a:t>
            </a:r>
            <a:r>
              <a:rPr sz="2400" spc="-45" dirty="0">
                <a:latin typeface="Calibri"/>
                <a:cs typeface="Calibri"/>
              </a:rPr>
              <a:t>Post-</a:t>
            </a:r>
            <a:r>
              <a:rPr sz="2400" dirty="0">
                <a:latin typeface="Calibri"/>
                <a:cs typeface="Calibri"/>
              </a:rPr>
              <a:t>process</a:t>
            </a:r>
            <a:r>
              <a:rPr sz="2400" spc="-55" dirty="0">
                <a:latin typeface="Calibri"/>
                <a:cs typeface="Calibri"/>
              </a:rPr>
              <a:t> </a:t>
            </a:r>
            <a:r>
              <a:rPr sz="2400" spc="-25" dirty="0">
                <a:latin typeface="Calibri"/>
                <a:cs typeface="Calibri"/>
              </a:rPr>
              <a:t>raw </a:t>
            </a:r>
            <a:r>
              <a:rPr sz="2400" dirty="0">
                <a:latin typeface="Calibri"/>
                <a:cs typeface="Calibri"/>
              </a:rPr>
              <a:t>detections</a:t>
            </a:r>
            <a:r>
              <a:rPr sz="2400" spc="-80" dirty="0">
                <a:latin typeface="Calibri"/>
                <a:cs typeface="Calibri"/>
              </a:rPr>
              <a:t> </a:t>
            </a:r>
            <a:r>
              <a:rPr sz="2400" dirty="0">
                <a:latin typeface="Calibri"/>
                <a:cs typeface="Calibri"/>
              </a:rPr>
              <a:t>using</a:t>
            </a:r>
            <a:r>
              <a:rPr sz="2400" spc="-80" dirty="0">
                <a:latin typeface="Calibri"/>
                <a:cs typeface="Calibri"/>
              </a:rPr>
              <a:t> </a:t>
            </a:r>
            <a:r>
              <a:rPr sz="2400" b="1" spc="-10" dirty="0">
                <a:latin typeface="Calibri"/>
                <a:cs typeface="Calibri"/>
              </a:rPr>
              <a:t>Non-</a:t>
            </a:r>
            <a:r>
              <a:rPr sz="2400" b="1" spc="-25" dirty="0">
                <a:latin typeface="Calibri"/>
                <a:cs typeface="Calibri"/>
              </a:rPr>
              <a:t>Max </a:t>
            </a:r>
            <a:r>
              <a:rPr sz="2400" b="1" dirty="0">
                <a:latin typeface="Calibri"/>
                <a:cs typeface="Calibri"/>
              </a:rPr>
              <a:t>Suppression</a:t>
            </a:r>
            <a:r>
              <a:rPr sz="2400" b="1" spc="-110" dirty="0">
                <a:latin typeface="Calibri"/>
                <a:cs typeface="Calibri"/>
              </a:rPr>
              <a:t> </a:t>
            </a:r>
            <a:r>
              <a:rPr sz="2400" b="1" spc="-10" dirty="0">
                <a:latin typeface="Calibri"/>
                <a:cs typeface="Calibri"/>
              </a:rPr>
              <a:t>(NMS)</a:t>
            </a:r>
            <a:endParaRPr sz="2400">
              <a:latin typeface="Calibri"/>
              <a:cs typeface="Calibri"/>
            </a:endParaRPr>
          </a:p>
        </p:txBody>
      </p:sp>
      <p:sp>
        <p:nvSpPr>
          <p:cNvPr id="6" name="object 6"/>
          <p:cNvSpPr txBox="1"/>
          <p:nvPr/>
        </p:nvSpPr>
        <p:spPr>
          <a:xfrm>
            <a:off x="146403" y="3608323"/>
            <a:ext cx="4293235" cy="1482725"/>
          </a:xfrm>
          <a:prstGeom prst="rect">
            <a:avLst/>
          </a:prstGeom>
        </p:spPr>
        <p:txBody>
          <a:bodyPr vert="horz" wrap="square" lIns="0" tIns="12700" rIns="0" bIns="0" rtlCol="0">
            <a:spAutoFit/>
          </a:bodyPr>
          <a:lstStyle/>
          <a:p>
            <a:pPr marL="469265" indent="-456565">
              <a:lnSpc>
                <a:spcPct val="100000"/>
              </a:lnSpc>
              <a:spcBef>
                <a:spcPts val="100"/>
              </a:spcBef>
              <a:buAutoNum type="arabicPeriod"/>
              <a:tabLst>
                <a:tab pos="469265" algn="l"/>
              </a:tabLst>
            </a:pPr>
            <a:r>
              <a:rPr sz="2400" dirty="0">
                <a:latin typeface="Calibri"/>
                <a:cs typeface="Calibri"/>
              </a:rPr>
              <a:t>Select</a:t>
            </a:r>
            <a:r>
              <a:rPr sz="2400" spc="-40" dirty="0">
                <a:latin typeface="Calibri"/>
                <a:cs typeface="Calibri"/>
              </a:rPr>
              <a:t> </a:t>
            </a:r>
            <a:r>
              <a:rPr sz="2400" dirty="0">
                <a:latin typeface="Calibri"/>
                <a:cs typeface="Calibri"/>
              </a:rPr>
              <a:t>next</a:t>
            </a:r>
            <a:r>
              <a:rPr sz="2400" spc="-35" dirty="0">
                <a:latin typeface="Calibri"/>
                <a:cs typeface="Calibri"/>
              </a:rPr>
              <a:t> </a:t>
            </a:r>
            <a:r>
              <a:rPr sz="2400" spc="-30" dirty="0">
                <a:latin typeface="Calibri"/>
                <a:cs typeface="Calibri"/>
              </a:rPr>
              <a:t>highest-</a:t>
            </a:r>
            <a:r>
              <a:rPr sz="2400" dirty="0">
                <a:latin typeface="Calibri"/>
                <a:cs typeface="Calibri"/>
              </a:rPr>
              <a:t>scoring</a:t>
            </a:r>
            <a:r>
              <a:rPr sz="2400" spc="-40" dirty="0">
                <a:latin typeface="Calibri"/>
                <a:cs typeface="Calibri"/>
              </a:rPr>
              <a:t> </a:t>
            </a:r>
            <a:r>
              <a:rPr sz="2400" spc="-25" dirty="0">
                <a:latin typeface="Calibri"/>
                <a:cs typeface="Calibri"/>
              </a:rPr>
              <a:t>box</a:t>
            </a:r>
            <a:endParaRPr sz="2400">
              <a:latin typeface="Calibri"/>
              <a:cs typeface="Calibri"/>
            </a:endParaRPr>
          </a:p>
          <a:p>
            <a:pPr marL="469900" marR="134620" indent="-457200">
              <a:lnSpc>
                <a:spcPts val="2900"/>
              </a:lnSpc>
              <a:spcBef>
                <a:spcPts val="80"/>
              </a:spcBef>
              <a:buAutoNum type="arabicPeriod"/>
              <a:tabLst>
                <a:tab pos="469900" algn="l"/>
              </a:tabLst>
            </a:pPr>
            <a:r>
              <a:rPr sz="2400" dirty="0">
                <a:latin typeface="Calibri"/>
                <a:cs typeface="Calibri"/>
              </a:rPr>
              <a:t>Eliminate</a:t>
            </a:r>
            <a:r>
              <a:rPr sz="2400" spc="-75" dirty="0">
                <a:latin typeface="Calibri"/>
                <a:cs typeface="Calibri"/>
              </a:rPr>
              <a:t> </a:t>
            </a:r>
            <a:r>
              <a:rPr sz="2400" spc="-30" dirty="0">
                <a:latin typeface="Calibri"/>
                <a:cs typeface="Calibri"/>
              </a:rPr>
              <a:t>lower-</a:t>
            </a:r>
            <a:r>
              <a:rPr sz="2400" dirty="0">
                <a:latin typeface="Calibri"/>
                <a:cs typeface="Calibri"/>
              </a:rPr>
              <a:t>scoring</a:t>
            </a:r>
            <a:r>
              <a:rPr sz="2400" spc="-75" dirty="0">
                <a:latin typeface="Calibri"/>
                <a:cs typeface="Calibri"/>
              </a:rPr>
              <a:t> </a:t>
            </a:r>
            <a:r>
              <a:rPr sz="2400" spc="-10" dirty="0">
                <a:latin typeface="Calibri"/>
                <a:cs typeface="Calibri"/>
              </a:rPr>
              <a:t>boxes </a:t>
            </a:r>
            <a:r>
              <a:rPr sz="2400" dirty="0">
                <a:latin typeface="Calibri"/>
                <a:cs typeface="Calibri"/>
              </a:rPr>
              <a:t>with</a:t>
            </a:r>
            <a:r>
              <a:rPr sz="2400" spc="-40" dirty="0">
                <a:latin typeface="Calibri"/>
                <a:cs typeface="Calibri"/>
              </a:rPr>
              <a:t> </a:t>
            </a:r>
            <a:r>
              <a:rPr sz="2400" dirty="0">
                <a:latin typeface="Calibri"/>
                <a:cs typeface="Calibri"/>
              </a:rPr>
              <a:t>IoU</a:t>
            </a:r>
            <a:r>
              <a:rPr sz="2400" spc="-35" dirty="0">
                <a:latin typeface="Calibri"/>
                <a:cs typeface="Calibri"/>
              </a:rPr>
              <a:t> </a:t>
            </a:r>
            <a:r>
              <a:rPr sz="2400" dirty="0">
                <a:latin typeface="Calibri"/>
                <a:cs typeface="Calibri"/>
              </a:rPr>
              <a:t>&gt;</a:t>
            </a:r>
            <a:r>
              <a:rPr sz="2400" spc="-35" dirty="0">
                <a:latin typeface="Calibri"/>
                <a:cs typeface="Calibri"/>
              </a:rPr>
              <a:t> </a:t>
            </a:r>
            <a:r>
              <a:rPr sz="2400" dirty="0">
                <a:latin typeface="Calibri"/>
                <a:cs typeface="Calibri"/>
              </a:rPr>
              <a:t>threshold</a:t>
            </a:r>
            <a:r>
              <a:rPr sz="2400" spc="-40" dirty="0">
                <a:latin typeface="Calibri"/>
                <a:cs typeface="Calibri"/>
              </a:rPr>
              <a:t> </a:t>
            </a:r>
            <a:r>
              <a:rPr sz="2400" dirty="0">
                <a:latin typeface="Calibri"/>
                <a:cs typeface="Calibri"/>
              </a:rPr>
              <a:t>(e.g.</a:t>
            </a:r>
            <a:r>
              <a:rPr sz="2400" spc="-40" dirty="0">
                <a:latin typeface="Calibri"/>
                <a:cs typeface="Calibri"/>
              </a:rPr>
              <a:t> </a:t>
            </a:r>
            <a:r>
              <a:rPr sz="2400" spc="-20" dirty="0">
                <a:latin typeface="Calibri"/>
                <a:cs typeface="Calibri"/>
              </a:rPr>
              <a:t>0.7)</a:t>
            </a:r>
            <a:endParaRPr sz="2400">
              <a:latin typeface="Calibri"/>
              <a:cs typeface="Calibri"/>
            </a:endParaRPr>
          </a:p>
          <a:p>
            <a:pPr marL="469265" indent="-456565">
              <a:lnSpc>
                <a:spcPts val="2710"/>
              </a:lnSpc>
              <a:buAutoNum type="arabicPeriod"/>
              <a:tabLst>
                <a:tab pos="469265" algn="l"/>
              </a:tabLst>
            </a:pPr>
            <a:r>
              <a:rPr sz="2400" dirty="0">
                <a:latin typeface="Calibri"/>
                <a:cs typeface="Calibri"/>
              </a:rPr>
              <a:t>If</a:t>
            </a:r>
            <a:r>
              <a:rPr sz="2400" spc="-80" dirty="0">
                <a:latin typeface="Calibri"/>
                <a:cs typeface="Calibri"/>
              </a:rPr>
              <a:t> </a:t>
            </a:r>
            <a:r>
              <a:rPr sz="2400" dirty="0">
                <a:latin typeface="Calibri"/>
                <a:cs typeface="Calibri"/>
              </a:rPr>
              <a:t>any</a:t>
            </a:r>
            <a:r>
              <a:rPr sz="2400" spc="-80" dirty="0">
                <a:latin typeface="Calibri"/>
                <a:cs typeface="Calibri"/>
              </a:rPr>
              <a:t> </a:t>
            </a:r>
            <a:r>
              <a:rPr sz="2400" spc="-10" dirty="0">
                <a:latin typeface="Calibri"/>
                <a:cs typeface="Calibri"/>
              </a:rPr>
              <a:t>boxes</a:t>
            </a:r>
            <a:r>
              <a:rPr sz="2400" spc="-90" dirty="0">
                <a:latin typeface="Calibri"/>
                <a:cs typeface="Calibri"/>
              </a:rPr>
              <a:t> </a:t>
            </a:r>
            <a:r>
              <a:rPr sz="2400" dirty="0">
                <a:latin typeface="Calibri"/>
                <a:cs typeface="Calibri"/>
              </a:rPr>
              <a:t>remain,</a:t>
            </a:r>
            <a:r>
              <a:rPr sz="2400" spc="-80" dirty="0">
                <a:latin typeface="Calibri"/>
                <a:cs typeface="Calibri"/>
              </a:rPr>
              <a:t> </a:t>
            </a:r>
            <a:r>
              <a:rPr sz="2400" spc="-10" dirty="0">
                <a:latin typeface="Calibri"/>
                <a:cs typeface="Calibri"/>
              </a:rPr>
              <a:t>GOTO</a:t>
            </a:r>
            <a:r>
              <a:rPr sz="2400" spc="-85" dirty="0">
                <a:latin typeface="Calibri"/>
                <a:cs typeface="Calibri"/>
              </a:rPr>
              <a:t> </a:t>
            </a:r>
            <a:r>
              <a:rPr sz="2400" spc="-50" dirty="0">
                <a:latin typeface="Calibri"/>
                <a:cs typeface="Calibri"/>
              </a:rPr>
              <a:t>1</a:t>
            </a:r>
            <a:endParaRPr sz="2400">
              <a:latin typeface="Calibri"/>
              <a:cs typeface="Calibri"/>
            </a:endParaRPr>
          </a:p>
        </p:txBody>
      </p:sp>
      <p:sp>
        <p:nvSpPr>
          <p:cNvPr id="7" name="object 7"/>
          <p:cNvSpPr txBox="1"/>
          <p:nvPr/>
        </p:nvSpPr>
        <p:spPr>
          <a:xfrm>
            <a:off x="8387397" y="1369058"/>
            <a:ext cx="2788285" cy="635000"/>
          </a:xfrm>
          <a:prstGeom prst="rect">
            <a:avLst/>
          </a:prstGeom>
        </p:spPr>
        <p:txBody>
          <a:bodyPr vert="horz" wrap="square" lIns="0" tIns="12700" rIns="0" bIns="0" rtlCol="0">
            <a:spAutoFit/>
          </a:bodyPr>
          <a:lstStyle/>
          <a:p>
            <a:pPr marL="12700">
              <a:lnSpc>
                <a:spcPct val="100000"/>
              </a:lnSpc>
              <a:spcBef>
                <a:spcPts val="100"/>
              </a:spcBef>
            </a:pPr>
            <a:r>
              <a:rPr sz="4000" b="1" dirty="0">
                <a:solidFill>
                  <a:srgbClr val="6F2F9F"/>
                </a:solidFill>
                <a:latin typeface="Calibri"/>
                <a:cs typeface="Calibri"/>
              </a:rPr>
              <a:t>P(dog)</a:t>
            </a:r>
            <a:r>
              <a:rPr sz="4000" b="1" spc="-45" dirty="0">
                <a:solidFill>
                  <a:srgbClr val="6F2F9F"/>
                </a:solidFill>
                <a:latin typeface="Calibri"/>
                <a:cs typeface="Calibri"/>
              </a:rPr>
              <a:t> </a:t>
            </a:r>
            <a:r>
              <a:rPr sz="4000" b="1" dirty="0">
                <a:solidFill>
                  <a:srgbClr val="6F2F9F"/>
                </a:solidFill>
                <a:latin typeface="Calibri"/>
                <a:cs typeface="Calibri"/>
              </a:rPr>
              <a:t>=</a:t>
            </a:r>
            <a:r>
              <a:rPr sz="4000" b="1" spc="-50" dirty="0">
                <a:solidFill>
                  <a:srgbClr val="6F2F9F"/>
                </a:solidFill>
                <a:latin typeface="Calibri"/>
                <a:cs typeface="Calibri"/>
              </a:rPr>
              <a:t> </a:t>
            </a:r>
            <a:r>
              <a:rPr sz="4000" b="1" spc="-20" dirty="0">
                <a:solidFill>
                  <a:srgbClr val="6F2F9F"/>
                </a:solidFill>
                <a:latin typeface="Calibri"/>
                <a:cs typeface="Calibri"/>
              </a:rPr>
              <a:t>0.75</a:t>
            </a:r>
            <a:endParaRPr sz="4000">
              <a:latin typeface="Calibri"/>
              <a:cs typeface="Calibri"/>
            </a:endParaRPr>
          </a:p>
        </p:txBody>
      </p:sp>
      <p:sp>
        <p:nvSpPr>
          <p:cNvPr id="8" name="object 8"/>
          <p:cNvSpPr txBox="1"/>
          <p:nvPr/>
        </p:nvSpPr>
        <p:spPr>
          <a:xfrm>
            <a:off x="9689896" y="3890772"/>
            <a:ext cx="203263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FC000"/>
                </a:solidFill>
                <a:latin typeface="Calibri"/>
                <a:cs typeface="Calibri"/>
              </a:rPr>
              <a:t>P(dog)</a:t>
            </a:r>
            <a:r>
              <a:rPr sz="3200" b="1" spc="-30" dirty="0">
                <a:solidFill>
                  <a:srgbClr val="FFC000"/>
                </a:solidFill>
                <a:latin typeface="Calibri"/>
                <a:cs typeface="Calibri"/>
              </a:rPr>
              <a:t> </a:t>
            </a:r>
            <a:r>
              <a:rPr sz="3200" b="1" dirty="0">
                <a:solidFill>
                  <a:srgbClr val="FFC000"/>
                </a:solidFill>
                <a:latin typeface="Calibri"/>
                <a:cs typeface="Calibri"/>
              </a:rPr>
              <a:t>=</a:t>
            </a:r>
            <a:r>
              <a:rPr sz="3200" b="1" spc="-25" dirty="0">
                <a:solidFill>
                  <a:srgbClr val="FFC000"/>
                </a:solidFill>
                <a:latin typeface="Calibri"/>
                <a:cs typeface="Calibri"/>
              </a:rPr>
              <a:t> 0.7</a:t>
            </a:r>
            <a:endParaRPr sz="3200">
              <a:latin typeface="Calibri"/>
              <a:cs typeface="Calibri"/>
            </a:endParaRPr>
          </a:p>
        </p:txBody>
      </p:sp>
      <p:sp>
        <p:nvSpPr>
          <p:cNvPr id="9" name="object 9"/>
          <p:cNvSpPr txBox="1"/>
          <p:nvPr/>
        </p:nvSpPr>
        <p:spPr>
          <a:xfrm>
            <a:off x="1265948" y="5415788"/>
            <a:ext cx="198628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IoU(</a:t>
            </a:r>
            <a:r>
              <a:rPr sz="2400" dirty="0">
                <a:solidFill>
                  <a:srgbClr val="6F2F9F"/>
                </a:solidFill>
                <a:latin typeface="Arial"/>
                <a:cs typeface="Arial"/>
              </a:rPr>
              <a:t>■</a:t>
            </a:r>
            <a:r>
              <a:rPr sz="2400" dirty="0">
                <a:latin typeface="Calibri"/>
                <a:cs typeface="Calibri"/>
              </a:rPr>
              <a:t>,</a:t>
            </a:r>
            <a:r>
              <a:rPr sz="2400" spc="-30" dirty="0">
                <a:latin typeface="Calibri"/>
                <a:cs typeface="Calibri"/>
              </a:rPr>
              <a:t> </a:t>
            </a:r>
            <a:r>
              <a:rPr sz="2400" dirty="0">
                <a:solidFill>
                  <a:srgbClr val="FFC000"/>
                </a:solidFill>
                <a:latin typeface="Arial"/>
                <a:cs typeface="Arial"/>
              </a:rPr>
              <a:t>■</a:t>
            </a:r>
            <a:r>
              <a:rPr sz="2400" dirty="0">
                <a:latin typeface="Calibri"/>
                <a:cs typeface="Calibri"/>
              </a:rPr>
              <a:t>)</a:t>
            </a:r>
            <a:r>
              <a:rPr sz="2400" spc="-35" dirty="0">
                <a:latin typeface="Calibri"/>
                <a:cs typeface="Calibri"/>
              </a:rPr>
              <a:t> </a:t>
            </a:r>
            <a:r>
              <a:rPr sz="2400" dirty="0">
                <a:latin typeface="Calibri"/>
                <a:cs typeface="Calibri"/>
              </a:rPr>
              <a:t>=</a:t>
            </a:r>
            <a:r>
              <a:rPr sz="2400" spc="-30" dirty="0">
                <a:latin typeface="Calibri"/>
                <a:cs typeface="Calibri"/>
              </a:rPr>
              <a:t> </a:t>
            </a:r>
            <a:r>
              <a:rPr sz="2400" b="1" spc="-20" dirty="0">
                <a:solidFill>
                  <a:srgbClr val="C00000"/>
                </a:solidFill>
                <a:latin typeface="Calibri"/>
                <a:cs typeface="Calibri"/>
              </a:rPr>
              <a:t>0.74</a:t>
            </a:r>
            <a:endParaRPr sz="2400">
              <a:latin typeface="Calibri"/>
              <a:cs typeface="Calibri"/>
            </a:endParaRPr>
          </a:p>
        </p:txBody>
      </p:sp>
      <p:sp>
        <p:nvSpPr>
          <p:cNvPr id="10" name="object 10"/>
          <p:cNvSpPr txBox="1"/>
          <p:nvPr/>
        </p:nvSpPr>
        <p:spPr>
          <a:xfrm>
            <a:off x="5082019" y="1546860"/>
            <a:ext cx="2031364"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4470C4"/>
                </a:solidFill>
                <a:latin typeface="Calibri"/>
                <a:cs typeface="Calibri"/>
              </a:rPr>
              <a:t>P(dog)</a:t>
            </a:r>
            <a:r>
              <a:rPr sz="3200" b="1" spc="-30" dirty="0">
                <a:solidFill>
                  <a:srgbClr val="4470C4"/>
                </a:solidFill>
                <a:latin typeface="Calibri"/>
                <a:cs typeface="Calibri"/>
              </a:rPr>
              <a:t> </a:t>
            </a:r>
            <a:r>
              <a:rPr sz="3200" b="1" dirty="0">
                <a:solidFill>
                  <a:srgbClr val="4470C4"/>
                </a:solidFill>
                <a:latin typeface="Calibri"/>
                <a:cs typeface="Calibri"/>
              </a:rPr>
              <a:t>=</a:t>
            </a:r>
            <a:r>
              <a:rPr sz="3200" b="1" spc="-25" dirty="0">
                <a:solidFill>
                  <a:srgbClr val="4470C4"/>
                </a:solidFill>
                <a:latin typeface="Calibri"/>
                <a:cs typeface="Calibri"/>
              </a:rPr>
              <a:t> 0.9</a:t>
            </a:r>
            <a:endParaRPr sz="3200">
              <a:latin typeface="Calibri"/>
              <a:cs typeface="Calibri"/>
            </a:endParaRPr>
          </a:p>
        </p:txBody>
      </p:sp>
      <p:grpSp>
        <p:nvGrpSpPr>
          <p:cNvPr id="11" name="object 11"/>
          <p:cNvGrpSpPr/>
          <p:nvPr/>
        </p:nvGrpSpPr>
        <p:grpSpPr>
          <a:xfrm>
            <a:off x="5029072" y="1094435"/>
            <a:ext cx="7030720" cy="4246880"/>
            <a:chOff x="5029072" y="1094435"/>
            <a:chExt cx="7030720" cy="4246880"/>
          </a:xfrm>
        </p:grpSpPr>
        <p:sp>
          <p:nvSpPr>
            <p:cNvPr id="12" name="object 12"/>
            <p:cNvSpPr/>
            <p:nvPr/>
          </p:nvSpPr>
          <p:spPr>
            <a:xfrm>
              <a:off x="5060822" y="2192693"/>
              <a:ext cx="3719829" cy="3116580"/>
            </a:xfrm>
            <a:custGeom>
              <a:avLst/>
              <a:gdLst/>
              <a:ahLst/>
              <a:cxnLst/>
              <a:rect l="l" t="t" r="r" b="b"/>
              <a:pathLst>
                <a:path w="3719829" h="3116579">
                  <a:moveTo>
                    <a:pt x="0" y="0"/>
                  </a:moveTo>
                  <a:lnTo>
                    <a:pt x="3719292" y="0"/>
                  </a:lnTo>
                  <a:lnTo>
                    <a:pt x="3719292" y="3116421"/>
                  </a:lnTo>
                  <a:lnTo>
                    <a:pt x="0" y="3116421"/>
                  </a:lnTo>
                  <a:lnTo>
                    <a:pt x="0" y="0"/>
                  </a:lnTo>
                  <a:close/>
                </a:path>
              </a:pathLst>
            </a:custGeom>
            <a:ln w="63500">
              <a:solidFill>
                <a:srgbClr val="4470C4"/>
              </a:solidFill>
            </a:ln>
          </p:spPr>
          <p:txBody>
            <a:bodyPr wrap="square" lIns="0" tIns="0" rIns="0" bIns="0" rtlCol="0"/>
            <a:lstStyle/>
            <a:p>
              <a:endParaRPr/>
            </a:p>
          </p:txBody>
        </p:sp>
        <p:sp>
          <p:nvSpPr>
            <p:cNvPr id="13" name="object 13"/>
            <p:cNvSpPr/>
            <p:nvPr/>
          </p:nvSpPr>
          <p:spPr>
            <a:xfrm>
              <a:off x="8242680" y="1361592"/>
              <a:ext cx="3753485" cy="3537585"/>
            </a:xfrm>
            <a:custGeom>
              <a:avLst/>
              <a:gdLst/>
              <a:ahLst/>
              <a:cxnLst/>
              <a:rect l="l" t="t" r="r" b="b"/>
              <a:pathLst>
                <a:path w="3753484" h="3537585">
                  <a:moveTo>
                    <a:pt x="0" y="0"/>
                  </a:moveTo>
                  <a:lnTo>
                    <a:pt x="3753372" y="0"/>
                  </a:lnTo>
                  <a:lnTo>
                    <a:pt x="3753372" y="3536972"/>
                  </a:lnTo>
                  <a:lnTo>
                    <a:pt x="0" y="3536972"/>
                  </a:lnTo>
                  <a:lnTo>
                    <a:pt x="0" y="0"/>
                  </a:lnTo>
                  <a:close/>
                </a:path>
              </a:pathLst>
            </a:custGeom>
            <a:ln w="127000">
              <a:solidFill>
                <a:srgbClr val="6F2F9F"/>
              </a:solidFill>
            </a:ln>
          </p:spPr>
          <p:txBody>
            <a:bodyPr wrap="square" lIns="0" tIns="0" rIns="0" bIns="0" rtlCol="0"/>
            <a:lstStyle/>
            <a:p>
              <a:endParaRPr/>
            </a:p>
          </p:txBody>
        </p:sp>
        <p:sp>
          <p:nvSpPr>
            <p:cNvPr id="14" name="object 14"/>
            <p:cNvSpPr/>
            <p:nvPr/>
          </p:nvSpPr>
          <p:spPr>
            <a:xfrm>
              <a:off x="7935823" y="1126185"/>
              <a:ext cx="3890010" cy="3427729"/>
            </a:xfrm>
            <a:custGeom>
              <a:avLst/>
              <a:gdLst/>
              <a:ahLst/>
              <a:cxnLst/>
              <a:rect l="l" t="t" r="r" b="b"/>
              <a:pathLst>
                <a:path w="3890009" h="3427729">
                  <a:moveTo>
                    <a:pt x="0" y="0"/>
                  </a:moveTo>
                  <a:lnTo>
                    <a:pt x="3889722" y="0"/>
                  </a:lnTo>
                  <a:lnTo>
                    <a:pt x="3889722" y="3427161"/>
                  </a:lnTo>
                  <a:lnTo>
                    <a:pt x="0" y="3427161"/>
                  </a:lnTo>
                  <a:lnTo>
                    <a:pt x="0" y="0"/>
                  </a:lnTo>
                  <a:close/>
                </a:path>
              </a:pathLst>
            </a:custGeom>
            <a:ln w="63500">
              <a:solidFill>
                <a:srgbClr val="FFC000"/>
              </a:solidFill>
            </a:ln>
          </p:spPr>
          <p:txBody>
            <a:bodyPr wrap="square" lIns="0" tIns="0" rIns="0" bIns="0" rtlCol="0"/>
            <a:lstStyle/>
            <a:p>
              <a:endParaRPr/>
            </a:p>
          </p:txBody>
        </p:sp>
      </p:grpSp>
      <p:sp>
        <p:nvSpPr>
          <p:cNvPr id="15" name="object 15"/>
          <p:cNvSpPr txBox="1"/>
          <p:nvPr/>
        </p:nvSpPr>
        <p:spPr>
          <a:xfrm>
            <a:off x="10603674" y="6178585"/>
            <a:ext cx="1445895" cy="149860"/>
          </a:xfrm>
          <a:prstGeom prst="rect">
            <a:avLst/>
          </a:prstGeom>
        </p:spPr>
        <p:txBody>
          <a:bodyPr vert="horz" wrap="square" lIns="0" tIns="7620" rIns="0" bIns="0" rtlCol="0">
            <a:spAutoFit/>
          </a:bodyPr>
          <a:lstStyle/>
          <a:p>
            <a:pPr marL="12700">
              <a:lnSpc>
                <a:spcPct val="100000"/>
              </a:lnSpc>
              <a:spcBef>
                <a:spcPts val="60"/>
              </a:spcBef>
            </a:pPr>
            <a:r>
              <a:rPr sz="800" u="sng" dirty="0">
                <a:solidFill>
                  <a:srgbClr val="0462C1"/>
                </a:solidFill>
                <a:uFill>
                  <a:solidFill>
                    <a:srgbClr val="0462C1"/>
                  </a:solidFill>
                </a:uFill>
                <a:latin typeface="Calibri"/>
                <a:cs typeface="Calibri"/>
              </a:rPr>
              <a:t>Puppy</a:t>
            </a:r>
            <a:r>
              <a:rPr sz="800" u="sng" spc="-3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25" dirty="0">
                <a:solidFill>
                  <a:srgbClr val="0462C1"/>
                </a:solidFill>
                <a:latin typeface="Calibri"/>
                <a:cs typeface="Calibri"/>
              </a:rPr>
              <a:t> </a:t>
            </a:r>
            <a:r>
              <a:rPr sz="800" dirty="0">
                <a:latin typeface="Calibri"/>
                <a:cs typeface="Calibri"/>
              </a:rPr>
              <a:t>is</a:t>
            </a:r>
            <a:r>
              <a:rPr sz="800" spc="-30" dirty="0">
                <a:latin typeface="Calibri"/>
                <a:cs typeface="Calibri"/>
              </a:rPr>
              <a:t> </a:t>
            </a:r>
            <a:r>
              <a:rPr sz="800" u="sng" dirty="0">
                <a:solidFill>
                  <a:srgbClr val="0462C1"/>
                </a:solidFill>
                <a:uFill>
                  <a:solidFill>
                    <a:srgbClr val="0462C1"/>
                  </a:solidFill>
                </a:uFill>
                <a:latin typeface="Calibri"/>
                <a:cs typeface="Calibri"/>
              </a:rPr>
              <a:t>CC0</a:t>
            </a:r>
            <a:r>
              <a:rPr sz="800" u="sng" spc="-3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Public</a:t>
            </a:r>
            <a:r>
              <a:rPr sz="800" u="sng" spc="-30"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Domain</a:t>
            </a:r>
            <a:endParaRPr sz="800">
              <a:latin typeface="Calibri"/>
              <a:cs typeface="Calibri"/>
            </a:endParaRPr>
          </a:p>
        </p:txBody>
      </p:sp>
      <p:sp>
        <p:nvSpPr>
          <p:cNvPr id="16" name="object 16"/>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7" name="object 17"/>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41</a:t>
            </a:fld>
            <a:endParaRPr spc="-25" dirty="0"/>
          </a:p>
        </p:txBody>
      </p:sp>
      <p:sp>
        <p:nvSpPr>
          <p:cNvPr id="18" name="object 18"/>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01767" y="957072"/>
            <a:ext cx="6995159" cy="5047488"/>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Overlapping</a:t>
            </a:r>
            <a:r>
              <a:rPr spc="55" dirty="0"/>
              <a:t> </a:t>
            </a:r>
            <a:r>
              <a:rPr spc="-10" dirty="0"/>
              <a:t>Boxes:</a:t>
            </a:r>
            <a:r>
              <a:rPr spc="50" dirty="0"/>
              <a:t> </a:t>
            </a:r>
            <a:r>
              <a:rPr sz="3900" dirty="0"/>
              <a:t>Non-Max</a:t>
            </a:r>
            <a:r>
              <a:rPr sz="3900" spc="95" dirty="0"/>
              <a:t> </a:t>
            </a:r>
            <a:r>
              <a:rPr sz="3900" dirty="0"/>
              <a:t>Suppression</a:t>
            </a:r>
            <a:r>
              <a:rPr sz="3900" spc="90" dirty="0"/>
              <a:t> </a:t>
            </a:r>
            <a:r>
              <a:rPr sz="3900" spc="-10" dirty="0"/>
              <a:t>(NMS)</a:t>
            </a:r>
            <a:endParaRPr sz="3900"/>
          </a:p>
        </p:txBody>
      </p:sp>
      <p:sp>
        <p:nvSpPr>
          <p:cNvPr id="4" name="object 4"/>
          <p:cNvSpPr txBox="1"/>
          <p:nvPr/>
        </p:nvSpPr>
        <p:spPr>
          <a:xfrm>
            <a:off x="146403" y="1041908"/>
            <a:ext cx="4601845" cy="760095"/>
          </a:xfrm>
          <a:prstGeom prst="rect">
            <a:avLst/>
          </a:prstGeom>
        </p:spPr>
        <p:txBody>
          <a:bodyPr vert="horz" wrap="square" lIns="0" tIns="9525" rIns="0" bIns="0" rtlCol="0">
            <a:spAutoFit/>
          </a:bodyPr>
          <a:lstStyle/>
          <a:p>
            <a:pPr marL="12700" marR="5080">
              <a:lnSpc>
                <a:spcPct val="100800"/>
              </a:lnSpc>
              <a:spcBef>
                <a:spcPts val="75"/>
              </a:spcBef>
            </a:pPr>
            <a:r>
              <a:rPr sz="2400" b="1" dirty="0">
                <a:latin typeface="Calibri"/>
                <a:cs typeface="Calibri"/>
              </a:rPr>
              <a:t>Problem</a:t>
            </a:r>
            <a:r>
              <a:rPr sz="2400" dirty="0">
                <a:latin typeface="Calibri"/>
                <a:cs typeface="Calibri"/>
              </a:rPr>
              <a:t>:</a:t>
            </a:r>
            <a:r>
              <a:rPr sz="2400" spc="-85" dirty="0">
                <a:latin typeface="Calibri"/>
                <a:cs typeface="Calibri"/>
              </a:rPr>
              <a:t> </a:t>
            </a:r>
            <a:r>
              <a:rPr sz="2400" dirty="0">
                <a:latin typeface="Calibri"/>
                <a:cs typeface="Calibri"/>
              </a:rPr>
              <a:t>Object</a:t>
            </a:r>
            <a:r>
              <a:rPr sz="2400" spc="-80" dirty="0">
                <a:latin typeface="Calibri"/>
                <a:cs typeface="Calibri"/>
              </a:rPr>
              <a:t> </a:t>
            </a:r>
            <a:r>
              <a:rPr sz="2400" spc="-10" dirty="0">
                <a:latin typeface="Calibri"/>
                <a:cs typeface="Calibri"/>
              </a:rPr>
              <a:t>detectors</a:t>
            </a:r>
            <a:r>
              <a:rPr sz="2400" spc="-80" dirty="0">
                <a:latin typeface="Calibri"/>
                <a:cs typeface="Calibri"/>
              </a:rPr>
              <a:t> </a:t>
            </a:r>
            <a:r>
              <a:rPr sz="2400" spc="-10" dirty="0">
                <a:latin typeface="Calibri"/>
                <a:cs typeface="Calibri"/>
              </a:rPr>
              <a:t>often </a:t>
            </a:r>
            <a:r>
              <a:rPr sz="2400" dirty="0">
                <a:latin typeface="Calibri"/>
                <a:cs typeface="Calibri"/>
              </a:rPr>
              <a:t>output</a:t>
            </a:r>
            <a:r>
              <a:rPr sz="2400" spc="-95" dirty="0">
                <a:latin typeface="Calibri"/>
                <a:cs typeface="Calibri"/>
              </a:rPr>
              <a:t> </a:t>
            </a:r>
            <a:r>
              <a:rPr sz="2400" dirty="0">
                <a:latin typeface="Calibri"/>
                <a:cs typeface="Calibri"/>
              </a:rPr>
              <a:t>many</a:t>
            </a:r>
            <a:r>
              <a:rPr sz="2400" spc="-95" dirty="0">
                <a:latin typeface="Calibri"/>
                <a:cs typeface="Calibri"/>
              </a:rPr>
              <a:t> </a:t>
            </a:r>
            <a:r>
              <a:rPr sz="2400" dirty="0">
                <a:latin typeface="Calibri"/>
                <a:cs typeface="Calibri"/>
              </a:rPr>
              <a:t>overlapping</a:t>
            </a:r>
            <a:r>
              <a:rPr sz="2400" spc="-95" dirty="0">
                <a:latin typeface="Calibri"/>
                <a:cs typeface="Calibri"/>
              </a:rPr>
              <a:t> </a:t>
            </a:r>
            <a:r>
              <a:rPr sz="2400" spc="-10" dirty="0">
                <a:latin typeface="Calibri"/>
                <a:cs typeface="Calibri"/>
              </a:rPr>
              <a:t>detections:</a:t>
            </a:r>
            <a:endParaRPr sz="2400">
              <a:latin typeface="Calibri"/>
              <a:cs typeface="Calibri"/>
            </a:endParaRPr>
          </a:p>
        </p:txBody>
      </p:sp>
      <p:sp>
        <p:nvSpPr>
          <p:cNvPr id="5" name="object 5"/>
          <p:cNvSpPr txBox="1"/>
          <p:nvPr/>
        </p:nvSpPr>
        <p:spPr>
          <a:xfrm>
            <a:off x="146403" y="2145284"/>
            <a:ext cx="4293235" cy="2945765"/>
          </a:xfrm>
          <a:prstGeom prst="rect">
            <a:avLst/>
          </a:prstGeom>
        </p:spPr>
        <p:txBody>
          <a:bodyPr vert="horz" wrap="square" lIns="0" tIns="15240" rIns="0" bIns="0" rtlCol="0">
            <a:spAutoFit/>
          </a:bodyPr>
          <a:lstStyle/>
          <a:p>
            <a:pPr marL="12700" marR="984250" algn="just">
              <a:lnSpc>
                <a:spcPct val="99200"/>
              </a:lnSpc>
              <a:spcBef>
                <a:spcPts val="120"/>
              </a:spcBef>
            </a:pPr>
            <a:r>
              <a:rPr sz="2400" b="1" dirty="0">
                <a:latin typeface="Calibri"/>
                <a:cs typeface="Calibri"/>
              </a:rPr>
              <a:t>Solution</a:t>
            </a:r>
            <a:r>
              <a:rPr sz="2400" dirty="0">
                <a:latin typeface="Calibri"/>
                <a:cs typeface="Calibri"/>
              </a:rPr>
              <a:t>:</a:t>
            </a:r>
            <a:r>
              <a:rPr sz="2400" spc="-60" dirty="0">
                <a:latin typeface="Calibri"/>
                <a:cs typeface="Calibri"/>
              </a:rPr>
              <a:t> </a:t>
            </a:r>
            <a:r>
              <a:rPr sz="2400" spc="-45" dirty="0">
                <a:latin typeface="Calibri"/>
                <a:cs typeface="Calibri"/>
              </a:rPr>
              <a:t>Post-</a:t>
            </a:r>
            <a:r>
              <a:rPr sz="2400" dirty="0">
                <a:latin typeface="Calibri"/>
                <a:cs typeface="Calibri"/>
              </a:rPr>
              <a:t>process</a:t>
            </a:r>
            <a:r>
              <a:rPr sz="2400" spc="-55" dirty="0">
                <a:latin typeface="Calibri"/>
                <a:cs typeface="Calibri"/>
              </a:rPr>
              <a:t> </a:t>
            </a:r>
            <a:r>
              <a:rPr sz="2400" spc="-25" dirty="0">
                <a:latin typeface="Calibri"/>
                <a:cs typeface="Calibri"/>
              </a:rPr>
              <a:t>raw </a:t>
            </a:r>
            <a:r>
              <a:rPr sz="2400" dirty="0">
                <a:latin typeface="Calibri"/>
                <a:cs typeface="Calibri"/>
              </a:rPr>
              <a:t>detections</a:t>
            </a:r>
            <a:r>
              <a:rPr sz="2400" spc="-80" dirty="0">
                <a:latin typeface="Calibri"/>
                <a:cs typeface="Calibri"/>
              </a:rPr>
              <a:t> </a:t>
            </a:r>
            <a:r>
              <a:rPr sz="2400" dirty="0">
                <a:latin typeface="Calibri"/>
                <a:cs typeface="Calibri"/>
              </a:rPr>
              <a:t>using</a:t>
            </a:r>
            <a:r>
              <a:rPr sz="2400" spc="-80" dirty="0">
                <a:latin typeface="Calibri"/>
                <a:cs typeface="Calibri"/>
              </a:rPr>
              <a:t> </a:t>
            </a:r>
            <a:r>
              <a:rPr sz="2400" b="1" spc="-10" dirty="0">
                <a:latin typeface="Calibri"/>
                <a:cs typeface="Calibri"/>
              </a:rPr>
              <a:t>Non-</a:t>
            </a:r>
            <a:r>
              <a:rPr sz="2400" b="1" spc="-25" dirty="0">
                <a:latin typeface="Calibri"/>
                <a:cs typeface="Calibri"/>
              </a:rPr>
              <a:t>Max </a:t>
            </a:r>
            <a:r>
              <a:rPr sz="2400" b="1" dirty="0">
                <a:latin typeface="Calibri"/>
                <a:cs typeface="Calibri"/>
              </a:rPr>
              <a:t>Suppression</a:t>
            </a:r>
            <a:r>
              <a:rPr sz="2400" b="1" spc="-110" dirty="0">
                <a:latin typeface="Calibri"/>
                <a:cs typeface="Calibri"/>
              </a:rPr>
              <a:t> </a:t>
            </a:r>
            <a:r>
              <a:rPr sz="2400" b="1" spc="-10" dirty="0">
                <a:latin typeface="Calibri"/>
                <a:cs typeface="Calibri"/>
              </a:rPr>
              <a:t>(NMS)</a:t>
            </a:r>
            <a:endParaRPr sz="2400">
              <a:latin typeface="Calibri"/>
              <a:cs typeface="Calibri"/>
            </a:endParaRPr>
          </a:p>
          <a:p>
            <a:pPr>
              <a:lnSpc>
                <a:spcPct val="100000"/>
              </a:lnSpc>
            </a:pPr>
            <a:endParaRPr sz="2400">
              <a:latin typeface="Calibri"/>
              <a:cs typeface="Calibri"/>
            </a:endParaRPr>
          </a:p>
          <a:p>
            <a:pPr marL="469265" indent="-456565">
              <a:lnSpc>
                <a:spcPct val="100000"/>
              </a:lnSpc>
              <a:buAutoNum type="arabicPeriod"/>
              <a:tabLst>
                <a:tab pos="469265" algn="l"/>
              </a:tabLst>
            </a:pPr>
            <a:r>
              <a:rPr sz="2400" dirty="0">
                <a:latin typeface="Calibri"/>
                <a:cs typeface="Calibri"/>
              </a:rPr>
              <a:t>Select</a:t>
            </a:r>
            <a:r>
              <a:rPr sz="2400" spc="-40" dirty="0">
                <a:latin typeface="Calibri"/>
                <a:cs typeface="Calibri"/>
              </a:rPr>
              <a:t> </a:t>
            </a:r>
            <a:r>
              <a:rPr sz="2400" dirty="0">
                <a:latin typeface="Calibri"/>
                <a:cs typeface="Calibri"/>
              </a:rPr>
              <a:t>next</a:t>
            </a:r>
            <a:r>
              <a:rPr sz="2400" spc="-35" dirty="0">
                <a:latin typeface="Calibri"/>
                <a:cs typeface="Calibri"/>
              </a:rPr>
              <a:t> </a:t>
            </a:r>
            <a:r>
              <a:rPr sz="2400" spc="-30" dirty="0">
                <a:latin typeface="Calibri"/>
                <a:cs typeface="Calibri"/>
              </a:rPr>
              <a:t>highest-</a:t>
            </a:r>
            <a:r>
              <a:rPr sz="2400" dirty="0">
                <a:latin typeface="Calibri"/>
                <a:cs typeface="Calibri"/>
              </a:rPr>
              <a:t>scoring</a:t>
            </a:r>
            <a:r>
              <a:rPr sz="2400" spc="-40" dirty="0">
                <a:latin typeface="Calibri"/>
                <a:cs typeface="Calibri"/>
              </a:rPr>
              <a:t> </a:t>
            </a:r>
            <a:r>
              <a:rPr sz="2400" spc="-25" dirty="0">
                <a:latin typeface="Calibri"/>
                <a:cs typeface="Calibri"/>
              </a:rPr>
              <a:t>box</a:t>
            </a:r>
            <a:endParaRPr sz="2400">
              <a:latin typeface="Calibri"/>
              <a:cs typeface="Calibri"/>
            </a:endParaRPr>
          </a:p>
          <a:p>
            <a:pPr marL="469900" marR="134620" indent="-457200">
              <a:lnSpc>
                <a:spcPts val="2900"/>
              </a:lnSpc>
              <a:spcBef>
                <a:spcPts val="80"/>
              </a:spcBef>
              <a:buAutoNum type="arabicPeriod"/>
              <a:tabLst>
                <a:tab pos="469900" algn="l"/>
              </a:tabLst>
            </a:pPr>
            <a:r>
              <a:rPr sz="2400" dirty="0">
                <a:latin typeface="Calibri"/>
                <a:cs typeface="Calibri"/>
              </a:rPr>
              <a:t>Eliminate</a:t>
            </a:r>
            <a:r>
              <a:rPr sz="2400" spc="-75" dirty="0">
                <a:latin typeface="Calibri"/>
                <a:cs typeface="Calibri"/>
              </a:rPr>
              <a:t> </a:t>
            </a:r>
            <a:r>
              <a:rPr sz="2400" spc="-30" dirty="0">
                <a:latin typeface="Calibri"/>
                <a:cs typeface="Calibri"/>
              </a:rPr>
              <a:t>lower-</a:t>
            </a:r>
            <a:r>
              <a:rPr sz="2400" dirty="0">
                <a:latin typeface="Calibri"/>
                <a:cs typeface="Calibri"/>
              </a:rPr>
              <a:t>scoring</a:t>
            </a:r>
            <a:r>
              <a:rPr sz="2400" spc="-75" dirty="0">
                <a:latin typeface="Calibri"/>
                <a:cs typeface="Calibri"/>
              </a:rPr>
              <a:t> </a:t>
            </a:r>
            <a:r>
              <a:rPr sz="2400" spc="-10" dirty="0">
                <a:latin typeface="Calibri"/>
                <a:cs typeface="Calibri"/>
              </a:rPr>
              <a:t>boxes </a:t>
            </a:r>
            <a:r>
              <a:rPr sz="2400" dirty="0">
                <a:latin typeface="Calibri"/>
                <a:cs typeface="Calibri"/>
              </a:rPr>
              <a:t>with</a:t>
            </a:r>
            <a:r>
              <a:rPr sz="2400" spc="-40" dirty="0">
                <a:latin typeface="Calibri"/>
                <a:cs typeface="Calibri"/>
              </a:rPr>
              <a:t> </a:t>
            </a:r>
            <a:r>
              <a:rPr sz="2400" dirty="0">
                <a:latin typeface="Calibri"/>
                <a:cs typeface="Calibri"/>
              </a:rPr>
              <a:t>IoU</a:t>
            </a:r>
            <a:r>
              <a:rPr sz="2400" spc="-35" dirty="0">
                <a:latin typeface="Calibri"/>
                <a:cs typeface="Calibri"/>
              </a:rPr>
              <a:t> </a:t>
            </a:r>
            <a:r>
              <a:rPr sz="2400" dirty="0">
                <a:latin typeface="Calibri"/>
                <a:cs typeface="Calibri"/>
              </a:rPr>
              <a:t>&gt;</a:t>
            </a:r>
            <a:r>
              <a:rPr sz="2400" spc="-35" dirty="0">
                <a:latin typeface="Calibri"/>
                <a:cs typeface="Calibri"/>
              </a:rPr>
              <a:t> </a:t>
            </a:r>
            <a:r>
              <a:rPr sz="2400" dirty="0">
                <a:latin typeface="Calibri"/>
                <a:cs typeface="Calibri"/>
              </a:rPr>
              <a:t>threshold</a:t>
            </a:r>
            <a:r>
              <a:rPr sz="2400" spc="-40" dirty="0">
                <a:latin typeface="Calibri"/>
                <a:cs typeface="Calibri"/>
              </a:rPr>
              <a:t> </a:t>
            </a:r>
            <a:r>
              <a:rPr sz="2400" dirty="0">
                <a:latin typeface="Calibri"/>
                <a:cs typeface="Calibri"/>
              </a:rPr>
              <a:t>(e.g.</a:t>
            </a:r>
            <a:r>
              <a:rPr sz="2400" spc="-40" dirty="0">
                <a:latin typeface="Calibri"/>
                <a:cs typeface="Calibri"/>
              </a:rPr>
              <a:t> </a:t>
            </a:r>
            <a:r>
              <a:rPr sz="2400" spc="-20" dirty="0">
                <a:latin typeface="Calibri"/>
                <a:cs typeface="Calibri"/>
              </a:rPr>
              <a:t>0.7)</a:t>
            </a:r>
            <a:endParaRPr sz="2400">
              <a:latin typeface="Calibri"/>
              <a:cs typeface="Calibri"/>
            </a:endParaRPr>
          </a:p>
          <a:p>
            <a:pPr marL="469265" indent="-456565">
              <a:lnSpc>
                <a:spcPts val="2710"/>
              </a:lnSpc>
              <a:buAutoNum type="arabicPeriod"/>
              <a:tabLst>
                <a:tab pos="469265" algn="l"/>
              </a:tabLst>
            </a:pPr>
            <a:r>
              <a:rPr sz="2400" dirty="0">
                <a:latin typeface="Calibri"/>
                <a:cs typeface="Calibri"/>
              </a:rPr>
              <a:t>If</a:t>
            </a:r>
            <a:r>
              <a:rPr sz="2400" spc="-80" dirty="0">
                <a:latin typeface="Calibri"/>
                <a:cs typeface="Calibri"/>
              </a:rPr>
              <a:t> </a:t>
            </a:r>
            <a:r>
              <a:rPr sz="2400" dirty="0">
                <a:latin typeface="Calibri"/>
                <a:cs typeface="Calibri"/>
              </a:rPr>
              <a:t>any</a:t>
            </a:r>
            <a:r>
              <a:rPr sz="2400" spc="-80" dirty="0">
                <a:latin typeface="Calibri"/>
                <a:cs typeface="Calibri"/>
              </a:rPr>
              <a:t> </a:t>
            </a:r>
            <a:r>
              <a:rPr sz="2400" spc="-10" dirty="0">
                <a:latin typeface="Calibri"/>
                <a:cs typeface="Calibri"/>
              </a:rPr>
              <a:t>boxes</a:t>
            </a:r>
            <a:r>
              <a:rPr sz="2400" spc="-90" dirty="0">
                <a:latin typeface="Calibri"/>
                <a:cs typeface="Calibri"/>
              </a:rPr>
              <a:t> </a:t>
            </a:r>
            <a:r>
              <a:rPr sz="2400" dirty="0">
                <a:latin typeface="Calibri"/>
                <a:cs typeface="Calibri"/>
              </a:rPr>
              <a:t>remain,</a:t>
            </a:r>
            <a:r>
              <a:rPr sz="2400" spc="-80" dirty="0">
                <a:latin typeface="Calibri"/>
                <a:cs typeface="Calibri"/>
              </a:rPr>
              <a:t> </a:t>
            </a:r>
            <a:r>
              <a:rPr sz="2400" spc="-10" dirty="0">
                <a:latin typeface="Calibri"/>
                <a:cs typeface="Calibri"/>
              </a:rPr>
              <a:t>GOTO</a:t>
            </a:r>
            <a:r>
              <a:rPr sz="2400" spc="-85" dirty="0">
                <a:latin typeface="Calibri"/>
                <a:cs typeface="Calibri"/>
              </a:rPr>
              <a:t> </a:t>
            </a:r>
            <a:r>
              <a:rPr sz="2400" spc="-50" dirty="0">
                <a:latin typeface="Calibri"/>
                <a:cs typeface="Calibri"/>
              </a:rPr>
              <a:t>1</a:t>
            </a:r>
            <a:endParaRPr sz="2400">
              <a:latin typeface="Calibri"/>
              <a:cs typeface="Calibri"/>
            </a:endParaRPr>
          </a:p>
        </p:txBody>
      </p:sp>
      <p:sp>
        <p:nvSpPr>
          <p:cNvPr id="6" name="object 6"/>
          <p:cNvSpPr txBox="1"/>
          <p:nvPr/>
        </p:nvSpPr>
        <p:spPr>
          <a:xfrm>
            <a:off x="8387397" y="1379221"/>
            <a:ext cx="223837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6F2F9F"/>
                </a:solidFill>
                <a:latin typeface="Calibri"/>
                <a:cs typeface="Calibri"/>
              </a:rPr>
              <a:t>P(dog)</a:t>
            </a:r>
            <a:r>
              <a:rPr sz="3200" b="1" spc="-30" dirty="0">
                <a:solidFill>
                  <a:srgbClr val="6F2F9F"/>
                </a:solidFill>
                <a:latin typeface="Calibri"/>
                <a:cs typeface="Calibri"/>
              </a:rPr>
              <a:t> </a:t>
            </a:r>
            <a:r>
              <a:rPr sz="3200" b="1" dirty="0">
                <a:solidFill>
                  <a:srgbClr val="6F2F9F"/>
                </a:solidFill>
                <a:latin typeface="Calibri"/>
                <a:cs typeface="Calibri"/>
              </a:rPr>
              <a:t>=</a:t>
            </a:r>
            <a:r>
              <a:rPr sz="3200" b="1" spc="-25" dirty="0">
                <a:solidFill>
                  <a:srgbClr val="6F2F9F"/>
                </a:solidFill>
                <a:latin typeface="Calibri"/>
                <a:cs typeface="Calibri"/>
              </a:rPr>
              <a:t> </a:t>
            </a:r>
            <a:r>
              <a:rPr sz="3200" b="1" spc="-20" dirty="0">
                <a:solidFill>
                  <a:srgbClr val="6F2F9F"/>
                </a:solidFill>
                <a:latin typeface="Calibri"/>
                <a:cs typeface="Calibri"/>
              </a:rPr>
              <a:t>0.75</a:t>
            </a:r>
            <a:endParaRPr sz="3200">
              <a:latin typeface="Calibri"/>
              <a:cs typeface="Calibri"/>
            </a:endParaRPr>
          </a:p>
        </p:txBody>
      </p:sp>
      <p:sp>
        <p:nvSpPr>
          <p:cNvPr id="7" name="object 7"/>
          <p:cNvSpPr txBox="1"/>
          <p:nvPr/>
        </p:nvSpPr>
        <p:spPr>
          <a:xfrm>
            <a:off x="5082019" y="1546860"/>
            <a:ext cx="2031364"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4470C4"/>
                </a:solidFill>
                <a:latin typeface="Calibri"/>
                <a:cs typeface="Calibri"/>
              </a:rPr>
              <a:t>P(dog)</a:t>
            </a:r>
            <a:r>
              <a:rPr sz="3200" b="1" spc="-30" dirty="0">
                <a:solidFill>
                  <a:srgbClr val="4470C4"/>
                </a:solidFill>
                <a:latin typeface="Calibri"/>
                <a:cs typeface="Calibri"/>
              </a:rPr>
              <a:t> </a:t>
            </a:r>
            <a:r>
              <a:rPr sz="3200" b="1" dirty="0">
                <a:solidFill>
                  <a:srgbClr val="4470C4"/>
                </a:solidFill>
                <a:latin typeface="Calibri"/>
                <a:cs typeface="Calibri"/>
              </a:rPr>
              <a:t>=</a:t>
            </a:r>
            <a:r>
              <a:rPr sz="3200" b="1" spc="-25" dirty="0">
                <a:solidFill>
                  <a:srgbClr val="4470C4"/>
                </a:solidFill>
                <a:latin typeface="Calibri"/>
                <a:cs typeface="Calibri"/>
              </a:rPr>
              <a:t> 0.9</a:t>
            </a:r>
            <a:endParaRPr sz="3200">
              <a:latin typeface="Calibri"/>
              <a:cs typeface="Calibri"/>
            </a:endParaRPr>
          </a:p>
        </p:txBody>
      </p:sp>
      <p:grpSp>
        <p:nvGrpSpPr>
          <p:cNvPr id="8" name="object 8"/>
          <p:cNvGrpSpPr/>
          <p:nvPr/>
        </p:nvGrpSpPr>
        <p:grpSpPr>
          <a:xfrm>
            <a:off x="5029072" y="1329842"/>
            <a:ext cx="6998970" cy="4011295"/>
            <a:chOff x="5029072" y="1329842"/>
            <a:chExt cx="6998970" cy="4011295"/>
          </a:xfrm>
        </p:grpSpPr>
        <p:sp>
          <p:nvSpPr>
            <p:cNvPr id="9" name="object 9"/>
            <p:cNvSpPr/>
            <p:nvPr/>
          </p:nvSpPr>
          <p:spPr>
            <a:xfrm>
              <a:off x="5060822" y="2192693"/>
              <a:ext cx="3719829" cy="3116580"/>
            </a:xfrm>
            <a:custGeom>
              <a:avLst/>
              <a:gdLst/>
              <a:ahLst/>
              <a:cxnLst/>
              <a:rect l="l" t="t" r="r" b="b"/>
              <a:pathLst>
                <a:path w="3719829" h="3116579">
                  <a:moveTo>
                    <a:pt x="0" y="0"/>
                  </a:moveTo>
                  <a:lnTo>
                    <a:pt x="3719292" y="0"/>
                  </a:lnTo>
                  <a:lnTo>
                    <a:pt x="3719292" y="3116421"/>
                  </a:lnTo>
                  <a:lnTo>
                    <a:pt x="0" y="3116421"/>
                  </a:lnTo>
                  <a:lnTo>
                    <a:pt x="0" y="0"/>
                  </a:lnTo>
                  <a:close/>
                </a:path>
              </a:pathLst>
            </a:custGeom>
            <a:ln w="63500">
              <a:solidFill>
                <a:srgbClr val="4470C4"/>
              </a:solidFill>
            </a:ln>
          </p:spPr>
          <p:txBody>
            <a:bodyPr wrap="square" lIns="0" tIns="0" rIns="0" bIns="0" rtlCol="0"/>
            <a:lstStyle/>
            <a:p>
              <a:endParaRPr/>
            </a:p>
          </p:txBody>
        </p:sp>
        <p:sp>
          <p:nvSpPr>
            <p:cNvPr id="10" name="object 10"/>
            <p:cNvSpPr/>
            <p:nvPr/>
          </p:nvSpPr>
          <p:spPr>
            <a:xfrm>
              <a:off x="8242680" y="1361592"/>
              <a:ext cx="3753485" cy="3537585"/>
            </a:xfrm>
            <a:custGeom>
              <a:avLst/>
              <a:gdLst/>
              <a:ahLst/>
              <a:cxnLst/>
              <a:rect l="l" t="t" r="r" b="b"/>
              <a:pathLst>
                <a:path w="3753484" h="3537585">
                  <a:moveTo>
                    <a:pt x="0" y="0"/>
                  </a:moveTo>
                  <a:lnTo>
                    <a:pt x="3753372" y="0"/>
                  </a:lnTo>
                  <a:lnTo>
                    <a:pt x="3753372" y="3536972"/>
                  </a:lnTo>
                  <a:lnTo>
                    <a:pt x="0" y="3536972"/>
                  </a:lnTo>
                  <a:lnTo>
                    <a:pt x="0" y="0"/>
                  </a:lnTo>
                  <a:close/>
                </a:path>
              </a:pathLst>
            </a:custGeom>
            <a:ln w="63500">
              <a:solidFill>
                <a:srgbClr val="6F2F9F"/>
              </a:solidFill>
            </a:ln>
          </p:spPr>
          <p:txBody>
            <a:bodyPr wrap="square" lIns="0" tIns="0" rIns="0" bIns="0" rtlCol="0"/>
            <a:lstStyle/>
            <a:p>
              <a:endParaRPr/>
            </a:p>
          </p:txBody>
        </p:sp>
      </p:grpSp>
      <p:sp>
        <p:nvSpPr>
          <p:cNvPr id="11" name="object 11"/>
          <p:cNvSpPr txBox="1"/>
          <p:nvPr/>
        </p:nvSpPr>
        <p:spPr>
          <a:xfrm>
            <a:off x="10603674" y="6178585"/>
            <a:ext cx="1445895" cy="149860"/>
          </a:xfrm>
          <a:prstGeom prst="rect">
            <a:avLst/>
          </a:prstGeom>
        </p:spPr>
        <p:txBody>
          <a:bodyPr vert="horz" wrap="square" lIns="0" tIns="7620" rIns="0" bIns="0" rtlCol="0">
            <a:spAutoFit/>
          </a:bodyPr>
          <a:lstStyle/>
          <a:p>
            <a:pPr marL="12700">
              <a:lnSpc>
                <a:spcPct val="100000"/>
              </a:lnSpc>
              <a:spcBef>
                <a:spcPts val="60"/>
              </a:spcBef>
            </a:pPr>
            <a:r>
              <a:rPr sz="800" u="sng" dirty="0">
                <a:solidFill>
                  <a:srgbClr val="0462C1"/>
                </a:solidFill>
                <a:uFill>
                  <a:solidFill>
                    <a:srgbClr val="0462C1"/>
                  </a:solidFill>
                </a:uFill>
                <a:latin typeface="Calibri"/>
                <a:cs typeface="Calibri"/>
              </a:rPr>
              <a:t>Puppy</a:t>
            </a:r>
            <a:r>
              <a:rPr sz="800" u="sng" spc="-3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25" dirty="0">
                <a:solidFill>
                  <a:srgbClr val="0462C1"/>
                </a:solidFill>
                <a:latin typeface="Calibri"/>
                <a:cs typeface="Calibri"/>
              </a:rPr>
              <a:t> </a:t>
            </a:r>
            <a:r>
              <a:rPr sz="800" dirty="0">
                <a:latin typeface="Calibri"/>
                <a:cs typeface="Calibri"/>
              </a:rPr>
              <a:t>is</a:t>
            </a:r>
            <a:r>
              <a:rPr sz="800" spc="-30" dirty="0">
                <a:latin typeface="Calibri"/>
                <a:cs typeface="Calibri"/>
              </a:rPr>
              <a:t> </a:t>
            </a:r>
            <a:r>
              <a:rPr sz="800" u="sng" dirty="0">
                <a:solidFill>
                  <a:srgbClr val="0462C1"/>
                </a:solidFill>
                <a:uFill>
                  <a:solidFill>
                    <a:srgbClr val="0462C1"/>
                  </a:solidFill>
                </a:uFill>
                <a:latin typeface="Calibri"/>
                <a:cs typeface="Calibri"/>
              </a:rPr>
              <a:t>CC0</a:t>
            </a:r>
            <a:r>
              <a:rPr sz="800" u="sng" spc="-3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Public</a:t>
            </a:r>
            <a:r>
              <a:rPr sz="800" u="sng" spc="-30"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Domain</a:t>
            </a:r>
            <a:endParaRPr sz="800">
              <a:latin typeface="Calibri"/>
              <a:cs typeface="Calibri"/>
            </a:endParaRPr>
          </a:p>
        </p:txBody>
      </p:sp>
      <p:sp>
        <p:nvSpPr>
          <p:cNvPr id="12" name="object 12"/>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3" name="object 13"/>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42</a:t>
            </a:fld>
            <a:endParaRPr spc="-25" dirty="0"/>
          </a:p>
        </p:txBody>
      </p:sp>
      <p:sp>
        <p:nvSpPr>
          <p:cNvPr id="14" name="object 14"/>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403" y="166792"/>
            <a:ext cx="10677525" cy="1635125"/>
          </a:xfrm>
          <a:prstGeom prst="rect">
            <a:avLst/>
          </a:prstGeom>
        </p:spPr>
        <p:txBody>
          <a:bodyPr vert="horz" wrap="square" lIns="0" tIns="178435" rIns="0" bIns="0" rtlCol="0">
            <a:spAutoFit/>
          </a:bodyPr>
          <a:lstStyle/>
          <a:p>
            <a:pPr marL="782955">
              <a:lnSpc>
                <a:spcPct val="100000"/>
              </a:lnSpc>
              <a:spcBef>
                <a:spcPts val="1405"/>
              </a:spcBef>
            </a:pPr>
            <a:r>
              <a:rPr dirty="0"/>
              <a:t>Overlapping</a:t>
            </a:r>
            <a:r>
              <a:rPr spc="55" dirty="0"/>
              <a:t> </a:t>
            </a:r>
            <a:r>
              <a:rPr spc="-10" dirty="0"/>
              <a:t>Boxes:</a:t>
            </a:r>
            <a:r>
              <a:rPr spc="50" dirty="0"/>
              <a:t> </a:t>
            </a:r>
            <a:r>
              <a:rPr sz="3900" dirty="0"/>
              <a:t>Non-Max</a:t>
            </a:r>
            <a:r>
              <a:rPr sz="3900" spc="95" dirty="0"/>
              <a:t> </a:t>
            </a:r>
            <a:r>
              <a:rPr sz="3900" dirty="0"/>
              <a:t>Suppression</a:t>
            </a:r>
            <a:r>
              <a:rPr sz="3900" spc="90" dirty="0"/>
              <a:t> </a:t>
            </a:r>
            <a:r>
              <a:rPr sz="3900" spc="-10" dirty="0"/>
              <a:t>(NMS)</a:t>
            </a:r>
            <a:endParaRPr sz="3900"/>
          </a:p>
          <a:p>
            <a:pPr marL="12700" marR="6080125">
              <a:lnSpc>
                <a:spcPct val="100800"/>
              </a:lnSpc>
              <a:spcBef>
                <a:spcPts val="760"/>
              </a:spcBef>
            </a:pPr>
            <a:r>
              <a:rPr sz="2400" b="1" dirty="0">
                <a:latin typeface="Calibri"/>
                <a:cs typeface="Calibri"/>
              </a:rPr>
              <a:t>Problem</a:t>
            </a:r>
            <a:r>
              <a:rPr sz="2400" dirty="0">
                <a:latin typeface="Calibri"/>
                <a:cs typeface="Calibri"/>
              </a:rPr>
              <a:t>:</a:t>
            </a:r>
            <a:r>
              <a:rPr sz="2400" spc="-85" dirty="0">
                <a:latin typeface="Calibri"/>
                <a:cs typeface="Calibri"/>
              </a:rPr>
              <a:t> </a:t>
            </a:r>
            <a:r>
              <a:rPr sz="2400" dirty="0">
                <a:latin typeface="Calibri"/>
                <a:cs typeface="Calibri"/>
              </a:rPr>
              <a:t>Object</a:t>
            </a:r>
            <a:r>
              <a:rPr sz="2400" spc="-80" dirty="0">
                <a:latin typeface="Calibri"/>
                <a:cs typeface="Calibri"/>
              </a:rPr>
              <a:t> </a:t>
            </a:r>
            <a:r>
              <a:rPr sz="2400" spc="-10" dirty="0">
                <a:latin typeface="Calibri"/>
                <a:cs typeface="Calibri"/>
              </a:rPr>
              <a:t>detectors</a:t>
            </a:r>
            <a:r>
              <a:rPr sz="2400" spc="-80" dirty="0">
                <a:latin typeface="Calibri"/>
                <a:cs typeface="Calibri"/>
              </a:rPr>
              <a:t> </a:t>
            </a:r>
            <a:r>
              <a:rPr sz="2400" spc="-10" dirty="0">
                <a:latin typeface="Calibri"/>
                <a:cs typeface="Calibri"/>
              </a:rPr>
              <a:t>often </a:t>
            </a:r>
            <a:r>
              <a:rPr sz="2400" dirty="0">
                <a:latin typeface="Calibri"/>
                <a:cs typeface="Calibri"/>
              </a:rPr>
              <a:t>output</a:t>
            </a:r>
            <a:r>
              <a:rPr sz="2400" spc="-95" dirty="0">
                <a:latin typeface="Calibri"/>
                <a:cs typeface="Calibri"/>
              </a:rPr>
              <a:t> </a:t>
            </a:r>
            <a:r>
              <a:rPr sz="2400" dirty="0">
                <a:latin typeface="Calibri"/>
                <a:cs typeface="Calibri"/>
              </a:rPr>
              <a:t>many</a:t>
            </a:r>
            <a:r>
              <a:rPr sz="2400" spc="-95" dirty="0">
                <a:latin typeface="Calibri"/>
                <a:cs typeface="Calibri"/>
              </a:rPr>
              <a:t> </a:t>
            </a:r>
            <a:r>
              <a:rPr sz="2400" dirty="0">
                <a:latin typeface="Calibri"/>
                <a:cs typeface="Calibri"/>
              </a:rPr>
              <a:t>overlapping</a:t>
            </a:r>
            <a:r>
              <a:rPr sz="2400" spc="-95" dirty="0">
                <a:latin typeface="Calibri"/>
                <a:cs typeface="Calibri"/>
              </a:rPr>
              <a:t> </a:t>
            </a:r>
            <a:r>
              <a:rPr sz="2400" spc="-10" dirty="0">
                <a:latin typeface="Calibri"/>
                <a:cs typeface="Calibri"/>
              </a:rPr>
              <a:t>detections:</a:t>
            </a:r>
            <a:endParaRPr sz="2400">
              <a:latin typeface="Calibri"/>
              <a:cs typeface="Calibri"/>
            </a:endParaRPr>
          </a:p>
        </p:txBody>
      </p:sp>
      <p:sp>
        <p:nvSpPr>
          <p:cNvPr id="3" name="object 3"/>
          <p:cNvSpPr txBox="1"/>
          <p:nvPr/>
        </p:nvSpPr>
        <p:spPr>
          <a:xfrm>
            <a:off x="9132938" y="6173723"/>
            <a:ext cx="2741930" cy="147320"/>
          </a:xfrm>
          <a:prstGeom prst="rect">
            <a:avLst/>
          </a:prstGeom>
        </p:spPr>
        <p:txBody>
          <a:bodyPr vert="horz" wrap="square" lIns="0" tIns="12700" rIns="0" bIns="0" rtlCol="0">
            <a:spAutoFit/>
          </a:bodyPr>
          <a:lstStyle/>
          <a:p>
            <a:pPr marL="12700">
              <a:lnSpc>
                <a:spcPct val="100000"/>
              </a:lnSpc>
              <a:spcBef>
                <a:spcPts val="100"/>
              </a:spcBef>
            </a:pPr>
            <a:r>
              <a:rPr sz="800" u="sng" dirty="0">
                <a:solidFill>
                  <a:srgbClr val="0462C1"/>
                </a:solidFill>
                <a:uFill>
                  <a:solidFill>
                    <a:srgbClr val="0462C1"/>
                  </a:solidFill>
                </a:uFill>
                <a:latin typeface="Calibri"/>
                <a:cs typeface="Calibri"/>
              </a:rPr>
              <a:t>Crowd</a:t>
            </a:r>
            <a:r>
              <a:rPr sz="800" u="sng" spc="-15"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u="sng" spc="-10" dirty="0">
                <a:solidFill>
                  <a:srgbClr val="0462C1"/>
                </a:solidFill>
                <a:uFill>
                  <a:solidFill>
                    <a:srgbClr val="0462C1"/>
                  </a:solidFill>
                </a:uFill>
                <a:latin typeface="Calibri"/>
                <a:cs typeface="Calibri"/>
              </a:rPr>
              <a:t> </a:t>
            </a:r>
            <a:r>
              <a:rPr sz="800" dirty="0">
                <a:latin typeface="Calibri"/>
                <a:cs typeface="Calibri"/>
              </a:rPr>
              <a:t>is</a:t>
            </a:r>
            <a:r>
              <a:rPr sz="800" spc="-15" dirty="0">
                <a:latin typeface="Calibri"/>
                <a:cs typeface="Calibri"/>
              </a:rPr>
              <a:t> </a:t>
            </a:r>
            <a:r>
              <a:rPr sz="800" dirty="0">
                <a:latin typeface="Calibri"/>
                <a:cs typeface="Calibri"/>
              </a:rPr>
              <a:t>free</a:t>
            </a:r>
            <a:r>
              <a:rPr sz="800" spc="-10" dirty="0">
                <a:latin typeface="Calibri"/>
                <a:cs typeface="Calibri"/>
              </a:rPr>
              <a:t> </a:t>
            </a:r>
            <a:r>
              <a:rPr sz="800" dirty="0">
                <a:latin typeface="Calibri"/>
                <a:cs typeface="Calibri"/>
              </a:rPr>
              <a:t>for</a:t>
            </a:r>
            <a:r>
              <a:rPr sz="800" spc="-20" dirty="0">
                <a:latin typeface="Calibri"/>
                <a:cs typeface="Calibri"/>
              </a:rPr>
              <a:t> </a:t>
            </a:r>
            <a:r>
              <a:rPr sz="800" spc="-10" dirty="0">
                <a:latin typeface="Calibri"/>
                <a:cs typeface="Calibri"/>
              </a:rPr>
              <a:t>commercial </a:t>
            </a:r>
            <a:r>
              <a:rPr sz="800" dirty="0">
                <a:latin typeface="Calibri"/>
                <a:cs typeface="Calibri"/>
              </a:rPr>
              <a:t>use</a:t>
            </a:r>
            <a:r>
              <a:rPr sz="800" spc="-15" dirty="0">
                <a:latin typeface="Calibri"/>
                <a:cs typeface="Calibri"/>
              </a:rPr>
              <a:t> </a:t>
            </a:r>
            <a:r>
              <a:rPr sz="800" dirty="0">
                <a:latin typeface="Calibri"/>
                <a:cs typeface="Calibri"/>
              </a:rPr>
              <a:t>under</a:t>
            </a:r>
            <a:r>
              <a:rPr sz="800" spc="-20" dirty="0">
                <a:latin typeface="Calibri"/>
                <a:cs typeface="Calibri"/>
              </a:rPr>
              <a:t> </a:t>
            </a:r>
            <a:r>
              <a:rPr sz="800" dirty="0">
                <a:latin typeface="Calibri"/>
                <a:cs typeface="Calibri"/>
              </a:rPr>
              <a:t>the</a:t>
            </a:r>
            <a:r>
              <a:rPr sz="800" spc="-10" dirty="0">
                <a:latin typeface="Calibri"/>
                <a:cs typeface="Calibri"/>
              </a:rPr>
              <a:t> </a:t>
            </a:r>
            <a:r>
              <a:rPr sz="800" u="sng" spc="-10" dirty="0">
                <a:solidFill>
                  <a:srgbClr val="0462C1"/>
                </a:solidFill>
                <a:uFill>
                  <a:solidFill>
                    <a:srgbClr val="0462C1"/>
                  </a:solidFill>
                </a:uFill>
                <a:latin typeface="Calibri"/>
                <a:cs typeface="Calibri"/>
              </a:rPr>
              <a:t>Pixabay</a:t>
            </a:r>
            <a:r>
              <a:rPr sz="800" u="sng" spc="-1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license</a:t>
            </a:r>
            <a:endParaRPr sz="800">
              <a:latin typeface="Calibri"/>
              <a:cs typeface="Calibri"/>
            </a:endParaRPr>
          </a:p>
        </p:txBody>
      </p:sp>
      <p:sp>
        <p:nvSpPr>
          <p:cNvPr id="4" name="object 4"/>
          <p:cNvSpPr txBox="1"/>
          <p:nvPr/>
        </p:nvSpPr>
        <p:spPr>
          <a:xfrm>
            <a:off x="146403" y="2145284"/>
            <a:ext cx="4298950" cy="4123054"/>
          </a:xfrm>
          <a:prstGeom prst="rect">
            <a:avLst/>
          </a:prstGeom>
        </p:spPr>
        <p:txBody>
          <a:bodyPr vert="horz" wrap="square" lIns="0" tIns="15240" rIns="0" bIns="0" rtlCol="0">
            <a:spAutoFit/>
          </a:bodyPr>
          <a:lstStyle/>
          <a:p>
            <a:pPr marL="12700" marR="989965" algn="just">
              <a:lnSpc>
                <a:spcPct val="99200"/>
              </a:lnSpc>
              <a:spcBef>
                <a:spcPts val="120"/>
              </a:spcBef>
            </a:pPr>
            <a:r>
              <a:rPr sz="2400" b="1" dirty="0">
                <a:latin typeface="Calibri"/>
                <a:cs typeface="Calibri"/>
              </a:rPr>
              <a:t>Solution</a:t>
            </a:r>
            <a:r>
              <a:rPr sz="2400" dirty="0">
                <a:latin typeface="Calibri"/>
                <a:cs typeface="Calibri"/>
              </a:rPr>
              <a:t>:</a:t>
            </a:r>
            <a:r>
              <a:rPr sz="2400" spc="-60" dirty="0">
                <a:latin typeface="Calibri"/>
                <a:cs typeface="Calibri"/>
              </a:rPr>
              <a:t> </a:t>
            </a:r>
            <a:r>
              <a:rPr sz="2400" spc="-45" dirty="0">
                <a:latin typeface="Calibri"/>
                <a:cs typeface="Calibri"/>
              </a:rPr>
              <a:t>Post-</a:t>
            </a:r>
            <a:r>
              <a:rPr sz="2400" dirty="0">
                <a:latin typeface="Calibri"/>
                <a:cs typeface="Calibri"/>
              </a:rPr>
              <a:t>process</a:t>
            </a:r>
            <a:r>
              <a:rPr sz="2400" spc="-55" dirty="0">
                <a:latin typeface="Calibri"/>
                <a:cs typeface="Calibri"/>
              </a:rPr>
              <a:t> </a:t>
            </a:r>
            <a:r>
              <a:rPr sz="2400" spc="-25" dirty="0">
                <a:latin typeface="Calibri"/>
                <a:cs typeface="Calibri"/>
              </a:rPr>
              <a:t>raw </a:t>
            </a:r>
            <a:r>
              <a:rPr sz="2400" dirty="0">
                <a:latin typeface="Calibri"/>
                <a:cs typeface="Calibri"/>
              </a:rPr>
              <a:t>detections</a:t>
            </a:r>
            <a:r>
              <a:rPr sz="2400" spc="-80" dirty="0">
                <a:latin typeface="Calibri"/>
                <a:cs typeface="Calibri"/>
              </a:rPr>
              <a:t> </a:t>
            </a:r>
            <a:r>
              <a:rPr sz="2400" dirty="0">
                <a:latin typeface="Calibri"/>
                <a:cs typeface="Calibri"/>
              </a:rPr>
              <a:t>using</a:t>
            </a:r>
            <a:r>
              <a:rPr sz="2400" spc="-80" dirty="0">
                <a:latin typeface="Calibri"/>
                <a:cs typeface="Calibri"/>
              </a:rPr>
              <a:t> </a:t>
            </a:r>
            <a:r>
              <a:rPr sz="2400" b="1" spc="-10" dirty="0">
                <a:latin typeface="Calibri"/>
                <a:cs typeface="Calibri"/>
              </a:rPr>
              <a:t>Non-</a:t>
            </a:r>
            <a:r>
              <a:rPr sz="2400" b="1" spc="-25" dirty="0">
                <a:latin typeface="Calibri"/>
                <a:cs typeface="Calibri"/>
              </a:rPr>
              <a:t>Max </a:t>
            </a:r>
            <a:r>
              <a:rPr sz="2400" b="1" dirty="0">
                <a:latin typeface="Calibri"/>
                <a:cs typeface="Calibri"/>
              </a:rPr>
              <a:t>Suppression</a:t>
            </a:r>
            <a:r>
              <a:rPr sz="2400" b="1" spc="-110" dirty="0">
                <a:latin typeface="Calibri"/>
                <a:cs typeface="Calibri"/>
              </a:rPr>
              <a:t> </a:t>
            </a:r>
            <a:r>
              <a:rPr sz="2400" b="1" spc="-10" dirty="0">
                <a:latin typeface="Calibri"/>
                <a:cs typeface="Calibri"/>
              </a:rPr>
              <a:t>(NMS)</a:t>
            </a:r>
            <a:endParaRPr sz="2400">
              <a:latin typeface="Calibri"/>
              <a:cs typeface="Calibri"/>
            </a:endParaRPr>
          </a:p>
          <a:p>
            <a:pPr>
              <a:lnSpc>
                <a:spcPct val="100000"/>
              </a:lnSpc>
            </a:pPr>
            <a:endParaRPr sz="2400">
              <a:latin typeface="Calibri"/>
              <a:cs typeface="Calibri"/>
            </a:endParaRPr>
          </a:p>
          <a:p>
            <a:pPr marL="469265" indent="-456565">
              <a:lnSpc>
                <a:spcPct val="100000"/>
              </a:lnSpc>
              <a:buAutoNum type="arabicPeriod"/>
              <a:tabLst>
                <a:tab pos="469265" algn="l"/>
              </a:tabLst>
            </a:pPr>
            <a:r>
              <a:rPr sz="2400" dirty="0">
                <a:latin typeface="Calibri"/>
                <a:cs typeface="Calibri"/>
              </a:rPr>
              <a:t>Select</a:t>
            </a:r>
            <a:r>
              <a:rPr sz="2400" spc="-40" dirty="0">
                <a:latin typeface="Calibri"/>
                <a:cs typeface="Calibri"/>
              </a:rPr>
              <a:t> </a:t>
            </a:r>
            <a:r>
              <a:rPr sz="2400" dirty="0">
                <a:latin typeface="Calibri"/>
                <a:cs typeface="Calibri"/>
              </a:rPr>
              <a:t>next</a:t>
            </a:r>
            <a:r>
              <a:rPr sz="2400" spc="-35" dirty="0">
                <a:latin typeface="Calibri"/>
                <a:cs typeface="Calibri"/>
              </a:rPr>
              <a:t> </a:t>
            </a:r>
            <a:r>
              <a:rPr sz="2400" spc="-30" dirty="0">
                <a:latin typeface="Calibri"/>
                <a:cs typeface="Calibri"/>
              </a:rPr>
              <a:t>highest-</a:t>
            </a:r>
            <a:r>
              <a:rPr sz="2400" dirty="0">
                <a:latin typeface="Calibri"/>
                <a:cs typeface="Calibri"/>
              </a:rPr>
              <a:t>scoring</a:t>
            </a:r>
            <a:r>
              <a:rPr sz="2400" spc="-40" dirty="0">
                <a:latin typeface="Calibri"/>
                <a:cs typeface="Calibri"/>
              </a:rPr>
              <a:t> </a:t>
            </a:r>
            <a:r>
              <a:rPr sz="2400" spc="-25" dirty="0">
                <a:latin typeface="Calibri"/>
                <a:cs typeface="Calibri"/>
              </a:rPr>
              <a:t>box</a:t>
            </a:r>
            <a:endParaRPr sz="2400">
              <a:latin typeface="Calibri"/>
              <a:cs typeface="Calibri"/>
            </a:endParaRPr>
          </a:p>
          <a:p>
            <a:pPr marL="469900" marR="140335" indent="-457200">
              <a:lnSpc>
                <a:spcPts val="2900"/>
              </a:lnSpc>
              <a:spcBef>
                <a:spcPts val="80"/>
              </a:spcBef>
              <a:buAutoNum type="arabicPeriod"/>
              <a:tabLst>
                <a:tab pos="469900" algn="l"/>
              </a:tabLst>
            </a:pPr>
            <a:r>
              <a:rPr sz="2400" dirty="0">
                <a:latin typeface="Calibri"/>
                <a:cs typeface="Calibri"/>
              </a:rPr>
              <a:t>Eliminate</a:t>
            </a:r>
            <a:r>
              <a:rPr sz="2400" spc="-75" dirty="0">
                <a:latin typeface="Calibri"/>
                <a:cs typeface="Calibri"/>
              </a:rPr>
              <a:t> </a:t>
            </a:r>
            <a:r>
              <a:rPr sz="2400" spc="-30" dirty="0">
                <a:latin typeface="Calibri"/>
                <a:cs typeface="Calibri"/>
              </a:rPr>
              <a:t>lower-</a:t>
            </a:r>
            <a:r>
              <a:rPr sz="2400" dirty="0">
                <a:latin typeface="Calibri"/>
                <a:cs typeface="Calibri"/>
              </a:rPr>
              <a:t>scoring</a:t>
            </a:r>
            <a:r>
              <a:rPr sz="2400" spc="-75" dirty="0">
                <a:latin typeface="Calibri"/>
                <a:cs typeface="Calibri"/>
              </a:rPr>
              <a:t> </a:t>
            </a:r>
            <a:r>
              <a:rPr sz="2400" spc="-10" dirty="0">
                <a:latin typeface="Calibri"/>
                <a:cs typeface="Calibri"/>
              </a:rPr>
              <a:t>boxes </a:t>
            </a:r>
            <a:r>
              <a:rPr sz="2400" dirty="0">
                <a:latin typeface="Calibri"/>
                <a:cs typeface="Calibri"/>
              </a:rPr>
              <a:t>with</a:t>
            </a:r>
            <a:r>
              <a:rPr sz="2400" spc="-40" dirty="0">
                <a:latin typeface="Calibri"/>
                <a:cs typeface="Calibri"/>
              </a:rPr>
              <a:t> </a:t>
            </a:r>
            <a:r>
              <a:rPr sz="2400" dirty="0">
                <a:latin typeface="Calibri"/>
                <a:cs typeface="Calibri"/>
              </a:rPr>
              <a:t>IoU</a:t>
            </a:r>
            <a:r>
              <a:rPr sz="2400" spc="-35" dirty="0">
                <a:latin typeface="Calibri"/>
                <a:cs typeface="Calibri"/>
              </a:rPr>
              <a:t> </a:t>
            </a:r>
            <a:r>
              <a:rPr sz="2400" dirty="0">
                <a:latin typeface="Calibri"/>
                <a:cs typeface="Calibri"/>
              </a:rPr>
              <a:t>&gt;</a:t>
            </a:r>
            <a:r>
              <a:rPr sz="2400" spc="-35" dirty="0">
                <a:latin typeface="Calibri"/>
                <a:cs typeface="Calibri"/>
              </a:rPr>
              <a:t> </a:t>
            </a:r>
            <a:r>
              <a:rPr sz="2400" dirty="0">
                <a:latin typeface="Calibri"/>
                <a:cs typeface="Calibri"/>
              </a:rPr>
              <a:t>threshold</a:t>
            </a:r>
            <a:r>
              <a:rPr sz="2400" spc="-40" dirty="0">
                <a:latin typeface="Calibri"/>
                <a:cs typeface="Calibri"/>
              </a:rPr>
              <a:t> </a:t>
            </a:r>
            <a:r>
              <a:rPr sz="2400" dirty="0">
                <a:latin typeface="Calibri"/>
                <a:cs typeface="Calibri"/>
              </a:rPr>
              <a:t>(e.g.</a:t>
            </a:r>
            <a:r>
              <a:rPr sz="2400" spc="-40" dirty="0">
                <a:latin typeface="Calibri"/>
                <a:cs typeface="Calibri"/>
              </a:rPr>
              <a:t> </a:t>
            </a:r>
            <a:r>
              <a:rPr sz="2400" spc="-20" dirty="0">
                <a:latin typeface="Calibri"/>
                <a:cs typeface="Calibri"/>
              </a:rPr>
              <a:t>0.7)</a:t>
            </a:r>
            <a:endParaRPr sz="2400">
              <a:latin typeface="Calibri"/>
              <a:cs typeface="Calibri"/>
            </a:endParaRPr>
          </a:p>
          <a:p>
            <a:pPr marL="469265" indent="-456565">
              <a:lnSpc>
                <a:spcPts val="2710"/>
              </a:lnSpc>
              <a:buAutoNum type="arabicPeriod"/>
              <a:tabLst>
                <a:tab pos="469265" algn="l"/>
              </a:tabLst>
            </a:pPr>
            <a:r>
              <a:rPr sz="2400" dirty="0">
                <a:latin typeface="Calibri"/>
                <a:cs typeface="Calibri"/>
              </a:rPr>
              <a:t>If</a:t>
            </a:r>
            <a:r>
              <a:rPr sz="2400" spc="-80" dirty="0">
                <a:latin typeface="Calibri"/>
                <a:cs typeface="Calibri"/>
              </a:rPr>
              <a:t> </a:t>
            </a:r>
            <a:r>
              <a:rPr sz="2400" dirty="0">
                <a:latin typeface="Calibri"/>
                <a:cs typeface="Calibri"/>
              </a:rPr>
              <a:t>any</a:t>
            </a:r>
            <a:r>
              <a:rPr sz="2400" spc="-80" dirty="0">
                <a:latin typeface="Calibri"/>
                <a:cs typeface="Calibri"/>
              </a:rPr>
              <a:t> </a:t>
            </a:r>
            <a:r>
              <a:rPr sz="2400" spc="-10" dirty="0">
                <a:latin typeface="Calibri"/>
                <a:cs typeface="Calibri"/>
              </a:rPr>
              <a:t>boxes</a:t>
            </a:r>
            <a:r>
              <a:rPr sz="2400" spc="-90" dirty="0">
                <a:latin typeface="Calibri"/>
                <a:cs typeface="Calibri"/>
              </a:rPr>
              <a:t> </a:t>
            </a:r>
            <a:r>
              <a:rPr sz="2400" dirty="0">
                <a:latin typeface="Calibri"/>
                <a:cs typeface="Calibri"/>
              </a:rPr>
              <a:t>remain,</a:t>
            </a:r>
            <a:r>
              <a:rPr sz="2400" spc="-80" dirty="0">
                <a:latin typeface="Calibri"/>
                <a:cs typeface="Calibri"/>
              </a:rPr>
              <a:t> </a:t>
            </a:r>
            <a:r>
              <a:rPr sz="2400" spc="-10" dirty="0">
                <a:latin typeface="Calibri"/>
                <a:cs typeface="Calibri"/>
              </a:rPr>
              <a:t>GOTO</a:t>
            </a:r>
            <a:r>
              <a:rPr sz="2400" spc="-85" dirty="0">
                <a:latin typeface="Calibri"/>
                <a:cs typeface="Calibri"/>
              </a:rPr>
              <a:t> </a:t>
            </a:r>
            <a:r>
              <a:rPr sz="2400" spc="-50" dirty="0">
                <a:latin typeface="Calibri"/>
                <a:cs typeface="Calibri"/>
              </a:rPr>
              <a:t>1</a:t>
            </a:r>
            <a:endParaRPr sz="2400">
              <a:latin typeface="Calibri"/>
              <a:cs typeface="Calibri"/>
            </a:endParaRPr>
          </a:p>
          <a:p>
            <a:pPr marL="100965" marR="5080">
              <a:lnSpc>
                <a:spcPct val="98600"/>
              </a:lnSpc>
              <a:spcBef>
                <a:spcPts val="1460"/>
              </a:spcBef>
            </a:pPr>
            <a:r>
              <a:rPr sz="2200" b="1" dirty="0">
                <a:solidFill>
                  <a:srgbClr val="C00000"/>
                </a:solidFill>
                <a:latin typeface="Calibri"/>
                <a:cs typeface="Calibri"/>
              </a:rPr>
              <a:t>Problem</a:t>
            </a:r>
            <a:r>
              <a:rPr sz="2200" dirty="0">
                <a:solidFill>
                  <a:srgbClr val="C00000"/>
                </a:solidFill>
                <a:latin typeface="Calibri"/>
                <a:cs typeface="Calibri"/>
              </a:rPr>
              <a:t>:</a:t>
            </a:r>
            <a:r>
              <a:rPr sz="2200" spc="-55" dirty="0">
                <a:solidFill>
                  <a:srgbClr val="C00000"/>
                </a:solidFill>
                <a:latin typeface="Calibri"/>
                <a:cs typeface="Calibri"/>
              </a:rPr>
              <a:t> </a:t>
            </a:r>
            <a:r>
              <a:rPr sz="2200" dirty="0">
                <a:solidFill>
                  <a:srgbClr val="C00000"/>
                </a:solidFill>
                <a:latin typeface="Calibri"/>
                <a:cs typeface="Calibri"/>
              </a:rPr>
              <a:t>NMS</a:t>
            </a:r>
            <a:r>
              <a:rPr sz="2200" spc="-50" dirty="0">
                <a:solidFill>
                  <a:srgbClr val="C00000"/>
                </a:solidFill>
                <a:latin typeface="Calibri"/>
                <a:cs typeface="Calibri"/>
              </a:rPr>
              <a:t> </a:t>
            </a:r>
            <a:r>
              <a:rPr sz="2200" dirty="0">
                <a:solidFill>
                  <a:srgbClr val="C00000"/>
                </a:solidFill>
                <a:latin typeface="Calibri"/>
                <a:cs typeface="Calibri"/>
              </a:rPr>
              <a:t>may</a:t>
            </a:r>
            <a:r>
              <a:rPr sz="2200" spc="-50" dirty="0">
                <a:solidFill>
                  <a:srgbClr val="C00000"/>
                </a:solidFill>
                <a:latin typeface="Calibri"/>
                <a:cs typeface="Calibri"/>
              </a:rPr>
              <a:t> </a:t>
            </a:r>
            <a:r>
              <a:rPr sz="2200" spc="-10" dirty="0">
                <a:solidFill>
                  <a:srgbClr val="C00000"/>
                </a:solidFill>
                <a:latin typeface="Calibri"/>
                <a:cs typeface="Calibri"/>
              </a:rPr>
              <a:t>eliminate</a:t>
            </a:r>
            <a:r>
              <a:rPr sz="2200" spc="-45" dirty="0">
                <a:solidFill>
                  <a:srgbClr val="C00000"/>
                </a:solidFill>
                <a:latin typeface="Calibri"/>
                <a:cs typeface="Calibri"/>
              </a:rPr>
              <a:t> </a:t>
            </a:r>
            <a:r>
              <a:rPr sz="2200" spc="-10" dirty="0">
                <a:solidFill>
                  <a:srgbClr val="C00000"/>
                </a:solidFill>
                <a:latin typeface="Calibri"/>
                <a:cs typeface="Calibri"/>
              </a:rPr>
              <a:t>”good” boxes</a:t>
            </a:r>
            <a:r>
              <a:rPr sz="2200" spc="-55" dirty="0">
                <a:solidFill>
                  <a:srgbClr val="C00000"/>
                </a:solidFill>
                <a:latin typeface="Calibri"/>
                <a:cs typeface="Calibri"/>
              </a:rPr>
              <a:t> </a:t>
            </a:r>
            <a:r>
              <a:rPr sz="2200" dirty="0">
                <a:solidFill>
                  <a:srgbClr val="C00000"/>
                </a:solidFill>
                <a:latin typeface="Calibri"/>
                <a:cs typeface="Calibri"/>
              </a:rPr>
              <a:t>when</a:t>
            </a:r>
            <a:r>
              <a:rPr sz="2200" spc="-60" dirty="0">
                <a:solidFill>
                  <a:srgbClr val="C00000"/>
                </a:solidFill>
                <a:latin typeface="Calibri"/>
                <a:cs typeface="Calibri"/>
              </a:rPr>
              <a:t> </a:t>
            </a:r>
            <a:r>
              <a:rPr sz="2200" dirty="0">
                <a:solidFill>
                  <a:srgbClr val="C00000"/>
                </a:solidFill>
                <a:latin typeface="Calibri"/>
                <a:cs typeface="Calibri"/>
              </a:rPr>
              <a:t>objects</a:t>
            </a:r>
            <a:r>
              <a:rPr sz="2200" spc="-50" dirty="0">
                <a:solidFill>
                  <a:srgbClr val="C00000"/>
                </a:solidFill>
                <a:latin typeface="Calibri"/>
                <a:cs typeface="Calibri"/>
              </a:rPr>
              <a:t> </a:t>
            </a:r>
            <a:r>
              <a:rPr sz="2200" dirty="0">
                <a:solidFill>
                  <a:srgbClr val="C00000"/>
                </a:solidFill>
                <a:latin typeface="Calibri"/>
                <a:cs typeface="Calibri"/>
              </a:rPr>
              <a:t>are</a:t>
            </a:r>
            <a:r>
              <a:rPr sz="2200" spc="-50" dirty="0">
                <a:solidFill>
                  <a:srgbClr val="C00000"/>
                </a:solidFill>
                <a:latin typeface="Calibri"/>
                <a:cs typeface="Calibri"/>
              </a:rPr>
              <a:t> </a:t>
            </a:r>
            <a:r>
              <a:rPr sz="2200" spc="-10" dirty="0">
                <a:solidFill>
                  <a:srgbClr val="C00000"/>
                </a:solidFill>
                <a:latin typeface="Calibri"/>
                <a:cs typeface="Calibri"/>
              </a:rPr>
              <a:t>highly </a:t>
            </a:r>
            <a:r>
              <a:rPr sz="2200" dirty="0">
                <a:solidFill>
                  <a:srgbClr val="C00000"/>
                </a:solidFill>
                <a:latin typeface="Calibri"/>
                <a:cs typeface="Calibri"/>
              </a:rPr>
              <a:t>overlapping…</a:t>
            </a:r>
            <a:r>
              <a:rPr sz="2200" spc="-55" dirty="0">
                <a:solidFill>
                  <a:srgbClr val="C00000"/>
                </a:solidFill>
                <a:latin typeface="Calibri"/>
                <a:cs typeface="Calibri"/>
              </a:rPr>
              <a:t> </a:t>
            </a:r>
            <a:r>
              <a:rPr sz="2200" dirty="0">
                <a:solidFill>
                  <a:srgbClr val="C00000"/>
                </a:solidFill>
                <a:latin typeface="Calibri"/>
                <a:cs typeface="Calibri"/>
              </a:rPr>
              <a:t>no</a:t>
            </a:r>
            <a:r>
              <a:rPr sz="2200" spc="-50" dirty="0">
                <a:solidFill>
                  <a:srgbClr val="C00000"/>
                </a:solidFill>
                <a:latin typeface="Calibri"/>
                <a:cs typeface="Calibri"/>
              </a:rPr>
              <a:t> </a:t>
            </a:r>
            <a:r>
              <a:rPr sz="2200" dirty="0">
                <a:solidFill>
                  <a:srgbClr val="C00000"/>
                </a:solidFill>
                <a:latin typeface="Calibri"/>
                <a:cs typeface="Calibri"/>
              </a:rPr>
              <a:t>good</a:t>
            </a:r>
            <a:r>
              <a:rPr sz="2200" spc="-65" dirty="0">
                <a:solidFill>
                  <a:srgbClr val="C00000"/>
                </a:solidFill>
                <a:latin typeface="Calibri"/>
                <a:cs typeface="Calibri"/>
              </a:rPr>
              <a:t> </a:t>
            </a:r>
            <a:r>
              <a:rPr sz="2200" dirty="0">
                <a:solidFill>
                  <a:srgbClr val="C00000"/>
                </a:solidFill>
                <a:latin typeface="Calibri"/>
                <a:cs typeface="Calibri"/>
              </a:rPr>
              <a:t>solution</a:t>
            </a:r>
            <a:r>
              <a:rPr sz="2200" spc="-60" dirty="0">
                <a:solidFill>
                  <a:srgbClr val="C00000"/>
                </a:solidFill>
                <a:latin typeface="Calibri"/>
                <a:cs typeface="Calibri"/>
              </a:rPr>
              <a:t> </a:t>
            </a:r>
            <a:r>
              <a:rPr sz="2200" spc="-25" dirty="0">
                <a:solidFill>
                  <a:srgbClr val="C00000"/>
                </a:solidFill>
                <a:latin typeface="Calibri"/>
                <a:cs typeface="Calibri"/>
              </a:rPr>
              <a:t>=(</a:t>
            </a:r>
            <a:endParaRPr sz="2200">
              <a:latin typeface="Calibri"/>
              <a:cs typeface="Calibri"/>
            </a:endParaRPr>
          </a:p>
        </p:txBody>
      </p:sp>
      <p:pic>
        <p:nvPicPr>
          <p:cNvPr id="5" name="object 5"/>
          <p:cNvPicPr/>
          <p:nvPr/>
        </p:nvPicPr>
        <p:blipFill>
          <a:blip r:embed="rId2" cstate="print"/>
          <a:stretch>
            <a:fillRect/>
          </a:stretch>
        </p:blipFill>
        <p:spPr>
          <a:xfrm>
            <a:off x="4901438" y="1145821"/>
            <a:ext cx="7101230" cy="4711954"/>
          </a:xfrm>
          <a:prstGeom prst="rect">
            <a:avLst/>
          </a:prstGeom>
        </p:spPr>
      </p:pic>
      <p:sp>
        <p:nvSpPr>
          <p:cNvPr id="6" name="object 6"/>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7" name="object 7"/>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43</a:t>
            </a:fld>
            <a:endParaRPr spc="-25" dirty="0"/>
          </a:p>
        </p:txBody>
      </p:sp>
      <p:sp>
        <p:nvSpPr>
          <p:cNvPr id="8" name="object 8"/>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289" y="308354"/>
            <a:ext cx="6278245" cy="1181100"/>
          </a:xfrm>
          <a:prstGeom prst="rect">
            <a:avLst/>
          </a:prstGeom>
        </p:spPr>
        <p:txBody>
          <a:bodyPr vert="horz" wrap="square" lIns="0" tIns="83820" rIns="0" bIns="0" rtlCol="0">
            <a:spAutoFit/>
          </a:bodyPr>
          <a:lstStyle/>
          <a:p>
            <a:pPr marL="12700" marR="5080">
              <a:lnSpc>
                <a:spcPts val="4300"/>
              </a:lnSpc>
              <a:spcBef>
                <a:spcPts val="660"/>
              </a:spcBef>
            </a:pPr>
            <a:r>
              <a:rPr spc="-10" dirty="0"/>
              <a:t>Evaluating</a:t>
            </a:r>
            <a:r>
              <a:rPr spc="-105" dirty="0"/>
              <a:t> </a:t>
            </a:r>
            <a:r>
              <a:rPr dirty="0"/>
              <a:t>Object</a:t>
            </a:r>
            <a:r>
              <a:rPr spc="-110" dirty="0"/>
              <a:t> </a:t>
            </a:r>
            <a:r>
              <a:rPr spc="-10" dirty="0"/>
              <a:t>Detectors: </a:t>
            </a:r>
            <a:r>
              <a:rPr dirty="0"/>
              <a:t>Mean</a:t>
            </a:r>
            <a:r>
              <a:rPr spc="-150" dirty="0"/>
              <a:t> </a:t>
            </a:r>
            <a:r>
              <a:rPr spc="-10" dirty="0"/>
              <a:t>Average</a:t>
            </a:r>
            <a:r>
              <a:rPr spc="-150" dirty="0"/>
              <a:t> </a:t>
            </a:r>
            <a:r>
              <a:rPr dirty="0"/>
              <a:t>Precision</a:t>
            </a:r>
            <a:r>
              <a:rPr spc="-150" dirty="0"/>
              <a:t> </a:t>
            </a:r>
            <a:r>
              <a:rPr spc="-10" dirty="0"/>
              <a:t>(mAP)</a:t>
            </a:r>
          </a:p>
        </p:txBody>
      </p:sp>
      <p:sp>
        <p:nvSpPr>
          <p:cNvPr id="4" name="object 4"/>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5" name="object 5"/>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44</a:t>
            </a:fld>
            <a:endParaRPr spc="-25" dirty="0"/>
          </a:p>
        </p:txBody>
      </p:sp>
      <p:sp>
        <p:nvSpPr>
          <p:cNvPr id="6" name="object 6"/>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3" name="object 3"/>
          <p:cNvSpPr txBox="1"/>
          <p:nvPr/>
        </p:nvSpPr>
        <p:spPr>
          <a:xfrm>
            <a:off x="332289" y="1830324"/>
            <a:ext cx="5780405" cy="939800"/>
          </a:xfrm>
          <a:prstGeom prst="rect">
            <a:avLst/>
          </a:prstGeom>
        </p:spPr>
        <p:txBody>
          <a:bodyPr vert="horz" wrap="square" lIns="0" tIns="12700" rIns="0" bIns="0" rtlCol="0">
            <a:spAutoFit/>
          </a:bodyPr>
          <a:lstStyle/>
          <a:p>
            <a:pPr marL="354965" indent="-342265">
              <a:lnSpc>
                <a:spcPct val="100000"/>
              </a:lnSpc>
              <a:spcBef>
                <a:spcPts val="100"/>
              </a:spcBef>
              <a:buAutoNum type="arabicPeriod"/>
              <a:tabLst>
                <a:tab pos="354965" algn="l"/>
              </a:tabLst>
            </a:pPr>
            <a:r>
              <a:rPr sz="2000" dirty="0">
                <a:latin typeface="Calibri"/>
                <a:cs typeface="Calibri"/>
              </a:rPr>
              <a:t>Run</a:t>
            </a:r>
            <a:r>
              <a:rPr sz="2000" spc="-50" dirty="0">
                <a:latin typeface="Calibri"/>
                <a:cs typeface="Calibri"/>
              </a:rPr>
              <a:t> </a:t>
            </a:r>
            <a:r>
              <a:rPr sz="2000" dirty="0">
                <a:latin typeface="Calibri"/>
                <a:cs typeface="Calibri"/>
              </a:rPr>
              <a:t>object</a:t>
            </a:r>
            <a:r>
              <a:rPr sz="2000" spc="-45" dirty="0">
                <a:latin typeface="Calibri"/>
                <a:cs typeface="Calibri"/>
              </a:rPr>
              <a:t> </a:t>
            </a:r>
            <a:r>
              <a:rPr sz="2000" dirty="0">
                <a:latin typeface="Calibri"/>
                <a:cs typeface="Calibri"/>
              </a:rPr>
              <a:t>detector</a:t>
            </a:r>
            <a:r>
              <a:rPr sz="2000" spc="-40" dirty="0">
                <a:latin typeface="Calibri"/>
                <a:cs typeface="Calibri"/>
              </a:rPr>
              <a:t> </a:t>
            </a:r>
            <a:r>
              <a:rPr sz="2000" dirty="0">
                <a:latin typeface="Calibri"/>
                <a:cs typeface="Calibri"/>
              </a:rPr>
              <a:t>on</a:t>
            </a:r>
            <a:r>
              <a:rPr sz="2000" spc="-50" dirty="0">
                <a:latin typeface="Calibri"/>
                <a:cs typeface="Calibri"/>
              </a:rPr>
              <a:t> </a:t>
            </a:r>
            <a:r>
              <a:rPr sz="2000" dirty="0">
                <a:latin typeface="Calibri"/>
                <a:cs typeface="Calibri"/>
              </a:rPr>
              <a:t>all</a:t>
            </a:r>
            <a:r>
              <a:rPr sz="2000" spc="-45" dirty="0">
                <a:latin typeface="Calibri"/>
                <a:cs typeface="Calibri"/>
              </a:rPr>
              <a:t> </a:t>
            </a:r>
            <a:r>
              <a:rPr sz="2000" dirty="0">
                <a:latin typeface="Calibri"/>
                <a:cs typeface="Calibri"/>
              </a:rPr>
              <a:t>test</a:t>
            </a:r>
            <a:r>
              <a:rPr sz="2000" spc="-40" dirty="0">
                <a:latin typeface="Calibri"/>
                <a:cs typeface="Calibri"/>
              </a:rPr>
              <a:t> </a:t>
            </a:r>
            <a:r>
              <a:rPr sz="2000" dirty="0">
                <a:latin typeface="Calibri"/>
                <a:cs typeface="Calibri"/>
              </a:rPr>
              <a:t>images</a:t>
            </a:r>
            <a:r>
              <a:rPr sz="2000" spc="-45" dirty="0">
                <a:latin typeface="Calibri"/>
                <a:cs typeface="Calibri"/>
              </a:rPr>
              <a:t> </a:t>
            </a:r>
            <a:r>
              <a:rPr sz="2000" dirty="0">
                <a:latin typeface="Calibri"/>
                <a:cs typeface="Calibri"/>
              </a:rPr>
              <a:t>(with</a:t>
            </a:r>
            <a:r>
              <a:rPr sz="2000" spc="-50" dirty="0">
                <a:latin typeface="Calibri"/>
                <a:cs typeface="Calibri"/>
              </a:rPr>
              <a:t> </a:t>
            </a:r>
            <a:r>
              <a:rPr sz="2000" spc="-20" dirty="0">
                <a:latin typeface="Calibri"/>
                <a:cs typeface="Calibri"/>
              </a:rPr>
              <a:t>NMS)</a:t>
            </a:r>
            <a:endParaRPr sz="2000">
              <a:latin typeface="Calibri"/>
              <a:cs typeface="Calibri"/>
            </a:endParaRPr>
          </a:p>
          <a:p>
            <a:pPr marL="354965" marR="5080" indent="-342900">
              <a:lnSpc>
                <a:spcPct val="100000"/>
              </a:lnSpc>
              <a:buAutoNum type="arabicPeriod"/>
              <a:tabLst>
                <a:tab pos="354965" algn="l"/>
              </a:tabLst>
            </a:pPr>
            <a:r>
              <a:rPr sz="2000" dirty="0">
                <a:latin typeface="Calibri"/>
                <a:cs typeface="Calibri"/>
              </a:rPr>
              <a:t>For</a:t>
            </a:r>
            <a:r>
              <a:rPr sz="2000" spc="-55" dirty="0">
                <a:latin typeface="Calibri"/>
                <a:cs typeface="Calibri"/>
              </a:rPr>
              <a:t> </a:t>
            </a:r>
            <a:r>
              <a:rPr sz="2000" dirty="0">
                <a:latin typeface="Calibri"/>
                <a:cs typeface="Calibri"/>
              </a:rPr>
              <a:t>each</a:t>
            </a:r>
            <a:r>
              <a:rPr sz="2000" spc="-50" dirty="0">
                <a:latin typeface="Calibri"/>
                <a:cs typeface="Calibri"/>
              </a:rPr>
              <a:t> </a:t>
            </a:r>
            <a:r>
              <a:rPr sz="2000" spc="-25" dirty="0">
                <a:latin typeface="Calibri"/>
                <a:cs typeface="Calibri"/>
              </a:rPr>
              <a:t>category,</a:t>
            </a:r>
            <a:r>
              <a:rPr sz="2000" spc="-55" dirty="0">
                <a:latin typeface="Calibri"/>
                <a:cs typeface="Calibri"/>
              </a:rPr>
              <a:t> </a:t>
            </a:r>
            <a:r>
              <a:rPr sz="2000" dirty="0">
                <a:latin typeface="Calibri"/>
                <a:cs typeface="Calibri"/>
              </a:rPr>
              <a:t>compute</a:t>
            </a:r>
            <a:r>
              <a:rPr sz="2000" spc="-50" dirty="0">
                <a:latin typeface="Calibri"/>
                <a:cs typeface="Calibri"/>
              </a:rPr>
              <a:t> </a:t>
            </a:r>
            <a:r>
              <a:rPr sz="2000" spc="-20" dirty="0">
                <a:latin typeface="Calibri"/>
                <a:cs typeface="Calibri"/>
              </a:rPr>
              <a:t>Average</a:t>
            </a:r>
            <a:r>
              <a:rPr sz="2000" spc="-50" dirty="0">
                <a:latin typeface="Calibri"/>
                <a:cs typeface="Calibri"/>
              </a:rPr>
              <a:t> </a:t>
            </a:r>
            <a:r>
              <a:rPr sz="2000" dirty="0">
                <a:latin typeface="Calibri"/>
                <a:cs typeface="Calibri"/>
              </a:rPr>
              <a:t>Precision</a:t>
            </a:r>
            <a:r>
              <a:rPr sz="2000" spc="-55" dirty="0">
                <a:latin typeface="Calibri"/>
                <a:cs typeface="Calibri"/>
              </a:rPr>
              <a:t> </a:t>
            </a:r>
            <a:r>
              <a:rPr sz="2000" dirty="0">
                <a:latin typeface="Calibri"/>
                <a:cs typeface="Calibri"/>
              </a:rPr>
              <a:t>(AP)</a:t>
            </a:r>
            <a:r>
              <a:rPr sz="2000" spc="-50" dirty="0">
                <a:latin typeface="Calibri"/>
                <a:cs typeface="Calibri"/>
              </a:rPr>
              <a:t> = </a:t>
            </a:r>
            <a:r>
              <a:rPr sz="2000" dirty="0">
                <a:latin typeface="Calibri"/>
                <a:cs typeface="Calibri"/>
              </a:rPr>
              <a:t>area</a:t>
            </a:r>
            <a:r>
              <a:rPr sz="2000" spc="-65" dirty="0">
                <a:latin typeface="Calibri"/>
                <a:cs typeface="Calibri"/>
              </a:rPr>
              <a:t> </a:t>
            </a:r>
            <a:r>
              <a:rPr sz="2000" dirty="0">
                <a:latin typeface="Calibri"/>
                <a:cs typeface="Calibri"/>
              </a:rPr>
              <a:t>under</a:t>
            </a:r>
            <a:r>
              <a:rPr sz="2000" spc="-60" dirty="0">
                <a:latin typeface="Calibri"/>
                <a:cs typeface="Calibri"/>
              </a:rPr>
              <a:t> </a:t>
            </a:r>
            <a:r>
              <a:rPr sz="2000" dirty="0">
                <a:latin typeface="Calibri"/>
                <a:cs typeface="Calibri"/>
              </a:rPr>
              <a:t>Precision</a:t>
            </a:r>
            <a:r>
              <a:rPr sz="2000" spc="-65" dirty="0">
                <a:latin typeface="Calibri"/>
                <a:cs typeface="Calibri"/>
              </a:rPr>
              <a:t> </a:t>
            </a:r>
            <a:r>
              <a:rPr sz="2000" dirty="0">
                <a:latin typeface="Calibri"/>
                <a:cs typeface="Calibri"/>
              </a:rPr>
              <a:t>vs</a:t>
            </a:r>
            <a:r>
              <a:rPr sz="2000" spc="-65" dirty="0">
                <a:latin typeface="Calibri"/>
                <a:cs typeface="Calibri"/>
              </a:rPr>
              <a:t> </a:t>
            </a:r>
            <a:r>
              <a:rPr sz="2000" dirty="0">
                <a:latin typeface="Calibri"/>
                <a:cs typeface="Calibri"/>
              </a:rPr>
              <a:t>Recall</a:t>
            </a:r>
            <a:r>
              <a:rPr sz="2000" spc="-60" dirty="0">
                <a:latin typeface="Calibri"/>
                <a:cs typeface="Calibri"/>
              </a:rPr>
              <a:t> </a:t>
            </a:r>
            <a:r>
              <a:rPr sz="2000" spc="-10" dirty="0">
                <a:latin typeface="Calibri"/>
                <a:cs typeface="Calibri"/>
              </a:rPr>
              <a:t>Curve</a:t>
            </a:r>
            <a:endParaRPr sz="20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289" y="308354"/>
            <a:ext cx="6278245" cy="1181100"/>
          </a:xfrm>
          <a:prstGeom prst="rect">
            <a:avLst/>
          </a:prstGeom>
        </p:spPr>
        <p:txBody>
          <a:bodyPr vert="horz" wrap="square" lIns="0" tIns="83820" rIns="0" bIns="0" rtlCol="0">
            <a:spAutoFit/>
          </a:bodyPr>
          <a:lstStyle/>
          <a:p>
            <a:pPr marL="12700" marR="5080">
              <a:lnSpc>
                <a:spcPts val="4300"/>
              </a:lnSpc>
              <a:spcBef>
                <a:spcPts val="660"/>
              </a:spcBef>
            </a:pPr>
            <a:r>
              <a:rPr spc="-10" dirty="0"/>
              <a:t>Evaluating</a:t>
            </a:r>
            <a:r>
              <a:rPr spc="-105" dirty="0"/>
              <a:t> </a:t>
            </a:r>
            <a:r>
              <a:rPr dirty="0"/>
              <a:t>Object</a:t>
            </a:r>
            <a:r>
              <a:rPr spc="-110" dirty="0"/>
              <a:t> </a:t>
            </a:r>
            <a:r>
              <a:rPr spc="-10" dirty="0"/>
              <a:t>Detectors: </a:t>
            </a:r>
            <a:r>
              <a:rPr dirty="0"/>
              <a:t>Mean</a:t>
            </a:r>
            <a:r>
              <a:rPr spc="-150" dirty="0"/>
              <a:t> </a:t>
            </a:r>
            <a:r>
              <a:rPr spc="-10" dirty="0"/>
              <a:t>Average</a:t>
            </a:r>
            <a:r>
              <a:rPr spc="-150" dirty="0"/>
              <a:t> </a:t>
            </a:r>
            <a:r>
              <a:rPr dirty="0"/>
              <a:t>Precision</a:t>
            </a:r>
            <a:r>
              <a:rPr spc="-150" dirty="0"/>
              <a:t> </a:t>
            </a:r>
            <a:r>
              <a:rPr spc="-10" dirty="0"/>
              <a:t>(mAP)</a:t>
            </a:r>
          </a:p>
        </p:txBody>
      </p:sp>
      <p:sp>
        <p:nvSpPr>
          <p:cNvPr id="3" name="object 3"/>
          <p:cNvSpPr txBox="1"/>
          <p:nvPr/>
        </p:nvSpPr>
        <p:spPr>
          <a:xfrm>
            <a:off x="332289" y="1830324"/>
            <a:ext cx="5949950" cy="1244600"/>
          </a:xfrm>
          <a:prstGeom prst="rect">
            <a:avLst/>
          </a:prstGeom>
        </p:spPr>
        <p:txBody>
          <a:bodyPr vert="horz" wrap="square" lIns="0" tIns="12700" rIns="0" bIns="0" rtlCol="0">
            <a:spAutoFit/>
          </a:bodyPr>
          <a:lstStyle/>
          <a:p>
            <a:pPr marL="354965" indent="-342265">
              <a:lnSpc>
                <a:spcPct val="100000"/>
              </a:lnSpc>
              <a:spcBef>
                <a:spcPts val="100"/>
              </a:spcBef>
              <a:buAutoNum type="arabicPeriod"/>
              <a:tabLst>
                <a:tab pos="354965" algn="l"/>
              </a:tabLst>
            </a:pPr>
            <a:r>
              <a:rPr sz="2000" dirty="0">
                <a:latin typeface="Calibri"/>
                <a:cs typeface="Calibri"/>
              </a:rPr>
              <a:t>Run</a:t>
            </a:r>
            <a:r>
              <a:rPr sz="2000" spc="-50" dirty="0">
                <a:latin typeface="Calibri"/>
                <a:cs typeface="Calibri"/>
              </a:rPr>
              <a:t> </a:t>
            </a:r>
            <a:r>
              <a:rPr sz="2000" dirty="0">
                <a:latin typeface="Calibri"/>
                <a:cs typeface="Calibri"/>
              </a:rPr>
              <a:t>object</a:t>
            </a:r>
            <a:r>
              <a:rPr sz="2000" spc="-45" dirty="0">
                <a:latin typeface="Calibri"/>
                <a:cs typeface="Calibri"/>
              </a:rPr>
              <a:t> </a:t>
            </a:r>
            <a:r>
              <a:rPr sz="2000" dirty="0">
                <a:latin typeface="Calibri"/>
                <a:cs typeface="Calibri"/>
              </a:rPr>
              <a:t>detector</a:t>
            </a:r>
            <a:r>
              <a:rPr sz="2000" spc="-40" dirty="0">
                <a:latin typeface="Calibri"/>
                <a:cs typeface="Calibri"/>
              </a:rPr>
              <a:t> </a:t>
            </a:r>
            <a:r>
              <a:rPr sz="2000" dirty="0">
                <a:latin typeface="Calibri"/>
                <a:cs typeface="Calibri"/>
              </a:rPr>
              <a:t>on</a:t>
            </a:r>
            <a:r>
              <a:rPr sz="2000" spc="-50" dirty="0">
                <a:latin typeface="Calibri"/>
                <a:cs typeface="Calibri"/>
              </a:rPr>
              <a:t> </a:t>
            </a:r>
            <a:r>
              <a:rPr sz="2000" dirty="0">
                <a:latin typeface="Calibri"/>
                <a:cs typeface="Calibri"/>
              </a:rPr>
              <a:t>all</a:t>
            </a:r>
            <a:r>
              <a:rPr sz="2000" spc="-45" dirty="0">
                <a:latin typeface="Calibri"/>
                <a:cs typeface="Calibri"/>
              </a:rPr>
              <a:t> </a:t>
            </a:r>
            <a:r>
              <a:rPr sz="2000" dirty="0">
                <a:latin typeface="Calibri"/>
                <a:cs typeface="Calibri"/>
              </a:rPr>
              <a:t>test</a:t>
            </a:r>
            <a:r>
              <a:rPr sz="2000" spc="-40" dirty="0">
                <a:latin typeface="Calibri"/>
                <a:cs typeface="Calibri"/>
              </a:rPr>
              <a:t> </a:t>
            </a:r>
            <a:r>
              <a:rPr sz="2000" dirty="0">
                <a:latin typeface="Calibri"/>
                <a:cs typeface="Calibri"/>
              </a:rPr>
              <a:t>images</a:t>
            </a:r>
            <a:r>
              <a:rPr sz="2000" spc="-45" dirty="0">
                <a:latin typeface="Calibri"/>
                <a:cs typeface="Calibri"/>
              </a:rPr>
              <a:t> </a:t>
            </a:r>
            <a:r>
              <a:rPr sz="2000" dirty="0">
                <a:latin typeface="Calibri"/>
                <a:cs typeface="Calibri"/>
              </a:rPr>
              <a:t>(with</a:t>
            </a:r>
            <a:r>
              <a:rPr sz="2000" spc="-50" dirty="0">
                <a:latin typeface="Calibri"/>
                <a:cs typeface="Calibri"/>
              </a:rPr>
              <a:t> </a:t>
            </a:r>
            <a:r>
              <a:rPr sz="2000" spc="-20" dirty="0">
                <a:latin typeface="Calibri"/>
                <a:cs typeface="Calibri"/>
              </a:rPr>
              <a:t>NMS)</a:t>
            </a:r>
            <a:endParaRPr sz="2000">
              <a:latin typeface="Calibri"/>
              <a:cs typeface="Calibri"/>
            </a:endParaRPr>
          </a:p>
          <a:p>
            <a:pPr marL="354965" marR="173990" indent="-342900">
              <a:lnSpc>
                <a:spcPct val="100000"/>
              </a:lnSpc>
              <a:buAutoNum type="arabicPeriod"/>
              <a:tabLst>
                <a:tab pos="354965" algn="l"/>
              </a:tabLst>
            </a:pPr>
            <a:r>
              <a:rPr sz="2000" dirty="0">
                <a:latin typeface="Calibri"/>
                <a:cs typeface="Calibri"/>
              </a:rPr>
              <a:t>For</a:t>
            </a:r>
            <a:r>
              <a:rPr sz="2000" spc="-55" dirty="0">
                <a:latin typeface="Calibri"/>
                <a:cs typeface="Calibri"/>
              </a:rPr>
              <a:t> </a:t>
            </a:r>
            <a:r>
              <a:rPr sz="2000" dirty="0">
                <a:latin typeface="Calibri"/>
                <a:cs typeface="Calibri"/>
              </a:rPr>
              <a:t>each</a:t>
            </a:r>
            <a:r>
              <a:rPr sz="2000" spc="-50" dirty="0">
                <a:latin typeface="Calibri"/>
                <a:cs typeface="Calibri"/>
              </a:rPr>
              <a:t> </a:t>
            </a:r>
            <a:r>
              <a:rPr sz="2000" spc="-25" dirty="0">
                <a:latin typeface="Calibri"/>
                <a:cs typeface="Calibri"/>
              </a:rPr>
              <a:t>category,</a:t>
            </a:r>
            <a:r>
              <a:rPr sz="2000" spc="-55" dirty="0">
                <a:latin typeface="Calibri"/>
                <a:cs typeface="Calibri"/>
              </a:rPr>
              <a:t> </a:t>
            </a:r>
            <a:r>
              <a:rPr sz="2000" dirty="0">
                <a:latin typeface="Calibri"/>
                <a:cs typeface="Calibri"/>
              </a:rPr>
              <a:t>compute</a:t>
            </a:r>
            <a:r>
              <a:rPr sz="2000" spc="-50" dirty="0">
                <a:latin typeface="Calibri"/>
                <a:cs typeface="Calibri"/>
              </a:rPr>
              <a:t> </a:t>
            </a:r>
            <a:r>
              <a:rPr sz="2000" spc="-20" dirty="0">
                <a:latin typeface="Calibri"/>
                <a:cs typeface="Calibri"/>
              </a:rPr>
              <a:t>Average</a:t>
            </a:r>
            <a:r>
              <a:rPr sz="2000" spc="-50" dirty="0">
                <a:latin typeface="Calibri"/>
                <a:cs typeface="Calibri"/>
              </a:rPr>
              <a:t> </a:t>
            </a:r>
            <a:r>
              <a:rPr sz="2000" dirty="0">
                <a:latin typeface="Calibri"/>
                <a:cs typeface="Calibri"/>
              </a:rPr>
              <a:t>Precision</a:t>
            </a:r>
            <a:r>
              <a:rPr sz="2000" spc="-55" dirty="0">
                <a:latin typeface="Calibri"/>
                <a:cs typeface="Calibri"/>
              </a:rPr>
              <a:t> </a:t>
            </a:r>
            <a:r>
              <a:rPr sz="2000" dirty="0">
                <a:latin typeface="Calibri"/>
                <a:cs typeface="Calibri"/>
              </a:rPr>
              <a:t>(AP)</a:t>
            </a:r>
            <a:r>
              <a:rPr sz="2000" spc="-50" dirty="0">
                <a:latin typeface="Calibri"/>
                <a:cs typeface="Calibri"/>
              </a:rPr>
              <a:t> = </a:t>
            </a:r>
            <a:r>
              <a:rPr sz="2000" dirty="0">
                <a:latin typeface="Calibri"/>
                <a:cs typeface="Calibri"/>
              </a:rPr>
              <a:t>area</a:t>
            </a:r>
            <a:r>
              <a:rPr sz="2000" spc="-65" dirty="0">
                <a:latin typeface="Calibri"/>
                <a:cs typeface="Calibri"/>
              </a:rPr>
              <a:t> </a:t>
            </a:r>
            <a:r>
              <a:rPr sz="2000" dirty="0">
                <a:latin typeface="Calibri"/>
                <a:cs typeface="Calibri"/>
              </a:rPr>
              <a:t>under</a:t>
            </a:r>
            <a:r>
              <a:rPr sz="2000" spc="-60" dirty="0">
                <a:latin typeface="Calibri"/>
                <a:cs typeface="Calibri"/>
              </a:rPr>
              <a:t> </a:t>
            </a:r>
            <a:r>
              <a:rPr sz="2000" dirty="0">
                <a:latin typeface="Calibri"/>
                <a:cs typeface="Calibri"/>
              </a:rPr>
              <a:t>Precision</a:t>
            </a:r>
            <a:r>
              <a:rPr sz="2000" spc="-65" dirty="0">
                <a:latin typeface="Calibri"/>
                <a:cs typeface="Calibri"/>
              </a:rPr>
              <a:t> </a:t>
            </a:r>
            <a:r>
              <a:rPr sz="2000" dirty="0">
                <a:latin typeface="Calibri"/>
                <a:cs typeface="Calibri"/>
              </a:rPr>
              <a:t>vs</a:t>
            </a:r>
            <a:r>
              <a:rPr sz="2000" spc="-65" dirty="0">
                <a:latin typeface="Calibri"/>
                <a:cs typeface="Calibri"/>
              </a:rPr>
              <a:t> </a:t>
            </a:r>
            <a:r>
              <a:rPr sz="2000" dirty="0">
                <a:latin typeface="Calibri"/>
                <a:cs typeface="Calibri"/>
              </a:rPr>
              <a:t>Recall</a:t>
            </a:r>
            <a:r>
              <a:rPr sz="2000" spc="-60" dirty="0">
                <a:latin typeface="Calibri"/>
                <a:cs typeface="Calibri"/>
              </a:rPr>
              <a:t> </a:t>
            </a:r>
            <a:r>
              <a:rPr sz="2000" spc="-10" dirty="0">
                <a:latin typeface="Calibri"/>
                <a:cs typeface="Calibri"/>
              </a:rPr>
              <a:t>Curve</a:t>
            </a:r>
            <a:endParaRPr sz="2000">
              <a:latin typeface="Calibri"/>
              <a:cs typeface="Calibri"/>
            </a:endParaRPr>
          </a:p>
          <a:p>
            <a:pPr marL="812165" lvl="1" indent="-342265">
              <a:lnSpc>
                <a:spcPct val="100000"/>
              </a:lnSpc>
              <a:buAutoNum type="arabicPeriod"/>
              <a:tabLst>
                <a:tab pos="812165" algn="l"/>
              </a:tabLst>
            </a:pPr>
            <a:r>
              <a:rPr sz="2000" dirty="0">
                <a:latin typeface="Calibri"/>
                <a:cs typeface="Calibri"/>
              </a:rPr>
              <a:t>For</a:t>
            </a:r>
            <a:r>
              <a:rPr sz="2000" spc="-65" dirty="0">
                <a:latin typeface="Calibri"/>
                <a:cs typeface="Calibri"/>
              </a:rPr>
              <a:t> </a:t>
            </a:r>
            <a:r>
              <a:rPr sz="2000" dirty="0">
                <a:latin typeface="Calibri"/>
                <a:cs typeface="Calibri"/>
              </a:rPr>
              <a:t>each</a:t>
            </a:r>
            <a:r>
              <a:rPr sz="2000" spc="-65" dirty="0">
                <a:latin typeface="Calibri"/>
                <a:cs typeface="Calibri"/>
              </a:rPr>
              <a:t> </a:t>
            </a:r>
            <a:r>
              <a:rPr sz="2000" dirty="0">
                <a:latin typeface="Calibri"/>
                <a:cs typeface="Calibri"/>
              </a:rPr>
              <a:t>detection</a:t>
            </a:r>
            <a:r>
              <a:rPr sz="2000" spc="-65" dirty="0">
                <a:latin typeface="Calibri"/>
                <a:cs typeface="Calibri"/>
              </a:rPr>
              <a:t> </a:t>
            </a:r>
            <a:r>
              <a:rPr sz="2000" dirty="0">
                <a:latin typeface="Calibri"/>
                <a:cs typeface="Calibri"/>
              </a:rPr>
              <a:t>(highest</a:t>
            </a:r>
            <a:r>
              <a:rPr sz="2000" spc="-60" dirty="0">
                <a:latin typeface="Calibri"/>
                <a:cs typeface="Calibri"/>
              </a:rPr>
              <a:t> </a:t>
            </a:r>
            <a:r>
              <a:rPr sz="2000" dirty="0">
                <a:latin typeface="Calibri"/>
                <a:cs typeface="Calibri"/>
              </a:rPr>
              <a:t>score</a:t>
            </a:r>
            <a:r>
              <a:rPr sz="2000" spc="-65" dirty="0">
                <a:latin typeface="Calibri"/>
                <a:cs typeface="Calibri"/>
              </a:rPr>
              <a:t> </a:t>
            </a:r>
            <a:r>
              <a:rPr sz="2000" dirty="0">
                <a:latin typeface="Calibri"/>
                <a:cs typeface="Calibri"/>
              </a:rPr>
              <a:t>to</a:t>
            </a:r>
            <a:r>
              <a:rPr sz="2000" spc="-70" dirty="0">
                <a:latin typeface="Calibri"/>
                <a:cs typeface="Calibri"/>
              </a:rPr>
              <a:t> </a:t>
            </a:r>
            <a:r>
              <a:rPr sz="2000" dirty="0">
                <a:latin typeface="Calibri"/>
                <a:cs typeface="Calibri"/>
              </a:rPr>
              <a:t>lowest</a:t>
            </a:r>
            <a:r>
              <a:rPr sz="2000" spc="-60" dirty="0">
                <a:latin typeface="Calibri"/>
                <a:cs typeface="Calibri"/>
              </a:rPr>
              <a:t> </a:t>
            </a:r>
            <a:r>
              <a:rPr sz="2000" spc="-10" dirty="0">
                <a:latin typeface="Calibri"/>
                <a:cs typeface="Calibri"/>
              </a:rPr>
              <a:t>score)</a:t>
            </a:r>
            <a:endParaRPr sz="2000">
              <a:latin typeface="Calibri"/>
              <a:cs typeface="Calibri"/>
            </a:endParaRPr>
          </a:p>
        </p:txBody>
      </p:sp>
      <p:sp>
        <p:nvSpPr>
          <p:cNvPr id="4" name="object 4"/>
          <p:cNvSpPr txBox="1"/>
          <p:nvPr/>
        </p:nvSpPr>
        <p:spPr>
          <a:xfrm>
            <a:off x="6963244" y="877074"/>
            <a:ext cx="836930" cy="597535"/>
          </a:xfrm>
          <a:prstGeom prst="rect">
            <a:avLst/>
          </a:prstGeom>
          <a:solidFill>
            <a:srgbClr val="4470C4"/>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0.99</a:t>
            </a:r>
            <a:endParaRPr sz="1800">
              <a:latin typeface="Calibri"/>
              <a:cs typeface="Calibri"/>
            </a:endParaRPr>
          </a:p>
        </p:txBody>
      </p:sp>
      <p:sp>
        <p:nvSpPr>
          <p:cNvPr id="5" name="object 5"/>
          <p:cNvSpPr txBox="1"/>
          <p:nvPr/>
        </p:nvSpPr>
        <p:spPr>
          <a:xfrm>
            <a:off x="7983397" y="877074"/>
            <a:ext cx="836930" cy="597535"/>
          </a:xfrm>
          <a:prstGeom prst="rect">
            <a:avLst/>
          </a:prstGeom>
          <a:solidFill>
            <a:srgbClr val="4470C4"/>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0.95</a:t>
            </a:r>
            <a:endParaRPr sz="1800">
              <a:latin typeface="Calibri"/>
              <a:cs typeface="Calibri"/>
            </a:endParaRPr>
          </a:p>
        </p:txBody>
      </p:sp>
      <p:sp>
        <p:nvSpPr>
          <p:cNvPr id="6" name="object 6"/>
          <p:cNvSpPr txBox="1"/>
          <p:nvPr/>
        </p:nvSpPr>
        <p:spPr>
          <a:xfrm>
            <a:off x="9003550" y="877074"/>
            <a:ext cx="836930" cy="597535"/>
          </a:xfrm>
          <a:prstGeom prst="rect">
            <a:avLst/>
          </a:prstGeom>
          <a:solidFill>
            <a:srgbClr val="4470C4"/>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0.90</a:t>
            </a:r>
            <a:endParaRPr sz="1800">
              <a:latin typeface="Calibri"/>
              <a:cs typeface="Calibri"/>
            </a:endParaRPr>
          </a:p>
        </p:txBody>
      </p:sp>
      <p:sp>
        <p:nvSpPr>
          <p:cNvPr id="7" name="object 7"/>
          <p:cNvSpPr/>
          <p:nvPr/>
        </p:nvSpPr>
        <p:spPr>
          <a:xfrm>
            <a:off x="6963219" y="596201"/>
            <a:ext cx="4895850" cy="114300"/>
          </a:xfrm>
          <a:custGeom>
            <a:avLst/>
            <a:gdLst/>
            <a:ahLst/>
            <a:cxnLst/>
            <a:rect l="l" t="t" r="r" b="b"/>
            <a:pathLst>
              <a:path w="4895850" h="114300">
                <a:moveTo>
                  <a:pt x="4781080" y="0"/>
                </a:moveTo>
                <a:lnTo>
                  <a:pt x="4781169" y="47218"/>
                </a:lnTo>
                <a:lnTo>
                  <a:pt x="4781296" y="114300"/>
                </a:lnTo>
                <a:lnTo>
                  <a:pt x="4857120" y="76210"/>
                </a:lnTo>
                <a:lnTo>
                  <a:pt x="4800269" y="76210"/>
                </a:lnTo>
                <a:lnTo>
                  <a:pt x="4800206" y="38110"/>
                </a:lnTo>
                <a:lnTo>
                  <a:pt x="4857667" y="38110"/>
                </a:lnTo>
                <a:lnTo>
                  <a:pt x="4781080" y="0"/>
                </a:lnTo>
                <a:close/>
              </a:path>
              <a:path w="4895850" h="114300">
                <a:moveTo>
                  <a:pt x="4781152" y="38110"/>
                </a:moveTo>
                <a:lnTo>
                  <a:pt x="0" y="47218"/>
                </a:lnTo>
                <a:lnTo>
                  <a:pt x="63" y="85318"/>
                </a:lnTo>
                <a:lnTo>
                  <a:pt x="4781224" y="76210"/>
                </a:lnTo>
                <a:lnTo>
                  <a:pt x="4781152" y="38110"/>
                </a:lnTo>
                <a:close/>
              </a:path>
              <a:path w="4895850" h="114300">
                <a:moveTo>
                  <a:pt x="4857667" y="38110"/>
                </a:moveTo>
                <a:lnTo>
                  <a:pt x="4800206" y="38110"/>
                </a:lnTo>
                <a:lnTo>
                  <a:pt x="4800269" y="76210"/>
                </a:lnTo>
                <a:lnTo>
                  <a:pt x="4857120" y="76210"/>
                </a:lnTo>
                <a:lnTo>
                  <a:pt x="4895494" y="56934"/>
                </a:lnTo>
                <a:lnTo>
                  <a:pt x="4857667" y="38110"/>
                </a:lnTo>
                <a:close/>
              </a:path>
            </a:pathLst>
          </a:custGeom>
          <a:solidFill>
            <a:srgbClr val="4470C4"/>
          </a:solidFill>
        </p:spPr>
        <p:txBody>
          <a:bodyPr wrap="square" lIns="0" tIns="0" rIns="0" bIns="0" rtlCol="0"/>
          <a:lstStyle/>
          <a:p>
            <a:endParaRPr/>
          </a:p>
        </p:txBody>
      </p:sp>
      <p:sp>
        <p:nvSpPr>
          <p:cNvPr id="8" name="object 8"/>
          <p:cNvSpPr txBox="1"/>
          <p:nvPr/>
        </p:nvSpPr>
        <p:spPr>
          <a:xfrm>
            <a:off x="6983958" y="273811"/>
            <a:ext cx="31661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a:t>
            </a:r>
            <a:r>
              <a:rPr sz="1800" spc="-40" dirty="0">
                <a:latin typeface="Calibri"/>
                <a:cs typeface="Calibri"/>
              </a:rPr>
              <a:t> </a:t>
            </a:r>
            <a:r>
              <a:rPr sz="1800" dirty="0">
                <a:latin typeface="Calibri"/>
                <a:cs typeface="Calibri"/>
              </a:rPr>
              <a:t>dog</a:t>
            </a:r>
            <a:r>
              <a:rPr sz="1800" spc="-40" dirty="0">
                <a:latin typeface="Calibri"/>
                <a:cs typeface="Calibri"/>
              </a:rPr>
              <a:t> </a:t>
            </a:r>
            <a:r>
              <a:rPr sz="1800" dirty="0">
                <a:latin typeface="Calibri"/>
                <a:cs typeface="Calibri"/>
              </a:rPr>
              <a:t>detections</a:t>
            </a:r>
            <a:r>
              <a:rPr sz="1800" spc="-45" dirty="0">
                <a:latin typeface="Calibri"/>
                <a:cs typeface="Calibri"/>
              </a:rPr>
              <a:t> </a:t>
            </a:r>
            <a:r>
              <a:rPr sz="1800" dirty="0">
                <a:latin typeface="Calibri"/>
                <a:cs typeface="Calibri"/>
              </a:rPr>
              <a:t>sorted</a:t>
            </a:r>
            <a:r>
              <a:rPr sz="1800" spc="-35" dirty="0">
                <a:latin typeface="Calibri"/>
                <a:cs typeface="Calibri"/>
              </a:rPr>
              <a:t> </a:t>
            </a:r>
            <a:r>
              <a:rPr sz="1800" dirty="0">
                <a:latin typeface="Calibri"/>
                <a:cs typeface="Calibri"/>
              </a:rPr>
              <a:t>by</a:t>
            </a:r>
            <a:r>
              <a:rPr sz="1800" spc="-45" dirty="0">
                <a:latin typeface="Calibri"/>
                <a:cs typeface="Calibri"/>
              </a:rPr>
              <a:t> </a:t>
            </a:r>
            <a:r>
              <a:rPr sz="1800" spc="-20" dirty="0">
                <a:latin typeface="Calibri"/>
                <a:cs typeface="Calibri"/>
              </a:rPr>
              <a:t>score</a:t>
            </a:r>
            <a:endParaRPr sz="1800">
              <a:latin typeface="Calibri"/>
              <a:cs typeface="Calibri"/>
            </a:endParaRPr>
          </a:p>
        </p:txBody>
      </p:sp>
      <p:sp>
        <p:nvSpPr>
          <p:cNvPr id="9" name="object 9"/>
          <p:cNvSpPr txBox="1"/>
          <p:nvPr/>
        </p:nvSpPr>
        <p:spPr>
          <a:xfrm>
            <a:off x="11037620" y="877074"/>
            <a:ext cx="836930" cy="597535"/>
          </a:xfrm>
          <a:prstGeom prst="rect">
            <a:avLst/>
          </a:prstGeom>
          <a:solidFill>
            <a:srgbClr val="4470C4"/>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0.10</a:t>
            </a:r>
            <a:endParaRPr sz="1800">
              <a:latin typeface="Calibri"/>
              <a:cs typeface="Calibri"/>
            </a:endParaRPr>
          </a:p>
        </p:txBody>
      </p:sp>
      <p:sp>
        <p:nvSpPr>
          <p:cNvPr id="10" name="object 10"/>
          <p:cNvSpPr/>
          <p:nvPr/>
        </p:nvSpPr>
        <p:spPr>
          <a:xfrm>
            <a:off x="6963244" y="1932647"/>
            <a:ext cx="836930" cy="597535"/>
          </a:xfrm>
          <a:custGeom>
            <a:avLst/>
            <a:gdLst/>
            <a:ahLst/>
            <a:cxnLst/>
            <a:rect l="l" t="t" r="r" b="b"/>
            <a:pathLst>
              <a:path w="836929" h="597535">
                <a:moveTo>
                  <a:pt x="836650" y="0"/>
                </a:moveTo>
                <a:lnTo>
                  <a:pt x="0" y="0"/>
                </a:lnTo>
                <a:lnTo>
                  <a:pt x="0" y="597153"/>
                </a:lnTo>
                <a:lnTo>
                  <a:pt x="836650" y="597153"/>
                </a:lnTo>
                <a:lnTo>
                  <a:pt x="836650" y="0"/>
                </a:lnTo>
                <a:close/>
              </a:path>
            </a:pathLst>
          </a:custGeom>
          <a:solidFill>
            <a:srgbClr val="EC7C30"/>
          </a:solidFill>
        </p:spPr>
        <p:txBody>
          <a:bodyPr wrap="square" lIns="0" tIns="0" rIns="0" bIns="0" rtlCol="0"/>
          <a:lstStyle/>
          <a:p>
            <a:endParaRPr/>
          </a:p>
        </p:txBody>
      </p:sp>
      <p:sp>
        <p:nvSpPr>
          <p:cNvPr id="11" name="object 11"/>
          <p:cNvSpPr/>
          <p:nvPr/>
        </p:nvSpPr>
        <p:spPr>
          <a:xfrm>
            <a:off x="7983397" y="1947849"/>
            <a:ext cx="836930" cy="597535"/>
          </a:xfrm>
          <a:custGeom>
            <a:avLst/>
            <a:gdLst/>
            <a:ahLst/>
            <a:cxnLst/>
            <a:rect l="l" t="t" r="r" b="b"/>
            <a:pathLst>
              <a:path w="836929" h="597535">
                <a:moveTo>
                  <a:pt x="836650" y="0"/>
                </a:moveTo>
                <a:lnTo>
                  <a:pt x="0" y="0"/>
                </a:lnTo>
                <a:lnTo>
                  <a:pt x="0" y="597166"/>
                </a:lnTo>
                <a:lnTo>
                  <a:pt x="836650" y="597166"/>
                </a:lnTo>
                <a:lnTo>
                  <a:pt x="836650" y="0"/>
                </a:lnTo>
                <a:close/>
              </a:path>
            </a:pathLst>
          </a:custGeom>
          <a:solidFill>
            <a:srgbClr val="EC7C30"/>
          </a:solidFill>
        </p:spPr>
        <p:txBody>
          <a:bodyPr wrap="square" lIns="0" tIns="0" rIns="0" bIns="0" rtlCol="0"/>
          <a:lstStyle/>
          <a:p>
            <a:endParaRPr/>
          </a:p>
        </p:txBody>
      </p:sp>
      <p:sp>
        <p:nvSpPr>
          <p:cNvPr id="12" name="object 12"/>
          <p:cNvSpPr/>
          <p:nvPr/>
        </p:nvSpPr>
        <p:spPr>
          <a:xfrm>
            <a:off x="9003550" y="1947849"/>
            <a:ext cx="836930" cy="597535"/>
          </a:xfrm>
          <a:custGeom>
            <a:avLst/>
            <a:gdLst/>
            <a:ahLst/>
            <a:cxnLst/>
            <a:rect l="l" t="t" r="r" b="b"/>
            <a:pathLst>
              <a:path w="836929" h="597535">
                <a:moveTo>
                  <a:pt x="836637" y="0"/>
                </a:moveTo>
                <a:lnTo>
                  <a:pt x="0" y="0"/>
                </a:lnTo>
                <a:lnTo>
                  <a:pt x="0" y="597166"/>
                </a:lnTo>
                <a:lnTo>
                  <a:pt x="836637" y="597166"/>
                </a:lnTo>
                <a:lnTo>
                  <a:pt x="836637" y="0"/>
                </a:lnTo>
                <a:close/>
              </a:path>
            </a:pathLst>
          </a:custGeom>
          <a:solidFill>
            <a:srgbClr val="EC7C30"/>
          </a:solidFill>
        </p:spPr>
        <p:txBody>
          <a:bodyPr wrap="square" lIns="0" tIns="0" rIns="0" bIns="0" rtlCol="0"/>
          <a:lstStyle/>
          <a:p>
            <a:endParaRPr/>
          </a:p>
        </p:txBody>
      </p:sp>
      <p:sp>
        <p:nvSpPr>
          <p:cNvPr id="13" name="object 13"/>
          <p:cNvSpPr txBox="1"/>
          <p:nvPr/>
        </p:nvSpPr>
        <p:spPr>
          <a:xfrm>
            <a:off x="6919696" y="2678684"/>
            <a:ext cx="25114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 </a:t>
            </a:r>
            <a:r>
              <a:rPr sz="1800" spc="-20" dirty="0">
                <a:latin typeface="Calibri"/>
                <a:cs typeface="Calibri"/>
              </a:rPr>
              <a:t>ground-</a:t>
            </a:r>
            <a:r>
              <a:rPr sz="1800" dirty="0">
                <a:latin typeface="Calibri"/>
                <a:cs typeface="Calibri"/>
              </a:rPr>
              <a:t>truth</a:t>
            </a:r>
            <a:r>
              <a:rPr sz="1800" spc="10" dirty="0">
                <a:latin typeface="Calibri"/>
                <a:cs typeface="Calibri"/>
              </a:rPr>
              <a:t> </a:t>
            </a:r>
            <a:r>
              <a:rPr sz="1800" dirty="0">
                <a:latin typeface="Calibri"/>
                <a:cs typeface="Calibri"/>
              </a:rPr>
              <a:t>dog</a:t>
            </a:r>
            <a:r>
              <a:rPr sz="1800" spc="5" dirty="0">
                <a:latin typeface="Calibri"/>
                <a:cs typeface="Calibri"/>
              </a:rPr>
              <a:t> </a:t>
            </a:r>
            <a:r>
              <a:rPr sz="1800" spc="-20" dirty="0">
                <a:latin typeface="Calibri"/>
                <a:cs typeface="Calibri"/>
              </a:rPr>
              <a:t>boxes</a:t>
            </a:r>
            <a:endParaRPr sz="1800">
              <a:latin typeface="Calibri"/>
              <a:cs typeface="Calibri"/>
            </a:endParaRPr>
          </a:p>
        </p:txBody>
      </p:sp>
      <p:sp>
        <p:nvSpPr>
          <p:cNvPr id="15" name="object 15"/>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6" name="object 16"/>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45</a:t>
            </a:fld>
            <a:endParaRPr spc="-25" dirty="0"/>
          </a:p>
        </p:txBody>
      </p:sp>
      <p:sp>
        <p:nvSpPr>
          <p:cNvPr id="17" name="object 17"/>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14" name="object 14"/>
          <p:cNvSpPr txBox="1"/>
          <p:nvPr/>
        </p:nvSpPr>
        <p:spPr>
          <a:xfrm>
            <a:off x="10017467" y="877074"/>
            <a:ext cx="836930" cy="597535"/>
          </a:xfrm>
          <a:prstGeom prst="rect">
            <a:avLst/>
          </a:prstGeom>
          <a:solidFill>
            <a:srgbClr val="4470C4"/>
          </a:solidFill>
        </p:spPr>
        <p:txBody>
          <a:bodyPr vert="horz" wrap="square" lIns="0" tIns="149860" rIns="0" bIns="0" rtlCol="0">
            <a:spAutoFit/>
          </a:bodyPr>
          <a:lstStyle/>
          <a:p>
            <a:pPr marL="273685">
              <a:lnSpc>
                <a:spcPct val="100000"/>
              </a:lnSpc>
              <a:spcBef>
                <a:spcPts val="1180"/>
              </a:spcBef>
            </a:pPr>
            <a:r>
              <a:rPr sz="1800" spc="-25" dirty="0">
                <a:solidFill>
                  <a:srgbClr val="FFFFFF"/>
                </a:solidFill>
                <a:latin typeface="Calibri"/>
                <a:cs typeface="Calibri"/>
              </a:rPr>
              <a:t>0.5</a:t>
            </a:r>
            <a:endParaRPr sz="180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289" y="308354"/>
            <a:ext cx="6278245" cy="1181100"/>
          </a:xfrm>
          <a:prstGeom prst="rect">
            <a:avLst/>
          </a:prstGeom>
        </p:spPr>
        <p:txBody>
          <a:bodyPr vert="horz" wrap="square" lIns="0" tIns="83820" rIns="0" bIns="0" rtlCol="0">
            <a:spAutoFit/>
          </a:bodyPr>
          <a:lstStyle/>
          <a:p>
            <a:pPr marL="12700" marR="5080">
              <a:lnSpc>
                <a:spcPts val="4300"/>
              </a:lnSpc>
              <a:spcBef>
                <a:spcPts val="660"/>
              </a:spcBef>
            </a:pPr>
            <a:r>
              <a:rPr spc="-10" dirty="0"/>
              <a:t>Evaluating</a:t>
            </a:r>
            <a:r>
              <a:rPr spc="-105" dirty="0"/>
              <a:t> </a:t>
            </a:r>
            <a:r>
              <a:rPr dirty="0"/>
              <a:t>Object</a:t>
            </a:r>
            <a:r>
              <a:rPr spc="-110" dirty="0"/>
              <a:t> </a:t>
            </a:r>
            <a:r>
              <a:rPr spc="-10" dirty="0"/>
              <a:t>Detectors: </a:t>
            </a:r>
            <a:r>
              <a:rPr dirty="0"/>
              <a:t>Mean</a:t>
            </a:r>
            <a:r>
              <a:rPr spc="-150" dirty="0"/>
              <a:t> </a:t>
            </a:r>
            <a:r>
              <a:rPr spc="-10" dirty="0"/>
              <a:t>Average</a:t>
            </a:r>
            <a:r>
              <a:rPr spc="-150" dirty="0"/>
              <a:t> </a:t>
            </a:r>
            <a:r>
              <a:rPr dirty="0"/>
              <a:t>Precision</a:t>
            </a:r>
            <a:r>
              <a:rPr spc="-150" dirty="0"/>
              <a:t> </a:t>
            </a:r>
            <a:r>
              <a:rPr spc="-10" dirty="0"/>
              <a:t>(mAP)</a:t>
            </a: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354965" indent="-342265">
              <a:lnSpc>
                <a:spcPct val="100000"/>
              </a:lnSpc>
              <a:spcBef>
                <a:spcPts val="100"/>
              </a:spcBef>
              <a:buAutoNum type="arabicPeriod"/>
              <a:tabLst>
                <a:tab pos="354965" algn="l"/>
              </a:tabLst>
            </a:pPr>
            <a:r>
              <a:rPr dirty="0"/>
              <a:t>Run</a:t>
            </a:r>
            <a:r>
              <a:rPr spc="-50" dirty="0"/>
              <a:t> </a:t>
            </a:r>
            <a:r>
              <a:rPr dirty="0"/>
              <a:t>object</a:t>
            </a:r>
            <a:r>
              <a:rPr spc="-45" dirty="0"/>
              <a:t> </a:t>
            </a:r>
            <a:r>
              <a:rPr dirty="0"/>
              <a:t>detector</a:t>
            </a:r>
            <a:r>
              <a:rPr spc="-40" dirty="0"/>
              <a:t> </a:t>
            </a:r>
            <a:r>
              <a:rPr dirty="0"/>
              <a:t>on</a:t>
            </a:r>
            <a:r>
              <a:rPr spc="-50" dirty="0"/>
              <a:t> </a:t>
            </a:r>
            <a:r>
              <a:rPr dirty="0"/>
              <a:t>all</a:t>
            </a:r>
            <a:r>
              <a:rPr spc="-45" dirty="0"/>
              <a:t> </a:t>
            </a:r>
            <a:r>
              <a:rPr dirty="0"/>
              <a:t>test</a:t>
            </a:r>
            <a:r>
              <a:rPr spc="-40" dirty="0"/>
              <a:t> </a:t>
            </a:r>
            <a:r>
              <a:rPr dirty="0"/>
              <a:t>images</a:t>
            </a:r>
            <a:r>
              <a:rPr spc="-45" dirty="0"/>
              <a:t> </a:t>
            </a:r>
            <a:r>
              <a:rPr dirty="0"/>
              <a:t>(with</a:t>
            </a:r>
            <a:r>
              <a:rPr spc="-50" dirty="0"/>
              <a:t> </a:t>
            </a:r>
            <a:r>
              <a:rPr spc="-20" dirty="0"/>
              <a:t>NMS)</a:t>
            </a:r>
          </a:p>
          <a:p>
            <a:pPr marL="354965" marR="173990" indent="-342900">
              <a:lnSpc>
                <a:spcPct val="100000"/>
              </a:lnSpc>
              <a:buAutoNum type="arabicPeriod"/>
              <a:tabLst>
                <a:tab pos="354965" algn="l"/>
              </a:tabLst>
            </a:pPr>
            <a:r>
              <a:rPr dirty="0"/>
              <a:t>For</a:t>
            </a:r>
            <a:r>
              <a:rPr spc="-55" dirty="0"/>
              <a:t> </a:t>
            </a:r>
            <a:r>
              <a:rPr dirty="0"/>
              <a:t>each</a:t>
            </a:r>
            <a:r>
              <a:rPr spc="-50" dirty="0"/>
              <a:t> </a:t>
            </a:r>
            <a:r>
              <a:rPr spc="-25" dirty="0"/>
              <a:t>category,</a:t>
            </a:r>
            <a:r>
              <a:rPr spc="-55" dirty="0"/>
              <a:t> </a:t>
            </a:r>
            <a:r>
              <a:rPr dirty="0"/>
              <a:t>compute</a:t>
            </a:r>
            <a:r>
              <a:rPr spc="-50" dirty="0"/>
              <a:t> </a:t>
            </a:r>
            <a:r>
              <a:rPr spc="-20" dirty="0"/>
              <a:t>Average</a:t>
            </a:r>
            <a:r>
              <a:rPr spc="-50" dirty="0"/>
              <a:t> </a:t>
            </a:r>
            <a:r>
              <a:rPr dirty="0"/>
              <a:t>Precision</a:t>
            </a:r>
            <a:r>
              <a:rPr spc="-55" dirty="0"/>
              <a:t> </a:t>
            </a:r>
            <a:r>
              <a:rPr dirty="0"/>
              <a:t>(AP)</a:t>
            </a:r>
            <a:r>
              <a:rPr spc="-50" dirty="0"/>
              <a:t> = </a:t>
            </a:r>
            <a:r>
              <a:rPr dirty="0"/>
              <a:t>area</a:t>
            </a:r>
            <a:r>
              <a:rPr spc="-65" dirty="0"/>
              <a:t> </a:t>
            </a:r>
            <a:r>
              <a:rPr dirty="0"/>
              <a:t>under</a:t>
            </a:r>
            <a:r>
              <a:rPr spc="-60" dirty="0"/>
              <a:t> </a:t>
            </a:r>
            <a:r>
              <a:rPr dirty="0"/>
              <a:t>Precision</a:t>
            </a:r>
            <a:r>
              <a:rPr spc="-65" dirty="0"/>
              <a:t> </a:t>
            </a:r>
            <a:r>
              <a:rPr dirty="0"/>
              <a:t>vs</a:t>
            </a:r>
            <a:r>
              <a:rPr spc="-65" dirty="0"/>
              <a:t> </a:t>
            </a:r>
            <a:r>
              <a:rPr dirty="0"/>
              <a:t>Recall</a:t>
            </a:r>
            <a:r>
              <a:rPr spc="-60" dirty="0"/>
              <a:t> </a:t>
            </a:r>
            <a:r>
              <a:rPr spc="-10" dirty="0"/>
              <a:t>Curve</a:t>
            </a:r>
          </a:p>
          <a:p>
            <a:pPr marL="812165" lvl="1" indent="-342265">
              <a:lnSpc>
                <a:spcPct val="100000"/>
              </a:lnSpc>
              <a:buAutoNum type="arabicPeriod"/>
              <a:tabLst>
                <a:tab pos="812165" algn="l"/>
              </a:tabLst>
            </a:pPr>
            <a:r>
              <a:rPr sz="2000" dirty="0">
                <a:latin typeface="Calibri"/>
                <a:cs typeface="Calibri"/>
              </a:rPr>
              <a:t>For</a:t>
            </a:r>
            <a:r>
              <a:rPr sz="2000" spc="-65" dirty="0">
                <a:latin typeface="Calibri"/>
                <a:cs typeface="Calibri"/>
              </a:rPr>
              <a:t> </a:t>
            </a:r>
            <a:r>
              <a:rPr sz="2000" dirty="0">
                <a:latin typeface="Calibri"/>
                <a:cs typeface="Calibri"/>
              </a:rPr>
              <a:t>each</a:t>
            </a:r>
            <a:r>
              <a:rPr sz="2000" spc="-65" dirty="0">
                <a:latin typeface="Calibri"/>
                <a:cs typeface="Calibri"/>
              </a:rPr>
              <a:t> </a:t>
            </a:r>
            <a:r>
              <a:rPr sz="2000" dirty="0">
                <a:latin typeface="Calibri"/>
                <a:cs typeface="Calibri"/>
              </a:rPr>
              <a:t>detection</a:t>
            </a:r>
            <a:r>
              <a:rPr sz="2000" spc="-65" dirty="0">
                <a:latin typeface="Calibri"/>
                <a:cs typeface="Calibri"/>
              </a:rPr>
              <a:t> </a:t>
            </a:r>
            <a:r>
              <a:rPr sz="2000" dirty="0">
                <a:latin typeface="Calibri"/>
                <a:cs typeface="Calibri"/>
              </a:rPr>
              <a:t>(highest</a:t>
            </a:r>
            <a:r>
              <a:rPr sz="2000" spc="-60" dirty="0">
                <a:latin typeface="Calibri"/>
                <a:cs typeface="Calibri"/>
              </a:rPr>
              <a:t> </a:t>
            </a:r>
            <a:r>
              <a:rPr sz="2000" dirty="0">
                <a:latin typeface="Calibri"/>
                <a:cs typeface="Calibri"/>
              </a:rPr>
              <a:t>score</a:t>
            </a:r>
            <a:r>
              <a:rPr sz="2000" spc="-65" dirty="0">
                <a:latin typeface="Calibri"/>
                <a:cs typeface="Calibri"/>
              </a:rPr>
              <a:t> </a:t>
            </a:r>
            <a:r>
              <a:rPr sz="2000" dirty="0">
                <a:latin typeface="Calibri"/>
                <a:cs typeface="Calibri"/>
              </a:rPr>
              <a:t>to</a:t>
            </a:r>
            <a:r>
              <a:rPr sz="2000" spc="-70" dirty="0">
                <a:latin typeface="Calibri"/>
                <a:cs typeface="Calibri"/>
              </a:rPr>
              <a:t> </a:t>
            </a:r>
            <a:r>
              <a:rPr sz="2000" dirty="0">
                <a:latin typeface="Calibri"/>
                <a:cs typeface="Calibri"/>
              </a:rPr>
              <a:t>lowest</a:t>
            </a:r>
            <a:r>
              <a:rPr sz="2000" spc="-60" dirty="0">
                <a:latin typeface="Calibri"/>
                <a:cs typeface="Calibri"/>
              </a:rPr>
              <a:t> </a:t>
            </a:r>
            <a:r>
              <a:rPr sz="2000" spc="-10" dirty="0">
                <a:latin typeface="Calibri"/>
                <a:cs typeface="Calibri"/>
              </a:rPr>
              <a:t>score)</a:t>
            </a:r>
            <a:endParaRPr sz="2000">
              <a:latin typeface="Calibri"/>
              <a:cs typeface="Calibri"/>
            </a:endParaRPr>
          </a:p>
          <a:p>
            <a:pPr marL="1270000" marR="449580" lvl="2" indent="-343535">
              <a:lnSpc>
                <a:spcPct val="100000"/>
              </a:lnSpc>
              <a:buAutoNum type="arabicPeriod"/>
              <a:tabLst>
                <a:tab pos="1270000" algn="l"/>
              </a:tabLst>
            </a:pPr>
            <a:r>
              <a:rPr sz="2000" dirty="0">
                <a:latin typeface="Calibri"/>
                <a:cs typeface="Calibri"/>
              </a:rPr>
              <a:t>If</a:t>
            </a:r>
            <a:r>
              <a:rPr sz="2000" spc="-35"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matches</a:t>
            </a:r>
            <a:r>
              <a:rPr sz="2000" spc="-30" dirty="0">
                <a:latin typeface="Calibri"/>
                <a:cs typeface="Calibri"/>
              </a:rPr>
              <a:t> </a:t>
            </a:r>
            <a:r>
              <a:rPr sz="2000" dirty="0">
                <a:latin typeface="Calibri"/>
                <a:cs typeface="Calibri"/>
              </a:rPr>
              <a:t>some</a:t>
            </a:r>
            <a:r>
              <a:rPr sz="2000" spc="-30" dirty="0">
                <a:latin typeface="Calibri"/>
                <a:cs typeface="Calibri"/>
              </a:rPr>
              <a:t> </a:t>
            </a:r>
            <a:r>
              <a:rPr sz="2000" dirty="0">
                <a:latin typeface="Calibri"/>
                <a:cs typeface="Calibri"/>
              </a:rPr>
              <a:t>GT</a:t>
            </a:r>
            <a:r>
              <a:rPr sz="2000" spc="-35" dirty="0">
                <a:latin typeface="Calibri"/>
                <a:cs typeface="Calibri"/>
              </a:rPr>
              <a:t> </a:t>
            </a:r>
            <a:r>
              <a:rPr sz="2000" dirty="0">
                <a:latin typeface="Calibri"/>
                <a:cs typeface="Calibri"/>
              </a:rPr>
              <a:t>box</a:t>
            </a:r>
            <a:r>
              <a:rPr sz="2000" spc="-40" dirty="0">
                <a:latin typeface="Calibri"/>
                <a:cs typeface="Calibri"/>
              </a:rPr>
              <a:t> </a:t>
            </a:r>
            <a:r>
              <a:rPr sz="2000" dirty="0">
                <a:latin typeface="Calibri"/>
                <a:cs typeface="Calibri"/>
              </a:rPr>
              <a:t>with</a:t>
            </a:r>
            <a:r>
              <a:rPr sz="2000" spc="-40" dirty="0">
                <a:latin typeface="Calibri"/>
                <a:cs typeface="Calibri"/>
              </a:rPr>
              <a:t> </a:t>
            </a:r>
            <a:r>
              <a:rPr sz="2000" dirty="0">
                <a:latin typeface="Calibri"/>
                <a:cs typeface="Calibri"/>
              </a:rPr>
              <a:t>IoU</a:t>
            </a:r>
            <a:r>
              <a:rPr sz="2000" spc="-30" dirty="0">
                <a:latin typeface="Calibri"/>
                <a:cs typeface="Calibri"/>
              </a:rPr>
              <a:t> </a:t>
            </a:r>
            <a:r>
              <a:rPr sz="2000" dirty="0">
                <a:latin typeface="Calibri"/>
                <a:cs typeface="Calibri"/>
              </a:rPr>
              <a:t>&gt;</a:t>
            </a:r>
            <a:r>
              <a:rPr sz="2000" spc="-30" dirty="0">
                <a:latin typeface="Calibri"/>
                <a:cs typeface="Calibri"/>
              </a:rPr>
              <a:t> </a:t>
            </a:r>
            <a:r>
              <a:rPr sz="2000" spc="-20" dirty="0">
                <a:latin typeface="Calibri"/>
                <a:cs typeface="Calibri"/>
              </a:rPr>
              <a:t>0.5, </a:t>
            </a:r>
            <a:r>
              <a:rPr sz="2000" dirty="0">
                <a:latin typeface="Calibri"/>
                <a:cs typeface="Calibri"/>
              </a:rPr>
              <a:t>mark</a:t>
            </a:r>
            <a:r>
              <a:rPr sz="2000" spc="-40" dirty="0">
                <a:latin typeface="Calibri"/>
                <a:cs typeface="Calibri"/>
              </a:rPr>
              <a:t> </a:t>
            </a:r>
            <a:r>
              <a:rPr sz="2000" dirty="0">
                <a:latin typeface="Calibri"/>
                <a:cs typeface="Calibri"/>
              </a:rPr>
              <a:t>it</a:t>
            </a:r>
            <a:r>
              <a:rPr sz="2000" spc="-40" dirty="0">
                <a:latin typeface="Calibri"/>
                <a:cs typeface="Calibri"/>
              </a:rPr>
              <a:t> </a:t>
            </a:r>
            <a:r>
              <a:rPr sz="2000" dirty="0">
                <a:latin typeface="Calibri"/>
                <a:cs typeface="Calibri"/>
              </a:rPr>
              <a:t>as</a:t>
            </a:r>
            <a:r>
              <a:rPr sz="2000" spc="-40" dirty="0">
                <a:latin typeface="Calibri"/>
                <a:cs typeface="Calibri"/>
              </a:rPr>
              <a:t> </a:t>
            </a:r>
            <a:r>
              <a:rPr sz="2000" dirty="0">
                <a:latin typeface="Calibri"/>
                <a:cs typeface="Calibri"/>
              </a:rPr>
              <a:t>positive</a:t>
            </a:r>
            <a:r>
              <a:rPr sz="2000" spc="-40" dirty="0">
                <a:latin typeface="Calibri"/>
                <a:cs typeface="Calibri"/>
              </a:rPr>
              <a:t> </a:t>
            </a:r>
            <a:r>
              <a:rPr sz="2000" dirty="0">
                <a:latin typeface="Calibri"/>
                <a:cs typeface="Calibri"/>
              </a:rPr>
              <a:t>and</a:t>
            </a:r>
            <a:r>
              <a:rPr sz="2000" spc="-45" dirty="0">
                <a:latin typeface="Calibri"/>
                <a:cs typeface="Calibri"/>
              </a:rPr>
              <a:t> </a:t>
            </a:r>
            <a:r>
              <a:rPr sz="2000" dirty="0">
                <a:latin typeface="Calibri"/>
                <a:cs typeface="Calibri"/>
              </a:rPr>
              <a:t>eliminate</a:t>
            </a:r>
            <a:r>
              <a:rPr sz="2000" spc="-40" dirty="0">
                <a:latin typeface="Calibri"/>
                <a:cs typeface="Calibri"/>
              </a:rPr>
              <a:t> </a:t>
            </a:r>
            <a:r>
              <a:rPr sz="2000" dirty="0">
                <a:latin typeface="Calibri"/>
                <a:cs typeface="Calibri"/>
              </a:rPr>
              <a:t>the</a:t>
            </a:r>
            <a:r>
              <a:rPr sz="2000" spc="-40" dirty="0">
                <a:latin typeface="Calibri"/>
                <a:cs typeface="Calibri"/>
              </a:rPr>
              <a:t> </a:t>
            </a:r>
            <a:r>
              <a:rPr sz="2000" spc="-25" dirty="0">
                <a:latin typeface="Calibri"/>
                <a:cs typeface="Calibri"/>
              </a:rPr>
              <a:t>GT</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Otherwise</a:t>
            </a:r>
            <a:r>
              <a:rPr sz="2000" spc="-35" dirty="0">
                <a:latin typeface="Calibri"/>
                <a:cs typeface="Calibri"/>
              </a:rPr>
              <a:t> </a:t>
            </a:r>
            <a:r>
              <a:rPr sz="2000" dirty="0">
                <a:latin typeface="Calibri"/>
                <a:cs typeface="Calibri"/>
              </a:rPr>
              <a:t>mark</a:t>
            </a:r>
            <a:r>
              <a:rPr sz="2000" spc="-30"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as</a:t>
            </a:r>
            <a:r>
              <a:rPr sz="2000" spc="-35" dirty="0">
                <a:latin typeface="Calibri"/>
                <a:cs typeface="Calibri"/>
              </a:rPr>
              <a:t> </a:t>
            </a:r>
            <a:r>
              <a:rPr sz="2000" spc="-10" dirty="0">
                <a:latin typeface="Calibri"/>
                <a:cs typeface="Calibri"/>
              </a:rPr>
              <a:t>negative</a:t>
            </a:r>
            <a:endParaRPr sz="2000">
              <a:latin typeface="Calibri"/>
              <a:cs typeface="Calibri"/>
            </a:endParaRPr>
          </a:p>
        </p:txBody>
      </p:sp>
      <p:sp>
        <p:nvSpPr>
          <p:cNvPr id="4" name="object 4"/>
          <p:cNvSpPr txBox="1"/>
          <p:nvPr/>
        </p:nvSpPr>
        <p:spPr>
          <a:xfrm>
            <a:off x="6963244" y="877074"/>
            <a:ext cx="836930" cy="597535"/>
          </a:xfrm>
          <a:prstGeom prst="rect">
            <a:avLst/>
          </a:prstGeom>
          <a:solidFill>
            <a:srgbClr val="6FAC46"/>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0.99</a:t>
            </a:r>
            <a:endParaRPr sz="1800">
              <a:latin typeface="Calibri"/>
              <a:cs typeface="Calibri"/>
            </a:endParaRPr>
          </a:p>
        </p:txBody>
      </p:sp>
      <p:sp>
        <p:nvSpPr>
          <p:cNvPr id="5" name="object 5"/>
          <p:cNvSpPr txBox="1"/>
          <p:nvPr/>
        </p:nvSpPr>
        <p:spPr>
          <a:xfrm>
            <a:off x="7983397" y="877074"/>
            <a:ext cx="836930" cy="597535"/>
          </a:xfrm>
          <a:prstGeom prst="rect">
            <a:avLst/>
          </a:prstGeom>
          <a:solidFill>
            <a:srgbClr val="4470C4"/>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0.95</a:t>
            </a:r>
            <a:endParaRPr sz="1800">
              <a:latin typeface="Calibri"/>
              <a:cs typeface="Calibri"/>
            </a:endParaRPr>
          </a:p>
        </p:txBody>
      </p:sp>
      <p:sp>
        <p:nvSpPr>
          <p:cNvPr id="6" name="object 6"/>
          <p:cNvSpPr txBox="1"/>
          <p:nvPr/>
        </p:nvSpPr>
        <p:spPr>
          <a:xfrm>
            <a:off x="9003550" y="877074"/>
            <a:ext cx="836930" cy="597535"/>
          </a:xfrm>
          <a:prstGeom prst="rect">
            <a:avLst/>
          </a:prstGeom>
          <a:solidFill>
            <a:srgbClr val="4470C4"/>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0.90</a:t>
            </a:r>
            <a:endParaRPr sz="1800">
              <a:latin typeface="Calibri"/>
              <a:cs typeface="Calibri"/>
            </a:endParaRPr>
          </a:p>
        </p:txBody>
      </p:sp>
      <p:sp>
        <p:nvSpPr>
          <p:cNvPr id="7" name="object 7"/>
          <p:cNvSpPr/>
          <p:nvPr/>
        </p:nvSpPr>
        <p:spPr>
          <a:xfrm>
            <a:off x="6963219" y="596201"/>
            <a:ext cx="4895850" cy="114300"/>
          </a:xfrm>
          <a:custGeom>
            <a:avLst/>
            <a:gdLst/>
            <a:ahLst/>
            <a:cxnLst/>
            <a:rect l="l" t="t" r="r" b="b"/>
            <a:pathLst>
              <a:path w="4895850" h="114300">
                <a:moveTo>
                  <a:pt x="4781080" y="0"/>
                </a:moveTo>
                <a:lnTo>
                  <a:pt x="4781169" y="47218"/>
                </a:lnTo>
                <a:lnTo>
                  <a:pt x="4781296" y="114300"/>
                </a:lnTo>
                <a:lnTo>
                  <a:pt x="4857120" y="76210"/>
                </a:lnTo>
                <a:lnTo>
                  <a:pt x="4800269" y="76210"/>
                </a:lnTo>
                <a:lnTo>
                  <a:pt x="4800206" y="38110"/>
                </a:lnTo>
                <a:lnTo>
                  <a:pt x="4857667" y="38110"/>
                </a:lnTo>
                <a:lnTo>
                  <a:pt x="4781080" y="0"/>
                </a:lnTo>
                <a:close/>
              </a:path>
              <a:path w="4895850" h="114300">
                <a:moveTo>
                  <a:pt x="4781152" y="38110"/>
                </a:moveTo>
                <a:lnTo>
                  <a:pt x="0" y="47218"/>
                </a:lnTo>
                <a:lnTo>
                  <a:pt x="63" y="85318"/>
                </a:lnTo>
                <a:lnTo>
                  <a:pt x="4781224" y="76210"/>
                </a:lnTo>
                <a:lnTo>
                  <a:pt x="4781152" y="38110"/>
                </a:lnTo>
                <a:close/>
              </a:path>
              <a:path w="4895850" h="114300">
                <a:moveTo>
                  <a:pt x="4857667" y="38110"/>
                </a:moveTo>
                <a:lnTo>
                  <a:pt x="4800206" y="38110"/>
                </a:lnTo>
                <a:lnTo>
                  <a:pt x="4800269" y="76210"/>
                </a:lnTo>
                <a:lnTo>
                  <a:pt x="4857120" y="76210"/>
                </a:lnTo>
                <a:lnTo>
                  <a:pt x="4895494" y="56934"/>
                </a:lnTo>
                <a:lnTo>
                  <a:pt x="4857667" y="38110"/>
                </a:lnTo>
                <a:close/>
              </a:path>
            </a:pathLst>
          </a:custGeom>
          <a:solidFill>
            <a:srgbClr val="4470C4"/>
          </a:solidFill>
        </p:spPr>
        <p:txBody>
          <a:bodyPr wrap="square" lIns="0" tIns="0" rIns="0" bIns="0" rtlCol="0"/>
          <a:lstStyle/>
          <a:p>
            <a:endParaRPr/>
          </a:p>
        </p:txBody>
      </p:sp>
      <p:sp>
        <p:nvSpPr>
          <p:cNvPr id="8" name="object 8"/>
          <p:cNvSpPr txBox="1"/>
          <p:nvPr/>
        </p:nvSpPr>
        <p:spPr>
          <a:xfrm>
            <a:off x="6983958" y="273811"/>
            <a:ext cx="31661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a:t>
            </a:r>
            <a:r>
              <a:rPr sz="1800" spc="-40" dirty="0">
                <a:latin typeface="Calibri"/>
                <a:cs typeface="Calibri"/>
              </a:rPr>
              <a:t> </a:t>
            </a:r>
            <a:r>
              <a:rPr sz="1800" dirty="0">
                <a:latin typeface="Calibri"/>
                <a:cs typeface="Calibri"/>
              </a:rPr>
              <a:t>dog</a:t>
            </a:r>
            <a:r>
              <a:rPr sz="1800" spc="-40" dirty="0">
                <a:latin typeface="Calibri"/>
                <a:cs typeface="Calibri"/>
              </a:rPr>
              <a:t> </a:t>
            </a:r>
            <a:r>
              <a:rPr sz="1800" dirty="0">
                <a:latin typeface="Calibri"/>
                <a:cs typeface="Calibri"/>
              </a:rPr>
              <a:t>detections</a:t>
            </a:r>
            <a:r>
              <a:rPr sz="1800" spc="-45" dirty="0">
                <a:latin typeface="Calibri"/>
                <a:cs typeface="Calibri"/>
              </a:rPr>
              <a:t> </a:t>
            </a:r>
            <a:r>
              <a:rPr sz="1800" dirty="0">
                <a:latin typeface="Calibri"/>
                <a:cs typeface="Calibri"/>
              </a:rPr>
              <a:t>sorted</a:t>
            </a:r>
            <a:r>
              <a:rPr sz="1800" spc="-35" dirty="0">
                <a:latin typeface="Calibri"/>
                <a:cs typeface="Calibri"/>
              </a:rPr>
              <a:t> </a:t>
            </a:r>
            <a:r>
              <a:rPr sz="1800" dirty="0">
                <a:latin typeface="Calibri"/>
                <a:cs typeface="Calibri"/>
              </a:rPr>
              <a:t>by</a:t>
            </a:r>
            <a:r>
              <a:rPr sz="1800" spc="-45" dirty="0">
                <a:latin typeface="Calibri"/>
                <a:cs typeface="Calibri"/>
              </a:rPr>
              <a:t> </a:t>
            </a:r>
            <a:r>
              <a:rPr sz="1800" spc="-20" dirty="0">
                <a:latin typeface="Calibri"/>
                <a:cs typeface="Calibri"/>
              </a:rPr>
              <a:t>score</a:t>
            </a:r>
            <a:endParaRPr sz="1800">
              <a:latin typeface="Calibri"/>
              <a:cs typeface="Calibri"/>
            </a:endParaRPr>
          </a:p>
        </p:txBody>
      </p:sp>
      <p:sp>
        <p:nvSpPr>
          <p:cNvPr id="9" name="object 9"/>
          <p:cNvSpPr txBox="1"/>
          <p:nvPr/>
        </p:nvSpPr>
        <p:spPr>
          <a:xfrm>
            <a:off x="11037620" y="877074"/>
            <a:ext cx="836930" cy="597535"/>
          </a:xfrm>
          <a:prstGeom prst="rect">
            <a:avLst/>
          </a:prstGeom>
          <a:solidFill>
            <a:srgbClr val="4470C4"/>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0.10</a:t>
            </a:r>
            <a:endParaRPr sz="1800">
              <a:latin typeface="Calibri"/>
              <a:cs typeface="Calibri"/>
            </a:endParaRPr>
          </a:p>
        </p:txBody>
      </p:sp>
      <p:grpSp>
        <p:nvGrpSpPr>
          <p:cNvPr id="10" name="object 10"/>
          <p:cNvGrpSpPr/>
          <p:nvPr/>
        </p:nvGrpSpPr>
        <p:grpSpPr>
          <a:xfrm>
            <a:off x="6963244" y="1470901"/>
            <a:ext cx="1857375" cy="1074420"/>
            <a:chOff x="6963244" y="1470901"/>
            <a:chExt cx="1857375" cy="1074420"/>
          </a:xfrm>
        </p:grpSpPr>
        <p:sp>
          <p:nvSpPr>
            <p:cNvPr id="11" name="object 11"/>
            <p:cNvSpPr/>
            <p:nvPr/>
          </p:nvSpPr>
          <p:spPr>
            <a:xfrm>
              <a:off x="6963244" y="1932647"/>
              <a:ext cx="836930" cy="597535"/>
            </a:xfrm>
            <a:custGeom>
              <a:avLst/>
              <a:gdLst/>
              <a:ahLst/>
              <a:cxnLst/>
              <a:rect l="l" t="t" r="r" b="b"/>
              <a:pathLst>
                <a:path w="836929" h="597535">
                  <a:moveTo>
                    <a:pt x="836650" y="0"/>
                  </a:moveTo>
                  <a:lnTo>
                    <a:pt x="0" y="0"/>
                  </a:lnTo>
                  <a:lnTo>
                    <a:pt x="0" y="597153"/>
                  </a:lnTo>
                  <a:lnTo>
                    <a:pt x="836650" y="597153"/>
                  </a:lnTo>
                  <a:lnTo>
                    <a:pt x="836650" y="0"/>
                  </a:lnTo>
                  <a:close/>
                </a:path>
              </a:pathLst>
            </a:custGeom>
            <a:solidFill>
              <a:srgbClr val="EC7C30"/>
            </a:solidFill>
          </p:spPr>
          <p:txBody>
            <a:bodyPr wrap="square" lIns="0" tIns="0" rIns="0" bIns="0" rtlCol="0"/>
            <a:lstStyle/>
            <a:p>
              <a:endParaRPr/>
            </a:p>
          </p:txBody>
        </p:sp>
        <p:sp>
          <p:nvSpPr>
            <p:cNvPr id="12" name="object 12"/>
            <p:cNvSpPr/>
            <p:nvPr/>
          </p:nvSpPr>
          <p:spPr>
            <a:xfrm>
              <a:off x="7983397" y="1947849"/>
              <a:ext cx="836930" cy="597535"/>
            </a:xfrm>
            <a:custGeom>
              <a:avLst/>
              <a:gdLst/>
              <a:ahLst/>
              <a:cxnLst/>
              <a:rect l="l" t="t" r="r" b="b"/>
              <a:pathLst>
                <a:path w="836929" h="597535">
                  <a:moveTo>
                    <a:pt x="836650" y="0"/>
                  </a:moveTo>
                  <a:lnTo>
                    <a:pt x="0" y="0"/>
                  </a:lnTo>
                  <a:lnTo>
                    <a:pt x="0" y="597166"/>
                  </a:lnTo>
                  <a:lnTo>
                    <a:pt x="836650" y="597166"/>
                  </a:lnTo>
                  <a:lnTo>
                    <a:pt x="836650" y="0"/>
                  </a:lnTo>
                  <a:close/>
                </a:path>
              </a:pathLst>
            </a:custGeom>
            <a:solidFill>
              <a:srgbClr val="F9E3D5"/>
            </a:solidFill>
          </p:spPr>
          <p:txBody>
            <a:bodyPr wrap="square" lIns="0" tIns="0" rIns="0" bIns="0" rtlCol="0"/>
            <a:lstStyle/>
            <a:p>
              <a:endParaRPr/>
            </a:p>
          </p:txBody>
        </p:sp>
        <p:sp>
          <p:nvSpPr>
            <p:cNvPr id="13" name="object 13"/>
            <p:cNvSpPr/>
            <p:nvPr/>
          </p:nvSpPr>
          <p:spPr>
            <a:xfrm>
              <a:off x="7456398" y="1489951"/>
              <a:ext cx="755015" cy="441959"/>
            </a:xfrm>
            <a:custGeom>
              <a:avLst/>
              <a:gdLst/>
              <a:ahLst/>
              <a:cxnLst/>
              <a:rect l="l" t="t" r="r" b="b"/>
              <a:pathLst>
                <a:path w="755015" h="441960">
                  <a:moveTo>
                    <a:pt x="0" y="0"/>
                  </a:moveTo>
                  <a:lnTo>
                    <a:pt x="754543" y="441478"/>
                  </a:lnTo>
                </a:path>
              </a:pathLst>
            </a:custGeom>
            <a:ln w="38100">
              <a:solidFill>
                <a:srgbClr val="000000"/>
              </a:solidFill>
            </a:ln>
          </p:spPr>
          <p:txBody>
            <a:bodyPr wrap="square" lIns="0" tIns="0" rIns="0" bIns="0" rtlCol="0"/>
            <a:lstStyle/>
            <a:p>
              <a:endParaRPr/>
            </a:p>
          </p:txBody>
        </p:sp>
      </p:grpSp>
      <p:sp>
        <p:nvSpPr>
          <p:cNvPr id="14" name="object 14"/>
          <p:cNvSpPr/>
          <p:nvPr/>
        </p:nvSpPr>
        <p:spPr>
          <a:xfrm>
            <a:off x="9003550" y="1947849"/>
            <a:ext cx="836930" cy="597535"/>
          </a:xfrm>
          <a:custGeom>
            <a:avLst/>
            <a:gdLst/>
            <a:ahLst/>
            <a:cxnLst/>
            <a:rect l="l" t="t" r="r" b="b"/>
            <a:pathLst>
              <a:path w="836929" h="597535">
                <a:moveTo>
                  <a:pt x="836637" y="0"/>
                </a:moveTo>
                <a:lnTo>
                  <a:pt x="0" y="0"/>
                </a:lnTo>
                <a:lnTo>
                  <a:pt x="0" y="597166"/>
                </a:lnTo>
                <a:lnTo>
                  <a:pt x="836637" y="597166"/>
                </a:lnTo>
                <a:lnTo>
                  <a:pt x="836637" y="0"/>
                </a:lnTo>
                <a:close/>
              </a:path>
            </a:pathLst>
          </a:custGeom>
          <a:solidFill>
            <a:srgbClr val="EC7C30"/>
          </a:solidFill>
        </p:spPr>
        <p:txBody>
          <a:bodyPr wrap="square" lIns="0" tIns="0" rIns="0" bIns="0" rtlCol="0"/>
          <a:lstStyle/>
          <a:p>
            <a:endParaRPr/>
          </a:p>
        </p:txBody>
      </p:sp>
      <p:sp>
        <p:nvSpPr>
          <p:cNvPr id="15" name="object 15"/>
          <p:cNvSpPr txBox="1"/>
          <p:nvPr/>
        </p:nvSpPr>
        <p:spPr>
          <a:xfrm>
            <a:off x="6919696" y="2678684"/>
            <a:ext cx="25114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 </a:t>
            </a:r>
            <a:r>
              <a:rPr sz="1800" spc="-20" dirty="0">
                <a:latin typeface="Calibri"/>
                <a:cs typeface="Calibri"/>
              </a:rPr>
              <a:t>ground-</a:t>
            </a:r>
            <a:r>
              <a:rPr sz="1800" dirty="0">
                <a:latin typeface="Calibri"/>
                <a:cs typeface="Calibri"/>
              </a:rPr>
              <a:t>truth</a:t>
            </a:r>
            <a:r>
              <a:rPr sz="1800" spc="10" dirty="0">
                <a:latin typeface="Calibri"/>
                <a:cs typeface="Calibri"/>
              </a:rPr>
              <a:t> </a:t>
            </a:r>
            <a:r>
              <a:rPr sz="1800" dirty="0">
                <a:latin typeface="Calibri"/>
                <a:cs typeface="Calibri"/>
              </a:rPr>
              <a:t>dog</a:t>
            </a:r>
            <a:r>
              <a:rPr sz="1800" spc="5" dirty="0">
                <a:latin typeface="Calibri"/>
                <a:cs typeface="Calibri"/>
              </a:rPr>
              <a:t> </a:t>
            </a:r>
            <a:r>
              <a:rPr sz="1800" spc="-20" dirty="0">
                <a:latin typeface="Calibri"/>
                <a:cs typeface="Calibri"/>
              </a:rPr>
              <a:t>boxes</a:t>
            </a:r>
            <a:endParaRPr sz="1800">
              <a:latin typeface="Calibri"/>
              <a:cs typeface="Calibri"/>
            </a:endParaRPr>
          </a:p>
        </p:txBody>
      </p:sp>
      <p:sp>
        <p:nvSpPr>
          <p:cNvPr id="18" name="object 18"/>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9" name="object 19"/>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46</a:t>
            </a:fld>
            <a:endParaRPr spc="-25" dirty="0"/>
          </a:p>
        </p:txBody>
      </p:sp>
      <p:sp>
        <p:nvSpPr>
          <p:cNvPr id="20" name="object 20"/>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16" name="object 16"/>
          <p:cNvSpPr txBox="1"/>
          <p:nvPr/>
        </p:nvSpPr>
        <p:spPr>
          <a:xfrm>
            <a:off x="8333016" y="1563115"/>
            <a:ext cx="156527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Match:</a:t>
            </a:r>
            <a:r>
              <a:rPr sz="1800" spc="-20" dirty="0">
                <a:latin typeface="Calibri"/>
                <a:cs typeface="Calibri"/>
              </a:rPr>
              <a:t> </a:t>
            </a:r>
            <a:r>
              <a:rPr sz="1800" dirty="0">
                <a:latin typeface="Calibri"/>
                <a:cs typeface="Calibri"/>
              </a:rPr>
              <a:t>IoU</a:t>
            </a:r>
            <a:r>
              <a:rPr sz="1800" spc="-30" dirty="0">
                <a:latin typeface="Calibri"/>
                <a:cs typeface="Calibri"/>
              </a:rPr>
              <a:t> </a:t>
            </a:r>
            <a:r>
              <a:rPr sz="1800" dirty="0">
                <a:latin typeface="Calibri"/>
                <a:cs typeface="Calibri"/>
              </a:rPr>
              <a:t>&gt;</a:t>
            </a:r>
            <a:r>
              <a:rPr sz="1800" spc="-25" dirty="0">
                <a:latin typeface="Calibri"/>
                <a:cs typeface="Calibri"/>
              </a:rPr>
              <a:t> 0.5</a:t>
            </a:r>
            <a:endParaRPr sz="1800">
              <a:latin typeface="Calibri"/>
              <a:cs typeface="Calibri"/>
            </a:endParaRPr>
          </a:p>
        </p:txBody>
      </p:sp>
      <p:sp>
        <p:nvSpPr>
          <p:cNvPr id="17" name="object 17"/>
          <p:cNvSpPr txBox="1"/>
          <p:nvPr/>
        </p:nvSpPr>
        <p:spPr>
          <a:xfrm>
            <a:off x="10017467" y="877074"/>
            <a:ext cx="836930" cy="597535"/>
          </a:xfrm>
          <a:prstGeom prst="rect">
            <a:avLst/>
          </a:prstGeom>
          <a:solidFill>
            <a:srgbClr val="4470C4"/>
          </a:solidFill>
        </p:spPr>
        <p:txBody>
          <a:bodyPr vert="horz" wrap="square" lIns="0" tIns="149860" rIns="0" bIns="0" rtlCol="0">
            <a:spAutoFit/>
          </a:bodyPr>
          <a:lstStyle/>
          <a:p>
            <a:pPr marL="273685">
              <a:lnSpc>
                <a:spcPct val="100000"/>
              </a:lnSpc>
              <a:spcBef>
                <a:spcPts val="1180"/>
              </a:spcBef>
            </a:pPr>
            <a:r>
              <a:rPr sz="1800" spc="-25" dirty="0">
                <a:solidFill>
                  <a:srgbClr val="FFFFFF"/>
                </a:solidFill>
                <a:latin typeface="Calibri"/>
                <a:cs typeface="Calibri"/>
              </a:rPr>
              <a:t>0.5</a:t>
            </a:r>
            <a:endParaRPr sz="18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289" y="308354"/>
            <a:ext cx="6278245" cy="1181100"/>
          </a:xfrm>
          <a:prstGeom prst="rect">
            <a:avLst/>
          </a:prstGeom>
        </p:spPr>
        <p:txBody>
          <a:bodyPr vert="horz" wrap="square" lIns="0" tIns="83820" rIns="0" bIns="0" rtlCol="0">
            <a:spAutoFit/>
          </a:bodyPr>
          <a:lstStyle/>
          <a:p>
            <a:pPr marL="12700" marR="5080">
              <a:lnSpc>
                <a:spcPts val="4300"/>
              </a:lnSpc>
              <a:spcBef>
                <a:spcPts val="660"/>
              </a:spcBef>
            </a:pPr>
            <a:r>
              <a:rPr spc="-10" dirty="0"/>
              <a:t>Evaluating</a:t>
            </a:r>
            <a:r>
              <a:rPr spc="-105" dirty="0"/>
              <a:t> </a:t>
            </a:r>
            <a:r>
              <a:rPr dirty="0"/>
              <a:t>Object</a:t>
            </a:r>
            <a:r>
              <a:rPr spc="-110" dirty="0"/>
              <a:t> </a:t>
            </a:r>
            <a:r>
              <a:rPr spc="-10" dirty="0"/>
              <a:t>Detectors: </a:t>
            </a:r>
            <a:r>
              <a:rPr dirty="0"/>
              <a:t>Mean</a:t>
            </a:r>
            <a:r>
              <a:rPr spc="-150" dirty="0"/>
              <a:t> </a:t>
            </a:r>
            <a:r>
              <a:rPr spc="-10" dirty="0"/>
              <a:t>Average</a:t>
            </a:r>
            <a:r>
              <a:rPr spc="-150" dirty="0"/>
              <a:t> </a:t>
            </a:r>
            <a:r>
              <a:rPr dirty="0"/>
              <a:t>Precision</a:t>
            </a:r>
            <a:r>
              <a:rPr spc="-150" dirty="0"/>
              <a:t> </a:t>
            </a:r>
            <a:r>
              <a:rPr spc="-10" dirty="0"/>
              <a:t>(mAP)</a:t>
            </a: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354965" indent="-342265">
              <a:lnSpc>
                <a:spcPct val="100000"/>
              </a:lnSpc>
              <a:spcBef>
                <a:spcPts val="100"/>
              </a:spcBef>
              <a:buAutoNum type="arabicPeriod"/>
              <a:tabLst>
                <a:tab pos="354965" algn="l"/>
              </a:tabLst>
            </a:pPr>
            <a:r>
              <a:rPr dirty="0"/>
              <a:t>Run</a:t>
            </a:r>
            <a:r>
              <a:rPr spc="-50" dirty="0"/>
              <a:t> </a:t>
            </a:r>
            <a:r>
              <a:rPr dirty="0"/>
              <a:t>object</a:t>
            </a:r>
            <a:r>
              <a:rPr spc="-45" dirty="0"/>
              <a:t> </a:t>
            </a:r>
            <a:r>
              <a:rPr dirty="0"/>
              <a:t>detector</a:t>
            </a:r>
            <a:r>
              <a:rPr spc="-40" dirty="0"/>
              <a:t> </a:t>
            </a:r>
            <a:r>
              <a:rPr dirty="0"/>
              <a:t>on</a:t>
            </a:r>
            <a:r>
              <a:rPr spc="-50" dirty="0"/>
              <a:t> </a:t>
            </a:r>
            <a:r>
              <a:rPr dirty="0"/>
              <a:t>all</a:t>
            </a:r>
            <a:r>
              <a:rPr spc="-45" dirty="0"/>
              <a:t> </a:t>
            </a:r>
            <a:r>
              <a:rPr dirty="0"/>
              <a:t>test</a:t>
            </a:r>
            <a:r>
              <a:rPr spc="-40" dirty="0"/>
              <a:t> </a:t>
            </a:r>
            <a:r>
              <a:rPr dirty="0"/>
              <a:t>images</a:t>
            </a:r>
            <a:r>
              <a:rPr spc="-45" dirty="0"/>
              <a:t> </a:t>
            </a:r>
            <a:r>
              <a:rPr dirty="0"/>
              <a:t>(with</a:t>
            </a:r>
            <a:r>
              <a:rPr spc="-50" dirty="0"/>
              <a:t> </a:t>
            </a:r>
            <a:r>
              <a:rPr spc="-20" dirty="0"/>
              <a:t>NMS)</a:t>
            </a:r>
          </a:p>
          <a:p>
            <a:pPr marL="354965" marR="173990" indent="-342900">
              <a:lnSpc>
                <a:spcPct val="100000"/>
              </a:lnSpc>
              <a:buAutoNum type="arabicPeriod"/>
              <a:tabLst>
                <a:tab pos="354965" algn="l"/>
              </a:tabLst>
            </a:pPr>
            <a:r>
              <a:rPr dirty="0"/>
              <a:t>For</a:t>
            </a:r>
            <a:r>
              <a:rPr spc="-55" dirty="0"/>
              <a:t> </a:t>
            </a:r>
            <a:r>
              <a:rPr dirty="0"/>
              <a:t>each</a:t>
            </a:r>
            <a:r>
              <a:rPr spc="-50" dirty="0"/>
              <a:t> </a:t>
            </a:r>
            <a:r>
              <a:rPr spc="-25" dirty="0"/>
              <a:t>category,</a:t>
            </a:r>
            <a:r>
              <a:rPr spc="-55" dirty="0"/>
              <a:t> </a:t>
            </a:r>
            <a:r>
              <a:rPr dirty="0"/>
              <a:t>compute</a:t>
            </a:r>
            <a:r>
              <a:rPr spc="-50" dirty="0"/>
              <a:t> </a:t>
            </a:r>
            <a:r>
              <a:rPr spc="-20" dirty="0"/>
              <a:t>Average</a:t>
            </a:r>
            <a:r>
              <a:rPr spc="-50" dirty="0"/>
              <a:t> </a:t>
            </a:r>
            <a:r>
              <a:rPr dirty="0"/>
              <a:t>Precision</a:t>
            </a:r>
            <a:r>
              <a:rPr spc="-55" dirty="0"/>
              <a:t> </a:t>
            </a:r>
            <a:r>
              <a:rPr dirty="0"/>
              <a:t>(AP)</a:t>
            </a:r>
            <a:r>
              <a:rPr spc="-50" dirty="0"/>
              <a:t> = </a:t>
            </a:r>
            <a:r>
              <a:rPr dirty="0"/>
              <a:t>area</a:t>
            </a:r>
            <a:r>
              <a:rPr spc="-65" dirty="0"/>
              <a:t> </a:t>
            </a:r>
            <a:r>
              <a:rPr dirty="0"/>
              <a:t>under</a:t>
            </a:r>
            <a:r>
              <a:rPr spc="-60" dirty="0"/>
              <a:t> </a:t>
            </a:r>
            <a:r>
              <a:rPr dirty="0"/>
              <a:t>Precision</a:t>
            </a:r>
            <a:r>
              <a:rPr spc="-65" dirty="0"/>
              <a:t> </a:t>
            </a:r>
            <a:r>
              <a:rPr dirty="0"/>
              <a:t>vs</a:t>
            </a:r>
            <a:r>
              <a:rPr spc="-65" dirty="0"/>
              <a:t> </a:t>
            </a:r>
            <a:r>
              <a:rPr dirty="0"/>
              <a:t>Recall</a:t>
            </a:r>
            <a:r>
              <a:rPr spc="-60" dirty="0"/>
              <a:t> </a:t>
            </a:r>
            <a:r>
              <a:rPr spc="-10" dirty="0"/>
              <a:t>Curve</a:t>
            </a:r>
          </a:p>
          <a:p>
            <a:pPr marL="812165" lvl="1" indent="-342265">
              <a:lnSpc>
                <a:spcPct val="100000"/>
              </a:lnSpc>
              <a:buAutoNum type="arabicPeriod"/>
              <a:tabLst>
                <a:tab pos="812165" algn="l"/>
              </a:tabLst>
            </a:pPr>
            <a:r>
              <a:rPr sz="2000" dirty="0">
                <a:latin typeface="Calibri"/>
                <a:cs typeface="Calibri"/>
              </a:rPr>
              <a:t>For</a:t>
            </a:r>
            <a:r>
              <a:rPr sz="2000" spc="-65" dirty="0">
                <a:latin typeface="Calibri"/>
                <a:cs typeface="Calibri"/>
              </a:rPr>
              <a:t> </a:t>
            </a:r>
            <a:r>
              <a:rPr sz="2000" dirty="0">
                <a:latin typeface="Calibri"/>
                <a:cs typeface="Calibri"/>
              </a:rPr>
              <a:t>each</a:t>
            </a:r>
            <a:r>
              <a:rPr sz="2000" spc="-65" dirty="0">
                <a:latin typeface="Calibri"/>
                <a:cs typeface="Calibri"/>
              </a:rPr>
              <a:t> </a:t>
            </a:r>
            <a:r>
              <a:rPr sz="2000" dirty="0">
                <a:latin typeface="Calibri"/>
                <a:cs typeface="Calibri"/>
              </a:rPr>
              <a:t>detection</a:t>
            </a:r>
            <a:r>
              <a:rPr sz="2000" spc="-65" dirty="0">
                <a:latin typeface="Calibri"/>
                <a:cs typeface="Calibri"/>
              </a:rPr>
              <a:t> </a:t>
            </a:r>
            <a:r>
              <a:rPr sz="2000" dirty="0">
                <a:latin typeface="Calibri"/>
                <a:cs typeface="Calibri"/>
              </a:rPr>
              <a:t>(highest</a:t>
            </a:r>
            <a:r>
              <a:rPr sz="2000" spc="-60" dirty="0">
                <a:latin typeface="Calibri"/>
                <a:cs typeface="Calibri"/>
              </a:rPr>
              <a:t> </a:t>
            </a:r>
            <a:r>
              <a:rPr sz="2000" dirty="0">
                <a:latin typeface="Calibri"/>
                <a:cs typeface="Calibri"/>
              </a:rPr>
              <a:t>score</a:t>
            </a:r>
            <a:r>
              <a:rPr sz="2000" spc="-65" dirty="0">
                <a:latin typeface="Calibri"/>
                <a:cs typeface="Calibri"/>
              </a:rPr>
              <a:t> </a:t>
            </a:r>
            <a:r>
              <a:rPr sz="2000" dirty="0">
                <a:latin typeface="Calibri"/>
                <a:cs typeface="Calibri"/>
              </a:rPr>
              <a:t>to</a:t>
            </a:r>
            <a:r>
              <a:rPr sz="2000" spc="-70" dirty="0">
                <a:latin typeface="Calibri"/>
                <a:cs typeface="Calibri"/>
              </a:rPr>
              <a:t> </a:t>
            </a:r>
            <a:r>
              <a:rPr sz="2000" dirty="0">
                <a:latin typeface="Calibri"/>
                <a:cs typeface="Calibri"/>
              </a:rPr>
              <a:t>lowest</a:t>
            </a:r>
            <a:r>
              <a:rPr sz="2000" spc="-60" dirty="0">
                <a:latin typeface="Calibri"/>
                <a:cs typeface="Calibri"/>
              </a:rPr>
              <a:t> </a:t>
            </a:r>
            <a:r>
              <a:rPr sz="2000" spc="-10" dirty="0">
                <a:latin typeface="Calibri"/>
                <a:cs typeface="Calibri"/>
              </a:rPr>
              <a:t>score)</a:t>
            </a:r>
            <a:endParaRPr sz="2000">
              <a:latin typeface="Calibri"/>
              <a:cs typeface="Calibri"/>
            </a:endParaRPr>
          </a:p>
          <a:p>
            <a:pPr marL="1270000" marR="449580" lvl="2" indent="-343535">
              <a:lnSpc>
                <a:spcPct val="100000"/>
              </a:lnSpc>
              <a:buAutoNum type="arabicPeriod"/>
              <a:tabLst>
                <a:tab pos="1270000" algn="l"/>
              </a:tabLst>
            </a:pPr>
            <a:r>
              <a:rPr sz="2000" dirty="0">
                <a:latin typeface="Calibri"/>
                <a:cs typeface="Calibri"/>
              </a:rPr>
              <a:t>If</a:t>
            </a:r>
            <a:r>
              <a:rPr sz="2000" spc="-35"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matches</a:t>
            </a:r>
            <a:r>
              <a:rPr sz="2000" spc="-30" dirty="0">
                <a:latin typeface="Calibri"/>
                <a:cs typeface="Calibri"/>
              </a:rPr>
              <a:t> </a:t>
            </a:r>
            <a:r>
              <a:rPr sz="2000" dirty="0">
                <a:latin typeface="Calibri"/>
                <a:cs typeface="Calibri"/>
              </a:rPr>
              <a:t>some</a:t>
            </a:r>
            <a:r>
              <a:rPr sz="2000" spc="-30" dirty="0">
                <a:latin typeface="Calibri"/>
                <a:cs typeface="Calibri"/>
              </a:rPr>
              <a:t> </a:t>
            </a:r>
            <a:r>
              <a:rPr sz="2000" dirty="0">
                <a:latin typeface="Calibri"/>
                <a:cs typeface="Calibri"/>
              </a:rPr>
              <a:t>GT</a:t>
            </a:r>
            <a:r>
              <a:rPr sz="2000" spc="-35" dirty="0">
                <a:latin typeface="Calibri"/>
                <a:cs typeface="Calibri"/>
              </a:rPr>
              <a:t> </a:t>
            </a:r>
            <a:r>
              <a:rPr sz="2000" dirty="0">
                <a:latin typeface="Calibri"/>
                <a:cs typeface="Calibri"/>
              </a:rPr>
              <a:t>box</a:t>
            </a:r>
            <a:r>
              <a:rPr sz="2000" spc="-40" dirty="0">
                <a:latin typeface="Calibri"/>
                <a:cs typeface="Calibri"/>
              </a:rPr>
              <a:t> </a:t>
            </a:r>
            <a:r>
              <a:rPr sz="2000" dirty="0">
                <a:latin typeface="Calibri"/>
                <a:cs typeface="Calibri"/>
              </a:rPr>
              <a:t>with</a:t>
            </a:r>
            <a:r>
              <a:rPr sz="2000" spc="-40" dirty="0">
                <a:latin typeface="Calibri"/>
                <a:cs typeface="Calibri"/>
              </a:rPr>
              <a:t> </a:t>
            </a:r>
            <a:r>
              <a:rPr sz="2000" dirty="0">
                <a:latin typeface="Calibri"/>
                <a:cs typeface="Calibri"/>
              </a:rPr>
              <a:t>IoU</a:t>
            </a:r>
            <a:r>
              <a:rPr sz="2000" spc="-30" dirty="0">
                <a:latin typeface="Calibri"/>
                <a:cs typeface="Calibri"/>
              </a:rPr>
              <a:t> </a:t>
            </a:r>
            <a:r>
              <a:rPr sz="2000" dirty="0">
                <a:latin typeface="Calibri"/>
                <a:cs typeface="Calibri"/>
              </a:rPr>
              <a:t>&gt;</a:t>
            </a:r>
            <a:r>
              <a:rPr sz="2000" spc="-30" dirty="0">
                <a:latin typeface="Calibri"/>
                <a:cs typeface="Calibri"/>
              </a:rPr>
              <a:t> </a:t>
            </a:r>
            <a:r>
              <a:rPr sz="2000" spc="-20" dirty="0">
                <a:latin typeface="Calibri"/>
                <a:cs typeface="Calibri"/>
              </a:rPr>
              <a:t>0.5, </a:t>
            </a:r>
            <a:r>
              <a:rPr sz="2000" dirty="0">
                <a:latin typeface="Calibri"/>
                <a:cs typeface="Calibri"/>
              </a:rPr>
              <a:t>mark</a:t>
            </a:r>
            <a:r>
              <a:rPr sz="2000" spc="-40" dirty="0">
                <a:latin typeface="Calibri"/>
                <a:cs typeface="Calibri"/>
              </a:rPr>
              <a:t> </a:t>
            </a:r>
            <a:r>
              <a:rPr sz="2000" dirty="0">
                <a:latin typeface="Calibri"/>
                <a:cs typeface="Calibri"/>
              </a:rPr>
              <a:t>it</a:t>
            </a:r>
            <a:r>
              <a:rPr sz="2000" spc="-40" dirty="0">
                <a:latin typeface="Calibri"/>
                <a:cs typeface="Calibri"/>
              </a:rPr>
              <a:t> </a:t>
            </a:r>
            <a:r>
              <a:rPr sz="2000" dirty="0">
                <a:latin typeface="Calibri"/>
                <a:cs typeface="Calibri"/>
              </a:rPr>
              <a:t>as</a:t>
            </a:r>
            <a:r>
              <a:rPr sz="2000" spc="-40" dirty="0">
                <a:latin typeface="Calibri"/>
                <a:cs typeface="Calibri"/>
              </a:rPr>
              <a:t> </a:t>
            </a:r>
            <a:r>
              <a:rPr sz="2000" dirty="0">
                <a:latin typeface="Calibri"/>
                <a:cs typeface="Calibri"/>
              </a:rPr>
              <a:t>positive</a:t>
            </a:r>
            <a:r>
              <a:rPr sz="2000" spc="-40" dirty="0">
                <a:latin typeface="Calibri"/>
                <a:cs typeface="Calibri"/>
              </a:rPr>
              <a:t> </a:t>
            </a:r>
            <a:r>
              <a:rPr sz="2000" dirty="0">
                <a:latin typeface="Calibri"/>
                <a:cs typeface="Calibri"/>
              </a:rPr>
              <a:t>and</a:t>
            </a:r>
            <a:r>
              <a:rPr sz="2000" spc="-45" dirty="0">
                <a:latin typeface="Calibri"/>
                <a:cs typeface="Calibri"/>
              </a:rPr>
              <a:t> </a:t>
            </a:r>
            <a:r>
              <a:rPr sz="2000" dirty="0">
                <a:latin typeface="Calibri"/>
                <a:cs typeface="Calibri"/>
              </a:rPr>
              <a:t>eliminate</a:t>
            </a:r>
            <a:r>
              <a:rPr sz="2000" spc="-40" dirty="0">
                <a:latin typeface="Calibri"/>
                <a:cs typeface="Calibri"/>
              </a:rPr>
              <a:t> </a:t>
            </a:r>
            <a:r>
              <a:rPr sz="2000" dirty="0">
                <a:latin typeface="Calibri"/>
                <a:cs typeface="Calibri"/>
              </a:rPr>
              <a:t>the</a:t>
            </a:r>
            <a:r>
              <a:rPr sz="2000" spc="-40" dirty="0">
                <a:latin typeface="Calibri"/>
                <a:cs typeface="Calibri"/>
              </a:rPr>
              <a:t> </a:t>
            </a:r>
            <a:r>
              <a:rPr sz="2000" spc="-25" dirty="0">
                <a:latin typeface="Calibri"/>
                <a:cs typeface="Calibri"/>
              </a:rPr>
              <a:t>GT</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Otherwise</a:t>
            </a:r>
            <a:r>
              <a:rPr sz="2000" spc="-35" dirty="0">
                <a:latin typeface="Calibri"/>
                <a:cs typeface="Calibri"/>
              </a:rPr>
              <a:t> </a:t>
            </a:r>
            <a:r>
              <a:rPr sz="2000" dirty="0">
                <a:latin typeface="Calibri"/>
                <a:cs typeface="Calibri"/>
              </a:rPr>
              <a:t>mark</a:t>
            </a:r>
            <a:r>
              <a:rPr sz="2000" spc="-30"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as</a:t>
            </a:r>
            <a:r>
              <a:rPr sz="2000" spc="-35" dirty="0">
                <a:latin typeface="Calibri"/>
                <a:cs typeface="Calibri"/>
              </a:rPr>
              <a:t> </a:t>
            </a:r>
            <a:r>
              <a:rPr sz="2000" spc="-10" dirty="0">
                <a:latin typeface="Calibri"/>
                <a:cs typeface="Calibri"/>
              </a:rPr>
              <a:t>negative</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Plot</a:t>
            </a:r>
            <a:r>
              <a:rPr sz="2000" spc="-25" dirty="0">
                <a:latin typeface="Calibri"/>
                <a:cs typeface="Calibri"/>
              </a:rPr>
              <a:t> </a:t>
            </a:r>
            <a:r>
              <a:rPr sz="2000" dirty="0">
                <a:latin typeface="Calibri"/>
                <a:cs typeface="Calibri"/>
              </a:rPr>
              <a:t>a</a:t>
            </a:r>
            <a:r>
              <a:rPr sz="2000" spc="-20" dirty="0">
                <a:latin typeface="Calibri"/>
                <a:cs typeface="Calibri"/>
              </a:rPr>
              <a:t> </a:t>
            </a:r>
            <a:r>
              <a:rPr sz="2000" dirty="0">
                <a:latin typeface="Calibri"/>
                <a:cs typeface="Calibri"/>
              </a:rPr>
              <a:t>point</a:t>
            </a:r>
            <a:r>
              <a:rPr sz="2000" spc="-20" dirty="0">
                <a:latin typeface="Calibri"/>
                <a:cs typeface="Calibri"/>
              </a:rPr>
              <a:t> </a:t>
            </a:r>
            <a:r>
              <a:rPr sz="2000" dirty="0">
                <a:latin typeface="Calibri"/>
                <a:cs typeface="Calibri"/>
              </a:rPr>
              <a:t>on</a:t>
            </a:r>
            <a:r>
              <a:rPr sz="2000" spc="-25" dirty="0">
                <a:latin typeface="Calibri"/>
                <a:cs typeface="Calibri"/>
              </a:rPr>
              <a:t> </a:t>
            </a:r>
            <a:r>
              <a:rPr sz="2000" dirty="0">
                <a:latin typeface="Calibri"/>
                <a:cs typeface="Calibri"/>
              </a:rPr>
              <a:t>PR</a:t>
            </a:r>
            <a:r>
              <a:rPr sz="2000" spc="-25" dirty="0">
                <a:latin typeface="Calibri"/>
                <a:cs typeface="Calibri"/>
              </a:rPr>
              <a:t> </a:t>
            </a:r>
            <a:r>
              <a:rPr sz="2000" spc="-20" dirty="0">
                <a:latin typeface="Calibri"/>
                <a:cs typeface="Calibri"/>
              </a:rPr>
              <a:t>Curve</a:t>
            </a:r>
            <a:endParaRPr sz="2000">
              <a:latin typeface="Calibri"/>
              <a:cs typeface="Calibri"/>
            </a:endParaRPr>
          </a:p>
        </p:txBody>
      </p:sp>
      <p:sp>
        <p:nvSpPr>
          <p:cNvPr id="4" name="object 4"/>
          <p:cNvSpPr txBox="1"/>
          <p:nvPr/>
        </p:nvSpPr>
        <p:spPr>
          <a:xfrm>
            <a:off x="6963244" y="877074"/>
            <a:ext cx="836930" cy="597535"/>
          </a:xfrm>
          <a:prstGeom prst="rect">
            <a:avLst/>
          </a:prstGeom>
          <a:solidFill>
            <a:srgbClr val="6FAC46"/>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0.99</a:t>
            </a:r>
            <a:endParaRPr sz="1800">
              <a:latin typeface="Calibri"/>
              <a:cs typeface="Calibri"/>
            </a:endParaRPr>
          </a:p>
        </p:txBody>
      </p:sp>
      <p:sp>
        <p:nvSpPr>
          <p:cNvPr id="5" name="object 5"/>
          <p:cNvSpPr txBox="1"/>
          <p:nvPr/>
        </p:nvSpPr>
        <p:spPr>
          <a:xfrm>
            <a:off x="7983397" y="877074"/>
            <a:ext cx="836930" cy="597535"/>
          </a:xfrm>
          <a:prstGeom prst="rect">
            <a:avLst/>
          </a:prstGeom>
          <a:solidFill>
            <a:srgbClr val="4470C4"/>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0.95</a:t>
            </a:r>
            <a:endParaRPr sz="1800">
              <a:latin typeface="Calibri"/>
              <a:cs typeface="Calibri"/>
            </a:endParaRPr>
          </a:p>
        </p:txBody>
      </p:sp>
      <p:sp>
        <p:nvSpPr>
          <p:cNvPr id="6" name="object 6"/>
          <p:cNvSpPr txBox="1"/>
          <p:nvPr/>
        </p:nvSpPr>
        <p:spPr>
          <a:xfrm>
            <a:off x="9003550" y="877074"/>
            <a:ext cx="836930" cy="597535"/>
          </a:xfrm>
          <a:prstGeom prst="rect">
            <a:avLst/>
          </a:prstGeom>
          <a:solidFill>
            <a:srgbClr val="4470C4"/>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0.90</a:t>
            </a:r>
            <a:endParaRPr sz="1800">
              <a:latin typeface="Calibri"/>
              <a:cs typeface="Calibri"/>
            </a:endParaRPr>
          </a:p>
        </p:txBody>
      </p:sp>
      <p:sp>
        <p:nvSpPr>
          <p:cNvPr id="7" name="object 7"/>
          <p:cNvSpPr/>
          <p:nvPr/>
        </p:nvSpPr>
        <p:spPr>
          <a:xfrm>
            <a:off x="6963219" y="596201"/>
            <a:ext cx="4895850" cy="114300"/>
          </a:xfrm>
          <a:custGeom>
            <a:avLst/>
            <a:gdLst/>
            <a:ahLst/>
            <a:cxnLst/>
            <a:rect l="l" t="t" r="r" b="b"/>
            <a:pathLst>
              <a:path w="4895850" h="114300">
                <a:moveTo>
                  <a:pt x="4781080" y="0"/>
                </a:moveTo>
                <a:lnTo>
                  <a:pt x="4781169" y="47218"/>
                </a:lnTo>
                <a:lnTo>
                  <a:pt x="4781296" y="114300"/>
                </a:lnTo>
                <a:lnTo>
                  <a:pt x="4857120" y="76210"/>
                </a:lnTo>
                <a:lnTo>
                  <a:pt x="4800269" y="76210"/>
                </a:lnTo>
                <a:lnTo>
                  <a:pt x="4800206" y="38110"/>
                </a:lnTo>
                <a:lnTo>
                  <a:pt x="4857667" y="38110"/>
                </a:lnTo>
                <a:lnTo>
                  <a:pt x="4781080" y="0"/>
                </a:lnTo>
                <a:close/>
              </a:path>
              <a:path w="4895850" h="114300">
                <a:moveTo>
                  <a:pt x="4781152" y="38110"/>
                </a:moveTo>
                <a:lnTo>
                  <a:pt x="0" y="47218"/>
                </a:lnTo>
                <a:lnTo>
                  <a:pt x="63" y="85318"/>
                </a:lnTo>
                <a:lnTo>
                  <a:pt x="4781224" y="76210"/>
                </a:lnTo>
                <a:lnTo>
                  <a:pt x="4781152" y="38110"/>
                </a:lnTo>
                <a:close/>
              </a:path>
              <a:path w="4895850" h="114300">
                <a:moveTo>
                  <a:pt x="4857667" y="38110"/>
                </a:moveTo>
                <a:lnTo>
                  <a:pt x="4800206" y="38110"/>
                </a:lnTo>
                <a:lnTo>
                  <a:pt x="4800269" y="76210"/>
                </a:lnTo>
                <a:lnTo>
                  <a:pt x="4857120" y="76210"/>
                </a:lnTo>
                <a:lnTo>
                  <a:pt x="4895494" y="56934"/>
                </a:lnTo>
                <a:lnTo>
                  <a:pt x="4857667" y="38110"/>
                </a:lnTo>
                <a:close/>
              </a:path>
            </a:pathLst>
          </a:custGeom>
          <a:solidFill>
            <a:srgbClr val="4470C4"/>
          </a:solidFill>
        </p:spPr>
        <p:txBody>
          <a:bodyPr wrap="square" lIns="0" tIns="0" rIns="0" bIns="0" rtlCol="0"/>
          <a:lstStyle/>
          <a:p>
            <a:endParaRPr/>
          </a:p>
        </p:txBody>
      </p:sp>
      <p:sp>
        <p:nvSpPr>
          <p:cNvPr id="8" name="object 8"/>
          <p:cNvSpPr txBox="1"/>
          <p:nvPr/>
        </p:nvSpPr>
        <p:spPr>
          <a:xfrm>
            <a:off x="6983958" y="273811"/>
            <a:ext cx="31661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a:t>
            </a:r>
            <a:r>
              <a:rPr sz="1800" spc="-40" dirty="0">
                <a:latin typeface="Calibri"/>
                <a:cs typeface="Calibri"/>
              </a:rPr>
              <a:t> </a:t>
            </a:r>
            <a:r>
              <a:rPr sz="1800" dirty="0">
                <a:latin typeface="Calibri"/>
                <a:cs typeface="Calibri"/>
              </a:rPr>
              <a:t>dog</a:t>
            </a:r>
            <a:r>
              <a:rPr sz="1800" spc="-40" dirty="0">
                <a:latin typeface="Calibri"/>
                <a:cs typeface="Calibri"/>
              </a:rPr>
              <a:t> </a:t>
            </a:r>
            <a:r>
              <a:rPr sz="1800" dirty="0">
                <a:latin typeface="Calibri"/>
                <a:cs typeface="Calibri"/>
              </a:rPr>
              <a:t>detections</a:t>
            </a:r>
            <a:r>
              <a:rPr sz="1800" spc="-45" dirty="0">
                <a:latin typeface="Calibri"/>
                <a:cs typeface="Calibri"/>
              </a:rPr>
              <a:t> </a:t>
            </a:r>
            <a:r>
              <a:rPr sz="1800" dirty="0">
                <a:latin typeface="Calibri"/>
                <a:cs typeface="Calibri"/>
              </a:rPr>
              <a:t>sorted</a:t>
            </a:r>
            <a:r>
              <a:rPr sz="1800" spc="-35" dirty="0">
                <a:latin typeface="Calibri"/>
                <a:cs typeface="Calibri"/>
              </a:rPr>
              <a:t> </a:t>
            </a:r>
            <a:r>
              <a:rPr sz="1800" dirty="0">
                <a:latin typeface="Calibri"/>
                <a:cs typeface="Calibri"/>
              </a:rPr>
              <a:t>by</a:t>
            </a:r>
            <a:r>
              <a:rPr sz="1800" spc="-45" dirty="0">
                <a:latin typeface="Calibri"/>
                <a:cs typeface="Calibri"/>
              </a:rPr>
              <a:t> </a:t>
            </a:r>
            <a:r>
              <a:rPr sz="1800" spc="-20" dirty="0">
                <a:latin typeface="Calibri"/>
                <a:cs typeface="Calibri"/>
              </a:rPr>
              <a:t>score</a:t>
            </a:r>
            <a:endParaRPr sz="1800">
              <a:latin typeface="Calibri"/>
              <a:cs typeface="Calibri"/>
            </a:endParaRPr>
          </a:p>
        </p:txBody>
      </p:sp>
      <p:sp>
        <p:nvSpPr>
          <p:cNvPr id="9" name="object 9"/>
          <p:cNvSpPr txBox="1"/>
          <p:nvPr/>
        </p:nvSpPr>
        <p:spPr>
          <a:xfrm>
            <a:off x="11037620" y="877074"/>
            <a:ext cx="836930" cy="597535"/>
          </a:xfrm>
          <a:prstGeom prst="rect">
            <a:avLst/>
          </a:prstGeom>
          <a:solidFill>
            <a:srgbClr val="4470C4"/>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0.10</a:t>
            </a:r>
            <a:endParaRPr sz="1800">
              <a:latin typeface="Calibri"/>
              <a:cs typeface="Calibri"/>
            </a:endParaRPr>
          </a:p>
        </p:txBody>
      </p:sp>
      <p:grpSp>
        <p:nvGrpSpPr>
          <p:cNvPr id="10" name="object 10"/>
          <p:cNvGrpSpPr/>
          <p:nvPr/>
        </p:nvGrpSpPr>
        <p:grpSpPr>
          <a:xfrm>
            <a:off x="6963244" y="1470901"/>
            <a:ext cx="1857375" cy="1074420"/>
            <a:chOff x="6963244" y="1470901"/>
            <a:chExt cx="1857375" cy="1074420"/>
          </a:xfrm>
        </p:grpSpPr>
        <p:sp>
          <p:nvSpPr>
            <p:cNvPr id="11" name="object 11"/>
            <p:cNvSpPr/>
            <p:nvPr/>
          </p:nvSpPr>
          <p:spPr>
            <a:xfrm>
              <a:off x="6963244" y="1932647"/>
              <a:ext cx="836930" cy="597535"/>
            </a:xfrm>
            <a:custGeom>
              <a:avLst/>
              <a:gdLst/>
              <a:ahLst/>
              <a:cxnLst/>
              <a:rect l="l" t="t" r="r" b="b"/>
              <a:pathLst>
                <a:path w="836929" h="597535">
                  <a:moveTo>
                    <a:pt x="836650" y="0"/>
                  </a:moveTo>
                  <a:lnTo>
                    <a:pt x="0" y="0"/>
                  </a:lnTo>
                  <a:lnTo>
                    <a:pt x="0" y="597153"/>
                  </a:lnTo>
                  <a:lnTo>
                    <a:pt x="836650" y="597153"/>
                  </a:lnTo>
                  <a:lnTo>
                    <a:pt x="836650" y="0"/>
                  </a:lnTo>
                  <a:close/>
                </a:path>
              </a:pathLst>
            </a:custGeom>
            <a:solidFill>
              <a:srgbClr val="EC7C30"/>
            </a:solidFill>
          </p:spPr>
          <p:txBody>
            <a:bodyPr wrap="square" lIns="0" tIns="0" rIns="0" bIns="0" rtlCol="0"/>
            <a:lstStyle/>
            <a:p>
              <a:endParaRPr/>
            </a:p>
          </p:txBody>
        </p:sp>
        <p:sp>
          <p:nvSpPr>
            <p:cNvPr id="12" name="object 12"/>
            <p:cNvSpPr/>
            <p:nvPr/>
          </p:nvSpPr>
          <p:spPr>
            <a:xfrm>
              <a:off x="7983397" y="1947849"/>
              <a:ext cx="836930" cy="597535"/>
            </a:xfrm>
            <a:custGeom>
              <a:avLst/>
              <a:gdLst/>
              <a:ahLst/>
              <a:cxnLst/>
              <a:rect l="l" t="t" r="r" b="b"/>
              <a:pathLst>
                <a:path w="836929" h="597535">
                  <a:moveTo>
                    <a:pt x="836650" y="0"/>
                  </a:moveTo>
                  <a:lnTo>
                    <a:pt x="0" y="0"/>
                  </a:lnTo>
                  <a:lnTo>
                    <a:pt x="0" y="597166"/>
                  </a:lnTo>
                  <a:lnTo>
                    <a:pt x="836650" y="597166"/>
                  </a:lnTo>
                  <a:lnTo>
                    <a:pt x="836650" y="0"/>
                  </a:lnTo>
                  <a:close/>
                </a:path>
              </a:pathLst>
            </a:custGeom>
            <a:solidFill>
              <a:srgbClr val="F9E3D5"/>
            </a:solidFill>
          </p:spPr>
          <p:txBody>
            <a:bodyPr wrap="square" lIns="0" tIns="0" rIns="0" bIns="0" rtlCol="0"/>
            <a:lstStyle/>
            <a:p>
              <a:endParaRPr/>
            </a:p>
          </p:txBody>
        </p:sp>
        <p:sp>
          <p:nvSpPr>
            <p:cNvPr id="13" name="object 13"/>
            <p:cNvSpPr/>
            <p:nvPr/>
          </p:nvSpPr>
          <p:spPr>
            <a:xfrm>
              <a:off x="7456398" y="1489951"/>
              <a:ext cx="755015" cy="441959"/>
            </a:xfrm>
            <a:custGeom>
              <a:avLst/>
              <a:gdLst/>
              <a:ahLst/>
              <a:cxnLst/>
              <a:rect l="l" t="t" r="r" b="b"/>
              <a:pathLst>
                <a:path w="755015" h="441960">
                  <a:moveTo>
                    <a:pt x="0" y="0"/>
                  </a:moveTo>
                  <a:lnTo>
                    <a:pt x="754543" y="441478"/>
                  </a:lnTo>
                </a:path>
              </a:pathLst>
            </a:custGeom>
            <a:ln w="38100">
              <a:solidFill>
                <a:srgbClr val="000000"/>
              </a:solidFill>
            </a:ln>
          </p:spPr>
          <p:txBody>
            <a:bodyPr wrap="square" lIns="0" tIns="0" rIns="0" bIns="0" rtlCol="0"/>
            <a:lstStyle/>
            <a:p>
              <a:endParaRPr/>
            </a:p>
          </p:txBody>
        </p:sp>
      </p:grpSp>
      <p:sp>
        <p:nvSpPr>
          <p:cNvPr id="14" name="object 14"/>
          <p:cNvSpPr/>
          <p:nvPr/>
        </p:nvSpPr>
        <p:spPr>
          <a:xfrm>
            <a:off x="9003550" y="1947849"/>
            <a:ext cx="836930" cy="597535"/>
          </a:xfrm>
          <a:custGeom>
            <a:avLst/>
            <a:gdLst/>
            <a:ahLst/>
            <a:cxnLst/>
            <a:rect l="l" t="t" r="r" b="b"/>
            <a:pathLst>
              <a:path w="836929" h="597535">
                <a:moveTo>
                  <a:pt x="836637" y="0"/>
                </a:moveTo>
                <a:lnTo>
                  <a:pt x="0" y="0"/>
                </a:lnTo>
                <a:lnTo>
                  <a:pt x="0" y="597166"/>
                </a:lnTo>
                <a:lnTo>
                  <a:pt x="836637" y="597166"/>
                </a:lnTo>
                <a:lnTo>
                  <a:pt x="836637" y="0"/>
                </a:lnTo>
                <a:close/>
              </a:path>
            </a:pathLst>
          </a:custGeom>
          <a:solidFill>
            <a:srgbClr val="EC7C30"/>
          </a:solidFill>
        </p:spPr>
        <p:txBody>
          <a:bodyPr wrap="square" lIns="0" tIns="0" rIns="0" bIns="0" rtlCol="0"/>
          <a:lstStyle/>
          <a:p>
            <a:endParaRPr/>
          </a:p>
        </p:txBody>
      </p:sp>
      <p:sp>
        <p:nvSpPr>
          <p:cNvPr id="15" name="object 15"/>
          <p:cNvSpPr txBox="1"/>
          <p:nvPr/>
        </p:nvSpPr>
        <p:spPr>
          <a:xfrm>
            <a:off x="6919696" y="2678684"/>
            <a:ext cx="25114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 </a:t>
            </a:r>
            <a:r>
              <a:rPr sz="1800" spc="-20" dirty="0">
                <a:latin typeface="Calibri"/>
                <a:cs typeface="Calibri"/>
              </a:rPr>
              <a:t>ground-</a:t>
            </a:r>
            <a:r>
              <a:rPr sz="1800" dirty="0">
                <a:latin typeface="Calibri"/>
                <a:cs typeface="Calibri"/>
              </a:rPr>
              <a:t>truth</a:t>
            </a:r>
            <a:r>
              <a:rPr sz="1800" spc="10" dirty="0">
                <a:latin typeface="Calibri"/>
                <a:cs typeface="Calibri"/>
              </a:rPr>
              <a:t> </a:t>
            </a:r>
            <a:r>
              <a:rPr sz="1800" dirty="0">
                <a:latin typeface="Calibri"/>
                <a:cs typeface="Calibri"/>
              </a:rPr>
              <a:t>dog</a:t>
            </a:r>
            <a:r>
              <a:rPr sz="1800" spc="5" dirty="0">
                <a:latin typeface="Calibri"/>
                <a:cs typeface="Calibri"/>
              </a:rPr>
              <a:t> </a:t>
            </a:r>
            <a:r>
              <a:rPr sz="1800" spc="-20" dirty="0">
                <a:latin typeface="Calibri"/>
                <a:cs typeface="Calibri"/>
              </a:rPr>
              <a:t>boxes</a:t>
            </a:r>
            <a:endParaRPr sz="1800">
              <a:latin typeface="Calibri"/>
              <a:cs typeface="Calibri"/>
            </a:endParaRPr>
          </a:p>
        </p:txBody>
      </p:sp>
      <p:sp>
        <p:nvSpPr>
          <p:cNvPr id="16" name="object 16"/>
          <p:cNvSpPr txBox="1"/>
          <p:nvPr/>
        </p:nvSpPr>
        <p:spPr>
          <a:xfrm>
            <a:off x="8333016" y="1563115"/>
            <a:ext cx="156527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Match:</a:t>
            </a:r>
            <a:r>
              <a:rPr sz="1800" spc="-20" dirty="0">
                <a:latin typeface="Calibri"/>
                <a:cs typeface="Calibri"/>
              </a:rPr>
              <a:t> </a:t>
            </a:r>
            <a:r>
              <a:rPr sz="1800" dirty="0">
                <a:latin typeface="Calibri"/>
                <a:cs typeface="Calibri"/>
              </a:rPr>
              <a:t>IoU</a:t>
            </a:r>
            <a:r>
              <a:rPr sz="1800" spc="-30" dirty="0">
                <a:latin typeface="Calibri"/>
                <a:cs typeface="Calibri"/>
              </a:rPr>
              <a:t> </a:t>
            </a:r>
            <a:r>
              <a:rPr sz="1800" dirty="0">
                <a:latin typeface="Calibri"/>
                <a:cs typeface="Calibri"/>
              </a:rPr>
              <a:t>&gt;</a:t>
            </a:r>
            <a:r>
              <a:rPr sz="1800" spc="-25" dirty="0">
                <a:latin typeface="Calibri"/>
                <a:cs typeface="Calibri"/>
              </a:rPr>
              <a:t> 0.5</a:t>
            </a:r>
            <a:endParaRPr sz="1800">
              <a:latin typeface="Calibri"/>
              <a:cs typeface="Calibri"/>
            </a:endParaRPr>
          </a:p>
        </p:txBody>
      </p:sp>
      <p:sp>
        <p:nvSpPr>
          <p:cNvPr id="17" name="object 17"/>
          <p:cNvSpPr txBox="1"/>
          <p:nvPr/>
        </p:nvSpPr>
        <p:spPr>
          <a:xfrm>
            <a:off x="8131403" y="3245611"/>
            <a:ext cx="2532380" cy="75692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alibri"/>
                <a:cs typeface="Calibri"/>
              </a:rPr>
              <a:t>Precision</a:t>
            </a:r>
            <a:r>
              <a:rPr sz="2400" spc="-40" dirty="0">
                <a:latin typeface="Calibri"/>
                <a:cs typeface="Calibri"/>
              </a:rPr>
              <a:t> </a:t>
            </a:r>
            <a:r>
              <a:rPr sz="2400" dirty="0">
                <a:latin typeface="Calibri"/>
                <a:cs typeface="Calibri"/>
              </a:rPr>
              <a:t>=</a:t>
            </a:r>
            <a:r>
              <a:rPr sz="2400" spc="-30" dirty="0">
                <a:latin typeface="Calibri"/>
                <a:cs typeface="Calibri"/>
              </a:rPr>
              <a:t> </a:t>
            </a:r>
            <a:r>
              <a:rPr sz="2400" dirty="0">
                <a:latin typeface="Calibri"/>
                <a:cs typeface="Calibri"/>
              </a:rPr>
              <a:t>1/1</a:t>
            </a:r>
            <a:r>
              <a:rPr sz="2400" spc="-35" dirty="0">
                <a:latin typeface="Calibri"/>
                <a:cs typeface="Calibri"/>
              </a:rPr>
              <a:t> </a:t>
            </a:r>
            <a:r>
              <a:rPr sz="2400" dirty="0">
                <a:latin typeface="Calibri"/>
                <a:cs typeface="Calibri"/>
              </a:rPr>
              <a:t>=</a:t>
            </a:r>
            <a:r>
              <a:rPr sz="2400" spc="-30" dirty="0">
                <a:latin typeface="Calibri"/>
                <a:cs typeface="Calibri"/>
              </a:rPr>
              <a:t> </a:t>
            </a:r>
            <a:r>
              <a:rPr sz="2400" spc="-25" dirty="0">
                <a:latin typeface="Calibri"/>
                <a:cs typeface="Calibri"/>
              </a:rPr>
              <a:t>1.0 </a:t>
            </a:r>
            <a:r>
              <a:rPr sz="2400" dirty="0">
                <a:latin typeface="Calibri"/>
                <a:cs typeface="Calibri"/>
              </a:rPr>
              <a:t>Recall</a:t>
            </a:r>
            <a:r>
              <a:rPr sz="2400" spc="-45" dirty="0">
                <a:latin typeface="Calibri"/>
                <a:cs typeface="Calibri"/>
              </a:rPr>
              <a:t> </a:t>
            </a:r>
            <a:r>
              <a:rPr sz="2400" dirty="0">
                <a:latin typeface="Calibri"/>
                <a:cs typeface="Calibri"/>
              </a:rPr>
              <a:t>=</a:t>
            </a:r>
            <a:r>
              <a:rPr sz="2400" spc="-40" dirty="0">
                <a:latin typeface="Calibri"/>
                <a:cs typeface="Calibri"/>
              </a:rPr>
              <a:t> </a:t>
            </a:r>
            <a:r>
              <a:rPr sz="2400" dirty="0">
                <a:latin typeface="Calibri"/>
                <a:cs typeface="Calibri"/>
              </a:rPr>
              <a:t>1/3</a:t>
            </a:r>
            <a:r>
              <a:rPr sz="2400" spc="-40" dirty="0">
                <a:latin typeface="Calibri"/>
                <a:cs typeface="Calibri"/>
              </a:rPr>
              <a:t> </a:t>
            </a:r>
            <a:r>
              <a:rPr sz="2400" dirty="0">
                <a:latin typeface="Calibri"/>
                <a:cs typeface="Calibri"/>
              </a:rPr>
              <a:t>=</a:t>
            </a:r>
            <a:r>
              <a:rPr sz="2400" spc="-40" dirty="0">
                <a:latin typeface="Calibri"/>
                <a:cs typeface="Calibri"/>
              </a:rPr>
              <a:t> </a:t>
            </a:r>
            <a:r>
              <a:rPr sz="2400" spc="-20" dirty="0">
                <a:latin typeface="Calibri"/>
                <a:cs typeface="Calibri"/>
              </a:rPr>
              <a:t>0.33</a:t>
            </a:r>
            <a:endParaRPr sz="2400">
              <a:latin typeface="Calibri"/>
              <a:cs typeface="Calibri"/>
            </a:endParaRPr>
          </a:p>
        </p:txBody>
      </p:sp>
      <p:sp>
        <p:nvSpPr>
          <p:cNvPr id="18" name="object 18"/>
          <p:cNvSpPr txBox="1"/>
          <p:nvPr/>
        </p:nvSpPr>
        <p:spPr>
          <a:xfrm>
            <a:off x="10017467" y="877074"/>
            <a:ext cx="836930" cy="597535"/>
          </a:xfrm>
          <a:prstGeom prst="rect">
            <a:avLst/>
          </a:prstGeom>
          <a:solidFill>
            <a:srgbClr val="4470C4"/>
          </a:solidFill>
        </p:spPr>
        <p:txBody>
          <a:bodyPr vert="horz" wrap="square" lIns="0" tIns="149860" rIns="0" bIns="0" rtlCol="0">
            <a:spAutoFit/>
          </a:bodyPr>
          <a:lstStyle/>
          <a:p>
            <a:pPr marL="273685">
              <a:lnSpc>
                <a:spcPct val="100000"/>
              </a:lnSpc>
              <a:spcBef>
                <a:spcPts val="1180"/>
              </a:spcBef>
            </a:pPr>
            <a:r>
              <a:rPr sz="1800" spc="-25" dirty="0">
                <a:solidFill>
                  <a:srgbClr val="FFFFFF"/>
                </a:solidFill>
                <a:latin typeface="Calibri"/>
                <a:cs typeface="Calibri"/>
              </a:rPr>
              <a:t>0.5</a:t>
            </a:r>
            <a:endParaRPr sz="1800">
              <a:latin typeface="Calibri"/>
              <a:cs typeface="Calibri"/>
            </a:endParaRPr>
          </a:p>
        </p:txBody>
      </p:sp>
      <p:grpSp>
        <p:nvGrpSpPr>
          <p:cNvPr id="19" name="object 19"/>
          <p:cNvGrpSpPr/>
          <p:nvPr/>
        </p:nvGrpSpPr>
        <p:grpSpPr>
          <a:xfrm>
            <a:off x="7006594" y="4083900"/>
            <a:ext cx="3406775" cy="1944370"/>
            <a:chOff x="7006594" y="4083900"/>
            <a:chExt cx="3406775" cy="1944370"/>
          </a:xfrm>
        </p:grpSpPr>
        <p:sp>
          <p:nvSpPr>
            <p:cNvPr id="20" name="object 20"/>
            <p:cNvSpPr/>
            <p:nvPr/>
          </p:nvSpPr>
          <p:spPr>
            <a:xfrm>
              <a:off x="7139546" y="4083900"/>
              <a:ext cx="0" cy="1831339"/>
            </a:xfrm>
            <a:custGeom>
              <a:avLst/>
              <a:gdLst/>
              <a:ahLst/>
              <a:cxnLst/>
              <a:rect l="l" t="t" r="r" b="b"/>
              <a:pathLst>
                <a:path h="1831339">
                  <a:moveTo>
                    <a:pt x="0" y="0"/>
                  </a:moveTo>
                  <a:lnTo>
                    <a:pt x="1" y="1830781"/>
                  </a:lnTo>
                </a:path>
              </a:pathLst>
            </a:custGeom>
            <a:ln w="25400">
              <a:solidFill>
                <a:srgbClr val="000000"/>
              </a:solidFill>
            </a:ln>
          </p:spPr>
          <p:txBody>
            <a:bodyPr wrap="square" lIns="0" tIns="0" rIns="0" bIns="0" rtlCol="0"/>
            <a:lstStyle/>
            <a:p>
              <a:endParaRPr/>
            </a:p>
          </p:txBody>
        </p:sp>
        <p:sp>
          <p:nvSpPr>
            <p:cNvPr id="21" name="object 21"/>
            <p:cNvSpPr/>
            <p:nvPr/>
          </p:nvSpPr>
          <p:spPr>
            <a:xfrm>
              <a:off x="7053496" y="5856670"/>
              <a:ext cx="3359785" cy="0"/>
            </a:xfrm>
            <a:custGeom>
              <a:avLst/>
              <a:gdLst/>
              <a:ahLst/>
              <a:cxnLst/>
              <a:rect l="l" t="t" r="r" b="b"/>
              <a:pathLst>
                <a:path w="3359784">
                  <a:moveTo>
                    <a:pt x="3359461" y="0"/>
                  </a:moveTo>
                  <a:lnTo>
                    <a:pt x="0" y="1"/>
                  </a:lnTo>
                </a:path>
              </a:pathLst>
            </a:custGeom>
            <a:ln w="25400">
              <a:solidFill>
                <a:srgbClr val="000000"/>
              </a:solidFill>
            </a:ln>
          </p:spPr>
          <p:txBody>
            <a:bodyPr wrap="square" lIns="0" tIns="0" rIns="0" bIns="0" rtlCol="0"/>
            <a:lstStyle/>
            <a:p>
              <a:endParaRPr/>
            </a:p>
          </p:txBody>
        </p:sp>
        <p:pic>
          <p:nvPicPr>
            <p:cNvPr id="22" name="object 22"/>
            <p:cNvPicPr/>
            <p:nvPr/>
          </p:nvPicPr>
          <p:blipFill>
            <a:blip r:embed="rId2" cstate="print"/>
            <a:stretch>
              <a:fillRect/>
            </a:stretch>
          </p:blipFill>
          <p:spPr>
            <a:xfrm>
              <a:off x="8062848" y="4134459"/>
              <a:ext cx="210793" cy="210793"/>
            </a:xfrm>
            <a:prstGeom prst="rect">
              <a:avLst/>
            </a:prstGeom>
          </p:spPr>
        </p:pic>
        <p:sp>
          <p:nvSpPr>
            <p:cNvPr id="23" name="object 23"/>
            <p:cNvSpPr/>
            <p:nvPr/>
          </p:nvSpPr>
          <p:spPr>
            <a:xfrm>
              <a:off x="10389704" y="5706285"/>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24" name="object 24"/>
            <p:cNvSpPr/>
            <p:nvPr/>
          </p:nvSpPr>
          <p:spPr>
            <a:xfrm>
              <a:off x="9210166" y="5726921"/>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25" name="object 25"/>
            <p:cNvSpPr/>
            <p:nvPr/>
          </p:nvSpPr>
          <p:spPr>
            <a:xfrm>
              <a:off x="8168246" y="5706285"/>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26" name="object 26"/>
            <p:cNvSpPr/>
            <p:nvPr/>
          </p:nvSpPr>
          <p:spPr>
            <a:xfrm>
              <a:off x="7019294" y="4239861"/>
              <a:ext cx="263525" cy="635"/>
            </a:xfrm>
            <a:custGeom>
              <a:avLst/>
              <a:gdLst/>
              <a:ahLst/>
              <a:cxnLst/>
              <a:rect l="l" t="t" r="r" b="b"/>
              <a:pathLst>
                <a:path w="263525" h="635">
                  <a:moveTo>
                    <a:pt x="262911" y="440"/>
                  </a:moveTo>
                  <a:lnTo>
                    <a:pt x="0" y="0"/>
                  </a:lnTo>
                </a:path>
              </a:pathLst>
            </a:custGeom>
            <a:ln w="25400">
              <a:solidFill>
                <a:srgbClr val="000000"/>
              </a:solidFill>
            </a:ln>
          </p:spPr>
          <p:txBody>
            <a:bodyPr wrap="square" lIns="0" tIns="0" rIns="0" bIns="0" rtlCol="0"/>
            <a:lstStyle/>
            <a:p>
              <a:endParaRPr/>
            </a:p>
          </p:txBody>
        </p:sp>
      </p:grpSp>
      <p:sp>
        <p:nvSpPr>
          <p:cNvPr id="27" name="object 27"/>
          <p:cNvSpPr txBox="1"/>
          <p:nvPr/>
        </p:nvSpPr>
        <p:spPr>
          <a:xfrm>
            <a:off x="6579850" y="4351828"/>
            <a:ext cx="397510" cy="1144270"/>
          </a:xfrm>
          <a:prstGeom prst="rect">
            <a:avLst/>
          </a:prstGeom>
        </p:spPr>
        <p:txBody>
          <a:bodyPr vert="vert270" wrap="square" lIns="0" tIns="0" rIns="0" bIns="0" rtlCol="0">
            <a:spAutoFit/>
          </a:bodyPr>
          <a:lstStyle/>
          <a:p>
            <a:pPr marL="12700">
              <a:lnSpc>
                <a:spcPts val="2865"/>
              </a:lnSpc>
            </a:pPr>
            <a:r>
              <a:rPr sz="2400" spc="-10" dirty="0">
                <a:latin typeface="Calibri"/>
                <a:cs typeface="Calibri"/>
              </a:rPr>
              <a:t>Precision</a:t>
            </a:r>
            <a:endParaRPr sz="2400">
              <a:latin typeface="Calibri"/>
              <a:cs typeface="Calibri"/>
            </a:endParaRPr>
          </a:p>
        </p:txBody>
      </p:sp>
      <p:sp>
        <p:nvSpPr>
          <p:cNvPr id="28" name="object 28"/>
          <p:cNvSpPr txBox="1"/>
          <p:nvPr/>
        </p:nvSpPr>
        <p:spPr>
          <a:xfrm>
            <a:off x="8353996" y="5878429"/>
            <a:ext cx="749935" cy="397510"/>
          </a:xfrm>
          <a:prstGeom prst="rect">
            <a:avLst/>
          </a:prstGeom>
        </p:spPr>
        <p:txBody>
          <a:bodyPr vert="horz" wrap="square" lIns="0" tIns="0" rIns="0" bIns="0" rtlCol="0">
            <a:spAutoFit/>
          </a:bodyPr>
          <a:lstStyle/>
          <a:p>
            <a:pPr marL="12700">
              <a:lnSpc>
                <a:spcPts val="2865"/>
              </a:lnSpc>
            </a:pPr>
            <a:r>
              <a:rPr sz="2400" spc="-10" dirty="0">
                <a:latin typeface="Calibri"/>
                <a:cs typeface="Calibri"/>
              </a:rPr>
              <a:t>Recall</a:t>
            </a:r>
            <a:endParaRPr sz="2400">
              <a:latin typeface="Calibri"/>
              <a:cs typeface="Calibri"/>
            </a:endParaRPr>
          </a:p>
        </p:txBody>
      </p:sp>
      <p:sp>
        <p:nvSpPr>
          <p:cNvPr id="29" name="object 29"/>
          <p:cNvSpPr txBox="1"/>
          <p:nvPr/>
        </p:nvSpPr>
        <p:spPr>
          <a:xfrm>
            <a:off x="9457181" y="6005846"/>
            <a:ext cx="1817370" cy="793115"/>
          </a:xfrm>
          <a:prstGeom prst="rect">
            <a:avLst/>
          </a:prstGeom>
        </p:spPr>
        <p:txBody>
          <a:bodyPr vert="horz" wrap="square" lIns="0" tIns="1270" rIns="0" bIns="0" rtlCol="0">
            <a:spAutoFit/>
          </a:bodyPr>
          <a:lstStyle/>
          <a:p>
            <a:pPr marL="42545" algn="ctr">
              <a:lnSpc>
                <a:spcPct val="100000"/>
              </a:lnSpc>
              <a:spcBef>
                <a:spcPts val="10"/>
              </a:spcBef>
            </a:pPr>
            <a:r>
              <a:rPr sz="1800" spc="-25" dirty="0">
                <a:latin typeface="Calibri"/>
                <a:cs typeface="Calibri"/>
              </a:rPr>
              <a:t>1.0</a:t>
            </a:r>
            <a:endParaRPr sz="1800" dirty="0">
              <a:latin typeface="Calibri"/>
              <a:cs typeface="Calibri"/>
            </a:endParaRPr>
          </a:p>
          <a:p>
            <a:pPr algn="ctr">
              <a:lnSpc>
                <a:spcPct val="100000"/>
              </a:lnSpc>
              <a:spcBef>
                <a:spcPts val="1435"/>
              </a:spcBef>
            </a:pPr>
            <a:r>
              <a:rPr lang="en-TR" sz="2000" dirty="0">
                <a:solidFill>
                  <a:srgbClr val="FFC904"/>
                </a:solidFill>
                <a:latin typeface="Calibri"/>
                <a:cs typeface="Calibri"/>
              </a:rPr>
              <a:t> </a:t>
            </a:r>
            <a:endParaRPr sz="2000" dirty="0">
              <a:latin typeface="Calibri"/>
              <a:cs typeface="Calibri"/>
            </a:endParaRPr>
          </a:p>
        </p:txBody>
      </p:sp>
      <p:sp>
        <p:nvSpPr>
          <p:cNvPr id="30" name="object 30"/>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31" name="object 31"/>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47</a:t>
            </a:fld>
            <a:endParaRPr spc="-25"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289" y="308354"/>
            <a:ext cx="6278245" cy="1181100"/>
          </a:xfrm>
          <a:prstGeom prst="rect">
            <a:avLst/>
          </a:prstGeom>
        </p:spPr>
        <p:txBody>
          <a:bodyPr vert="horz" wrap="square" lIns="0" tIns="83820" rIns="0" bIns="0" rtlCol="0">
            <a:spAutoFit/>
          </a:bodyPr>
          <a:lstStyle/>
          <a:p>
            <a:pPr marL="12700" marR="5080">
              <a:lnSpc>
                <a:spcPts val="4300"/>
              </a:lnSpc>
              <a:spcBef>
                <a:spcPts val="660"/>
              </a:spcBef>
            </a:pPr>
            <a:r>
              <a:rPr spc="-10" dirty="0"/>
              <a:t>Evaluating</a:t>
            </a:r>
            <a:r>
              <a:rPr spc="-105" dirty="0"/>
              <a:t> </a:t>
            </a:r>
            <a:r>
              <a:rPr dirty="0"/>
              <a:t>Object</a:t>
            </a:r>
            <a:r>
              <a:rPr spc="-110" dirty="0"/>
              <a:t> </a:t>
            </a:r>
            <a:r>
              <a:rPr spc="-10" dirty="0"/>
              <a:t>Detectors: </a:t>
            </a:r>
            <a:r>
              <a:rPr dirty="0"/>
              <a:t>Mean</a:t>
            </a:r>
            <a:r>
              <a:rPr spc="-150" dirty="0"/>
              <a:t> </a:t>
            </a:r>
            <a:r>
              <a:rPr spc="-10" dirty="0"/>
              <a:t>Average</a:t>
            </a:r>
            <a:r>
              <a:rPr spc="-150" dirty="0"/>
              <a:t> </a:t>
            </a:r>
            <a:r>
              <a:rPr dirty="0"/>
              <a:t>Precision</a:t>
            </a:r>
            <a:r>
              <a:rPr spc="-150" dirty="0"/>
              <a:t> </a:t>
            </a:r>
            <a:r>
              <a:rPr spc="-10" dirty="0"/>
              <a:t>(mAP)</a:t>
            </a: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354965" indent="-342265">
              <a:lnSpc>
                <a:spcPct val="100000"/>
              </a:lnSpc>
              <a:spcBef>
                <a:spcPts val="100"/>
              </a:spcBef>
              <a:buAutoNum type="arabicPeriod"/>
              <a:tabLst>
                <a:tab pos="354965" algn="l"/>
              </a:tabLst>
            </a:pPr>
            <a:r>
              <a:rPr dirty="0"/>
              <a:t>Run</a:t>
            </a:r>
            <a:r>
              <a:rPr spc="-50" dirty="0"/>
              <a:t> </a:t>
            </a:r>
            <a:r>
              <a:rPr dirty="0"/>
              <a:t>object</a:t>
            </a:r>
            <a:r>
              <a:rPr spc="-45" dirty="0"/>
              <a:t> </a:t>
            </a:r>
            <a:r>
              <a:rPr dirty="0"/>
              <a:t>detector</a:t>
            </a:r>
            <a:r>
              <a:rPr spc="-40" dirty="0"/>
              <a:t> </a:t>
            </a:r>
            <a:r>
              <a:rPr dirty="0"/>
              <a:t>on</a:t>
            </a:r>
            <a:r>
              <a:rPr spc="-50" dirty="0"/>
              <a:t> </a:t>
            </a:r>
            <a:r>
              <a:rPr dirty="0"/>
              <a:t>all</a:t>
            </a:r>
            <a:r>
              <a:rPr spc="-45" dirty="0"/>
              <a:t> </a:t>
            </a:r>
            <a:r>
              <a:rPr dirty="0"/>
              <a:t>test</a:t>
            </a:r>
            <a:r>
              <a:rPr spc="-40" dirty="0"/>
              <a:t> </a:t>
            </a:r>
            <a:r>
              <a:rPr dirty="0"/>
              <a:t>images</a:t>
            </a:r>
            <a:r>
              <a:rPr spc="-45" dirty="0"/>
              <a:t> </a:t>
            </a:r>
            <a:r>
              <a:rPr dirty="0"/>
              <a:t>(with</a:t>
            </a:r>
            <a:r>
              <a:rPr spc="-50" dirty="0"/>
              <a:t> </a:t>
            </a:r>
            <a:r>
              <a:rPr spc="-20" dirty="0"/>
              <a:t>NMS)</a:t>
            </a:r>
          </a:p>
          <a:p>
            <a:pPr marL="354965" marR="173990" indent="-342900">
              <a:lnSpc>
                <a:spcPct val="100000"/>
              </a:lnSpc>
              <a:buAutoNum type="arabicPeriod"/>
              <a:tabLst>
                <a:tab pos="354965" algn="l"/>
              </a:tabLst>
            </a:pPr>
            <a:r>
              <a:rPr dirty="0"/>
              <a:t>For</a:t>
            </a:r>
            <a:r>
              <a:rPr spc="-55" dirty="0"/>
              <a:t> </a:t>
            </a:r>
            <a:r>
              <a:rPr dirty="0"/>
              <a:t>each</a:t>
            </a:r>
            <a:r>
              <a:rPr spc="-50" dirty="0"/>
              <a:t> </a:t>
            </a:r>
            <a:r>
              <a:rPr spc="-25" dirty="0"/>
              <a:t>category,</a:t>
            </a:r>
            <a:r>
              <a:rPr spc="-55" dirty="0"/>
              <a:t> </a:t>
            </a:r>
            <a:r>
              <a:rPr dirty="0"/>
              <a:t>compute</a:t>
            </a:r>
            <a:r>
              <a:rPr spc="-50" dirty="0"/>
              <a:t> </a:t>
            </a:r>
            <a:r>
              <a:rPr spc="-20" dirty="0"/>
              <a:t>Average</a:t>
            </a:r>
            <a:r>
              <a:rPr spc="-50" dirty="0"/>
              <a:t> </a:t>
            </a:r>
            <a:r>
              <a:rPr dirty="0"/>
              <a:t>Precision</a:t>
            </a:r>
            <a:r>
              <a:rPr spc="-55" dirty="0"/>
              <a:t> </a:t>
            </a:r>
            <a:r>
              <a:rPr dirty="0"/>
              <a:t>(AP)</a:t>
            </a:r>
            <a:r>
              <a:rPr spc="-50" dirty="0"/>
              <a:t> = </a:t>
            </a:r>
            <a:r>
              <a:rPr dirty="0"/>
              <a:t>area</a:t>
            </a:r>
            <a:r>
              <a:rPr spc="-65" dirty="0"/>
              <a:t> </a:t>
            </a:r>
            <a:r>
              <a:rPr dirty="0"/>
              <a:t>under</a:t>
            </a:r>
            <a:r>
              <a:rPr spc="-60" dirty="0"/>
              <a:t> </a:t>
            </a:r>
            <a:r>
              <a:rPr dirty="0"/>
              <a:t>Precision</a:t>
            </a:r>
            <a:r>
              <a:rPr spc="-65" dirty="0"/>
              <a:t> </a:t>
            </a:r>
            <a:r>
              <a:rPr dirty="0"/>
              <a:t>vs</a:t>
            </a:r>
            <a:r>
              <a:rPr spc="-65" dirty="0"/>
              <a:t> </a:t>
            </a:r>
            <a:r>
              <a:rPr dirty="0"/>
              <a:t>Recall</a:t>
            </a:r>
            <a:r>
              <a:rPr spc="-60" dirty="0"/>
              <a:t> </a:t>
            </a:r>
            <a:r>
              <a:rPr spc="-10" dirty="0"/>
              <a:t>Curve</a:t>
            </a:r>
          </a:p>
          <a:p>
            <a:pPr marL="812165" lvl="1" indent="-342265">
              <a:lnSpc>
                <a:spcPct val="100000"/>
              </a:lnSpc>
              <a:buAutoNum type="arabicPeriod"/>
              <a:tabLst>
                <a:tab pos="812165" algn="l"/>
              </a:tabLst>
            </a:pPr>
            <a:r>
              <a:rPr sz="2000" dirty="0">
                <a:latin typeface="Calibri"/>
                <a:cs typeface="Calibri"/>
              </a:rPr>
              <a:t>For</a:t>
            </a:r>
            <a:r>
              <a:rPr sz="2000" spc="-65" dirty="0">
                <a:latin typeface="Calibri"/>
                <a:cs typeface="Calibri"/>
              </a:rPr>
              <a:t> </a:t>
            </a:r>
            <a:r>
              <a:rPr sz="2000" dirty="0">
                <a:latin typeface="Calibri"/>
                <a:cs typeface="Calibri"/>
              </a:rPr>
              <a:t>each</a:t>
            </a:r>
            <a:r>
              <a:rPr sz="2000" spc="-65" dirty="0">
                <a:latin typeface="Calibri"/>
                <a:cs typeface="Calibri"/>
              </a:rPr>
              <a:t> </a:t>
            </a:r>
            <a:r>
              <a:rPr sz="2000" dirty="0">
                <a:latin typeface="Calibri"/>
                <a:cs typeface="Calibri"/>
              </a:rPr>
              <a:t>detection</a:t>
            </a:r>
            <a:r>
              <a:rPr sz="2000" spc="-65" dirty="0">
                <a:latin typeface="Calibri"/>
                <a:cs typeface="Calibri"/>
              </a:rPr>
              <a:t> </a:t>
            </a:r>
            <a:r>
              <a:rPr sz="2000" dirty="0">
                <a:latin typeface="Calibri"/>
                <a:cs typeface="Calibri"/>
              </a:rPr>
              <a:t>(highest</a:t>
            </a:r>
            <a:r>
              <a:rPr sz="2000" spc="-60" dirty="0">
                <a:latin typeface="Calibri"/>
                <a:cs typeface="Calibri"/>
              </a:rPr>
              <a:t> </a:t>
            </a:r>
            <a:r>
              <a:rPr sz="2000" dirty="0">
                <a:latin typeface="Calibri"/>
                <a:cs typeface="Calibri"/>
              </a:rPr>
              <a:t>score</a:t>
            </a:r>
            <a:r>
              <a:rPr sz="2000" spc="-65" dirty="0">
                <a:latin typeface="Calibri"/>
                <a:cs typeface="Calibri"/>
              </a:rPr>
              <a:t> </a:t>
            </a:r>
            <a:r>
              <a:rPr sz="2000" dirty="0">
                <a:latin typeface="Calibri"/>
                <a:cs typeface="Calibri"/>
              </a:rPr>
              <a:t>to</a:t>
            </a:r>
            <a:r>
              <a:rPr sz="2000" spc="-70" dirty="0">
                <a:latin typeface="Calibri"/>
                <a:cs typeface="Calibri"/>
              </a:rPr>
              <a:t> </a:t>
            </a:r>
            <a:r>
              <a:rPr sz="2000" dirty="0">
                <a:latin typeface="Calibri"/>
                <a:cs typeface="Calibri"/>
              </a:rPr>
              <a:t>lowest</a:t>
            </a:r>
            <a:r>
              <a:rPr sz="2000" spc="-60" dirty="0">
                <a:latin typeface="Calibri"/>
                <a:cs typeface="Calibri"/>
              </a:rPr>
              <a:t> </a:t>
            </a:r>
            <a:r>
              <a:rPr sz="2000" spc="-10" dirty="0">
                <a:latin typeface="Calibri"/>
                <a:cs typeface="Calibri"/>
              </a:rPr>
              <a:t>score)</a:t>
            </a:r>
            <a:endParaRPr sz="2000">
              <a:latin typeface="Calibri"/>
              <a:cs typeface="Calibri"/>
            </a:endParaRPr>
          </a:p>
          <a:p>
            <a:pPr marL="1270000" marR="449580" lvl="2" indent="-343535">
              <a:lnSpc>
                <a:spcPct val="100000"/>
              </a:lnSpc>
              <a:buAutoNum type="arabicPeriod"/>
              <a:tabLst>
                <a:tab pos="1270000" algn="l"/>
              </a:tabLst>
            </a:pPr>
            <a:r>
              <a:rPr sz="2000" dirty="0">
                <a:latin typeface="Calibri"/>
                <a:cs typeface="Calibri"/>
              </a:rPr>
              <a:t>If</a:t>
            </a:r>
            <a:r>
              <a:rPr sz="2000" spc="-35"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matches</a:t>
            </a:r>
            <a:r>
              <a:rPr sz="2000" spc="-30" dirty="0">
                <a:latin typeface="Calibri"/>
                <a:cs typeface="Calibri"/>
              </a:rPr>
              <a:t> </a:t>
            </a:r>
            <a:r>
              <a:rPr sz="2000" dirty="0">
                <a:latin typeface="Calibri"/>
                <a:cs typeface="Calibri"/>
              </a:rPr>
              <a:t>some</a:t>
            </a:r>
            <a:r>
              <a:rPr sz="2000" spc="-30" dirty="0">
                <a:latin typeface="Calibri"/>
                <a:cs typeface="Calibri"/>
              </a:rPr>
              <a:t> </a:t>
            </a:r>
            <a:r>
              <a:rPr sz="2000" dirty="0">
                <a:latin typeface="Calibri"/>
                <a:cs typeface="Calibri"/>
              </a:rPr>
              <a:t>GT</a:t>
            </a:r>
            <a:r>
              <a:rPr sz="2000" spc="-35" dirty="0">
                <a:latin typeface="Calibri"/>
                <a:cs typeface="Calibri"/>
              </a:rPr>
              <a:t> </a:t>
            </a:r>
            <a:r>
              <a:rPr sz="2000" dirty="0">
                <a:latin typeface="Calibri"/>
                <a:cs typeface="Calibri"/>
              </a:rPr>
              <a:t>box</a:t>
            </a:r>
            <a:r>
              <a:rPr sz="2000" spc="-40" dirty="0">
                <a:latin typeface="Calibri"/>
                <a:cs typeface="Calibri"/>
              </a:rPr>
              <a:t> </a:t>
            </a:r>
            <a:r>
              <a:rPr sz="2000" dirty="0">
                <a:latin typeface="Calibri"/>
                <a:cs typeface="Calibri"/>
              </a:rPr>
              <a:t>with</a:t>
            </a:r>
            <a:r>
              <a:rPr sz="2000" spc="-40" dirty="0">
                <a:latin typeface="Calibri"/>
                <a:cs typeface="Calibri"/>
              </a:rPr>
              <a:t> </a:t>
            </a:r>
            <a:r>
              <a:rPr sz="2000" dirty="0">
                <a:latin typeface="Calibri"/>
                <a:cs typeface="Calibri"/>
              </a:rPr>
              <a:t>IoU</a:t>
            </a:r>
            <a:r>
              <a:rPr sz="2000" spc="-30" dirty="0">
                <a:latin typeface="Calibri"/>
                <a:cs typeface="Calibri"/>
              </a:rPr>
              <a:t> </a:t>
            </a:r>
            <a:r>
              <a:rPr sz="2000" dirty="0">
                <a:latin typeface="Calibri"/>
                <a:cs typeface="Calibri"/>
              </a:rPr>
              <a:t>&gt;</a:t>
            </a:r>
            <a:r>
              <a:rPr sz="2000" spc="-30" dirty="0">
                <a:latin typeface="Calibri"/>
                <a:cs typeface="Calibri"/>
              </a:rPr>
              <a:t> </a:t>
            </a:r>
            <a:r>
              <a:rPr sz="2000" spc="-20" dirty="0">
                <a:latin typeface="Calibri"/>
                <a:cs typeface="Calibri"/>
              </a:rPr>
              <a:t>0.5, </a:t>
            </a:r>
            <a:r>
              <a:rPr sz="2000" dirty="0">
                <a:latin typeface="Calibri"/>
                <a:cs typeface="Calibri"/>
              </a:rPr>
              <a:t>mark</a:t>
            </a:r>
            <a:r>
              <a:rPr sz="2000" spc="-40" dirty="0">
                <a:latin typeface="Calibri"/>
                <a:cs typeface="Calibri"/>
              </a:rPr>
              <a:t> </a:t>
            </a:r>
            <a:r>
              <a:rPr sz="2000" dirty="0">
                <a:latin typeface="Calibri"/>
                <a:cs typeface="Calibri"/>
              </a:rPr>
              <a:t>it</a:t>
            </a:r>
            <a:r>
              <a:rPr sz="2000" spc="-40" dirty="0">
                <a:latin typeface="Calibri"/>
                <a:cs typeface="Calibri"/>
              </a:rPr>
              <a:t> </a:t>
            </a:r>
            <a:r>
              <a:rPr sz="2000" dirty="0">
                <a:latin typeface="Calibri"/>
                <a:cs typeface="Calibri"/>
              </a:rPr>
              <a:t>as</a:t>
            </a:r>
            <a:r>
              <a:rPr sz="2000" spc="-40" dirty="0">
                <a:latin typeface="Calibri"/>
                <a:cs typeface="Calibri"/>
              </a:rPr>
              <a:t> </a:t>
            </a:r>
            <a:r>
              <a:rPr sz="2000" dirty="0">
                <a:latin typeface="Calibri"/>
                <a:cs typeface="Calibri"/>
              </a:rPr>
              <a:t>positive</a:t>
            </a:r>
            <a:r>
              <a:rPr sz="2000" spc="-40" dirty="0">
                <a:latin typeface="Calibri"/>
                <a:cs typeface="Calibri"/>
              </a:rPr>
              <a:t> </a:t>
            </a:r>
            <a:r>
              <a:rPr sz="2000" dirty="0">
                <a:latin typeface="Calibri"/>
                <a:cs typeface="Calibri"/>
              </a:rPr>
              <a:t>and</a:t>
            </a:r>
            <a:r>
              <a:rPr sz="2000" spc="-45" dirty="0">
                <a:latin typeface="Calibri"/>
                <a:cs typeface="Calibri"/>
              </a:rPr>
              <a:t> </a:t>
            </a:r>
            <a:r>
              <a:rPr sz="2000" dirty="0">
                <a:latin typeface="Calibri"/>
                <a:cs typeface="Calibri"/>
              </a:rPr>
              <a:t>eliminate</a:t>
            </a:r>
            <a:r>
              <a:rPr sz="2000" spc="-40" dirty="0">
                <a:latin typeface="Calibri"/>
                <a:cs typeface="Calibri"/>
              </a:rPr>
              <a:t> </a:t>
            </a:r>
            <a:r>
              <a:rPr sz="2000" dirty="0">
                <a:latin typeface="Calibri"/>
                <a:cs typeface="Calibri"/>
              </a:rPr>
              <a:t>the</a:t>
            </a:r>
            <a:r>
              <a:rPr sz="2000" spc="-40" dirty="0">
                <a:latin typeface="Calibri"/>
                <a:cs typeface="Calibri"/>
              </a:rPr>
              <a:t> </a:t>
            </a:r>
            <a:r>
              <a:rPr sz="2000" spc="-25" dirty="0">
                <a:latin typeface="Calibri"/>
                <a:cs typeface="Calibri"/>
              </a:rPr>
              <a:t>GT</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Otherwise</a:t>
            </a:r>
            <a:r>
              <a:rPr sz="2000" spc="-35" dirty="0">
                <a:latin typeface="Calibri"/>
                <a:cs typeface="Calibri"/>
              </a:rPr>
              <a:t> </a:t>
            </a:r>
            <a:r>
              <a:rPr sz="2000" dirty="0">
                <a:latin typeface="Calibri"/>
                <a:cs typeface="Calibri"/>
              </a:rPr>
              <a:t>mark</a:t>
            </a:r>
            <a:r>
              <a:rPr sz="2000" spc="-30"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as</a:t>
            </a:r>
            <a:r>
              <a:rPr sz="2000" spc="-35" dirty="0">
                <a:latin typeface="Calibri"/>
                <a:cs typeface="Calibri"/>
              </a:rPr>
              <a:t> </a:t>
            </a:r>
            <a:r>
              <a:rPr sz="2000" spc="-10" dirty="0">
                <a:latin typeface="Calibri"/>
                <a:cs typeface="Calibri"/>
              </a:rPr>
              <a:t>negative</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Plot</a:t>
            </a:r>
            <a:r>
              <a:rPr sz="2000" spc="-25" dirty="0">
                <a:latin typeface="Calibri"/>
                <a:cs typeface="Calibri"/>
              </a:rPr>
              <a:t> </a:t>
            </a:r>
            <a:r>
              <a:rPr sz="2000" dirty="0">
                <a:latin typeface="Calibri"/>
                <a:cs typeface="Calibri"/>
              </a:rPr>
              <a:t>a</a:t>
            </a:r>
            <a:r>
              <a:rPr sz="2000" spc="-20" dirty="0">
                <a:latin typeface="Calibri"/>
                <a:cs typeface="Calibri"/>
              </a:rPr>
              <a:t> </a:t>
            </a:r>
            <a:r>
              <a:rPr sz="2000" dirty="0">
                <a:latin typeface="Calibri"/>
                <a:cs typeface="Calibri"/>
              </a:rPr>
              <a:t>point</a:t>
            </a:r>
            <a:r>
              <a:rPr sz="2000" spc="-20" dirty="0">
                <a:latin typeface="Calibri"/>
                <a:cs typeface="Calibri"/>
              </a:rPr>
              <a:t> </a:t>
            </a:r>
            <a:r>
              <a:rPr sz="2000" dirty="0">
                <a:latin typeface="Calibri"/>
                <a:cs typeface="Calibri"/>
              </a:rPr>
              <a:t>on</a:t>
            </a:r>
            <a:r>
              <a:rPr sz="2000" spc="-25" dirty="0">
                <a:latin typeface="Calibri"/>
                <a:cs typeface="Calibri"/>
              </a:rPr>
              <a:t> </a:t>
            </a:r>
            <a:r>
              <a:rPr sz="2000" dirty="0">
                <a:latin typeface="Calibri"/>
                <a:cs typeface="Calibri"/>
              </a:rPr>
              <a:t>PR</a:t>
            </a:r>
            <a:r>
              <a:rPr sz="2000" spc="-25" dirty="0">
                <a:latin typeface="Calibri"/>
                <a:cs typeface="Calibri"/>
              </a:rPr>
              <a:t> </a:t>
            </a:r>
            <a:r>
              <a:rPr sz="2000" spc="-20" dirty="0">
                <a:latin typeface="Calibri"/>
                <a:cs typeface="Calibri"/>
              </a:rPr>
              <a:t>Curve</a:t>
            </a:r>
            <a:endParaRPr sz="2000">
              <a:latin typeface="Calibri"/>
              <a:cs typeface="Calibri"/>
            </a:endParaRPr>
          </a:p>
        </p:txBody>
      </p:sp>
      <p:sp>
        <p:nvSpPr>
          <p:cNvPr id="4" name="object 4"/>
          <p:cNvSpPr txBox="1"/>
          <p:nvPr/>
        </p:nvSpPr>
        <p:spPr>
          <a:xfrm>
            <a:off x="6963244" y="877074"/>
            <a:ext cx="836930" cy="597535"/>
          </a:xfrm>
          <a:prstGeom prst="rect">
            <a:avLst/>
          </a:prstGeom>
          <a:solidFill>
            <a:srgbClr val="6FAC46"/>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0.99</a:t>
            </a:r>
            <a:endParaRPr sz="1800">
              <a:latin typeface="Calibri"/>
              <a:cs typeface="Calibri"/>
            </a:endParaRPr>
          </a:p>
        </p:txBody>
      </p:sp>
      <p:sp>
        <p:nvSpPr>
          <p:cNvPr id="5" name="object 5"/>
          <p:cNvSpPr txBox="1"/>
          <p:nvPr/>
        </p:nvSpPr>
        <p:spPr>
          <a:xfrm>
            <a:off x="7983397" y="877074"/>
            <a:ext cx="836930" cy="597535"/>
          </a:xfrm>
          <a:prstGeom prst="rect">
            <a:avLst/>
          </a:prstGeom>
          <a:solidFill>
            <a:srgbClr val="6FAC46"/>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0.95</a:t>
            </a:r>
            <a:endParaRPr sz="1800">
              <a:latin typeface="Calibri"/>
              <a:cs typeface="Calibri"/>
            </a:endParaRPr>
          </a:p>
        </p:txBody>
      </p:sp>
      <p:sp>
        <p:nvSpPr>
          <p:cNvPr id="6" name="object 6"/>
          <p:cNvSpPr txBox="1"/>
          <p:nvPr/>
        </p:nvSpPr>
        <p:spPr>
          <a:xfrm>
            <a:off x="9003550" y="877074"/>
            <a:ext cx="836930" cy="597535"/>
          </a:xfrm>
          <a:prstGeom prst="rect">
            <a:avLst/>
          </a:prstGeom>
          <a:solidFill>
            <a:srgbClr val="4470C4"/>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0.90</a:t>
            </a:r>
            <a:endParaRPr sz="1800">
              <a:latin typeface="Calibri"/>
              <a:cs typeface="Calibri"/>
            </a:endParaRPr>
          </a:p>
        </p:txBody>
      </p:sp>
      <p:sp>
        <p:nvSpPr>
          <p:cNvPr id="7" name="object 7"/>
          <p:cNvSpPr/>
          <p:nvPr/>
        </p:nvSpPr>
        <p:spPr>
          <a:xfrm>
            <a:off x="6963219" y="596201"/>
            <a:ext cx="4895850" cy="114300"/>
          </a:xfrm>
          <a:custGeom>
            <a:avLst/>
            <a:gdLst/>
            <a:ahLst/>
            <a:cxnLst/>
            <a:rect l="l" t="t" r="r" b="b"/>
            <a:pathLst>
              <a:path w="4895850" h="114300">
                <a:moveTo>
                  <a:pt x="4781080" y="0"/>
                </a:moveTo>
                <a:lnTo>
                  <a:pt x="4781169" y="47218"/>
                </a:lnTo>
                <a:lnTo>
                  <a:pt x="4781296" y="114300"/>
                </a:lnTo>
                <a:lnTo>
                  <a:pt x="4857120" y="76210"/>
                </a:lnTo>
                <a:lnTo>
                  <a:pt x="4800269" y="76210"/>
                </a:lnTo>
                <a:lnTo>
                  <a:pt x="4800206" y="38110"/>
                </a:lnTo>
                <a:lnTo>
                  <a:pt x="4857667" y="38110"/>
                </a:lnTo>
                <a:lnTo>
                  <a:pt x="4781080" y="0"/>
                </a:lnTo>
                <a:close/>
              </a:path>
              <a:path w="4895850" h="114300">
                <a:moveTo>
                  <a:pt x="4781152" y="38110"/>
                </a:moveTo>
                <a:lnTo>
                  <a:pt x="0" y="47218"/>
                </a:lnTo>
                <a:lnTo>
                  <a:pt x="63" y="85318"/>
                </a:lnTo>
                <a:lnTo>
                  <a:pt x="4781224" y="76210"/>
                </a:lnTo>
                <a:lnTo>
                  <a:pt x="4781152" y="38110"/>
                </a:lnTo>
                <a:close/>
              </a:path>
              <a:path w="4895850" h="114300">
                <a:moveTo>
                  <a:pt x="4857667" y="38110"/>
                </a:moveTo>
                <a:lnTo>
                  <a:pt x="4800206" y="38110"/>
                </a:lnTo>
                <a:lnTo>
                  <a:pt x="4800269" y="76210"/>
                </a:lnTo>
                <a:lnTo>
                  <a:pt x="4857120" y="76210"/>
                </a:lnTo>
                <a:lnTo>
                  <a:pt x="4895494" y="56934"/>
                </a:lnTo>
                <a:lnTo>
                  <a:pt x="4857667" y="38110"/>
                </a:lnTo>
                <a:close/>
              </a:path>
            </a:pathLst>
          </a:custGeom>
          <a:solidFill>
            <a:srgbClr val="4470C4"/>
          </a:solidFill>
        </p:spPr>
        <p:txBody>
          <a:bodyPr wrap="square" lIns="0" tIns="0" rIns="0" bIns="0" rtlCol="0"/>
          <a:lstStyle/>
          <a:p>
            <a:endParaRPr/>
          </a:p>
        </p:txBody>
      </p:sp>
      <p:sp>
        <p:nvSpPr>
          <p:cNvPr id="8" name="object 8"/>
          <p:cNvSpPr txBox="1"/>
          <p:nvPr/>
        </p:nvSpPr>
        <p:spPr>
          <a:xfrm>
            <a:off x="6983958" y="273811"/>
            <a:ext cx="31661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a:t>
            </a:r>
            <a:r>
              <a:rPr sz="1800" spc="-40" dirty="0">
                <a:latin typeface="Calibri"/>
                <a:cs typeface="Calibri"/>
              </a:rPr>
              <a:t> </a:t>
            </a:r>
            <a:r>
              <a:rPr sz="1800" dirty="0">
                <a:latin typeface="Calibri"/>
                <a:cs typeface="Calibri"/>
              </a:rPr>
              <a:t>dog</a:t>
            </a:r>
            <a:r>
              <a:rPr sz="1800" spc="-40" dirty="0">
                <a:latin typeface="Calibri"/>
                <a:cs typeface="Calibri"/>
              </a:rPr>
              <a:t> </a:t>
            </a:r>
            <a:r>
              <a:rPr sz="1800" dirty="0">
                <a:latin typeface="Calibri"/>
                <a:cs typeface="Calibri"/>
              </a:rPr>
              <a:t>detections</a:t>
            </a:r>
            <a:r>
              <a:rPr sz="1800" spc="-45" dirty="0">
                <a:latin typeface="Calibri"/>
                <a:cs typeface="Calibri"/>
              </a:rPr>
              <a:t> </a:t>
            </a:r>
            <a:r>
              <a:rPr sz="1800" dirty="0">
                <a:latin typeface="Calibri"/>
                <a:cs typeface="Calibri"/>
              </a:rPr>
              <a:t>sorted</a:t>
            </a:r>
            <a:r>
              <a:rPr sz="1800" spc="-35" dirty="0">
                <a:latin typeface="Calibri"/>
                <a:cs typeface="Calibri"/>
              </a:rPr>
              <a:t> </a:t>
            </a:r>
            <a:r>
              <a:rPr sz="1800" dirty="0">
                <a:latin typeface="Calibri"/>
                <a:cs typeface="Calibri"/>
              </a:rPr>
              <a:t>by</a:t>
            </a:r>
            <a:r>
              <a:rPr sz="1800" spc="-45" dirty="0">
                <a:latin typeface="Calibri"/>
                <a:cs typeface="Calibri"/>
              </a:rPr>
              <a:t> </a:t>
            </a:r>
            <a:r>
              <a:rPr sz="1800" spc="-20" dirty="0">
                <a:latin typeface="Calibri"/>
                <a:cs typeface="Calibri"/>
              </a:rPr>
              <a:t>score</a:t>
            </a:r>
            <a:endParaRPr sz="1800">
              <a:latin typeface="Calibri"/>
              <a:cs typeface="Calibri"/>
            </a:endParaRPr>
          </a:p>
        </p:txBody>
      </p:sp>
      <p:sp>
        <p:nvSpPr>
          <p:cNvPr id="9" name="object 9"/>
          <p:cNvSpPr txBox="1"/>
          <p:nvPr/>
        </p:nvSpPr>
        <p:spPr>
          <a:xfrm>
            <a:off x="11037620" y="877074"/>
            <a:ext cx="836930" cy="597535"/>
          </a:xfrm>
          <a:prstGeom prst="rect">
            <a:avLst/>
          </a:prstGeom>
          <a:solidFill>
            <a:srgbClr val="4470C4"/>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0.10</a:t>
            </a:r>
            <a:endParaRPr sz="1800">
              <a:latin typeface="Calibri"/>
              <a:cs typeface="Calibri"/>
            </a:endParaRPr>
          </a:p>
        </p:txBody>
      </p:sp>
      <p:grpSp>
        <p:nvGrpSpPr>
          <p:cNvPr id="10" name="object 10"/>
          <p:cNvGrpSpPr/>
          <p:nvPr/>
        </p:nvGrpSpPr>
        <p:grpSpPr>
          <a:xfrm>
            <a:off x="6963244" y="1517942"/>
            <a:ext cx="1857375" cy="1027430"/>
            <a:chOff x="6963244" y="1517942"/>
            <a:chExt cx="1857375" cy="1027430"/>
          </a:xfrm>
        </p:grpSpPr>
        <p:sp>
          <p:nvSpPr>
            <p:cNvPr id="11" name="object 11"/>
            <p:cNvSpPr/>
            <p:nvPr/>
          </p:nvSpPr>
          <p:spPr>
            <a:xfrm>
              <a:off x="6963245" y="1932647"/>
              <a:ext cx="1857375" cy="612775"/>
            </a:xfrm>
            <a:custGeom>
              <a:avLst/>
              <a:gdLst/>
              <a:ahLst/>
              <a:cxnLst/>
              <a:rect l="l" t="t" r="r" b="b"/>
              <a:pathLst>
                <a:path w="1857375" h="612775">
                  <a:moveTo>
                    <a:pt x="836650" y="0"/>
                  </a:moveTo>
                  <a:lnTo>
                    <a:pt x="0" y="0"/>
                  </a:lnTo>
                  <a:lnTo>
                    <a:pt x="0" y="597154"/>
                  </a:lnTo>
                  <a:lnTo>
                    <a:pt x="836650" y="597154"/>
                  </a:lnTo>
                  <a:lnTo>
                    <a:pt x="836650" y="0"/>
                  </a:lnTo>
                  <a:close/>
                </a:path>
                <a:path w="1857375" h="612775">
                  <a:moveTo>
                    <a:pt x="1856803" y="15201"/>
                  </a:moveTo>
                  <a:lnTo>
                    <a:pt x="1020152" y="15201"/>
                  </a:lnTo>
                  <a:lnTo>
                    <a:pt x="1020152" y="612368"/>
                  </a:lnTo>
                  <a:lnTo>
                    <a:pt x="1856803" y="612368"/>
                  </a:lnTo>
                  <a:lnTo>
                    <a:pt x="1856803" y="15201"/>
                  </a:lnTo>
                  <a:close/>
                </a:path>
              </a:pathLst>
            </a:custGeom>
            <a:solidFill>
              <a:srgbClr val="F9E3D5"/>
            </a:solidFill>
          </p:spPr>
          <p:txBody>
            <a:bodyPr wrap="square" lIns="0" tIns="0" rIns="0" bIns="0" rtlCol="0"/>
            <a:lstStyle/>
            <a:p>
              <a:endParaRPr/>
            </a:p>
          </p:txBody>
        </p:sp>
        <p:sp>
          <p:nvSpPr>
            <p:cNvPr id="12" name="object 12"/>
            <p:cNvSpPr/>
            <p:nvPr/>
          </p:nvSpPr>
          <p:spPr>
            <a:xfrm>
              <a:off x="7567132" y="1536992"/>
              <a:ext cx="615950" cy="396240"/>
            </a:xfrm>
            <a:custGeom>
              <a:avLst/>
              <a:gdLst/>
              <a:ahLst/>
              <a:cxnLst/>
              <a:rect l="l" t="t" r="r" b="b"/>
              <a:pathLst>
                <a:path w="615950" h="396239">
                  <a:moveTo>
                    <a:pt x="615820" y="0"/>
                  </a:moveTo>
                  <a:lnTo>
                    <a:pt x="0" y="395657"/>
                  </a:lnTo>
                </a:path>
              </a:pathLst>
            </a:custGeom>
            <a:ln w="38100">
              <a:solidFill>
                <a:srgbClr val="000000"/>
              </a:solidFill>
            </a:ln>
          </p:spPr>
          <p:txBody>
            <a:bodyPr wrap="square" lIns="0" tIns="0" rIns="0" bIns="0" rtlCol="0"/>
            <a:lstStyle/>
            <a:p>
              <a:endParaRPr/>
            </a:p>
          </p:txBody>
        </p:sp>
      </p:grpSp>
      <p:sp>
        <p:nvSpPr>
          <p:cNvPr id="13" name="object 13"/>
          <p:cNvSpPr/>
          <p:nvPr/>
        </p:nvSpPr>
        <p:spPr>
          <a:xfrm>
            <a:off x="9003550" y="1947849"/>
            <a:ext cx="836930" cy="597535"/>
          </a:xfrm>
          <a:custGeom>
            <a:avLst/>
            <a:gdLst/>
            <a:ahLst/>
            <a:cxnLst/>
            <a:rect l="l" t="t" r="r" b="b"/>
            <a:pathLst>
              <a:path w="836929" h="597535">
                <a:moveTo>
                  <a:pt x="836637" y="0"/>
                </a:moveTo>
                <a:lnTo>
                  <a:pt x="0" y="0"/>
                </a:lnTo>
                <a:lnTo>
                  <a:pt x="0" y="597166"/>
                </a:lnTo>
                <a:lnTo>
                  <a:pt x="836637" y="597166"/>
                </a:lnTo>
                <a:lnTo>
                  <a:pt x="836637" y="0"/>
                </a:lnTo>
                <a:close/>
              </a:path>
            </a:pathLst>
          </a:custGeom>
          <a:solidFill>
            <a:srgbClr val="EC7C30"/>
          </a:solidFill>
        </p:spPr>
        <p:txBody>
          <a:bodyPr wrap="square" lIns="0" tIns="0" rIns="0" bIns="0" rtlCol="0"/>
          <a:lstStyle/>
          <a:p>
            <a:endParaRPr/>
          </a:p>
        </p:txBody>
      </p:sp>
      <p:sp>
        <p:nvSpPr>
          <p:cNvPr id="14" name="object 14"/>
          <p:cNvSpPr txBox="1"/>
          <p:nvPr/>
        </p:nvSpPr>
        <p:spPr>
          <a:xfrm>
            <a:off x="6919696" y="2678684"/>
            <a:ext cx="25114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 </a:t>
            </a:r>
            <a:r>
              <a:rPr sz="1800" spc="-20" dirty="0">
                <a:latin typeface="Calibri"/>
                <a:cs typeface="Calibri"/>
              </a:rPr>
              <a:t>ground-</a:t>
            </a:r>
            <a:r>
              <a:rPr sz="1800" dirty="0">
                <a:latin typeface="Calibri"/>
                <a:cs typeface="Calibri"/>
              </a:rPr>
              <a:t>truth</a:t>
            </a:r>
            <a:r>
              <a:rPr sz="1800" spc="10" dirty="0">
                <a:latin typeface="Calibri"/>
                <a:cs typeface="Calibri"/>
              </a:rPr>
              <a:t> </a:t>
            </a:r>
            <a:r>
              <a:rPr sz="1800" dirty="0">
                <a:latin typeface="Calibri"/>
                <a:cs typeface="Calibri"/>
              </a:rPr>
              <a:t>dog</a:t>
            </a:r>
            <a:r>
              <a:rPr sz="1800" spc="5" dirty="0">
                <a:latin typeface="Calibri"/>
                <a:cs typeface="Calibri"/>
              </a:rPr>
              <a:t> </a:t>
            </a:r>
            <a:r>
              <a:rPr sz="1800" spc="-20" dirty="0">
                <a:latin typeface="Calibri"/>
                <a:cs typeface="Calibri"/>
              </a:rPr>
              <a:t>boxes</a:t>
            </a:r>
            <a:endParaRPr sz="1800">
              <a:latin typeface="Calibri"/>
              <a:cs typeface="Calibri"/>
            </a:endParaRPr>
          </a:p>
        </p:txBody>
      </p:sp>
      <p:sp>
        <p:nvSpPr>
          <p:cNvPr id="15" name="object 15"/>
          <p:cNvSpPr txBox="1"/>
          <p:nvPr/>
        </p:nvSpPr>
        <p:spPr>
          <a:xfrm>
            <a:off x="8333016" y="1563115"/>
            <a:ext cx="156527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Match:</a:t>
            </a:r>
            <a:r>
              <a:rPr sz="1800" spc="-20" dirty="0">
                <a:latin typeface="Calibri"/>
                <a:cs typeface="Calibri"/>
              </a:rPr>
              <a:t> </a:t>
            </a:r>
            <a:r>
              <a:rPr sz="1800" dirty="0">
                <a:latin typeface="Calibri"/>
                <a:cs typeface="Calibri"/>
              </a:rPr>
              <a:t>IoU</a:t>
            </a:r>
            <a:r>
              <a:rPr sz="1800" spc="-30" dirty="0">
                <a:latin typeface="Calibri"/>
                <a:cs typeface="Calibri"/>
              </a:rPr>
              <a:t> </a:t>
            </a:r>
            <a:r>
              <a:rPr sz="1800" dirty="0">
                <a:latin typeface="Calibri"/>
                <a:cs typeface="Calibri"/>
              </a:rPr>
              <a:t>&gt;</a:t>
            </a:r>
            <a:r>
              <a:rPr sz="1800" spc="-25" dirty="0">
                <a:latin typeface="Calibri"/>
                <a:cs typeface="Calibri"/>
              </a:rPr>
              <a:t> 0.5</a:t>
            </a:r>
            <a:endParaRPr sz="1800">
              <a:latin typeface="Calibri"/>
              <a:cs typeface="Calibri"/>
            </a:endParaRPr>
          </a:p>
        </p:txBody>
      </p:sp>
      <p:sp>
        <p:nvSpPr>
          <p:cNvPr id="16" name="object 16"/>
          <p:cNvSpPr txBox="1"/>
          <p:nvPr/>
        </p:nvSpPr>
        <p:spPr>
          <a:xfrm>
            <a:off x="8131403" y="3245611"/>
            <a:ext cx="2532380" cy="75692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alibri"/>
                <a:cs typeface="Calibri"/>
              </a:rPr>
              <a:t>Precision</a:t>
            </a:r>
            <a:r>
              <a:rPr sz="2400" spc="-40" dirty="0">
                <a:latin typeface="Calibri"/>
                <a:cs typeface="Calibri"/>
              </a:rPr>
              <a:t> </a:t>
            </a:r>
            <a:r>
              <a:rPr sz="2400" dirty="0">
                <a:latin typeface="Calibri"/>
                <a:cs typeface="Calibri"/>
              </a:rPr>
              <a:t>=</a:t>
            </a:r>
            <a:r>
              <a:rPr sz="2400" spc="-30" dirty="0">
                <a:latin typeface="Calibri"/>
                <a:cs typeface="Calibri"/>
              </a:rPr>
              <a:t> </a:t>
            </a:r>
            <a:r>
              <a:rPr sz="2400" dirty="0">
                <a:latin typeface="Calibri"/>
                <a:cs typeface="Calibri"/>
              </a:rPr>
              <a:t>2/2</a:t>
            </a:r>
            <a:r>
              <a:rPr sz="2400" spc="-35" dirty="0">
                <a:latin typeface="Calibri"/>
                <a:cs typeface="Calibri"/>
              </a:rPr>
              <a:t> </a:t>
            </a:r>
            <a:r>
              <a:rPr sz="2400" dirty="0">
                <a:latin typeface="Calibri"/>
                <a:cs typeface="Calibri"/>
              </a:rPr>
              <a:t>=</a:t>
            </a:r>
            <a:r>
              <a:rPr sz="2400" spc="-30" dirty="0">
                <a:latin typeface="Calibri"/>
                <a:cs typeface="Calibri"/>
              </a:rPr>
              <a:t> </a:t>
            </a:r>
            <a:r>
              <a:rPr sz="2400" spc="-25" dirty="0">
                <a:latin typeface="Calibri"/>
                <a:cs typeface="Calibri"/>
              </a:rPr>
              <a:t>1.0 </a:t>
            </a:r>
            <a:r>
              <a:rPr sz="2400" dirty="0">
                <a:latin typeface="Calibri"/>
                <a:cs typeface="Calibri"/>
              </a:rPr>
              <a:t>Recall</a:t>
            </a:r>
            <a:r>
              <a:rPr sz="2400" spc="-45" dirty="0">
                <a:latin typeface="Calibri"/>
                <a:cs typeface="Calibri"/>
              </a:rPr>
              <a:t> </a:t>
            </a:r>
            <a:r>
              <a:rPr sz="2400" dirty="0">
                <a:latin typeface="Calibri"/>
                <a:cs typeface="Calibri"/>
              </a:rPr>
              <a:t>=</a:t>
            </a:r>
            <a:r>
              <a:rPr sz="2400" spc="-40" dirty="0">
                <a:latin typeface="Calibri"/>
                <a:cs typeface="Calibri"/>
              </a:rPr>
              <a:t> </a:t>
            </a:r>
            <a:r>
              <a:rPr sz="2400" dirty="0">
                <a:latin typeface="Calibri"/>
                <a:cs typeface="Calibri"/>
              </a:rPr>
              <a:t>2/3</a:t>
            </a:r>
            <a:r>
              <a:rPr sz="2400" spc="-40" dirty="0">
                <a:latin typeface="Calibri"/>
                <a:cs typeface="Calibri"/>
              </a:rPr>
              <a:t> </a:t>
            </a:r>
            <a:r>
              <a:rPr sz="2400" dirty="0">
                <a:latin typeface="Calibri"/>
                <a:cs typeface="Calibri"/>
              </a:rPr>
              <a:t>=</a:t>
            </a:r>
            <a:r>
              <a:rPr sz="2400" spc="-40" dirty="0">
                <a:latin typeface="Calibri"/>
                <a:cs typeface="Calibri"/>
              </a:rPr>
              <a:t> </a:t>
            </a:r>
            <a:r>
              <a:rPr sz="2400" spc="-20" dirty="0">
                <a:latin typeface="Calibri"/>
                <a:cs typeface="Calibri"/>
              </a:rPr>
              <a:t>0.67</a:t>
            </a:r>
            <a:endParaRPr sz="2400">
              <a:latin typeface="Calibri"/>
              <a:cs typeface="Calibri"/>
            </a:endParaRPr>
          </a:p>
        </p:txBody>
      </p:sp>
      <p:sp>
        <p:nvSpPr>
          <p:cNvPr id="17" name="object 17"/>
          <p:cNvSpPr txBox="1"/>
          <p:nvPr/>
        </p:nvSpPr>
        <p:spPr>
          <a:xfrm>
            <a:off x="10017467" y="877074"/>
            <a:ext cx="836930" cy="597535"/>
          </a:xfrm>
          <a:prstGeom prst="rect">
            <a:avLst/>
          </a:prstGeom>
          <a:solidFill>
            <a:srgbClr val="4470C4"/>
          </a:solidFill>
        </p:spPr>
        <p:txBody>
          <a:bodyPr vert="horz" wrap="square" lIns="0" tIns="149860" rIns="0" bIns="0" rtlCol="0">
            <a:spAutoFit/>
          </a:bodyPr>
          <a:lstStyle/>
          <a:p>
            <a:pPr marL="273685">
              <a:lnSpc>
                <a:spcPct val="100000"/>
              </a:lnSpc>
              <a:spcBef>
                <a:spcPts val="1180"/>
              </a:spcBef>
            </a:pPr>
            <a:r>
              <a:rPr sz="1800" spc="-25" dirty="0">
                <a:solidFill>
                  <a:srgbClr val="FFFFFF"/>
                </a:solidFill>
                <a:latin typeface="Calibri"/>
                <a:cs typeface="Calibri"/>
              </a:rPr>
              <a:t>0.5</a:t>
            </a:r>
            <a:endParaRPr sz="1800">
              <a:latin typeface="Calibri"/>
              <a:cs typeface="Calibri"/>
            </a:endParaRPr>
          </a:p>
        </p:txBody>
      </p:sp>
      <p:grpSp>
        <p:nvGrpSpPr>
          <p:cNvPr id="18" name="object 18"/>
          <p:cNvGrpSpPr/>
          <p:nvPr/>
        </p:nvGrpSpPr>
        <p:grpSpPr>
          <a:xfrm>
            <a:off x="7006594" y="4083900"/>
            <a:ext cx="3406775" cy="1944370"/>
            <a:chOff x="7006594" y="4083900"/>
            <a:chExt cx="3406775" cy="1944370"/>
          </a:xfrm>
        </p:grpSpPr>
        <p:sp>
          <p:nvSpPr>
            <p:cNvPr id="19" name="object 19"/>
            <p:cNvSpPr/>
            <p:nvPr/>
          </p:nvSpPr>
          <p:spPr>
            <a:xfrm>
              <a:off x="7139546" y="4083900"/>
              <a:ext cx="0" cy="1831339"/>
            </a:xfrm>
            <a:custGeom>
              <a:avLst/>
              <a:gdLst/>
              <a:ahLst/>
              <a:cxnLst/>
              <a:rect l="l" t="t" r="r" b="b"/>
              <a:pathLst>
                <a:path h="1831339">
                  <a:moveTo>
                    <a:pt x="0" y="0"/>
                  </a:moveTo>
                  <a:lnTo>
                    <a:pt x="1" y="1830781"/>
                  </a:lnTo>
                </a:path>
              </a:pathLst>
            </a:custGeom>
            <a:ln w="25400">
              <a:solidFill>
                <a:srgbClr val="000000"/>
              </a:solidFill>
            </a:ln>
          </p:spPr>
          <p:txBody>
            <a:bodyPr wrap="square" lIns="0" tIns="0" rIns="0" bIns="0" rtlCol="0"/>
            <a:lstStyle/>
            <a:p>
              <a:endParaRPr/>
            </a:p>
          </p:txBody>
        </p:sp>
        <p:sp>
          <p:nvSpPr>
            <p:cNvPr id="20" name="object 20"/>
            <p:cNvSpPr/>
            <p:nvPr/>
          </p:nvSpPr>
          <p:spPr>
            <a:xfrm>
              <a:off x="7053496" y="5856670"/>
              <a:ext cx="3359785" cy="0"/>
            </a:xfrm>
            <a:custGeom>
              <a:avLst/>
              <a:gdLst/>
              <a:ahLst/>
              <a:cxnLst/>
              <a:rect l="l" t="t" r="r" b="b"/>
              <a:pathLst>
                <a:path w="3359784">
                  <a:moveTo>
                    <a:pt x="3359461" y="0"/>
                  </a:moveTo>
                  <a:lnTo>
                    <a:pt x="0" y="1"/>
                  </a:lnTo>
                </a:path>
              </a:pathLst>
            </a:custGeom>
            <a:ln w="25400">
              <a:solidFill>
                <a:srgbClr val="000000"/>
              </a:solidFill>
            </a:ln>
          </p:spPr>
          <p:txBody>
            <a:bodyPr wrap="square" lIns="0" tIns="0" rIns="0" bIns="0" rtlCol="0"/>
            <a:lstStyle/>
            <a:p>
              <a:endParaRPr/>
            </a:p>
          </p:txBody>
        </p:sp>
        <p:pic>
          <p:nvPicPr>
            <p:cNvPr id="21" name="object 21"/>
            <p:cNvPicPr/>
            <p:nvPr/>
          </p:nvPicPr>
          <p:blipFill>
            <a:blip r:embed="rId2" cstate="print"/>
            <a:stretch>
              <a:fillRect/>
            </a:stretch>
          </p:blipFill>
          <p:spPr>
            <a:xfrm>
              <a:off x="9104769" y="4130535"/>
              <a:ext cx="210793" cy="210793"/>
            </a:xfrm>
            <a:prstGeom prst="rect">
              <a:avLst/>
            </a:prstGeom>
          </p:spPr>
        </p:pic>
        <p:pic>
          <p:nvPicPr>
            <p:cNvPr id="22" name="object 22"/>
            <p:cNvPicPr/>
            <p:nvPr/>
          </p:nvPicPr>
          <p:blipFill>
            <a:blip r:embed="rId3" cstate="print"/>
            <a:stretch>
              <a:fillRect/>
            </a:stretch>
          </p:blipFill>
          <p:spPr>
            <a:xfrm>
              <a:off x="8062848" y="4134459"/>
              <a:ext cx="210793" cy="210793"/>
            </a:xfrm>
            <a:prstGeom prst="rect">
              <a:avLst/>
            </a:prstGeom>
          </p:spPr>
        </p:pic>
        <p:sp>
          <p:nvSpPr>
            <p:cNvPr id="23" name="object 23"/>
            <p:cNvSpPr/>
            <p:nvPr/>
          </p:nvSpPr>
          <p:spPr>
            <a:xfrm>
              <a:off x="10389704" y="5706285"/>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24" name="object 24"/>
            <p:cNvSpPr/>
            <p:nvPr/>
          </p:nvSpPr>
          <p:spPr>
            <a:xfrm>
              <a:off x="9210166" y="5726921"/>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25" name="object 25"/>
            <p:cNvSpPr/>
            <p:nvPr/>
          </p:nvSpPr>
          <p:spPr>
            <a:xfrm>
              <a:off x="8168246" y="5706285"/>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26" name="object 26"/>
            <p:cNvSpPr/>
            <p:nvPr/>
          </p:nvSpPr>
          <p:spPr>
            <a:xfrm>
              <a:off x="7019294" y="4239861"/>
              <a:ext cx="263525" cy="635"/>
            </a:xfrm>
            <a:custGeom>
              <a:avLst/>
              <a:gdLst/>
              <a:ahLst/>
              <a:cxnLst/>
              <a:rect l="l" t="t" r="r" b="b"/>
              <a:pathLst>
                <a:path w="263525" h="635">
                  <a:moveTo>
                    <a:pt x="262911" y="440"/>
                  </a:moveTo>
                  <a:lnTo>
                    <a:pt x="0" y="0"/>
                  </a:lnTo>
                </a:path>
              </a:pathLst>
            </a:custGeom>
            <a:ln w="25400">
              <a:solidFill>
                <a:srgbClr val="000000"/>
              </a:solidFill>
            </a:ln>
          </p:spPr>
          <p:txBody>
            <a:bodyPr wrap="square" lIns="0" tIns="0" rIns="0" bIns="0" rtlCol="0"/>
            <a:lstStyle/>
            <a:p>
              <a:endParaRPr/>
            </a:p>
          </p:txBody>
        </p:sp>
      </p:grpSp>
      <p:sp>
        <p:nvSpPr>
          <p:cNvPr id="27" name="object 27"/>
          <p:cNvSpPr txBox="1"/>
          <p:nvPr/>
        </p:nvSpPr>
        <p:spPr>
          <a:xfrm>
            <a:off x="6579850" y="4351828"/>
            <a:ext cx="397510" cy="1144270"/>
          </a:xfrm>
          <a:prstGeom prst="rect">
            <a:avLst/>
          </a:prstGeom>
        </p:spPr>
        <p:txBody>
          <a:bodyPr vert="vert270" wrap="square" lIns="0" tIns="0" rIns="0" bIns="0" rtlCol="0">
            <a:spAutoFit/>
          </a:bodyPr>
          <a:lstStyle/>
          <a:p>
            <a:pPr marL="12700">
              <a:lnSpc>
                <a:spcPts val="2865"/>
              </a:lnSpc>
            </a:pPr>
            <a:r>
              <a:rPr sz="2400" spc="-10" dirty="0">
                <a:latin typeface="Calibri"/>
                <a:cs typeface="Calibri"/>
              </a:rPr>
              <a:t>Precision</a:t>
            </a:r>
            <a:endParaRPr sz="2400">
              <a:latin typeface="Calibri"/>
              <a:cs typeface="Calibri"/>
            </a:endParaRPr>
          </a:p>
        </p:txBody>
      </p:sp>
      <p:sp>
        <p:nvSpPr>
          <p:cNvPr id="28" name="object 28"/>
          <p:cNvSpPr txBox="1"/>
          <p:nvPr/>
        </p:nvSpPr>
        <p:spPr>
          <a:xfrm>
            <a:off x="8353996" y="5878429"/>
            <a:ext cx="749935" cy="397510"/>
          </a:xfrm>
          <a:prstGeom prst="rect">
            <a:avLst/>
          </a:prstGeom>
        </p:spPr>
        <p:txBody>
          <a:bodyPr vert="horz" wrap="square" lIns="0" tIns="0" rIns="0" bIns="0" rtlCol="0">
            <a:spAutoFit/>
          </a:bodyPr>
          <a:lstStyle/>
          <a:p>
            <a:pPr marL="12700">
              <a:lnSpc>
                <a:spcPts val="2865"/>
              </a:lnSpc>
            </a:pPr>
            <a:r>
              <a:rPr sz="2400" spc="-10" dirty="0">
                <a:latin typeface="Calibri"/>
                <a:cs typeface="Calibri"/>
              </a:rPr>
              <a:t>Recall</a:t>
            </a:r>
            <a:endParaRPr sz="2400">
              <a:latin typeface="Calibri"/>
              <a:cs typeface="Calibri"/>
            </a:endParaRPr>
          </a:p>
        </p:txBody>
      </p:sp>
      <p:sp>
        <p:nvSpPr>
          <p:cNvPr id="29" name="object 29"/>
          <p:cNvSpPr txBox="1"/>
          <p:nvPr/>
        </p:nvSpPr>
        <p:spPr>
          <a:xfrm>
            <a:off x="9457181" y="6005846"/>
            <a:ext cx="1817370" cy="793115"/>
          </a:xfrm>
          <a:prstGeom prst="rect">
            <a:avLst/>
          </a:prstGeom>
        </p:spPr>
        <p:txBody>
          <a:bodyPr vert="horz" wrap="square" lIns="0" tIns="1270" rIns="0" bIns="0" rtlCol="0">
            <a:spAutoFit/>
          </a:bodyPr>
          <a:lstStyle/>
          <a:p>
            <a:pPr marL="42545" algn="ctr">
              <a:lnSpc>
                <a:spcPct val="100000"/>
              </a:lnSpc>
              <a:spcBef>
                <a:spcPts val="10"/>
              </a:spcBef>
            </a:pPr>
            <a:r>
              <a:rPr sz="1800" spc="-25" dirty="0">
                <a:latin typeface="Calibri"/>
                <a:cs typeface="Calibri"/>
              </a:rPr>
              <a:t>1.0</a:t>
            </a:r>
            <a:endParaRPr sz="1800" dirty="0">
              <a:latin typeface="Calibri"/>
              <a:cs typeface="Calibri"/>
            </a:endParaRPr>
          </a:p>
          <a:p>
            <a:pPr algn="ctr">
              <a:lnSpc>
                <a:spcPct val="100000"/>
              </a:lnSpc>
              <a:spcBef>
                <a:spcPts val="1435"/>
              </a:spcBef>
            </a:pPr>
            <a:r>
              <a:rPr lang="en-TR" sz="2000" dirty="0">
                <a:solidFill>
                  <a:srgbClr val="FFC904"/>
                </a:solidFill>
                <a:latin typeface="Calibri"/>
                <a:cs typeface="Calibri"/>
              </a:rPr>
              <a:t> </a:t>
            </a:r>
            <a:endParaRPr sz="2000" dirty="0">
              <a:latin typeface="Calibri"/>
              <a:cs typeface="Calibri"/>
            </a:endParaRPr>
          </a:p>
        </p:txBody>
      </p:sp>
      <p:sp>
        <p:nvSpPr>
          <p:cNvPr id="30" name="object 30"/>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31" name="object 31"/>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48</a:t>
            </a:fld>
            <a:endParaRPr spc="-25"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289" y="308354"/>
            <a:ext cx="6278245" cy="1181100"/>
          </a:xfrm>
          <a:prstGeom prst="rect">
            <a:avLst/>
          </a:prstGeom>
        </p:spPr>
        <p:txBody>
          <a:bodyPr vert="horz" wrap="square" lIns="0" tIns="83820" rIns="0" bIns="0" rtlCol="0">
            <a:spAutoFit/>
          </a:bodyPr>
          <a:lstStyle/>
          <a:p>
            <a:pPr marL="12700" marR="5080">
              <a:lnSpc>
                <a:spcPts val="4300"/>
              </a:lnSpc>
              <a:spcBef>
                <a:spcPts val="660"/>
              </a:spcBef>
            </a:pPr>
            <a:r>
              <a:rPr spc="-10" dirty="0"/>
              <a:t>Evaluating</a:t>
            </a:r>
            <a:r>
              <a:rPr spc="-105" dirty="0"/>
              <a:t> </a:t>
            </a:r>
            <a:r>
              <a:rPr dirty="0"/>
              <a:t>Object</a:t>
            </a:r>
            <a:r>
              <a:rPr spc="-110" dirty="0"/>
              <a:t> </a:t>
            </a:r>
            <a:r>
              <a:rPr spc="-10" dirty="0"/>
              <a:t>Detectors: </a:t>
            </a:r>
            <a:r>
              <a:rPr dirty="0"/>
              <a:t>Mean</a:t>
            </a:r>
            <a:r>
              <a:rPr spc="-150" dirty="0"/>
              <a:t> </a:t>
            </a:r>
            <a:r>
              <a:rPr spc="-10" dirty="0"/>
              <a:t>Average</a:t>
            </a:r>
            <a:r>
              <a:rPr spc="-150" dirty="0"/>
              <a:t> </a:t>
            </a:r>
            <a:r>
              <a:rPr dirty="0"/>
              <a:t>Precision</a:t>
            </a:r>
            <a:r>
              <a:rPr spc="-150" dirty="0"/>
              <a:t> </a:t>
            </a:r>
            <a:r>
              <a:rPr spc="-10" dirty="0"/>
              <a:t>(mAP)</a:t>
            </a: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354965" indent="-342265">
              <a:lnSpc>
                <a:spcPct val="100000"/>
              </a:lnSpc>
              <a:spcBef>
                <a:spcPts val="100"/>
              </a:spcBef>
              <a:buAutoNum type="arabicPeriod"/>
              <a:tabLst>
                <a:tab pos="354965" algn="l"/>
              </a:tabLst>
            </a:pPr>
            <a:r>
              <a:rPr dirty="0"/>
              <a:t>Run</a:t>
            </a:r>
            <a:r>
              <a:rPr spc="-50" dirty="0"/>
              <a:t> </a:t>
            </a:r>
            <a:r>
              <a:rPr dirty="0"/>
              <a:t>object</a:t>
            </a:r>
            <a:r>
              <a:rPr spc="-45" dirty="0"/>
              <a:t> </a:t>
            </a:r>
            <a:r>
              <a:rPr dirty="0"/>
              <a:t>detector</a:t>
            </a:r>
            <a:r>
              <a:rPr spc="-40" dirty="0"/>
              <a:t> </a:t>
            </a:r>
            <a:r>
              <a:rPr dirty="0"/>
              <a:t>on</a:t>
            </a:r>
            <a:r>
              <a:rPr spc="-50" dirty="0"/>
              <a:t> </a:t>
            </a:r>
            <a:r>
              <a:rPr dirty="0"/>
              <a:t>all</a:t>
            </a:r>
            <a:r>
              <a:rPr spc="-45" dirty="0"/>
              <a:t> </a:t>
            </a:r>
            <a:r>
              <a:rPr dirty="0"/>
              <a:t>test</a:t>
            </a:r>
            <a:r>
              <a:rPr spc="-40" dirty="0"/>
              <a:t> </a:t>
            </a:r>
            <a:r>
              <a:rPr dirty="0"/>
              <a:t>images</a:t>
            </a:r>
            <a:r>
              <a:rPr spc="-45" dirty="0"/>
              <a:t> </a:t>
            </a:r>
            <a:r>
              <a:rPr dirty="0"/>
              <a:t>(with</a:t>
            </a:r>
            <a:r>
              <a:rPr spc="-50" dirty="0"/>
              <a:t> </a:t>
            </a:r>
            <a:r>
              <a:rPr spc="-20" dirty="0"/>
              <a:t>NMS)</a:t>
            </a:r>
          </a:p>
          <a:p>
            <a:pPr marL="354965" marR="173990" indent="-342900">
              <a:lnSpc>
                <a:spcPct val="100000"/>
              </a:lnSpc>
              <a:buAutoNum type="arabicPeriod"/>
              <a:tabLst>
                <a:tab pos="354965" algn="l"/>
              </a:tabLst>
            </a:pPr>
            <a:r>
              <a:rPr dirty="0"/>
              <a:t>For</a:t>
            </a:r>
            <a:r>
              <a:rPr spc="-55" dirty="0"/>
              <a:t> </a:t>
            </a:r>
            <a:r>
              <a:rPr dirty="0"/>
              <a:t>each</a:t>
            </a:r>
            <a:r>
              <a:rPr spc="-50" dirty="0"/>
              <a:t> </a:t>
            </a:r>
            <a:r>
              <a:rPr spc="-25" dirty="0"/>
              <a:t>category,</a:t>
            </a:r>
            <a:r>
              <a:rPr spc="-55" dirty="0"/>
              <a:t> </a:t>
            </a:r>
            <a:r>
              <a:rPr dirty="0"/>
              <a:t>compute</a:t>
            </a:r>
            <a:r>
              <a:rPr spc="-50" dirty="0"/>
              <a:t> </a:t>
            </a:r>
            <a:r>
              <a:rPr spc="-20" dirty="0"/>
              <a:t>Average</a:t>
            </a:r>
            <a:r>
              <a:rPr spc="-50" dirty="0"/>
              <a:t> </a:t>
            </a:r>
            <a:r>
              <a:rPr dirty="0"/>
              <a:t>Precision</a:t>
            </a:r>
            <a:r>
              <a:rPr spc="-55" dirty="0"/>
              <a:t> </a:t>
            </a:r>
            <a:r>
              <a:rPr dirty="0"/>
              <a:t>(AP)</a:t>
            </a:r>
            <a:r>
              <a:rPr spc="-50" dirty="0"/>
              <a:t> = </a:t>
            </a:r>
            <a:r>
              <a:rPr dirty="0"/>
              <a:t>area</a:t>
            </a:r>
            <a:r>
              <a:rPr spc="-65" dirty="0"/>
              <a:t> </a:t>
            </a:r>
            <a:r>
              <a:rPr dirty="0"/>
              <a:t>under</a:t>
            </a:r>
            <a:r>
              <a:rPr spc="-60" dirty="0"/>
              <a:t> </a:t>
            </a:r>
            <a:r>
              <a:rPr dirty="0"/>
              <a:t>Precision</a:t>
            </a:r>
            <a:r>
              <a:rPr spc="-65" dirty="0"/>
              <a:t> </a:t>
            </a:r>
            <a:r>
              <a:rPr dirty="0"/>
              <a:t>vs</a:t>
            </a:r>
            <a:r>
              <a:rPr spc="-65" dirty="0"/>
              <a:t> </a:t>
            </a:r>
            <a:r>
              <a:rPr dirty="0"/>
              <a:t>Recall</a:t>
            </a:r>
            <a:r>
              <a:rPr spc="-60" dirty="0"/>
              <a:t> </a:t>
            </a:r>
            <a:r>
              <a:rPr spc="-10" dirty="0"/>
              <a:t>Curve</a:t>
            </a:r>
          </a:p>
          <a:p>
            <a:pPr marL="812165" lvl="1" indent="-342265">
              <a:lnSpc>
                <a:spcPct val="100000"/>
              </a:lnSpc>
              <a:buAutoNum type="arabicPeriod"/>
              <a:tabLst>
                <a:tab pos="812165" algn="l"/>
              </a:tabLst>
            </a:pPr>
            <a:r>
              <a:rPr sz="2000" dirty="0">
                <a:latin typeface="Calibri"/>
                <a:cs typeface="Calibri"/>
              </a:rPr>
              <a:t>For</a:t>
            </a:r>
            <a:r>
              <a:rPr sz="2000" spc="-65" dirty="0">
                <a:latin typeface="Calibri"/>
                <a:cs typeface="Calibri"/>
              </a:rPr>
              <a:t> </a:t>
            </a:r>
            <a:r>
              <a:rPr sz="2000" dirty="0">
                <a:latin typeface="Calibri"/>
                <a:cs typeface="Calibri"/>
              </a:rPr>
              <a:t>each</a:t>
            </a:r>
            <a:r>
              <a:rPr sz="2000" spc="-65" dirty="0">
                <a:latin typeface="Calibri"/>
                <a:cs typeface="Calibri"/>
              </a:rPr>
              <a:t> </a:t>
            </a:r>
            <a:r>
              <a:rPr sz="2000" dirty="0">
                <a:latin typeface="Calibri"/>
                <a:cs typeface="Calibri"/>
              </a:rPr>
              <a:t>detection</a:t>
            </a:r>
            <a:r>
              <a:rPr sz="2000" spc="-65" dirty="0">
                <a:latin typeface="Calibri"/>
                <a:cs typeface="Calibri"/>
              </a:rPr>
              <a:t> </a:t>
            </a:r>
            <a:r>
              <a:rPr sz="2000" dirty="0">
                <a:latin typeface="Calibri"/>
                <a:cs typeface="Calibri"/>
              </a:rPr>
              <a:t>(highest</a:t>
            </a:r>
            <a:r>
              <a:rPr sz="2000" spc="-60" dirty="0">
                <a:latin typeface="Calibri"/>
                <a:cs typeface="Calibri"/>
              </a:rPr>
              <a:t> </a:t>
            </a:r>
            <a:r>
              <a:rPr sz="2000" dirty="0">
                <a:latin typeface="Calibri"/>
                <a:cs typeface="Calibri"/>
              </a:rPr>
              <a:t>score</a:t>
            </a:r>
            <a:r>
              <a:rPr sz="2000" spc="-65" dirty="0">
                <a:latin typeface="Calibri"/>
                <a:cs typeface="Calibri"/>
              </a:rPr>
              <a:t> </a:t>
            </a:r>
            <a:r>
              <a:rPr sz="2000" dirty="0">
                <a:latin typeface="Calibri"/>
                <a:cs typeface="Calibri"/>
              </a:rPr>
              <a:t>to</a:t>
            </a:r>
            <a:r>
              <a:rPr sz="2000" spc="-70" dirty="0">
                <a:latin typeface="Calibri"/>
                <a:cs typeface="Calibri"/>
              </a:rPr>
              <a:t> </a:t>
            </a:r>
            <a:r>
              <a:rPr sz="2000" dirty="0">
                <a:latin typeface="Calibri"/>
                <a:cs typeface="Calibri"/>
              </a:rPr>
              <a:t>lowest</a:t>
            </a:r>
            <a:r>
              <a:rPr sz="2000" spc="-60" dirty="0">
                <a:latin typeface="Calibri"/>
                <a:cs typeface="Calibri"/>
              </a:rPr>
              <a:t> </a:t>
            </a:r>
            <a:r>
              <a:rPr sz="2000" spc="-10" dirty="0">
                <a:latin typeface="Calibri"/>
                <a:cs typeface="Calibri"/>
              </a:rPr>
              <a:t>score)</a:t>
            </a:r>
            <a:endParaRPr sz="2000">
              <a:latin typeface="Calibri"/>
              <a:cs typeface="Calibri"/>
            </a:endParaRPr>
          </a:p>
          <a:p>
            <a:pPr marL="1270000" marR="449580" lvl="2" indent="-343535">
              <a:lnSpc>
                <a:spcPct val="100000"/>
              </a:lnSpc>
              <a:buAutoNum type="arabicPeriod"/>
              <a:tabLst>
                <a:tab pos="1270000" algn="l"/>
              </a:tabLst>
            </a:pPr>
            <a:r>
              <a:rPr sz="2000" dirty="0">
                <a:latin typeface="Calibri"/>
                <a:cs typeface="Calibri"/>
              </a:rPr>
              <a:t>If</a:t>
            </a:r>
            <a:r>
              <a:rPr sz="2000" spc="-35"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matches</a:t>
            </a:r>
            <a:r>
              <a:rPr sz="2000" spc="-30" dirty="0">
                <a:latin typeface="Calibri"/>
                <a:cs typeface="Calibri"/>
              </a:rPr>
              <a:t> </a:t>
            </a:r>
            <a:r>
              <a:rPr sz="2000" dirty="0">
                <a:latin typeface="Calibri"/>
                <a:cs typeface="Calibri"/>
              </a:rPr>
              <a:t>some</a:t>
            </a:r>
            <a:r>
              <a:rPr sz="2000" spc="-30" dirty="0">
                <a:latin typeface="Calibri"/>
                <a:cs typeface="Calibri"/>
              </a:rPr>
              <a:t> </a:t>
            </a:r>
            <a:r>
              <a:rPr sz="2000" dirty="0">
                <a:latin typeface="Calibri"/>
                <a:cs typeface="Calibri"/>
              </a:rPr>
              <a:t>GT</a:t>
            </a:r>
            <a:r>
              <a:rPr sz="2000" spc="-35" dirty="0">
                <a:latin typeface="Calibri"/>
                <a:cs typeface="Calibri"/>
              </a:rPr>
              <a:t> </a:t>
            </a:r>
            <a:r>
              <a:rPr sz="2000" dirty="0">
                <a:latin typeface="Calibri"/>
                <a:cs typeface="Calibri"/>
              </a:rPr>
              <a:t>box</a:t>
            </a:r>
            <a:r>
              <a:rPr sz="2000" spc="-40" dirty="0">
                <a:latin typeface="Calibri"/>
                <a:cs typeface="Calibri"/>
              </a:rPr>
              <a:t> </a:t>
            </a:r>
            <a:r>
              <a:rPr sz="2000" dirty="0">
                <a:latin typeface="Calibri"/>
                <a:cs typeface="Calibri"/>
              </a:rPr>
              <a:t>with</a:t>
            </a:r>
            <a:r>
              <a:rPr sz="2000" spc="-40" dirty="0">
                <a:latin typeface="Calibri"/>
                <a:cs typeface="Calibri"/>
              </a:rPr>
              <a:t> </a:t>
            </a:r>
            <a:r>
              <a:rPr sz="2000" dirty="0">
                <a:latin typeface="Calibri"/>
                <a:cs typeface="Calibri"/>
              </a:rPr>
              <a:t>IoU</a:t>
            </a:r>
            <a:r>
              <a:rPr sz="2000" spc="-30" dirty="0">
                <a:latin typeface="Calibri"/>
                <a:cs typeface="Calibri"/>
              </a:rPr>
              <a:t> </a:t>
            </a:r>
            <a:r>
              <a:rPr sz="2000" dirty="0">
                <a:latin typeface="Calibri"/>
                <a:cs typeface="Calibri"/>
              </a:rPr>
              <a:t>&gt;</a:t>
            </a:r>
            <a:r>
              <a:rPr sz="2000" spc="-30" dirty="0">
                <a:latin typeface="Calibri"/>
                <a:cs typeface="Calibri"/>
              </a:rPr>
              <a:t> </a:t>
            </a:r>
            <a:r>
              <a:rPr sz="2000" spc="-20" dirty="0">
                <a:latin typeface="Calibri"/>
                <a:cs typeface="Calibri"/>
              </a:rPr>
              <a:t>0.5, </a:t>
            </a:r>
            <a:r>
              <a:rPr sz="2000" dirty="0">
                <a:latin typeface="Calibri"/>
                <a:cs typeface="Calibri"/>
              </a:rPr>
              <a:t>mark</a:t>
            </a:r>
            <a:r>
              <a:rPr sz="2000" spc="-40" dirty="0">
                <a:latin typeface="Calibri"/>
                <a:cs typeface="Calibri"/>
              </a:rPr>
              <a:t> </a:t>
            </a:r>
            <a:r>
              <a:rPr sz="2000" dirty="0">
                <a:latin typeface="Calibri"/>
                <a:cs typeface="Calibri"/>
              </a:rPr>
              <a:t>it</a:t>
            </a:r>
            <a:r>
              <a:rPr sz="2000" spc="-40" dirty="0">
                <a:latin typeface="Calibri"/>
                <a:cs typeface="Calibri"/>
              </a:rPr>
              <a:t> </a:t>
            </a:r>
            <a:r>
              <a:rPr sz="2000" dirty="0">
                <a:latin typeface="Calibri"/>
                <a:cs typeface="Calibri"/>
              </a:rPr>
              <a:t>as</a:t>
            </a:r>
            <a:r>
              <a:rPr sz="2000" spc="-40" dirty="0">
                <a:latin typeface="Calibri"/>
                <a:cs typeface="Calibri"/>
              </a:rPr>
              <a:t> </a:t>
            </a:r>
            <a:r>
              <a:rPr sz="2000" dirty="0">
                <a:latin typeface="Calibri"/>
                <a:cs typeface="Calibri"/>
              </a:rPr>
              <a:t>positive</a:t>
            </a:r>
            <a:r>
              <a:rPr sz="2000" spc="-40" dirty="0">
                <a:latin typeface="Calibri"/>
                <a:cs typeface="Calibri"/>
              </a:rPr>
              <a:t> </a:t>
            </a:r>
            <a:r>
              <a:rPr sz="2000" dirty="0">
                <a:latin typeface="Calibri"/>
                <a:cs typeface="Calibri"/>
              </a:rPr>
              <a:t>and</a:t>
            </a:r>
            <a:r>
              <a:rPr sz="2000" spc="-45" dirty="0">
                <a:latin typeface="Calibri"/>
                <a:cs typeface="Calibri"/>
              </a:rPr>
              <a:t> </a:t>
            </a:r>
            <a:r>
              <a:rPr sz="2000" dirty="0">
                <a:latin typeface="Calibri"/>
                <a:cs typeface="Calibri"/>
              </a:rPr>
              <a:t>eliminate</a:t>
            </a:r>
            <a:r>
              <a:rPr sz="2000" spc="-40" dirty="0">
                <a:latin typeface="Calibri"/>
                <a:cs typeface="Calibri"/>
              </a:rPr>
              <a:t> </a:t>
            </a:r>
            <a:r>
              <a:rPr sz="2000" dirty="0">
                <a:latin typeface="Calibri"/>
                <a:cs typeface="Calibri"/>
              </a:rPr>
              <a:t>the</a:t>
            </a:r>
            <a:r>
              <a:rPr sz="2000" spc="-40" dirty="0">
                <a:latin typeface="Calibri"/>
                <a:cs typeface="Calibri"/>
              </a:rPr>
              <a:t> </a:t>
            </a:r>
            <a:r>
              <a:rPr sz="2000" spc="-25" dirty="0">
                <a:latin typeface="Calibri"/>
                <a:cs typeface="Calibri"/>
              </a:rPr>
              <a:t>GT</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Otherwise</a:t>
            </a:r>
            <a:r>
              <a:rPr sz="2000" spc="-35" dirty="0">
                <a:latin typeface="Calibri"/>
                <a:cs typeface="Calibri"/>
              </a:rPr>
              <a:t> </a:t>
            </a:r>
            <a:r>
              <a:rPr sz="2000" dirty="0">
                <a:latin typeface="Calibri"/>
                <a:cs typeface="Calibri"/>
              </a:rPr>
              <a:t>mark</a:t>
            </a:r>
            <a:r>
              <a:rPr sz="2000" spc="-30"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as</a:t>
            </a:r>
            <a:r>
              <a:rPr sz="2000" spc="-35" dirty="0">
                <a:latin typeface="Calibri"/>
                <a:cs typeface="Calibri"/>
              </a:rPr>
              <a:t> </a:t>
            </a:r>
            <a:r>
              <a:rPr sz="2000" spc="-10" dirty="0">
                <a:latin typeface="Calibri"/>
                <a:cs typeface="Calibri"/>
              </a:rPr>
              <a:t>negative</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Plot</a:t>
            </a:r>
            <a:r>
              <a:rPr sz="2000" spc="-25" dirty="0">
                <a:latin typeface="Calibri"/>
                <a:cs typeface="Calibri"/>
              </a:rPr>
              <a:t> </a:t>
            </a:r>
            <a:r>
              <a:rPr sz="2000" dirty="0">
                <a:latin typeface="Calibri"/>
                <a:cs typeface="Calibri"/>
              </a:rPr>
              <a:t>a</a:t>
            </a:r>
            <a:r>
              <a:rPr sz="2000" spc="-20" dirty="0">
                <a:latin typeface="Calibri"/>
                <a:cs typeface="Calibri"/>
              </a:rPr>
              <a:t> </a:t>
            </a:r>
            <a:r>
              <a:rPr sz="2000" dirty="0">
                <a:latin typeface="Calibri"/>
                <a:cs typeface="Calibri"/>
              </a:rPr>
              <a:t>point</a:t>
            </a:r>
            <a:r>
              <a:rPr sz="2000" spc="-20" dirty="0">
                <a:latin typeface="Calibri"/>
                <a:cs typeface="Calibri"/>
              </a:rPr>
              <a:t> </a:t>
            </a:r>
            <a:r>
              <a:rPr sz="2000" dirty="0">
                <a:latin typeface="Calibri"/>
                <a:cs typeface="Calibri"/>
              </a:rPr>
              <a:t>on</a:t>
            </a:r>
            <a:r>
              <a:rPr sz="2000" spc="-25" dirty="0">
                <a:latin typeface="Calibri"/>
                <a:cs typeface="Calibri"/>
              </a:rPr>
              <a:t> </a:t>
            </a:r>
            <a:r>
              <a:rPr sz="2000" dirty="0">
                <a:latin typeface="Calibri"/>
                <a:cs typeface="Calibri"/>
              </a:rPr>
              <a:t>PR</a:t>
            </a:r>
            <a:r>
              <a:rPr sz="2000" spc="-25" dirty="0">
                <a:latin typeface="Calibri"/>
                <a:cs typeface="Calibri"/>
              </a:rPr>
              <a:t> </a:t>
            </a:r>
            <a:r>
              <a:rPr sz="2000" spc="-20" dirty="0">
                <a:latin typeface="Calibri"/>
                <a:cs typeface="Calibri"/>
              </a:rPr>
              <a:t>Curve</a:t>
            </a:r>
            <a:endParaRPr sz="2000">
              <a:latin typeface="Calibri"/>
              <a:cs typeface="Calibri"/>
            </a:endParaRPr>
          </a:p>
        </p:txBody>
      </p:sp>
      <p:sp>
        <p:nvSpPr>
          <p:cNvPr id="4" name="object 4"/>
          <p:cNvSpPr txBox="1"/>
          <p:nvPr/>
        </p:nvSpPr>
        <p:spPr>
          <a:xfrm>
            <a:off x="6963244" y="877074"/>
            <a:ext cx="836930" cy="597535"/>
          </a:xfrm>
          <a:prstGeom prst="rect">
            <a:avLst/>
          </a:prstGeom>
          <a:solidFill>
            <a:srgbClr val="6FAC46"/>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0.99</a:t>
            </a:r>
            <a:endParaRPr sz="1800">
              <a:latin typeface="Calibri"/>
              <a:cs typeface="Calibri"/>
            </a:endParaRPr>
          </a:p>
        </p:txBody>
      </p:sp>
      <p:sp>
        <p:nvSpPr>
          <p:cNvPr id="5" name="object 5"/>
          <p:cNvSpPr txBox="1"/>
          <p:nvPr/>
        </p:nvSpPr>
        <p:spPr>
          <a:xfrm>
            <a:off x="7983397" y="877074"/>
            <a:ext cx="836930" cy="597535"/>
          </a:xfrm>
          <a:prstGeom prst="rect">
            <a:avLst/>
          </a:prstGeom>
          <a:solidFill>
            <a:srgbClr val="6FAC46"/>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0.95</a:t>
            </a:r>
            <a:endParaRPr sz="1800">
              <a:latin typeface="Calibri"/>
              <a:cs typeface="Calibri"/>
            </a:endParaRPr>
          </a:p>
        </p:txBody>
      </p:sp>
      <p:sp>
        <p:nvSpPr>
          <p:cNvPr id="6" name="object 6"/>
          <p:cNvSpPr txBox="1"/>
          <p:nvPr/>
        </p:nvSpPr>
        <p:spPr>
          <a:xfrm>
            <a:off x="9003550" y="877074"/>
            <a:ext cx="836930" cy="597535"/>
          </a:xfrm>
          <a:prstGeom prst="rect">
            <a:avLst/>
          </a:prstGeom>
          <a:solidFill>
            <a:srgbClr val="C00000"/>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0.90</a:t>
            </a:r>
            <a:endParaRPr sz="1800">
              <a:latin typeface="Calibri"/>
              <a:cs typeface="Calibri"/>
            </a:endParaRPr>
          </a:p>
        </p:txBody>
      </p:sp>
      <p:sp>
        <p:nvSpPr>
          <p:cNvPr id="7" name="object 7"/>
          <p:cNvSpPr/>
          <p:nvPr/>
        </p:nvSpPr>
        <p:spPr>
          <a:xfrm>
            <a:off x="6963219" y="596201"/>
            <a:ext cx="4895850" cy="114300"/>
          </a:xfrm>
          <a:custGeom>
            <a:avLst/>
            <a:gdLst/>
            <a:ahLst/>
            <a:cxnLst/>
            <a:rect l="l" t="t" r="r" b="b"/>
            <a:pathLst>
              <a:path w="4895850" h="114300">
                <a:moveTo>
                  <a:pt x="4781080" y="0"/>
                </a:moveTo>
                <a:lnTo>
                  <a:pt x="4781169" y="47218"/>
                </a:lnTo>
                <a:lnTo>
                  <a:pt x="4781296" y="114300"/>
                </a:lnTo>
                <a:lnTo>
                  <a:pt x="4857120" y="76210"/>
                </a:lnTo>
                <a:lnTo>
                  <a:pt x="4800269" y="76210"/>
                </a:lnTo>
                <a:lnTo>
                  <a:pt x="4800206" y="38110"/>
                </a:lnTo>
                <a:lnTo>
                  <a:pt x="4857667" y="38110"/>
                </a:lnTo>
                <a:lnTo>
                  <a:pt x="4781080" y="0"/>
                </a:lnTo>
                <a:close/>
              </a:path>
              <a:path w="4895850" h="114300">
                <a:moveTo>
                  <a:pt x="4781152" y="38110"/>
                </a:moveTo>
                <a:lnTo>
                  <a:pt x="0" y="47218"/>
                </a:lnTo>
                <a:lnTo>
                  <a:pt x="63" y="85318"/>
                </a:lnTo>
                <a:lnTo>
                  <a:pt x="4781224" y="76210"/>
                </a:lnTo>
                <a:lnTo>
                  <a:pt x="4781152" y="38110"/>
                </a:lnTo>
                <a:close/>
              </a:path>
              <a:path w="4895850" h="114300">
                <a:moveTo>
                  <a:pt x="4857667" y="38110"/>
                </a:moveTo>
                <a:lnTo>
                  <a:pt x="4800206" y="38110"/>
                </a:lnTo>
                <a:lnTo>
                  <a:pt x="4800269" y="76210"/>
                </a:lnTo>
                <a:lnTo>
                  <a:pt x="4857120" y="76210"/>
                </a:lnTo>
                <a:lnTo>
                  <a:pt x="4895494" y="56934"/>
                </a:lnTo>
                <a:lnTo>
                  <a:pt x="4857667" y="38110"/>
                </a:lnTo>
                <a:close/>
              </a:path>
            </a:pathLst>
          </a:custGeom>
          <a:solidFill>
            <a:srgbClr val="4470C4"/>
          </a:solidFill>
        </p:spPr>
        <p:txBody>
          <a:bodyPr wrap="square" lIns="0" tIns="0" rIns="0" bIns="0" rtlCol="0"/>
          <a:lstStyle/>
          <a:p>
            <a:endParaRPr/>
          </a:p>
        </p:txBody>
      </p:sp>
      <p:sp>
        <p:nvSpPr>
          <p:cNvPr id="8" name="object 8"/>
          <p:cNvSpPr txBox="1"/>
          <p:nvPr/>
        </p:nvSpPr>
        <p:spPr>
          <a:xfrm>
            <a:off x="6983958" y="273811"/>
            <a:ext cx="31661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a:t>
            </a:r>
            <a:r>
              <a:rPr sz="1800" spc="-40" dirty="0">
                <a:latin typeface="Calibri"/>
                <a:cs typeface="Calibri"/>
              </a:rPr>
              <a:t> </a:t>
            </a:r>
            <a:r>
              <a:rPr sz="1800" dirty="0">
                <a:latin typeface="Calibri"/>
                <a:cs typeface="Calibri"/>
              </a:rPr>
              <a:t>dog</a:t>
            </a:r>
            <a:r>
              <a:rPr sz="1800" spc="-40" dirty="0">
                <a:latin typeface="Calibri"/>
                <a:cs typeface="Calibri"/>
              </a:rPr>
              <a:t> </a:t>
            </a:r>
            <a:r>
              <a:rPr sz="1800" dirty="0">
                <a:latin typeface="Calibri"/>
                <a:cs typeface="Calibri"/>
              </a:rPr>
              <a:t>detections</a:t>
            </a:r>
            <a:r>
              <a:rPr sz="1800" spc="-45" dirty="0">
                <a:latin typeface="Calibri"/>
                <a:cs typeface="Calibri"/>
              </a:rPr>
              <a:t> </a:t>
            </a:r>
            <a:r>
              <a:rPr sz="1800" dirty="0">
                <a:latin typeface="Calibri"/>
                <a:cs typeface="Calibri"/>
              </a:rPr>
              <a:t>sorted</a:t>
            </a:r>
            <a:r>
              <a:rPr sz="1800" spc="-35" dirty="0">
                <a:latin typeface="Calibri"/>
                <a:cs typeface="Calibri"/>
              </a:rPr>
              <a:t> </a:t>
            </a:r>
            <a:r>
              <a:rPr sz="1800" dirty="0">
                <a:latin typeface="Calibri"/>
                <a:cs typeface="Calibri"/>
              </a:rPr>
              <a:t>by</a:t>
            </a:r>
            <a:r>
              <a:rPr sz="1800" spc="-45" dirty="0">
                <a:latin typeface="Calibri"/>
                <a:cs typeface="Calibri"/>
              </a:rPr>
              <a:t> </a:t>
            </a:r>
            <a:r>
              <a:rPr sz="1800" spc="-20" dirty="0">
                <a:latin typeface="Calibri"/>
                <a:cs typeface="Calibri"/>
              </a:rPr>
              <a:t>score</a:t>
            </a:r>
            <a:endParaRPr sz="1800">
              <a:latin typeface="Calibri"/>
              <a:cs typeface="Calibri"/>
            </a:endParaRPr>
          </a:p>
        </p:txBody>
      </p:sp>
      <p:sp>
        <p:nvSpPr>
          <p:cNvPr id="9" name="object 9"/>
          <p:cNvSpPr txBox="1"/>
          <p:nvPr/>
        </p:nvSpPr>
        <p:spPr>
          <a:xfrm>
            <a:off x="11037620" y="877074"/>
            <a:ext cx="836930" cy="597535"/>
          </a:xfrm>
          <a:prstGeom prst="rect">
            <a:avLst/>
          </a:prstGeom>
          <a:solidFill>
            <a:srgbClr val="4470C4"/>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0.10</a:t>
            </a:r>
            <a:endParaRPr sz="1800">
              <a:latin typeface="Calibri"/>
              <a:cs typeface="Calibri"/>
            </a:endParaRPr>
          </a:p>
        </p:txBody>
      </p:sp>
      <p:sp>
        <p:nvSpPr>
          <p:cNvPr id="10" name="object 10"/>
          <p:cNvSpPr/>
          <p:nvPr/>
        </p:nvSpPr>
        <p:spPr>
          <a:xfrm>
            <a:off x="6963244" y="1932647"/>
            <a:ext cx="836930" cy="597535"/>
          </a:xfrm>
          <a:custGeom>
            <a:avLst/>
            <a:gdLst/>
            <a:ahLst/>
            <a:cxnLst/>
            <a:rect l="l" t="t" r="r" b="b"/>
            <a:pathLst>
              <a:path w="836929" h="597535">
                <a:moveTo>
                  <a:pt x="836650" y="0"/>
                </a:moveTo>
                <a:lnTo>
                  <a:pt x="0" y="0"/>
                </a:lnTo>
                <a:lnTo>
                  <a:pt x="0" y="597153"/>
                </a:lnTo>
                <a:lnTo>
                  <a:pt x="836650" y="597153"/>
                </a:lnTo>
                <a:lnTo>
                  <a:pt x="836650" y="0"/>
                </a:lnTo>
                <a:close/>
              </a:path>
            </a:pathLst>
          </a:custGeom>
          <a:solidFill>
            <a:srgbClr val="F9E3D5"/>
          </a:solidFill>
        </p:spPr>
        <p:txBody>
          <a:bodyPr wrap="square" lIns="0" tIns="0" rIns="0" bIns="0" rtlCol="0"/>
          <a:lstStyle/>
          <a:p>
            <a:endParaRPr/>
          </a:p>
        </p:txBody>
      </p:sp>
      <p:sp>
        <p:nvSpPr>
          <p:cNvPr id="11" name="object 11"/>
          <p:cNvSpPr/>
          <p:nvPr/>
        </p:nvSpPr>
        <p:spPr>
          <a:xfrm>
            <a:off x="7983397" y="1947849"/>
            <a:ext cx="836930" cy="597535"/>
          </a:xfrm>
          <a:custGeom>
            <a:avLst/>
            <a:gdLst/>
            <a:ahLst/>
            <a:cxnLst/>
            <a:rect l="l" t="t" r="r" b="b"/>
            <a:pathLst>
              <a:path w="836929" h="597535">
                <a:moveTo>
                  <a:pt x="836650" y="0"/>
                </a:moveTo>
                <a:lnTo>
                  <a:pt x="0" y="0"/>
                </a:lnTo>
                <a:lnTo>
                  <a:pt x="0" y="597166"/>
                </a:lnTo>
                <a:lnTo>
                  <a:pt x="836650" y="597166"/>
                </a:lnTo>
                <a:lnTo>
                  <a:pt x="836650" y="0"/>
                </a:lnTo>
                <a:close/>
              </a:path>
            </a:pathLst>
          </a:custGeom>
          <a:solidFill>
            <a:srgbClr val="F9E3D5"/>
          </a:solidFill>
        </p:spPr>
        <p:txBody>
          <a:bodyPr wrap="square" lIns="0" tIns="0" rIns="0" bIns="0" rtlCol="0"/>
          <a:lstStyle/>
          <a:p>
            <a:endParaRPr/>
          </a:p>
        </p:txBody>
      </p:sp>
      <p:sp>
        <p:nvSpPr>
          <p:cNvPr id="12" name="object 12"/>
          <p:cNvSpPr/>
          <p:nvPr/>
        </p:nvSpPr>
        <p:spPr>
          <a:xfrm>
            <a:off x="9003550" y="1947849"/>
            <a:ext cx="836930" cy="597535"/>
          </a:xfrm>
          <a:custGeom>
            <a:avLst/>
            <a:gdLst/>
            <a:ahLst/>
            <a:cxnLst/>
            <a:rect l="l" t="t" r="r" b="b"/>
            <a:pathLst>
              <a:path w="836929" h="597535">
                <a:moveTo>
                  <a:pt x="836637" y="0"/>
                </a:moveTo>
                <a:lnTo>
                  <a:pt x="0" y="0"/>
                </a:lnTo>
                <a:lnTo>
                  <a:pt x="0" y="597166"/>
                </a:lnTo>
                <a:lnTo>
                  <a:pt x="836637" y="597166"/>
                </a:lnTo>
                <a:lnTo>
                  <a:pt x="836637" y="0"/>
                </a:lnTo>
                <a:close/>
              </a:path>
            </a:pathLst>
          </a:custGeom>
          <a:solidFill>
            <a:srgbClr val="EC7C30"/>
          </a:solidFill>
        </p:spPr>
        <p:txBody>
          <a:bodyPr wrap="square" lIns="0" tIns="0" rIns="0" bIns="0" rtlCol="0"/>
          <a:lstStyle/>
          <a:p>
            <a:endParaRPr/>
          </a:p>
        </p:txBody>
      </p:sp>
      <p:sp>
        <p:nvSpPr>
          <p:cNvPr id="13" name="object 13"/>
          <p:cNvSpPr txBox="1"/>
          <p:nvPr/>
        </p:nvSpPr>
        <p:spPr>
          <a:xfrm>
            <a:off x="6919696" y="2678684"/>
            <a:ext cx="25114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 </a:t>
            </a:r>
            <a:r>
              <a:rPr sz="1800" spc="-20" dirty="0">
                <a:latin typeface="Calibri"/>
                <a:cs typeface="Calibri"/>
              </a:rPr>
              <a:t>ground-</a:t>
            </a:r>
            <a:r>
              <a:rPr sz="1800" dirty="0">
                <a:latin typeface="Calibri"/>
                <a:cs typeface="Calibri"/>
              </a:rPr>
              <a:t>truth</a:t>
            </a:r>
            <a:r>
              <a:rPr sz="1800" spc="10" dirty="0">
                <a:latin typeface="Calibri"/>
                <a:cs typeface="Calibri"/>
              </a:rPr>
              <a:t> </a:t>
            </a:r>
            <a:r>
              <a:rPr sz="1800" dirty="0">
                <a:latin typeface="Calibri"/>
                <a:cs typeface="Calibri"/>
              </a:rPr>
              <a:t>dog</a:t>
            </a:r>
            <a:r>
              <a:rPr sz="1800" spc="5" dirty="0">
                <a:latin typeface="Calibri"/>
                <a:cs typeface="Calibri"/>
              </a:rPr>
              <a:t> </a:t>
            </a:r>
            <a:r>
              <a:rPr sz="1800" spc="-20" dirty="0">
                <a:latin typeface="Calibri"/>
                <a:cs typeface="Calibri"/>
              </a:rPr>
              <a:t>boxes</a:t>
            </a:r>
            <a:endParaRPr sz="1800">
              <a:latin typeface="Calibri"/>
              <a:cs typeface="Calibri"/>
            </a:endParaRPr>
          </a:p>
        </p:txBody>
      </p:sp>
      <p:sp>
        <p:nvSpPr>
          <p:cNvPr id="14" name="object 14"/>
          <p:cNvSpPr txBox="1"/>
          <p:nvPr/>
        </p:nvSpPr>
        <p:spPr>
          <a:xfrm>
            <a:off x="8333016" y="1563115"/>
            <a:ext cx="25838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No</a:t>
            </a:r>
            <a:r>
              <a:rPr sz="1800" spc="-20" dirty="0">
                <a:latin typeface="Calibri"/>
                <a:cs typeface="Calibri"/>
              </a:rPr>
              <a:t> </a:t>
            </a:r>
            <a:r>
              <a:rPr sz="1800" dirty="0">
                <a:latin typeface="Calibri"/>
                <a:cs typeface="Calibri"/>
              </a:rPr>
              <a:t>match</a:t>
            </a:r>
            <a:r>
              <a:rPr sz="1800" spc="-20" dirty="0">
                <a:latin typeface="Calibri"/>
                <a:cs typeface="Calibri"/>
              </a:rPr>
              <a:t> </a:t>
            </a:r>
            <a:r>
              <a:rPr sz="1800" dirty="0">
                <a:latin typeface="Calibri"/>
                <a:cs typeface="Calibri"/>
              </a:rPr>
              <a:t>&gt;</a:t>
            </a:r>
            <a:r>
              <a:rPr sz="1800" spc="-20" dirty="0">
                <a:latin typeface="Calibri"/>
                <a:cs typeface="Calibri"/>
              </a:rPr>
              <a:t> </a:t>
            </a:r>
            <a:r>
              <a:rPr sz="1800" dirty="0">
                <a:latin typeface="Calibri"/>
                <a:cs typeface="Calibri"/>
              </a:rPr>
              <a:t>0.5</a:t>
            </a:r>
            <a:r>
              <a:rPr sz="1800" spc="-15" dirty="0">
                <a:latin typeface="Calibri"/>
                <a:cs typeface="Calibri"/>
              </a:rPr>
              <a:t> </a:t>
            </a:r>
            <a:r>
              <a:rPr sz="1800" dirty="0">
                <a:latin typeface="Calibri"/>
                <a:cs typeface="Calibri"/>
              </a:rPr>
              <a:t>IoU</a:t>
            </a:r>
            <a:r>
              <a:rPr sz="1800" spc="-25" dirty="0">
                <a:latin typeface="Calibri"/>
                <a:cs typeface="Calibri"/>
              </a:rPr>
              <a:t> </a:t>
            </a:r>
            <a:r>
              <a:rPr sz="1800" dirty="0">
                <a:latin typeface="Calibri"/>
                <a:cs typeface="Calibri"/>
              </a:rPr>
              <a:t>with</a:t>
            </a:r>
            <a:r>
              <a:rPr sz="1800" spc="-15" dirty="0">
                <a:latin typeface="Calibri"/>
                <a:cs typeface="Calibri"/>
              </a:rPr>
              <a:t> </a:t>
            </a:r>
            <a:r>
              <a:rPr sz="1800" spc="-25" dirty="0">
                <a:latin typeface="Calibri"/>
                <a:cs typeface="Calibri"/>
              </a:rPr>
              <a:t>GT</a:t>
            </a:r>
            <a:endParaRPr sz="1800">
              <a:latin typeface="Calibri"/>
              <a:cs typeface="Calibri"/>
            </a:endParaRPr>
          </a:p>
        </p:txBody>
      </p:sp>
      <p:sp>
        <p:nvSpPr>
          <p:cNvPr id="15" name="object 15"/>
          <p:cNvSpPr txBox="1"/>
          <p:nvPr/>
        </p:nvSpPr>
        <p:spPr>
          <a:xfrm>
            <a:off x="8131403" y="3245611"/>
            <a:ext cx="2686050" cy="75692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alibri"/>
                <a:cs typeface="Calibri"/>
              </a:rPr>
              <a:t>Precision</a:t>
            </a:r>
            <a:r>
              <a:rPr sz="2400" spc="-40" dirty="0">
                <a:latin typeface="Calibri"/>
                <a:cs typeface="Calibri"/>
              </a:rPr>
              <a:t> </a:t>
            </a:r>
            <a:r>
              <a:rPr sz="2400" dirty="0">
                <a:latin typeface="Calibri"/>
                <a:cs typeface="Calibri"/>
              </a:rPr>
              <a:t>=</a:t>
            </a:r>
            <a:r>
              <a:rPr sz="2400" spc="-30" dirty="0">
                <a:latin typeface="Calibri"/>
                <a:cs typeface="Calibri"/>
              </a:rPr>
              <a:t> </a:t>
            </a:r>
            <a:r>
              <a:rPr sz="2400" dirty="0">
                <a:latin typeface="Calibri"/>
                <a:cs typeface="Calibri"/>
              </a:rPr>
              <a:t>2/3</a:t>
            </a:r>
            <a:r>
              <a:rPr sz="2400" spc="-35" dirty="0">
                <a:latin typeface="Calibri"/>
                <a:cs typeface="Calibri"/>
              </a:rPr>
              <a:t> </a:t>
            </a:r>
            <a:r>
              <a:rPr sz="2400" dirty="0">
                <a:latin typeface="Calibri"/>
                <a:cs typeface="Calibri"/>
              </a:rPr>
              <a:t>=</a:t>
            </a:r>
            <a:r>
              <a:rPr sz="2400" spc="-30" dirty="0">
                <a:latin typeface="Calibri"/>
                <a:cs typeface="Calibri"/>
              </a:rPr>
              <a:t> </a:t>
            </a:r>
            <a:r>
              <a:rPr sz="2400" spc="-20" dirty="0">
                <a:latin typeface="Calibri"/>
                <a:cs typeface="Calibri"/>
              </a:rPr>
              <a:t>0.67 </a:t>
            </a:r>
            <a:r>
              <a:rPr sz="2400" dirty="0">
                <a:latin typeface="Calibri"/>
                <a:cs typeface="Calibri"/>
              </a:rPr>
              <a:t>Recall</a:t>
            </a:r>
            <a:r>
              <a:rPr sz="2400" spc="-45" dirty="0">
                <a:latin typeface="Calibri"/>
                <a:cs typeface="Calibri"/>
              </a:rPr>
              <a:t> </a:t>
            </a:r>
            <a:r>
              <a:rPr sz="2400" dirty="0">
                <a:latin typeface="Calibri"/>
                <a:cs typeface="Calibri"/>
              </a:rPr>
              <a:t>=</a:t>
            </a:r>
            <a:r>
              <a:rPr sz="2400" spc="-40" dirty="0">
                <a:latin typeface="Calibri"/>
                <a:cs typeface="Calibri"/>
              </a:rPr>
              <a:t> </a:t>
            </a:r>
            <a:r>
              <a:rPr sz="2400" dirty="0">
                <a:latin typeface="Calibri"/>
                <a:cs typeface="Calibri"/>
              </a:rPr>
              <a:t>2/3</a:t>
            </a:r>
            <a:r>
              <a:rPr sz="2400" spc="-40" dirty="0">
                <a:latin typeface="Calibri"/>
                <a:cs typeface="Calibri"/>
              </a:rPr>
              <a:t> </a:t>
            </a:r>
            <a:r>
              <a:rPr sz="2400" dirty="0">
                <a:latin typeface="Calibri"/>
                <a:cs typeface="Calibri"/>
              </a:rPr>
              <a:t>=</a:t>
            </a:r>
            <a:r>
              <a:rPr sz="2400" spc="-40" dirty="0">
                <a:latin typeface="Calibri"/>
                <a:cs typeface="Calibri"/>
              </a:rPr>
              <a:t> </a:t>
            </a:r>
            <a:r>
              <a:rPr sz="2400" spc="-20" dirty="0">
                <a:latin typeface="Calibri"/>
                <a:cs typeface="Calibri"/>
              </a:rPr>
              <a:t>0.67</a:t>
            </a:r>
            <a:endParaRPr sz="2400">
              <a:latin typeface="Calibri"/>
              <a:cs typeface="Calibri"/>
            </a:endParaRPr>
          </a:p>
        </p:txBody>
      </p:sp>
      <p:sp>
        <p:nvSpPr>
          <p:cNvPr id="16" name="object 16"/>
          <p:cNvSpPr txBox="1"/>
          <p:nvPr/>
        </p:nvSpPr>
        <p:spPr>
          <a:xfrm>
            <a:off x="10017467" y="877074"/>
            <a:ext cx="836930" cy="597535"/>
          </a:xfrm>
          <a:prstGeom prst="rect">
            <a:avLst/>
          </a:prstGeom>
          <a:solidFill>
            <a:srgbClr val="4470C4"/>
          </a:solidFill>
        </p:spPr>
        <p:txBody>
          <a:bodyPr vert="horz" wrap="square" lIns="0" tIns="149860" rIns="0" bIns="0" rtlCol="0">
            <a:spAutoFit/>
          </a:bodyPr>
          <a:lstStyle/>
          <a:p>
            <a:pPr marL="273685">
              <a:lnSpc>
                <a:spcPct val="100000"/>
              </a:lnSpc>
              <a:spcBef>
                <a:spcPts val="1180"/>
              </a:spcBef>
            </a:pPr>
            <a:r>
              <a:rPr sz="1800" spc="-25" dirty="0">
                <a:solidFill>
                  <a:srgbClr val="FFFFFF"/>
                </a:solidFill>
                <a:latin typeface="Calibri"/>
                <a:cs typeface="Calibri"/>
              </a:rPr>
              <a:t>0.5</a:t>
            </a:r>
            <a:endParaRPr sz="1800">
              <a:latin typeface="Calibri"/>
              <a:cs typeface="Calibri"/>
            </a:endParaRPr>
          </a:p>
        </p:txBody>
      </p:sp>
      <p:grpSp>
        <p:nvGrpSpPr>
          <p:cNvPr id="17" name="object 17"/>
          <p:cNvGrpSpPr/>
          <p:nvPr/>
        </p:nvGrpSpPr>
        <p:grpSpPr>
          <a:xfrm>
            <a:off x="7006594" y="4083900"/>
            <a:ext cx="3406775" cy="1944370"/>
            <a:chOff x="7006594" y="4083900"/>
            <a:chExt cx="3406775" cy="1944370"/>
          </a:xfrm>
        </p:grpSpPr>
        <p:sp>
          <p:nvSpPr>
            <p:cNvPr id="18" name="object 18"/>
            <p:cNvSpPr/>
            <p:nvPr/>
          </p:nvSpPr>
          <p:spPr>
            <a:xfrm>
              <a:off x="7139546" y="4083900"/>
              <a:ext cx="0" cy="1831339"/>
            </a:xfrm>
            <a:custGeom>
              <a:avLst/>
              <a:gdLst/>
              <a:ahLst/>
              <a:cxnLst/>
              <a:rect l="l" t="t" r="r" b="b"/>
              <a:pathLst>
                <a:path h="1831339">
                  <a:moveTo>
                    <a:pt x="0" y="0"/>
                  </a:moveTo>
                  <a:lnTo>
                    <a:pt x="1" y="1830781"/>
                  </a:lnTo>
                </a:path>
              </a:pathLst>
            </a:custGeom>
            <a:ln w="25400">
              <a:solidFill>
                <a:srgbClr val="000000"/>
              </a:solidFill>
            </a:ln>
          </p:spPr>
          <p:txBody>
            <a:bodyPr wrap="square" lIns="0" tIns="0" rIns="0" bIns="0" rtlCol="0"/>
            <a:lstStyle/>
            <a:p>
              <a:endParaRPr/>
            </a:p>
          </p:txBody>
        </p:sp>
        <p:sp>
          <p:nvSpPr>
            <p:cNvPr id="19" name="object 19"/>
            <p:cNvSpPr/>
            <p:nvPr/>
          </p:nvSpPr>
          <p:spPr>
            <a:xfrm>
              <a:off x="7053496" y="5856670"/>
              <a:ext cx="3359785" cy="0"/>
            </a:xfrm>
            <a:custGeom>
              <a:avLst/>
              <a:gdLst/>
              <a:ahLst/>
              <a:cxnLst/>
              <a:rect l="l" t="t" r="r" b="b"/>
              <a:pathLst>
                <a:path w="3359784">
                  <a:moveTo>
                    <a:pt x="3359461" y="0"/>
                  </a:moveTo>
                  <a:lnTo>
                    <a:pt x="0" y="1"/>
                  </a:lnTo>
                </a:path>
              </a:pathLst>
            </a:custGeom>
            <a:ln w="25400">
              <a:solidFill>
                <a:srgbClr val="000000"/>
              </a:solidFill>
            </a:ln>
          </p:spPr>
          <p:txBody>
            <a:bodyPr wrap="square" lIns="0" tIns="0" rIns="0" bIns="0" rtlCol="0"/>
            <a:lstStyle/>
            <a:p>
              <a:endParaRPr/>
            </a:p>
          </p:txBody>
        </p:sp>
        <p:pic>
          <p:nvPicPr>
            <p:cNvPr id="20" name="object 20"/>
            <p:cNvPicPr/>
            <p:nvPr/>
          </p:nvPicPr>
          <p:blipFill>
            <a:blip r:embed="rId2" cstate="print"/>
            <a:stretch>
              <a:fillRect/>
            </a:stretch>
          </p:blipFill>
          <p:spPr>
            <a:xfrm>
              <a:off x="9104769" y="4130535"/>
              <a:ext cx="210793" cy="210793"/>
            </a:xfrm>
            <a:prstGeom prst="rect">
              <a:avLst/>
            </a:prstGeom>
          </p:spPr>
        </p:pic>
        <p:pic>
          <p:nvPicPr>
            <p:cNvPr id="21" name="object 21"/>
            <p:cNvPicPr/>
            <p:nvPr/>
          </p:nvPicPr>
          <p:blipFill>
            <a:blip r:embed="rId3" cstate="print"/>
            <a:stretch>
              <a:fillRect/>
            </a:stretch>
          </p:blipFill>
          <p:spPr>
            <a:xfrm>
              <a:off x="8062848" y="4134459"/>
              <a:ext cx="210793" cy="210793"/>
            </a:xfrm>
            <a:prstGeom prst="rect">
              <a:avLst/>
            </a:prstGeom>
          </p:spPr>
        </p:pic>
        <p:sp>
          <p:nvSpPr>
            <p:cNvPr id="22" name="object 22"/>
            <p:cNvSpPr/>
            <p:nvPr/>
          </p:nvSpPr>
          <p:spPr>
            <a:xfrm>
              <a:off x="10389704" y="5706285"/>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23" name="object 23"/>
            <p:cNvSpPr/>
            <p:nvPr/>
          </p:nvSpPr>
          <p:spPr>
            <a:xfrm>
              <a:off x="9210166" y="5726921"/>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24" name="object 24"/>
            <p:cNvSpPr/>
            <p:nvPr/>
          </p:nvSpPr>
          <p:spPr>
            <a:xfrm>
              <a:off x="8168246" y="5706285"/>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25" name="object 25"/>
            <p:cNvSpPr/>
            <p:nvPr/>
          </p:nvSpPr>
          <p:spPr>
            <a:xfrm>
              <a:off x="7019294" y="4239861"/>
              <a:ext cx="263525" cy="635"/>
            </a:xfrm>
            <a:custGeom>
              <a:avLst/>
              <a:gdLst/>
              <a:ahLst/>
              <a:cxnLst/>
              <a:rect l="l" t="t" r="r" b="b"/>
              <a:pathLst>
                <a:path w="263525" h="635">
                  <a:moveTo>
                    <a:pt x="262911" y="440"/>
                  </a:moveTo>
                  <a:lnTo>
                    <a:pt x="0" y="0"/>
                  </a:lnTo>
                </a:path>
              </a:pathLst>
            </a:custGeom>
            <a:ln w="25400">
              <a:solidFill>
                <a:srgbClr val="000000"/>
              </a:solidFill>
            </a:ln>
          </p:spPr>
          <p:txBody>
            <a:bodyPr wrap="square" lIns="0" tIns="0" rIns="0" bIns="0" rtlCol="0"/>
            <a:lstStyle/>
            <a:p>
              <a:endParaRPr/>
            </a:p>
          </p:txBody>
        </p:sp>
        <p:pic>
          <p:nvPicPr>
            <p:cNvPr id="26" name="object 26"/>
            <p:cNvPicPr/>
            <p:nvPr/>
          </p:nvPicPr>
          <p:blipFill>
            <a:blip r:embed="rId3" cstate="print"/>
            <a:stretch>
              <a:fillRect/>
            </a:stretch>
          </p:blipFill>
          <p:spPr>
            <a:xfrm>
              <a:off x="9104769" y="4475517"/>
              <a:ext cx="210793" cy="210793"/>
            </a:xfrm>
            <a:prstGeom prst="rect">
              <a:avLst/>
            </a:prstGeom>
          </p:spPr>
        </p:pic>
      </p:grpSp>
      <p:sp>
        <p:nvSpPr>
          <p:cNvPr id="27" name="object 27"/>
          <p:cNvSpPr txBox="1"/>
          <p:nvPr/>
        </p:nvSpPr>
        <p:spPr>
          <a:xfrm>
            <a:off x="6579850" y="4351828"/>
            <a:ext cx="397510" cy="1144270"/>
          </a:xfrm>
          <a:prstGeom prst="rect">
            <a:avLst/>
          </a:prstGeom>
        </p:spPr>
        <p:txBody>
          <a:bodyPr vert="vert270" wrap="square" lIns="0" tIns="0" rIns="0" bIns="0" rtlCol="0">
            <a:spAutoFit/>
          </a:bodyPr>
          <a:lstStyle/>
          <a:p>
            <a:pPr marL="12700">
              <a:lnSpc>
                <a:spcPts val="2865"/>
              </a:lnSpc>
            </a:pPr>
            <a:r>
              <a:rPr sz="2400" spc="-10" dirty="0">
                <a:latin typeface="Calibri"/>
                <a:cs typeface="Calibri"/>
              </a:rPr>
              <a:t>Precision</a:t>
            </a:r>
            <a:endParaRPr sz="2400">
              <a:latin typeface="Calibri"/>
              <a:cs typeface="Calibri"/>
            </a:endParaRPr>
          </a:p>
        </p:txBody>
      </p:sp>
      <p:sp>
        <p:nvSpPr>
          <p:cNvPr id="28" name="object 28"/>
          <p:cNvSpPr txBox="1"/>
          <p:nvPr/>
        </p:nvSpPr>
        <p:spPr>
          <a:xfrm>
            <a:off x="8353996" y="5878429"/>
            <a:ext cx="749935" cy="397510"/>
          </a:xfrm>
          <a:prstGeom prst="rect">
            <a:avLst/>
          </a:prstGeom>
        </p:spPr>
        <p:txBody>
          <a:bodyPr vert="horz" wrap="square" lIns="0" tIns="0" rIns="0" bIns="0" rtlCol="0">
            <a:spAutoFit/>
          </a:bodyPr>
          <a:lstStyle/>
          <a:p>
            <a:pPr marL="12700">
              <a:lnSpc>
                <a:spcPts val="2865"/>
              </a:lnSpc>
            </a:pPr>
            <a:r>
              <a:rPr sz="2400" spc="-10" dirty="0">
                <a:latin typeface="Calibri"/>
                <a:cs typeface="Calibri"/>
              </a:rPr>
              <a:t>Recall</a:t>
            </a:r>
            <a:endParaRPr sz="2400">
              <a:latin typeface="Calibri"/>
              <a:cs typeface="Calibri"/>
            </a:endParaRPr>
          </a:p>
        </p:txBody>
      </p:sp>
      <p:sp>
        <p:nvSpPr>
          <p:cNvPr id="29" name="object 29"/>
          <p:cNvSpPr txBox="1"/>
          <p:nvPr/>
        </p:nvSpPr>
        <p:spPr>
          <a:xfrm>
            <a:off x="9457181" y="6005846"/>
            <a:ext cx="1817370" cy="793115"/>
          </a:xfrm>
          <a:prstGeom prst="rect">
            <a:avLst/>
          </a:prstGeom>
        </p:spPr>
        <p:txBody>
          <a:bodyPr vert="horz" wrap="square" lIns="0" tIns="1270" rIns="0" bIns="0" rtlCol="0">
            <a:spAutoFit/>
          </a:bodyPr>
          <a:lstStyle/>
          <a:p>
            <a:pPr marL="42545" algn="ctr">
              <a:lnSpc>
                <a:spcPct val="100000"/>
              </a:lnSpc>
              <a:spcBef>
                <a:spcPts val="10"/>
              </a:spcBef>
            </a:pPr>
            <a:r>
              <a:rPr sz="1800" spc="-25" dirty="0">
                <a:latin typeface="Calibri"/>
                <a:cs typeface="Calibri"/>
              </a:rPr>
              <a:t>1.0</a:t>
            </a:r>
            <a:endParaRPr sz="1800" dirty="0">
              <a:latin typeface="Calibri"/>
              <a:cs typeface="Calibri"/>
            </a:endParaRPr>
          </a:p>
          <a:p>
            <a:pPr algn="ctr">
              <a:lnSpc>
                <a:spcPct val="100000"/>
              </a:lnSpc>
              <a:spcBef>
                <a:spcPts val="1435"/>
              </a:spcBef>
            </a:pPr>
            <a:r>
              <a:rPr lang="en-TR" sz="2000" dirty="0">
                <a:solidFill>
                  <a:srgbClr val="FFC904"/>
                </a:solidFill>
                <a:latin typeface="Calibri"/>
                <a:cs typeface="Calibri"/>
              </a:rPr>
              <a:t> </a:t>
            </a:r>
            <a:endParaRPr sz="2000" dirty="0">
              <a:latin typeface="Calibri"/>
              <a:cs typeface="Calibri"/>
            </a:endParaRPr>
          </a:p>
        </p:txBody>
      </p:sp>
      <p:sp>
        <p:nvSpPr>
          <p:cNvPr id="30" name="object 30"/>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31" name="object 31"/>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49</a:t>
            </a:fld>
            <a:endParaRPr spc="-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Object</a:t>
            </a:r>
            <a:r>
              <a:rPr spc="-110" dirty="0"/>
              <a:t> </a:t>
            </a:r>
            <a:r>
              <a:rPr dirty="0"/>
              <a:t>Detection:</a:t>
            </a:r>
            <a:r>
              <a:rPr spc="-105" dirty="0"/>
              <a:t> </a:t>
            </a:r>
            <a:r>
              <a:rPr spc="-55" dirty="0"/>
              <a:t>Task</a:t>
            </a:r>
            <a:r>
              <a:rPr spc="-105" dirty="0"/>
              <a:t> </a:t>
            </a:r>
            <a:r>
              <a:rPr spc="-10" dirty="0"/>
              <a:t>Definition</a:t>
            </a:r>
          </a:p>
        </p:txBody>
      </p:sp>
      <p:pic>
        <p:nvPicPr>
          <p:cNvPr id="3" name="object 3"/>
          <p:cNvPicPr/>
          <p:nvPr/>
        </p:nvPicPr>
        <p:blipFill>
          <a:blip r:embed="rId2" cstate="print"/>
          <a:stretch>
            <a:fillRect/>
          </a:stretch>
        </p:blipFill>
        <p:spPr>
          <a:xfrm>
            <a:off x="6385559" y="1365503"/>
            <a:ext cx="5330951" cy="4578096"/>
          </a:xfrm>
          <a:prstGeom prst="rect">
            <a:avLst/>
          </a:prstGeom>
        </p:spPr>
      </p:pic>
      <p:sp>
        <p:nvSpPr>
          <p:cNvPr id="4" name="object 4"/>
          <p:cNvSpPr txBox="1"/>
          <p:nvPr/>
        </p:nvSpPr>
        <p:spPr>
          <a:xfrm>
            <a:off x="502071" y="1373124"/>
            <a:ext cx="5642610" cy="4402455"/>
          </a:xfrm>
          <a:prstGeom prst="rect">
            <a:avLst/>
          </a:prstGeom>
        </p:spPr>
        <p:txBody>
          <a:bodyPr vert="horz" wrap="square" lIns="0" tIns="12700" rIns="0" bIns="0" rtlCol="0">
            <a:spAutoFit/>
          </a:bodyPr>
          <a:lstStyle/>
          <a:p>
            <a:pPr marL="12700">
              <a:lnSpc>
                <a:spcPct val="100000"/>
              </a:lnSpc>
              <a:spcBef>
                <a:spcPts val="100"/>
              </a:spcBef>
            </a:pPr>
            <a:r>
              <a:rPr sz="3200" b="1" dirty="0">
                <a:latin typeface="Calibri"/>
                <a:cs typeface="Calibri"/>
              </a:rPr>
              <a:t>Input</a:t>
            </a:r>
            <a:r>
              <a:rPr sz="3200" dirty="0">
                <a:latin typeface="Calibri"/>
                <a:cs typeface="Calibri"/>
              </a:rPr>
              <a:t>:</a:t>
            </a:r>
            <a:r>
              <a:rPr sz="3200" spc="-50" dirty="0">
                <a:latin typeface="Calibri"/>
                <a:cs typeface="Calibri"/>
              </a:rPr>
              <a:t> </a:t>
            </a:r>
            <a:r>
              <a:rPr sz="3200" dirty="0">
                <a:latin typeface="Calibri"/>
                <a:cs typeface="Calibri"/>
              </a:rPr>
              <a:t>Single</a:t>
            </a:r>
            <a:r>
              <a:rPr sz="3200" spc="-60" dirty="0">
                <a:latin typeface="Calibri"/>
                <a:cs typeface="Calibri"/>
              </a:rPr>
              <a:t> </a:t>
            </a:r>
            <a:r>
              <a:rPr sz="3200" dirty="0">
                <a:latin typeface="Calibri"/>
                <a:cs typeface="Calibri"/>
              </a:rPr>
              <a:t>RGB</a:t>
            </a:r>
            <a:r>
              <a:rPr sz="3200" spc="-60" dirty="0">
                <a:latin typeface="Calibri"/>
                <a:cs typeface="Calibri"/>
              </a:rPr>
              <a:t> </a:t>
            </a:r>
            <a:r>
              <a:rPr sz="3200" spc="-10" dirty="0">
                <a:latin typeface="Calibri"/>
                <a:cs typeface="Calibri"/>
              </a:rPr>
              <a:t>Image</a:t>
            </a:r>
            <a:endParaRPr sz="3200">
              <a:latin typeface="Calibri"/>
              <a:cs typeface="Calibri"/>
            </a:endParaRPr>
          </a:p>
          <a:p>
            <a:pPr>
              <a:lnSpc>
                <a:spcPct val="100000"/>
              </a:lnSpc>
              <a:spcBef>
                <a:spcPts val="5"/>
              </a:spcBef>
            </a:pPr>
            <a:endParaRPr sz="3200">
              <a:latin typeface="Calibri"/>
              <a:cs typeface="Calibri"/>
            </a:endParaRPr>
          </a:p>
          <a:p>
            <a:pPr marL="12700" marR="5080">
              <a:lnSpc>
                <a:spcPts val="3820"/>
              </a:lnSpc>
            </a:pPr>
            <a:r>
              <a:rPr sz="3200" b="1" dirty="0">
                <a:latin typeface="Calibri"/>
                <a:cs typeface="Calibri"/>
              </a:rPr>
              <a:t>Output</a:t>
            </a:r>
            <a:r>
              <a:rPr sz="3200" dirty="0">
                <a:latin typeface="Calibri"/>
                <a:cs typeface="Calibri"/>
              </a:rPr>
              <a:t>:</a:t>
            </a:r>
            <a:r>
              <a:rPr sz="3200" spc="-50" dirty="0">
                <a:latin typeface="Calibri"/>
                <a:cs typeface="Calibri"/>
              </a:rPr>
              <a:t> </a:t>
            </a:r>
            <a:r>
              <a:rPr sz="3200" dirty="0">
                <a:latin typeface="Calibri"/>
                <a:cs typeface="Calibri"/>
              </a:rPr>
              <a:t>A</a:t>
            </a:r>
            <a:r>
              <a:rPr sz="3200" spc="-50" dirty="0">
                <a:latin typeface="Calibri"/>
                <a:cs typeface="Calibri"/>
              </a:rPr>
              <a:t> </a:t>
            </a:r>
            <a:r>
              <a:rPr sz="3200" u="heavy" dirty="0">
                <a:uFill>
                  <a:solidFill>
                    <a:srgbClr val="000000"/>
                  </a:solidFill>
                </a:uFill>
                <a:latin typeface="Calibri"/>
                <a:cs typeface="Calibri"/>
              </a:rPr>
              <a:t>set</a:t>
            </a:r>
            <a:r>
              <a:rPr sz="3200" spc="-50" dirty="0">
                <a:latin typeface="Calibri"/>
                <a:cs typeface="Calibri"/>
              </a:rPr>
              <a:t> </a:t>
            </a:r>
            <a:r>
              <a:rPr sz="3200" dirty="0">
                <a:latin typeface="Calibri"/>
                <a:cs typeface="Calibri"/>
              </a:rPr>
              <a:t>of</a:t>
            </a:r>
            <a:r>
              <a:rPr sz="3200" spc="-60" dirty="0">
                <a:latin typeface="Calibri"/>
                <a:cs typeface="Calibri"/>
              </a:rPr>
              <a:t> </a:t>
            </a:r>
            <a:r>
              <a:rPr sz="3200" dirty="0">
                <a:latin typeface="Calibri"/>
                <a:cs typeface="Calibri"/>
              </a:rPr>
              <a:t>detected</a:t>
            </a:r>
            <a:r>
              <a:rPr sz="3200" spc="-45" dirty="0">
                <a:latin typeface="Calibri"/>
                <a:cs typeface="Calibri"/>
              </a:rPr>
              <a:t> </a:t>
            </a:r>
            <a:r>
              <a:rPr sz="3200" spc="-10" dirty="0">
                <a:latin typeface="Calibri"/>
                <a:cs typeface="Calibri"/>
              </a:rPr>
              <a:t>objects; </a:t>
            </a:r>
            <a:r>
              <a:rPr sz="3200" dirty="0">
                <a:latin typeface="Calibri"/>
                <a:cs typeface="Calibri"/>
              </a:rPr>
              <a:t>For</a:t>
            </a:r>
            <a:r>
              <a:rPr sz="3200" spc="-60" dirty="0">
                <a:latin typeface="Calibri"/>
                <a:cs typeface="Calibri"/>
              </a:rPr>
              <a:t> </a:t>
            </a:r>
            <a:r>
              <a:rPr sz="3200" dirty="0">
                <a:latin typeface="Calibri"/>
                <a:cs typeface="Calibri"/>
              </a:rPr>
              <a:t>each</a:t>
            </a:r>
            <a:r>
              <a:rPr sz="3200" spc="-50" dirty="0">
                <a:latin typeface="Calibri"/>
                <a:cs typeface="Calibri"/>
              </a:rPr>
              <a:t> </a:t>
            </a:r>
            <a:r>
              <a:rPr sz="3200" dirty="0">
                <a:latin typeface="Calibri"/>
                <a:cs typeface="Calibri"/>
              </a:rPr>
              <a:t>object</a:t>
            </a:r>
            <a:r>
              <a:rPr sz="3200" spc="-55" dirty="0">
                <a:latin typeface="Calibri"/>
                <a:cs typeface="Calibri"/>
              </a:rPr>
              <a:t> </a:t>
            </a:r>
            <a:r>
              <a:rPr sz="3200" spc="-10" dirty="0">
                <a:latin typeface="Calibri"/>
                <a:cs typeface="Calibri"/>
              </a:rPr>
              <a:t>predict:</a:t>
            </a:r>
            <a:endParaRPr sz="3200">
              <a:latin typeface="Calibri"/>
              <a:cs typeface="Calibri"/>
            </a:endParaRPr>
          </a:p>
          <a:p>
            <a:pPr marL="526415" marR="736600" indent="-514350">
              <a:lnSpc>
                <a:spcPct val="101299"/>
              </a:lnSpc>
              <a:spcBef>
                <a:spcPts val="3685"/>
              </a:spcBef>
              <a:buAutoNum type="arabicPeriod"/>
              <a:tabLst>
                <a:tab pos="526415" algn="l"/>
              </a:tabLst>
            </a:pPr>
            <a:r>
              <a:rPr sz="3200" dirty="0">
                <a:latin typeface="Calibri"/>
                <a:cs typeface="Calibri"/>
              </a:rPr>
              <a:t>Category</a:t>
            </a:r>
            <a:r>
              <a:rPr sz="3200" spc="-100" dirty="0">
                <a:latin typeface="Calibri"/>
                <a:cs typeface="Calibri"/>
              </a:rPr>
              <a:t> </a:t>
            </a:r>
            <a:r>
              <a:rPr sz="3200" dirty="0">
                <a:latin typeface="Calibri"/>
                <a:cs typeface="Calibri"/>
              </a:rPr>
              <a:t>label</a:t>
            </a:r>
            <a:r>
              <a:rPr sz="3200" spc="-100" dirty="0">
                <a:latin typeface="Calibri"/>
                <a:cs typeface="Calibri"/>
              </a:rPr>
              <a:t> </a:t>
            </a:r>
            <a:r>
              <a:rPr sz="3200" dirty="0">
                <a:latin typeface="Calibri"/>
                <a:cs typeface="Calibri"/>
              </a:rPr>
              <a:t>(from</a:t>
            </a:r>
            <a:r>
              <a:rPr sz="3200" spc="-95" dirty="0">
                <a:latin typeface="Calibri"/>
                <a:cs typeface="Calibri"/>
              </a:rPr>
              <a:t> </a:t>
            </a:r>
            <a:r>
              <a:rPr sz="3200" spc="-10" dirty="0">
                <a:latin typeface="Calibri"/>
                <a:cs typeface="Calibri"/>
              </a:rPr>
              <a:t>fixed, </a:t>
            </a:r>
            <a:r>
              <a:rPr sz="3200" dirty="0">
                <a:latin typeface="Calibri"/>
                <a:cs typeface="Calibri"/>
              </a:rPr>
              <a:t>known</a:t>
            </a:r>
            <a:r>
              <a:rPr sz="3200" spc="-35" dirty="0">
                <a:latin typeface="Calibri"/>
                <a:cs typeface="Calibri"/>
              </a:rPr>
              <a:t> </a:t>
            </a:r>
            <a:r>
              <a:rPr sz="3200" dirty="0">
                <a:latin typeface="Calibri"/>
                <a:cs typeface="Calibri"/>
              </a:rPr>
              <a:t>set</a:t>
            </a:r>
            <a:r>
              <a:rPr sz="3200" spc="-30" dirty="0">
                <a:latin typeface="Calibri"/>
                <a:cs typeface="Calibri"/>
              </a:rPr>
              <a:t> </a:t>
            </a:r>
            <a:r>
              <a:rPr sz="3200" dirty="0">
                <a:latin typeface="Calibri"/>
                <a:cs typeface="Calibri"/>
              </a:rPr>
              <a:t>of</a:t>
            </a:r>
            <a:r>
              <a:rPr sz="3200" spc="-35" dirty="0">
                <a:latin typeface="Calibri"/>
                <a:cs typeface="Calibri"/>
              </a:rPr>
              <a:t> </a:t>
            </a:r>
            <a:r>
              <a:rPr sz="3200" spc="-10" dirty="0">
                <a:latin typeface="Calibri"/>
                <a:cs typeface="Calibri"/>
              </a:rPr>
              <a:t>categories)</a:t>
            </a:r>
            <a:endParaRPr sz="3200">
              <a:latin typeface="Calibri"/>
              <a:cs typeface="Calibri"/>
            </a:endParaRPr>
          </a:p>
          <a:p>
            <a:pPr marL="526415" marR="275590" indent="-514350">
              <a:lnSpc>
                <a:spcPts val="3820"/>
              </a:lnSpc>
              <a:spcBef>
                <a:spcPts val="70"/>
              </a:spcBef>
              <a:buAutoNum type="arabicPeriod"/>
              <a:tabLst>
                <a:tab pos="526415" algn="l"/>
              </a:tabLst>
            </a:pPr>
            <a:r>
              <a:rPr sz="3200" dirty="0">
                <a:latin typeface="Calibri"/>
                <a:cs typeface="Calibri"/>
              </a:rPr>
              <a:t>Bounding</a:t>
            </a:r>
            <a:r>
              <a:rPr sz="3200" spc="-80" dirty="0">
                <a:latin typeface="Calibri"/>
                <a:cs typeface="Calibri"/>
              </a:rPr>
              <a:t> </a:t>
            </a:r>
            <a:r>
              <a:rPr sz="3200" dirty="0">
                <a:latin typeface="Calibri"/>
                <a:cs typeface="Calibri"/>
              </a:rPr>
              <a:t>box</a:t>
            </a:r>
            <a:r>
              <a:rPr sz="3200" spc="-85" dirty="0">
                <a:latin typeface="Calibri"/>
                <a:cs typeface="Calibri"/>
              </a:rPr>
              <a:t> </a:t>
            </a:r>
            <a:r>
              <a:rPr sz="3200" dirty="0">
                <a:latin typeface="Calibri"/>
                <a:cs typeface="Calibri"/>
              </a:rPr>
              <a:t>(four</a:t>
            </a:r>
            <a:r>
              <a:rPr sz="3200" spc="-85" dirty="0">
                <a:latin typeface="Calibri"/>
                <a:cs typeface="Calibri"/>
              </a:rPr>
              <a:t> </a:t>
            </a:r>
            <a:r>
              <a:rPr sz="3200" spc="-10" dirty="0">
                <a:latin typeface="Calibri"/>
                <a:cs typeface="Calibri"/>
              </a:rPr>
              <a:t>numbers: </a:t>
            </a:r>
            <a:r>
              <a:rPr sz="3200" dirty="0">
                <a:latin typeface="Calibri"/>
                <a:cs typeface="Calibri"/>
              </a:rPr>
              <a:t>x,</a:t>
            </a:r>
            <a:r>
              <a:rPr sz="3200" spc="-60" dirty="0">
                <a:latin typeface="Calibri"/>
                <a:cs typeface="Calibri"/>
              </a:rPr>
              <a:t> </a:t>
            </a:r>
            <a:r>
              <a:rPr sz="3200" spc="-80" dirty="0">
                <a:latin typeface="Calibri"/>
                <a:cs typeface="Calibri"/>
              </a:rPr>
              <a:t>y,</a:t>
            </a:r>
            <a:r>
              <a:rPr sz="3200" spc="-55" dirty="0">
                <a:latin typeface="Calibri"/>
                <a:cs typeface="Calibri"/>
              </a:rPr>
              <a:t> </a:t>
            </a:r>
            <a:r>
              <a:rPr sz="3200" dirty="0">
                <a:latin typeface="Calibri"/>
                <a:cs typeface="Calibri"/>
              </a:rPr>
              <a:t>width,</a:t>
            </a:r>
            <a:r>
              <a:rPr sz="3200" spc="-55" dirty="0">
                <a:latin typeface="Calibri"/>
                <a:cs typeface="Calibri"/>
              </a:rPr>
              <a:t> </a:t>
            </a:r>
            <a:r>
              <a:rPr sz="3200" spc="-10" dirty="0">
                <a:latin typeface="Calibri"/>
                <a:cs typeface="Calibri"/>
              </a:rPr>
              <a:t>height)</a:t>
            </a:r>
            <a:endParaRPr sz="3200">
              <a:latin typeface="Calibri"/>
              <a:cs typeface="Calibri"/>
            </a:endParaRPr>
          </a:p>
        </p:txBody>
      </p:sp>
      <p:sp>
        <p:nvSpPr>
          <p:cNvPr id="5" name="object 5"/>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6" name="object 6"/>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dirty="0"/>
              <a:t>5</a:t>
            </a:r>
            <a:r>
              <a:rPr spc="-40" dirty="0"/>
              <a:t> </a:t>
            </a:r>
            <a:r>
              <a:rPr dirty="0"/>
              <a:t>-</a:t>
            </a:r>
            <a:r>
              <a:rPr spc="-35" dirty="0"/>
              <a:t> </a:t>
            </a:r>
            <a:fld id="{81D60167-4931-47E6-BA6A-407CBD079E47}" type="slidenum">
              <a:rPr spc="-25" dirty="0"/>
              <a:t>5</a:t>
            </a:fld>
            <a:endParaRPr spc="-25" dirty="0"/>
          </a:p>
        </p:txBody>
      </p:sp>
      <p:sp>
        <p:nvSpPr>
          <p:cNvPr id="7" name="object 7"/>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289" y="308354"/>
            <a:ext cx="6278245" cy="1181100"/>
          </a:xfrm>
          <a:prstGeom prst="rect">
            <a:avLst/>
          </a:prstGeom>
        </p:spPr>
        <p:txBody>
          <a:bodyPr vert="horz" wrap="square" lIns="0" tIns="83820" rIns="0" bIns="0" rtlCol="0">
            <a:spAutoFit/>
          </a:bodyPr>
          <a:lstStyle/>
          <a:p>
            <a:pPr marL="12700" marR="5080">
              <a:lnSpc>
                <a:spcPts val="4300"/>
              </a:lnSpc>
              <a:spcBef>
                <a:spcPts val="660"/>
              </a:spcBef>
            </a:pPr>
            <a:r>
              <a:rPr spc="-10" dirty="0"/>
              <a:t>Evaluating</a:t>
            </a:r>
            <a:r>
              <a:rPr spc="-105" dirty="0"/>
              <a:t> </a:t>
            </a:r>
            <a:r>
              <a:rPr dirty="0"/>
              <a:t>Object</a:t>
            </a:r>
            <a:r>
              <a:rPr spc="-110" dirty="0"/>
              <a:t> </a:t>
            </a:r>
            <a:r>
              <a:rPr spc="-10" dirty="0"/>
              <a:t>Detectors: </a:t>
            </a:r>
            <a:r>
              <a:rPr dirty="0"/>
              <a:t>Mean</a:t>
            </a:r>
            <a:r>
              <a:rPr spc="-150" dirty="0"/>
              <a:t> </a:t>
            </a:r>
            <a:r>
              <a:rPr spc="-10" dirty="0"/>
              <a:t>Average</a:t>
            </a:r>
            <a:r>
              <a:rPr spc="-150" dirty="0"/>
              <a:t> </a:t>
            </a:r>
            <a:r>
              <a:rPr dirty="0"/>
              <a:t>Precision</a:t>
            </a:r>
            <a:r>
              <a:rPr spc="-150" dirty="0"/>
              <a:t> </a:t>
            </a:r>
            <a:r>
              <a:rPr spc="-10" dirty="0"/>
              <a:t>(mAP)</a:t>
            </a: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354965" indent="-342265">
              <a:lnSpc>
                <a:spcPct val="100000"/>
              </a:lnSpc>
              <a:spcBef>
                <a:spcPts val="100"/>
              </a:spcBef>
              <a:buAutoNum type="arabicPeriod"/>
              <a:tabLst>
                <a:tab pos="354965" algn="l"/>
              </a:tabLst>
            </a:pPr>
            <a:r>
              <a:rPr dirty="0"/>
              <a:t>Run</a:t>
            </a:r>
            <a:r>
              <a:rPr spc="-50" dirty="0"/>
              <a:t> </a:t>
            </a:r>
            <a:r>
              <a:rPr dirty="0"/>
              <a:t>object</a:t>
            </a:r>
            <a:r>
              <a:rPr spc="-45" dirty="0"/>
              <a:t> </a:t>
            </a:r>
            <a:r>
              <a:rPr dirty="0"/>
              <a:t>detector</a:t>
            </a:r>
            <a:r>
              <a:rPr spc="-40" dirty="0"/>
              <a:t> </a:t>
            </a:r>
            <a:r>
              <a:rPr dirty="0"/>
              <a:t>on</a:t>
            </a:r>
            <a:r>
              <a:rPr spc="-50" dirty="0"/>
              <a:t> </a:t>
            </a:r>
            <a:r>
              <a:rPr dirty="0"/>
              <a:t>all</a:t>
            </a:r>
            <a:r>
              <a:rPr spc="-45" dirty="0"/>
              <a:t> </a:t>
            </a:r>
            <a:r>
              <a:rPr dirty="0"/>
              <a:t>test</a:t>
            </a:r>
            <a:r>
              <a:rPr spc="-40" dirty="0"/>
              <a:t> </a:t>
            </a:r>
            <a:r>
              <a:rPr dirty="0"/>
              <a:t>images</a:t>
            </a:r>
            <a:r>
              <a:rPr spc="-45" dirty="0"/>
              <a:t> </a:t>
            </a:r>
            <a:r>
              <a:rPr dirty="0"/>
              <a:t>(with</a:t>
            </a:r>
            <a:r>
              <a:rPr spc="-50" dirty="0"/>
              <a:t> </a:t>
            </a:r>
            <a:r>
              <a:rPr spc="-20" dirty="0"/>
              <a:t>NMS)</a:t>
            </a:r>
          </a:p>
          <a:p>
            <a:pPr marL="354965" marR="173990" indent="-342900">
              <a:lnSpc>
                <a:spcPct val="100000"/>
              </a:lnSpc>
              <a:buAutoNum type="arabicPeriod"/>
              <a:tabLst>
                <a:tab pos="354965" algn="l"/>
              </a:tabLst>
            </a:pPr>
            <a:r>
              <a:rPr dirty="0"/>
              <a:t>For</a:t>
            </a:r>
            <a:r>
              <a:rPr spc="-55" dirty="0"/>
              <a:t> </a:t>
            </a:r>
            <a:r>
              <a:rPr dirty="0"/>
              <a:t>each</a:t>
            </a:r>
            <a:r>
              <a:rPr spc="-50" dirty="0"/>
              <a:t> </a:t>
            </a:r>
            <a:r>
              <a:rPr spc="-25" dirty="0"/>
              <a:t>category,</a:t>
            </a:r>
            <a:r>
              <a:rPr spc="-55" dirty="0"/>
              <a:t> </a:t>
            </a:r>
            <a:r>
              <a:rPr dirty="0"/>
              <a:t>compute</a:t>
            </a:r>
            <a:r>
              <a:rPr spc="-50" dirty="0"/>
              <a:t> </a:t>
            </a:r>
            <a:r>
              <a:rPr spc="-20" dirty="0"/>
              <a:t>Average</a:t>
            </a:r>
            <a:r>
              <a:rPr spc="-50" dirty="0"/>
              <a:t> </a:t>
            </a:r>
            <a:r>
              <a:rPr dirty="0"/>
              <a:t>Precision</a:t>
            </a:r>
            <a:r>
              <a:rPr spc="-55" dirty="0"/>
              <a:t> </a:t>
            </a:r>
            <a:r>
              <a:rPr dirty="0"/>
              <a:t>(AP)</a:t>
            </a:r>
            <a:r>
              <a:rPr spc="-50" dirty="0"/>
              <a:t> = </a:t>
            </a:r>
            <a:r>
              <a:rPr dirty="0"/>
              <a:t>area</a:t>
            </a:r>
            <a:r>
              <a:rPr spc="-65" dirty="0"/>
              <a:t> </a:t>
            </a:r>
            <a:r>
              <a:rPr dirty="0"/>
              <a:t>under</a:t>
            </a:r>
            <a:r>
              <a:rPr spc="-60" dirty="0"/>
              <a:t> </a:t>
            </a:r>
            <a:r>
              <a:rPr dirty="0"/>
              <a:t>Precision</a:t>
            </a:r>
            <a:r>
              <a:rPr spc="-65" dirty="0"/>
              <a:t> </a:t>
            </a:r>
            <a:r>
              <a:rPr dirty="0"/>
              <a:t>vs</a:t>
            </a:r>
            <a:r>
              <a:rPr spc="-65" dirty="0"/>
              <a:t> </a:t>
            </a:r>
            <a:r>
              <a:rPr dirty="0"/>
              <a:t>Recall</a:t>
            </a:r>
            <a:r>
              <a:rPr spc="-60" dirty="0"/>
              <a:t> </a:t>
            </a:r>
            <a:r>
              <a:rPr spc="-10" dirty="0"/>
              <a:t>Curve</a:t>
            </a:r>
          </a:p>
          <a:p>
            <a:pPr marL="812165" lvl="1" indent="-342265">
              <a:lnSpc>
                <a:spcPct val="100000"/>
              </a:lnSpc>
              <a:buAutoNum type="arabicPeriod"/>
              <a:tabLst>
                <a:tab pos="812165" algn="l"/>
              </a:tabLst>
            </a:pPr>
            <a:r>
              <a:rPr sz="2000" dirty="0">
                <a:latin typeface="Calibri"/>
                <a:cs typeface="Calibri"/>
              </a:rPr>
              <a:t>For</a:t>
            </a:r>
            <a:r>
              <a:rPr sz="2000" spc="-65" dirty="0">
                <a:latin typeface="Calibri"/>
                <a:cs typeface="Calibri"/>
              </a:rPr>
              <a:t> </a:t>
            </a:r>
            <a:r>
              <a:rPr sz="2000" dirty="0">
                <a:latin typeface="Calibri"/>
                <a:cs typeface="Calibri"/>
              </a:rPr>
              <a:t>each</a:t>
            </a:r>
            <a:r>
              <a:rPr sz="2000" spc="-65" dirty="0">
                <a:latin typeface="Calibri"/>
                <a:cs typeface="Calibri"/>
              </a:rPr>
              <a:t> </a:t>
            </a:r>
            <a:r>
              <a:rPr sz="2000" dirty="0">
                <a:latin typeface="Calibri"/>
                <a:cs typeface="Calibri"/>
              </a:rPr>
              <a:t>detection</a:t>
            </a:r>
            <a:r>
              <a:rPr sz="2000" spc="-65" dirty="0">
                <a:latin typeface="Calibri"/>
                <a:cs typeface="Calibri"/>
              </a:rPr>
              <a:t> </a:t>
            </a:r>
            <a:r>
              <a:rPr sz="2000" dirty="0">
                <a:latin typeface="Calibri"/>
                <a:cs typeface="Calibri"/>
              </a:rPr>
              <a:t>(highest</a:t>
            </a:r>
            <a:r>
              <a:rPr sz="2000" spc="-60" dirty="0">
                <a:latin typeface="Calibri"/>
                <a:cs typeface="Calibri"/>
              </a:rPr>
              <a:t> </a:t>
            </a:r>
            <a:r>
              <a:rPr sz="2000" dirty="0">
                <a:latin typeface="Calibri"/>
                <a:cs typeface="Calibri"/>
              </a:rPr>
              <a:t>score</a:t>
            </a:r>
            <a:r>
              <a:rPr sz="2000" spc="-65" dirty="0">
                <a:latin typeface="Calibri"/>
                <a:cs typeface="Calibri"/>
              </a:rPr>
              <a:t> </a:t>
            </a:r>
            <a:r>
              <a:rPr sz="2000" dirty="0">
                <a:latin typeface="Calibri"/>
                <a:cs typeface="Calibri"/>
              </a:rPr>
              <a:t>to</a:t>
            </a:r>
            <a:r>
              <a:rPr sz="2000" spc="-70" dirty="0">
                <a:latin typeface="Calibri"/>
                <a:cs typeface="Calibri"/>
              </a:rPr>
              <a:t> </a:t>
            </a:r>
            <a:r>
              <a:rPr sz="2000" dirty="0">
                <a:latin typeface="Calibri"/>
                <a:cs typeface="Calibri"/>
              </a:rPr>
              <a:t>lowest</a:t>
            </a:r>
            <a:r>
              <a:rPr sz="2000" spc="-60" dirty="0">
                <a:latin typeface="Calibri"/>
                <a:cs typeface="Calibri"/>
              </a:rPr>
              <a:t> </a:t>
            </a:r>
            <a:r>
              <a:rPr sz="2000" spc="-10" dirty="0">
                <a:latin typeface="Calibri"/>
                <a:cs typeface="Calibri"/>
              </a:rPr>
              <a:t>score)</a:t>
            </a:r>
            <a:endParaRPr sz="2000">
              <a:latin typeface="Calibri"/>
              <a:cs typeface="Calibri"/>
            </a:endParaRPr>
          </a:p>
          <a:p>
            <a:pPr marL="1270000" marR="449580" lvl="2" indent="-343535">
              <a:lnSpc>
                <a:spcPct val="100000"/>
              </a:lnSpc>
              <a:buAutoNum type="arabicPeriod"/>
              <a:tabLst>
                <a:tab pos="1270000" algn="l"/>
              </a:tabLst>
            </a:pPr>
            <a:r>
              <a:rPr sz="2000" dirty="0">
                <a:latin typeface="Calibri"/>
                <a:cs typeface="Calibri"/>
              </a:rPr>
              <a:t>If</a:t>
            </a:r>
            <a:r>
              <a:rPr sz="2000" spc="-35"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matches</a:t>
            </a:r>
            <a:r>
              <a:rPr sz="2000" spc="-30" dirty="0">
                <a:latin typeface="Calibri"/>
                <a:cs typeface="Calibri"/>
              </a:rPr>
              <a:t> </a:t>
            </a:r>
            <a:r>
              <a:rPr sz="2000" dirty="0">
                <a:latin typeface="Calibri"/>
                <a:cs typeface="Calibri"/>
              </a:rPr>
              <a:t>some</a:t>
            </a:r>
            <a:r>
              <a:rPr sz="2000" spc="-30" dirty="0">
                <a:latin typeface="Calibri"/>
                <a:cs typeface="Calibri"/>
              </a:rPr>
              <a:t> </a:t>
            </a:r>
            <a:r>
              <a:rPr sz="2000" dirty="0">
                <a:latin typeface="Calibri"/>
                <a:cs typeface="Calibri"/>
              </a:rPr>
              <a:t>GT</a:t>
            </a:r>
            <a:r>
              <a:rPr sz="2000" spc="-35" dirty="0">
                <a:latin typeface="Calibri"/>
                <a:cs typeface="Calibri"/>
              </a:rPr>
              <a:t> </a:t>
            </a:r>
            <a:r>
              <a:rPr sz="2000" dirty="0">
                <a:latin typeface="Calibri"/>
                <a:cs typeface="Calibri"/>
              </a:rPr>
              <a:t>box</a:t>
            </a:r>
            <a:r>
              <a:rPr sz="2000" spc="-40" dirty="0">
                <a:latin typeface="Calibri"/>
                <a:cs typeface="Calibri"/>
              </a:rPr>
              <a:t> </a:t>
            </a:r>
            <a:r>
              <a:rPr sz="2000" dirty="0">
                <a:latin typeface="Calibri"/>
                <a:cs typeface="Calibri"/>
              </a:rPr>
              <a:t>with</a:t>
            </a:r>
            <a:r>
              <a:rPr sz="2000" spc="-40" dirty="0">
                <a:latin typeface="Calibri"/>
                <a:cs typeface="Calibri"/>
              </a:rPr>
              <a:t> </a:t>
            </a:r>
            <a:r>
              <a:rPr sz="2000" dirty="0">
                <a:latin typeface="Calibri"/>
                <a:cs typeface="Calibri"/>
              </a:rPr>
              <a:t>IoU</a:t>
            </a:r>
            <a:r>
              <a:rPr sz="2000" spc="-30" dirty="0">
                <a:latin typeface="Calibri"/>
                <a:cs typeface="Calibri"/>
              </a:rPr>
              <a:t> </a:t>
            </a:r>
            <a:r>
              <a:rPr sz="2000" dirty="0">
                <a:latin typeface="Calibri"/>
                <a:cs typeface="Calibri"/>
              </a:rPr>
              <a:t>&gt;</a:t>
            </a:r>
            <a:r>
              <a:rPr sz="2000" spc="-30" dirty="0">
                <a:latin typeface="Calibri"/>
                <a:cs typeface="Calibri"/>
              </a:rPr>
              <a:t> </a:t>
            </a:r>
            <a:r>
              <a:rPr sz="2000" spc="-20" dirty="0">
                <a:latin typeface="Calibri"/>
                <a:cs typeface="Calibri"/>
              </a:rPr>
              <a:t>0.5, </a:t>
            </a:r>
            <a:r>
              <a:rPr sz="2000" dirty="0">
                <a:latin typeface="Calibri"/>
                <a:cs typeface="Calibri"/>
              </a:rPr>
              <a:t>mark</a:t>
            </a:r>
            <a:r>
              <a:rPr sz="2000" spc="-40" dirty="0">
                <a:latin typeface="Calibri"/>
                <a:cs typeface="Calibri"/>
              </a:rPr>
              <a:t> </a:t>
            </a:r>
            <a:r>
              <a:rPr sz="2000" dirty="0">
                <a:latin typeface="Calibri"/>
                <a:cs typeface="Calibri"/>
              </a:rPr>
              <a:t>it</a:t>
            </a:r>
            <a:r>
              <a:rPr sz="2000" spc="-40" dirty="0">
                <a:latin typeface="Calibri"/>
                <a:cs typeface="Calibri"/>
              </a:rPr>
              <a:t> </a:t>
            </a:r>
            <a:r>
              <a:rPr sz="2000" dirty="0">
                <a:latin typeface="Calibri"/>
                <a:cs typeface="Calibri"/>
              </a:rPr>
              <a:t>as</a:t>
            </a:r>
            <a:r>
              <a:rPr sz="2000" spc="-40" dirty="0">
                <a:latin typeface="Calibri"/>
                <a:cs typeface="Calibri"/>
              </a:rPr>
              <a:t> </a:t>
            </a:r>
            <a:r>
              <a:rPr sz="2000" dirty="0">
                <a:latin typeface="Calibri"/>
                <a:cs typeface="Calibri"/>
              </a:rPr>
              <a:t>positive</a:t>
            </a:r>
            <a:r>
              <a:rPr sz="2000" spc="-40" dirty="0">
                <a:latin typeface="Calibri"/>
                <a:cs typeface="Calibri"/>
              </a:rPr>
              <a:t> </a:t>
            </a:r>
            <a:r>
              <a:rPr sz="2000" dirty="0">
                <a:latin typeface="Calibri"/>
                <a:cs typeface="Calibri"/>
              </a:rPr>
              <a:t>and</a:t>
            </a:r>
            <a:r>
              <a:rPr sz="2000" spc="-45" dirty="0">
                <a:latin typeface="Calibri"/>
                <a:cs typeface="Calibri"/>
              </a:rPr>
              <a:t> </a:t>
            </a:r>
            <a:r>
              <a:rPr sz="2000" dirty="0">
                <a:latin typeface="Calibri"/>
                <a:cs typeface="Calibri"/>
              </a:rPr>
              <a:t>eliminate</a:t>
            </a:r>
            <a:r>
              <a:rPr sz="2000" spc="-40" dirty="0">
                <a:latin typeface="Calibri"/>
                <a:cs typeface="Calibri"/>
              </a:rPr>
              <a:t> </a:t>
            </a:r>
            <a:r>
              <a:rPr sz="2000" dirty="0">
                <a:latin typeface="Calibri"/>
                <a:cs typeface="Calibri"/>
              </a:rPr>
              <a:t>the</a:t>
            </a:r>
            <a:r>
              <a:rPr sz="2000" spc="-40" dirty="0">
                <a:latin typeface="Calibri"/>
                <a:cs typeface="Calibri"/>
              </a:rPr>
              <a:t> </a:t>
            </a:r>
            <a:r>
              <a:rPr sz="2000" spc="-25" dirty="0">
                <a:latin typeface="Calibri"/>
                <a:cs typeface="Calibri"/>
              </a:rPr>
              <a:t>GT</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Otherwise</a:t>
            </a:r>
            <a:r>
              <a:rPr sz="2000" spc="-35" dirty="0">
                <a:latin typeface="Calibri"/>
                <a:cs typeface="Calibri"/>
              </a:rPr>
              <a:t> </a:t>
            </a:r>
            <a:r>
              <a:rPr sz="2000" dirty="0">
                <a:latin typeface="Calibri"/>
                <a:cs typeface="Calibri"/>
              </a:rPr>
              <a:t>mark</a:t>
            </a:r>
            <a:r>
              <a:rPr sz="2000" spc="-30"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as</a:t>
            </a:r>
            <a:r>
              <a:rPr sz="2000" spc="-35" dirty="0">
                <a:latin typeface="Calibri"/>
                <a:cs typeface="Calibri"/>
              </a:rPr>
              <a:t> </a:t>
            </a:r>
            <a:r>
              <a:rPr sz="2000" spc="-10" dirty="0">
                <a:latin typeface="Calibri"/>
                <a:cs typeface="Calibri"/>
              </a:rPr>
              <a:t>negative</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Plot</a:t>
            </a:r>
            <a:r>
              <a:rPr sz="2000" spc="-25" dirty="0">
                <a:latin typeface="Calibri"/>
                <a:cs typeface="Calibri"/>
              </a:rPr>
              <a:t> </a:t>
            </a:r>
            <a:r>
              <a:rPr sz="2000" dirty="0">
                <a:latin typeface="Calibri"/>
                <a:cs typeface="Calibri"/>
              </a:rPr>
              <a:t>a</a:t>
            </a:r>
            <a:r>
              <a:rPr sz="2000" spc="-20" dirty="0">
                <a:latin typeface="Calibri"/>
                <a:cs typeface="Calibri"/>
              </a:rPr>
              <a:t> </a:t>
            </a:r>
            <a:r>
              <a:rPr sz="2000" dirty="0">
                <a:latin typeface="Calibri"/>
                <a:cs typeface="Calibri"/>
              </a:rPr>
              <a:t>point</a:t>
            </a:r>
            <a:r>
              <a:rPr sz="2000" spc="-20" dirty="0">
                <a:latin typeface="Calibri"/>
                <a:cs typeface="Calibri"/>
              </a:rPr>
              <a:t> </a:t>
            </a:r>
            <a:r>
              <a:rPr sz="2000" dirty="0">
                <a:latin typeface="Calibri"/>
                <a:cs typeface="Calibri"/>
              </a:rPr>
              <a:t>on</a:t>
            </a:r>
            <a:r>
              <a:rPr sz="2000" spc="-25" dirty="0">
                <a:latin typeface="Calibri"/>
                <a:cs typeface="Calibri"/>
              </a:rPr>
              <a:t> </a:t>
            </a:r>
            <a:r>
              <a:rPr sz="2000" dirty="0">
                <a:latin typeface="Calibri"/>
                <a:cs typeface="Calibri"/>
              </a:rPr>
              <a:t>PR</a:t>
            </a:r>
            <a:r>
              <a:rPr sz="2000" spc="-25" dirty="0">
                <a:latin typeface="Calibri"/>
                <a:cs typeface="Calibri"/>
              </a:rPr>
              <a:t> </a:t>
            </a:r>
            <a:r>
              <a:rPr sz="2000" spc="-20" dirty="0">
                <a:latin typeface="Calibri"/>
                <a:cs typeface="Calibri"/>
              </a:rPr>
              <a:t>Curve</a:t>
            </a:r>
            <a:endParaRPr sz="2000">
              <a:latin typeface="Calibri"/>
              <a:cs typeface="Calibri"/>
            </a:endParaRPr>
          </a:p>
        </p:txBody>
      </p:sp>
      <p:sp>
        <p:nvSpPr>
          <p:cNvPr id="4" name="object 4"/>
          <p:cNvSpPr txBox="1"/>
          <p:nvPr/>
        </p:nvSpPr>
        <p:spPr>
          <a:xfrm>
            <a:off x="6963244" y="877074"/>
            <a:ext cx="836930" cy="597535"/>
          </a:xfrm>
          <a:prstGeom prst="rect">
            <a:avLst/>
          </a:prstGeom>
          <a:solidFill>
            <a:srgbClr val="6FAC46"/>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0.99</a:t>
            </a:r>
            <a:endParaRPr sz="1800">
              <a:latin typeface="Calibri"/>
              <a:cs typeface="Calibri"/>
            </a:endParaRPr>
          </a:p>
        </p:txBody>
      </p:sp>
      <p:sp>
        <p:nvSpPr>
          <p:cNvPr id="5" name="object 5"/>
          <p:cNvSpPr txBox="1"/>
          <p:nvPr/>
        </p:nvSpPr>
        <p:spPr>
          <a:xfrm>
            <a:off x="7983397" y="877074"/>
            <a:ext cx="836930" cy="597535"/>
          </a:xfrm>
          <a:prstGeom prst="rect">
            <a:avLst/>
          </a:prstGeom>
          <a:solidFill>
            <a:srgbClr val="6FAC46"/>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0.95</a:t>
            </a:r>
            <a:endParaRPr sz="1800">
              <a:latin typeface="Calibri"/>
              <a:cs typeface="Calibri"/>
            </a:endParaRPr>
          </a:p>
        </p:txBody>
      </p:sp>
      <p:sp>
        <p:nvSpPr>
          <p:cNvPr id="6" name="object 6"/>
          <p:cNvSpPr txBox="1"/>
          <p:nvPr/>
        </p:nvSpPr>
        <p:spPr>
          <a:xfrm>
            <a:off x="9003550" y="877074"/>
            <a:ext cx="836930" cy="597535"/>
          </a:xfrm>
          <a:prstGeom prst="rect">
            <a:avLst/>
          </a:prstGeom>
          <a:solidFill>
            <a:srgbClr val="C00000"/>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0.90</a:t>
            </a:r>
            <a:endParaRPr sz="1800">
              <a:latin typeface="Calibri"/>
              <a:cs typeface="Calibri"/>
            </a:endParaRPr>
          </a:p>
        </p:txBody>
      </p:sp>
      <p:sp>
        <p:nvSpPr>
          <p:cNvPr id="7" name="object 7"/>
          <p:cNvSpPr/>
          <p:nvPr/>
        </p:nvSpPr>
        <p:spPr>
          <a:xfrm>
            <a:off x="6963219" y="596201"/>
            <a:ext cx="4895850" cy="114300"/>
          </a:xfrm>
          <a:custGeom>
            <a:avLst/>
            <a:gdLst/>
            <a:ahLst/>
            <a:cxnLst/>
            <a:rect l="l" t="t" r="r" b="b"/>
            <a:pathLst>
              <a:path w="4895850" h="114300">
                <a:moveTo>
                  <a:pt x="4781080" y="0"/>
                </a:moveTo>
                <a:lnTo>
                  <a:pt x="4781169" y="47218"/>
                </a:lnTo>
                <a:lnTo>
                  <a:pt x="4781296" y="114300"/>
                </a:lnTo>
                <a:lnTo>
                  <a:pt x="4857120" y="76210"/>
                </a:lnTo>
                <a:lnTo>
                  <a:pt x="4800269" y="76210"/>
                </a:lnTo>
                <a:lnTo>
                  <a:pt x="4800206" y="38110"/>
                </a:lnTo>
                <a:lnTo>
                  <a:pt x="4857667" y="38110"/>
                </a:lnTo>
                <a:lnTo>
                  <a:pt x="4781080" y="0"/>
                </a:lnTo>
                <a:close/>
              </a:path>
              <a:path w="4895850" h="114300">
                <a:moveTo>
                  <a:pt x="4781152" y="38110"/>
                </a:moveTo>
                <a:lnTo>
                  <a:pt x="0" y="47218"/>
                </a:lnTo>
                <a:lnTo>
                  <a:pt x="63" y="85318"/>
                </a:lnTo>
                <a:lnTo>
                  <a:pt x="4781224" y="76210"/>
                </a:lnTo>
                <a:lnTo>
                  <a:pt x="4781152" y="38110"/>
                </a:lnTo>
                <a:close/>
              </a:path>
              <a:path w="4895850" h="114300">
                <a:moveTo>
                  <a:pt x="4857667" y="38110"/>
                </a:moveTo>
                <a:lnTo>
                  <a:pt x="4800206" y="38110"/>
                </a:lnTo>
                <a:lnTo>
                  <a:pt x="4800269" y="76210"/>
                </a:lnTo>
                <a:lnTo>
                  <a:pt x="4857120" y="76210"/>
                </a:lnTo>
                <a:lnTo>
                  <a:pt x="4895494" y="56934"/>
                </a:lnTo>
                <a:lnTo>
                  <a:pt x="4857667" y="38110"/>
                </a:lnTo>
                <a:close/>
              </a:path>
            </a:pathLst>
          </a:custGeom>
          <a:solidFill>
            <a:srgbClr val="4470C4"/>
          </a:solidFill>
        </p:spPr>
        <p:txBody>
          <a:bodyPr wrap="square" lIns="0" tIns="0" rIns="0" bIns="0" rtlCol="0"/>
          <a:lstStyle/>
          <a:p>
            <a:endParaRPr/>
          </a:p>
        </p:txBody>
      </p:sp>
      <p:sp>
        <p:nvSpPr>
          <p:cNvPr id="8" name="object 8"/>
          <p:cNvSpPr txBox="1"/>
          <p:nvPr/>
        </p:nvSpPr>
        <p:spPr>
          <a:xfrm>
            <a:off x="6983958" y="273811"/>
            <a:ext cx="31661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a:t>
            </a:r>
            <a:r>
              <a:rPr sz="1800" spc="-40" dirty="0">
                <a:latin typeface="Calibri"/>
                <a:cs typeface="Calibri"/>
              </a:rPr>
              <a:t> </a:t>
            </a:r>
            <a:r>
              <a:rPr sz="1800" dirty="0">
                <a:latin typeface="Calibri"/>
                <a:cs typeface="Calibri"/>
              </a:rPr>
              <a:t>dog</a:t>
            </a:r>
            <a:r>
              <a:rPr sz="1800" spc="-40" dirty="0">
                <a:latin typeface="Calibri"/>
                <a:cs typeface="Calibri"/>
              </a:rPr>
              <a:t> </a:t>
            </a:r>
            <a:r>
              <a:rPr sz="1800" dirty="0">
                <a:latin typeface="Calibri"/>
                <a:cs typeface="Calibri"/>
              </a:rPr>
              <a:t>detections</a:t>
            </a:r>
            <a:r>
              <a:rPr sz="1800" spc="-45" dirty="0">
                <a:latin typeface="Calibri"/>
                <a:cs typeface="Calibri"/>
              </a:rPr>
              <a:t> </a:t>
            </a:r>
            <a:r>
              <a:rPr sz="1800" dirty="0">
                <a:latin typeface="Calibri"/>
                <a:cs typeface="Calibri"/>
              </a:rPr>
              <a:t>sorted</a:t>
            </a:r>
            <a:r>
              <a:rPr sz="1800" spc="-35" dirty="0">
                <a:latin typeface="Calibri"/>
                <a:cs typeface="Calibri"/>
              </a:rPr>
              <a:t> </a:t>
            </a:r>
            <a:r>
              <a:rPr sz="1800" dirty="0">
                <a:latin typeface="Calibri"/>
                <a:cs typeface="Calibri"/>
              </a:rPr>
              <a:t>by</a:t>
            </a:r>
            <a:r>
              <a:rPr sz="1800" spc="-45" dirty="0">
                <a:latin typeface="Calibri"/>
                <a:cs typeface="Calibri"/>
              </a:rPr>
              <a:t> </a:t>
            </a:r>
            <a:r>
              <a:rPr sz="1800" spc="-20" dirty="0">
                <a:latin typeface="Calibri"/>
                <a:cs typeface="Calibri"/>
              </a:rPr>
              <a:t>score</a:t>
            </a:r>
            <a:endParaRPr sz="1800">
              <a:latin typeface="Calibri"/>
              <a:cs typeface="Calibri"/>
            </a:endParaRPr>
          </a:p>
        </p:txBody>
      </p:sp>
      <p:sp>
        <p:nvSpPr>
          <p:cNvPr id="9" name="object 9"/>
          <p:cNvSpPr txBox="1"/>
          <p:nvPr/>
        </p:nvSpPr>
        <p:spPr>
          <a:xfrm>
            <a:off x="11037620" y="877074"/>
            <a:ext cx="836930" cy="597535"/>
          </a:xfrm>
          <a:prstGeom prst="rect">
            <a:avLst/>
          </a:prstGeom>
          <a:solidFill>
            <a:srgbClr val="4470C4"/>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0.10</a:t>
            </a:r>
            <a:endParaRPr sz="1800">
              <a:latin typeface="Calibri"/>
              <a:cs typeface="Calibri"/>
            </a:endParaRPr>
          </a:p>
        </p:txBody>
      </p:sp>
      <p:sp>
        <p:nvSpPr>
          <p:cNvPr id="10" name="object 10"/>
          <p:cNvSpPr/>
          <p:nvPr/>
        </p:nvSpPr>
        <p:spPr>
          <a:xfrm>
            <a:off x="6963244" y="1932647"/>
            <a:ext cx="836930" cy="597535"/>
          </a:xfrm>
          <a:custGeom>
            <a:avLst/>
            <a:gdLst/>
            <a:ahLst/>
            <a:cxnLst/>
            <a:rect l="l" t="t" r="r" b="b"/>
            <a:pathLst>
              <a:path w="836929" h="597535">
                <a:moveTo>
                  <a:pt x="836650" y="0"/>
                </a:moveTo>
                <a:lnTo>
                  <a:pt x="0" y="0"/>
                </a:lnTo>
                <a:lnTo>
                  <a:pt x="0" y="597153"/>
                </a:lnTo>
                <a:lnTo>
                  <a:pt x="836650" y="597153"/>
                </a:lnTo>
                <a:lnTo>
                  <a:pt x="836650" y="0"/>
                </a:lnTo>
                <a:close/>
              </a:path>
            </a:pathLst>
          </a:custGeom>
          <a:solidFill>
            <a:srgbClr val="F9E3D5"/>
          </a:solidFill>
        </p:spPr>
        <p:txBody>
          <a:bodyPr wrap="square" lIns="0" tIns="0" rIns="0" bIns="0" rtlCol="0"/>
          <a:lstStyle/>
          <a:p>
            <a:endParaRPr/>
          </a:p>
        </p:txBody>
      </p:sp>
      <p:sp>
        <p:nvSpPr>
          <p:cNvPr id="11" name="object 11"/>
          <p:cNvSpPr/>
          <p:nvPr/>
        </p:nvSpPr>
        <p:spPr>
          <a:xfrm>
            <a:off x="7983397" y="1947849"/>
            <a:ext cx="836930" cy="597535"/>
          </a:xfrm>
          <a:custGeom>
            <a:avLst/>
            <a:gdLst/>
            <a:ahLst/>
            <a:cxnLst/>
            <a:rect l="l" t="t" r="r" b="b"/>
            <a:pathLst>
              <a:path w="836929" h="597535">
                <a:moveTo>
                  <a:pt x="836650" y="0"/>
                </a:moveTo>
                <a:lnTo>
                  <a:pt x="0" y="0"/>
                </a:lnTo>
                <a:lnTo>
                  <a:pt x="0" y="597166"/>
                </a:lnTo>
                <a:lnTo>
                  <a:pt x="836650" y="597166"/>
                </a:lnTo>
                <a:lnTo>
                  <a:pt x="836650" y="0"/>
                </a:lnTo>
                <a:close/>
              </a:path>
            </a:pathLst>
          </a:custGeom>
          <a:solidFill>
            <a:srgbClr val="F9E3D5"/>
          </a:solidFill>
        </p:spPr>
        <p:txBody>
          <a:bodyPr wrap="square" lIns="0" tIns="0" rIns="0" bIns="0" rtlCol="0"/>
          <a:lstStyle/>
          <a:p>
            <a:endParaRPr/>
          </a:p>
        </p:txBody>
      </p:sp>
      <p:sp>
        <p:nvSpPr>
          <p:cNvPr id="12" name="object 12"/>
          <p:cNvSpPr/>
          <p:nvPr/>
        </p:nvSpPr>
        <p:spPr>
          <a:xfrm>
            <a:off x="9003550" y="1947849"/>
            <a:ext cx="836930" cy="597535"/>
          </a:xfrm>
          <a:custGeom>
            <a:avLst/>
            <a:gdLst/>
            <a:ahLst/>
            <a:cxnLst/>
            <a:rect l="l" t="t" r="r" b="b"/>
            <a:pathLst>
              <a:path w="836929" h="597535">
                <a:moveTo>
                  <a:pt x="836637" y="0"/>
                </a:moveTo>
                <a:lnTo>
                  <a:pt x="0" y="0"/>
                </a:lnTo>
                <a:lnTo>
                  <a:pt x="0" y="597166"/>
                </a:lnTo>
                <a:lnTo>
                  <a:pt x="836637" y="597166"/>
                </a:lnTo>
                <a:lnTo>
                  <a:pt x="836637" y="0"/>
                </a:lnTo>
                <a:close/>
              </a:path>
            </a:pathLst>
          </a:custGeom>
          <a:solidFill>
            <a:srgbClr val="EC7C30"/>
          </a:solidFill>
        </p:spPr>
        <p:txBody>
          <a:bodyPr wrap="square" lIns="0" tIns="0" rIns="0" bIns="0" rtlCol="0"/>
          <a:lstStyle/>
          <a:p>
            <a:endParaRPr/>
          </a:p>
        </p:txBody>
      </p:sp>
      <p:sp>
        <p:nvSpPr>
          <p:cNvPr id="13" name="object 13"/>
          <p:cNvSpPr txBox="1"/>
          <p:nvPr/>
        </p:nvSpPr>
        <p:spPr>
          <a:xfrm>
            <a:off x="6919696" y="2678684"/>
            <a:ext cx="25114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 </a:t>
            </a:r>
            <a:r>
              <a:rPr sz="1800" spc="-20" dirty="0">
                <a:latin typeface="Calibri"/>
                <a:cs typeface="Calibri"/>
              </a:rPr>
              <a:t>ground-</a:t>
            </a:r>
            <a:r>
              <a:rPr sz="1800" dirty="0">
                <a:latin typeface="Calibri"/>
                <a:cs typeface="Calibri"/>
              </a:rPr>
              <a:t>truth</a:t>
            </a:r>
            <a:r>
              <a:rPr sz="1800" spc="10" dirty="0">
                <a:latin typeface="Calibri"/>
                <a:cs typeface="Calibri"/>
              </a:rPr>
              <a:t> </a:t>
            </a:r>
            <a:r>
              <a:rPr sz="1800" dirty="0">
                <a:latin typeface="Calibri"/>
                <a:cs typeface="Calibri"/>
              </a:rPr>
              <a:t>dog</a:t>
            </a:r>
            <a:r>
              <a:rPr sz="1800" spc="5" dirty="0">
                <a:latin typeface="Calibri"/>
                <a:cs typeface="Calibri"/>
              </a:rPr>
              <a:t> </a:t>
            </a:r>
            <a:r>
              <a:rPr sz="1800" spc="-20" dirty="0">
                <a:latin typeface="Calibri"/>
                <a:cs typeface="Calibri"/>
              </a:rPr>
              <a:t>boxes</a:t>
            </a:r>
            <a:endParaRPr sz="1800">
              <a:latin typeface="Calibri"/>
              <a:cs typeface="Calibri"/>
            </a:endParaRPr>
          </a:p>
        </p:txBody>
      </p:sp>
      <p:sp>
        <p:nvSpPr>
          <p:cNvPr id="14" name="object 14"/>
          <p:cNvSpPr txBox="1"/>
          <p:nvPr/>
        </p:nvSpPr>
        <p:spPr>
          <a:xfrm>
            <a:off x="9132938" y="1553971"/>
            <a:ext cx="25838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No</a:t>
            </a:r>
            <a:r>
              <a:rPr sz="1800" spc="-20" dirty="0">
                <a:latin typeface="Calibri"/>
                <a:cs typeface="Calibri"/>
              </a:rPr>
              <a:t> </a:t>
            </a:r>
            <a:r>
              <a:rPr sz="1800" dirty="0">
                <a:latin typeface="Calibri"/>
                <a:cs typeface="Calibri"/>
              </a:rPr>
              <a:t>match</a:t>
            </a:r>
            <a:r>
              <a:rPr sz="1800" spc="-20" dirty="0">
                <a:latin typeface="Calibri"/>
                <a:cs typeface="Calibri"/>
              </a:rPr>
              <a:t> </a:t>
            </a:r>
            <a:r>
              <a:rPr sz="1800" dirty="0">
                <a:latin typeface="Calibri"/>
                <a:cs typeface="Calibri"/>
              </a:rPr>
              <a:t>&gt;</a:t>
            </a:r>
            <a:r>
              <a:rPr sz="1800" spc="-20" dirty="0">
                <a:latin typeface="Calibri"/>
                <a:cs typeface="Calibri"/>
              </a:rPr>
              <a:t> </a:t>
            </a:r>
            <a:r>
              <a:rPr sz="1800" dirty="0">
                <a:latin typeface="Calibri"/>
                <a:cs typeface="Calibri"/>
              </a:rPr>
              <a:t>0.5</a:t>
            </a:r>
            <a:r>
              <a:rPr sz="1800" spc="-15" dirty="0">
                <a:latin typeface="Calibri"/>
                <a:cs typeface="Calibri"/>
              </a:rPr>
              <a:t> </a:t>
            </a:r>
            <a:r>
              <a:rPr sz="1800" dirty="0">
                <a:latin typeface="Calibri"/>
                <a:cs typeface="Calibri"/>
              </a:rPr>
              <a:t>IoU</a:t>
            </a:r>
            <a:r>
              <a:rPr sz="1800" spc="-25" dirty="0">
                <a:latin typeface="Calibri"/>
                <a:cs typeface="Calibri"/>
              </a:rPr>
              <a:t> </a:t>
            </a:r>
            <a:r>
              <a:rPr sz="1800" dirty="0">
                <a:latin typeface="Calibri"/>
                <a:cs typeface="Calibri"/>
              </a:rPr>
              <a:t>with</a:t>
            </a:r>
            <a:r>
              <a:rPr sz="1800" spc="-15" dirty="0">
                <a:latin typeface="Calibri"/>
                <a:cs typeface="Calibri"/>
              </a:rPr>
              <a:t> </a:t>
            </a:r>
            <a:r>
              <a:rPr sz="1800" spc="-25" dirty="0">
                <a:latin typeface="Calibri"/>
                <a:cs typeface="Calibri"/>
              </a:rPr>
              <a:t>GT</a:t>
            </a:r>
            <a:endParaRPr sz="1800">
              <a:latin typeface="Calibri"/>
              <a:cs typeface="Calibri"/>
            </a:endParaRPr>
          </a:p>
        </p:txBody>
      </p:sp>
      <p:sp>
        <p:nvSpPr>
          <p:cNvPr id="15" name="object 15"/>
          <p:cNvSpPr txBox="1"/>
          <p:nvPr/>
        </p:nvSpPr>
        <p:spPr>
          <a:xfrm>
            <a:off x="8131403" y="3245611"/>
            <a:ext cx="2532380" cy="75692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alibri"/>
                <a:cs typeface="Calibri"/>
              </a:rPr>
              <a:t>Precision</a:t>
            </a:r>
            <a:r>
              <a:rPr sz="2400" spc="-40" dirty="0">
                <a:latin typeface="Calibri"/>
                <a:cs typeface="Calibri"/>
              </a:rPr>
              <a:t> </a:t>
            </a:r>
            <a:r>
              <a:rPr sz="2400" dirty="0">
                <a:latin typeface="Calibri"/>
                <a:cs typeface="Calibri"/>
              </a:rPr>
              <a:t>=</a:t>
            </a:r>
            <a:r>
              <a:rPr sz="2400" spc="-30" dirty="0">
                <a:latin typeface="Calibri"/>
                <a:cs typeface="Calibri"/>
              </a:rPr>
              <a:t> </a:t>
            </a:r>
            <a:r>
              <a:rPr sz="2400" dirty="0">
                <a:latin typeface="Calibri"/>
                <a:cs typeface="Calibri"/>
              </a:rPr>
              <a:t>2/4</a:t>
            </a:r>
            <a:r>
              <a:rPr sz="2400" spc="-35" dirty="0">
                <a:latin typeface="Calibri"/>
                <a:cs typeface="Calibri"/>
              </a:rPr>
              <a:t> </a:t>
            </a:r>
            <a:r>
              <a:rPr sz="2400" dirty="0">
                <a:latin typeface="Calibri"/>
                <a:cs typeface="Calibri"/>
              </a:rPr>
              <a:t>=</a:t>
            </a:r>
            <a:r>
              <a:rPr sz="2400" spc="-30" dirty="0">
                <a:latin typeface="Calibri"/>
                <a:cs typeface="Calibri"/>
              </a:rPr>
              <a:t> </a:t>
            </a:r>
            <a:r>
              <a:rPr sz="2400" spc="-25" dirty="0">
                <a:latin typeface="Calibri"/>
                <a:cs typeface="Calibri"/>
              </a:rPr>
              <a:t>0.5 </a:t>
            </a:r>
            <a:r>
              <a:rPr sz="2400" dirty="0">
                <a:latin typeface="Calibri"/>
                <a:cs typeface="Calibri"/>
              </a:rPr>
              <a:t>Recall</a:t>
            </a:r>
            <a:r>
              <a:rPr sz="2400" spc="-45" dirty="0">
                <a:latin typeface="Calibri"/>
                <a:cs typeface="Calibri"/>
              </a:rPr>
              <a:t> </a:t>
            </a:r>
            <a:r>
              <a:rPr sz="2400" dirty="0">
                <a:latin typeface="Calibri"/>
                <a:cs typeface="Calibri"/>
              </a:rPr>
              <a:t>=</a:t>
            </a:r>
            <a:r>
              <a:rPr sz="2400" spc="-40" dirty="0">
                <a:latin typeface="Calibri"/>
                <a:cs typeface="Calibri"/>
              </a:rPr>
              <a:t> </a:t>
            </a:r>
            <a:r>
              <a:rPr sz="2400" dirty="0">
                <a:latin typeface="Calibri"/>
                <a:cs typeface="Calibri"/>
              </a:rPr>
              <a:t>2/3</a:t>
            </a:r>
            <a:r>
              <a:rPr sz="2400" spc="-40" dirty="0">
                <a:latin typeface="Calibri"/>
                <a:cs typeface="Calibri"/>
              </a:rPr>
              <a:t> </a:t>
            </a:r>
            <a:r>
              <a:rPr sz="2400" dirty="0">
                <a:latin typeface="Calibri"/>
                <a:cs typeface="Calibri"/>
              </a:rPr>
              <a:t>=</a:t>
            </a:r>
            <a:r>
              <a:rPr sz="2400" spc="-40" dirty="0">
                <a:latin typeface="Calibri"/>
                <a:cs typeface="Calibri"/>
              </a:rPr>
              <a:t> </a:t>
            </a:r>
            <a:r>
              <a:rPr sz="2400" spc="-20" dirty="0">
                <a:latin typeface="Calibri"/>
                <a:cs typeface="Calibri"/>
              </a:rPr>
              <a:t>0.67</a:t>
            </a:r>
            <a:endParaRPr sz="2400">
              <a:latin typeface="Calibri"/>
              <a:cs typeface="Calibri"/>
            </a:endParaRPr>
          </a:p>
        </p:txBody>
      </p:sp>
      <p:sp>
        <p:nvSpPr>
          <p:cNvPr id="16" name="object 16"/>
          <p:cNvSpPr txBox="1"/>
          <p:nvPr/>
        </p:nvSpPr>
        <p:spPr>
          <a:xfrm>
            <a:off x="10017467" y="877074"/>
            <a:ext cx="836930" cy="597535"/>
          </a:xfrm>
          <a:prstGeom prst="rect">
            <a:avLst/>
          </a:prstGeom>
          <a:solidFill>
            <a:srgbClr val="C00000"/>
          </a:solidFill>
        </p:spPr>
        <p:txBody>
          <a:bodyPr vert="horz" wrap="square" lIns="0" tIns="149860" rIns="0" bIns="0" rtlCol="0">
            <a:spAutoFit/>
          </a:bodyPr>
          <a:lstStyle/>
          <a:p>
            <a:pPr marL="273685">
              <a:lnSpc>
                <a:spcPct val="100000"/>
              </a:lnSpc>
              <a:spcBef>
                <a:spcPts val="1180"/>
              </a:spcBef>
            </a:pPr>
            <a:r>
              <a:rPr sz="1800" spc="-25" dirty="0">
                <a:solidFill>
                  <a:srgbClr val="FFFFFF"/>
                </a:solidFill>
                <a:latin typeface="Calibri"/>
                <a:cs typeface="Calibri"/>
              </a:rPr>
              <a:t>0.5</a:t>
            </a:r>
            <a:endParaRPr sz="1800">
              <a:latin typeface="Calibri"/>
              <a:cs typeface="Calibri"/>
            </a:endParaRPr>
          </a:p>
        </p:txBody>
      </p:sp>
      <p:grpSp>
        <p:nvGrpSpPr>
          <p:cNvPr id="17" name="object 17"/>
          <p:cNvGrpSpPr/>
          <p:nvPr/>
        </p:nvGrpSpPr>
        <p:grpSpPr>
          <a:xfrm>
            <a:off x="7006594" y="4083900"/>
            <a:ext cx="3406775" cy="1944370"/>
            <a:chOff x="7006594" y="4083900"/>
            <a:chExt cx="3406775" cy="1944370"/>
          </a:xfrm>
        </p:grpSpPr>
        <p:sp>
          <p:nvSpPr>
            <p:cNvPr id="18" name="object 18"/>
            <p:cNvSpPr/>
            <p:nvPr/>
          </p:nvSpPr>
          <p:spPr>
            <a:xfrm>
              <a:off x="7139546" y="4083900"/>
              <a:ext cx="0" cy="1831339"/>
            </a:xfrm>
            <a:custGeom>
              <a:avLst/>
              <a:gdLst/>
              <a:ahLst/>
              <a:cxnLst/>
              <a:rect l="l" t="t" r="r" b="b"/>
              <a:pathLst>
                <a:path h="1831339">
                  <a:moveTo>
                    <a:pt x="0" y="0"/>
                  </a:moveTo>
                  <a:lnTo>
                    <a:pt x="1" y="1830781"/>
                  </a:lnTo>
                </a:path>
              </a:pathLst>
            </a:custGeom>
            <a:ln w="25400">
              <a:solidFill>
                <a:srgbClr val="000000"/>
              </a:solidFill>
            </a:ln>
          </p:spPr>
          <p:txBody>
            <a:bodyPr wrap="square" lIns="0" tIns="0" rIns="0" bIns="0" rtlCol="0"/>
            <a:lstStyle/>
            <a:p>
              <a:endParaRPr/>
            </a:p>
          </p:txBody>
        </p:sp>
        <p:sp>
          <p:nvSpPr>
            <p:cNvPr id="19" name="object 19"/>
            <p:cNvSpPr/>
            <p:nvPr/>
          </p:nvSpPr>
          <p:spPr>
            <a:xfrm>
              <a:off x="7053496" y="5856670"/>
              <a:ext cx="3359785" cy="0"/>
            </a:xfrm>
            <a:custGeom>
              <a:avLst/>
              <a:gdLst/>
              <a:ahLst/>
              <a:cxnLst/>
              <a:rect l="l" t="t" r="r" b="b"/>
              <a:pathLst>
                <a:path w="3359784">
                  <a:moveTo>
                    <a:pt x="3359461" y="0"/>
                  </a:moveTo>
                  <a:lnTo>
                    <a:pt x="0" y="1"/>
                  </a:lnTo>
                </a:path>
              </a:pathLst>
            </a:custGeom>
            <a:ln w="25400">
              <a:solidFill>
                <a:srgbClr val="000000"/>
              </a:solidFill>
            </a:ln>
          </p:spPr>
          <p:txBody>
            <a:bodyPr wrap="square" lIns="0" tIns="0" rIns="0" bIns="0" rtlCol="0"/>
            <a:lstStyle/>
            <a:p>
              <a:endParaRPr/>
            </a:p>
          </p:txBody>
        </p:sp>
        <p:pic>
          <p:nvPicPr>
            <p:cNvPr id="20" name="object 20"/>
            <p:cNvPicPr/>
            <p:nvPr/>
          </p:nvPicPr>
          <p:blipFill>
            <a:blip r:embed="rId2" cstate="print"/>
            <a:stretch>
              <a:fillRect/>
            </a:stretch>
          </p:blipFill>
          <p:spPr>
            <a:xfrm>
              <a:off x="9104769" y="4130535"/>
              <a:ext cx="210793" cy="210793"/>
            </a:xfrm>
            <a:prstGeom prst="rect">
              <a:avLst/>
            </a:prstGeom>
          </p:spPr>
        </p:pic>
        <p:pic>
          <p:nvPicPr>
            <p:cNvPr id="21" name="object 21"/>
            <p:cNvPicPr/>
            <p:nvPr/>
          </p:nvPicPr>
          <p:blipFill>
            <a:blip r:embed="rId3" cstate="print"/>
            <a:stretch>
              <a:fillRect/>
            </a:stretch>
          </p:blipFill>
          <p:spPr>
            <a:xfrm>
              <a:off x="8062848" y="4134459"/>
              <a:ext cx="210793" cy="210793"/>
            </a:xfrm>
            <a:prstGeom prst="rect">
              <a:avLst/>
            </a:prstGeom>
          </p:spPr>
        </p:pic>
        <p:sp>
          <p:nvSpPr>
            <p:cNvPr id="22" name="object 22"/>
            <p:cNvSpPr/>
            <p:nvPr/>
          </p:nvSpPr>
          <p:spPr>
            <a:xfrm>
              <a:off x="10389704" y="5706285"/>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23" name="object 23"/>
            <p:cNvSpPr/>
            <p:nvPr/>
          </p:nvSpPr>
          <p:spPr>
            <a:xfrm>
              <a:off x="9210166" y="5726921"/>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24" name="object 24"/>
            <p:cNvSpPr/>
            <p:nvPr/>
          </p:nvSpPr>
          <p:spPr>
            <a:xfrm>
              <a:off x="8168246" y="5706285"/>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25" name="object 25"/>
            <p:cNvSpPr/>
            <p:nvPr/>
          </p:nvSpPr>
          <p:spPr>
            <a:xfrm>
              <a:off x="7019294" y="4239861"/>
              <a:ext cx="263525" cy="635"/>
            </a:xfrm>
            <a:custGeom>
              <a:avLst/>
              <a:gdLst/>
              <a:ahLst/>
              <a:cxnLst/>
              <a:rect l="l" t="t" r="r" b="b"/>
              <a:pathLst>
                <a:path w="263525" h="635">
                  <a:moveTo>
                    <a:pt x="262911" y="440"/>
                  </a:moveTo>
                  <a:lnTo>
                    <a:pt x="0" y="0"/>
                  </a:lnTo>
                </a:path>
              </a:pathLst>
            </a:custGeom>
            <a:ln w="25400">
              <a:solidFill>
                <a:srgbClr val="000000"/>
              </a:solidFill>
            </a:ln>
          </p:spPr>
          <p:txBody>
            <a:bodyPr wrap="square" lIns="0" tIns="0" rIns="0" bIns="0" rtlCol="0"/>
            <a:lstStyle/>
            <a:p>
              <a:endParaRPr/>
            </a:p>
          </p:txBody>
        </p:sp>
        <p:pic>
          <p:nvPicPr>
            <p:cNvPr id="26" name="object 26"/>
            <p:cNvPicPr/>
            <p:nvPr/>
          </p:nvPicPr>
          <p:blipFill>
            <a:blip r:embed="rId3" cstate="print"/>
            <a:stretch>
              <a:fillRect/>
            </a:stretch>
          </p:blipFill>
          <p:spPr>
            <a:xfrm>
              <a:off x="9104769" y="4891379"/>
              <a:ext cx="210793" cy="210793"/>
            </a:xfrm>
            <a:prstGeom prst="rect">
              <a:avLst/>
            </a:prstGeom>
          </p:spPr>
        </p:pic>
        <p:pic>
          <p:nvPicPr>
            <p:cNvPr id="27" name="object 27"/>
            <p:cNvPicPr/>
            <p:nvPr/>
          </p:nvPicPr>
          <p:blipFill>
            <a:blip r:embed="rId3" cstate="print"/>
            <a:stretch>
              <a:fillRect/>
            </a:stretch>
          </p:blipFill>
          <p:spPr>
            <a:xfrm>
              <a:off x="9104769" y="4475517"/>
              <a:ext cx="210793" cy="210793"/>
            </a:xfrm>
            <a:prstGeom prst="rect">
              <a:avLst/>
            </a:prstGeom>
          </p:spPr>
        </p:pic>
      </p:grpSp>
      <p:sp>
        <p:nvSpPr>
          <p:cNvPr id="28" name="object 28"/>
          <p:cNvSpPr txBox="1"/>
          <p:nvPr/>
        </p:nvSpPr>
        <p:spPr>
          <a:xfrm>
            <a:off x="6579850" y="4351828"/>
            <a:ext cx="397510" cy="1144270"/>
          </a:xfrm>
          <a:prstGeom prst="rect">
            <a:avLst/>
          </a:prstGeom>
        </p:spPr>
        <p:txBody>
          <a:bodyPr vert="vert270" wrap="square" lIns="0" tIns="0" rIns="0" bIns="0" rtlCol="0">
            <a:spAutoFit/>
          </a:bodyPr>
          <a:lstStyle/>
          <a:p>
            <a:pPr marL="12700">
              <a:lnSpc>
                <a:spcPts val="2865"/>
              </a:lnSpc>
            </a:pPr>
            <a:r>
              <a:rPr sz="2400" spc="-10" dirty="0">
                <a:latin typeface="Calibri"/>
                <a:cs typeface="Calibri"/>
              </a:rPr>
              <a:t>Precision</a:t>
            </a:r>
            <a:endParaRPr sz="2400">
              <a:latin typeface="Calibri"/>
              <a:cs typeface="Calibri"/>
            </a:endParaRPr>
          </a:p>
        </p:txBody>
      </p:sp>
      <p:sp>
        <p:nvSpPr>
          <p:cNvPr id="29" name="object 29"/>
          <p:cNvSpPr txBox="1"/>
          <p:nvPr/>
        </p:nvSpPr>
        <p:spPr>
          <a:xfrm>
            <a:off x="8353996" y="5878429"/>
            <a:ext cx="749935" cy="397510"/>
          </a:xfrm>
          <a:prstGeom prst="rect">
            <a:avLst/>
          </a:prstGeom>
        </p:spPr>
        <p:txBody>
          <a:bodyPr vert="horz" wrap="square" lIns="0" tIns="0" rIns="0" bIns="0" rtlCol="0">
            <a:spAutoFit/>
          </a:bodyPr>
          <a:lstStyle/>
          <a:p>
            <a:pPr marL="12700">
              <a:lnSpc>
                <a:spcPts val="2865"/>
              </a:lnSpc>
            </a:pPr>
            <a:r>
              <a:rPr sz="2400" spc="-10" dirty="0">
                <a:latin typeface="Calibri"/>
                <a:cs typeface="Calibri"/>
              </a:rPr>
              <a:t>Recall</a:t>
            </a:r>
            <a:endParaRPr sz="2400">
              <a:latin typeface="Calibri"/>
              <a:cs typeface="Calibri"/>
            </a:endParaRPr>
          </a:p>
        </p:txBody>
      </p:sp>
      <p:sp>
        <p:nvSpPr>
          <p:cNvPr id="30" name="object 30"/>
          <p:cNvSpPr txBox="1"/>
          <p:nvPr/>
        </p:nvSpPr>
        <p:spPr>
          <a:xfrm>
            <a:off x="9457181" y="6005846"/>
            <a:ext cx="1817370" cy="793115"/>
          </a:xfrm>
          <a:prstGeom prst="rect">
            <a:avLst/>
          </a:prstGeom>
        </p:spPr>
        <p:txBody>
          <a:bodyPr vert="horz" wrap="square" lIns="0" tIns="1270" rIns="0" bIns="0" rtlCol="0">
            <a:spAutoFit/>
          </a:bodyPr>
          <a:lstStyle/>
          <a:p>
            <a:pPr marL="42545" algn="ctr">
              <a:lnSpc>
                <a:spcPct val="100000"/>
              </a:lnSpc>
              <a:spcBef>
                <a:spcPts val="10"/>
              </a:spcBef>
            </a:pPr>
            <a:r>
              <a:rPr sz="1800" spc="-25" dirty="0">
                <a:latin typeface="Calibri"/>
                <a:cs typeface="Calibri"/>
              </a:rPr>
              <a:t>1.0</a:t>
            </a:r>
            <a:endParaRPr sz="1800" dirty="0">
              <a:latin typeface="Calibri"/>
              <a:cs typeface="Calibri"/>
            </a:endParaRPr>
          </a:p>
          <a:p>
            <a:pPr algn="ctr">
              <a:lnSpc>
                <a:spcPct val="100000"/>
              </a:lnSpc>
              <a:spcBef>
                <a:spcPts val="1435"/>
              </a:spcBef>
            </a:pPr>
            <a:r>
              <a:rPr lang="en-TR" sz="2000" dirty="0">
                <a:solidFill>
                  <a:srgbClr val="FFC904"/>
                </a:solidFill>
                <a:latin typeface="Calibri"/>
                <a:cs typeface="Calibri"/>
              </a:rPr>
              <a:t> </a:t>
            </a:r>
            <a:endParaRPr sz="2000" dirty="0">
              <a:latin typeface="Calibri"/>
              <a:cs typeface="Calibri"/>
            </a:endParaRPr>
          </a:p>
        </p:txBody>
      </p:sp>
      <p:sp>
        <p:nvSpPr>
          <p:cNvPr id="31" name="object 31"/>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32" name="object 32"/>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50</a:t>
            </a:fld>
            <a:endParaRPr spc="-25"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289" y="308354"/>
            <a:ext cx="6278245" cy="1181100"/>
          </a:xfrm>
          <a:prstGeom prst="rect">
            <a:avLst/>
          </a:prstGeom>
        </p:spPr>
        <p:txBody>
          <a:bodyPr vert="horz" wrap="square" lIns="0" tIns="83820" rIns="0" bIns="0" rtlCol="0">
            <a:spAutoFit/>
          </a:bodyPr>
          <a:lstStyle/>
          <a:p>
            <a:pPr marL="12700" marR="5080">
              <a:lnSpc>
                <a:spcPts val="4300"/>
              </a:lnSpc>
              <a:spcBef>
                <a:spcPts val="660"/>
              </a:spcBef>
            </a:pPr>
            <a:r>
              <a:rPr spc="-10" dirty="0"/>
              <a:t>Evaluating</a:t>
            </a:r>
            <a:r>
              <a:rPr spc="-105" dirty="0"/>
              <a:t> </a:t>
            </a:r>
            <a:r>
              <a:rPr dirty="0"/>
              <a:t>Object</a:t>
            </a:r>
            <a:r>
              <a:rPr spc="-110" dirty="0"/>
              <a:t> </a:t>
            </a:r>
            <a:r>
              <a:rPr spc="-10" dirty="0"/>
              <a:t>Detectors: </a:t>
            </a:r>
            <a:r>
              <a:rPr dirty="0"/>
              <a:t>Mean</a:t>
            </a:r>
            <a:r>
              <a:rPr spc="-150" dirty="0"/>
              <a:t> </a:t>
            </a:r>
            <a:r>
              <a:rPr spc="-10" dirty="0"/>
              <a:t>Average</a:t>
            </a:r>
            <a:r>
              <a:rPr spc="-150" dirty="0"/>
              <a:t> </a:t>
            </a:r>
            <a:r>
              <a:rPr dirty="0"/>
              <a:t>Precision</a:t>
            </a:r>
            <a:r>
              <a:rPr spc="-150" dirty="0"/>
              <a:t> </a:t>
            </a:r>
            <a:r>
              <a:rPr spc="-10" dirty="0"/>
              <a:t>(mAP)</a:t>
            </a: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354965" indent="-342265">
              <a:lnSpc>
                <a:spcPct val="100000"/>
              </a:lnSpc>
              <a:spcBef>
                <a:spcPts val="100"/>
              </a:spcBef>
              <a:buAutoNum type="arabicPeriod"/>
              <a:tabLst>
                <a:tab pos="354965" algn="l"/>
              </a:tabLst>
            </a:pPr>
            <a:r>
              <a:rPr dirty="0"/>
              <a:t>Run</a:t>
            </a:r>
            <a:r>
              <a:rPr spc="-50" dirty="0"/>
              <a:t> </a:t>
            </a:r>
            <a:r>
              <a:rPr dirty="0"/>
              <a:t>object</a:t>
            </a:r>
            <a:r>
              <a:rPr spc="-45" dirty="0"/>
              <a:t> </a:t>
            </a:r>
            <a:r>
              <a:rPr dirty="0"/>
              <a:t>detector</a:t>
            </a:r>
            <a:r>
              <a:rPr spc="-40" dirty="0"/>
              <a:t> </a:t>
            </a:r>
            <a:r>
              <a:rPr dirty="0"/>
              <a:t>on</a:t>
            </a:r>
            <a:r>
              <a:rPr spc="-50" dirty="0"/>
              <a:t> </a:t>
            </a:r>
            <a:r>
              <a:rPr dirty="0"/>
              <a:t>all</a:t>
            </a:r>
            <a:r>
              <a:rPr spc="-45" dirty="0"/>
              <a:t> </a:t>
            </a:r>
            <a:r>
              <a:rPr dirty="0"/>
              <a:t>test</a:t>
            </a:r>
            <a:r>
              <a:rPr spc="-40" dirty="0"/>
              <a:t> </a:t>
            </a:r>
            <a:r>
              <a:rPr dirty="0"/>
              <a:t>images</a:t>
            </a:r>
            <a:r>
              <a:rPr spc="-45" dirty="0"/>
              <a:t> </a:t>
            </a:r>
            <a:r>
              <a:rPr dirty="0"/>
              <a:t>(with</a:t>
            </a:r>
            <a:r>
              <a:rPr spc="-50" dirty="0"/>
              <a:t> </a:t>
            </a:r>
            <a:r>
              <a:rPr spc="-20" dirty="0"/>
              <a:t>NMS)</a:t>
            </a:r>
          </a:p>
          <a:p>
            <a:pPr marL="354965" marR="173990" indent="-342900">
              <a:lnSpc>
                <a:spcPct val="100000"/>
              </a:lnSpc>
              <a:buAutoNum type="arabicPeriod"/>
              <a:tabLst>
                <a:tab pos="354965" algn="l"/>
              </a:tabLst>
            </a:pPr>
            <a:r>
              <a:rPr dirty="0"/>
              <a:t>For</a:t>
            </a:r>
            <a:r>
              <a:rPr spc="-55" dirty="0"/>
              <a:t> </a:t>
            </a:r>
            <a:r>
              <a:rPr dirty="0"/>
              <a:t>each</a:t>
            </a:r>
            <a:r>
              <a:rPr spc="-50" dirty="0"/>
              <a:t> </a:t>
            </a:r>
            <a:r>
              <a:rPr spc="-25" dirty="0"/>
              <a:t>category,</a:t>
            </a:r>
            <a:r>
              <a:rPr spc="-55" dirty="0"/>
              <a:t> </a:t>
            </a:r>
            <a:r>
              <a:rPr dirty="0"/>
              <a:t>compute</a:t>
            </a:r>
            <a:r>
              <a:rPr spc="-50" dirty="0"/>
              <a:t> </a:t>
            </a:r>
            <a:r>
              <a:rPr spc="-20" dirty="0"/>
              <a:t>Average</a:t>
            </a:r>
            <a:r>
              <a:rPr spc="-50" dirty="0"/>
              <a:t> </a:t>
            </a:r>
            <a:r>
              <a:rPr dirty="0"/>
              <a:t>Precision</a:t>
            </a:r>
            <a:r>
              <a:rPr spc="-55" dirty="0"/>
              <a:t> </a:t>
            </a:r>
            <a:r>
              <a:rPr dirty="0"/>
              <a:t>(AP)</a:t>
            </a:r>
            <a:r>
              <a:rPr spc="-50" dirty="0"/>
              <a:t> = </a:t>
            </a:r>
            <a:r>
              <a:rPr dirty="0"/>
              <a:t>area</a:t>
            </a:r>
            <a:r>
              <a:rPr spc="-65" dirty="0"/>
              <a:t> </a:t>
            </a:r>
            <a:r>
              <a:rPr dirty="0"/>
              <a:t>under</a:t>
            </a:r>
            <a:r>
              <a:rPr spc="-60" dirty="0"/>
              <a:t> </a:t>
            </a:r>
            <a:r>
              <a:rPr dirty="0"/>
              <a:t>Precision</a:t>
            </a:r>
            <a:r>
              <a:rPr spc="-65" dirty="0"/>
              <a:t> </a:t>
            </a:r>
            <a:r>
              <a:rPr dirty="0"/>
              <a:t>vs</a:t>
            </a:r>
            <a:r>
              <a:rPr spc="-65" dirty="0"/>
              <a:t> </a:t>
            </a:r>
            <a:r>
              <a:rPr dirty="0"/>
              <a:t>Recall</a:t>
            </a:r>
            <a:r>
              <a:rPr spc="-60" dirty="0"/>
              <a:t> </a:t>
            </a:r>
            <a:r>
              <a:rPr spc="-10" dirty="0"/>
              <a:t>Curve</a:t>
            </a:r>
          </a:p>
          <a:p>
            <a:pPr marL="812165" lvl="1" indent="-342265">
              <a:lnSpc>
                <a:spcPct val="100000"/>
              </a:lnSpc>
              <a:buAutoNum type="arabicPeriod"/>
              <a:tabLst>
                <a:tab pos="812165" algn="l"/>
              </a:tabLst>
            </a:pPr>
            <a:r>
              <a:rPr sz="2000" dirty="0">
                <a:latin typeface="Calibri"/>
                <a:cs typeface="Calibri"/>
              </a:rPr>
              <a:t>For</a:t>
            </a:r>
            <a:r>
              <a:rPr sz="2000" spc="-65" dirty="0">
                <a:latin typeface="Calibri"/>
                <a:cs typeface="Calibri"/>
              </a:rPr>
              <a:t> </a:t>
            </a:r>
            <a:r>
              <a:rPr sz="2000" dirty="0">
                <a:latin typeface="Calibri"/>
                <a:cs typeface="Calibri"/>
              </a:rPr>
              <a:t>each</a:t>
            </a:r>
            <a:r>
              <a:rPr sz="2000" spc="-65" dirty="0">
                <a:latin typeface="Calibri"/>
                <a:cs typeface="Calibri"/>
              </a:rPr>
              <a:t> </a:t>
            </a:r>
            <a:r>
              <a:rPr sz="2000" dirty="0">
                <a:latin typeface="Calibri"/>
                <a:cs typeface="Calibri"/>
              </a:rPr>
              <a:t>detection</a:t>
            </a:r>
            <a:r>
              <a:rPr sz="2000" spc="-65" dirty="0">
                <a:latin typeface="Calibri"/>
                <a:cs typeface="Calibri"/>
              </a:rPr>
              <a:t> </a:t>
            </a:r>
            <a:r>
              <a:rPr sz="2000" dirty="0">
                <a:latin typeface="Calibri"/>
                <a:cs typeface="Calibri"/>
              </a:rPr>
              <a:t>(highest</a:t>
            </a:r>
            <a:r>
              <a:rPr sz="2000" spc="-60" dirty="0">
                <a:latin typeface="Calibri"/>
                <a:cs typeface="Calibri"/>
              </a:rPr>
              <a:t> </a:t>
            </a:r>
            <a:r>
              <a:rPr sz="2000" dirty="0">
                <a:latin typeface="Calibri"/>
                <a:cs typeface="Calibri"/>
              </a:rPr>
              <a:t>score</a:t>
            </a:r>
            <a:r>
              <a:rPr sz="2000" spc="-65" dirty="0">
                <a:latin typeface="Calibri"/>
                <a:cs typeface="Calibri"/>
              </a:rPr>
              <a:t> </a:t>
            </a:r>
            <a:r>
              <a:rPr sz="2000" dirty="0">
                <a:latin typeface="Calibri"/>
                <a:cs typeface="Calibri"/>
              </a:rPr>
              <a:t>to</a:t>
            </a:r>
            <a:r>
              <a:rPr sz="2000" spc="-70" dirty="0">
                <a:latin typeface="Calibri"/>
                <a:cs typeface="Calibri"/>
              </a:rPr>
              <a:t> </a:t>
            </a:r>
            <a:r>
              <a:rPr sz="2000" dirty="0">
                <a:latin typeface="Calibri"/>
                <a:cs typeface="Calibri"/>
              </a:rPr>
              <a:t>lowest</a:t>
            </a:r>
            <a:r>
              <a:rPr sz="2000" spc="-60" dirty="0">
                <a:latin typeface="Calibri"/>
                <a:cs typeface="Calibri"/>
              </a:rPr>
              <a:t> </a:t>
            </a:r>
            <a:r>
              <a:rPr sz="2000" spc="-10" dirty="0">
                <a:latin typeface="Calibri"/>
                <a:cs typeface="Calibri"/>
              </a:rPr>
              <a:t>score)</a:t>
            </a:r>
            <a:endParaRPr sz="2000">
              <a:latin typeface="Calibri"/>
              <a:cs typeface="Calibri"/>
            </a:endParaRPr>
          </a:p>
          <a:p>
            <a:pPr marL="1270000" marR="449580" lvl="2" indent="-343535">
              <a:lnSpc>
                <a:spcPct val="100000"/>
              </a:lnSpc>
              <a:buAutoNum type="arabicPeriod"/>
              <a:tabLst>
                <a:tab pos="1270000" algn="l"/>
              </a:tabLst>
            </a:pPr>
            <a:r>
              <a:rPr sz="2000" dirty="0">
                <a:latin typeface="Calibri"/>
                <a:cs typeface="Calibri"/>
              </a:rPr>
              <a:t>If</a:t>
            </a:r>
            <a:r>
              <a:rPr sz="2000" spc="-35"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matches</a:t>
            </a:r>
            <a:r>
              <a:rPr sz="2000" spc="-30" dirty="0">
                <a:latin typeface="Calibri"/>
                <a:cs typeface="Calibri"/>
              </a:rPr>
              <a:t> </a:t>
            </a:r>
            <a:r>
              <a:rPr sz="2000" dirty="0">
                <a:latin typeface="Calibri"/>
                <a:cs typeface="Calibri"/>
              </a:rPr>
              <a:t>some</a:t>
            </a:r>
            <a:r>
              <a:rPr sz="2000" spc="-30" dirty="0">
                <a:latin typeface="Calibri"/>
                <a:cs typeface="Calibri"/>
              </a:rPr>
              <a:t> </a:t>
            </a:r>
            <a:r>
              <a:rPr sz="2000" dirty="0">
                <a:latin typeface="Calibri"/>
                <a:cs typeface="Calibri"/>
              </a:rPr>
              <a:t>GT</a:t>
            </a:r>
            <a:r>
              <a:rPr sz="2000" spc="-35" dirty="0">
                <a:latin typeface="Calibri"/>
                <a:cs typeface="Calibri"/>
              </a:rPr>
              <a:t> </a:t>
            </a:r>
            <a:r>
              <a:rPr sz="2000" dirty="0">
                <a:latin typeface="Calibri"/>
                <a:cs typeface="Calibri"/>
              </a:rPr>
              <a:t>box</a:t>
            </a:r>
            <a:r>
              <a:rPr sz="2000" spc="-40" dirty="0">
                <a:latin typeface="Calibri"/>
                <a:cs typeface="Calibri"/>
              </a:rPr>
              <a:t> </a:t>
            </a:r>
            <a:r>
              <a:rPr sz="2000" dirty="0">
                <a:latin typeface="Calibri"/>
                <a:cs typeface="Calibri"/>
              </a:rPr>
              <a:t>with</a:t>
            </a:r>
            <a:r>
              <a:rPr sz="2000" spc="-40" dirty="0">
                <a:latin typeface="Calibri"/>
                <a:cs typeface="Calibri"/>
              </a:rPr>
              <a:t> </a:t>
            </a:r>
            <a:r>
              <a:rPr sz="2000" dirty="0">
                <a:latin typeface="Calibri"/>
                <a:cs typeface="Calibri"/>
              </a:rPr>
              <a:t>IoU</a:t>
            </a:r>
            <a:r>
              <a:rPr sz="2000" spc="-30" dirty="0">
                <a:latin typeface="Calibri"/>
                <a:cs typeface="Calibri"/>
              </a:rPr>
              <a:t> </a:t>
            </a:r>
            <a:r>
              <a:rPr sz="2000" dirty="0">
                <a:latin typeface="Calibri"/>
                <a:cs typeface="Calibri"/>
              </a:rPr>
              <a:t>&gt;</a:t>
            </a:r>
            <a:r>
              <a:rPr sz="2000" spc="-30" dirty="0">
                <a:latin typeface="Calibri"/>
                <a:cs typeface="Calibri"/>
              </a:rPr>
              <a:t> </a:t>
            </a:r>
            <a:r>
              <a:rPr sz="2000" spc="-20" dirty="0">
                <a:latin typeface="Calibri"/>
                <a:cs typeface="Calibri"/>
              </a:rPr>
              <a:t>0.5, </a:t>
            </a:r>
            <a:r>
              <a:rPr sz="2000" dirty="0">
                <a:latin typeface="Calibri"/>
                <a:cs typeface="Calibri"/>
              </a:rPr>
              <a:t>mark</a:t>
            </a:r>
            <a:r>
              <a:rPr sz="2000" spc="-40" dirty="0">
                <a:latin typeface="Calibri"/>
                <a:cs typeface="Calibri"/>
              </a:rPr>
              <a:t> </a:t>
            </a:r>
            <a:r>
              <a:rPr sz="2000" dirty="0">
                <a:latin typeface="Calibri"/>
                <a:cs typeface="Calibri"/>
              </a:rPr>
              <a:t>it</a:t>
            </a:r>
            <a:r>
              <a:rPr sz="2000" spc="-40" dirty="0">
                <a:latin typeface="Calibri"/>
                <a:cs typeface="Calibri"/>
              </a:rPr>
              <a:t> </a:t>
            </a:r>
            <a:r>
              <a:rPr sz="2000" dirty="0">
                <a:latin typeface="Calibri"/>
                <a:cs typeface="Calibri"/>
              </a:rPr>
              <a:t>as</a:t>
            </a:r>
            <a:r>
              <a:rPr sz="2000" spc="-40" dirty="0">
                <a:latin typeface="Calibri"/>
                <a:cs typeface="Calibri"/>
              </a:rPr>
              <a:t> </a:t>
            </a:r>
            <a:r>
              <a:rPr sz="2000" dirty="0">
                <a:latin typeface="Calibri"/>
                <a:cs typeface="Calibri"/>
              </a:rPr>
              <a:t>positive</a:t>
            </a:r>
            <a:r>
              <a:rPr sz="2000" spc="-40" dirty="0">
                <a:latin typeface="Calibri"/>
                <a:cs typeface="Calibri"/>
              </a:rPr>
              <a:t> </a:t>
            </a:r>
            <a:r>
              <a:rPr sz="2000" dirty="0">
                <a:latin typeface="Calibri"/>
                <a:cs typeface="Calibri"/>
              </a:rPr>
              <a:t>and</a:t>
            </a:r>
            <a:r>
              <a:rPr sz="2000" spc="-45" dirty="0">
                <a:latin typeface="Calibri"/>
                <a:cs typeface="Calibri"/>
              </a:rPr>
              <a:t> </a:t>
            </a:r>
            <a:r>
              <a:rPr sz="2000" dirty="0">
                <a:latin typeface="Calibri"/>
                <a:cs typeface="Calibri"/>
              </a:rPr>
              <a:t>eliminate</a:t>
            </a:r>
            <a:r>
              <a:rPr sz="2000" spc="-40" dirty="0">
                <a:latin typeface="Calibri"/>
                <a:cs typeface="Calibri"/>
              </a:rPr>
              <a:t> </a:t>
            </a:r>
            <a:r>
              <a:rPr sz="2000" dirty="0">
                <a:latin typeface="Calibri"/>
                <a:cs typeface="Calibri"/>
              </a:rPr>
              <a:t>the</a:t>
            </a:r>
            <a:r>
              <a:rPr sz="2000" spc="-40" dirty="0">
                <a:latin typeface="Calibri"/>
                <a:cs typeface="Calibri"/>
              </a:rPr>
              <a:t> </a:t>
            </a:r>
            <a:r>
              <a:rPr sz="2000" spc="-25" dirty="0">
                <a:latin typeface="Calibri"/>
                <a:cs typeface="Calibri"/>
              </a:rPr>
              <a:t>GT</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Otherwise</a:t>
            </a:r>
            <a:r>
              <a:rPr sz="2000" spc="-35" dirty="0">
                <a:latin typeface="Calibri"/>
                <a:cs typeface="Calibri"/>
              </a:rPr>
              <a:t> </a:t>
            </a:r>
            <a:r>
              <a:rPr sz="2000" dirty="0">
                <a:latin typeface="Calibri"/>
                <a:cs typeface="Calibri"/>
              </a:rPr>
              <a:t>mark</a:t>
            </a:r>
            <a:r>
              <a:rPr sz="2000" spc="-30"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as</a:t>
            </a:r>
            <a:r>
              <a:rPr sz="2000" spc="-35" dirty="0">
                <a:latin typeface="Calibri"/>
                <a:cs typeface="Calibri"/>
              </a:rPr>
              <a:t> </a:t>
            </a:r>
            <a:r>
              <a:rPr sz="2000" spc="-10" dirty="0">
                <a:latin typeface="Calibri"/>
                <a:cs typeface="Calibri"/>
              </a:rPr>
              <a:t>negative</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Plot</a:t>
            </a:r>
            <a:r>
              <a:rPr sz="2000" spc="-25" dirty="0">
                <a:latin typeface="Calibri"/>
                <a:cs typeface="Calibri"/>
              </a:rPr>
              <a:t> </a:t>
            </a:r>
            <a:r>
              <a:rPr sz="2000" dirty="0">
                <a:latin typeface="Calibri"/>
                <a:cs typeface="Calibri"/>
              </a:rPr>
              <a:t>a</a:t>
            </a:r>
            <a:r>
              <a:rPr sz="2000" spc="-20" dirty="0">
                <a:latin typeface="Calibri"/>
                <a:cs typeface="Calibri"/>
              </a:rPr>
              <a:t> </a:t>
            </a:r>
            <a:r>
              <a:rPr sz="2000" dirty="0">
                <a:latin typeface="Calibri"/>
                <a:cs typeface="Calibri"/>
              </a:rPr>
              <a:t>point</a:t>
            </a:r>
            <a:r>
              <a:rPr sz="2000" spc="-20" dirty="0">
                <a:latin typeface="Calibri"/>
                <a:cs typeface="Calibri"/>
              </a:rPr>
              <a:t> </a:t>
            </a:r>
            <a:r>
              <a:rPr sz="2000" dirty="0">
                <a:latin typeface="Calibri"/>
                <a:cs typeface="Calibri"/>
              </a:rPr>
              <a:t>on</a:t>
            </a:r>
            <a:r>
              <a:rPr sz="2000" spc="-25" dirty="0">
                <a:latin typeface="Calibri"/>
                <a:cs typeface="Calibri"/>
              </a:rPr>
              <a:t> </a:t>
            </a:r>
            <a:r>
              <a:rPr sz="2000" dirty="0">
                <a:latin typeface="Calibri"/>
                <a:cs typeface="Calibri"/>
              </a:rPr>
              <a:t>PR</a:t>
            </a:r>
            <a:r>
              <a:rPr sz="2000" spc="-25" dirty="0">
                <a:latin typeface="Calibri"/>
                <a:cs typeface="Calibri"/>
              </a:rPr>
              <a:t> </a:t>
            </a:r>
            <a:r>
              <a:rPr sz="2000" spc="-20" dirty="0">
                <a:latin typeface="Calibri"/>
                <a:cs typeface="Calibri"/>
              </a:rPr>
              <a:t>Curve</a:t>
            </a:r>
            <a:endParaRPr sz="2000">
              <a:latin typeface="Calibri"/>
              <a:cs typeface="Calibri"/>
            </a:endParaRPr>
          </a:p>
        </p:txBody>
      </p:sp>
      <p:sp>
        <p:nvSpPr>
          <p:cNvPr id="4" name="object 4"/>
          <p:cNvSpPr txBox="1"/>
          <p:nvPr/>
        </p:nvSpPr>
        <p:spPr>
          <a:xfrm>
            <a:off x="6963244" y="877074"/>
            <a:ext cx="836930" cy="597535"/>
          </a:xfrm>
          <a:prstGeom prst="rect">
            <a:avLst/>
          </a:prstGeom>
          <a:solidFill>
            <a:srgbClr val="6FAC46"/>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0.99</a:t>
            </a:r>
            <a:endParaRPr sz="1800">
              <a:latin typeface="Calibri"/>
              <a:cs typeface="Calibri"/>
            </a:endParaRPr>
          </a:p>
        </p:txBody>
      </p:sp>
      <p:sp>
        <p:nvSpPr>
          <p:cNvPr id="5" name="object 5"/>
          <p:cNvSpPr txBox="1"/>
          <p:nvPr/>
        </p:nvSpPr>
        <p:spPr>
          <a:xfrm>
            <a:off x="7983397" y="877074"/>
            <a:ext cx="836930" cy="597535"/>
          </a:xfrm>
          <a:prstGeom prst="rect">
            <a:avLst/>
          </a:prstGeom>
          <a:solidFill>
            <a:srgbClr val="6FAC46"/>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0.95</a:t>
            </a:r>
            <a:endParaRPr sz="1800">
              <a:latin typeface="Calibri"/>
              <a:cs typeface="Calibri"/>
            </a:endParaRPr>
          </a:p>
        </p:txBody>
      </p:sp>
      <p:sp>
        <p:nvSpPr>
          <p:cNvPr id="6" name="object 6"/>
          <p:cNvSpPr txBox="1"/>
          <p:nvPr/>
        </p:nvSpPr>
        <p:spPr>
          <a:xfrm>
            <a:off x="9003550" y="877074"/>
            <a:ext cx="836930" cy="597535"/>
          </a:xfrm>
          <a:prstGeom prst="rect">
            <a:avLst/>
          </a:prstGeom>
          <a:solidFill>
            <a:srgbClr val="C00000"/>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0.90</a:t>
            </a:r>
            <a:endParaRPr sz="1800">
              <a:latin typeface="Calibri"/>
              <a:cs typeface="Calibri"/>
            </a:endParaRPr>
          </a:p>
        </p:txBody>
      </p:sp>
      <p:sp>
        <p:nvSpPr>
          <p:cNvPr id="7" name="object 7"/>
          <p:cNvSpPr/>
          <p:nvPr/>
        </p:nvSpPr>
        <p:spPr>
          <a:xfrm>
            <a:off x="6963219" y="596201"/>
            <a:ext cx="4895850" cy="114300"/>
          </a:xfrm>
          <a:custGeom>
            <a:avLst/>
            <a:gdLst/>
            <a:ahLst/>
            <a:cxnLst/>
            <a:rect l="l" t="t" r="r" b="b"/>
            <a:pathLst>
              <a:path w="4895850" h="114300">
                <a:moveTo>
                  <a:pt x="4781080" y="0"/>
                </a:moveTo>
                <a:lnTo>
                  <a:pt x="4781169" y="47218"/>
                </a:lnTo>
                <a:lnTo>
                  <a:pt x="4781296" y="114300"/>
                </a:lnTo>
                <a:lnTo>
                  <a:pt x="4857120" y="76210"/>
                </a:lnTo>
                <a:lnTo>
                  <a:pt x="4800269" y="76210"/>
                </a:lnTo>
                <a:lnTo>
                  <a:pt x="4800206" y="38110"/>
                </a:lnTo>
                <a:lnTo>
                  <a:pt x="4857667" y="38110"/>
                </a:lnTo>
                <a:lnTo>
                  <a:pt x="4781080" y="0"/>
                </a:lnTo>
                <a:close/>
              </a:path>
              <a:path w="4895850" h="114300">
                <a:moveTo>
                  <a:pt x="4781152" y="38110"/>
                </a:moveTo>
                <a:lnTo>
                  <a:pt x="0" y="47218"/>
                </a:lnTo>
                <a:lnTo>
                  <a:pt x="63" y="85318"/>
                </a:lnTo>
                <a:lnTo>
                  <a:pt x="4781224" y="76210"/>
                </a:lnTo>
                <a:lnTo>
                  <a:pt x="4781152" y="38110"/>
                </a:lnTo>
                <a:close/>
              </a:path>
              <a:path w="4895850" h="114300">
                <a:moveTo>
                  <a:pt x="4857667" y="38110"/>
                </a:moveTo>
                <a:lnTo>
                  <a:pt x="4800206" y="38110"/>
                </a:lnTo>
                <a:lnTo>
                  <a:pt x="4800269" y="76210"/>
                </a:lnTo>
                <a:lnTo>
                  <a:pt x="4857120" y="76210"/>
                </a:lnTo>
                <a:lnTo>
                  <a:pt x="4895494" y="56934"/>
                </a:lnTo>
                <a:lnTo>
                  <a:pt x="4857667" y="38110"/>
                </a:lnTo>
                <a:close/>
              </a:path>
            </a:pathLst>
          </a:custGeom>
          <a:solidFill>
            <a:srgbClr val="4470C4"/>
          </a:solidFill>
        </p:spPr>
        <p:txBody>
          <a:bodyPr wrap="square" lIns="0" tIns="0" rIns="0" bIns="0" rtlCol="0"/>
          <a:lstStyle/>
          <a:p>
            <a:endParaRPr/>
          </a:p>
        </p:txBody>
      </p:sp>
      <p:sp>
        <p:nvSpPr>
          <p:cNvPr id="8" name="object 8"/>
          <p:cNvSpPr txBox="1"/>
          <p:nvPr/>
        </p:nvSpPr>
        <p:spPr>
          <a:xfrm>
            <a:off x="6983958" y="273811"/>
            <a:ext cx="31661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a:t>
            </a:r>
            <a:r>
              <a:rPr sz="1800" spc="-40" dirty="0">
                <a:latin typeface="Calibri"/>
                <a:cs typeface="Calibri"/>
              </a:rPr>
              <a:t> </a:t>
            </a:r>
            <a:r>
              <a:rPr sz="1800" dirty="0">
                <a:latin typeface="Calibri"/>
                <a:cs typeface="Calibri"/>
              </a:rPr>
              <a:t>dog</a:t>
            </a:r>
            <a:r>
              <a:rPr sz="1800" spc="-40" dirty="0">
                <a:latin typeface="Calibri"/>
                <a:cs typeface="Calibri"/>
              </a:rPr>
              <a:t> </a:t>
            </a:r>
            <a:r>
              <a:rPr sz="1800" dirty="0">
                <a:latin typeface="Calibri"/>
                <a:cs typeface="Calibri"/>
              </a:rPr>
              <a:t>detections</a:t>
            </a:r>
            <a:r>
              <a:rPr sz="1800" spc="-45" dirty="0">
                <a:latin typeface="Calibri"/>
                <a:cs typeface="Calibri"/>
              </a:rPr>
              <a:t> </a:t>
            </a:r>
            <a:r>
              <a:rPr sz="1800" dirty="0">
                <a:latin typeface="Calibri"/>
                <a:cs typeface="Calibri"/>
              </a:rPr>
              <a:t>sorted</a:t>
            </a:r>
            <a:r>
              <a:rPr sz="1800" spc="-35" dirty="0">
                <a:latin typeface="Calibri"/>
                <a:cs typeface="Calibri"/>
              </a:rPr>
              <a:t> </a:t>
            </a:r>
            <a:r>
              <a:rPr sz="1800" dirty="0">
                <a:latin typeface="Calibri"/>
                <a:cs typeface="Calibri"/>
              </a:rPr>
              <a:t>by</a:t>
            </a:r>
            <a:r>
              <a:rPr sz="1800" spc="-45" dirty="0">
                <a:latin typeface="Calibri"/>
                <a:cs typeface="Calibri"/>
              </a:rPr>
              <a:t> </a:t>
            </a:r>
            <a:r>
              <a:rPr sz="1800" spc="-20" dirty="0">
                <a:latin typeface="Calibri"/>
                <a:cs typeface="Calibri"/>
              </a:rPr>
              <a:t>score</a:t>
            </a:r>
            <a:endParaRPr sz="1800">
              <a:latin typeface="Calibri"/>
              <a:cs typeface="Calibri"/>
            </a:endParaRPr>
          </a:p>
        </p:txBody>
      </p:sp>
      <p:sp>
        <p:nvSpPr>
          <p:cNvPr id="9" name="object 9"/>
          <p:cNvSpPr txBox="1"/>
          <p:nvPr/>
        </p:nvSpPr>
        <p:spPr>
          <a:xfrm>
            <a:off x="11037620" y="877074"/>
            <a:ext cx="836930" cy="597535"/>
          </a:xfrm>
          <a:prstGeom prst="rect">
            <a:avLst/>
          </a:prstGeom>
          <a:solidFill>
            <a:srgbClr val="6FAC46"/>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0.10</a:t>
            </a:r>
            <a:endParaRPr sz="1800">
              <a:latin typeface="Calibri"/>
              <a:cs typeface="Calibri"/>
            </a:endParaRPr>
          </a:p>
        </p:txBody>
      </p:sp>
      <p:sp>
        <p:nvSpPr>
          <p:cNvPr id="10" name="object 10"/>
          <p:cNvSpPr/>
          <p:nvPr/>
        </p:nvSpPr>
        <p:spPr>
          <a:xfrm>
            <a:off x="6963244" y="1932647"/>
            <a:ext cx="836930" cy="597535"/>
          </a:xfrm>
          <a:custGeom>
            <a:avLst/>
            <a:gdLst/>
            <a:ahLst/>
            <a:cxnLst/>
            <a:rect l="l" t="t" r="r" b="b"/>
            <a:pathLst>
              <a:path w="836929" h="597535">
                <a:moveTo>
                  <a:pt x="836650" y="0"/>
                </a:moveTo>
                <a:lnTo>
                  <a:pt x="0" y="0"/>
                </a:lnTo>
                <a:lnTo>
                  <a:pt x="0" y="597153"/>
                </a:lnTo>
                <a:lnTo>
                  <a:pt x="836650" y="597153"/>
                </a:lnTo>
                <a:lnTo>
                  <a:pt x="836650" y="0"/>
                </a:lnTo>
                <a:close/>
              </a:path>
            </a:pathLst>
          </a:custGeom>
          <a:solidFill>
            <a:srgbClr val="F9E3D5"/>
          </a:solidFill>
        </p:spPr>
        <p:txBody>
          <a:bodyPr wrap="square" lIns="0" tIns="0" rIns="0" bIns="0" rtlCol="0"/>
          <a:lstStyle/>
          <a:p>
            <a:endParaRPr/>
          </a:p>
        </p:txBody>
      </p:sp>
      <p:sp>
        <p:nvSpPr>
          <p:cNvPr id="11" name="object 11"/>
          <p:cNvSpPr/>
          <p:nvPr/>
        </p:nvSpPr>
        <p:spPr>
          <a:xfrm>
            <a:off x="7983397" y="1947849"/>
            <a:ext cx="836930" cy="597535"/>
          </a:xfrm>
          <a:custGeom>
            <a:avLst/>
            <a:gdLst/>
            <a:ahLst/>
            <a:cxnLst/>
            <a:rect l="l" t="t" r="r" b="b"/>
            <a:pathLst>
              <a:path w="836929" h="597535">
                <a:moveTo>
                  <a:pt x="836650" y="0"/>
                </a:moveTo>
                <a:lnTo>
                  <a:pt x="0" y="0"/>
                </a:lnTo>
                <a:lnTo>
                  <a:pt x="0" y="597166"/>
                </a:lnTo>
                <a:lnTo>
                  <a:pt x="836650" y="597166"/>
                </a:lnTo>
                <a:lnTo>
                  <a:pt x="836650" y="0"/>
                </a:lnTo>
                <a:close/>
              </a:path>
            </a:pathLst>
          </a:custGeom>
          <a:solidFill>
            <a:srgbClr val="F9E3D5"/>
          </a:solidFill>
        </p:spPr>
        <p:txBody>
          <a:bodyPr wrap="square" lIns="0" tIns="0" rIns="0" bIns="0" rtlCol="0"/>
          <a:lstStyle/>
          <a:p>
            <a:endParaRPr/>
          </a:p>
        </p:txBody>
      </p:sp>
      <p:grpSp>
        <p:nvGrpSpPr>
          <p:cNvPr id="12" name="object 12"/>
          <p:cNvGrpSpPr/>
          <p:nvPr/>
        </p:nvGrpSpPr>
        <p:grpSpPr>
          <a:xfrm>
            <a:off x="9003550" y="1515605"/>
            <a:ext cx="2268220" cy="1029969"/>
            <a:chOff x="9003550" y="1515605"/>
            <a:chExt cx="2268220" cy="1029969"/>
          </a:xfrm>
        </p:grpSpPr>
        <p:sp>
          <p:nvSpPr>
            <p:cNvPr id="13" name="object 13"/>
            <p:cNvSpPr/>
            <p:nvPr/>
          </p:nvSpPr>
          <p:spPr>
            <a:xfrm>
              <a:off x="9003550" y="1947849"/>
              <a:ext cx="836930" cy="597535"/>
            </a:xfrm>
            <a:custGeom>
              <a:avLst/>
              <a:gdLst/>
              <a:ahLst/>
              <a:cxnLst/>
              <a:rect l="l" t="t" r="r" b="b"/>
              <a:pathLst>
                <a:path w="836929" h="597535">
                  <a:moveTo>
                    <a:pt x="836637" y="0"/>
                  </a:moveTo>
                  <a:lnTo>
                    <a:pt x="0" y="0"/>
                  </a:lnTo>
                  <a:lnTo>
                    <a:pt x="0" y="597166"/>
                  </a:lnTo>
                  <a:lnTo>
                    <a:pt x="836637" y="597166"/>
                  </a:lnTo>
                  <a:lnTo>
                    <a:pt x="836637" y="0"/>
                  </a:lnTo>
                  <a:close/>
                </a:path>
              </a:pathLst>
            </a:custGeom>
            <a:solidFill>
              <a:srgbClr val="F9E3D5"/>
            </a:solidFill>
          </p:spPr>
          <p:txBody>
            <a:bodyPr wrap="square" lIns="0" tIns="0" rIns="0" bIns="0" rtlCol="0"/>
            <a:lstStyle/>
            <a:p>
              <a:endParaRPr/>
            </a:p>
          </p:txBody>
        </p:sp>
        <p:sp>
          <p:nvSpPr>
            <p:cNvPr id="14" name="object 14"/>
            <p:cNvSpPr/>
            <p:nvPr/>
          </p:nvSpPr>
          <p:spPr>
            <a:xfrm>
              <a:off x="9646079" y="1534655"/>
              <a:ext cx="1607185" cy="366395"/>
            </a:xfrm>
            <a:custGeom>
              <a:avLst/>
              <a:gdLst/>
              <a:ahLst/>
              <a:cxnLst/>
              <a:rect l="l" t="t" r="r" b="b"/>
              <a:pathLst>
                <a:path w="1607184" h="366394">
                  <a:moveTo>
                    <a:pt x="1606640" y="0"/>
                  </a:moveTo>
                  <a:lnTo>
                    <a:pt x="0" y="365936"/>
                  </a:lnTo>
                </a:path>
              </a:pathLst>
            </a:custGeom>
            <a:ln w="38100">
              <a:solidFill>
                <a:srgbClr val="000000"/>
              </a:solidFill>
            </a:ln>
          </p:spPr>
          <p:txBody>
            <a:bodyPr wrap="square" lIns="0" tIns="0" rIns="0" bIns="0" rtlCol="0"/>
            <a:lstStyle/>
            <a:p>
              <a:endParaRPr/>
            </a:p>
          </p:txBody>
        </p:sp>
      </p:grpSp>
      <p:sp>
        <p:nvSpPr>
          <p:cNvPr id="15" name="object 15"/>
          <p:cNvSpPr txBox="1"/>
          <p:nvPr/>
        </p:nvSpPr>
        <p:spPr>
          <a:xfrm>
            <a:off x="6919696" y="2678684"/>
            <a:ext cx="25114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 </a:t>
            </a:r>
            <a:r>
              <a:rPr sz="1800" spc="-20" dirty="0">
                <a:latin typeface="Calibri"/>
                <a:cs typeface="Calibri"/>
              </a:rPr>
              <a:t>ground-</a:t>
            </a:r>
            <a:r>
              <a:rPr sz="1800" dirty="0">
                <a:latin typeface="Calibri"/>
                <a:cs typeface="Calibri"/>
              </a:rPr>
              <a:t>truth</a:t>
            </a:r>
            <a:r>
              <a:rPr sz="1800" spc="10" dirty="0">
                <a:latin typeface="Calibri"/>
                <a:cs typeface="Calibri"/>
              </a:rPr>
              <a:t> </a:t>
            </a:r>
            <a:r>
              <a:rPr sz="1800" dirty="0">
                <a:latin typeface="Calibri"/>
                <a:cs typeface="Calibri"/>
              </a:rPr>
              <a:t>dog</a:t>
            </a:r>
            <a:r>
              <a:rPr sz="1800" spc="5" dirty="0">
                <a:latin typeface="Calibri"/>
                <a:cs typeface="Calibri"/>
              </a:rPr>
              <a:t> </a:t>
            </a:r>
            <a:r>
              <a:rPr sz="1800" spc="-20" dirty="0">
                <a:latin typeface="Calibri"/>
                <a:cs typeface="Calibri"/>
              </a:rPr>
              <a:t>boxes</a:t>
            </a:r>
            <a:endParaRPr sz="1800">
              <a:latin typeface="Calibri"/>
              <a:cs typeface="Calibri"/>
            </a:endParaRPr>
          </a:p>
        </p:txBody>
      </p:sp>
      <p:sp>
        <p:nvSpPr>
          <p:cNvPr id="16" name="object 16"/>
          <p:cNvSpPr txBox="1"/>
          <p:nvPr/>
        </p:nvSpPr>
        <p:spPr>
          <a:xfrm>
            <a:off x="7878635" y="1563115"/>
            <a:ext cx="15659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Match:</a:t>
            </a:r>
            <a:r>
              <a:rPr sz="1800" spc="-30" dirty="0">
                <a:latin typeface="Calibri"/>
                <a:cs typeface="Calibri"/>
              </a:rPr>
              <a:t> </a:t>
            </a:r>
            <a:r>
              <a:rPr sz="1800" dirty="0">
                <a:latin typeface="Calibri"/>
                <a:cs typeface="Calibri"/>
              </a:rPr>
              <a:t>&gt;</a:t>
            </a:r>
            <a:r>
              <a:rPr sz="1800" spc="-25" dirty="0">
                <a:latin typeface="Calibri"/>
                <a:cs typeface="Calibri"/>
              </a:rPr>
              <a:t> </a:t>
            </a:r>
            <a:r>
              <a:rPr sz="1800" dirty="0">
                <a:latin typeface="Calibri"/>
                <a:cs typeface="Calibri"/>
              </a:rPr>
              <a:t>0.5</a:t>
            </a:r>
            <a:r>
              <a:rPr sz="1800" spc="-35" dirty="0">
                <a:latin typeface="Calibri"/>
                <a:cs typeface="Calibri"/>
              </a:rPr>
              <a:t> </a:t>
            </a:r>
            <a:r>
              <a:rPr sz="1800" spc="-25" dirty="0">
                <a:latin typeface="Calibri"/>
                <a:cs typeface="Calibri"/>
              </a:rPr>
              <a:t>IoU</a:t>
            </a:r>
            <a:endParaRPr sz="1800">
              <a:latin typeface="Calibri"/>
              <a:cs typeface="Calibri"/>
            </a:endParaRPr>
          </a:p>
        </p:txBody>
      </p:sp>
      <p:sp>
        <p:nvSpPr>
          <p:cNvPr id="17" name="object 17"/>
          <p:cNvSpPr txBox="1"/>
          <p:nvPr/>
        </p:nvSpPr>
        <p:spPr>
          <a:xfrm>
            <a:off x="8131403" y="3245611"/>
            <a:ext cx="2532380" cy="75692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alibri"/>
                <a:cs typeface="Calibri"/>
              </a:rPr>
              <a:t>Precision</a:t>
            </a:r>
            <a:r>
              <a:rPr sz="2400" spc="-40" dirty="0">
                <a:latin typeface="Calibri"/>
                <a:cs typeface="Calibri"/>
              </a:rPr>
              <a:t> </a:t>
            </a:r>
            <a:r>
              <a:rPr sz="2400" dirty="0">
                <a:latin typeface="Calibri"/>
                <a:cs typeface="Calibri"/>
              </a:rPr>
              <a:t>=</a:t>
            </a:r>
            <a:r>
              <a:rPr sz="2400" spc="-30" dirty="0">
                <a:latin typeface="Calibri"/>
                <a:cs typeface="Calibri"/>
              </a:rPr>
              <a:t> </a:t>
            </a:r>
            <a:r>
              <a:rPr sz="2400" dirty="0">
                <a:latin typeface="Calibri"/>
                <a:cs typeface="Calibri"/>
              </a:rPr>
              <a:t>3/5</a:t>
            </a:r>
            <a:r>
              <a:rPr sz="2400" spc="-35" dirty="0">
                <a:latin typeface="Calibri"/>
                <a:cs typeface="Calibri"/>
              </a:rPr>
              <a:t> </a:t>
            </a:r>
            <a:r>
              <a:rPr sz="2400" dirty="0">
                <a:latin typeface="Calibri"/>
                <a:cs typeface="Calibri"/>
              </a:rPr>
              <a:t>=</a:t>
            </a:r>
            <a:r>
              <a:rPr sz="2400" spc="-30" dirty="0">
                <a:latin typeface="Calibri"/>
                <a:cs typeface="Calibri"/>
              </a:rPr>
              <a:t> </a:t>
            </a:r>
            <a:r>
              <a:rPr sz="2400" spc="-25" dirty="0">
                <a:latin typeface="Calibri"/>
                <a:cs typeface="Calibri"/>
              </a:rPr>
              <a:t>0.6 </a:t>
            </a:r>
            <a:r>
              <a:rPr sz="2400" dirty="0">
                <a:latin typeface="Calibri"/>
                <a:cs typeface="Calibri"/>
              </a:rPr>
              <a:t>Recall</a:t>
            </a:r>
            <a:r>
              <a:rPr sz="2400" spc="-45" dirty="0">
                <a:latin typeface="Calibri"/>
                <a:cs typeface="Calibri"/>
              </a:rPr>
              <a:t> </a:t>
            </a:r>
            <a:r>
              <a:rPr sz="2400" dirty="0">
                <a:latin typeface="Calibri"/>
                <a:cs typeface="Calibri"/>
              </a:rPr>
              <a:t>=</a:t>
            </a:r>
            <a:r>
              <a:rPr sz="2400" spc="-40" dirty="0">
                <a:latin typeface="Calibri"/>
                <a:cs typeface="Calibri"/>
              </a:rPr>
              <a:t> </a:t>
            </a:r>
            <a:r>
              <a:rPr sz="2400" dirty="0">
                <a:latin typeface="Calibri"/>
                <a:cs typeface="Calibri"/>
              </a:rPr>
              <a:t>3/3</a:t>
            </a:r>
            <a:r>
              <a:rPr sz="2400" spc="-40" dirty="0">
                <a:latin typeface="Calibri"/>
                <a:cs typeface="Calibri"/>
              </a:rPr>
              <a:t> </a:t>
            </a:r>
            <a:r>
              <a:rPr sz="2400" dirty="0">
                <a:latin typeface="Calibri"/>
                <a:cs typeface="Calibri"/>
              </a:rPr>
              <a:t>=</a:t>
            </a:r>
            <a:r>
              <a:rPr sz="2400" spc="-40" dirty="0">
                <a:latin typeface="Calibri"/>
                <a:cs typeface="Calibri"/>
              </a:rPr>
              <a:t> </a:t>
            </a:r>
            <a:r>
              <a:rPr sz="2400" spc="-25" dirty="0">
                <a:latin typeface="Calibri"/>
                <a:cs typeface="Calibri"/>
              </a:rPr>
              <a:t>1.0</a:t>
            </a:r>
            <a:endParaRPr sz="2400">
              <a:latin typeface="Calibri"/>
              <a:cs typeface="Calibri"/>
            </a:endParaRPr>
          </a:p>
        </p:txBody>
      </p:sp>
      <p:sp>
        <p:nvSpPr>
          <p:cNvPr id="18" name="object 18"/>
          <p:cNvSpPr txBox="1"/>
          <p:nvPr/>
        </p:nvSpPr>
        <p:spPr>
          <a:xfrm>
            <a:off x="10017467" y="877074"/>
            <a:ext cx="836930" cy="597535"/>
          </a:xfrm>
          <a:prstGeom prst="rect">
            <a:avLst/>
          </a:prstGeom>
          <a:solidFill>
            <a:srgbClr val="C00000"/>
          </a:solidFill>
        </p:spPr>
        <p:txBody>
          <a:bodyPr vert="horz" wrap="square" lIns="0" tIns="149860" rIns="0" bIns="0" rtlCol="0">
            <a:spAutoFit/>
          </a:bodyPr>
          <a:lstStyle/>
          <a:p>
            <a:pPr marL="273685">
              <a:lnSpc>
                <a:spcPct val="100000"/>
              </a:lnSpc>
              <a:spcBef>
                <a:spcPts val="1180"/>
              </a:spcBef>
            </a:pPr>
            <a:r>
              <a:rPr sz="1800" spc="-25" dirty="0">
                <a:solidFill>
                  <a:srgbClr val="FFFFFF"/>
                </a:solidFill>
                <a:latin typeface="Calibri"/>
                <a:cs typeface="Calibri"/>
              </a:rPr>
              <a:t>0.5</a:t>
            </a:r>
            <a:endParaRPr sz="1800">
              <a:latin typeface="Calibri"/>
              <a:cs typeface="Calibri"/>
            </a:endParaRPr>
          </a:p>
        </p:txBody>
      </p:sp>
      <p:grpSp>
        <p:nvGrpSpPr>
          <p:cNvPr id="19" name="object 19"/>
          <p:cNvGrpSpPr/>
          <p:nvPr/>
        </p:nvGrpSpPr>
        <p:grpSpPr>
          <a:xfrm>
            <a:off x="7006594" y="4083900"/>
            <a:ext cx="3488690" cy="1944370"/>
            <a:chOff x="7006594" y="4083900"/>
            <a:chExt cx="3488690" cy="1944370"/>
          </a:xfrm>
        </p:grpSpPr>
        <p:sp>
          <p:nvSpPr>
            <p:cNvPr id="20" name="object 20"/>
            <p:cNvSpPr/>
            <p:nvPr/>
          </p:nvSpPr>
          <p:spPr>
            <a:xfrm>
              <a:off x="7139546" y="4083900"/>
              <a:ext cx="0" cy="1831339"/>
            </a:xfrm>
            <a:custGeom>
              <a:avLst/>
              <a:gdLst/>
              <a:ahLst/>
              <a:cxnLst/>
              <a:rect l="l" t="t" r="r" b="b"/>
              <a:pathLst>
                <a:path h="1831339">
                  <a:moveTo>
                    <a:pt x="0" y="0"/>
                  </a:moveTo>
                  <a:lnTo>
                    <a:pt x="1" y="1830781"/>
                  </a:lnTo>
                </a:path>
              </a:pathLst>
            </a:custGeom>
            <a:ln w="25400">
              <a:solidFill>
                <a:srgbClr val="000000"/>
              </a:solidFill>
            </a:ln>
          </p:spPr>
          <p:txBody>
            <a:bodyPr wrap="square" lIns="0" tIns="0" rIns="0" bIns="0" rtlCol="0"/>
            <a:lstStyle/>
            <a:p>
              <a:endParaRPr/>
            </a:p>
          </p:txBody>
        </p:sp>
        <p:sp>
          <p:nvSpPr>
            <p:cNvPr id="21" name="object 21"/>
            <p:cNvSpPr/>
            <p:nvPr/>
          </p:nvSpPr>
          <p:spPr>
            <a:xfrm>
              <a:off x="7053496" y="5856670"/>
              <a:ext cx="3359785" cy="0"/>
            </a:xfrm>
            <a:custGeom>
              <a:avLst/>
              <a:gdLst/>
              <a:ahLst/>
              <a:cxnLst/>
              <a:rect l="l" t="t" r="r" b="b"/>
              <a:pathLst>
                <a:path w="3359784">
                  <a:moveTo>
                    <a:pt x="3359461" y="0"/>
                  </a:moveTo>
                  <a:lnTo>
                    <a:pt x="0" y="1"/>
                  </a:lnTo>
                </a:path>
              </a:pathLst>
            </a:custGeom>
            <a:ln w="25400">
              <a:solidFill>
                <a:srgbClr val="000000"/>
              </a:solidFill>
            </a:ln>
          </p:spPr>
          <p:txBody>
            <a:bodyPr wrap="square" lIns="0" tIns="0" rIns="0" bIns="0" rtlCol="0"/>
            <a:lstStyle/>
            <a:p>
              <a:endParaRPr/>
            </a:p>
          </p:txBody>
        </p:sp>
        <p:pic>
          <p:nvPicPr>
            <p:cNvPr id="22" name="object 22"/>
            <p:cNvPicPr/>
            <p:nvPr/>
          </p:nvPicPr>
          <p:blipFill>
            <a:blip r:embed="rId2" cstate="print"/>
            <a:stretch>
              <a:fillRect/>
            </a:stretch>
          </p:blipFill>
          <p:spPr>
            <a:xfrm>
              <a:off x="9104769" y="4130535"/>
              <a:ext cx="210793" cy="210793"/>
            </a:xfrm>
            <a:prstGeom prst="rect">
              <a:avLst/>
            </a:prstGeom>
          </p:spPr>
        </p:pic>
        <p:pic>
          <p:nvPicPr>
            <p:cNvPr id="23" name="object 23"/>
            <p:cNvPicPr/>
            <p:nvPr/>
          </p:nvPicPr>
          <p:blipFill>
            <a:blip r:embed="rId3" cstate="print"/>
            <a:stretch>
              <a:fillRect/>
            </a:stretch>
          </p:blipFill>
          <p:spPr>
            <a:xfrm>
              <a:off x="8062848" y="4134459"/>
              <a:ext cx="210793" cy="210793"/>
            </a:xfrm>
            <a:prstGeom prst="rect">
              <a:avLst/>
            </a:prstGeom>
          </p:spPr>
        </p:pic>
        <p:sp>
          <p:nvSpPr>
            <p:cNvPr id="24" name="object 24"/>
            <p:cNvSpPr/>
            <p:nvPr/>
          </p:nvSpPr>
          <p:spPr>
            <a:xfrm>
              <a:off x="10389704" y="5706285"/>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25" name="object 25"/>
            <p:cNvSpPr/>
            <p:nvPr/>
          </p:nvSpPr>
          <p:spPr>
            <a:xfrm>
              <a:off x="9210166" y="5726921"/>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26" name="object 26"/>
            <p:cNvSpPr/>
            <p:nvPr/>
          </p:nvSpPr>
          <p:spPr>
            <a:xfrm>
              <a:off x="8168246" y="5706285"/>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27" name="object 27"/>
            <p:cNvSpPr/>
            <p:nvPr/>
          </p:nvSpPr>
          <p:spPr>
            <a:xfrm>
              <a:off x="7019294" y="4239861"/>
              <a:ext cx="263525" cy="635"/>
            </a:xfrm>
            <a:custGeom>
              <a:avLst/>
              <a:gdLst/>
              <a:ahLst/>
              <a:cxnLst/>
              <a:rect l="l" t="t" r="r" b="b"/>
              <a:pathLst>
                <a:path w="263525" h="635">
                  <a:moveTo>
                    <a:pt x="262911" y="440"/>
                  </a:moveTo>
                  <a:lnTo>
                    <a:pt x="0" y="0"/>
                  </a:lnTo>
                </a:path>
              </a:pathLst>
            </a:custGeom>
            <a:ln w="25400">
              <a:solidFill>
                <a:srgbClr val="000000"/>
              </a:solidFill>
            </a:ln>
          </p:spPr>
          <p:txBody>
            <a:bodyPr wrap="square" lIns="0" tIns="0" rIns="0" bIns="0" rtlCol="0"/>
            <a:lstStyle/>
            <a:p>
              <a:endParaRPr/>
            </a:p>
          </p:txBody>
        </p:sp>
        <p:pic>
          <p:nvPicPr>
            <p:cNvPr id="28" name="object 28"/>
            <p:cNvPicPr/>
            <p:nvPr/>
          </p:nvPicPr>
          <p:blipFill>
            <a:blip r:embed="rId3" cstate="print"/>
            <a:stretch>
              <a:fillRect/>
            </a:stretch>
          </p:blipFill>
          <p:spPr>
            <a:xfrm>
              <a:off x="9104769" y="4891379"/>
              <a:ext cx="210793" cy="210793"/>
            </a:xfrm>
            <a:prstGeom prst="rect">
              <a:avLst/>
            </a:prstGeom>
          </p:spPr>
        </p:pic>
        <p:pic>
          <p:nvPicPr>
            <p:cNvPr id="29" name="object 29"/>
            <p:cNvPicPr/>
            <p:nvPr/>
          </p:nvPicPr>
          <p:blipFill>
            <a:blip r:embed="rId3" cstate="print"/>
            <a:stretch>
              <a:fillRect/>
            </a:stretch>
          </p:blipFill>
          <p:spPr>
            <a:xfrm>
              <a:off x="9104769" y="4475517"/>
              <a:ext cx="210793" cy="210793"/>
            </a:xfrm>
            <a:prstGeom prst="rect">
              <a:avLst/>
            </a:prstGeom>
          </p:spPr>
        </p:pic>
        <p:pic>
          <p:nvPicPr>
            <p:cNvPr id="30" name="object 30"/>
            <p:cNvPicPr/>
            <p:nvPr/>
          </p:nvPicPr>
          <p:blipFill>
            <a:blip r:embed="rId4" cstate="print"/>
            <a:stretch>
              <a:fillRect/>
            </a:stretch>
          </p:blipFill>
          <p:spPr>
            <a:xfrm>
              <a:off x="10284307" y="4757749"/>
              <a:ext cx="210793" cy="210793"/>
            </a:xfrm>
            <a:prstGeom prst="rect">
              <a:avLst/>
            </a:prstGeom>
          </p:spPr>
        </p:pic>
      </p:grpSp>
      <p:sp>
        <p:nvSpPr>
          <p:cNvPr id="31" name="object 31"/>
          <p:cNvSpPr txBox="1"/>
          <p:nvPr/>
        </p:nvSpPr>
        <p:spPr>
          <a:xfrm>
            <a:off x="6579850" y="4351828"/>
            <a:ext cx="397510" cy="1144270"/>
          </a:xfrm>
          <a:prstGeom prst="rect">
            <a:avLst/>
          </a:prstGeom>
        </p:spPr>
        <p:txBody>
          <a:bodyPr vert="vert270" wrap="square" lIns="0" tIns="0" rIns="0" bIns="0" rtlCol="0">
            <a:spAutoFit/>
          </a:bodyPr>
          <a:lstStyle/>
          <a:p>
            <a:pPr marL="12700">
              <a:lnSpc>
                <a:spcPts val="2865"/>
              </a:lnSpc>
            </a:pPr>
            <a:r>
              <a:rPr sz="2400" spc="-10" dirty="0">
                <a:latin typeface="Calibri"/>
                <a:cs typeface="Calibri"/>
              </a:rPr>
              <a:t>Precision</a:t>
            </a:r>
            <a:endParaRPr sz="2400">
              <a:latin typeface="Calibri"/>
              <a:cs typeface="Calibri"/>
            </a:endParaRPr>
          </a:p>
        </p:txBody>
      </p:sp>
      <p:sp>
        <p:nvSpPr>
          <p:cNvPr id="32" name="object 32"/>
          <p:cNvSpPr txBox="1"/>
          <p:nvPr/>
        </p:nvSpPr>
        <p:spPr>
          <a:xfrm>
            <a:off x="8353996" y="5878429"/>
            <a:ext cx="749935" cy="397510"/>
          </a:xfrm>
          <a:prstGeom prst="rect">
            <a:avLst/>
          </a:prstGeom>
        </p:spPr>
        <p:txBody>
          <a:bodyPr vert="horz" wrap="square" lIns="0" tIns="0" rIns="0" bIns="0" rtlCol="0">
            <a:spAutoFit/>
          </a:bodyPr>
          <a:lstStyle/>
          <a:p>
            <a:pPr marL="12700">
              <a:lnSpc>
                <a:spcPts val="2865"/>
              </a:lnSpc>
            </a:pPr>
            <a:r>
              <a:rPr sz="2400" spc="-10" dirty="0">
                <a:latin typeface="Calibri"/>
                <a:cs typeface="Calibri"/>
              </a:rPr>
              <a:t>Recall</a:t>
            </a:r>
            <a:endParaRPr sz="2400">
              <a:latin typeface="Calibri"/>
              <a:cs typeface="Calibri"/>
            </a:endParaRPr>
          </a:p>
        </p:txBody>
      </p:sp>
      <p:sp>
        <p:nvSpPr>
          <p:cNvPr id="33" name="object 33"/>
          <p:cNvSpPr txBox="1"/>
          <p:nvPr/>
        </p:nvSpPr>
        <p:spPr>
          <a:xfrm>
            <a:off x="9457181" y="6005846"/>
            <a:ext cx="1817370" cy="793115"/>
          </a:xfrm>
          <a:prstGeom prst="rect">
            <a:avLst/>
          </a:prstGeom>
        </p:spPr>
        <p:txBody>
          <a:bodyPr vert="horz" wrap="square" lIns="0" tIns="1270" rIns="0" bIns="0" rtlCol="0">
            <a:spAutoFit/>
          </a:bodyPr>
          <a:lstStyle/>
          <a:p>
            <a:pPr marL="42545" algn="ctr">
              <a:lnSpc>
                <a:spcPct val="100000"/>
              </a:lnSpc>
              <a:spcBef>
                <a:spcPts val="10"/>
              </a:spcBef>
            </a:pPr>
            <a:r>
              <a:rPr sz="1800" spc="-25" dirty="0">
                <a:latin typeface="Calibri"/>
                <a:cs typeface="Calibri"/>
              </a:rPr>
              <a:t>1.0</a:t>
            </a:r>
            <a:endParaRPr sz="1800" dirty="0">
              <a:latin typeface="Calibri"/>
              <a:cs typeface="Calibri"/>
            </a:endParaRPr>
          </a:p>
          <a:p>
            <a:pPr algn="ctr">
              <a:lnSpc>
                <a:spcPct val="100000"/>
              </a:lnSpc>
              <a:spcBef>
                <a:spcPts val="1435"/>
              </a:spcBef>
            </a:pPr>
            <a:r>
              <a:rPr lang="en-TR" sz="2000" dirty="0">
                <a:solidFill>
                  <a:srgbClr val="FFC904"/>
                </a:solidFill>
                <a:latin typeface="Calibri"/>
                <a:cs typeface="Calibri"/>
              </a:rPr>
              <a:t> </a:t>
            </a:r>
            <a:endParaRPr sz="2000" dirty="0">
              <a:latin typeface="Calibri"/>
              <a:cs typeface="Calibri"/>
            </a:endParaRPr>
          </a:p>
        </p:txBody>
      </p:sp>
      <p:sp>
        <p:nvSpPr>
          <p:cNvPr id="34" name="object 34"/>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35" name="object 35"/>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51</a:t>
            </a:fld>
            <a:endParaRPr spc="-25"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006594" y="4083900"/>
            <a:ext cx="3488690" cy="1944370"/>
            <a:chOff x="7006594" y="4083900"/>
            <a:chExt cx="3488690" cy="1944370"/>
          </a:xfrm>
        </p:grpSpPr>
        <p:sp>
          <p:nvSpPr>
            <p:cNvPr id="3" name="object 3"/>
            <p:cNvSpPr/>
            <p:nvPr/>
          </p:nvSpPr>
          <p:spPr>
            <a:xfrm>
              <a:off x="7147254" y="4236097"/>
              <a:ext cx="3256915" cy="1633220"/>
            </a:xfrm>
            <a:custGeom>
              <a:avLst/>
              <a:gdLst/>
              <a:ahLst/>
              <a:cxnLst/>
              <a:rect l="l" t="t" r="r" b="b"/>
              <a:pathLst>
                <a:path w="3256915" h="1633220">
                  <a:moveTo>
                    <a:pt x="2090051" y="0"/>
                  </a:moveTo>
                  <a:lnTo>
                    <a:pt x="1026363" y="0"/>
                  </a:lnTo>
                  <a:lnTo>
                    <a:pt x="0" y="9334"/>
                  </a:lnTo>
                  <a:lnTo>
                    <a:pt x="0" y="1623526"/>
                  </a:lnTo>
                  <a:lnTo>
                    <a:pt x="3256381" y="1632856"/>
                  </a:lnTo>
                  <a:lnTo>
                    <a:pt x="3256381" y="625144"/>
                  </a:lnTo>
                  <a:lnTo>
                    <a:pt x="2062060" y="774446"/>
                  </a:lnTo>
                  <a:lnTo>
                    <a:pt x="2090051" y="0"/>
                  </a:lnTo>
                  <a:close/>
                </a:path>
              </a:pathLst>
            </a:custGeom>
            <a:solidFill>
              <a:srgbClr val="D0CDCD"/>
            </a:solidFill>
          </p:spPr>
          <p:txBody>
            <a:bodyPr wrap="square" lIns="0" tIns="0" rIns="0" bIns="0" rtlCol="0"/>
            <a:lstStyle/>
            <a:p>
              <a:endParaRPr/>
            </a:p>
          </p:txBody>
        </p:sp>
        <p:sp>
          <p:nvSpPr>
            <p:cNvPr id="4" name="object 4"/>
            <p:cNvSpPr/>
            <p:nvPr/>
          </p:nvSpPr>
          <p:spPr>
            <a:xfrm>
              <a:off x="7147254" y="4236097"/>
              <a:ext cx="3256915" cy="1633220"/>
            </a:xfrm>
            <a:custGeom>
              <a:avLst/>
              <a:gdLst/>
              <a:ahLst/>
              <a:cxnLst/>
              <a:rect l="l" t="t" r="r" b="b"/>
              <a:pathLst>
                <a:path w="3256915" h="1633220">
                  <a:moveTo>
                    <a:pt x="0" y="1623530"/>
                  </a:moveTo>
                  <a:lnTo>
                    <a:pt x="0" y="9331"/>
                  </a:lnTo>
                  <a:lnTo>
                    <a:pt x="1026370" y="0"/>
                  </a:lnTo>
                  <a:lnTo>
                    <a:pt x="2090061" y="0"/>
                  </a:lnTo>
                  <a:lnTo>
                    <a:pt x="2062061" y="774441"/>
                  </a:lnTo>
                  <a:lnTo>
                    <a:pt x="3256381" y="625151"/>
                  </a:lnTo>
                  <a:lnTo>
                    <a:pt x="3256381" y="1632860"/>
                  </a:lnTo>
                  <a:lnTo>
                    <a:pt x="0" y="1623530"/>
                  </a:lnTo>
                  <a:close/>
                </a:path>
              </a:pathLst>
            </a:custGeom>
            <a:ln w="12700">
              <a:solidFill>
                <a:srgbClr val="000000"/>
              </a:solidFill>
            </a:ln>
          </p:spPr>
          <p:txBody>
            <a:bodyPr wrap="square" lIns="0" tIns="0" rIns="0" bIns="0" rtlCol="0"/>
            <a:lstStyle/>
            <a:p>
              <a:endParaRPr/>
            </a:p>
          </p:txBody>
        </p:sp>
        <p:sp>
          <p:nvSpPr>
            <p:cNvPr id="5" name="object 5"/>
            <p:cNvSpPr/>
            <p:nvPr/>
          </p:nvSpPr>
          <p:spPr>
            <a:xfrm>
              <a:off x="7139546" y="4083900"/>
              <a:ext cx="0" cy="1831339"/>
            </a:xfrm>
            <a:custGeom>
              <a:avLst/>
              <a:gdLst/>
              <a:ahLst/>
              <a:cxnLst/>
              <a:rect l="l" t="t" r="r" b="b"/>
              <a:pathLst>
                <a:path h="1831339">
                  <a:moveTo>
                    <a:pt x="0" y="0"/>
                  </a:moveTo>
                  <a:lnTo>
                    <a:pt x="1" y="1830781"/>
                  </a:lnTo>
                </a:path>
              </a:pathLst>
            </a:custGeom>
            <a:ln w="25400">
              <a:solidFill>
                <a:srgbClr val="000000"/>
              </a:solidFill>
            </a:ln>
          </p:spPr>
          <p:txBody>
            <a:bodyPr wrap="square" lIns="0" tIns="0" rIns="0" bIns="0" rtlCol="0"/>
            <a:lstStyle/>
            <a:p>
              <a:endParaRPr/>
            </a:p>
          </p:txBody>
        </p:sp>
        <p:sp>
          <p:nvSpPr>
            <p:cNvPr id="6" name="object 6"/>
            <p:cNvSpPr/>
            <p:nvPr/>
          </p:nvSpPr>
          <p:spPr>
            <a:xfrm>
              <a:off x="7053496" y="5856670"/>
              <a:ext cx="3359785" cy="0"/>
            </a:xfrm>
            <a:custGeom>
              <a:avLst/>
              <a:gdLst/>
              <a:ahLst/>
              <a:cxnLst/>
              <a:rect l="l" t="t" r="r" b="b"/>
              <a:pathLst>
                <a:path w="3359784">
                  <a:moveTo>
                    <a:pt x="3359461" y="0"/>
                  </a:moveTo>
                  <a:lnTo>
                    <a:pt x="0" y="1"/>
                  </a:lnTo>
                </a:path>
              </a:pathLst>
            </a:custGeom>
            <a:ln w="25400">
              <a:solidFill>
                <a:srgbClr val="000000"/>
              </a:solidFill>
            </a:ln>
          </p:spPr>
          <p:txBody>
            <a:bodyPr wrap="square" lIns="0" tIns="0" rIns="0" bIns="0" rtlCol="0"/>
            <a:lstStyle/>
            <a:p>
              <a:endParaRPr/>
            </a:p>
          </p:txBody>
        </p:sp>
        <p:pic>
          <p:nvPicPr>
            <p:cNvPr id="7" name="object 7"/>
            <p:cNvPicPr/>
            <p:nvPr/>
          </p:nvPicPr>
          <p:blipFill>
            <a:blip r:embed="rId2" cstate="print"/>
            <a:stretch>
              <a:fillRect/>
            </a:stretch>
          </p:blipFill>
          <p:spPr>
            <a:xfrm>
              <a:off x="9104769" y="4130535"/>
              <a:ext cx="210793" cy="210793"/>
            </a:xfrm>
            <a:prstGeom prst="rect">
              <a:avLst/>
            </a:prstGeom>
          </p:spPr>
        </p:pic>
        <p:pic>
          <p:nvPicPr>
            <p:cNvPr id="8" name="object 8"/>
            <p:cNvPicPr/>
            <p:nvPr/>
          </p:nvPicPr>
          <p:blipFill>
            <a:blip r:embed="rId3" cstate="print"/>
            <a:stretch>
              <a:fillRect/>
            </a:stretch>
          </p:blipFill>
          <p:spPr>
            <a:xfrm>
              <a:off x="8062848" y="4134459"/>
              <a:ext cx="210793" cy="210793"/>
            </a:xfrm>
            <a:prstGeom prst="rect">
              <a:avLst/>
            </a:prstGeom>
          </p:spPr>
        </p:pic>
        <p:sp>
          <p:nvSpPr>
            <p:cNvPr id="9" name="object 9"/>
            <p:cNvSpPr/>
            <p:nvPr/>
          </p:nvSpPr>
          <p:spPr>
            <a:xfrm>
              <a:off x="10389704" y="5706285"/>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10" name="object 10"/>
            <p:cNvSpPr/>
            <p:nvPr/>
          </p:nvSpPr>
          <p:spPr>
            <a:xfrm>
              <a:off x="9210166" y="5726921"/>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11" name="object 11"/>
            <p:cNvSpPr/>
            <p:nvPr/>
          </p:nvSpPr>
          <p:spPr>
            <a:xfrm>
              <a:off x="8168246" y="5706285"/>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12" name="object 12"/>
            <p:cNvSpPr/>
            <p:nvPr/>
          </p:nvSpPr>
          <p:spPr>
            <a:xfrm>
              <a:off x="7019294" y="4239861"/>
              <a:ext cx="263525" cy="635"/>
            </a:xfrm>
            <a:custGeom>
              <a:avLst/>
              <a:gdLst/>
              <a:ahLst/>
              <a:cxnLst/>
              <a:rect l="l" t="t" r="r" b="b"/>
              <a:pathLst>
                <a:path w="263525" h="635">
                  <a:moveTo>
                    <a:pt x="262911" y="440"/>
                  </a:moveTo>
                  <a:lnTo>
                    <a:pt x="0" y="0"/>
                  </a:lnTo>
                </a:path>
              </a:pathLst>
            </a:custGeom>
            <a:ln w="25400">
              <a:solidFill>
                <a:srgbClr val="000000"/>
              </a:solidFill>
            </a:ln>
          </p:spPr>
          <p:txBody>
            <a:bodyPr wrap="square" lIns="0" tIns="0" rIns="0" bIns="0" rtlCol="0"/>
            <a:lstStyle/>
            <a:p>
              <a:endParaRPr/>
            </a:p>
          </p:txBody>
        </p:sp>
        <p:pic>
          <p:nvPicPr>
            <p:cNvPr id="13" name="object 13"/>
            <p:cNvPicPr/>
            <p:nvPr/>
          </p:nvPicPr>
          <p:blipFill>
            <a:blip r:embed="rId3" cstate="print"/>
            <a:stretch>
              <a:fillRect/>
            </a:stretch>
          </p:blipFill>
          <p:spPr>
            <a:xfrm>
              <a:off x="9104769" y="4891379"/>
              <a:ext cx="210793" cy="210793"/>
            </a:xfrm>
            <a:prstGeom prst="rect">
              <a:avLst/>
            </a:prstGeom>
          </p:spPr>
        </p:pic>
        <p:pic>
          <p:nvPicPr>
            <p:cNvPr id="14" name="object 14"/>
            <p:cNvPicPr/>
            <p:nvPr/>
          </p:nvPicPr>
          <p:blipFill>
            <a:blip r:embed="rId3" cstate="print"/>
            <a:stretch>
              <a:fillRect/>
            </a:stretch>
          </p:blipFill>
          <p:spPr>
            <a:xfrm>
              <a:off x="9104769" y="4475517"/>
              <a:ext cx="210793" cy="210793"/>
            </a:xfrm>
            <a:prstGeom prst="rect">
              <a:avLst/>
            </a:prstGeom>
          </p:spPr>
        </p:pic>
        <p:pic>
          <p:nvPicPr>
            <p:cNvPr id="15" name="object 15"/>
            <p:cNvPicPr/>
            <p:nvPr/>
          </p:nvPicPr>
          <p:blipFill>
            <a:blip r:embed="rId4" cstate="print"/>
            <a:stretch>
              <a:fillRect/>
            </a:stretch>
          </p:blipFill>
          <p:spPr>
            <a:xfrm>
              <a:off x="10284307" y="4757749"/>
              <a:ext cx="210793" cy="210793"/>
            </a:xfrm>
            <a:prstGeom prst="rect">
              <a:avLst/>
            </a:prstGeom>
          </p:spPr>
        </p:pic>
      </p:grpSp>
      <p:sp>
        <p:nvSpPr>
          <p:cNvPr id="16" name="object 16"/>
          <p:cNvSpPr txBox="1">
            <a:spLocks noGrp="1"/>
          </p:cNvSpPr>
          <p:nvPr>
            <p:ph type="title"/>
          </p:nvPr>
        </p:nvSpPr>
        <p:spPr>
          <a:xfrm>
            <a:off x="332289" y="308354"/>
            <a:ext cx="6278245" cy="1181100"/>
          </a:xfrm>
          <a:prstGeom prst="rect">
            <a:avLst/>
          </a:prstGeom>
        </p:spPr>
        <p:txBody>
          <a:bodyPr vert="horz" wrap="square" lIns="0" tIns="83820" rIns="0" bIns="0" rtlCol="0">
            <a:spAutoFit/>
          </a:bodyPr>
          <a:lstStyle/>
          <a:p>
            <a:pPr marL="12700" marR="5080">
              <a:lnSpc>
                <a:spcPts val="4300"/>
              </a:lnSpc>
              <a:spcBef>
                <a:spcPts val="660"/>
              </a:spcBef>
            </a:pPr>
            <a:r>
              <a:rPr spc="-10" dirty="0"/>
              <a:t>Evaluating</a:t>
            </a:r>
            <a:r>
              <a:rPr spc="-105" dirty="0"/>
              <a:t> </a:t>
            </a:r>
            <a:r>
              <a:rPr dirty="0"/>
              <a:t>Object</a:t>
            </a:r>
            <a:r>
              <a:rPr spc="-110" dirty="0"/>
              <a:t> </a:t>
            </a:r>
            <a:r>
              <a:rPr spc="-10" dirty="0"/>
              <a:t>Detectors: </a:t>
            </a:r>
            <a:r>
              <a:rPr dirty="0"/>
              <a:t>Mean</a:t>
            </a:r>
            <a:r>
              <a:rPr spc="-150" dirty="0"/>
              <a:t> </a:t>
            </a:r>
            <a:r>
              <a:rPr spc="-10" dirty="0"/>
              <a:t>Average</a:t>
            </a:r>
            <a:r>
              <a:rPr spc="-150" dirty="0"/>
              <a:t> </a:t>
            </a:r>
            <a:r>
              <a:rPr dirty="0"/>
              <a:t>Precision</a:t>
            </a:r>
            <a:r>
              <a:rPr spc="-150" dirty="0"/>
              <a:t> </a:t>
            </a:r>
            <a:r>
              <a:rPr spc="-10" dirty="0"/>
              <a:t>(mAP)</a:t>
            </a:r>
          </a:p>
        </p:txBody>
      </p:sp>
      <p:sp>
        <p:nvSpPr>
          <p:cNvPr id="17" name="object 17"/>
          <p:cNvSpPr txBox="1">
            <a:spLocks noGrp="1"/>
          </p:cNvSpPr>
          <p:nvPr>
            <p:ph type="body" idx="1"/>
          </p:nvPr>
        </p:nvSpPr>
        <p:spPr>
          <a:prstGeom prst="rect">
            <a:avLst/>
          </a:prstGeom>
        </p:spPr>
        <p:txBody>
          <a:bodyPr vert="horz" wrap="square" lIns="0" tIns="12700" rIns="0" bIns="0" rtlCol="0">
            <a:spAutoFit/>
          </a:bodyPr>
          <a:lstStyle/>
          <a:p>
            <a:pPr marL="354965" indent="-342265">
              <a:lnSpc>
                <a:spcPct val="100000"/>
              </a:lnSpc>
              <a:spcBef>
                <a:spcPts val="100"/>
              </a:spcBef>
              <a:buAutoNum type="arabicPeriod"/>
              <a:tabLst>
                <a:tab pos="354965" algn="l"/>
              </a:tabLst>
            </a:pPr>
            <a:r>
              <a:rPr dirty="0"/>
              <a:t>Run</a:t>
            </a:r>
            <a:r>
              <a:rPr spc="-50" dirty="0"/>
              <a:t> </a:t>
            </a:r>
            <a:r>
              <a:rPr dirty="0"/>
              <a:t>object</a:t>
            </a:r>
            <a:r>
              <a:rPr spc="-45" dirty="0"/>
              <a:t> </a:t>
            </a:r>
            <a:r>
              <a:rPr dirty="0"/>
              <a:t>detector</a:t>
            </a:r>
            <a:r>
              <a:rPr spc="-40" dirty="0"/>
              <a:t> </a:t>
            </a:r>
            <a:r>
              <a:rPr dirty="0"/>
              <a:t>on</a:t>
            </a:r>
            <a:r>
              <a:rPr spc="-50" dirty="0"/>
              <a:t> </a:t>
            </a:r>
            <a:r>
              <a:rPr dirty="0"/>
              <a:t>all</a:t>
            </a:r>
            <a:r>
              <a:rPr spc="-45" dirty="0"/>
              <a:t> </a:t>
            </a:r>
            <a:r>
              <a:rPr dirty="0"/>
              <a:t>test</a:t>
            </a:r>
            <a:r>
              <a:rPr spc="-40" dirty="0"/>
              <a:t> </a:t>
            </a:r>
            <a:r>
              <a:rPr dirty="0"/>
              <a:t>images</a:t>
            </a:r>
            <a:r>
              <a:rPr spc="-45" dirty="0"/>
              <a:t> </a:t>
            </a:r>
            <a:r>
              <a:rPr dirty="0"/>
              <a:t>(with</a:t>
            </a:r>
            <a:r>
              <a:rPr spc="-50" dirty="0"/>
              <a:t> </a:t>
            </a:r>
            <a:r>
              <a:rPr spc="-20" dirty="0"/>
              <a:t>NMS)</a:t>
            </a:r>
          </a:p>
          <a:p>
            <a:pPr marL="354965" marR="173990" indent="-342900">
              <a:lnSpc>
                <a:spcPct val="100000"/>
              </a:lnSpc>
              <a:buAutoNum type="arabicPeriod"/>
              <a:tabLst>
                <a:tab pos="354965" algn="l"/>
              </a:tabLst>
            </a:pPr>
            <a:r>
              <a:rPr dirty="0"/>
              <a:t>For</a:t>
            </a:r>
            <a:r>
              <a:rPr spc="-55" dirty="0"/>
              <a:t> </a:t>
            </a:r>
            <a:r>
              <a:rPr dirty="0"/>
              <a:t>each</a:t>
            </a:r>
            <a:r>
              <a:rPr spc="-50" dirty="0"/>
              <a:t> </a:t>
            </a:r>
            <a:r>
              <a:rPr spc="-25" dirty="0"/>
              <a:t>category,</a:t>
            </a:r>
            <a:r>
              <a:rPr spc="-55" dirty="0"/>
              <a:t> </a:t>
            </a:r>
            <a:r>
              <a:rPr dirty="0"/>
              <a:t>compute</a:t>
            </a:r>
            <a:r>
              <a:rPr spc="-50" dirty="0"/>
              <a:t> </a:t>
            </a:r>
            <a:r>
              <a:rPr spc="-20" dirty="0"/>
              <a:t>Average</a:t>
            </a:r>
            <a:r>
              <a:rPr spc="-50" dirty="0"/>
              <a:t> </a:t>
            </a:r>
            <a:r>
              <a:rPr dirty="0"/>
              <a:t>Precision</a:t>
            </a:r>
            <a:r>
              <a:rPr spc="-55" dirty="0"/>
              <a:t> </a:t>
            </a:r>
            <a:r>
              <a:rPr dirty="0"/>
              <a:t>(AP)</a:t>
            </a:r>
            <a:r>
              <a:rPr spc="-50" dirty="0"/>
              <a:t> = </a:t>
            </a:r>
            <a:r>
              <a:rPr dirty="0"/>
              <a:t>area</a:t>
            </a:r>
            <a:r>
              <a:rPr spc="-65" dirty="0"/>
              <a:t> </a:t>
            </a:r>
            <a:r>
              <a:rPr dirty="0"/>
              <a:t>under</a:t>
            </a:r>
            <a:r>
              <a:rPr spc="-60" dirty="0"/>
              <a:t> </a:t>
            </a:r>
            <a:r>
              <a:rPr dirty="0"/>
              <a:t>Precision</a:t>
            </a:r>
            <a:r>
              <a:rPr spc="-65" dirty="0"/>
              <a:t> </a:t>
            </a:r>
            <a:r>
              <a:rPr dirty="0"/>
              <a:t>vs</a:t>
            </a:r>
            <a:r>
              <a:rPr spc="-65" dirty="0"/>
              <a:t> </a:t>
            </a:r>
            <a:r>
              <a:rPr dirty="0"/>
              <a:t>Recall</a:t>
            </a:r>
            <a:r>
              <a:rPr spc="-60" dirty="0"/>
              <a:t> </a:t>
            </a:r>
            <a:r>
              <a:rPr spc="-10" dirty="0"/>
              <a:t>Curve</a:t>
            </a:r>
          </a:p>
          <a:p>
            <a:pPr marL="812165" lvl="1" indent="-342265">
              <a:lnSpc>
                <a:spcPct val="100000"/>
              </a:lnSpc>
              <a:buAutoNum type="arabicPeriod"/>
              <a:tabLst>
                <a:tab pos="812165" algn="l"/>
              </a:tabLst>
            </a:pPr>
            <a:r>
              <a:rPr sz="2000" dirty="0">
                <a:latin typeface="Calibri"/>
                <a:cs typeface="Calibri"/>
              </a:rPr>
              <a:t>For</a:t>
            </a:r>
            <a:r>
              <a:rPr sz="2000" spc="-65" dirty="0">
                <a:latin typeface="Calibri"/>
                <a:cs typeface="Calibri"/>
              </a:rPr>
              <a:t> </a:t>
            </a:r>
            <a:r>
              <a:rPr sz="2000" dirty="0">
                <a:latin typeface="Calibri"/>
                <a:cs typeface="Calibri"/>
              </a:rPr>
              <a:t>each</a:t>
            </a:r>
            <a:r>
              <a:rPr sz="2000" spc="-65" dirty="0">
                <a:latin typeface="Calibri"/>
                <a:cs typeface="Calibri"/>
              </a:rPr>
              <a:t> </a:t>
            </a:r>
            <a:r>
              <a:rPr sz="2000" dirty="0">
                <a:latin typeface="Calibri"/>
                <a:cs typeface="Calibri"/>
              </a:rPr>
              <a:t>detection</a:t>
            </a:r>
            <a:r>
              <a:rPr sz="2000" spc="-65" dirty="0">
                <a:latin typeface="Calibri"/>
                <a:cs typeface="Calibri"/>
              </a:rPr>
              <a:t> </a:t>
            </a:r>
            <a:r>
              <a:rPr sz="2000" dirty="0">
                <a:latin typeface="Calibri"/>
                <a:cs typeface="Calibri"/>
              </a:rPr>
              <a:t>(highest</a:t>
            </a:r>
            <a:r>
              <a:rPr sz="2000" spc="-60" dirty="0">
                <a:latin typeface="Calibri"/>
                <a:cs typeface="Calibri"/>
              </a:rPr>
              <a:t> </a:t>
            </a:r>
            <a:r>
              <a:rPr sz="2000" dirty="0">
                <a:latin typeface="Calibri"/>
                <a:cs typeface="Calibri"/>
              </a:rPr>
              <a:t>score</a:t>
            </a:r>
            <a:r>
              <a:rPr sz="2000" spc="-65" dirty="0">
                <a:latin typeface="Calibri"/>
                <a:cs typeface="Calibri"/>
              </a:rPr>
              <a:t> </a:t>
            </a:r>
            <a:r>
              <a:rPr sz="2000" dirty="0">
                <a:latin typeface="Calibri"/>
                <a:cs typeface="Calibri"/>
              </a:rPr>
              <a:t>to</a:t>
            </a:r>
            <a:r>
              <a:rPr sz="2000" spc="-70" dirty="0">
                <a:latin typeface="Calibri"/>
                <a:cs typeface="Calibri"/>
              </a:rPr>
              <a:t> </a:t>
            </a:r>
            <a:r>
              <a:rPr sz="2000" dirty="0">
                <a:latin typeface="Calibri"/>
                <a:cs typeface="Calibri"/>
              </a:rPr>
              <a:t>lowest</a:t>
            </a:r>
            <a:r>
              <a:rPr sz="2000" spc="-60" dirty="0">
                <a:latin typeface="Calibri"/>
                <a:cs typeface="Calibri"/>
              </a:rPr>
              <a:t> </a:t>
            </a:r>
            <a:r>
              <a:rPr sz="2000" spc="-10" dirty="0">
                <a:latin typeface="Calibri"/>
                <a:cs typeface="Calibri"/>
              </a:rPr>
              <a:t>score)</a:t>
            </a:r>
            <a:endParaRPr sz="2000">
              <a:latin typeface="Calibri"/>
              <a:cs typeface="Calibri"/>
            </a:endParaRPr>
          </a:p>
          <a:p>
            <a:pPr marL="1270000" marR="449580" lvl="2" indent="-343535">
              <a:lnSpc>
                <a:spcPct val="100000"/>
              </a:lnSpc>
              <a:buAutoNum type="arabicPeriod"/>
              <a:tabLst>
                <a:tab pos="1270000" algn="l"/>
              </a:tabLst>
            </a:pPr>
            <a:r>
              <a:rPr sz="2000" dirty="0">
                <a:latin typeface="Calibri"/>
                <a:cs typeface="Calibri"/>
              </a:rPr>
              <a:t>If</a:t>
            </a:r>
            <a:r>
              <a:rPr sz="2000" spc="-35"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matches</a:t>
            </a:r>
            <a:r>
              <a:rPr sz="2000" spc="-30" dirty="0">
                <a:latin typeface="Calibri"/>
                <a:cs typeface="Calibri"/>
              </a:rPr>
              <a:t> </a:t>
            </a:r>
            <a:r>
              <a:rPr sz="2000" dirty="0">
                <a:latin typeface="Calibri"/>
                <a:cs typeface="Calibri"/>
              </a:rPr>
              <a:t>some</a:t>
            </a:r>
            <a:r>
              <a:rPr sz="2000" spc="-30" dirty="0">
                <a:latin typeface="Calibri"/>
                <a:cs typeface="Calibri"/>
              </a:rPr>
              <a:t> </a:t>
            </a:r>
            <a:r>
              <a:rPr sz="2000" dirty="0">
                <a:latin typeface="Calibri"/>
                <a:cs typeface="Calibri"/>
              </a:rPr>
              <a:t>GT</a:t>
            </a:r>
            <a:r>
              <a:rPr sz="2000" spc="-35" dirty="0">
                <a:latin typeface="Calibri"/>
                <a:cs typeface="Calibri"/>
              </a:rPr>
              <a:t> </a:t>
            </a:r>
            <a:r>
              <a:rPr sz="2000" dirty="0">
                <a:latin typeface="Calibri"/>
                <a:cs typeface="Calibri"/>
              </a:rPr>
              <a:t>box</a:t>
            </a:r>
            <a:r>
              <a:rPr sz="2000" spc="-40" dirty="0">
                <a:latin typeface="Calibri"/>
                <a:cs typeface="Calibri"/>
              </a:rPr>
              <a:t> </a:t>
            </a:r>
            <a:r>
              <a:rPr sz="2000" dirty="0">
                <a:latin typeface="Calibri"/>
                <a:cs typeface="Calibri"/>
              </a:rPr>
              <a:t>with</a:t>
            </a:r>
            <a:r>
              <a:rPr sz="2000" spc="-40" dirty="0">
                <a:latin typeface="Calibri"/>
                <a:cs typeface="Calibri"/>
              </a:rPr>
              <a:t> </a:t>
            </a:r>
            <a:r>
              <a:rPr sz="2000" dirty="0">
                <a:latin typeface="Calibri"/>
                <a:cs typeface="Calibri"/>
              </a:rPr>
              <a:t>IoU</a:t>
            </a:r>
            <a:r>
              <a:rPr sz="2000" spc="-30" dirty="0">
                <a:latin typeface="Calibri"/>
                <a:cs typeface="Calibri"/>
              </a:rPr>
              <a:t> </a:t>
            </a:r>
            <a:r>
              <a:rPr sz="2000" dirty="0">
                <a:latin typeface="Calibri"/>
                <a:cs typeface="Calibri"/>
              </a:rPr>
              <a:t>&gt;</a:t>
            </a:r>
            <a:r>
              <a:rPr sz="2000" spc="-30" dirty="0">
                <a:latin typeface="Calibri"/>
                <a:cs typeface="Calibri"/>
              </a:rPr>
              <a:t> </a:t>
            </a:r>
            <a:r>
              <a:rPr sz="2000" spc="-20" dirty="0">
                <a:latin typeface="Calibri"/>
                <a:cs typeface="Calibri"/>
              </a:rPr>
              <a:t>0.5, </a:t>
            </a:r>
            <a:r>
              <a:rPr sz="2000" dirty="0">
                <a:latin typeface="Calibri"/>
                <a:cs typeface="Calibri"/>
              </a:rPr>
              <a:t>mark</a:t>
            </a:r>
            <a:r>
              <a:rPr sz="2000" spc="-40" dirty="0">
                <a:latin typeface="Calibri"/>
                <a:cs typeface="Calibri"/>
              </a:rPr>
              <a:t> </a:t>
            </a:r>
            <a:r>
              <a:rPr sz="2000" dirty="0">
                <a:latin typeface="Calibri"/>
                <a:cs typeface="Calibri"/>
              </a:rPr>
              <a:t>it</a:t>
            </a:r>
            <a:r>
              <a:rPr sz="2000" spc="-40" dirty="0">
                <a:latin typeface="Calibri"/>
                <a:cs typeface="Calibri"/>
              </a:rPr>
              <a:t> </a:t>
            </a:r>
            <a:r>
              <a:rPr sz="2000" dirty="0">
                <a:latin typeface="Calibri"/>
                <a:cs typeface="Calibri"/>
              </a:rPr>
              <a:t>as</a:t>
            </a:r>
            <a:r>
              <a:rPr sz="2000" spc="-40" dirty="0">
                <a:latin typeface="Calibri"/>
                <a:cs typeface="Calibri"/>
              </a:rPr>
              <a:t> </a:t>
            </a:r>
            <a:r>
              <a:rPr sz="2000" dirty="0">
                <a:latin typeface="Calibri"/>
                <a:cs typeface="Calibri"/>
              </a:rPr>
              <a:t>positive</a:t>
            </a:r>
            <a:r>
              <a:rPr sz="2000" spc="-40" dirty="0">
                <a:latin typeface="Calibri"/>
                <a:cs typeface="Calibri"/>
              </a:rPr>
              <a:t> </a:t>
            </a:r>
            <a:r>
              <a:rPr sz="2000" dirty="0">
                <a:latin typeface="Calibri"/>
                <a:cs typeface="Calibri"/>
              </a:rPr>
              <a:t>and</a:t>
            </a:r>
            <a:r>
              <a:rPr sz="2000" spc="-45" dirty="0">
                <a:latin typeface="Calibri"/>
                <a:cs typeface="Calibri"/>
              </a:rPr>
              <a:t> </a:t>
            </a:r>
            <a:r>
              <a:rPr sz="2000" dirty="0">
                <a:latin typeface="Calibri"/>
                <a:cs typeface="Calibri"/>
              </a:rPr>
              <a:t>eliminate</a:t>
            </a:r>
            <a:r>
              <a:rPr sz="2000" spc="-40" dirty="0">
                <a:latin typeface="Calibri"/>
                <a:cs typeface="Calibri"/>
              </a:rPr>
              <a:t> </a:t>
            </a:r>
            <a:r>
              <a:rPr sz="2000" dirty="0">
                <a:latin typeface="Calibri"/>
                <a:cs typeface="Calibri"/>
              </a:rPr>
              <a:t>the</a:t>
            </a:r>
            <a:r>
              <a:rPr sz="2000" spc="-40" dirty="0">
                <a:latin typeface="Calibri"/>
                <a:cs typeface="Calibri"/>
              </a:rPr>
              <a:t> </a:t>
            </a:r>
            <a:r>
              <a:rPr sz="2000" spc="-25" dirty="0">
                <a:latin typeface="Calibri"/>
                <a:cs typeface="Calibri"/>
              </a:rPr>
              <a:t>GT</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Otherwise</a:t>
            </a:r>
            <a:r>
              <a:rPr sz="2000" spc="-35" dirty="0">
                <a:latin typeface="Calibri"/>
                <a:cs typeface="Calibri"/>
              </a:rPr>
              <a:t> </a:t>
            </a:r>
            <a:r>
              <a:rPr sz="2000" dirty="0">
                <a:latin typeface="Calibri"/>
                <a:cs typeface="Calibri"/>
              </a:rPr>
              <a:t>mark</a:t>
            </a:r>
            <a:r>
              <a:rPr sz="2000" spc="-30"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as</a:t>
            </a:r>
            <a:r>
              <a:rPr sz="2000" spc="-35" dirty="0">
                <a:latin typeface="Calibri"/>
                <a:cs typeface="Calibri"/>
              </a:rPr>
              <a:t> </a:t>
            </a:r>
            <a:r>
              <a:rPr sz="2000" spc="-10" dirty="0">
                <a:latin typeface="Calibri"/>
                <a:cs typeface="Calibri"/>
              </a:rPr>
              <a:t>negative</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Plot</a:t>
            </a:r>
            <a:r>
              <a:rPr sz="2000" spc="-25" dirty="0">
                <a:latin typeface="Calibri"/>
                <a:cs typeface="Calibri"/>
              </a:rPr>
              <a:t> </a:t>
            </a:r>
            <a:r>
              <a:rPr sz="2000" dirty="0">
                <a:latin typeface="Calibri"/>
                <a:cs typeface="Calibri"/>
              </a:rPr>
              <a:t>a</a:t>
            </a:r>
            <a:r>
              <a:rPr sz="2000" spc="-20" dirty="0">
                <a:latin typeface="Calibri"/>
                <a:cs typeface="Calibri"/>
              </a:rPr>
              <a:t> </a:t>
            </a:r>
            <a:r>
              <a:rPr sz="2000" dirty="0">
                <a:latin typeface="Calibri"/>
                <a:cs typeface="Calibri"/>
              </a:rPr>
              <a:t>point</a:t>
            </a:r>
            <a:r>
              <a:rPr sz="2000" spc="-20" dirty="0">
                <a:latin typeface="Calibri"/>
                <a:cs typeface="Calibri"/>
              </a:rPr>
              <a:t> </a:t>
            </a:r>
            <a:r>
              <a:rPr sz="2000" dirty="0">
                <a:latin typeface="Calibri"/>
                <a:cs typeface="Calibri"/>
              </a:rPr>
              <a:t>on</a:t>
            </a:r>
            <a:r>
              <a:rPr sz="2000" spc="-25" dirty="0">
                <a:latin typeface="Calibri"/>
                <a:cs typeface="Calibri"/>
              </a:rPr>
              <a:t> </a:t>
            </a:r>
            <a:r>
              <a:rPr sz="2000" dirty="0">
                <a:latin typeface="Calibri"/>
                <a:cs typeface="Calibri"/>
              </a:rPr>
              <a:t>PR</a:t>
            </a:r>
            <a:r>
              <a:rPr sz="2000" spc="-25" dirty="0">
                <a:latin typeface="Calibri"/>
                <a:cs typeface="Calibri"/>
              </a:rPr>
              <a:t> </a:t>
            </a:r>
            <a:r>
              <a:rPr sz="2000" spc="-20" dirty="0">
                <a:latin typeface="Calibri"/>
                <a:cs typeface="Calibri"/>
              </a:rPr>
              <a:t>Curve</a:t>
            </a:r>
            <a:endParaRPr sz="2000">
              <a:latin typeface="Calibri"/>
              <a:cs typeface="Calibri"/>
            </a:endParaRPr>
          </a:p>
          <a:p>
            <a:pPr marL="812165" lvl="1" indent="-342265">
              <a:lnSpc>
                <a:spcPct val="100000"/>
              </a:lnSpc>
              <a:buAutoNum type="arabicPeriod"/>
              <a:tabLst>
                <a:tab pos="812165" algn="l"/>
              </a:tabLst>
            </a:pPr>
            <a:r>
              <a:rPr sz="2000" spc="-20" dirty="0">
                <a:latin typeface="Calibri"/>
                <a:cs typeface="Calibri"/>
              </a:rPr>
              <a:t>Average</a:t>
            </a:r>
            <a:r>
              <a:rPr sz="2000" spc="-40" dirty="0">
                <a:latin typeface="Calibri"/>
                <a:cs typeface="Calibri"/>
              </a:rPr>
              <a:t> </a:t>
            </a:r>
            <a:r>
              <a:rPr sz="2000" dirty="0">
                <a:latin typeface="Calibri"/>
                <a:cs typeface="Calibri"/>
              </a:rPr>
              <a:t>Precision</a:t>
            </a:r>
            <a:r>
              <a:rPr sz="2000" spc="-45" dirty="0">
                <a:latin typeface="Calibri"/>
                <a:cs typeface="Calibri"/>
              </a:rPr>
              <a:t> </a:t>
            </a:r>
            <a:r>
              <a:rPr sz="2000" dirty="0">
                <a:latin typeface="Calibri"/>
                <a:cs typeface="Calibri"/>
              </a:rPr>
              <a:t>(AP)</a:t>
            </a:r>
            <a:r>
              <a:rPr sz="2000" spc="-40" dirty="0">
                <a:latin typeface="Calibri"/>
                <a:cs typeface="Calibri"/>
              </a:rPr>
              <a:t> </a:t>
            </a:r>
            <a:r>
              <a:rPr sz="2000" dirty="0">
                <a:latin typeface="Calibri"/>
                <a:cs typeface="Calibri"/>
              </a:rPr>
              <a:t>=</a:t>
            </a:r>
            <a:r>
              <a:rPr sz="2000" spc="-40" dirty="0">
                <a:latin typeface="Calibri"/>
                <a:cs typeface="Calibri"/>
              </a:rPr>
              <a:t> </a:t>
            </a:r>
            <a:r>
              <a:rPr sz="2000" dirty="0">
                <a:latin typeface="Calibri"/>
                <a:cs typeface="Calibri"/>
              </a:rPr>
              <a:t>area</a:t>
            </a:r>
            <a:r>
              <a:rPr sz="2000" spc="-40" dirty="0">
                <a:latin typeface="Calibri"/>
                <a:cs typeface="Calibri"/>
              </a:rPr>
              <a:t> </a:t>
            </a:r>
            <a:r>
              <a:rPr sz="2000" dirty="0">
                <a:latin typeface="Calibri"/>
                <a:cs typeface="Calibri"/>
              </a:rPr>
              <a:t>under</a:t>
            </a:r>
            <a:r>
              <a:rPr sz="2000" spc="-40" dirty="0">
                <a:latin typeface="Calibri"/>
                <a:cs typeface="Calibri"/>
              </a:rPr>
              <a:t> </a:t>
            </a:r>
            <a:r>
              <a:rPr sz="2000" dirty="0">
                <a:latin typeface="Calibri"/>
                <a:cs typeface="Calibri"/>
              </a:rPr>
              <a:t>PR</a:t>
            </a:r>
            <a:r>
              <a:rPr sz="2000" spc="-45" dirty="0">
                <a:latin typeface="Calibri"/>
                <a:cs typeface="Calibri"/>
              </a:rPr>
              <a:t> </a:t>
            </a:r>
            <a:r>
              <a:rPr sz="2000" spc="-10" dirty="0">
                <a:latin typeface="Calibri"/>
                <a:cs typeface="Calibri"/>
              </a:rPr>
              <a:t>curve</a:t>
            </a:r>
            <a:endParaRPr sz="2000">
              <a:latin typeface="Calibri"/>
              <a:cs typeface="Calibri"/>
            </a:endParaRPr>
          </a:p>
        </p:txBody>
      </p:sp>
      <p:sp>
        <p:nvSpPr>
          <p:cNvPr id="18" name="object 18"/>
          <p:cNvSpPr txBox="1"/>
          <p:nvPr/>
        </p:nvSpPr>
        <p:spPr>
          <a:xfrm>
            <a:off x="6963244" y="877074"/>
            <a:ext cx="836930" cy="597535"/>
          </a:xfrm>
          <a:prstGeom prst="rect">
            <a:avLst/>
          </a:prstGeom>
          <a:solidFill>
            <a:srgbClr val="6FAC46"/>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0.99</a:t>
            </a:r>
            <a:endParaRPr sz="1800">
              <a:latin typeface="Calibri"/>
              <a:cs typeface="Calibri"/>
            </a:endParaRPr>
          </a:p>
        </p:txBody>
      </p:sp>
      <p:sp>
        <p:nvSpPr>
          <p:cNvPr id="19" name="object 19"/>
          <p:cNvSpPr txBox="1"/>
          <p:nvPr/>
        </p:nvSpPr>
        <p:spPr>
          <a:xfrm>
            <a:off x="7983397" y="877074"/>
            <a:ext cx="836930" cy="597535"/>
          </a:xfrm>
          <a:prstGeom prst="rect">
            <a:avLst/>
          </a:prstGeom>
          <a:solidFill>
            <a:srgbClr val="6FAC46"/>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0.95</a:t>
            </a:r>
            <a:endParaRPr sz="1800">
              <a:latin typeface="Calibri"/>
              <a:cs typeface="Calibri"/>
            </a:endParaRPr>
          </a:p>
        </p:txBody>
      </p:sp>
      <p:sp>
        <p:nvSpPr>
          <p:cNvPr id="20" name="object 20"/>
          <p:cNvSpPr txBox="1"/>
          <p:nvPr/>
        </p:nvSpPr>
        <p:spPr>
          <a:xfrm>
            <a:off x="9003550" y="877074"/>
            <a:ext cx="836930" cy="597535"/>
          </a:xfrm>
          <a:prstGeom prst="rect">
            <a:avLst/>
          </a:prstGeom>
          <a:solidFill>
            <a:srgbClr val="C00000"/>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0.90</a:t>
            </a:r>
            <a:endParaRPr sz="1800">
              <a:latin typeface="Calibri"/>
              <a:cs typeface="Calibri"/>
            </a:endParaRPr>
          </a:p>
        </p:txBody>
      </p:sp>
      <p:sp>
        <p:nvSpPr>
          <p:cNvPr id="21" name="object 21"/>
          <p:cNvSpPr/>
          <p:nvPr/>
        </p:nvSpPr>
        <p:spPr>
          <a:xfrm>
            <a:off x="6963219" y="596201"/>
            <a:ext cx="4895850" cy="114300"/>
          </a:xfrm>
          <a:custGeom>
            <a:avLst/>
            <a:gdLst/>
            <a:ahLst/>
            <a:cxnLst/>
            <a:rect l="l" t="t" r="r" b="b"/>
            <a:pathLst>
              <a:path w="4895850" h="114300">
                <a:moveTo>
                  <a:pt x="4781080" y="0"/>
                </a:moveTo>
                <a:lnTo>
                  <a:pt x="4781169" y="47218"/>
                </a:lnTo>
                <a:lnTo>
                  <a:pt x="4781296" y="114300"/>
                </a:lnTo>
                <a:lnTo>
                  <a:pt x="4857120" y="76210"/>
                </a:lnTo>
                <a:lnTo>
                  <a:pt x="4800269" y="76210"/>
                </a:lnTo>
                <a:lnTo>
                  <a:pt x="4800206" y="38110"/>
                </a:lnTo>
                <a:lnTo>
                  <a:pt x="4857667" y="38110"/>
                </a:lnTo>
                <a:lnTo>
                  <a:pt x="4781080" y="0"/>
                </a:lnTo>
                <a:close/>
              </a:path>
              <a:path w="4895850" h="114300">
                <a:moveTo>
                  <a:pt x="4781152" y="38110"/>
                </a:moveTo>
                <a:lnTo>
                  <a:pt x="0" y="47218"/>
                </a:lnTo>
                <a:lnTo>
                  <a:pt x="63" y="85318"/>
                </a:lnTo>
                <a:lnTo>
                  <a:pt x="4781224" y="76210"/>
                </a:lnTo>
                <a:lnTo>
                  <a:pt x="4781152" y="38110"/>
                </a:lnTo>
                <a:close/>
              </a:path>
              <a:path w="4895850" h="114300">
                <a:moveTo>
                  <a:pt x="4857667" y="38110"/>
                </a:moveTo>
                <a:lnTo>
                  <a:pt x="4800206" y="38110"/>
                </a:lnTo>
                <a:lnTo>
                  <a:pt x="4800269" y="76210"/>
                </a:lnTo>
                <a:lnTo>
                  <a:pt x="4857120" y="76210"/>
                </a:lnTo>
                <a:lnTo>
                  <a:pt x="4895494" y="56934"/>
                </a:lnTo>
                <a:lnTo>
                  <a:pt x="4857667" y="38110"/>
                </a:lnTo>
                <a:close/>
              </a:path>
            </a:pathLst>
          </a:custGeom>
          <a:solidFill>
            <a:srgbClr val="4470C4"/>
          </a:solidFill>
        </p:spPr>
        <p:txBody>
          <a:bodyPr wrap="square" lIns="0" tIns="0" rIns="0" bIns="0" rtlCol="0"/>
          <a:lstStyle/>
          <a:p>
            <a:endParaRPr/>
          </a:p>
        </p:txBody>
      </p:sp>
      <p:sp>
        <p:nvSpPr>
          <p:cNvPr id="22" name="object 22"/>
          <p:cNvSpPr txBox="1"/>
          <p:nvPr/>
        </p:nvSpPr>
        <p:spPr>
          <a:xfrm>
            <a:off x="6983958" y="273811"/>
            <a:ext cx="31661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a:t>
            </a:r>
            <a:r>
              <a:rPr sz="1800" spc="-40" dirty="0">
                <a:latin typeface="Calibri"/>
                <a:cs typeface="Calibri"/>
              </a:rPr>
              <a:t> </a:t>
            </a:r>
            <a:r>
              <a:rPr sz="1800" dirty="0">
                <a:latin typeface="Calibri"/>
                <a:cs typeface="Calibri"/>
              </a:rPr>
              <a:t>dog</a:t>
            </a:r>
            <a:r>
              <a:rPr sz="1800" spc="-40" dirty="0">
                <a:latin typeface="Calibri"/>
                <a:cs typeface="Calibri"/>
              </a:rPr>
              <a:t> </a:t>
            </a:r>
            <a:r>
              <a:rPr sz="1800" dirty="0">
                <a:latin typeface="Calibri"/>
                <a:cs typeface="Calibri"/>
              </a:rPr>
              <a:t>detections</a:t>
            </a:r>
            <a:r>
              <a:rPr sz="1800" spc="-45" dirty="0">
                <a:latin typeface="Calibri"/>
                <a:cs typeface="Calibri"/>
              </a:rPr>
              <a:t> </a:t>
            </a:r>
            <a:r>
              <a:rPr sz="1800" dirty="0">
                <a:latin typeface="Calibri"/>
                <a:cs typeface="Calibri"/>
              </a:rPr>
              <a:t>sorted</a:t>
            </a:r>
            <a:r>
              <a:rPr sz="1800" spc="-35" dirty="0">
                <a:latin typeface="Calibri"/>
                <a:cs typeface="Calibri"/>
              </a:rPr>
              <a:t> </a:t>
            </a:r>
            <a:r>
              <a:rPr sz="1800" dirty="0">
                <a:latin typeface="Calibri"/>
                <a:cs typeface="Calibri"/>
              </a:rPr>
              <a:t>by</a:t>
            </a:r>
            <a:r>
              <a:rPr sz="1800" spc="-45" dirty="0">
                <a:latin typeface="Calibri"/>
                <a:cs typeface="Calibri"/>
              </a:rPr>
              <a:t> </a:t>
            </a:r>
            <a:r>
              <a:rPr sz="1800" spc="-20" dirty="0">
                <a:latin typeface="Calibri"/>
                <a:cs typeface="Calibri"/>
              </a:rPr>
              <a:t>score</a:t>
            </a:r>
            <a:endParaRPr sz="1800">
              <a:latin typeface="Calibri"/>
              <a:cs typeface="Calibri"/>
            </a:endParaRPr>
          </a:p>
        </p:txBody>
      </p:sp>
      <p:sp>
        <p:nvSpPr>
          <p:cNvPr id="23" name="object 23"/>
          <p:cNvSpPr txBox="1"/>
          <p:nvPr/>
        </p:nvSpPr>
        <p:spPr>
          <a:xfrm>
            <a:off x="11037620" y="877074"/>
            <a:ext cx="836930" cy="597535"/>
          </a:xfrm>
          <a:prstGeom prst="rect">
            <a:avLst/>
          </a:prstGeom>
          <a:solidFill>
            <a:srgbClr val="6FAC46"/>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0.10</a:t>
            </a:r>
            <a:endParaRPr sz="1800">
              <a:latin typeface="Calibri"/>
              <a:cs typeface="Calibri"/>
            </a:endParaRPr>
          </a:p>
        </p:txBody>
      </p:sp>
      <p:sp>
        <p:nvSpPr>
          <p:cNvPr id="24" name="object 24"/>
          <p:cNvSpPr/>
          <p:nvPr/>
        </p:nvSpPr>
        <p:spPr>
          <a:xfrm>
            <a:off x="6963244" y="1932647"/>
            <a:ext cx="836930" cy="597535"/>
          </a:xfrm>
          <a:custGeom>
            <a:avLst/>
            <a:gdLst/>
            <a:ahLst/>
            <a:cxnLst/>
            <a:rect l="l" t="t" r="r" b="b"/>
            <a:pathLst>
              <a:path w="836929" h="597535">
                <a:moveTo>
                  <a:pt x="836650" y="0"/>
                </a:moveTo>
                <a:lnTo>
                  <a:pt x="0" y="0"/>
                </a:lnTo>
                <a:lnTo>
                  <a:pt x="0" y="597153"/>
                </a:lnTo>
                <a:lnTo>
                  <a:pt x="836650" y="597153"/>
                </a:lnTo>
                <a:lnTo>
                  <a:pt x="836650" y="0"/>
                </a:lnTo>
                <a:close/>
              </a:path>
            </a:pathLst>
          </a:custGeom>
          <a:solidFill>
            <a:srgbClr val="F9E3D5"/>
          </a:solidFill>
        </p:spPr>
        <p:txBody>
          <a:bodyPr wrap="square" lIns="0" tIns="0" rIns="0" bIns="0" rtlCol="0"/>
          <a:lstStyle/>
          <a:p>
            <a:endParaRPr/>
          </a:p>
        </p:txBody>
      </p:sp>
      <p:sp>
        <p:nvSpPr>
          <p:cNvPr id="25" name="object 25"/>
          <p:cNvSpPr/>
          <p:nvPr/>
        </p:nvSpPr>
        <p:spPr>
          <a:xfrm>
            <a:off x="7983397" y="1947849"/>
            <a:ext cx="836930" cy="597535"/>
          </a:xfrm>
          <a:custGeom>
            <a:avLst/>
            <a:gdLst/>
            <a:ahLst/>
            <a:cxnLst/>
            <a:rect l="l" t="t" r="r" b="b"/>
            <a:pathLst>
              <a:path w="836929" h="597535">
                <a:moveTo>
                  <a:pt x="836650" y="0"/>
                </a:moveTo>
                <a:lnTo>
                  <a:pt x="0" y="0"/>
                </a:lnTo>
                <a:lnTo>
                  <a:pt x="0" y="597166"/>
                </a:lnTo>
                <a:lnTo>
                  <a:pt x="836650" y="597166"/>
                </a:lnTo>
                <a:lnTo>
                  <a:pt x="836650" y="0"/>
                </a:lnTo>
                <a:close/>
              </a:path>
            </a:pathLst>
          </a:custGeom>
          <a:solidFill>
            <a:srgbClr val="F9E3D5"/>
          </a:solidFill>
        </p:spPr>
        <p:txBody>
          <a:bodyPr wrap="square" lIns="0" tIns="0" rIns="0" bIns="0" rtlCol="0"/>
          <a:lstStyle/>
          <a:p>
            <a:endParaRPr/>
          </a:p>
        </p:txBody>
      </p:sp>
      <p:sp>
        <p:nvSpPr>
          <p:cNvPr id="26" name="object 26"/>
          <p:cNvSpPr/>
          <p:nvPr/>
        </p:nvSpPr>
        <p:spPr>
          <a:xfrm>
            <a:off x="9003550" y="1947849"/>
            <a:ext cx="836930" cy="597535"/>
          </a:xfrm>
          <a:custGeom>
            <a:avLst/>
            <a:gdLst/>
            <a:ahLst/>
            <a:cxnLst/>
            <a:rect l="l" t="t" r="r" b="b"/>
            <a:pathLst>
              <a:path w="836929" h="597535">
                <a:moveTo>
                  <a:pt x="836637" y="0"/>
                </a:moveTo>
                <a:lnTo>
                  <a:pt x="0" y="0"/>
                </a:lnTo>
                <a:lnTo>
                  <a:pt x="0" y="597166"/>
                </a:lnTo>
                <a:lnTo>
                  <a:pt x="836637" y="597166"/>
                </a:lnTo>
                <a:lnTo>
                  <a:pt x="836637" y="0"/>
                </a:lnTo>
                <a:close/>
              </a:path>
            </a:pathLst>
          </a:custGeom>
          <a:solidFill>
            <a:srgbClr val="EC7C30"/>
          </a:solidFill>
        </p:spPr>
        <p:txBody>
          <a:bodyPr wrap="square" lIns="0" tIns="0" rIns="0" bIns="0" rtlCol="0"/>
          <a:lstStyle/>
          <a:p>
            <a:endParaRPr/>
          </a:p>
        </p:txBody>
      </p:sp>
      <p:sp>
        <p:nvSpPr>
          <p:cNvPr id="27" name="object 27"/>
          <p:cNvSpPr txBox="1"/>
          <p:nvPr/>
        </p:nvSpPr>
        <p:spPr>
          <a:xfrm>
            <a:off x="6919696" y="2678684"/>
            <a:ext cx="25114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 </a:t>
            </a:r>
            <a:r>
              <a:rPr sz="1800" spc="-20" dirty="0">
                <a:latin typeface="Calibri"/>
                <a:cs typeface="Calibri"/>
              </a:rPr>
              <a:t>ground-</a:t>
            </a:r>
            <a:r>
              <a:rPr sz="1800" dirty="0">
                <a:latin typeface="Calibri"/>
                <a:cs typeface="Calibri"/>
              </a:rPr>
              <a:t>truth</a:t>
            </a:r>
            <a:r>
              <a:rPr sz="1800" spc="10" dirty="0">
                <a:latin typeface="Calibri"/>
                <a:cs typeface="Calibri"/>
              </a:rPr>
              <a:t> </a:t>
            </a:r>
            <a:r>
              <a:rPr sz="1800" dirty="0">
                <a:latin typeface="Calibri"/>
                <a:cs typeface="Calibri"/>
              </a:rPr>
              <a:t>dog</a:t>
            </a:r>
            <a:r>
              <a:rPr sz="1800" spc="5" dirty="0">
                <a:latin typeface="Calibri"/>
                <a:cs typeface="Calibri"/>
              </a:rPr>
              <a:t> </a:t>
            </a:r>
            <a:r>
              <a:rPr sz="1800" spc="-20" dirty="0">
                <a:latin typeface="Calibri"/>
                <a:cs typeface="Calibri"/>
              </a:rPr>
              <a:t>boxes</a:t>
            </a:r>
            <a:endParaRPr sz="1800">
              <a:latin typeface="Calibri"/>
              <a:cs typeface="Calibri"/>
            </a:endParaRPr>
          </a:p>
        </p:txBody>
      </p:sp>
      <p:sp>
        <p:nvSpPr>
          <p:cNvPr id="31" name="object 31"/>
          <p:cNvSpPr txBox="1"/>
          <p:nvPr/>
        </p:nvSpPr>
        <p:spPr>
          <a:xfrm>
            <a:off x="8353996" y="5878429"/>
            <a:ext cx="749935" cy="397510"/>
          </a:xfrm>
          <a:prstGeom prst="rect">
            <a:avLst/>
          </a:prstGeom>
        </p:spPr>
        <p:txBody>
          <a:bodyPr vert="horz" wrap="square" lIns="0" tIns="0" rIns="0" bIns="0" rtlCol="0">
            <a:spAutoFit/>
          </a:bodyPr>
          <a:lstStyle/>
          <a:p>
            <a:pPr marL="12700">
              <a:lnSpc>
                <a:spcPts val="2865"/>
              </a:lnSpc>
            </a:pPr>
            <a:r>
              <a:rPr sz="2400" spc="-10" dirty="0">
                <a:latin typeface="Calibri"/>
                <a:cs typeface="Calibri"/>
              </a:rPr>
              <a:t>Recall</a:t>
            </a:r>
            <a:endParaRPr sz="2400">
              <a:latin typeface="Calibri"/>
              <a:cs typeface="Calibri"/>
            </a:endParaRPr>
          </a:p>
        </p:txBody>
      </p:sp>
      <p:sp>
        <p:nvSpPr>
          <p:cNvPr id="32" name="object 32"/>
          <p:cNvSpPr txBox="1"/>
          <p:nvPr/>
        </p:nvSpPr>
        <p:spPr>
          <a:xfrm>
            <a:off x="9457181" y="6005846"/>
            <a:ext cx="1817370" cy="793115"/>
          </a:xfrm>
          <a:prstGeom prst="rect">
            <a:avLst/>
          </a:prstGeom>
        </p:spPr>
        <p:txBody>
          <a:bodyPr vert="horz" wrap="square" lIns="0" tIns="1270" rIns="0" bIns="0" rtlCol="0">
            <a:spAutoFit/>
          </a:bodyPr>
          <a:lstStyle/>
          <a:p>
            <a:pPr marL="42545" algn="ctr">
              <a:lnSpc>
                <a:spcPct val="100000"/>
              </a:lnSpc>
              <a:spcBef>
                <a:spcPts val="10"/>
              </a:spcBef>
            </a:pPr>
            <a:r>
              <a:rPr sz="1800" spc="-25" dirty="0">
                <a:latin typeface="Calibri"/>
                <a:cs typeface="Calibri"/>
              </a:rPr>
              <a:t>1.0</a:t>
            </a:r>
            <a:endParaRPr sz="1800" dirty="0">
              <a:latin typeface="Calibri"/>
              <a:cs typeface="Calibri"/>
            </a:endParaRPr>
          </a:p>
          <a:p>
            <a:pPr algn="ctr">
              <a:lnSpc>
                <a:spcPct val="100000"/>
              </a:lnSpc>
              <a:spcBef>
                <a:spcPts val="1435"/>
              </a:spcBef>
            </a:pPr>
            <a:r>
              <a:rPr lang="en-TR" sz="2000" dirty="0">
                <a:solidFill>
                  <a:srgbClr val="FFC904"/>
                </a:solidFill>
                <a:latin typeface="Calibri"/>
                <a:cs typeface="Calibri"/>
              </a:rPr>
              <a:t> </a:t>
            </a:r>
            <a:endParaRPr sz="2000" dirty="0">
              <a:latin typeface="Calibri"/>
              <a:cs typeface="Calibri"/>
            </a:endParaRPr>
          </a:p>
        </p:txBody>
      </p:sp>
      <p:sp>
        <p:nvSpPr>
          <p:cNvPr id="33" name="object 33"/>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34" name="object 34"/>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52</a:t>
            </a:fld>
            <a:endParaRPr spc="-25" dirty="0"/>
          </a:p>
        </p:txBody>
      </p:sp>
      <p:sp>
        <p:nvSpPr>
          <p:cNvPr id="28" name="object 28"/>
          <p:cNvSpPr txBox="1"/>
          <p:nvPr/>
        </p:nvSpPr>
        <p:spPr>
          <a:xfrm>
            <a:off x="10017467" y="877074"/>
            <a:ext cx="836930" cy="597535"/>
          </a:xfrm>
          <a:prstGeom prst="rect">
            <a:avLst/>
          </a:prstGeom>
          <a:solidFill>
            <a:srgbClr val="C00000"/>
          </a:solidFill>
        </p:spPr>
        <p:txBody>
          <a:bodyPr vert="horz" wrap="square" lIns="0" tIns="149860" rIns="0" bIns="0" rtlCol="0">
            <a:spAutoFit/>
          </a:bodyPr>
          <a:lstStyle/>
          <a:p>
            <a:pPr marL="273685">
              <a:lnSpc>
                <a:spcPct val="100000"/>
              </a:lnSpc>
              <a:spcBef>
                <a:spcPts val="1180"/>
              </a:spcBef>
            </a:pPr>
            <a:r>
              <a:rPr sz="1800" spc="-25" dirty="0">
                <a:solidFill>
                  <a:srgbClr val="FFFFFF"/>
                </a:solidFill>
                <a:latin typeface="Calibri"/>
                <a:cs typeface="Calibri"/>
              </a:rPr>
              <a:t>0.5</a:t>
            </a:r>
            <a:endParaRPr sz="1800">
              <a:latin typeface="Calibri"/>
              <a:cs typeface="Calibri"/>
            </a:endParaRPr>
          </a:p>
        </p:txBody>
      </p:sp>
      <p:sp>
        <p:nvSpPr>
          <p:cNvPr id="29" name="object 29"/>
          <p:cNvSpPr txBox="1"/>
          <p:nvPr/>
        </p:nvSpPr>
        <p:spPr>
          <a:xfrm>
            <a:off x="6579850" y="4351828"/>
            <a:ext cx="397510" cy="1144270"/>
          </a:xfrm>
          <a:prstGeom prst="rect">
            <a:avLst/>
          </a:prstGeom>
        </p:spPr>
        <p:txBody>
          <a:bodyPr vert="vert270" wrap="square" lIns="0" tIns="0" rIns="0" bIns="0" rtlCol="0">
            <a:spAutoFit/>
          </a:bodyPr>
          <a:lstStyle/>
          <a:p>
            <a:pPr marL="12700">
              <a:lnSpc>
                <a:spcPts val="2865"/>
              </a:lnSpc>
            </a:pPr>
            <a:r>
              <a:rPr sz="2400" spc="-10" dirty="0">
                <a:latin typeface="Calibri"/>
                <a:cs typeface="Calibri"/>
              </a:rPr>
              <a:t>Precision</a:t>
            </a:r>
            <a:endParaRPr sz="2400">
              <a:latin typeface="Calibri"/>
              <a:cs typeface="Calibri"/>
            </a:endParaRPr>
          </a:p>
        </p:txBody>
      </p:sp>
      <p:sp>
        <p:nvSpPr>
          <p:cNvPr id="30" name="object 30"/>
          <p:cNvSpPr txBox="1"/>
          <p:nvPr/>
        </p:nvSpPr>
        <p:spPr>
          <a:xfrm>
            <a:off x="7369988" y="5116069"/>
            <a:ext cx="2328545" cy="513080"/>
          </a:xfrm>
          <a:prstGeom prst="rect">
            <a:avLst/>
          </a:prstGeom>
        </p:spPr>
        <p:txBody>
          <a:bodyPr vert="horz" wrap="square" lIns="0" tIns="12700" rIns="0" bIns="0" rtlCol="0">
            <a:spAutoFit/>
          </a:bodyPr>
          <a:lstStyle/>
          <a:p>
            <a:pPr marL="12700">
              <a:lnSpc>
                <a:spcPct val="100000"/>
              </a:lnSpc>
              <a:spcBef>
                <a:spcPts val="100"/>
              </a:spcBef>
            </a:pPr>
            <a:r>
              <a:rPr sz="3200" dirty="0">
                <a:latin typeface="Calibri"/>
                <a:cs typeface="Calibri"/>
              </a:rPr>
              <a:t>Dog</a:t>
            </a:r>
            <a:r>
              <a:rPr sz="3200" spc="-20" dirty="0">
                <a:latin typeface="Calibri"/>
                <a:cs typeface="Calibri"/>
              </a:rPr>
              <a:t> </a:t>
            </a:r>
            <a:r>
              <a:rPr sz="3200" dirty="0">
                <a:latin typeface="Calibri"/>
                <a:cs typeface="Calibri"/>
              </a:rPr>
              <a:t>AP</a:t>
            </a:r>
            <a:r>
              <a:rPr sz="3200" spc="-30" dirty="0">
                <a:latin typeface="Calibri"/>
                <a:cs typeface="Calibri"/>
              </a:rPr>
              <a:t> </a:t>
            </a:r>
            <a:r>
              <a:rPr sz="3200" dirty="0">
                <a:latin typeface="Calibri"/>
                <a:cs typeface="Calibri"/>
              </a:rPr>
              <a:t>=</a:t>
            </a:r>
            <a:r>
              <a:rPr sz="3200" spc="-20" dirty="0">
                <a:latin typeface="Calibri"/>
                <a:cs typeface="Calibri"/>
              </a:rPr>
              <a:t> 0.86</a:t>
            </a:r>
            <a:endParaRPr sz="320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040796" y="4071200"/>
            <a:ext cx="3385185" cy="1856739"/>
            <a:chOff x="7040796" y="4071200"/>
            <a:chExt cx="3385185" cy="1856739"/>
          </a:xfrm>
        </p:grpSpPr>
        <p:sp>
          <p:nvSpPr>
            <p:cNvPr id="3" name="object 3"/>
            <p:cNvSpPr/>
            <p:nvPr/>
          </p:nvSpPr>
          <p:spPr>
            <a:xfrm>
              <a:off x="7147255" y="4236097"/>
              <a:ext cx="3256915" cy="1633220"/>
            </a:xfrm>
            <a:custGeom>
              <a:avLst/>
              <a:gdLst/>
              <a:ahLst/>
              <a:cxnLst/>
              <a:rect l="l" t="t" r="r" b="b"/>
              <a:pathLst>
                <a:path w="3256915" h="1633220">
                  <a:moveTo>
                    <a:pt x="2090051" y="0"/>
                  </a:moveTo>
                  <a:lnTo>
                    <a:pt x="1026363" y="0"/>
                  </a:lnTo>
                  <a:lnTo>
                    <a:pt x="0" y="9334"/>
                  </a:lnTo>
                  <a:lnTo>
                    <a:pt x="0" y="1623526"/>
                  </a:lnTo>
                  <a:lnTo>
                    <a:pt x="3256381" y="1632856"/>
                  </a:lnTo>
                  <a:lnTo>
                    <a:pt x="3256381" y="625144"/>
                  </a:lnTo>
                  <a:lnTo>
                    <a:pt x="2062060" y="774446"/>
                  </a:lnTo>
                  <a:lnTo>
                    <a:pt x="2090051" y="0"/>
                  </a:lnTo>
                  <a:close/>
                </a:path>
              </a:pathLst>
            </a:custGeom>
            <a:solidFill>
              <a:srgbClr val="D0CDCD"/>
            </a:solidFill>
          </p:spPr>
          <p:txBody>
            <a:bodyPr wrap="square" lIns="0" tIns="0" rIns="0" bIns="0" rtlCol="0"/>
            <a:lstStyle/>
            <a:p>
              <a:endParaRPr/>
            </a:p>
          </p:txBody>
        </p:sp>
        <p:sp>
          <p:nvSpPr>
            <p:cNvPr id="4" name="object 4"/>
            <p:cNvSpPr/>
            <p:nvPr/>
          </p:nvSpPr>
          <p:spPr>
            <a:xfrm>
              <a:off x="7147255" y="4236097"/>
              <a:ext cx="3256915" cy="1633220"/>
            </a:xfrm>
            <a:custGeom>
              <a:avLst/>
              <a:gdLst/>
              <a:ahLst/>
              <a:cxnLst/>
              <a:rect l="l" t="t" r="r" b="b"/>
              <a:pathLst>
                <a:path w="3256915" h="1633220">
                  <a:moveTo>
                    <a:pt x="0" y="1623530"/>
                  </a:moveTo>
                  <a:lnTo>
                    <a:pt x="0" y="9331"/>
                  </a:lnTo>
                  <a:lnTo>
                    <a:pt x="1026370" y="0"/>
                  </a:lnTo>
                  <a:lnTo>
                    <a:pt x="2090061" y="0"/>
                  </a:lnTo>
                  <a:lnTo>
                    <a:pt x="2062061" y="774441"/>
                  </a:lnTo>
                  <a:lnTo>
                    <a:pt x="3256381" y="625151"/>
                  </a:lnTo>
                  <a:lnTo>
                    <a:pt x="3256381" y="1632860"/>
                  </a:lnTo>
                  <a:lnTo>
                    <a:pt x="0" y="1623530"/>
                  </a:lnTo>
                  <a:close/>
                </a:path>
              </a:pathLst>
            </a:custGeom>
            <a:ln w="12700">
              <a:solidFill>
                <a:srgbClr val="000000"/>
              </a:solidFill>
            </a:ln>
          </p:spPr>
          <p:txBody>
            <a:bodyPr wrap="square" lIns="0" tIns="0" rIns="0" bIns="0" rtlCol="0"/>
            <a:lstStyle/>
            <a:p>
              <a:endParaRPr/>
            </a:p>
          </p:txBody>
        </p:sp>
        <p:sp>
          <p:nvSpPr>
            <p:cNvPr id="5" name="object 5"/>
            <p:cNvSpPr/>
            <p:nvPr/>
          </p:nvSpPr>
          <p:spPr>
            <a:xfrm>
              <a:off x="7139546" y="4083900"/>
              <a:ext cx="0" cy="1831339"/>
            </a:xfrm>
            <a:custGeom>
              <a:avLst/>
              <a:gdLst/>
              <a:ahLst/>
              <a:cxnLst/>
              <a:rect l="l" t="t" r="r" b="b"/>
              <a:pathLst>
                <a:path h="1831339">
                  <a:moveTo>
                    <a:pt x="0" y="0"/>
                  </a:moveTo>
                  <a:lnTo>
                    <a:pt x="1" y="1830781"/>
                  </a:lnTo>
                </a:path>
              </a:pathLst>
            </a:custGeom>
            <a:ln w="25400">
              <a:solidFill>
                <a:srgbClr val="000000"/>
              </a:solidFill>
            </a:ln>
          </p:spPr>
          <p:txBody>
            <a:bodyPr wrap="square" lIns="0" tIns="0" rIns="0" bIns="0" rtlCol="0"/>
            <a:lstStyle/>
            <a:p>
              <a:endParaRPr/>
            </a:p>
          </p:txBody>
        </p:sp>
        <p:sp>
          <p:nvSpPr>
            <p:cNvPr id="6" name="object 6"/>
            <p:cNvSpPr/>
            <p:nvPr/>
          </p:nvSpPr>
          <p:spPr>
            <a:xfrm>
              <a:off x="7053496" y="5856670"/>
              <a:ext cx="3359785" cy="0"/>
            </a:xfrm>
            <a:custGeom>
              <a:avLst/>
              <a:gdLst/>
              <a:ahLst/>
              <a:cxnLst/>
              <a:rect l="l" t="t" r="r" b="b"/>
              <a:pathLst>
                <a:path w="3359784">
                  <a:moveTo>
                    <a:pt x="3359461" y="0"/>
                  </a:moveTo>
                  <a:lnTo>
                    <a:pt x="0" y="1"/>
                  </a:lnTo>
                </a:path>
              </a:pathLst>
            </a:custGeom>
            <a:ln w="25400">
              <a:solidFill>
                <a:srgbClr val="000000"/>
              </a:solidFill>
            </a:ln>
          </p:spPr>
          <p:txBody>
            <a:bodyPr wrap="square" lIns="0" tIns="0" rIns="0" bIns="0" rtlCol="0"/>
            <a:lstStyle/>
            <a:p>
              <a:endParaRPr/>
            </a:p>
          </p:txBody>
        </p:sp>
      </p:grpSp>
      <p:sp>
        <p:nvSpPr>
          <p:cNvPr id="7" name="object 7"/>
          <p:cNvSpPr txBox="1">
            <a:spLocks noGrp="1"/>
          </p:cNvSpPr>
          <p:nvPr>
            <p:ph type="title"/>
          </p:nvPr>
        </p:nvSpPr>
        <p:spPr>
          <a:xfrm>
            <a:off x="332289" y="308354"/>
            <a:ext cx="6278245" cy="1181100"/>
          </a:xfrm>
          <a:prstGeom prst="rect">
            <a:avLst/>
          </a:prstGeom>
        </p:spPr>
        <p:txBody>
          <a:bodyPr vert="horz" wrap="square" lIns="0" tIns="83820" rIns="0" bIns="0" rtlCol="0">
            <a:spAutoFit/>
          </a:bodyPr>
          <a:lstStyle/>
          <a:p>
            <a:pPr marL="12700" marR="5080">
              <a:lnSpc>
                <a:spcPts val="4300"/>
              </a:lnSpc>
              <a:spcBef>
                <a:spcPts val="660"/>
              </a:spcBef>
            </a:pPr>
            <a:r>
              <a:rPr spc="-10" dirty="0"/>
              <a:t>Evaluating</a:t>
            </a:r>
            <a:r>
              <a:rPr spc="-105" dirty="0"/>
              <a:t> </a:t>
            </a:r>
            <a:r>
              <a:rPr dirty="0"/>
              <a:t>Object</a:t>
            </a:r>
            <a:r>
              <a:rPr spc="-110" dirty="0"/>
              <a:t> </a:t>
            </a:r>
            <a:r>
              <a:rPr spc="-10" dirty="0"/>
              <a:t>Detectors: </a:t>
            </a:r>
            <a:r>
              <a:rPr dirty="0"/>
              <a:t>Mean</a:t>
            </a:r>
            <a:r>
              <a:rPr spc="-150" dirty="0"/>
              <a:t> </a:t>
            </a:r>
            <a:r>
              <a:rPr spc="-10" dirty="0"/>
              <a:t>Average</a:t>
            </a:r>
            <a:r>
              <a:rPr spc="-150" dirty="0"/>
              <a:t> </a:t>
            </a:r>
            <a:r>
              <a:rPr dirty="0"/>
              <a:t>Precision</a:t>
            </a:r>
            <a:r>
              <a:rPr spc="-150" dirty="0"/>
              <a:t> </a:t>
            </a:r>
            <a:r>
              <a:rPr spc="-10" dirty="0"/>
              <a:t>(mAP)</a:t>
            </a:r>
          </a:p>
        </p:txBody>
      </p:sp>
      <p:sp>
        <p:nvSpPr>
          <p:cNvPr id="8" name="object 8"/>
          <p:cNvSpPr txBox="1">
            <a:spLocks noGrp="1"/>
          </p:cNvSpPr>
          <p:nvPr>
            <p:ph type="body" idx="1"/>
          </p:nvPr>
        </p:nvSpPr>
        <p:spPr>
          <a:prstGeom prst="rect">
            <a:avLst/>
          </a:prstGeom>
        </p:spPr>
        <p:txBody>
          <a:bodyPr vert="horz" wrap="square" lIns="0" tIns="12700" rIns="0" bIns="0" rtlCol="0">
            <a:spAutoFit/>
          </a:bodyPr>
          <a:lstStyle/>
          <a:p>
            <a:pPr marL="354965" indent="-342265">
              <a:lnSpc>
                <a:spcPct val="100000"/>
              </a:lnSpc>
              <a:spcBef>
                <a:spcPts val="100"/>
              </a:spcBef>
              <a:buAutoNum type="arabicPeriod"/>
              <a:tabLst>
                <a:tab pos="354965" algn="l"/>
              </a:tabLst>
            </a:pPr>
            <a:r>
              <a:rPr dirty="0"/>
              <a:t>Run</a:t>
            </a:r>
            <a:r>
              <a:rPr spc="-50" dirty="0"/>
              <a:t> </a:t>
            </a:r>
            <a:r>
              <a:rPr dirty="0"/>
              <a:t>object</a:t>
            </a:r>
            <a:r>
              <a:rPr spc="-45" dirty="0"/>
              <a:t> </a:t>
            </a:r>
            <a:r>
              <a:rPr dirty="0"/>
              <a:t>detector</a:t>
            </a:r>
            <a:r>
              <a:rPr spc="-40" dirty="0"/>
              <a:t> </a:t>
            </a:r>
            <a:r>
              <a:rPr dirty="0"/>
              <a:t>on</a:t>
            </a:r>
            <a:r>
              <a:rPr spc="-50" dirty="0"/>
              <a:t> </a:t>
            </a:r>
            <a:r>
              <a:rPr dirty="0"/>
              <a:t>all</a:t>
            </a:r>
            <a:r>
              <a:rPr spc="-45" dirty="0"/>
              <a:t> </a:t>
            </a:r>
            <a:r>
              <a:rPr dirty="0"/>
              <a:t>test</a:t>
            </a:r>
            <a:r>
              <a:rPr spc="-40" dirty="0"/>
              <a:t> </a:t>
            </a:r>
            <a:r>
              <a:rPr dirty="0"/>
              <a:t>images</a:t>
            </a:r>
            <a:r>
              <a:rPr spc="-45" dirty="0"/>
              <a:t> </a:t>
            </a:r>
            <a:r>
              <a:rPr dirty="0"/>
              <a:t>(with</a:t>
            </a:r>
            <a:r>
              <a:rPr spc="-50" dirty="0"/>
              <a:t> </a:t>
            </a:r>
            <a:r>
              <a:rPr spc="-20" dirty="0"/>
              <a:t>NMS)</a:t>
            </a:r>
          </a:p>
          <a:p>
            <a:pPr marL="354965" marR="173990" indent="-342900">
              <a:lnSpc>
                <a:spcPct val="100000"/>
              </a:lnSpc>
              <a:buAutoNum type="arabicPeriod"/>
              <a:tabLst>
                <a:tab pos="354965" algn="l"/>
              </a:tabLst>
            </a:pPr>
            <a:r>
              <a:rPr dirty="0"/>
              <a:t>For</a:t>
            </a:r>
            <a:r>
              <a:rPr spc="-55" dirty="0"/>
              <a:t> </a:t>
            </a:r>
            <a:r>
              <a:rPr dirty="0"/>
              <a:t>each</a:t>
            </a:r>
            <a:r>
              <a:rPr spc="-50" dirty="0"/>
              <a:t> </a:t>
            </a:r>
            <a:r>
              <a:rPr spc="-25" dirty="0"/>
              <a:t>category,</a:t>
            </a:r>
            <a:r>
              <a:rPr spc="-55" dirty="0"/>
              <a:t> </a:t>
            </a:r>
            <a:r>
              <a:rPr dirty="0"/>
              <a:t>compute</a:t>
            </a:r>
            <a:r>
              <a:rPr spc="-50" dirty="0"/>
              <a:t> </a:t>
            </a:r>
            <a:r>
              <a:rPr spc="-20" dirty="0"/>
              <a:t>Average</a:t>
            </a:r>
            <a:r>
              <a:rPr spc="-50" dirty="0"/>
              <a:t> </a:t>
            </a:r>
            <a:r>
              <a:rPr dirty="0"/>
              <a:t>Precision</a:t>
            </a:r>
            <a:r>
              <a:rPr spc="-55" dirty="0"/>
              <a:t> </a:t>
            </a:r>
            <a:r>
              <a:rPr dirty="0"/>
              <a:t>(AP)</a:t>
            </a:r>
            <a:r>
              <a:rPr spc="-50" dirty="0"/>
              <a:t> = </a:t>
            </a:r>
            <a:r>
              <a:rPr dirty="0"/>
              <a:t>area</a:t>
            </a:r>
            <a:r>
              <a:rPr spc="-65" dirty="0"/>
              <a:t> </a:t>
            </a:r>
            <a:r>
              <a:rPr dirty="0"/>
              <a:t>under</a:t>
            </a:r>
            <a:r>
              <a:rPr spc="-60" dirty="0"/>
              <a:t> </a:t>
            </a:r>
            <a:r>
              <a:rPr dirty="0"/>
              <a:t>Precision</a:t>
            </a:r>
            <a:r>
              <a:rPr spc="-65" dirty="0"/>
              <a:t> </a:t>
            </a:r>
            <a:r>
              <a:rPr dirty="0"/>
              <a:t>vs</a:t>
            </a:r>
            <a:r>
              <a:rPr spc="-65" dirty="0"/>
              <a:t> </a:t>
            </a:r>
            <a:r>
              <a:rPr dirty="0"/>
              <a:t>Recall</a:t>
            </a:r>
            <a:r>
              <a:rPr spc="-60" dirty="0"/>
              <a:t> </a:t>
            </a:r>
            <a:r>
              <a:rPr spc="-10" dirty="0"/>
              <a:t>Curve</a:t>
            </a:r>
          </a:p>
          <a:p>
            <a:pPr marL="812165" lvl="1" indent="-342265">
              <a:lnSpc>
                <a:spcPct val="100000"/>
              </a:lnSpc>
              <a:buAutoNum type="arabicPeriod"/>
              <a:tabLst>
                <a:tab pos="812165" algn="l"/>
              </a:tabLst>
            </a:pPr>
            <a:r>
              <a:rPr sz="2000" dirty="0">
                <a:latin typeface="Calibri"/>
                <a:cs typeface="Calibri"/>
              </a:rPr>
              <a:t>For</a:t>
            </a:r>
            <a:r>
              <a:rPr sz="2000" spc="-65" dirty="0">
                <a:latin typeface="Calibri"/>
                <a:cs typeface="Calibri"/>
              </a:rPr>
              <a:t> </a:t>
            </a:r>
            <a:r>
              <a:rPr sz="2000" dirty="0">
                <a:latin typeface="Calibri"/>
                <a:cs typeface="Calibri"/>
              </a:rPr>
              <a:t>each</a:t>
            </a:r>
            <a:r>
              <a:rPr sz="2000" spc="-65" dirty="0">
                <a:latin typeface="Calibri"/>
                <a:cs typeface="Calibri"/>
              </a:rPr>
              <a:t> </a:t>
            </a:r>
            <a:r>
              <a:rPr sz="2000" dirty="0">
                <a:latin typeface="Calibri"/>
                <a:cs typeface="Calibri"/>
              </a:rPr>
              <a:t>detection</a:t>
            </a:r>
            <a:r>
              <a:rPr sz="2000" spc="-65" dirty="0">
                <a:latin typeface="Calibri"/>
                <a:cs typeface="Calibri"/>
              </a:rPr>
              <a:t> </a:t>
            </a:r>
            <a:r>
              <a:rPr sz="2000" dirty="0">
                <a:latin typeface="Calibri"/>
                <a:cs typeface="Calibri"/>
              </a:rPr>
              <a:t>(highest</a:t>
            </a:r>
            <a:r>
              <a:rPr sz="2000" spc="-60" dirty="0">
                <a:latin typeface="Calibri"/>
                <a:cs typeface="Calibri"/>
              </a:rPr>
              <a:t> </a:t>
            </a:r>
            <a:r>
              <a:rPr sz="2000" dirty="0">
                <a:latin typeface="Calibri"/>
                <a:cs typeface="Calibri"/>
              </a:rPr>
              <a:t>score</a:t>
            </a:r>
            <a:r>
              <a:rPr sz="2000" spc="-65" dirty="0">
                <a:latin typeface="Calibri"/>
                <a:cs typeface="Calibri"/>
              </a:rPr>
              <a:t> </a:t>
            </a:r>
            <a:r>
              <a:rPr sz="2000" dirty="0">
                <a:latin typeface="Calibri"/>
                <a:cs typeface="Calibri"/>
              </a:rPr>
              <a:t>to</a:t>
            </a:r>
            <a:r>
              <a:rPr sz="2000" spc="-70" dirty="0">
                <a:latin typeface="Calibri"/>
                <a:cs typeface="Calibri"/>
              </a:rPr>
              <a:t> </a:t>
            </a:r>
            <a:r>
              <a:rPr sz="2000" dirty="0">
                <a:latin typeface="Calibri"/>
                <a:cs typeface="Calibri"/>
              </a:rPr>
              <a:t>lowest</a:t>
            </a:r>
            <a:r>
              <a:rPr sz="2000" spc="-60" dirty="0">
                <a:latin typeface="Calibri"/>
                <a:cs typeface="Calibri"/>
              </a:rPr>
              <a:t> </a:t>
            </a:r>
            <a:r>
              <a:rPr sz="2000" spc="-10" dirty="0">
                <a:latin typeface="Calibri"/>
                <a:cs typeface="Calibri"/>
              </a:rPr>
              <a:t>score)</a:t>
            </a:r>
            <a:endParaRPr sz="2000">
              <a:latin typeface="Calibri"/>
              <a:cs typeface="Calibri"/>
            </a:endParaRPr>
          </a:p>
          <a:p>
            <a:pPr marL="1270000" marR="449580" lvl="2" indent="-343535">
              <a:lnSpc>
                <a:spcPct val="100000"/>
              </a:lnSpc>
              <a:buAutoNum type="arabicPeriod"/>
              <a:tabLst>
                <a:tab pos="1270000" algn="l"/>
              </a:tabLst>
            </a:pPr>
            <a:r>
              <a:rPr sz="2000" dirty="0">
                <a:latin typeface="Calibri"/>
                <a:cs typeface="Calibri"/>
              </a:rPr>
              <a:t>If</a:t>
            </a:r>
            <a:r>
              <a:rPr sz="2000" spc="-35"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matches</a:t>
            </a:r>
            <a:r>
              <a:rPr sz="2000" spc="-30" dirty="0">
                <a:latin typeface="Calibri"/>
                <a:cs typeface="Calibri"/>
              </a:rPr>
              <a:t> </a:t>
            </a:r>
            <a:r>
              <a:rPr sz="2000" dirty="0">
                <a:latin typeface="Calibri"/>
                <a:cs typeface="Calibri"/>
              </a:rPr>
              <a:t>some</a:t>
            </a:r>
            <a:r>
              <a:rPr sz="2000" spc="-30" dirty="0">
                <a:latin typeface="Calibri"/>
                <a:cs typeface="Calibri"/>
              </a:rPr>
              <a:t> </a:t>
            </a:r>
            <a:r>
              <a:rPr sz="2000" dirty="0">
                <a:latin typeface="Calibri"/>
                <a:cs typeface="Calibri"/>
              </a:rPr>
              <a:t>GT</a:t>
            </a:r>
            <a:r>
              <a:rPr sz="2000" spc="-35" dirty="0">
                <a:latin typeface="Calibri"/>
                <a:cs typeface="Calibri"/>
              </a:rPr>
              <a:t> </a:t>
            </a:r>
            <a:r>
              <a:rPr sz="2000" dirty="0">
                <a:latin typeface="Calibri"/>
                <a:cs typeface="Calibri"/>
              </a:rPr>
              <a:t>box</a:t>
            </a:r>
            <a:r>
              <a:rPr sz="2000" spc="-40" dirty="0">
                <a:latin typeface="Calibri"/>
                <a:cs typeface="Calibri"/>
              </a:rPr>
              <a:t> </a:t>
            </a:r>
            <a:r>
              <a:rPr sz="2000" dirty="0">
                <a:latin typeface="Calibri"/>
                <a:cs typeface="Calibri"/>
              </a:rPr>
              <a:t>with</a:t>
            </a:r>
            <a:r>
              <a:rPr sz="2000" spc="-40" dirty="0">
                <a:latin typeface="Calibri"/>
                <a:cs typeface="Calibri"/>
              </a:rPr>
              <a:t> </a:t>
            </a:r>
            <a:r>
              <a:rPr sz="2000" dirty="0">
                <a:latin typeface="Calibri"/>
                <a:cs typeface="Calibri"/>
              </a:rPr>
              <a:t>IoU</a:t>
            </a:r>
            <a:r>
              <a:rPr sz="2000" spc="-30" dirty="0">
                <a:latin typeface="Calibri"/>
                <a:cs typeface="Calibri"/>
              </a:rPr>
              <a:t> </a:t>
            </a:r>
            <a:r>
              <a:rPr sz="2000" dirty="0">
                <a:latin typeface="Calibri"/>
                <a:cs typeface="Calibri"/>
              </a:rPr>
              <a:t>&gt;</a:t>
            </a:r>
            <a:r>
              <a:rPr sz="2000" spc="-30" dirty="0">
                <a:latin typeface="Calibri"/>
                <a:cs typeface="Calibri"/>
              </a:rPr>
              <a:t> </a:t>
            </a:r>
            <a:r>
              <a:rPr sz="2000" spc="-20" dirty="0">
                <a:latin typeface="Calibri"/>
                <a:cs typeface="Calibri"/>
              </a:rPr>
              <a:t>0.5, </a:t>
            </a:r>
            <a:r>
              <a:rPr sz="2000" dirty="0">
                <a:latin typeface="Calibri"/>
                <a:cs typeface="Calibri"/>
              </a:rPr>
              <a:t>mark</a:t>
            </a:r>
            <a:r>
              <a:rPr sz="2000" spc="-40" dirty="0">
                <a:latin typeface="Calibri"/>
                <a:cs typeface="Calibri"/>
              </a:rPr>
              <a:t> </a:t>
            </a:r>
            <a:r>
              <a:rPr sz="2000" dirty="0">
                <a:latin typeface="Calibri"/>
                <a:cs typeface="Calibri"/>
              </a:rPr>
              <a:t>it</a:t>
            </a:r>
            <a:r>
              <a:rPr sz="2000" spc="-40" dirty="0">
                <a:latin typeface="Calibri"/>
                <a:cs typeface="Calibri"/>
              </a:rPr>
              <a:t> </a:t>
            </a:r>
            <a:r>
              <a:rPr sz="2000" dirty="0">
                <a:latin typeface="Calibri"/>
                <a:cs typeface="Calibri"/>
              </a:rPr>
              <a:t>as</a:t>
            </a:r>
            <a:r>
              <a:rPr sz="2000" spc="-40" dirty="0">
                <a:latin typeface="Calibri"/>
                <a:cs typeface="Calibri"/>
              </a:rPr>
              <a:t> </a:t>
            </a:r>
            <a:r>
              <a:rPr sz="2000" dirty="0">
                <a:latin typeface="Calibri"/>
                <a:cs typeface="Calibri"/>
              </a:rPr>
              <a:t>positive</a:t>
            </a:r>
            <a:r>
              <a:rPr sz="2000" spc="-40" dirty="0">
                <a:latin typeface="Calibri"/>
                <a:cs typeface="Calibri"/>
              </a:rPr>
              <a:t> </a:t>
            </a:r>
            <a:r>
              <a:rPr sz="2000" dirty="0">
                <a:latin typeface="Calibri"/>
                <a:cs typeface="Calibri"/>
              </a:rPr>
              <a:t>and</a:t>
            </a:r>
            <a:r>
              <a:rPr sz="2000" spc="-45" dirty="0">
                <a:latin typeface="Calibri"/>
                <a:cs typeface="Calibri"/>
              </a:rPr>
              <a:t> </a:t>
            </a:r>
            <a:r>
              <a:rPr sz="2000" dirty="0">
                <a:latin typeface="Calibri"/>
                <a:cs typeface="Calibri"/>
              </a:rPr>
              <a:t>eliminate</a:t>
            </a:r>
            <a:r>
              <a:rPr sz="2000" spc="-40" dirty="0">
                <a:latin typeface="Calibri"/>
                <a:cs typeface="Calibri"/>
              </a:rPr>
              <a:t> </a:t>
            </a:r>
            <a:r>
              <a:rPr sz="2000" dirty="0">
                <a:latin typeface="Calibri"/>
                <a:cs typeface="Calibri"/>
              </a:rPr>
              <a:t>the</a:t>
            </a:r>
            <a:r>
              <a:rPr sz="2000" spc="-40" dirty="0">
                <a:latin typeface="Calibri"/>
                <a:cs typeface="Calibri"/>
              </a:rPr>
              <a:t> </a:t>
            </a:r>
            <a:r>
              <a:rPr sz="2000" spc="-25" dirty="0">
                <a:latin typeface="Calibri"/>
                <a:cs typeface="Calibri"/>
              </a:rPr>
              <a:t>GT</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Otherwise</a:t>
            </a:r>
            <a:r>
              <a:rPr sz="2000" spc="-35" dirty="0">
                <a:latin typeface="Calibri"/>
                <a:cs typeface="Calibri"/>
              </a:rPr>
              <a:t> </a:t>
            </a:r>
            <a:r>
              <a:rPr sz="2000" dirty="0">
                <a:latin typeface="Calibri"/>
                <a:cs typeface="Calibri"/>
              </a:rPr>
              <a:t>mark</a:t>
            </a:r>
            <a:r>
              <a:rPr sz="2000" spc="-30"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as</a:t>
            </a:r>
            <a:r>
              <a:rPr sz="2000" spc="-35" dirty="0">
                <a:latin typeface="Calibri"/>
                <a:cs typeface="Calibri"/>
              </a:rPr>
              <a:t> </a:t>
            </a:r>
            <a:r>
              <a:rPr sz="2000" spc="-10" dirty="0">
                <a:latin typeface="Calibri"/>
                <a:cs typeface="Calibri"/>
              </a:rPr>
              <a:t>negative</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Plot</a:t>
            </a:r>
            <a:r>
              <a:rPr sz="2000" spc="-25" dirty="0">
                <a:latin typeface="Calibri"/>
                <a:cs typeface="Calibri"/>
              </a:rPr>
              <a:t> </a:t>
            </a:r>
            <a:r>
              <a:rPr sz="2000" dirty="0">
                <a:latin typeface="Calibri"/>
                <a:cs typeface="Calibri"/>
              </a:rPr>
              <a:t>a</a:t>
            </a:r>
            <a:r>
              <a:rPr sz="2000" spc="-20" dirty="0">
                <a:latin typeface="Calibri"/>
                <a:cs typeface="Calibri"/>
              </a:rPr>
              <a:t> </a:t>
            </a:r>
            <a:r>
              <a:rPr sz="2000" dirty="0">
                <a:latin typeface="Calibri"/>
                <a:cs typeface="Calibri"/>
              </a:rPr>
              <a:t>point</a:t>
            </a:r>
            <a:r>
              <a:rPr sz="2000" spc="-20" dirty="0">
                <a:latin typeface="Calibri"/>
                <a:cs typeface="Calibri"/>
              </a:rPr>
              <a:t> </a:t>
            </a:r>
            <a:r>
              <a:rPr sz="2000" dirty="0">
                <a:latin typeface="Calibri"/>
                <a:cs typeface="Calibri"/>
              </a:rPr>
              <a:t>on</a:t>
            </a:r>
            <a:r>
              <a:rPr sz="2000" spc="-25" dirty="0">
                <a:latin typeface="Calibri"/>
                <a:cs typeface="Calibri"/>
              </a:rPr>
              <a:t> </a:t>
            </a:r>
            <a:r>
              <a:rPr sz="2000" dirty="0">
                <a:latin typeface="Calibri"/>
                <a:cs typeface="Calibri"/>
              </a:rPr>
              <a:t>PR</a:t>
            </a:r>
            <a:r>
              <a:rPr sz="2000" spc="-25" dirty="0">
                <a:latin typeface="Calibri"/>
                <a:cs typeface="Calibri"/>
              </a:rPr>
              <a:t> </a:t>
            </a:r>
            <a:r>
              <a:rPr sz="2000" spc="-20" dirty="0">
                <a:latin typeface="Calibri"/>
                <a:cs typeface="Calibri"/>
              </a:rPr>
              <a:t>Curve</a:t>
            </a:r>
            <a:endParaRPr sz="2000">
              <a:latin typeface="Calibri"/>
              <a:cs typeface="Calibri"/>
            </a:endParaRPr>
          </a:p>
          <a:p>
            <a:pPr marL="812165" lvl="1" indent="-342265">
              <a:lnSpc>
                <a:spcPct val="100000"/>
              </a:lnSpc>
              <a:buAutoNum type="arabicPeriod"/>
              <a:tabLst>
                <a:tab pos="812165" algn="l"/>
              </a:tabLst>
            </a:pPr>
            <a:r>
              <a:rPr sz="2000" spc="-20" dirty="0">
                <a:latin typeface="Calibri"/>
                <a:cs typeface="Calibri"/>
              </a:rPr>
              <a:t>Average</a:t>
            </a:r>
            <a:r>
              <a:rPr sz="2000" spc="-40" dirty="0">
                <a:latin typeface="Calibri"/>
                <a:cs typeface="Calibri"/>
              </a:rPr>
              <a:t> </a:t>
            </a:r>
            <a:r>
              <a:rPr sz="2000" dirty="0">
                <a:latin typeface="Calibri"/>
                <a:cs typeface="Calibri"/>
              </a:rPr>
              <a:t>Precision</a:t>
            </a:r>
            <a:r>
              <a:rPr sz="2000" spc="-45" dirty="0">
                <a:latin typeface="Calibri"/>
                <a:cs typeface="Calibri"/>
              </a:rPr>
              <a:t> </a:t>
            </a:r>
            <a:r>
              <a:rPr sz="2000" dirty="0">
                <a:latin typeface="Calibri"/>
                <a:cs typeface="Calibri"/>
              </a:rPr>
              <a:t>(AP)</a:t>
            </a:r>
            <a:r>
              <a:rPr sz="2000" spc="-40" dirty="0">
                <a:latin typeface="Calibri"/>
                <a:cs typeface="Calibri"/>
              </a:rPr>
              <a:t> </a:t>
            </a:r>
            <a:r>
              <a:rPr sz="2000" dirty="0">
                <a:latin typeface="Calibri"/>
                <a:cs typeface="Calibri"/>
              </a:rPr>
              <a:t>=</a:t>
            </a:r>
            <a:r>
              <a:rPr sz="2000" spc="-40" dirty="0">
                <a:latin typeface="Calibri"/>
                <a:cs typeface="Calibri"/>
              </a:rPr>
              <a:t> </a:t>
            </a:r>
            <a:r>
              <a:rPr sz="2000" dirty="0">
                <a:latin typeface="Calibri"/>
                <a:cs typeface="Calibri"/>
              </a:rPr>
              <a:t>area</a:t>
            </a:r>
            <a:r>
              <a:rPr sz="2000" spc="-40" dirty="0">
                <a:latin typeface="Calibri"/>
                <a:cs typeface="Calibri"/>
              </a:rPr>
              <a:t> </a:t>
            </a:r>
            <a:r>
              <a:rPr sz="2000" dirty="0">
                <a:latin typeface="Calibri"/>
                <a:cs typeface="Calibri"/>
              </a:rPr>
              <a:t>under</a:t>
            </a:r>
            <a:r>
              <a:rPr sz="2000" spc="-40" dirty="0">
                <a:latin typeface="Calibri"/>
                <a:cs typeface="Calibri"/>
              </a:rPr>
              <a:t> </a:t>
            </a:r>
            <a:r>
              <a:rPr sz="2000" dirty="0">
                <a:latin typeface="Calibri"/>
                <a:cs typeface="Calibri"/>
              </a:rPr>
              <a:t>PR</a:t>
            </a:r>
            <a:r>
              <a:rPr sz="2000" spc="-45" dirty="0">
                <a:latin typeface="Calibri"/>
                <a:cs typeface="Calibri"/>
              </a:rPr>
              <a:t> </a:t>
            </a:r>
            <a:r>
              <a:rPr sz="2000" spc="-10" dirty="0">
                <a:latin typeface="Calibri"/>
                <a:cs typeface="Calibri"/>
              </a:rPr>
              <a:t>curve</a:t>
            </a:r>
            <a:endParaRPr sz="2000">
              <a:latin typeface="Calibri"/>
              <a:cs typeface="Calibri"/>
            </a:endParaRPr>
          </a:p>
          <a:p>
            <a:pPr marL="791210" marR="885190">
              <a:lnSpc>
                <a:spcPct val="100800"/>
              </a:lnSpc>
              <a:spcBef>
                <a:spcPts val="869"/>
              </a:spcBef>
            </a:pPr>
            <a:r>
              <a:rPr sz="2400" b="1" dirty="0">
                <a:solidFill>
                  <a:srgbClr val="6FAC46"/>
                </a:solidFill>
                <a:latin typeface="Calibri"/>
                <a:cs typeface="Calibri"/>
              </a:rPr>
              <a:t>How</a:t>
            </a:r>
            <a:r>
              <a:rPr sz="2400" b="1" spc="-35" dirty="0">
                <a:solidFill>
                  <a:srgbClr val="6FAC46"/>
                </a:solidFill>
                <a:latin typeface="Calibri"/>
                <a:cs typeface="Calibri"/>
              </a:rPr>
              <a:t> </a:t>
            </a:r>
            <a:r>
              <a:rPr sz="2400" b="1" dirty="0">
                <a:solidFill>
                  <a:srgbClr val="6FAC46"/>
                </a:solidFill>
                <a:latin typeface="Calibri"/>
                <a:cs typeface="Calibri"/>
              </a:rPr>
              <a:t>to</a:t>
            </a:r>
            <a:r>
              <a:rPr sz="2400" b="1" spc="-35" dirty="0">
                <a:solidFill>
                  <a:srgbClr val="6FAC46"/>
                </a:solidFill>
                <a:latin typeface="Calibri"/>
                <a:cs typeface="Calibri"/>
              </a:rPr>
              <a:t> </a:t>
            </a:r>
            <a:r>
              <a:rPr sz="2400" b="1" dirty="0">
                <a:solidFill>
                  <a:srgbClr val="6FAC46"/>
                </a:solidFill>
                <a:latin typeface="Calibri"/>
                <a:cs typeface="Calibri"/>
              </a:rPr>
              <a:t>get</a:t>
            </a:r>
            <a:r>
              <a:rPr sz="2400" b="1" spc="-20" dirty="0">
                <a:solidFill>
                  <a:srgbClr val="6FAC46"/>
                </a:solidFill>
                <a:latin typeface="Calibri"/>
                <a:cs typeface="Calibri"/>
              </a:rPr>
              <a:t> </a:t>
            </a:r>
            <a:r>
              <a:rPr sz="2400" b="1" dirty="0">
                <a:solidFill>
                  <a:srgbClr val="6FAC46"/>
                </a:solidFill>
                <a:latin typeface="Calibri"/>
                <a:cs typeface="Calibri"/>
              </a:rPr>
              <a:t>AP</a:t>
            </a:r>
            <a:r>
              <a:rPr sz="2400" b="1" spc="-35" dirty="0">
                <a:solidFill>
                  <a:srgbClr val="6FAC46"/>
                </a:solidFill>
                <a:latin typeface="Calibri"/>
                <a:cs typeface="Calibri"/>
              </a:rPr>
              <a:t> </a:t>
            </a:r>
            <a:r>
              <a:rPr sz="2400" b="1" dirty="0">
                <a:solidFill>
                  <a:srgbClr val="6FAC46"/>
                </a:solidFill>
                <a:latin typeface="Calibri"/>
                <a:cs typeface="Calibri"/>
              </a:rPr>
              <a:t>=</a:t>
            </a:r>
            <a:r>
              <a:rPr sz="2400" b="1" spc="-25" dirty="0">
                <a:solidFill>
                  <a:srgbClr val="6FAC46"/>
                </a:solidFill>
                <a:latin typeface="Calibri"/>
                <a:cs typeface="Calibri"/>
              </a:rPr>
              <a:t> </a:t>
            </a:r>
            <a:r>
              <a:rPr sz="2400" b="1" dirty="0">
                <a:solidFill>
                  <a:srgbClr val="6FAC46"/>
                </a:solidFill>
                <a:latin typeface="Calibri"/>
                <a:cs typeface="Calibri"/>
              </a:rPr>
              <a:t>1.0:</a:t>
            </a:r>
            <a:r>
              <a:rPr sz="2400" b="1" spc="-30" dirty="0">
                <a:solidFill>
                  <a:srgbClr val="6FAC46"/>
                </a:solidFill>
                <a:latin typeface="Calibri"/>
                <a:cs typeface="Calibri"/>
              </a:rPr>
              <a:t> </a:t>
            </a:r>
            <a:r>
              <a:rPr sz="2400" b="1" dirty="0">
                <a:solidFill>
                  <a:srgbClr val="6FAC46"/>
                </a:solidFill>
                <a:latin typeface="Calibri"/>
                <a:cs typeface="Calibri"/>
              </a:rPr>
              <a:t>Hit</a:t>
            </a:r>
            <a:r>
              <a:rPr sz="2400" b="1" spc="-25" dirty="0">
                <a:solidFill>
                  <a:srgbClr val="6FAC46"/>
                </a:solidFill>
                <a:latin typeface="Calibri"/>
                <a:cs typeface="Calibri"/>
              </a:rPr>
              <a:t> </a:t>
            </a:r>
            <a:r>
              <a:rPr sz="2400" b="1" dirty="0">
                <a:solidFill>
                  <a:srgbClr val="6FAC46"/>
                </a:solidFill>
                <a:latin typeface="Calibri"/>
                <a:cs typeface="Calibri"/>
              </a:rPr>
              <a:t>all</a:t>
            </a:r>
            <a:r>
              <a:rPr sz="2400" b="1" spc="-30" dirty="0">
                <a:solidFill>
                  <a:srgbClr val="6FAC46"/>
                </a:solidFill>
                <a:latin typeface="Calibri"/>
                <a:cs typeface="Calibri"/>
              </a:rPr>
              <a:t> </a:t>
            </a:r>
            <a:r>
              <a:rPr sz="2400" b="1" spc="-25" dirty="0">
                <a:solidFill>
                  <a:srgbClr val="6FAC46"/>
                </a:solidFill>
                <a:latin typeface="Calibri"/>
                <a:cs typeface="Calibri"/>
              </a:rPr>
              <a:t>GT </a:t>
            </a:r>
            <a:r>
              <a:rPr sz="2400" b="1" spc="-10" dirty="0">
                <a:solidFill>
                  <a:srgbClr val="6FAC46"/>
                </a:solidFill>
                <a:latin typeface="Calibri"/>
                <a:cs typeface="Calibri"/>
              </a:rPr>
              <a:t>boxes</a:t>
            </a:r>
            <a:r>
              <a:rPr sz="2400" b="1" spc="-40" dirty="0">
                <a:solidFill>
                  <a:srgbClr val="6FAC46"/>
                </a:solidFill>
                <a:latin typeface="Calibri"/>
                <a:cs typeface="Calibri"/>
              </a:rPr>
              <a:t> </a:t>
            </a:r>
            <a:r>
              <a:rPr sz="2400" b="1" dirty="0">
                <a:solidFill>
                  <a:srgbClr val="6FAC46"/>
                </a:solidFill>
                <a:latin typeface="Calibri"/>
                <a:cs typeface="Calibri"/>
              </a:rPr>
              <a:t>with</a:t>
            </a:r>
            <a:r>
              <a:rPr sz="2400" b="1" spc="-45" dirty="0">
                <a:solidFill>
                  <a:srgbClr val="6FAC46"/>
                </a:solidFill>
                <a:latin typeface="Calibri"/>
                <a:cs typeface="Calibri"/>
              </a:rPr>
              <a:t> </a:t>
            </a:r>
            <a:r>
              <a:rPr sz="2400" b="1" dirty="0">
                <a:solidFill>
                  <a:srgbClr val="6FAC46"/>
                </a:solidFill>
                <a:latin typeface="Calibri"/>
                <a:cs typeface="Calibri"/>
              </a:rPr>
              <a:t>IoU</a:t>
            </a:r>
            <a:r>
              <a:rPr sz="2400" b="1" spc="-45" dirty="0">
                <a:solidFill>
                  <a:srgbClr val="6FAC46"/>
                </a:solidFill>
                <a:latin typeface="Calibri"/>
                <a:cs typeface="Calibri"/>
              </a:rPr>
              <a:t> </a:t>
            </a:r>
            <a:r>
              <a:rPr sz="2400" b="1" dirty="0">
                <a:solidFill>
                  <a:srgbClr val="6FAC46"/>
                </a:solidFill>
                <a:latin typeface="Calibri"/>
                <a:cs typeface="Calibri"/>
              </a:rPr>
              <a:t>&gt;</a:t>
            </a:r>
            <a:r>
              <a:rPr sz="2400" b="1" spc="-45" dirty="0">
                <a:solidFill>
                  <a:srgbClr val="6FAC46"/>
                </a:solidFill>
                <a:latin typeface="Calibri"/>
                <a:cs typeface="Calibri"/>
              </a:rPr>
              <a:t> </a:t>
            </a:r>
            <a:r>
              <a:rPr sz="2400" b="1" dirty="0">
                <a:solidFill>
                  <a:srgbClr val="6FAC46"/>
                </a:solidFill>
                <a:latin typeface="Calibri"/>
                <a:cs typeface="Calibri"/>
              </a:rPr>
              <a:t>0.5,</a:t>
            </a:r>
            <a:r>
              <a:rPr sz="2400" b="1" spc="-35" dirty="0">
                <a:solidFill>
                  <a:srgbClr val="6FAC46"/>
                </a:solidFill>
                <a:latin typeface="Calibri"/>
                <a:cs typeface="Calibri"/>
              </a:rPr>
              <a:t> </a:t>
            </a:r>
            <a:r>
              <a:rPr sz="2400" b="1" dirty="0">
                <a:solidFill>
                  <a:srgbClr val="6FAC46"/>
                </a:solidFill>
                <a:latin typeface="Calibri"/>
                <a:cs typeface="Calibri"/>
              </a:rPr>
              <a:t>and</a:t>
            </a:r>
            <a:r>
              <a:rPr sz="2400" b="1" spc="-45" dirty="0">
                <a:solidFill>
                  <a:srgbClr val="6FAC46"/>
                </a:solidFill>
                <a:latin typeface="Calibri"/>
                <a:cs typeface="Calibri"/>
              </a:rPr>
              <a:t> </a:t>
            </a:r>
            <a:r>
              <a:rPr sz="2400" b="1" dirty="0">
                <a:solidFill>
                  <a:srgbClr val="6FAC46"/>
                </a:solidFill>
                <a:latin typeface="Calibri"/>
                <a:cs typeface="Calibri"/>
              </a:rPr>
              <a:t>have</a:t>
            </a:r>
            <a:r>
              <a:rPr sz="2400" b="1" spc="-45" dirty="0">
                <a:solidFill>
                  <a:srgbClr val="6FAC46"/>
                </a:solidFill>
                <a:latin typeface="Calibri"/>
                <a:cs typeface="Calibri"/>
              </a:rPr>
              <a:t> </a:t>
            </a:r>
            <a:r>
              <a:rPr sz="2400" b="1" spc="-25" dirty="0">
                <a:solidFill>
                  <a:srgbClr val="6FAC46"/>
                </a:solidFill>
                <a:latin typeface="Calibri"/>
                <a:cs typeface="Calibri"/>
              </a:rPr>
              <a:t>no </a:t>
            </a:r>
            <a:r>
              <a:rPr sz="2400" b="1" dirty="0">
                <a:solidFill>
                  <a:srgbClr val="6FAC46"/>
                </a:solidFill>
                <a:latin typeface="Calibri"/>
                <a:cs typeface="Calibri"/>
              </a:rPr>
              <a:t>“false</a:t>
            </a:r>
            <a:r>
              <a:rPr sz="2400" b="1" spc="-105" dirty="0">
                <a:solidFill>
                  <a:srgbClr val="6FAC46"/>
                </a:solidFill>
                <a:latin typeface="Calibri"/>
                <a:cs typeface="Calibri"/>
              </a:rPr>
              <a:t> </a:t>
            </a:r>
            <a:r>
              <a:rPr sz="2400" b="1" dirty="0">
                <a:solidFill>
                  <a:srgbClr val="6FAC46"/>
                </a:solidFill>
                <a:latin typeface="Calibri"/>
                <a:cs typeface="Calibri"/>
              </a:rPr>
              <a:t>positive”</a:t>
            </a:r>
            <a:r>
              <a:rPr sz="2400" b="1" spc="-100" dirty="0">
                <a:solidFill>
                  <a:srgbClr val="6FAC46"/>
                </a:solidFill>
                <a:latin typeface="Calibri"/>
                <a:cs typeface="Calibri"/>
              </a:rPr>
              <a:t> </a:t>
            </a:r>
            <a:r>
              <a:rPr sz="2400" b="1" dirty="0">
                <a:solidFill>
                  <a:srgbClr val="6FAC46"/>
                </a:solidFill>
                <a:latin typeface="Calibri"/>
                <a:cs typeface="Calibri"/>
              </a:rPr>
              <a:t>detections</a:t>
            </a:r>
            <a:r>
              <a:rPr sz="2400" b="1" spc="-100" dirty="0">
                <a:solidFill>
                  <a:srgbClr val="6FAC46"/>
                </a:solidFill>
                <a:latin typeface="Calibri"/>
                <a:cs typeface="Calibri"/>
              </a:rPr>
              <a:t> </a:t>
            </a:r>
            <a:r>
              <a:rPr sz="2400" b="1" spc="-10" dirty="0">
                <a:solidFill>
                  <a:srgbClr val="6FAC46"/>
                </a:solidFill>
                <a:latin typeface="Calibri"/>
                <a:cs typeface="Calibri"/>
              </a:rPr>
              <a:t>ranked </a:t>
            </a:r>
            <a:r>
              <a:rPr sz="2400" b="1" dirty="0">
                <a:solidFill>
                  <a:srgbClr val="6FAC46"/>
                </a:solidFill>
                <a:latin typeface="Calibri"/>
                <a:cs typeface="Calibri"/>
              </a:rPr>
              <a:t>above</a:t>
            </a:r>
            <a:r>
              <a:rPr sz="2400" b="1" spc="-65" dirty="0">
                <a:solidFill>
                  <a:srgbClr val="6FAC46"/>
                </a:solidFill>
                <a:latin typeface="Calibri"/>
                <a:cs typeface="Calibri"/>
              </a:rPr>
              <a:t> </a:t>
            </a:r>
            <a:r>
              <a:rPr sz="2400" b="1" dirty="0">
                <a:solidFill>
                  <a:srgbClr val="6FAC46"/>
                </a:solidFill>
                <a:latin typeface="Calibri"/>
                <a:cs typeface="Calibri"/>
              </a:rPr>
              <a:t>any</a:t>
            </a:r>
            <a:r>
              <a:rPr sz="2400" b="1" spc="-65" dirty="0">
                <a:solidFill>
                  <a:srgbClr val="6FAC46"/>
                </a:solidFill>
                <a:latin typeface="Calibri"/>
                <a:cs typeface="Calibri"/>
              </a:rPr>
              <a:t> </a:t>
            </a:r>
            <a:r>
              <a:rPr sz="2400" b="1" dirty="0">
                <a:solidFill>
                  <a:srgbClr val="6FAC46"/>
                </a:solidFill>
                <a:latin typeface="Calibri"/>
                <a:cs typeface="Calibri"/>
              </a:rPr>
              <a:t>“true</a:t>
            </a:r>
            <a:r>
              <a:rPr sz="2400" b="1" spc="-60" dirty="0">
                <a:solidFill>
                  <a:srgbClr val="6FAC46"/>
                </a:solidFill>
                <a:latin typeface="Calibri"/>
                <a:cs typeface="Calibri"/>
              </a:rPr>
              <a:t> </a:t>
            </a:r>
            <a:r>
              <a:rPr sz="2400" b="1" spc="-10" dirty="0">
                <a:solidFill>
                  <a:srgbClr val="6FAC46"/>
                </a:solidFill>
                <a:latin typeface="Calibri"/>
                <a:cs typeface="Calibri"/>
              </a:rPr>
              <a:t>positives”</a:t>
            </a:r>
            <a:endParaRPr sz="2400">
              <a:latin typeface="Calibri"/>
              <a:cs typeface="Calibri"/>
            </a:endParaRPr>
          </a:p>
        </p:txBody>
      </p:sp>
      <p:sp>
        <p:nvSpPr>
          <p:cNvPr id="9" name="object 9"/>
          <p:cNvSpPr txBox="1"/>
          <p:nvPr/>
        </p:nvSpPr>
        <p:spPr>
          <a:xfrm>
            <a:off x="6963244" y="877074"/>
            <a:ext cx="836930" cy="597535"/>
          </a:xfrm>
          <a:prstGeom prst="rect">
            <a:avLst/>
          </a:prstGeom>
          <a:solidFill>
            <a:srgbClr val="6FAC46"/>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0.99</a:t>
            </a:r>
            <a:endParaRPr sz="1800">
              <a:latin typeface="Calibri"/>
              <a:cs typeface="Calibri"/>
            </a:endParaRPr>
          </a:p>
        </p:txBody>
      </p:sp>
      <p:sp>
        <p:nvSpPr>
          <p:cNvPr id="10" name="object 10"/>
          <p:cNvSpPr txBox="1"/>
          <p:nvPr/>
        </p:nvSpPr>
        <p:spPr>
          <a:xfrm>
            <a:off x="7983397" y="877074"/>
            <a:ext cx="836930" cy="597535"/>
          </a:xfrm>
          <a:prstGeom prst="rect">
            <a:avLst/>
          </a:prstGeom>
          <a:solidFill>
            <a:srgbClr val="6FAC46"/>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0.95</a:t>
            </a:r>
            <a:endParaRPr sz="1800">
              <a:latin typeface="Calibri"/>
              <a:cs typeface="Calibri"/>
            </a:endParaRPr>
          </a:p>
        </p:txBody>
      </p:sp>
      <p:sp>
        <p:nvSpPr>
          <p:cNvPr id="11" name="object 11"/>
          <p:cNvSpPr txBox="1"/>
          <p:nvPr/>
        </p:nvSpPr>
        <p:spPr>
          <a:xfrm>
            <a:off x="9003550" y="877074"/>
            <a:ext cx="836930" cy="597535"/>
          </a:xfrm>
          <a:prstGeom prst="rect">
            <a:avLst/>
          </a:prstGeom>
          <a:solidFill>
            <a:srgbClr val="C00000"/>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0.90</a:t>
            </a:r>
            <a:endParaRPr sz="1800">
              <a:latin typeface="Calibri"/>
              <a:cs typeface="Calibri"/>
            </a:endParaRPr>
          </a:p>
        </p:txBody>
      </p:sp>
      <p:sp>
        <p:nvSpPr>
          <p:cNvPr id="12" name="object 12"/>
          <p:cNvSpPr/>
          <p:nvPr/>
        </p:nvSpPr>
        <p:spPr>
          <a:xfrm>
            <a:off x="6963219" y="596201"/>
            <a:ext cx="4895850" cy="114300"/>
          </a:xfrm>
          <a:custGeom>
            <a:avLst/>
            <a:gdLst/>
            <a:ahLst/>
            <a:cxnLst/>
            <a:rect l="l" t="t" r="r" b="b"/>
            <a:pathLst>
              <a:path w="4895850" h="114300">
                <a:moveTo>
                  <a:pt x="4781080" y="0"/>
                </a:moveTo>
                <a:lnTo>
                  <a:pt x="4781169" y="47218"/>
                </a:lnTo>
                <a:lnTo>
                  <a:pt x="4781296" y="114300"/>
                </a:lnTo>
                <a:lnTo>
                  <a:pt x="4857120" y="76210"/>
                </a:lnTo>
                <a:lnTo>
                  <a:pt x="4800269" y="76210"/>
                </a:lnTo>
                <a:lnTo>
                  <a:pt x="4800206" y="38110"/>
                </a:lnTo>
                <a:lnTo>
                  <a:pt x="4857667" y="38110"/>
                </a:lnTo>
                <a:lnTo>
                  <a:pt x="4781080" y="0"/>
                </a:lnTo>
                <a:close/>
              </a:path>
              <a:path w="4895850" h="114300">
                <a:moveTo>
                  <a:pt x="4781152" y="38110"/>
                </a:moveTo>
                <a:lnTo>
                  <a:pt x="0" y="47218"/>
                </a:lnTo>
                <a:lnTo>
                  <a:pt x="63" y="85318"/>
                </a:lnTo>
                <a:lnTo>
                  <a:pt x="4781224" y="76210"/>
                </a:lnTo>
                <a:lnTo>
                  <a:pt x="4781152" y="38110"/>
                </a:lnTo>
                <a:close/>
              </a:path>
              <a:path w="4895850" h="114300">
                <a:moveTo>
                  <a:pt x="4857667" y="38110"/>
                </a:moveTo>
                <a:lnTo>
                  <a:pt x="4800206" y="38110"/>
                </a:lnTo>
                <a:lnTo>
                  <a:pt x="4800269" y="76210"/>
                </a:lnTo>
                <a:lnTo>
                  <a:pt x="4857120" y="76210"/>
                </a:lnTo>
                <a:lnTo>
                  <a:pt x="4895494" y="56934"/>
                </a:lnTo>
                <a:lnTo>
                  <a:pt x="4857667" y="38110"/>
                </a:lnTo>
                <a:close/>
              </a:path>
            </a:pathLst>
          </a:custGeom>
          <a:solidFill>
            <a:srgbClr val="4470C4"/>
          </a:solidFill>
        </p:spPr>
        <p:txBody>
          <a:bodyPr wrap="square" lIns="0" tIns="0" rIns="0" bIns="0" rtlCol="0"/>
          <a:lstStyle/>
          <a:p>
            <a:endParaRPr/>
          </a:p>
        </p:txBody>
      </p:sp>
      <p:sp>
        <p:nvSpPr>
          <p:cNvPr id="13" name="object 13"/>
          <p:cNvSpPr txBox="1"/>
          <p:nvPr/>
        </p:nvSpPr>
        <p:spPr>
          <a:xfrm>
            <a:off x="6983958" y="273811"/>
            <a:ext cx="31661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a:t>
            </a:r>
            <a:r>
              <a:rPr sz="1800" spc="-40" dirty="0">
                <a:latin typeface="Calibri"/>
                <a:cs typeface="Calibri"/>
              </a:rPr>
              <a:t> </a:t>
            </a:r>
            <a:r>
              <a:rPr sz="1800" dirty="0">
                <a:latin typeface="Calibri"/>
                <a:cs typeface="Calibri"/>
              </a:rPr>
              <a:t>dog</a:t>
            </a:r>
            <a:r>
              <a:rPr sz="1800" spc="-40" dirty="0">
                <a:latin typeface="Calibri"/>
                <a:cs typeface="Calibri"/>
              </a:rPr>
              <a:t> </a:t>
            </a:r>
            <a:r>
              <a:rPr sz="1800" dirty="0">
                <a:latin typeface="Calibri"/>
                <a:cs typeface="Calibri"/>
              </a:rPr>
              <a:t>detections</a:t>
            </a:r>
            <a:r>
              <a:rPr sz="1800" spc="-45" dirty="0">
                <a:latin typeface="Calibri"/>
                <a:cs typeface="Calibri"/>
              </a:rPr>
              <a:t> </a:t>
            </a:r>
            <a:r>
              <a:rPr sz="1800" dirty="0">
                <a:latin typeface="Calibri"/>
                <a:cs typeface="Calibri"/>
              </a:rPr>
              <a:t>sorted</a:t>
            </a:r>
            <a:r>
              <a:rPr sz="1800" spc="-35" dirty="0">
                <a:latin typeface="Calibri"/>
                <a:cs typeface="Calibri"/>
              </a:rPr>
              <a:t> </a:t>
            </a:r>
            <a:r>
              <a:rPr sz="1800" dirty="0">
                <a:latin typeface="Calibri"/>
                <a:cs typeface="Calibri"/>
              </a:rPr>
              <a:t>by</a:t>
            </a:r>
            <a:r>
              <a:rPr sz="1800" spc="-45" dirty="0">
                <a:latin typeface="Calibri"/>
                <a:cs typeface="Calibri"/>
              </a:rPr>
              <a:t> </a:t>
            </a:r>
            <a:r>
              <a:rPr sz="1800" spc="-20" dirty="0">
                <a:latin typeface="Calibri"/>
                <a:cs typeface="Calibri"/>
              </a:rPr>
              <a:t>score</a:t>
            </a:r>
            <a:endParaRPr sz="1800">
              <a:latin typeface="Calibri"/>
              <a:cs typeface="Calibri"/>
            </a:endParaRPr>
          </a:p>
        </p:txBody>
      </p:sp>
      <p:sp>
        <p:nvSpPr>
          <p:cNvPr id="14" name="object 14"/>
          <p:cNvSpPr txBox="1"/>
          <p:nvPr/>
        </p:nvSpPr>
        <p:spPr>
          <a:xfrm>
            <a:off x="11037620" y="877074"/>
            <a:ext cx="836930" cy="597535"/>
          </a:xfrm>
          <a:prstGeom prst="rect">
            <a:avLst/>
          </a:prstGeom>
          <a:solidFill>
            <a:srgbClr val="6FAC46"/>
          </a:solidFill>
        </p:spPr>
        <p:txBody>
          <a:bodyPr vert="horz" wrap="square" lIns="0" tIns="149860" rIns="0" bIns="0" rtlCol="0">
            <a:spAutoFit/>
          </a:bodyPr>
          <a:lstStyle/>
          <a:p>
            <a:pPr marL="215900">
              <a:lnSpc>
                <a:spcPct val="100000"/>
              </a:lnSpc>
              <a:spcBef>
                <a:spcPts val="1180"/>
              </a:spcBef>
            </a:pPr>
            <a:r>
              <a:rPr sz="1800" spc="-20" dirty="0">
                <a:solidFill>
                  <a:srgbClr val="FFFFFF"/>
                </a:solidFill>
                <a:latin typeface="Calibri"/>
                <a:cs typeface="Calibri"/>
              </a:rPr>
              <a:t>0.10</a:t>
            </a:r>
            <a:endParaRPr sz="1800">
              <a:latin typeface="Calibri"/>
              <a:cs typeface="Calibri"/>
            </a:endParaRPr>
          </a:p>
        </p:txBody>
      </p:sp>
      <p:sp>
        <p:nvSpPr>
          <p:cNvPr id="15" name="object 15"/>
          <p:cNvSpPr/>
          <p:nvPr/>
        </p:nvSpPr>
        <p:spPr>
          <a:xfrm>
            <a:off x="6963244" y="1932647"/>
            <a:ext cx="836930" cy="597535"/>
          </a:xfrm>
          <a:custGeom>
            <a:avLst/>
            <a:gdLst/>
            <a:ahLst/>
            <a:cxnLst/>
            <a:rect l="l" t="t" r="r" b="b"/>
            <a:pathLst>
              <a:path w="836929" h="597535">
                <a:moveTo>
                  <a:pt x="836650" y="0"/>
                </a:moveTo>
                <a:lnTo>
                  <a:pt x="0" y="0"/>
                </a:lnTo>
                <a:lnTo>
                  <a:pt x="0" y="597153"/>
                </a:lnTo>
                <a:lnTo>
                  <a:pt x="836650" y="597153"/>
                </a:lnTo>
                <a:lnTo>
                  <a:pt x="836650" y="0"/>
                </a:lnTo>
                <a:close/>
              </a:path>
            </a:pathLst>
          </a:custGeom>
          <a:solidFill>
            <a:srgbClr val="F9E3D5"/>
          </a:solidFill>
        </p:spPr>
        <p:txBody>
          <a:bodyPr wrap="square" lIns="0" tIns="0" rIns="0" bIns="0" rtlCol="0"/>
          <a:lstStyle/>
          <a:p>
            <a:endParaRPr/>
          </a:p>
        </p:txBody>
      </p:sp>
      <p:sp>
        <p:nvSpPr>
          <p:cNvPr id="16" name="object 16"/>
          <p:cNvSpPr/>
          <p:nvPr/>
        </p:nvSpPr>
        <p:spPr>
          <a:xfrm>
            <a:off x="7983397" y="1947849"/>
            <a:ext cx="836930" cy="597535"/>
          </a:xfrm>
          <a:custGeom>
            <a:avLst/>
            <a:gdLst/>
            <a:ahLst/>
            <a:cxnLst/>
            <a:rect l="l" t="t" r="r" b="b"/>
            <a:pathLst>
              <a:path w="836929" h="597535">
                <a:moveTo>
                  <a:pt x="836650" y="0"/>
                </a:moveTo>
                <a:lnTo>
                  <a:pt x="0" y="0"/>
                </a:lnTo>
                <a:lnTo>
                  <a:pt x="0" y="597166"/>
                </a:lnTo>
                <a:lnTo>
                  <a:pt x="836650" y="597166"/>
                </a:lnTo>
                <a:lnTo>
                  <a:pt x="836650" y="0"/>
                </a:lnTo>
                <a:close/>
              </a:path>
            </a:pathLst>
          </a:custGeom>
          <a:solidFill>
            <a:srgbClr val="F9E3D5"/>
          </a:solidFill>
        </p:spPr>
        <p:txBody>
          <a:bodyPr wrap="square" lIns="0" tIns="0" rIns="0" bIns="0" rtlCol="0"/>
          <a:lstStyle/>
          <a:p>
            <a:endParaRPr/>
          </a:p>
        </p:txBody>
      </p:sp>
      <p:sp>
        <p:nvSpPr>
          <p:cNvPr id="17" name="object 17"/>
          <p:cNvSpPr/>
          <p:nvPr/>
        </p:nvSpPr>
        <p:spPr>
          <a:xfrm>
            <a:off x="9003550" y="1947849"/>
            <a:ext cx="836930" cy="597535"/>
          </a:xfrm>
          <a:custGeom>
            <a:avLst/>
            <a:gdLst/>
            <a:ahLst/>
            <a:cxnLst/>
            <a:rect l="l" t="t" r="r" b="b"/>
            <a:pathLst>
              <a:path w="836929" h="597535">
                <a:moveTo>
                  <a:pt x="836637" y="0"/>
                </a:moveTo>
                <a:lnTo>
                  <a:pt x="0" y="0"/>
                </a:lnTo>
                <a:lnTo>
                  <a:pt x="0" y="597166"/>
                </a:lnTo>
                <a:lnTo>
                  <a:pt x="836637" y="597166"/>
                </a:lnTo>
                <a:lnTo>
                  <a:pt x="836637" y="0"/>
                </a:lnTo>
                <a:close/>
              </a:path>
            </a:pathLst>
          </a:custGeom>
          <a:solidFill>
            <a:srgbClr val="EC7C30"/>
          </a:solidFill>
        </p:spPr>
        <p:txBody>
          <a:bodyPr wrap="square" lIns="0" tIns="0" rIns="0" bIns="0" rtlCol="0"/>
          <a:lstStyle/>
          <a:p>
            <a:endParaRPr/>
          </a:p>
        </p:txBody>
      </p:sp>
      <p:sp>
        <p:nvSpPr>
          <p:cNvPr id="18" name="object 18"/>
          <p:cNvSpPr txBox="1"/>
          <p:nvPr/>
        </p:nvSpPr>
        <p:spPr>
          <a:xfrm>
            <a:off x="6919696" y="2678684"/>
            <a:ext cx="25114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All </a:t>
            </a:r>
            <a:r>
              <a:rPr sz="1800" spc="-20" dirty="0">
                <a:latin typeface="Calibri"/>
                <a:cs typeface="Calibri"/>
              </a:rPr>
              <a:t>ground-</a:t>
            </a:r>
            <a:r>
              <a:rPr sz="1800" dirty="0">
                <a:latin typeface="Calibri"/>
                <a:cs typeface="Calibri"/>
              </a:rPr>
              <a:t>truth</a:t>
            </a:r>
            <a:r>
              <a:rPr sz="1800" spc="10" dirty="0">
                <a:latin typeface="Calibri"/>
                <a:cs typeface="Calibri"/>
              </a:rPr>
              <a:t> </a:t>
            </a:r>
            <a:r>
              <a:rPr sz="1800" dirty="0">
                <a:latin typeface="Calibri"/>
                <a:cs typeface="Calibri"/>
              </a:rPr>
              <a:t>dog</a:t>
            </a:r>
            <a:r>
              <a:rPr sz="1800" spc="5" dirty="0">
                <a:latin typeface="Calibri"/>
                <a:cs typeface="Calibri"/>
              </a:rPr>
              <a:t> </a:t>
            </a:r>
            <a:r>
              <a:rPr sz="1800" spc="-20" dirty="0">
                <a:latin typeface="Calibri"/>
                <a:cs typeface="Calibri"/>
              </a:rPr>
              <a:t>boxes</a:t>
            </a:r>
            <a:endParaRPr sz="1800">
              <a:latin typeface="Calibri"/>
              <a:cs typeface="Calibri"/>
            </a:endParaRPr>
          </a:p>
        </p:txBody>
      </p:sp>
      <p:sp>
        <p:nvSpPr>
          <p:cNvPr id="19" name="object 19"/>
          <p:cNvSpPr txBox="1"/>
          <p:nvPr/>
        </p:nvSpPr>
        <p:spPr>
          <a:xfrm>
            <a:off x="10017467" y="877074"/>
            <a:ext cx="836930" cy="597535"/>
          </a:xfrm>
          <a:prstGeom prst="rect">
            <a:avLst/>
          </a:prstGeom>
          <a:solidFill>
            <a:srgbClr val="C00000"/>
          </a:solidFill>
        </p:spPr>
        <p:txBody>
          <a:bodyPr vert="horz" wrap="square" lIns="0" tIns="149860" rIns="0" bIns="0" rtlCol="0">
            <a:spAutoFit/>
          </a:bodyPr>
          <a:lstStyle/>
          <a:p>
            <a:pPr marL="273685">
              <a:lnSpc>
                <a:spcPct val="100000"/>
              </a:lnSpc>
              <a:spcBef>
                <a:spcPts val="1180"/>
              </a:spcBef>
            </a:pPr>
            <a:r>
              <a:rPr sz="1800" spc="-25" dirty="0">
                <a:solidFill>
                  <a:srgbClr val="FFFFFF"/>
                </a:solidFill>
                <a:latin typeface="Calibri"/>
                <a:cs typeface="Calibri"/>
              </a:rPr>
              <a:t>0.5</a:t>
            </a:r>
            <a:endParaRPr sz="1800">
              <a:latin typeface="Calibri"/>
              <a:cs typeface="Calibri"/>
            </a:endParaRPr>
          </a:p>
        </p:txBody>
      </p:sp>
      <p:sp>
        <p:nvSpPr>
          <p:cNvPr id="20" name="object 20"/>
          <p:cNvSpPr txBox="1"/>
          <p:nvPr/>
        </p:nvSpPr>
        <p:spPr>
          <a:xfrm>
            <a:off x="6579850" y="4351828"/>
            <a:ext cx="397510" cy="1144270"/>
          </a:xfrm>
          <a:prstGeom prst="rect">
            <a:avLst/>
          </a:prstGeom>
        </p:spPr>
        <p:txBody>
          <a:bodyPr vert="vert270" wrap="square" lIns="0" tIns="0" rIns="0" bIns="0" rtlCol="0">
            <a:spAutoFit/>
          </a:bodyPr>
          <a:lstStyle/>
          <a:p>
            <a:pPr marL="12700">
              <a:lnSpc>
                <a:spcPts val="2865"/>
              </a:lnSpc>
            </a:pPr>
            <a:r>
              <a:rPr sz="2400" spc="-10" dirty="0">
                <a:latin typeface="Calibri"/>
                <a:cs typeface="Calibri"/>
              </a:rPr>
              <a:t>Precision</a:t>
            </a:r>
            <a:endParaRPr sz="2400">
              <a:latin typeface="Calibri"/>
              <a:cs typeface="Calibri"/>
            </a:endParaRPr>
          </a:p>
        </p:txBody>
      </p:sp>
      <p:sp>
        <p:nvSpPr>
          <p:cNvPr id="21" name="object 21"/>
          <p:cNvSpPr txBox="1"/>
          <p:nvPr/>
        </p:nvSpPr>
        <p:spPr>
          <a:xfrm>
            <a:off x="8353996" y="5863844"/>
            <a:ext cx="74993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Recall</a:t>
            </a:r>
            <a:endParaRPr sz="2400">
              <a:latin typeface="Calibri"/>
              <a:cs typeface="Calibri"/>
            </a:endParaRPr>
          </a:p>
        </p:txBody>
      </p:sp>
      <p:grpSp>
        <p:nvGrpSpPr>
          <p:cNvPr id="22" name="object 22"/>
          <p:cNvGrpSpPr/>
          <p:nvPr/>
        </p:nvGrpSpPr>
        <p:grpSpPr>
          <a:xfrm>
            <a:off x="8062848" y="4130535"/>
            <a:ext cx="2339975" cy="1889760"/>
            <a:chOff x="8062848" y="4130535"/>
            <a:chExt cx="2339975" cy="1889760"/>
          </a:xfrm>
        </p:grpSpPr>
        <p:pic>
          <p:nvPicPr>
            <p:cNvPr id="23" name="object 23"/>
            <p:cNvPicPr/>
            <p:nvPr/>
          </p:nvPicPr>
          <p:blipFill>
            <a:blip r:embed="rId2" cstate="print"/>
            <a:stretch>
              <a:fillRect/>
            </a:stretch>
          </p:blipFill>
          <p:spPr>
            <a:xfrm>
              <a:off x="9104769" y="4130535"/>
              <a:ext cx="210793" cy="210793"/>
            </a:xfrm>
            <a:prstGeom prst="rect">
              <a:avLst/>
            </a:prstGeom>
          </p:spPr>
        </p:pic>
        <p:pic>
          <p:nvPicPr>
            <p:cNvPr id="24" name="object 24"/>
            <p:cNvPicPr/>
            <p:nvPr/>
          </p:nvPicPr>
          <p:blipFill>
            <a:blip r:embed="rId3" cstate="print"/>
            <a:stretch>
              <a:fillRect/>
            </a:stretch>
          </p:blipFill>
          <p:spPr>
            <a:xfrm>
              <a:off x="8062848" y="4134459"/>
              <a:ext cx="210793" cy="210793"/>
            </a:xfrm>
            <a:prstGeom prst="rect">
              <a:avLst/>
            </a:prstGeom>
          </p:spPr>
        </p:pic>
        <p:sp>
          <p:nvSpPr>
            <p:cNvPr id="25" name="object 25"/>
            <p:cNvSpPr/>
            <p:nvPr/>
          </p:nvSpPr>
          <p:spPr>
            <a:xfrm>
              <a:off x="10389704" y="5706285"/>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grpSp>
      <p:sp>
        <p:nvSpPr>
          <p:cNvPr id="26" name="object 26"/>
          <p:cNvSpPr txBox="1"/>
          <p:nvPr/>
        </p:nvSpPr>
        <p:spPr>
          <a:xfrm>
            <a:off x="10230243" y="5994908"/>
            <a:ext cx="314325"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1.0</a:t>
            </a:r>
            <a:endParaRPr sz="1800">
              <a:latin typeface="Calibri"/>
              <a:cs typeface="Calibri"/>
            </a:endParaRPr>
          </a:p>
        </p:txBody>
      </p:sp>
      <p:grpSp>
        <p:nvGrpSpPr>
          <p:cNvPr id="27" name="object 27"/>
          <p:cNvGrpSpPr/>
          <p:nvPr/>
        </p:nvGrpSpPr>
        <p:grpSpPr>
          <a:xfrm>
            <a:off x="7006594" y="4227161"/>
            <a:ext cx="3488690" cy="1800860"/>
            <a:chOff x="7006594" y="4227161"/>
            <a:chExt cx="3488690" cy="1800860"/>
          </a:xfrm>
        </p:grpSpPr>
        <p:sp>
          <p:nvSpPr>
            <p:cNvPr id="28" name="object 28"/>
            <p:cNvSpPr/>
            <p:nvPr/>
          </p:nvSpPr>
          <p:spPr>
            <a:xfrm>
              <a:off x="9210166" y="5726921"/>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29" name="object 29"/>
            <p:cNvSpPr/>
            <p:nvPr/>
          </p:nvSpPr>
          <p:spPr>
            <a:xfrm>
              <a:off x="8168246" y="5706285"/>
              <a:ext cx="0" cy="300990"/>
            </a:xfrm>
            <a:custGeom>
              <a:avLst/>
              <a:gdLst/>
              <a:ahLst/>
              <a:cxnLst/>
              <a:rect l="l" t="t" r="r" b="b"/>
              <a:pathLst>
                <a:path h="300989">
                  <a:moveTo>
                    <a:pt x="0" y="0"/>
                  </a:moveTo>
                  <a:lnTo>
                    <a:pt x="1" y="300771"/>
                  </a:lnTo>
                </a:path>
              </a:pathLst>
            </a:custGeom>
            <a:ln w="25400">
              <a:solidFill>
                <a:srgbClr val="000000"/>
              </a:solidFill>
            </a:ln>
          </p:spPr>
          <p:txBody>
            <a:bodyPr wrap="square" lIns="0" tIns="0" rIns="0" bIns="0" rtlCol="0"/>
            <a:lstStyle/>
            <a:p>
              <a:endParaRPr/>
            </a:p>
          </p:txBody>
        </p:sp>
        <p:sp>
          <p:nvSpPr>
            <p:cNvPr id="30" name="object 30"/>
            <p:cNvSpPr/>
            <p:nvPr/>
          </p:nvSpPr>
          <p:spPr>
            <a:xfrm>
              <a:off x="7019294" y="4239861"/>
              <a:ext cx="263525" cy="635"/>
            </a:xfrm>
            <a:custGeom>
              <a:avLst/>
              <a:gdLst/>
              <a:ahLst/>
              <a:cxnLst/>
              <a:rect l="l" t="t" r="r" b="b"/>
              <a:pathLst>
                <a:path w="263525" h="635">
                  <a:moveTo>
                    <a:pt x="262911" y="440"/>
                  </a:moveTo>
                  <a:lnTo>
                    <a:pt x="0" y="0"/>
                  </a:lnTo>
                </a:path>
              </a:pathLst>
            </a:custGeom>
            <a:ln w="25400">
              <a:solidFill>
                <a:srgbClr val="000000"/>
              </a:solidFill>
            </a:ln>
          </p:spPr>
          <p:txBody>
            <a:bodyPr wrap="square" lIns="0" tIns="0" rIns="0" bIns="0" rtlCol="0"/>
            <a:lstStyle/>
            <a:p>
              <a:endParaRPr/>
            </a:p>
          </p:txBody>
        </p:sp>
        <p:pic>
          <p:nvPicPr>
            <p:cNvPr id="31" name="object 31"/>
            <p:cNvPicPr/>
            <p:nvPr/>
          </p:nvPicPr>
          <p:blipFill>
            <a:blip r:embed="rId3" cstate="print"/>
            <a:stretch>
              <a:fillRect/>
            </a:stretch>
          </p:blipFill>
          <p:spPr>
            <a:xfrm>
              <a:off x="9104769" y="4891379"/>
              <a:ext cx="210793" cy="210793"/>
            </a:xfrm>
            <a:prstGeom prst="rect">
              <a:avLst/>
            </a:prstGeom>
          </p:spPr>
        </p:pic>
        <p:pic>
          <p:nvPicPr>
            <p:cNvPr id="32" name="object 32"/>
            <p:cNvPicPr/>
            <p:nvPr/>
          </p:nvPicPr>
          <p:blipFill>
            <a:blip r:embed="rId3" cstate="print"/>
            <a:stretch>
              <a:fillRect/>
            </a:stretch>
          </p:blipFill>
          <p:spPr>
            <a:xfrm>
              <a:off x="9104769" y="4475518"/>
              <a:ext cx="210793" cy="210793"/>
            </a:xfrm>
            <a:prstGeom prst="rect">
              <a:avLst/>
            </a:prstGeom>
          </p:spPr>
        </p:pic>
        <p:pic>
          <p:nvPicPr>
            <p:cNvPr id="33" name="object 33"/>
            <p:cNvPicPr/>
            <p:nvPr/>
          </p:nvPicPr>
          <p:blipFill>
            <a:blip r:embed="rId4" cstate="print"/>
            <a:stretch>
              <a:fillRect/>
            </a:stretch>
          </p:blipFill>
          <p:spPr>
            <a:xfrm>
              <a:off x="10284307" y="4757750"/>
              <a:ext cx="210793" cy="210793"/>
            </a:xfrm>
            <a:prstGeom prst="rect">
              <a:avLst/>
            </a:prstGeom>
          </p:spPr>
        </p:pic>
      </p:grpSp>
      <p:sp>
        <p:nvSpPr>
          <p:cNvPr id="34" name="object 34"/>
          <p:cNvSpPr txBox="1"/>
          <p:nvPr/>
        </p:nvSpPr>
        <p:spPr>
          <a:xfrm>
            <a:off x="7369988" y="5116069"/>
            <a:ext cx="2328545" cy="513080"/>
          </a:xfrm>
          <a:prstGeom prst="rect">
            <a:avLst/>
          </a:prstGeom>
        </p:spPr>
        <p:txBody>
          <a:bodyPr vert="horz" wrap="square" lIns="0" tIns="12700" rIns="0" bIns="0" rtlCol="0">
            <a:spAutoFit/>
          </a:bodyPr>
          <a:lstStyle/>
          <a:p>
            <a:pPr marL="12700">
              <a:lnSpc>
                <a:spcPct val="100000"/>
              </a:lnSpc>
              <a:spcBef>
                <a:spcPts val="100"/>
              </a:spcBef>
            </a:pPr>
            <a:r>
              <a:rPr sz="3200" dirty="0">
                <a:latin typeface="Calibri"/>
                <a:cs typeface="Calibri"/>
              </a:rPr>
              <a:t>Dog</a:t>
            </a:r>
            <a:r>
              <a:rPr sz="3200" spc="-20" dirty="0">
                <a:latin typeface="Calibri"/>
                <a:cs typeface="Calibri"/>
              </a:rPr>
              <a:t> </a:t>
            </a:r>
            <a:r>
              <a:rPr sz="3200" dirty="0">
                <a:latin typeface="Calibri"/>
                <a:cs typeface="Calibri"/>
              </a:rPr>
              <a:t>AP</a:t>
            </a:r>
            <a:r>
              <a:rPr sz="3200" spc="-30" dirty="0">
                <a:latin typeface="Calibri"/>
                <a:cs typeface="Calibri"/>
              </a:rPr>
              <a:t> </a:t>
            </a:r>
            <a:r>
              <a:rPr sz="3200" dirty="0">
                <a:latin typeface="Calibri"/>
                <a:cs typeface="Calibri"/>
              </a:rPr>
              <a:t>=</a:t>
            </a:r>
            <a:r>
              <a:rPr sz="3200" spc="-20" dirty="0">
                <a:latin typeface="Calibri"/>
                <a:cs typeface="Calibri"/>
              </a:rPr>
              <a:t> 0.86</a:t>
            </a:r>
            <a:endParaRPr sz="3200">
              <a:latin typeface="Calibri"/>
              <a:cs typeface="Calibri"/>
            </a:endParaRPr>
          </a:p>
        </p:txBody>
      </p:sp>
      <p:sp>
        <p:nvSpPr>
          <p:cNvPr id="35" name="object 35"/>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36" name="object 36"/>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53</a:t>
            </a:fld>
            <a:endParaRPr spc="-25" dirty="0"/>
          </a:p>
        </p:txBody>
      </p:sp>
      <p:sp>
        <p:nvSpPr>
          <p:cNvPr id="37" name="object 37"/>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289" y="308354"/>
            <a:ext cx="6278245" cy="1181100"/>
          </a:xfrm>
          <a:prstGeom prst="rect">
            <a:avLst/>
          </a:prstGeom>
        </p:spPr>
        <p:txBody>
          <a:bodyPr vert="horz" wrap="square" lIns="0" tIns="83820" rIns="0" bIns="0" rtlCol="0">
            <a:spAutoFit/>
          </a:bodyPr>
          <a:lstStyle/>
          <a:p>
            <a:pPr marL="12700" marR="5080">
              <a:lnSpc>
                <a:spcPts val="4300"/>
              </a:lnSpc>
              <a:spcBef>
                <a:spcPts val="660"/>
              </a:spcBef>
            </a:pPr>
            <a:r>
              <a:rPr spc="-10" dirty="0"/>
              <a:t>Evaluating</a:t>
            </a:r>
            <a:r>
              <a:rPr spc="-105" dirty="0"/>
              <a:t> </a:t>
            </a:r>
            <a:r>
              <a:rPr dirty="0"/>
              <a:t>Object</a:t>
            </a:r>
            <a:r>
              <a:rPr spc="-110" dirty="0"/>
              <a:t> </a:t>
            </a:r>
            <a:r>
              <a:rPr spc="-10" dirty="0"/>
              <a:t>Detectors: </a:t>
            </a:r>
            <a:r>
              <a:rPr dirty="0"/>
              <a:t>Mean</a:t>
            </a:r>
            <a:r>
              <a:rPr spc="-150" dirty="0"/>
              <a:t> </a:t>
            </a:r>
            <a:r>
              <a:rPr spc="-10" dirty="0"/>
              <a:t>Average</a:t>
            </a:r>
            <a:r>
              <a:rPr spc="-150" dirty="0"/>
              <a:t> </a:t>
            </a:r>
            <a:r>
              <a:rPr dirty="0"/>
              <a:t>Precision</a:t>
            </a:r>
            <a:r>
              <a:rPr spc="-150" dirty="0"/>
              <a:t> </a:t>
            </a:r>
            <a:r>
              <a:rPr spc="-10" dirty="0"/>
              <a:t>(mAP)</a:t>
            </a:r>
          </a:p>
        </p:txBody>
      </p:sp>
      <p:sp>
        <p:nvSpPr>
          <p:cNvPr id="5" name="object 5"/>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6" name="object 6"/>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54</a:t>
            </a:fld>
            <a:endParaRPr spc="-25" dirty="0"/>
          </a:p>
        </p:txBody>
      </p:sp>
      <p:sp>
        <p:nvSpPr>
          <p:cNvPr id="7" name="object 7"/>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354965" indent="-342265">
              <a:lnSpc>
                <a:spcPct val="100000"/>
              </a:lnSpc>
              <a:spcBef>
                <a:spcPts val="100"/>
              </a:spcBef>
              <a:buAutoNum type="arabicPeriod"/>
              <a:tabLst>
                <a:tab pos="354965" algn="l"/>
              </a:tabLst>
            </a:pPr>
            <a:r>
              <a:rPr dirty="0"/>
              <a:t>Run</a:t>
            </a:r>
            <a:r>
              <a:rPr spc="-50" dirty="0"/>
              <a:t> </a:t>
            </a:r>
            <a:r>
              <a:rPr dirty="0"/>
              <a:t>object</a:t>
            </a:r>
            <a:r>
              <a:rPr spc="-45" dirty="0"/>
              <a:t> </a:t>
            </a:r>
            <a:r>
              <a:rPr dirty="0"/>
              <a:t>detector</a:t>
            </a:r>
            <a:r>
              <a:rPr spc="-40" dirty="0"/>
              <a:t> </a:t>
            </a:r>
            <a:r>
              <a:rPr dirty="0"/>
              <a:t>on</a:t>
            </a:r>
            <a:r>
              <a:rPr spc="-50" dirty="0"/>
              <a:t> </a:t>
            </a:r>
            <a:r>
              <a:rPr dirty="0"/>
              <a:t>all</a:t>
            </a:r>
            <a:r>
              <a:rPr spc="-45" dirty="0"/>
              <a:t> </a:t>
            </a:r>
            <a:r>
              <a:rPr dirty="0"/>
              <a:t>test</a:t>
            </a:r>
            <a:r>
              <a:rPr spc="-40" dirty="0"/>
              <a:t> </a:t>
            </a:r>
            <a:r>
              <a:rPr dirty="0"/>
              <a:t>images</a:t>
            </a:r>
            <a:r>
              <a:rPr spc="-45" dirty="0"/>
              <a:t> </a:t>
            </a:r>
            <a:r>
              <a:rPr dirty="0"/>
              <a:t>(with</a:t>
            </a:r>
            <a:r>
              <a:rPr spc="-50" dirty="0"/>
              <a:t> </a:t>
            </a:r>
            <a:r>
              <a:rPr spc="-20" dirty="0"/>
              <a:t>NMS)</a:t>
            </a:r>
          </a:p>
          <a:p>
            <a:pPr marL="354965" marR="173990" indent="-342900">
              <a:lnSpc>
                <a:spcPct val="100000"/>
              </a:lnSpc>
              <a:buAutoNum type="arabicPeriod"/>
              <a:tabLst>
                <a:tab pos="354965" algn="l"/>
              </a:tabLst>
            </a:pPr>
            <a:r>
              <a:rPr dirty="0"/>
              <a:t>For</a:t>
            </a:r>
            <a:r>
              <a:rPr spc="-55" dirty="0"/>
              <a:t> </a:t>
            </a:r>
            <a:r>
              <a:rPr dirty="0"/>
              <a:t>each</a:t>
            </a:r>
            <a:r>
              <a:rPr spc="-50" dirty="0"/>
              <a:t> </a:t>
            </a:r>
            <a:r>
              <a:rPr spc="-25" dirty="0"/>
              <a:t>category,</a:t>
            </a:r>
            <a:r>
              <a:rPr spc="-55" dirty="0"/>
              <a:t> </a:t>
            </a:r>
            <a:r>
              <a:rPr dirty="0"/>
              <a:t>compute</a:t>
            </a:r>
            <a:r>
              <a:rPr spc="-50" dirty="0"/>
              <a:t> </a:t>
            </a:r>
            <a:r>
              <a:rPr spc="-20" dirty="0"/>
              <a:t>Average</a:t>
            </a:r>
            <a:r>
              <a:rPr spc="-50" dirty="0"/>
              <a:t> </a:t>
            </a:r>
            <a:r>
              <a:rPr dirty="0"/>
              <a:t>Precision</a:t>
            </a:r>
            <a:r>
              <a:rPr spc="-55" dirty="0"/>
              <a:t> </a:t>
            </a:r>
            <a:r>
              <a:rPr dirty="0"/>
              <a:t>(AP)</a:t>
            </a:r>
            <a:r>
              <a:rPr spc="-50" dirty="0"/>
              <a:t> = </a:t>
            </a:r>
            <a:r>
              <a:rPr dirty="0"/>
              <a:t>area</a:t>
            </a:r>
            <a:r>
              <a:rPr spc="-65" dirty="0"/>
              <a:t> </a:t>
            </a:r>
            <a:r>
              <a:rPr dirty="0"/>
              <a:t>under</a:t>
            </a:r>
            <a:r>
              <a:rPr spc="-60" dirty="0"/>
              <a:t> </a:t>
            </a:r>
            <a:r>
              <a:rPr dirty="0"/>
              <a:t>Precision</a:t>
            </a:r>
            <a:r>
              <a:rPr spc="-65" dirty="0"/>
              <a:t> </a:t>
            </a:r>
            <a:r>
              <a:rPr dirty="0"/>
              <a:t>vs</a:t>
            </a:r>
            <a:r>
              <a:rPr spc="-65" dirty="0"/>
              <a:t> </a:t>
            </a:r>
            <a:r>
              <a:rPr dirty="0"/>
              <a:t>Recall</a:t>
            </a:r>
            <a:r>
              <a:rPr spc="-60" dirty="0"/>
              <a:t> </a:t>
            </a:r>
            <a:r>
              <a:rPr spc="-10" dirty="0"/>
              <a:t>Curve</a:t>
            </a:r>
          </a:p>
          <a:p>
            <a:pPr marL="812165" lvl="1" indent="-342265">
              <a:lnSpc>
                <a:spcPct val="100000"/>
              </a:lnSpc>
              <a:buAutoNum type="arabicPeriod"/>
              <a:tabLst>
                <a:tab pos="812165" algn="l"/>
              </a:tabLst>
            </a:pPr>
            <a:r>
              <a:rPr sz="2000" dirty="0">
                <a:latin typeface="Calibri"/>
                <a:cs typeface="Calibri"/>
              </a:rPr>
              <a:t>For</a:t>
            </a:r>
            <a:r>
              <a:rPr sz="2000" spc="-65" dirty="0">
                <a:latin typeface="Calibri"/>
                <a:cs typeface="Calibri"/>
              </a:rPr>
              <a:t> </a:t>
            </a:r>
            <a:r>
              <a:rPr sz="2000" dirty="0">
                <a:latin typeface="Calibri"/>
                <a:cs typeface="Calibri"/>
              </a:rPr>
              <a:t>each</a:t>
            </a:r>
            <a:r>
              <a:rPr sz="2000" spc="-65" dirty="0">
                <a:latin typeface="Calibri"/>
                <a:cs typeface="Calibri"/>
              </a:rPr>
              <a:t> </a:t>
            </a:r>
            <a:r>
              <a:rPr sz="2000" dirty="0">
                <a:latin typeface="Calibri"/>
                <a:cs typeface="Calibri"/>
              </a:rPr>
              <a:t>detection</a:t>
            </a:r>
            <a:r>
              <a:rPr sz="2000" spc="-65" dirty="0">
                <a:latin typeface="Calibri"/>
                <a:cs typeface="Calibri"/>
              </a:rPr>
              <a:t> </a:t>
            </a:r>
            <a:r>
              <a:rPr sz="2000" dirty="0">
                <a:latin typeface="Calibri"/>
                <a:cs typeface="Calibri"/>
              </a:rPr>
              <a:t>(highest</a:t>
            </a:r>
            <a:r>
              <a:rPr sz="2000" spc="-60" dirty="0">
                <a:latin typeface="Calibri"/>
                <a:cs typeface="Calibri"/>
              </a:rPr>
              <a:t> </a:t>
            </a:r>
            <a:r>
              <a:rPr sz="2000" dirty="0">
                <a:latin typeface="Calibri"/>
                <a:cs typeface="Calibri"/>
              </a:rPr>
              <a:t>score</a:t>
            </a:r>
            <a:r>
              <a:rPr sz="2000" spc="-65" dirty="0">
                <a:latin typeface="Calibri"/>
                <a:cs typeface="Calibri"/>
              </a:rPr>
              <a:t> </a:t>
            </a:r>
            <a:r>
              <a:rPr sz="2000" dirty="0">
                <a:latin typeface="Calibri"/>
                <a:cs typeface="Calibri"/>
              </a:rPr>
              <a:t>to</a:t>
            </a:r>
            <a:r>
              <a:rPr sz="2000" spc="-70" dirty="0">
                <a:latin typeface="Calibri"/>
                <a:cs typeface="Calibri"/>
              </a:rPr>
              <a:t> </a:t>
            </a:r>
            <a:r>
              <a:rPr sz="2000" dirty="0">
                <a:latin typeface="Calibri"/>
                <a:cs typeface="Calibri"/>
              </a:rPr>
              <a:t>lowest</a:t>
            </a:r>
            <a:r>
              <a:rPr sz="2000" spc="-60" dirty="0">
                <a:latin typeface="Calibri"/>
                <a:cs typeface="Calibri"/>
              </a:rPr>
              <a:t> </a:t>
            </a:r>
            <a:r>
              <a:rPr sz="2000" spc="-10" dirty="0">
                <a:latin typeface="Calibri"/>
                <a:cs typeface="Calibri"/>
              </a:rPr>
              <a:t>score)</a:t>
            </a:r>
            <a:endParaRPr sz="2000">
              <a:latin typeface="Calibri"/>
              <a:cs typeface="Calibri"/>
            </a:endParaRPr>
          </a:p>
          <a:p>
            <a:pPr marL="1270000" marR="449580" lvl="2" indent="-343535">
              <a:lnSpc>
                <a:spcPct val="100000"/>
              </a:lnSpc>
              <a:buAutoNum type="arabicPeriod"/>
              <a:tabLst>
                <a:tab pos="1270000" algn="l"/>
              </a:tabLst>
            </a:pPr>
            <a:r>
              <a:rPr sz="2000" dirty="0">
                <a:latin typeface="Calibri"/>
                <a:cs typeface="Calibri"/>
              </a:rPr>
              <a:t>If</a:t>
            </a:r>
            <a:r>
              <a:rPr sz="2000" spc="-35"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matches</a:t>
            </a:r>
            <a:r>
              <a:rPr sz="2000" spc="-30" dirty="0">
                <a:latin typeface="Calibri"/>
                <a:cs typeface="Calibri"/>
              </a:rPr>
              <a:t> </a:t>
            </a:r>
            <a:r>
              <a:rPr sz="2000" dirty="0">
                <a:latin typeface="Calibri"/>
                <a:cs typeface="Calibri"/>
              </a:rPr>
              <a:t>some</a:t>
            </a:r>
            <a:r>
              <a:rPr sz="2000" spc="-30" dirty="0">
                <a:latin typeface="Calibri"/>
                <a:cs typeface="Calibri"/>
              </a:rPr>
              <a:t> </a:t>
            </a:r>
            <a:r>
              <a:rPr sz="2000" dirty="0">
                <a:latin typeface="Calibri"/>
                <a:cs typeface="Calibri"/>
              </a:rPr>
              <a:t>GT</a:t>
            </a:r>
            <a:r>
              <a:rPr sz="2000" spc="-35" dirty="0">
                <a:latin typeface="Calibri"/>
                <a:cs typeface="Calibri"/>
              </a:rPr>
              <a:t> </a:t>
            </a:r>
            <a:r>
              <a:rPr sz="2000" dirty="0">
                <a:latin typeface="Calibri"/>
                <a:cs typeface="Calibri"/>
              </a:rPr>
              <a:t>box</a:t>
            </a:r>
            <a:r>
              <a:rPr sz="2000" spc="-40" dirty="0">
                <a:latin typeface="Calibri"/>
                <a:cs typeface="Calibri"/>
              </a:rPr>
              <a:t> </a:t>
            </a:r>
            <a:r>
              <a:rPr sz="2000" dirty="0">
                <a:latin typeface="Calibri"/>
                <a:cs typeface="Calibri"/>
              </a:rPr>
              <a:t>with</a:t>
            </a:r>
            <a:r>
              <a:rPr sz="2000" spc="-40" dirty="0">
                <a:latin typeface="Calibri"/>
                <a:cs typeface="Calibri"/>
              </a:rPr>
              <a:t> </a:t>
            </a:r>
            <a:r>
              <a:rPr sz="2000" dirty="0">
                <a:latin typeface="Calibri"/>
                <a:cs typeface="Calibri"/>
              </a:rPr>
              <a:t>IoU</a:t>
            </a:r>
            <a:r>
              <a:rPr sz="2000" spc="-30" dirty="0">
                <a:latin typeface="Calibri"/>
                <a:cs typeface="Calibri"/>
              </a:rPr>
              <a:t> </a:t>
            </a:r>
            <a:r>
              <a:rPr sz="2000" dirty="0">
                <a:latin typeface="Calibri"/>
                <a:cs typeface="Calibri"/>
              </a:rPr>
              <a:t>&gt;</a:t>
            </a:r>
            <a:r>
              <a:rPr sz="2000" spc="-30" dirty="0">
                <a:latin typeface="Calibri"/>
                <a:cs typeface="Calibri"/>
              </a:rPr>
              <a:t> </a:t>
            </a:r>
            <a:r>
              <a:rPr sz="2000" spc="-20" dirty="0">
                <a:latin typeface="Calibri"/>
                <a:cs typeface="Calibri"/>
              </a:rPr>
              <a:t>0.5, </a:t>
            </a:r>
            <a:r>
              <a:rPr sz="2000" dirty="0">
                <a:latin typeface="Calibri"/>
                <a:cs typeface="Calibri"/>
              </a:rPr>
              <a:t>mark</a:t>
            </a:r>
            <a:r>
              <a:rPr sz="2000" spc="-40" dirty="0">
                <a:latin typeface="Calibri"/>
                <a:cs typeface="Calibri"/>
              </a:rPr>
              <a:t> </a:t>
            </a:r>
            <a:r>
              <a:rPr sz="2000" dirty="0">
                <a:latin typeface="Calibri"/>
                <a:cs typeface="Calibri"/>
              </a:rPr>
              <a:t>it</a:t>
            </a:r>
            <a:r>
              <a:rPr sz="2000" spc="-40" dirty="0">
                <a:latin typeface="Calibri"/>
                <a:cs typeface="Calibri"/>
              </a:rPr>
              <a:t> </a:t>
            </a:r>
            <a:r>
              <a:rPr sz="2000" dirty="0">
                <a:latin typeface="Calibri"/>
                <a:cs typeface="Calibri"/>
              </a:rPr>
              <a:t>as</a:t>
            </a:r>
            <a:r>
              <a:rPr sz="2000" spc="-40" dirty="0">
                <a:latin typeface="Calibri"/>
                <a:cs typeface="Calibri"/>
              </a:rPr>
              <a:t> </a:t>
            </a:r>
            <a:r>
              <a:rPr sz="2000" dirty="0">
                <a:latin typeface="Calibri"/>
                <a:cs typeface="Calibri"/>
              </a:rPr>
              <a:t>positive</a:t>
            </a:r>
            <a:r>
              <a:rPr sz="2000" spc="-40" dirty="0">
                <a:latin typeface="Calibri"/>
                <a:cs typeface="Calibri"/>
              </a:rPr>
              <a:t> </a:t>
            </a:r>
            <a:r>
              <a:rPr sz="2000" dirty="0">
                <a:latin typeface="Calibri"/>
                <a:cs typeface="Calibri"/>
              </a:rPr>
              <a:t>and</a:t>
            </a:r>
            <a:r>
              <a:rPr sz="2000" spc="-45" dirty="0">
                <a:latin typeface="Calibri"/>
                <a:cs typeface="Calibri"/>
              </a:rPr>
              <a:t> </a:t>
            </a:r>
            <a:r>
              <a:rPr sz="2000" dirty="0">
                <a:latin typeface="Calibri"/>
                <a:cs typeface="Calibri"/>
              </a:rPr>
              <a:t>eliminate</a:t>
            </a:r>
            <a:r>
              <a:rPr sz="2000" spc="-40" dirty="0">
                <a:latin typeface="Calibri"/>
                <a:cs typeface="Calibri"/>
              </a:rPr>
              <a:t> </a:t>
            </a:r>
            <a:r>
              <a:rPr sz="2000" dirty="0">
                <a:latin typeface="Calibri"/>
                <a:cs typeface="Calibri"/>
              </a:rPr>
              <a:t>the</a:t>
            </a:r>
            <a:r>
              <a:rPr sz="2000" spc="-40" dirty="0">
                <a:latin typeface="Calibri"/>
                <a:cs typeface="Calibri"/>
              </a:rPr>
              <a:t> </a:t>
            </a:r>
            <a:r>
              <a:rPr sz="2000" spc="-25" dirty="0">
                <a:latin typeface="Calibri"/>
                <a:cs typeface="Calibri"/>
              </a:rPr>
              <a:t>GT</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Otherwise</a:t>
            </a:r>
            <a:r>
              <a:rPr sz="2000" spc="-35" dirty="0">
                <a:latin typeface="Calibri"/>
                <a:cs typeface="Calibri"/>
              </a:rPr>
              <a:t> </a:t>
            </a:r>
            <a:r>
              <a:rPr sz="2000" dirty="0">
                <a:latin typeface="Calibri"/>
                <a:cs typeface="Calibri"/>
              </a:rPr>
              <a:t>mark</a:t>
            </a:r>
            <a:r>
              <a:rPr sz="2000" spc="-30"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as</a:t>
            </a:r>
            <a:r>
              <a:rPr sz="2000" spc="-35" dirty="0">
                <a:latin typeface="Calibri"/>
                <a:cs typeface="Calibri"/>
              </a:rPr>
              <a:t> </a:t>
            </a:r>
            <a:r>
              <a:rPr sz="2000" spc="-10" dirty="0">
                <a:latin typeface="Calibri"/>
                <a:cs typeface="Calibri"/>
              </a:rPr>
              <a:t>negative</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Plot</a:t>
            </a:r>
            <a:r>
              <a:rPr sz="2000" spc="-25" dirty="0">
                <a:latin typeface="Calibri"/>
                <a:cs typeface="Calibri"/>
              </a:rPr>
              <a:t> </a:t>
            </a:r>
            <a:r>
              <a:rPr sz="2000" dirty="0">
                <a:latin typeface="Calibri"/>
                <a:cs typeface="Calibri"/>
              </a:rPr>
              <a:t>a</a:t>
            </a:r>
            <a:r>
              <a:rPr sz="2000" spc="-20" dirty="0">
                <a:latin typeface="Calibri"/>
                <a:cs typeface="Calibri"/>
              </a:rPr>
              <a:t> </a:t>
            </a:r>
            <a:r>
              <a:rPr sz="2000" dirty="0">
                <a:latin typeface="Calibri"/>
                <a:cs typeface="Calibri"/>
              </a:rPr>
              <a:t>point</a:t>
            </a:r>
            <a:r>
              <a:rPr sz="2000" spc="-20" dirty="0">
                <a:latin typeface="Calibri"/>
                <a:cs typeface="Calibri"/>
              </a:rPr>
              <a:t> </a:t>
            </a:r>
            <a:r>
              <a:rPr sz="2000" dirty="0">
                <a:latin typeface="Calibri"/>
                <a:cs typeface="Calibri"/>
              </a:rPr>
              <a:t>on</a:t>
            </a:r>
            <a:r>
              <a:rPr sz="2000" spc="-25" dirty="0">
                <a:latin typeface="Calibri"/>
                <a:cs typeface="Calibri"/>
              </a:rPr>
              <a:t> </a:t>
            </a:r>
            <a:r>
              <a:rPr sz="2000" dirty="0">
                <a:latin typeface="Calibri"/>
                <a:cs typeface="Calibri"/>
              </a:rPr>
              <a:t>PR</a:t>
            </a:r>
            <a:r>
              <a:rPr sz="2000" spc="-25" dirty="0">
                <a:latin typeface="Calibri"/>
                <a:cs typeface="Calibri"/>
              </a:rPr>
              <a:t> </a:t>
            </a:r>
            <a:r>
              <a:rPr sz="2000" spc="-20" dirty="0">
                <a:latin typeface="Calibri"/>
                <a:cs typeface="Calibri"/>
              </a:rPr>
              <a:t>Curve</a:t>
            </a:r>
            <a:endParaRPr sz="2000">
              <a:latin typeface="Calibri"/>
              <a:cs typeface="Calibri"/>
            </a:endParaRPr>
          </a:p>
          <a:p>
            <a:pPr marL="812165" lvl="1" indent="-342265">
              <a:lnSpc>
                <a:spcPct val="100000"/>
              </a:lnSpc>
              <a:buAutoNum type="arabicPeriod"/>
              <a:tabLst>
                <a:tab pos="812165" algn="l"/>
              </a:tabLst>
            </a:pPr>
            <a:r>
              <a:rPr sz="2000" spc="-20" dirty="0">
                <a:latin typeface="Calibri"/>
                <a:cs typeface="Calibri"/>
              </a:rPr>
              <a:t>Average</a:t>
            </a:r>
            <a:r>
              <a:rPr sz="2000" spc="-40" dirty="0">
                <a:latin typeface="Calibri"/>
                <a:cs typeface="Calibri"/>
              </a:rPr>
              <a:t> </a:t>
            </a:r>
            <a:r>
              <a:rPr sz="2000" dirty="0">
                <a:latin typeface="Calibri"/>
                <a:cs typeface="Calibri"/>
              </a:rPr>
              <a:t>Precision</a:t>
            </a:r>
            <a:r>
              <a:rPr sz="2000" spc="-45" dirty="0">
                <a:latin typeface="Calibri"/>
                <a:cs typeface="Calibri"/>
              </a:rPr>
              <a:t> </a:t>
            </a:r>
            <a:r>
              <a:rPr sz="2000" dirty="0">
                <a:latin typeface="Calibri"/>
                <a:cs typeface="Calibri"/>
              </a:rPr>
              <a:t>(AP)</a:t>
            </a:r>
            <a:r>
              <a:rPr sz="2000" spc="-40" dirty="0">
                <a:latin typeface="Calibri"/>
                <a:cs typeface="Calibri"/>
              </a:rPr>
              <a:t> </a:t>
            </a:r>
            <a:r>
              <a:rPr sz="2000" dirty="0">
                <a:latin typeface="Calibri"/>
                <a:cs typeface="Calibri"/>
              </a:rPr>
              <a:t>=</a:t>
            </a:r>
            <a:r>
              <a:rPr sz="2000" spc="-40" dirty="0">
                <a:latin typeface="Calibri"/>
                <a:cs typeface="Calibri"/>
              </a:rPr>
              <a:t> </a:t>
            </a:r>
            <a:r>
              <a:rPr sz="2000" dirty="0">
                <a:latin typeface="Calibri"/>
                <a:cs typeface="Calibri"/>
              </a:rPr>
              <a:t>area</a:t>
            </a:r>
            <a:r>
              <a:rPr sz="2000" spc="-40" dirty="0">
                <a:latin typeface="Calibri"/>
                <a:cs typeface="Calibri"/>
              </a:rPr>
              <a:t> </a:t>
            </a:r>
            <a:r>
              <a:rPr sz="2000" dirty="0">
                <a:latin typeface="Calibri"/>
                <a:cs typeface="Calibri"/>
              </a:rPr>
              <a:t>under</a:t>
            </a:r>
            <a:r>
              <a:rPr sz="2000" spc="-40" dirty="0">
                <a:latin typeface="Calibri"/>
                <a:cs typeface="Calibri"/>
              </a:rPr>
              <a:t> </a:t>
            </a:r>
            <a:r>
              <a:rPr sz="2000" dirty="0">
                <a:latin typeface="Calibri"/>
                <a:cs typeface="Calibri"/>
              </a:rPr>
              <a:t>PR</a:t>
            </a:r>
            <a:r>
              <a:rPr sz="2000" spc="-45" dirty="0">
                <a:latin typeface="Calibri"/>
                <a:cs typeface="Calibri"/>
              </a:rPr>
              <a:t> </a:t>
            </a:r>
            <a:r>
              <a:rPr sz="2000" spc="-10" dirty="0">
                <a:latin typeface="Calibri"/>
                <a:cs typeface="Calibri"/>
              </a:rPr>
              <a:t>curve</a:t>
            </a:r>
            <a:endParaRPr sz="2000">
              <a:latin typeface="Calibri"/>
              <a:cs typeface="Calibri"/>
            </a:endParaRPr>
          </a:p>
          <a:p>
            <a:pPr marL="354965" marR="403225" lvl="1" indent="-342900">
              <a:lnSpc>
                <a:spcPct val="100000"/>
              </a:lnSpc>
              <a:buAutoNum type="arabicPeriod"/>
              <a:tabLst>
                <a:tab pos="354965" algn="l"/>
              </a:tabLst>
            </a:pPr>
            <a:r>
              <a:rPr sz="2000" dirty="0">
                <a:latin typeface="Calibri"/>
                <a:cs typeface="Calibri"/>
              </a:rPr>
              <a:t>Mean</a:t>
            </a:r>
            <a:r>
              <a:rPr sz="2000" spc="-45" dirty="0">
                <a:latin typeface="Calibri"/>
                <a:cs typeface="Calibri"/>
              </a:rPr>
              <a:t> </a:t>
            </a:r>
            <a:r>
              <a:rPr sz="2000" spc="-20" dirty="0">
                <a:latin typeface="Calibri"/>
                <a:cs typeface="Calibri"/>
              </a:rPr>
              <a:t>Average</a:t>
            </a:r>
            <a:r>
              <a:rPr sz="2000" spc="-45" dirty="0">
                <a:latin typeface="Calibri"/>
                <a:cs typeface="Calibri"/>
              </a:rPr>
              <a:t> </a:t>
            </a:r>
            <a:r>
              <a:rPr sz="2000" dirty="0">
                <a:latin typeface="Calibri"/>
                <a:cs typeface="Calibri"/>
              </a:rPr>
              <a:t>Precision</a:t>
            </a:r>
            <a:r>
              <a:rPr sz="2000" spc="-45" dirty="0">
                <a:latin typeface="Calibri"/>
                <a:cs typeface="Calibri"/>
              </a:rPr>
              <a:t> </a:t>
            </a:r>
            <a:r>
              <a:rPr sz="2000" dirty="0">
                <a:latin typeface="Calibri"/>
                <a:cs typeface="Calibri"/>
              </a:rPr>
              <a:t>(mAP)</a:t>
            </a:r>
            <a:r>
              <a:rPr sz="2000" spc="-40" dirty="0">
                <a:latin typeface="Calibri"/>
                <a:cs typeface="Calibri"/>
              </a:rPr>
              <a:t> </a:t>
            </a:r>
            <a:r>
              <a:rPr sz="2000" dirty="0">
                <a:latin typeface="Calibri"/>
                <a:cs typeface="Calibri"/>
              </a:rPr>
              <a:t>=</a:t>
            </a:r>
            <a:r>
              <a:rPr sz="2000" spc="-40" dirty="0">
                <a:latin typeface="Calibri"/>
                <a:cs typeface="Calibri"/>
              </a:rPr>
              <a:t> </a:t>
            </a:r>
            <a:r>
              <a:rPr sz="2000" spc="-10" dirty="0">
                <a:latin typeface="Calibri"/>
                <a:cs typeface="Calibri"/>
              </a:rPr>
              <a:t>average</a:t>
            </a:r>
            <a:r>
              <a:rPr sz="2000" spc="-40" dirty="0">
                <a:latin typeface="Calibri"/>
                <a:cs typeface="Calibri"/>
              </a:rPr>
              <a:t> </a:t>
            </a:r>
            <a:r>
              <a:rPr sz="2000" dirty="0">
                <a:latin typeface="Calibri"/>
                <a:cs typeface="Calibri"/>
              </a:rPr>
              <a:t>of</a:t>
            </a:r>
            <a:r>
              <a:rPr sz="2000" spc="-40" dirty="0">
                <a:latin typeface="Calibri"/>
                <a:cs typeface="Calibri"/>
              </a:rPr>
              <a:t> </a:t>
            </a:r>
            <a:r>
              <a:rPr sz="2000" dirty="0">
                <a:latin typeface="Calibri"/>
                <a:cs typeface="Calibri"/>
              </a:rPr>
              <a:t>AP</a:t>
            </a:r>
            <a:r>
              <a:rPr sz="2000" spc="-40" dirty="0">
                <a:latin typeface="Calibri"/>
                <a:cs typeface="Calibri"/>
              </a:rPr>
              <a:t> </a:t>
            </a:r>
            <a:r>
              <a:rPr sz="2000" spc="-25" dirty="0">
                <a:latin typeface="Calibri"/>
                <a:cs typeface="Calibri"/>
              </a:rPr>
              <a:t>for </a:t>
            </a:r>
            <a:r>
              <a:rPr sz="2000" dirty="0">
                <a:latin typeface="Calibri"/>
                <a:cs typeface="Calibri"/>
              </a:rPr>
              <a:t>each</a:t>
            </a:r>
            <a:r>
              <a:rPr sz="2000" spc="-35" dirty="0">
                <a:latin typeface="Calibri"/>
                <a:cs typeface="Calibri"/>
              </a:rPr>
              <a:t> </a:t>
            </a:r>
            <a:r>
              <a:rPr sz="2000" spc="-10" dirty="0">
                <a:latin typeface="Calibri"/>
                <a:cs typeface="Calibri"/>
              </a:rPr>
              <a:t>category</a:t>
            </a:r>
            <a:endParaRPr sz="2000">
              <a:latin typeface="Calibri"/>
              <a:cs typeface="Calibri"/>
            </a:endParaRPr>
          </a:p>
        </p:txBody>
      </p:sp>
      <p:sp>
        <p:nvSpPr>
          <p:cNvPr id="4" name="object 4"/>
          <p:cNvSpPr txBox="1"/>
          <p:nvPr/>
        </p:nvSpPr>
        <p:spPr>
          <a:xfrm>
            <a:off x="7742643" y="2025395"/>
            <a:ext cx="2785110" cy="2116455"/>
          </a:xfrm>
          <a:prstGeom prst="rect">
            <a:avLst/>
          </a:prstGeom>
        </p:spPr>
        <p:txBody>
          <a:bodyPr vert="horz" wrap="square" lIns="0" tIns="58419" rIns="0" bIns="0" rtlCol="0">
            <a:spAutoFit/>
          </a:bodyPr>
          <a:lstStyle/>
          <a:p>
            <a:pPr marL="22225" marR="451484" algn="just">
              <a:lnSpc>
                <a:spcPct val="102499"/>
              </a:lnSpc>
              <a:spcBef>
                <a:spcPts val="459"/>
              </a:spcBef>
            </a:pPr>
            <a:r>
              <a:rPr sz="3200" dirty="0">
                <a:latin typeface="Calibri"/>
                <a:cs typeface="Calibri"/>
              </a:rPr>
              <a:t>Car</a:t>
            </a:r>
            <a:r>
              <a:rPr sz="3200" spc="-25" dirty="0">
                <a:latin typeface="Calibri"/>
                <a:cs typeface="Calibri"/>
              </a:rPr>
              <a:t> </a:t>
            </a:r>
            <a:r>
              <a:rPr sz="3200" dirty="0">
                <a:latin typeface="Calibri"/>
                <a:cs typeface="Calibri"/>
              </a:rPr>
              <a:t>AP</a:t>
            </a:r>
            <a:r>
              <a:rPr sz="3200" spc="-20" dirty="0">
                <a:latin typeface="Calibri"/>
                <a:cs typeface="Calibri"/>
              </a:rPr>
              <a:t> </a:t>
            </a:r>
            <a:r>
              <a:rPr sz="3200" dirty="0">
                <a:latin typeface="Calibri"/>
                <a:cs typeface="Calibri"/>
              </a:rPr>
              <a:t>=</a:t>
            </a:r>
            <a:r>
              <a:rPr sz="3200" spc="-10" dirty="0">
                <a:latin typeface="Calibri"/>
                <a:cs typeface="Calibri"/>
              </a:rPr>
              <a:t> </a:t>
            </a:r>
            <a:r>
              <a:rPr sz="3200" spc="-20" dirty="0">
                <a:latin typeface="Calibri"/>
                <a:cs typeface="Calibri"/>
              </a:rPr>
              <a:t>0.65 </a:t>
            </a:r>
            <a:r>
              <a:rPr sz="3200" dirty="0">
                <a:latin typeface="Calibri"/>
                <a:cs typeface="Calibri"/>
              </a:rPr>
              <a:t>Cat</a:t>
            </a:r>
            <a:r>
              <a:rPr sz="3200" spc="-30" dirty="0">
                <a:latin typeface="Calibri"/>
                <a:cs typeface="Calibri"/>
              </a:rPr>
              <a:t> </a:t>
            </a:r>
            <a:r>
              <a:rPr sz="3200" dirty="0">
                <a:latin typeface="Calibri"/>
                <a:cs typeface="Calibri"/>
              </a:rPr>
              <a:t>AP</a:t>
            </a:r>
            <a:r>
              <a:rPr sz="3200" spc="-35" dirty="0">
                <a:latin typeface="Calibri"/>
                <a:cs typeface="Calibri"/>
              </a:rPr>
              <a:t> </a:t>
            </a:r>
            <a:r>
              <a:rPr sz="3200" dirty="0">
                <a:latin typeface="Calibri"/>
                <a:cs typeface="Calibri"/>
              </a:rPr>
              <a:t>=</a:t>
            </a:r>
            <a:r>
              <a:rPr sz="3200" spc="-20" dirty="0">
                <a:latin typeface="Calibri"/>
                <a:cs typeface="Calibri"/>
              </a:rPr>
              <a:t> 0.80 </a:t>
            </a:r>
            <a:r>
              <a:rPr sz="3200" dirty="0">
                <a:latin typeface="Calibri"/>
                <a:cs typeface="Calibri"/>
              </a:rPr>
              <a:t>Dog</a:t>
            </a:r>
            <a:r>
              <a:rPr sz="3200" spc="-20" dirty="0">
                <a:latin typeface="Calibri"/>
                <a:cs typeface="Calibri"/>
              </a:rPr>
              <a:t> </a:t>
            </a:r>
            <a:r>
              <a:rPr sz="3200" dirty="0">
                <a:latin typeface="Calibri"/>
                <a:cs typeface="Calibri"/>
              </a:rPr>
              <a:t>AP</a:t>
            </a:r>
            <a:r>
              <a:rPr sz="3200" spc="-30" dirty="0">
                <a:latin typeface="Calibri"/>
                <a:cs typeface="Calibri"/>
              </a:rPr>
              <a:t> </a:t>
            </a:r>
            <a:r>
              <a:rPr sz="3200" dirty="0">
                <a:latin typeface="Calibri"/>
                <a:cs typeface="Calibri"/>
              </a:rPr>
              <a:t>=</a:t>
            </a:r>
            <a:r>
              <a:rPr sz="3200" spc="-20" dirty="0">
                <a:latin typeface="Calibri"/>
                <a:cs typeface="Calibri"/>
              </a:rPr>
              <a:t> 0.86</a:t>
            </a:r>
            <a:endParaRPr sz="3200">
              <a:latin typeface="Calibri"/>
              <a:cs typeface="Calibri"/>
            </a:endParaRPr>
          </a:p>
          <a:p>
            <a:pPr marL="12700" algn="just">
              <a:lnSpc>
                <a:spcPct val="100000"/>
              </a:lnSpc>
              <a:spcBef>
                <a:spcPts val="455"/>
              </a:spcBef>
            </a:pPr>
            <a:r>
              <a:rPr sz="3200" dirty="0">
                <a:latin typeface="Calibri"/>
                <a:cs typeface="Calibri"/>
                <a:hlinkClick r:id="rId2"/>
              </a:rPr>
              <a:t>mAP@0.5</a:t>
            </a:r>
            <a:r>
              <a:rPr sz="3200" spc="-60" dirty="0">
                <a:latin typeface="Calibri"/>
                <a:cs typeface="Calibri"/>
              </a:rPr>
              <a:t> </a:t>
            </a:r>
            <a:r>
              <a:rPr sz="3200" dirty="0">
                <a:latin typeface="Calibri"/>
                <a:cs typeface="Calibri"/>
              </a:rPr>
              <a:t>=</a:t>
            </a:r>
            <a:r>
              <a:rPr sz="3200" spc="-60" dirty="0">
                <a:latin typeface="Calibri"/>
                <a:cs typeface="Calibri"/>
              </a:rPr>
              <a:t> </a:t>
            </a:r>
            <a:r>
              <a:rPr sz="3200" spc="-20" dirty="0">
                <a:latin typeface="Calibri"/>
                <a:cs typeface="Calibri"/>
              </a:rPr>
              <a:t>0.77</a:t>
            </a:r>
            <a:endParaRPr sz="320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289" y="308354"/>
            <a:ext cx="6278245" cy="1181100"/>
          </a:xfrm>
          <a:prstGeom prst="rect">
            <a:avLst/>
          </a:prstGeom>
        </p:spPr>
        <p:txBody>
          <a:bodyPr vert="horz" wrap="square" lIns="0" tIns="83820" rIns="0" bIns="0" rtlCol="0">
            <a:spAutoFit/>
          </a:bodyPr>
          <a:lstStyle/>
          <a:p>
            <a:pPr marL="12700" marR="5080">
              <a:lnSpc>
                <a:spcPts val="4300"/>
              </a:lnSpc>
              <a:spcBef>
                <a:spcPts val="660"/>
              </a:spcBef>
            </a:pPr>
            <a:r>
              <a:rPr spc="-10" dirty="0"/>
              <a:t>Evaluating</a:t>
            </a:r>
            <a:r>
              <a:rPr spc="-105" dirty="0"/>
              <a:t> </a:t>
            </a:r>
            <a:r>
              <a:rPr dirty="0"/>
              <a:t>Object</a:t>
            </a:r>
            <a:r>
              <a:rPr spc="-110" dirty="0"/>
              <a:t> </a:t>
            </a:r>
            <a:r>
              <a:rPr spc="-10" dirty="0"/>
              <a:t>Detectors: </a:t>
            </a:r>
            <a:r>
              <a:rPr dirty="0"/>
              <a:t>Mean</a:t>
            </a:r>
            <a:r>
              <a:rPr spc="-150" dirty="0"/>
              <a:t> </a:t>
            </a:r>
            <a:r>
              <a:rPr spc="-10" dirty="0"/>
              <a:t>Average</a:t>
            </a:r>
            <a:r>
              <a:rPr spc="-150" dirty="0"/>
              <a:t> </a:t>
            </a:r>
            <a:r>
              <a:rPr dirty="0"/>
              <a:t>Precision</a:t>
            </a:r>
            <a:r>
              <a:rPr spc="-150" dirty="0"/>
              <a:t> </a:t>
            </a:r>
            <a:r>
              <a:rPr spc="-10" dirty="0"/>
              <a:t>(mAP)</a:t>
            </a:r>
          </a:p>
        </p:txBody>
      </p:sp>
      <p:sp>
        <p:nvSpPr>
          <p:cNvPr id="6" name="object 6"/>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7" name="object 7"/>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55</a:t>
            </a:fld>
            <a:endParaRPr spc="-25" dirty="0"/>
          </a:p>
        </p:txBody>
      </p:sp>
      <p:sp>
        <p:nvSpPr>
          <p:cNvPr id="8" name="object 8"/>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3" name="object 3"/>
          <p:cNvSpPr txBox="1"/>
          <p:nvPr/>
        </p:nvSpPr>
        <p:spPr>
          <a:xfrm>
            <a:off x="7742643" y="1818133"/>
            <a:ext cx="2991485" cy="2470150"/>
          </a:xfrm>
          <a:prstGeom prst="rect">
            <a:avLst/>
          </a:prstGeom>
        </p:spPr>
        <p:txBody>
          <a:bodyPr vert="horz" wrap="square" lIns="0" tIns="12700" rIns="0" bIns="0" rtlCol="0">
            <a:spAutoFit/>
          </a:bodyPr>
          <a:lstStyle/>
          <a:p>
            <a:pPr marL="12700">
              <a:lnSpc>
                <a:spcPts val="3815"/>
              </a:lnSpc>
              <a:spcBef>
                <a:spcPts val="100"/>
              </a:spcBef>
            </a:pPr>
            <a:r>
              <a:rPr sz="3200" dirty="0">
                <a:latin typeface="Calibri"/>
                <a:cs typeface="Calibri"/>
                <a:hlinkClick r:id="rId2"/>
              </a:rPr>
              <a:t>mAP@0.5</a:t>
            </a:r>
            <a:r>
              <a:rPr sz="3200" spc="-60" dirty="0">
                <a:latin typeface="Calibri"/>
                <a:cs typeface="Calibri"/>
              </a:rPr>
              <a:t> </a:t>
            </a:r>
            <a:r>
              <a:rPr sz="3200" dirty="0">
                <a:latin typeface="Calibri"/>
                <a:cs typeface="Calibri"/>
              </a:rPr>
              <a:t>=</a:t>
            </a:r>
            <a:r>
              <a:rPr sz="3200" spc="-60" dirty="0">
                <a:latin typeface="Calibri"/>
                <a:cs typeface="Calibri"/>
              </a:rPr>
              <a:t> </a:t>
            </a:r>
            <a:r>
              <a:rPr sz="3200" spc="-20" dirty="0">
                <a:latin typeface="Calibri"/>
                <a:cs typeface="Calibri"/>
              </a:rPr>
              <a:t>0.77</a:t>
            </a:r>
            <a:endParaRPr sz="3200">
              <a:latin typeface="Calibri"/>
              <a:cs typeface="Calibri"/>
            </a:endParaRPr>
          </a:p>
          <a:p>
            <a:pPr marL="12700">
              <a:lnSpc>
                <a:spcPts val="3815"/>
              </a:lnSpc>
            </a:pPr>
            <a:r>
              <a:rPr sz="3200" dirty="0">
                <a:latin typeface="Calibri"/>
                <a:cs typeface="Calibri"/>
                <a:hlinkClick r:id="rId3"/>
              </a:rPr>
              <a:t>mAP@0.55</a:t>
            </a:r>
            <a:r>
              <a:rPr sz="3200" spc="-70" dirty="0">
                <a:latin typeface="Calibri"/>
                <a:cs typeface="Calibri"/>
              </a:rPr>
              <a:t> </a:t>
            </a:r>
            <a:r>
              <a:rPr sz="3200" dirty="0">
                <a:latin typeface="Calibri"/>
                <a:cs typeface="Calibri"/>
              </a:rPr>
              <a:t>=</a:t>
            </a:r>
            <a:r>
              <a:rPr sz="3200" spc="-70" dirty="0">
                <a:latin typeface="Calibri"/>
                <a:cs typeface="Calibri"/>
              </a:rPr>
              <a:t> </a:t>
            </a:r>
            <a:r>
              <a:rPr sz="3200" spc="-20" dirty="0">
                <a:latin typeface="Calibri"/>
                <a:cs typeface="Calibri"/>
              </a:rPr>
              <a:t>0.71</a:t>
            </a:r>
            <a:endParaRPr sz="3200">
              <a:latin typeface="Calibri"/>
              <a:cs typeface="Calibri"/>
            </a:endParaRPr>
          </a:p>
          <a:p>
            <a:pPr marL="12700">
              <a:lnSpc>
                <a:spcPts val="3815"/>
              </a:lnSpc>
              <a:spcBef>
                <a:spcPts val="70"/>
              </a:spcBef>
            </a:pPr>
            <a:r>
              <a:rPr sz="3200" dirty="0">
                <a:latin typeface="Calibri"/>
                <a:cs typeface="Calibri"/>
                <a:hlinkClick r:id="rId4"/>
              </a:rPr>
              <a:t>mAP@0.60</a:t>
            </a:r>
            <a:r>
              <a:rPr sz="3200" spc="-75" dirty="0">
                <a:latin typeface="Calibri"/>
                <a:cs typeface="Calibri"/>
              </a:rPr>
              <a:t> </a:t>
            </a:r>
            <a:r>
              <a:rPr sz="3200" dirty="0">
                <a:latin typeface="Calibri"/>
                <a:cs typeface="Calibri"/>
              </a:rPr>
              <a:t>=</a:t>
            </a:r>
            <a:r>
              <a:rPr sz="3200" spc="-70" dirty="0">
                <a:latin typeface="Calibri"/>
                <a:cs typeface="Calibri"/>
              </a:rPr>
              <a:t> </a:t>
            </a:r>
            <a:r>
              <a:rPr sz="3200" spc="-20" dirty="0">
                <a:latin typeface="Calibri"/>
                <a:cs typeface="Calibri"/>
              </a:rPr>
              <a:t>0.65</a:t>
            </a:r>
            <a:endParaRPr sz="3200">
              <a:latin typeface="Calibri"/>
              <a:cs typeface="Calibri"/>
            </a:endParaRPr>
          </a:p>
          <a:p>
            <a:pPr marL="12700">
              <a:lnSpc>
                <a:spcPts val="3815"/>
              </a:lnSpc>
            </a:pPr>
            <a:r>
              <a:rPr sz="3200" spc="-50" dirty="0">
                <a:latin typeface="Calibri"/>
                <a:cs typeface="Calibri"/>
              </a:rPr>
              <a:t>…</a:t>
            </a:r>
            <a:endParaRPr sz="3200">
              <a:latin typeface="Calibri"/>
              <a:cs typeface="Calibri"/>
            </a:endParaRPr>
          </a:p>
          <a:p>
            <a:pPr marL="12700">
              <a:lnSpc>
                <a:spcPct val="100000"/>
              </a:lnSpc>
              <a:spcBef>
                <a:spcPts val="70"/>
              </a:spcBef>
            </a:pPr>
            <a:r>
              <a:rPr sz="3200" dirty="0">
                <a:latin typeface="Calibri"/>
                <a:cs typeface="Calibri"/>
                <a:hlinkClick r:id="rId5"/>
              </a:rPr>
              <a:t>mAP@0.95</a:t>
            </a:r>
            <a:r>
              <a:rPr sz="3200" spc="-70" dirty="0">
                <a:latin typeface="Calibri"/>
                <a:cs typeface="Calibri"/>
              </a:rPr>
              <a:t> </a:t>
            </a:r>
            <a:r>
              <a:rPr sz="3200" dirty="0">
                <a:latin typeface="Calibri"/>
                <a:cs typeface="Calibri"/>
              </a:rPr>
              <a:t>=</a:t>
            </a:r>
            <a:r>
              <a:rPr sz="3200" spc="-70" dirty="0">
                <a:latin typeface="Calibri"/>
                <a:cs typeface="Calibri"/>
              </a:rPr>
              <a:t> </a:t>
            </a:r>
            <a:r>
              <a:rPr sz="3200" spc="-25" dirty="0">
                <a:latin typeface="Calibri"/>
                <a:cs typeface="Calibri"/>
              </a:rPr>
              <a:t>0.2</a:t>
            </a:r>
            <a:endParaRPr sz="3200">
              <a:latin typeface="Calibri"/>
              <a:cs typeface="Calibri"/>
            </a:endParaRPr>
          </a:p>
        </p:txBody>
      </p:sp>
      <p:sp>
        <p:nvSpPr>
          <p:cNvPr id="4" name="object 4"/>
          <p:cNvSpPr txBox="1"/>
          <p:nvPr/>
        </p:nvSpPr>
        <p:spPr>
          <a:xfrm>
            <a:off x="7742643" y="4738116"/>
            <a:ext cx="2759710" cy="513080"/>
          </a:xfrm>
          <a:prstGeom prst="rect">
            <a:avLst/>
          </a:prstGeom>
        </p:spPr>
        <p:txBody>
          <a:bodyPr vert="horz" wrap="square" lIns="0" tIns="12700" rIns="0" bIns="0" rtlCol="0">
            <a:spAutoFit/>
          </a:bodyPr>
          <a:lstStyle/>
          <a:p>
            <a:pPr marL="12700">
              <a:lnSpc>
                <a:spcPct val="100000"/>
              </a:lnSpc>
              <a:spcBef>
                <a:spcPts val="100"/>
              </a:spcBef>
            </a:pPr>
            <a:r>
              <a:rPr sz="3200" dirty="0">
                <a:latin typeface="Calibri"/>
                <a:cs typeface="Calibri"/>
              </a:rPr>
              <a:t>COCO</a:t>
            </a:r>
            <a:r>
              <a:rPr sz="3200" spc="-60" dirty="0">
                <a:latin typeface="Calibri"/>
                <a:cs typeface="Calibri"/>
              </a:rPr>
              <a:t> </a:t>
            </a:r>
            <a:r>
              <a:rPr sz="3200" dirty="0">
                <a:latin typeface="Calibri"/>
                <a:cs typeface="Calibri"/>
              </a:rPr>
              <a:t>mAP</a:t>
            </a:r>
            <a:r>
              <a:rPr sz="3200" spc="-65" dirty="0">
                <a:latin typeface="Calibri"/>
                <a:cs typeface="Calibri"/>
              </a:rPr>
              <a:t> </a:t>
            </a:r>
            <a:r>
              <a:rPr sz="3200" dirty="0">
                <a:latin typeface="Calibri"/>
                <a:cs typeface="Calibri"/>
              </a:rPr>
              <a:t>=</a:t>
            </a:r>
            <a:r>
              <a:rPr sz="3200" spc="-55" dirty="0">
                <a:latin typeface="Calibri"/>
                <a:cs typeface="Calibri"/>
              </a:rPr>
              <a:t> </a:t>
            </a:r>
            <a:r>
              <a:rPr sz="3200" spc="-25" dirty="0">
                <a:latin typeface="Calibri"/>
                <a:cs typeface="Calibri"/>
              </a:rPr>
              <a:t>0.4</a:t>
            </a:r>
            <a:endParaRPr sz="3200">
              <a:latin typeface="Calibri"/>
              <a:cs typeface="Calibri"/>
            </a:endParaRPr>
          </a:p>
        </p:txBody>
      </p:sp>
      <p:sp>
        <p:nvSpPr>
          <p:cNvPr id="5" name="object 5"/>
          <p:cNvSpPr txBox="1">
            <a:spLocks noGrp="1"/>
          </p:cNvSpPr>
          <p:nvPr>
            <p:ph type="body" idx="1"/>
          </p:nvPr>
        </p:nvSpPr>
        <p:spPr>
          <a:prstGeom prst="rect">
            <a:avLst/>
          </a:prstGeom>
        </p:spPr>
        <p:txBody>
          <a:bodyPr vert="horz" wrap="square" lIns="0" tIns="12700" rIns="0" bIns="0" rtlCol="0">
            <a:spAutoFit/>
          </a:bodyPr>
          <a:lstStyle/>
          <a:p>
            <a:pPr marL="354965" indent="-342265">
              <a:lnSpc>
                <a:spcPct val="100000"/>
              </a:lnSpc>
              <a:spcBef>
                <a:spcPts val="100"/>
              </a:spcBef>
              <a:buAutoNum type="arabicPeriod"/>
              <a:tabLst>
                <a:tab pos="354965" algn="l"/>
              </a:tabLst>
            </a:pPr>
            <a:r>
              <a:rPr dirty="0"/>
              <a:t>Run</a:t>
            </a:r>
            <a:r>
              <a:rPr spc="-50" dirty="0"/>
              <a:t> </a:t>
            </a:r>
            <a:r>
              <a:rPr dirty="0"/>
              <a:t>object</a:t>
            </a:r>
            <a:r>
              <a:rPr spc="-45" dirty="0"/>
              <a:t> </a:t>
            </a:r>
            <a:r>
              <a:rPr dirty="0"/>
              <a:t>detector</a:t>
            </a:r>
            <a:r>
              <a:rPr spc="-40" dirty="0"/>
              <a:t> </a:t>
            </a:r>
            <a:r>
              <a:rPr dirty="0"/>
              <a:t>on</a:t>
            </a:r>
            <a:r>
              <a:rPr spc="-50" dirty="0"/>
              <a:t> </a:t>
            </a:r>
            <a:r>
              <a:rPr dirty="0"/>
              <a:t>all</a:t>
            </a:r>
            <a:r>
              <a:rPr spc="-45" dirty="0"/>
              <a:t> </a:t>
            </a:r>
            <a:r>
              <a:rPr dirty="0"/>
              <a:t>test</a:t>
            </a:r>
            <a:r>
              <a:rPr spc="-40" dirty="0"/>
              <a:t> </a:t>
            </a:r>
            <a:r>
              <a:rPr dirty="0"/>
              <a:t>images</a:t>
            </a:r>
            <a:r>
              <a:rPr spc="-45" dirty="0"/>
              <a:t> </a:t>
            </a:r>
            <a:r>
              <a:rPr dirty="0"/>
              <a:t>(with</a:t>
            </a:r>
            <a:r>
              <a:rPr spc="-50" dirty="0"/>
              <a:t> </a:t>
            </a:r>
            <a:r>
              <a:rPr spc="-20" dirty="0"/>
              <a:t>NMS)</a:t>
            </a:r>
          </a:p>
          <a:p>
            <a:pPr marL="354965" marR="173990" indent="-342900">
              <a:lnSpc>
                <a:spcPct val="100000"/>
              </a:lnSpc>
              <a:buAutoNum type="arabicPeriod"/>
              <a:tabLst>
                <a:tab pos="354965" algn="l"/>
              </a:tabLst>
            </a:pPr>
            <a:r>
              <a:rPr dirty="0"/>
              <a:t>For</a:t>
            </a:r>
            <a:r>
              <a:rPr spc="-55" dirty="0"/>
              <a:t> </a:t>
            </a:r>
            <a:r>
              <a:rPr dirty="0"/>
              <a:t>each</a:t>
            </a:r>
            <a:r>
              <a:rPr spc="-50" dirty="0"/>
              <a:t> </a:t>
            </a:r>
            <a:r>
              <a:rPr spc="-25" dirty="0"/>
              <a:t>category,</a:t>
            </a:r>
            <a:r>
              <a:rPr spc="-55" dirty="0"/>
              <a:t> </a:t>
            </a:r>
            <a:r>
              <a:rPr dirty="0"/>
              <a:t>compute</a:t>
            </a:r>
            <a:r>
              <a:rPr spc="-50" dirty="0"/>
              <a:t> </a:t>
            </a:r>
            <a:r>
              <a:rPr spc="-20" dirty="0"/>
              <a:t>Average</a:t>
            </a:r>
            <a:r>
              <a:rPr spc="-50" dirty="0"/>
              <a:t> </a:t>
            </a:r>
            <a:r>
              <a:rPr dirty="0"/>
              <a:t>Precision</a:t>
            </a:r>
            <a:r>
              <a:rPr spc="-55" dirty="0"/>
              <a:t> </a:t>
            </a:r>
            <a:r>
              <a:rPr dirty="0"/>
              <a:t>(AP)</a:t>
            </a:r>
            <a:r>
              <a:rPr spc="-50" dirty="0"/>
              <a:t> = </a:t>
            </a:r>
            <a:r>
              <a:rPr dirty="0"/>
              <a:t>area</a:t>
            </a:r>
            <a:r>
              <a:rPr spc="-65" dirty="0"/>
              <a:t> </a:t>
            </a:r>
            <a:r>
              <a:rPr dirty="0"/>
              <a:t>under</a:t>
            </a:r>
            <a:r>
              <a:rPr spc="-60" dirty="0"/>
              <a:t> </a:t>
            </a:r>
            <a:r>
              <a:rPr dirty="0"/>
              <a:t>Precision</a:t>
            </a:r>
            <a:r>
              <a:rPr spc="-65" dirty="0"/>
              <a:t> </a:t>
            </a:r>
            <a:r>
              <a:rPr dirty="0"/>
              <a:t>vs</a:t>
            </a:r>
            <a:r>
              <a:rPr spc="-65" dirty="0"/>
              <a:t> </a:t>
            </a:r>
            <a:r>
              <a:rPr dirty="0"/>
              <a:t>Recall</a:t>
            </a:r>
            <a:r>
              <a:rPr spc="-60" dirty="0"/>
              <a:t> </a:t>
            </a:r>
            <a:r>
              <a:rPr spc="-10" dirty="0"/>
              <a:t>Curve</a:t>
            </a:r>
          </a:p>
          <a:p>
            <a:pPr marL="812165" lvl="1" indent="-342265">
              <a:lnSpc>
                <a:spcPct val="100000"/>
              </a:lnSpc>
              <a:buAutoNum type="arabicPeriod"/>
              <a:tabLst>
                <a:tab pos="812165" algn="l"/>
              </a:tabLst>
            </a:pPr>
            <a:r>
              <a:rPr sz="2000" dirty="0">
                <a:latin typeface="Calibri"/>
                <a:cs typeface="Calibri"/>
              </a:rPr>
              <a:t>For</a:t>
            </a:r>
            <a:r>
              <a:rPr sz="2000" spc="-65" dirty="0">
                <a:latin typeface="Calibri"/>
                <a:cs typeface="Calibri"/>
              </a:rPr>
              <a:t> </a:t>
            </a:r>
            <a:r>
              <a:rPr sz="2000" dirty="0">
                <a:latin typeface="Calibri"/>
                <a:cs typeface="Calibri"/>
              </a:rPr>
              <a:t>each</a:t>
            </a:r>
            <a:r>
              <a:rPr sz="2000" spc="-65" dirty="0">
                <a:latin typeface="Calibri"/>
                <a:cs typeface="Calibri"/>
              </a:rPr>
              <a:t> </a:t>
            </a:r>
            <a:r>
              <a:rPr sz="2000" dirty="0">
                <a:latin typeface="Calibri"/>
                <a:cs typeface="Calibri"/>
              </a:rPr>
              <a:t>detection</a:t>
            </a:r>
            <a:r>
              <a:rPr sz="2000" spc="-65" dirty="0">
                <a:latin typeface="Calibri"/>
                <a:cs typeface="Calibri"/>
              </a:rPr>
              <a:t> </a:t>
            </a:r>
            <a:r>
              <a:rPr sz="2000" dirty="0">
                <a:latin typeface="Calibri"/>
                <a:cs typeface="Calibri"/>
              </a:rPr>
              <a:t>(highest</a:t>
            </a:r>
            <a:r>
              <a:rPr sz="2000" spc="-60" dirty="0">
                <a:latin typeface="Calibri"/>
                <a:cs typeface="Calibri"/>
              </a:rPr>
              <a:t> </a:t>
            </a:r>
            <a:r>
              <a:rPr sz="2000" dirty="0">
                <a:latin typeface="Calibri"/>
                <a:cs typeface="Calibri"/>
              </a:rPr>
              <a:t>score</a:t>
            </a:r>
            <a:r>
              <a:rPr sz="2000" spc="-65" dirty="0">
                <a:latin typeface="Calibri"/>
                <a:cs typeface="Calibri"/>
              </a:rPr>
              <a:t> </a:t>
            </a:r>
            <a:r>
              <a:rPr sz="2000" dirty="0">
                <a:latin typeface="Calibri"/>
                <a:cs typeface="Calibri"/>
              </a:rPr>
              <a:t>to</a:t>
            </a:r>
            <a:r>
              <a:rPr sz="2000" spc="-70" dirty="0">
                <a:latin typeface="Calibri"/>
                <a:cs typeface="Calibri"/>
              </a:rPr>
              <a:t> </a:t>
            </a:r>
            <a:r>
              <a:rPr sz="2000" dirty="0">
                <a:latin typeface="Calibri"/>
                <a:cs typeface="Calibri"/>
              </a:rPr>
              <a:t>lowest</a:t>
            </a:r>
            <a:r>
              <a:rPr sz="2000" spc="-60" dirty="0">
                <a:latin typeface="Calibri"/>
                <a:cs typeface="Calibri"/>
              </a:rPr>
              <a:t> </a:t>
            </a:r>
            <a:r>
              <a:rPr sz="2000" spc="-10" dirty="0">
                <a:latin typeface="Calibri"/>
                <a:cs typeface="Calibri"/>
              </a:rPr>
              <a:t>score)</a:t>
            </a:r>
            <a:endParaRPr sz="2000">
              <a:latin typeface="Calibri"/>
              <a:cs typeface="Calibri"/>
            </a:endParaRPr>
          </a:p>
          <a:p>
            <a:pPr marL="1270000" marR="449580" lvl="2" indent="-343535">
              <a:lnSpc>
                <a:spcPct val="100000"/>
              </a:lnSpc>
              <a:buAutoNum type="arabicPeriod"/>
              <a:tabLst>
                <a:tab pos="1270000" algn="l"/>
              </a:tabLst>
            </a:pPr>
            <a:r>
              <a:rPr sz="2000" dirty="0">
                <a:latin typeface="Calibri"/>
                <a:cs typeface="Calibri"/>
              </a:rPr>
              <a:t>If</a:t>
            </a:r>
            <a:r>
              <a:rPr sz="2000" spc="-35"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matches</a:t>
            </a:r>
            <a:r>
              <a:rPr sz="2000" spc="-30" dirty="0">
                <a:latin typeface="Calibri"/>
                <a:cs typeface="Calibri"/>
              </a:rPr>
              <a:t> </a:t>
            </a:r>
            <a:r>
              <a:rPr sz="2000" dirty="0">
                <a:latin typeface="Calibri"/>
                <a:cs typeface="Calibri"/>
              </a:rPr>
              <a:t>some</a:t>
            </a:r>
            <a:r>
              <a:rPr sz="2000" spc="-30" dirty="0">
                <a:latin typeface="Calibri"/>
                <a:cs typeface="Calibri"/>
              </a:rPr>
              <a:t> </a:t>
            </a:r>
            <a:r>
              <a:rPr sz="2000" dirty="0">
                <a:latin typeface="Calibri"/>
                <a:cs typeface="Calibri"/>
              </a:rPr>
              <a:t>GT</a:t>
            </a:r>
            <a:r>
              <a:rPr sz="2000" spc="-35" dirty="0">
                <a:latin typeface="Calibri"/>
                <a:cs typeface="Calibri"/>
              </a:rPr>
              <a:t> </a:t>
            </a:r>
            <a:r>
              <a:rPr sz="2000" dirty="0">
                <a:latin typeface="Calibri"/>
                <a:cs typeface="Calibri"/>
              </a:rPr>
              <a:t>box</a:t>
            </a:r>
            <a:r>
              <a:rPr sz="2000" spc="-40" dirty="0">
                <a:latin typeface="Calibri"/>
                <a:cs typeface="Calibri"/>
              </a:rPr>
              <a:t> </a:t>
            </a:r>
            <a:r>
              <a:rPr sz="2000" dirty="0">
                <a:latin typeface="Calibri"/>
                <a:cs typeface="Calibri"/>
              </a:rPr>
              <a:t>with</a:t>
            </a:r>
            <a:r>
              <a:rPr sz="2000" spc="-40" dirty="0">
                <a:latin typeface="Calibri"/>
                <a:cs typeface="Calibri"/>
              </a:rPr>
              <a:t> </a:t>
            </a:r>
            <a:r>
              <a:rPr sz="2000" dirty="0">
                <a:latin typeface="Calibri"/>
                <a:cs typeface="Calibri"/>
              </a:rPr>
              <a:t>IoU</a:t>
            </a:r>
            <a:r>
              <a:rPr sz="2000" spc="-30" dirty="0">
                <a:latin typeface="Calibri"/>
                <a:cs typeface="Calibri"/>
              </a:rPr>
              <a:t> </a:t>
            </a:r>
            <a:r>
              <a:rPr sz="2000" dirty="0">
                <a:latin typeface="Calibri"/>
                <a:cs typeface="Calibri"/>
              </a:rPr>
              <a:t>&gt;</a:t>
            </a:r>
            <a:r>
              <a:rPr sz="2000" spc="-30" dirty="0">
                <a:latin typeface="Calibri"/>
                <a:cs typeface="Calibri"/>
              </a:rPr>
              <a:t> </a:t>
            </a:r>
            <a:r>
              <a:rPr sz="2000" spc="-20" dirty="0">
                <a:latin typeface="Calibri"/>
                <a:cs typeface="Calibri"/>
              </a:rPr>
              <a:t>0.5, </a:t>
            </a:r>
            <a:r>
              <a:rPr sz="2000" dirty="0">
                <a:latin typeface="Calibri"/>
                <a:cs typeface="Calibri"/>
              </a:rPr>
              <a:t>mark</a:t>
            </a:r>
            <a:r>
              <a:rPr sz="2000" spc="-40" dirty="0">
                <a:latin typeface="Calibri"/>
                <a:cs typeface="Calibri"/>
              </a:rPr>
              <a:t> </a:t>
            </a:r>
            <a:r>
              <a:rPr sz="2000" dirty="0">
                <a:latin typeface="Calibri"/>
                <a:cs typeface="Calibri"/>
              </a:rPr>
              <a:t>it</a:t>
            </a:r>
            <a:r>
              <a:rPr sz="2000" spc="-40" dirty="0">
                <a:latin typeface="Calibri"/>
                <a:cs typeface="Calibri"/>
              </a:rPr>
              <a:t> </a:t>
            </a:r>
            <a:r>
              <a:rPr sz="2000" dirty="0">
                <a:latin typeface="Calibri"/>
                <a:cs typeface="Calibri"/>
              </a:rPr>
              <a:t>as</a:t>
            </a:r>
            <a:r>
              <a:rPr sz="2000" spc="-40" dirty="0">
                <a:latin typeface="Calibri"/>
                <a:cs typeface="Calibri"/>
              </a:rPr>
              <a:t> </a:t>
            </a:r>
            <a:r>
              <a:rPr sz="2000" dirty="0">
                <a:latin typeface="Calibri"/>
                <a:cs typeface="Calibri"/>
              </a:rPr>
              <a:t>positive</a:t>
            </a:r>
            <a:r>
              <a:rPr sz="2000" spc="-40" dirty="0">
                <a:latin typeface="Calibri"/>
                <a:cs typeface="Calibri"/>
              </a:rPr>
              <a:t> </a:t>
            </a:r>
            <a:r>
              <a:rPr sz="2000" dirty="0">
                <a:latin typeface="Calibri"/>
                <a:cs typeface="Calibri"/>
              </a:rPr>
              <a:t>and</a:t>
            </a:r>
            <a:r>
              <a:rPr sz="2000" spc="-45" dirty="0">
                <a:latin typeface="Calibri"/>
                <a:cs typeface="Calibri"/>
              </a:rPr>
              <a:t> </a:t>
            </a:r>
            <a:r>
              <a:rPr sz="2000" dirty="0">
                <a:latin typeface="Calibri"/>
                <a:cs typeface="Calibri"/>
              </a:rPr>
              <a:t>eliminate</a:t>
            </a:r>
            <a:r>
              <a:rPr sz="2000" spc="-40" dirty="0">
                <a:latin typeface="Calibri"/>
                <a:cs typeface="Calibri"/>
              </a:rPr>
              <a:t> </a:t>
            </a:r>
            <a:r>
              <a:rPr sz="2000" dirty="0">
                <a:latin typeface="Calibri"/>
                <a:cs typeface="Calibri"/>
              </a:rPr>
              <a:t>the</a:t>
            </a:r>
            <a:r>
              <a:rPr sz="2000" spc="-40" dirty="0">
                <a:latin typeface="Calibri"/>
                <a:cs typeface="Calibri"/>
              </a:rPr>
              <a:t> </a:t>
            </a:r>
            <a:r>
              <a:rPr sz="2000" spc="-25" dirty="0">
                <a:latin typeface="Calibri"/>
                <a:cs typeface="Calibri"/>
              </a:rPr>
              <a:t>GT</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Otherwise</a:t>
            </a:r>
            <a:r>
              <a:rPr sz="2000" spc="-35" dirty="0">
                <a:latin typeface="Calibri"/>
                <a:cs typeface="Calibri"/>
              </a:rPr>
              <a:t> </a:t>
            </a:r>
            <a:r>
              <a:rPr sz="2000" dirty="0">
                <a:latin typeface="Calibri"/>
                <a:cs typeface="Calibri"/>
              </a:rPr>
              <a:t>mark</a:t>
            </a:r>
            <a:r>
              <a:rPr sz="2000" spc="-30" dirty="0">
                <a:latin typeface="Calibri"/>
                <a:cs typeface="Calibri"/>
              </a:rPr>
              <a:t> </a:t>
            </a:r>
            <a:r>
              <a:rPr sz="2000" dirty="0">
                <a:latin typeface="Calibri"/>
                <a:cs typeface="Calibri"/>
              </a:rPr>
              <a:t>it</a:t>
            </a:r>
            <a:r>
              <a:rPr sz="2000" spc="-30" dirty="0">
                <a:latin typeface="Calibri"/>
                <a:cs typeface="Calibri"/>
              </a:rPr>
              <a:t> </a:t>
            </a:r>
            <a:r>
              <a:rPr sz="2000" dirty="0">
                <a:latin typeface="Calibri"/>
                <a:cs typeface="Calibri"/>
              </a:rPr>
              <a:t>as</a:t>
            </a:r>
            <a:r>
              <a:rPr sz="2000" spc="-35" dirty="0">
                <a:latin typeface="Calibri"/>
                <a:cs typeface="Calibri"/>
              </a:rPr>
              <a:t> </a:t>
            </a:r>
            <a:r>
              <a:rPr sz="2000" spc="-10" dirty="0">
                <a:latin typeface="Calibri"/>
                <a:cs typeface="Calibri"/>
              </a:rPr>
              <a:t>negative</a:t>
            </a:r>
            <a:endParaRPr sz="2000">
              <a:latin typeface="Calibri"/>
              <a:cs typeface="Calibri"/>
            </a:endParaRPr>
          </a:p>
          <a:p>
            <a:pPr marL="1269365" lvl="2" indent="-342265">
              <a:lnSpc>
                <a:spcPct val="100000"/>
              </a:lnSpc>
              <a:buAutoNum type="arabicPeriod"/>
              <a:tabLst>
                <a:tab pos="1269365" algn="l"/>
              </a:tabLst>
            </a:pPr>
            <a:r>
              <a:rPr sz="2000" dirty="0">
                <a:latin typeface="Calibri"/>
                <a:cs typeface="Calibri"/>
              </a:rPr>
              <a:t>Plot</a:t>
            </a:r>
            <a:r>
              <a:rPr sz="2000" spc="-25" dirty="0">
                <a:latin typeface="Calibri"/>
                <a:cs typeface="Calibri"/>
              </a:rPr>
              <a:t> </a:t>
            </a:r>
            <a:r>
              <a:rPr sz="2000" dirty="0">
                <a:latin typeface="Calibri"/>
                <a:cs typeface="Calibri"/>
              </a:rPr>
              <a:t>a</a:t>
            </a:r>
            <a:r>
              <a:rPr sz="2000" spc="-20" dirty="0">
                <a:latin typeface="Calibri"/>
                <a:cs typeface="Calibri"/>
              </a:rPr>
              <a:t> </a:t>
            </a:r>
            <a:r>
              <a:rPr sz="2000" dirty="0">
                <a:latin typeface="Calibri"/>
                <a:cs typeface="Calibri"/>
              </a:rPr>
              <a:t>point</a:t>
            </a:r>
            <a:r>
              <a:rPr sz="2000" spc="-20" dirty="0">
                <a:latin typeface="Calibri"/>
                <a:cs typeface="Calibri"/>
              </a:rPr>
              <a:t> </a:t>
            </a:r>
            <a:r>
              <a:rPr sz="2000" dirty="0">
                <a:latin typeface="Calibri"/>
                <a:cs typeface="Calibri"/>
              </a:rPr>
              <a:t>on</a:t>
            </a:r>
            <a:r>
              <a:rPr sz="2000" spc="-25" dirty="0">
                <a:latin typeface="Calibri"/>
                <a:cs typeface="Calibri"/>
              </a:rPr>
              <a:t> </a:t>
            </a:r>
            <a:r>
              <a:rPr sz="2000" dirty="0">
                <a:latin typeface="Calibri"/>
                <a:cs typeface="Calibri"/>
              </a:rPr>
              <a:t>PR</a:t>
            </a:r>
            <a:r>
              <a:rPr sz="2000" spc="-25" dirty="0">
                <a:latin typeface="Calibri"/>
                <a:cs typeface="Calibri"/>
              </a:rPr>
              <a:t> </a:t>
            </a:r>
            <a:r>
              <a:rPr sz="2000" spc="-20" dirty="0">
                <a:latin typeface="Calibri"/>
                <a:cs typeface="Calibri"/>
              </a:rPr>
              <a:t>Curve</a:t>
            </a:r>
            <a:endParaRPr sz="2000">
              <a:latin typeface="Calibri"/>
              <a:cs typeface="Calibri"/>
            </a:endParaRPr>
          </a:p>
          <a:p>
            <a:pPr marL="812165" lvl="1" indent="-342265">
              <a:lnSpc>
                <a:spcPct val="100000"/>
              </a:lnSpc>
              <a:buAutoNum type="arabicPeriod"/>
              <a:tabLst>
                <a:tab pos="812165" algn="l"/>
              </a:tabLst>
            </a:pPr>
            <a:r>
              <a:rPr sz="2000" spc="-20" dirty="0">
                <a:latin typeface="Calibri"/>
                <a:cs typeface="Calibri"/>
              </a:rPr>
              <a:t>Average</a:t>
            </a:r>
            <a:r>
              <a:rPr sz="2000" spc="-40" dirty="0">
                <a:latin typeface="Calibri"/>
                <a:cs typeface="Calibri"/>
              </a:rPr>
              <a:t> </a:t>
            </a:r>
            <a:r>
              <a:rPr sz="2000" dirty="0">
                <a:latin typeface="Calibri"/>
                <a:cs typeface="Calibri"/>
              </a:rPr>
              <a:t>Precision</a:t>
            </a:r>
            <a:r>
              <a:rPr sz="2000" spc="-45" dirty="0">
                <a:latin typeface="Calibri"/>
                <a:cs typeface="Calibri"/>
              </a:rPr>
              <a:t> </a:t>
            </a:r>
            <a:r>
              <a:rPr sz="2000" dirty="0">
                <a:latin typeface="Calibri"/>
                <a:cs typeface="Calibri"/>
              </a:rPr>
              <a:t>(AP)</a:t>
            </a:r>
            <a:r>
              <a:rPr sz="2000" spc="-40" dirty="0">
                <a:latin typeface="Calibri"/>
                <a:cs typeface="Calibri"/>
              </a:rPr>
              <a:t> </a:t>
            </a:r>
            <a:r>
              <a:rPr sz="2000" dirty="0">
                <a:latin typeface="Calibri"/>
                <a:cs typeface="Calibri"/>
              </a:rPr>
              <a:t>=</a:t>
            </a:r>
            <a:r>
              <a:rPr sz="2000" spc="-40" dirty="0">
                <a:latin typeface="Calibri"/>
                <a:cs typeface="Calibri"/>
              </a:rPr>
              <a:t> </a:t>
            </a:r>
            <a:r>
              <a:rPr sz="2000" dirty="0">
                <a:latin typeface="Calibri"/>
                <a:cs typeface="Calibri"/>
              </a:rPr>
              <a:t>area</a:t>
            </a:r>
            <a:r>
              <a:rPr sz="2000" spc="-40" dirty="0">
                <a:latin typeface="Calibri"/>
                <a:cs typeface="Calibri"/>
              </a:rPr>
              <a:t> </a:t>
            </a:r>
            <a:r>
              <a:rPr sz="2000" dirty="0">
                <a:latin typeface="Calibri"/>
                <a:cs typeface="Calibri"/>
              </a:rPr>
              <a:t>under</a:t>
            </a:r>
            <a:r>
              <a:rPr sz="2000" spc="-40" dirty="0">
                <a:latin typeface="Calibri"/>
                <a:cs typeface="Calibri"/>
              </a:rPr>
              <a:t> </a:t>
            </a:r>
            <a:r>
              <a:rPr sz="2000" dirty="0">
                <a:latin typeface="Calibri"/>
                <a:cs typeface="Calibri"/>
              </a:rPr>
              <a:t>PR</a:t>
            </a:r>
            <a:r>
              <a:rPr sz="2000" spc="-45" dirty="0">
                <a:latin typeface="Calibri"/>
                <a:cs typeface="Calibri"/>
              </a:rPr>
              <a:t> </a:t>
            </a:r>
            <a:r>
              <a:rPr sz="2000" spc="-10" dirty="0">
                <a:latin typeface="Calibri"/>
                <a:cs typeface="Calibri"/>
              </a:rPr>
              <a:t>curve</a:t>
            </a:r>
            <a:endParaRPr sz="2000">
              <a:latin typeface="Calibri"/>
              <a:cs typeface="Calibri"/>
            </a:endParaRPr>
          </a:p>
          <a:p>
            <a:pPr marL="354965" marR="403225" lvl="1" indent="-342900">
              <a:lnSpc>
                <a:spcPct val="100000"/>
              </a:lnSpc>
              <a:buAutoNum type="arabicPeriod"/>
              <a:tabLst>
                <a:tab pos="354965" algn="l"/>
              </a:tabLst>
            </a:pPr>
            <a:r>
              <a:rPr sz="2000" dirty="0">
                <a:latin typeface="Calibri"/>
                <a:cs typeface="Calibri"/>
              </a:rPr>
              <a:t>Mean</a:t>
            </a:r>
            <a:r>
              <a:rPr sz="2000" spc="-45" dirty="0">
                <a:latin typeface="Calibri"/>
                <a:cs typeface="Calibri"/>
              </a:rPr>
              <a:t> </a:t>
            </a:r>
            <a:r>
              <a:rPr sz="2000" spc="-20" dirty="0">
                <a:latin typeface="Calibri"/>
                <a:cs typeface="Calibri"/>
              </a:rPr>
              <a:t>Average</a:t>
            </a:r>
            <a:r>
              <a:rPr sz="2000" spc="-45" dirty="0">
                <a:latin typeface="Calibri"/>
                <a:cs typeface="Calibri"/>
              </a:rPr>
              <a:t> </a:t>
            </a:r>
            <a:r>
              <a:rPr sz="2000" dirty="0">
                <a:latin typeface="Calibri"/>
                <a:cs typeface="Calibri"/>
              </a:rPr>
              <a:t>Precision</a:t>
            </a:r>
            <a:r>
              <a:rPr sz="2000" spc="-45" dirty="0">
                <a:latin typeface="Calibri"/>
                <a:cs typeface="Calibri"/>
              </a:rPr>
              <a:t> </a:t>
            </a:r>
            <a:r>
              <a:rPr sz="2000" dirty="0">
                <a:latin typeface="Calibri"/>
                <a:cs typeface="Calibri"/>
              </a:rPr>
              <a:t>(mAP)</a:t>
            </a:r>
            <a:r>
              <a:rPr sz="2000" spc="-40" dirty="0">
                <a:latin typeface="Calibri"/>
                <a:cs typeface="Calibri"/>
              </a:rPr>
              <a:t> </a:t>
            </a:r>
            <a:r>
              <a:rPr sz="2000" dirty="0">
                <a:latin typeface="Calibri"/>
                <a:cs typeface="Calibri"/>
              </a:rPr>
              <a:t>=</a:t>
            </a:r>
            <a:r>
              <a:rPr sz="2000" spc="-40" dirty="0">
                <a:latin typeface="Calibri"/>
                <a:cs typeface="Calibri"/>
              </a:rPr>
              <a:t> </a:t>
            </a:r>
            <a:r>
              <a:rPr sz="2000" spc="-10" dirty="0">
                <a:latin typeface="Calibri"/>
                <a:cs typeface="Calibri"/>
              </a:rPr>
              <a:t>average</a:t>
            </a:r>
            <a:r>
              <a:rPr sz="2000" spc="-40" dirty="0">
                <a:latin typeface="Calibri"/>
                <a:cs typeface="Calibri"/>
              </a:rPr>
              <a:t> </a:t>
            </a:r>
            <a:r>
              <a:rPr sz="2000" dirty="0">
                <a:latin typeface="Calibri"/>
                <a:cs typeface="Calibri"/>
              </a:rPr>
              <a:t>of</a:t>
            </a:r>
            <a:r>
              <a:rPr sz="2000" spc="-40" dirty="0">
                <a:latin typeface="Calibri"/>
                <a:cs typeface="Calibri"/>
              </a:rPr>
              <a:t> </a:t>
            </a:r>
            <a:r>
              <a:rPr sz="2000" dirty="0">
                <a:latin typeface="Calibri"/>
                <a:cs typeface="Calibri"/>
              </a:rPr>
              <a:t>AP</a:t>
            </a:r>
            <a:r>
              <a:rPr sz="2000" spc="-40" dirty="0">
                <a:latin typeface="Calibri"/>
                <a:cs typeface="Calibri"/>
              </a:rPr>
              <a:t> </a:t>
            </a:r>
            <a:r>
              <a:rPr sz="2000" spc="-25" dirty="0">
                <a:latin typeface="Calibri"/>
                <a:cs typeface="Calibri"/>
              </a:rPr>
              <a:t>for </a:t>
            </a:r>
            <a:r>
              <a:rPr sz="2000" dirty="0">
                <a:latin typeface="Calibri"/>
                <a:cs typeface="Calibri"/>
              </a:rPr>
              <a:t>each</a:t>
            </a:r>
            <a:r>
              <a:rPr sz="2000" spc="-35" dirty="0">
                <a:latin typeface="Calibri"/>
                <a:cs typeface="Calibri"/>
              </a:rPr>
              <a:t> </a:t>
            </a:r>
            <a:r>
              <a:rPr sz="2000" spc="-10" dirty="0">
                <a:latin typeface="Calibri"/>
                <a:cs typeface="Calibri"/>
              </a:rPr>
              <a:t>category</a:t>
            </a:r>
            <a:endParaRPr sz="2000">
              <a:latin typeface="Calibri"/>
              <a:cs typeface="Calibri"/>
            </a:endParaRPr>
          </a:p>
          <a:p>
            <a:pPr marL="354965" marR="10795" lvl="1" indent="-342900">
              <a:lnSpc>
                <a:spcPct val="100000"/>
              </a:lnSpc>
              <a:buAutoNum type="arabicPeriod"/>
              <a:tabLst>
                <a:tab pos="354965" algn="l"/>
              </a:tabLst>
            </a:pPr>
            <a:r>
              <a:rPr sz="2000" dirty="0">
                <a:latin typeface="Calibri"/>
                <a:cs typeface="Calibri"/>
              </a:rPr>
              <a:t>For</a:t>
            </a:r>
            <a:r>
              <a:rPr sz="2000" spc="-60" dirty="0">
                <a:latin typeface="Calibri"/>
                <a:cs typeface="Calibri"/>
              </a:rPr>
              <a:t> </a:t>
            </a:r>
            <a:r>
              <a:rPr sz="2000" dirty="0">
                <a:latin typeface="Calibri"/>
                <a:cs typeface="Calibri"/>
              </a:rPr>
              <a:t>“COCO</a:t>
            </a:r>
            <a:r>
              <a:rPr sz="2000" spc="-60" dirty="0">
                <a:latin typeface="Calibri"/>
                <a:cs typeface="Calibri"/>
              </a:rPr>
              <a:t> </a:t>
            </a:r>
            <a:r>
              <a:rPr sz="2000" dirty="0">
                <a:latin typeface="Calibri"/>
                <a:cs typeface="Calibri"/>
              </a:rPr>
              <a:t>mAP”:</a:t>
            </a:r>
            <a:r>
              <a:rPr sz="2000" spc="-60" dirty="0">
                <a:latin typeface="Calibri"/>
                <a:cs typeface="Calibri"/>
              </a:rPr>
              <a:t> </a:t>
            </a:r>
            <a:r>
              <a:rPr sz="2000" dirty="0">
                <a:latin typeface="Calibri"/>
                <a:cs typeface="Calibri"/>
              </a:rPr>
              <a:t>Compute</a:t>
            </a:r>
            <a:r>
              <a:rPr sz="2000" spc="-55" dirty="0">
                <a:latin typeface="Calibri"/>
                <a:cs typeface="Calibri"/>
              </a:rPr>
              <a:t> </a:t>
            </a:r>
            <a:r>
              <a:rPr sz="2000" dirty="0">
                <a:latin typeface="Calibri"/>
                <a:cs typeface="Calibri"/>
              </a:rPr>
              <a:t>mAP@thresh</a:t>
            </a:r>
            <a:r>
              <a:rPr sz="2000" spc="-60" dirty="0">
                <a:latin typeface="Calibri"/>
                <a:cs typeface="Calibri"/>
              </a:rPr>
              <a:t> </a:t>
            </a:r>
            <a:r>
              <a:rPr sz="2000" dirty="0">
                <a:latin typeface="Calibri"/>
                <a:cs typeface="Calibri"/>
              </a:rPr>
              <a:t>for</a:t>
            </a:r>
            <a:r>
              <a:rPr sz="2000" spc="-55" dirty="0">
                <a:latin typeface="Calibri"/>
                <a:cs typeface="Calibri"/>
              </a:rPr>
              <a:t> </a:t>
            </a:r>
            <a:r>
              <a:rPr sz="2000" dirty="0">
                <a:latin typeface="Calibri"/>
                <a:cs typeface="Calibri"/>
              </a:rPr>
              <a:t>each</a:t>
            </a:r>
            <a:r>
              <a:rPr sz="2000" spc="-60" dirty="0">
                <a:latin typeface="Calibri"/>
                <a:cs typeface="Calibri"/>
              </a:rPr>
              <a:t> </a:t>
            </a:r>
            <a:r>
              <a:rPr sz="2000" spc="-25" dirty="0">
                <a:latin typeface="Calibri"/>
                <a:cs typeface="Calibri"/>
              </a:rPr>
              <a:t>IoU </a:t>
            </a:r>
            <a:r>
              <a:rPr sz="2000" dirty="0">
                <a:latin typeface="Calibri"/>
                <a:cs typeface="Calibri"/>
              </a:rPr>
              <a:t>threshold</a:t>
            </a:r>
            <a:r>
              <a:rPr sz="2000" spc="-40" dirty="0">
                <a:latin typeface="Calibri"/>
                <a:cs typeface="Calibri"/>
              </a:rPr>
              <a:t> </a:t>
            </a:r>
            <a:r>
              <a:rPr sz="2000" dirty="0">
                <a:latin typeface="Calibri"/>
                <a:cs typeface="Calibri"/>
              </a:rPr>
              <a:t>(0.5,</a:t>
            </a:r>
            <a:r>
              <a:rPr sz="2000" spc="-40" dirty="0">
                <a:latin typeface="Calibri"/>
                <a:cs typeface="Calibri"/>
              </a:rPr>
              <a:t> </a:t>
            </a:r>
            <a:r>
              <a:rPr sz="2000" dirty="0">
                <a:latin typeface="Calibri"/>
                <a:cs typeface="Calibri"/>
              </a:rPr>
              <a:t>0.55,</a:t>
            </a:r>
            <a:r>
              <a:rPr sz="2000" spc="-40" dirty="0">
                <a:latin typeface="Calibri"/>
                <a:cs typeface="Calibri"/>
              </a:rPr>
              <a:t> </a:t>
            </a:r>
            <a:r>
              <a:rPr sz="2000" dirty="0">
                <a:latin typeface="Calibri"/>
                <a:cs typeface="Calibri"/>
              </a:rPr>
              <a:t>0.6,</a:t>
            </a:r>
            <a:r>
              <a:rPr sz="2000" spc="-40" dirty="0">
                <a:latin typeface="Calibri"/>
                <a:cs typeface="Calibri"/>
              </a:rPr>
              <a:t> </a:t>
            </a:r>
            <a:r>
              <a:rPr sz="2000" dirty="0">
                <a:latin typeface="Calibri"/>
                <a:cs typeface="Calibri"/>
              </a:rPr>
              <a:t>…,</a:t>
            </a:r>
            <a:r>
              <a:rPr sz="2000" spc="-40" dirty="0">
                <a:latin typeface="Calibri"/>
                <a:cs typeface="Calibri"/>
              </a:rPr>
              <a:t> </a:t>
            </a:r>
            <a:r>
              <a:rPr sz="2000" dirty="0">
                <a:latin typeface="Calibri"/>
                <a:cs typeface="Calibri"/>
              </a:rPr>
              <a:t>0.95)</a:t>
            </a:r>
            <a:r>
              <a:rPr sz="2000" spc="-35" dirty="0">
                <a:latin typeface="Calibri"/>
                <a:cs typeface="Calibri"/>
              </a:rPr>
              <a:t> </a:t>
            </a:r>
            <a:r>
              <a:rPr sz="2000" dirty="0">
                <a:latin typeface="Calibri"/>
                <a:cs typeface="Calibri"/>
              </a:rPr>
              <a:t>and</a:t>
            </a:r>
            <a:r>
              <a:rPr sz="2000" spc="-35" dirty="0">
                <a:latin typeface="Calibri"/>
                <a:cs typeface="Calibri"/>
              </a:rPr>
              <a:t> </a:t>
            </a:r>
            <a:r>
              <a:rPr sz="2000" spc="-10" dirty="0">
                <a:latin typeface="Calibri"/>
                <a:cs typeface="Calibri"/>
              </a:rPr>
              <a:t>take</a:t>
            </a:r>
            <a:r>
              <a:rPr sz="2000" spc="-35" dirty="0">
                <a:latin typeface="Calibri"/>
                <a:cs typeface="Calibri"/>
              </a:rPr>
              <a:t> </a:t>
            </a:r>
            <a:r>
              <a:rPr sz="2000" spc="-10" dirty="0">
                <a:latin typeface="Calibri"/>
                <a:cs typeface="Calibri"/>
              </a:rPr>
              <a:t>average</a:t>
            </a:r>
            <a:endParaRPr sz="20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739"/>
            <a:ext cx="5420360" cy="635000"/>
          </a:xfrm>
          <a:prstGeom prst="rect">
            <a:avLst/>
          </a:prstGeom>
        </p:spPr>
        <p:txBody>
          <a:bodyPr vert="horz" wrap="square" lIns="0" tIns="12700" rIns="0" bIns="0" rtlCol="0">
            <a:spAutoFit/>
          </a:bodyPr>
          <a:lstStyle/>
          <a:p>
            <a:pPr marL="12700">
              <a:lnSpc>
                <a:spcPct val="100000"/>
              </a:lnSpc>
              <a:spcBef>
                <a:spcPts val="100"/>
              </a:spcBef>
            </a:pPr>
            <a:r>
              <a:rPr spc="-10" dirty="0"/>
              <a:t>R-</a:t>
            </a:r>
            <a:r>
              <a:rPr dirty="0"/>
              <a:t>CNN:</a:t>
            </a:r>
            <a:r>
              <a:rPr spc="-15" dirty="0"/>
              <a:t> </a:t>
            </a:r>
            <a:r>
              <a:rPr spc="-35" dirty="0"/>
              <a:t>Region-</a:t>
            </a:r>
            <a:r>
              <a:rPr dirty="0"/>
              <a:t>Based</a:t>
            </a:r>
            <a:r>
              <a:rPr spc="-15" dirty="0"/>
              <a:t> </a:t>
            </a:r>
            <a:r>
              <a:rPr spc="-25" dirty="0"/>
              <a:t>CNN</a:t>
            </a:r>
          </a:p>
        </p:txBody>
      </p:sp>
      <p:grpSp>
        <p:nvGrpSpPr>
          <p:cNvPr id="3" name="object 3"/>
          <p:cNvGrpSpPr/>
          <p:nvPr/>
        </p:nvGrpSpPr>
        <p:grpSpPr>
          <a:xfrm>
            <a:off x="898206" y="3942753"/>
            <a:ext cx="4813935" cy="2275205"/>
            <a:chOff x="898206" y="3942753"/>
            <a:chExt cx="4813935" cy="2275205"/>
          </a:xfrm>
        </p:grpSpPr>
        <p:sp>
          <p:nvSpPr>
            <p:cNvPr id="4" name="object 4"/>
            <p:cNvSpPr/>
            <p:nvPr/>
          </p:nvSpPr>
          <p:spPr>
            <a:xfrm>
              <a:off x="2667038" y="3949103"/>
              <a:ext cx="788670" cy="254000"/>
            </a:xfrm>
            <a:custGeom>
              <a:avLst/>
              <a:gdLst/>
              <a:ahLst/>
              <a:cxnLst/>
              <a:rect l="l" t="t" r="r" b="b"/>
              <a:pathLst>
                <a:path w="788670" h="254000">
                  <a:moveTo>
                    <a:pt x="788441" y="0"/>
                  </a:moveTo>
                  <a:lnTo>
                    <a:pt x="234734" y="0"/>
                  </a:lnTo>
                  <a:lnTo>
                    <a:pt x="0" y="253961"/>
                  </a:lnTo>
                  <a:lnTo>
                    <a:pt x="553694" y="253961"/>
                  </a:lnTo>
                  <a:lnTo>
                    <a:pt x="788441" y="0"/>
                  </a:lnTo>
                  <a:close/>
                </a:path>
              </a:pathLst>
            </a:custGeom>
            <a:solidFill>
              <a:srgbClr val="E7E6E6">
                <a:alpha val="79998"/>
              </a:srgbClr>
            </a:solidFill>
          </p:spPr>
          <p:txBody>
            <a:bodyPr wrap="square" lIns="0" tIns="0" rIns="0" bIns="0" rtlCol="0"/>
            <a:lstStyle/>
            <a:p>
              <a:endParaRPr/>
            </a:p>
          </p:txBody>
        </p:sp>
        <p:sp>
          <p:nvSpPr>
            <p:cNvPr id="5" name="object 5"/>
            <p:cNvSpPr/>
            <p:nvPr/>
          </p:nvSpPr>
          <p:spPr>
            <a:xfrm>
              <a:off x="2667038" y="3949103"/>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pic>
          <p:nvPicPr>
            <p:cNvPr id="6" name="object 6"/>
            <p:cNvPicPr/>
            <p:nvPr/>
          </p:nvPicPr>
          <p:blipFill>
            <a:blip r:embed="rId2" cstate="print"/>
            <a:stretch>
              <a:fillRect/>
            </a:stretch>
          </p:blipFill>
          <p:spPr>
            <a:xfrm>
              <a:off x="902207" y="4590288"/>
              <a:ext cx="4803648" cy="1621536"/>
            </a:xfrm>
            <a:prstGeom prst="rect">
              <a:avLst/>
            </a:prstGeom>
          </p:spPr>
        </p:pic>
        <p:sp>
          <p:nvSpPr>
            <p:cNvPr id="7" name="object 7"/>
            <p:cNvSpPr/>
            <p:nvPr/>
          </p:nvSpPr>
          <p:spPr>
            <a:xfrm>
              <a:off x="904556" y="4590478"/>
              <a:ext cx="4801235" cy="1621155"/>
            </a:xfrm>
            <a:custGeom>
              <a:avLst/>
              <a:gdLst/>
              <a:ahLst/>
              <a:cxnLst/>
              <a:rect l="l" t="t" r="r" b="b"/>
              <a:pathLst>
                <a:path w="4801235" h="1621154">
                  <a:moveTo>
                    <a:pt x="0" y="1621070"/>
                  </a:moveTo>
                  <a:lnTo>
                    <a:pt x="1498330" y="0"/>
                  </a:lnTo>
                  <a:lnTo>
                    <a:pt x="4800772" y="0"/>
                  </a:lnTo>
                  <a:lnTo>
                    <a:pt x="3302431" y="1621070"/>
                  </a:lnTo>
                  <a:lnTo>
                    <a:pt x="0" y="1621070"/>
                  </a:lnTo>
                  <a:close/>
                </a:path>
              </a:pathLst>
            </a:custGeom>
            <a:ln w="12700">
              <a:solidFill>
                <a:srgbClr val="1D7D66"/>
              </a:solidFill>
            </a:ln>
          </p:spPr>
          <p:txBody>
            <a:bodyPr wrap="square" lIns="0" tIns="0" rIns="0" bIns="0" rtlCol="0"/>
            <a:lstStyle/>
            <a:p>
              <a:endParaRPr/>
            </a:p>
          </p:txBody>
        </p:sp>
      </p:grpSp>
      <p:sp>
        <p:nvSpPr>
          <p:cNvPr id="8" name="object 8"/>
          <p:cNvSpPr txBox="1"/>
          <p:nvPr/>
        </p:nvSpPr>
        <p:spPr>
          <a:xfrm>
            <a:off x="337319" y="5031230"/>
            <a:ext cx="807085" cy="787400"/>
          </a:xfrm>
          <a:prstGeom prst="rect">
            <a:avLst/>
          </a:prstGeom>
        </p:spPr>
        <p:txBody>
          <a:bodyPr vert="horz" wrap="square" lIns="0" tIns="12700" rIns="0" bIns="0" rtlCol="0">
            <a:spAutoFit/>
          </a:bodyPr>
          <a:lstStyle/>
          <a:p>
            <a:pPr marL="12700" marR="5080">
              <a:lnSpc>
                <a:spcPct val="100000"/>
              </a:lnSpc>
              <a:spcBef>
                <a:spcPts val="100"/>
              </a:spcBef>
            </a:pPr>
            <a:r>
              <a:rPr sz="2500" spc="-10" dirty="0">
                <a:latin typeface="Calibri"/>
                <a:cs typeface="Calibri"/>
              </a:rPr>
              <a:t>Input </a:t>
            </a:r>
            <a:r>
              <a:rPr sz="2500" spc="-25" dirty="0">
                <a:latin typeface="Calibri"/>
                <a:cs typeface="Calibri"/>
              </a:rPr>
              <a:t>image</a:t>
            </a:r>
            <a:endParaRPr sz="2500">
              <a:latin typeface="Calibri"/>
              <a:cs typeface="Calibri"/>
            </a:endParaRPr>
          </a:p>
        </p:txBody>
      </p:sp>
      <p:grpSp>
        <p:nvGrpSpPr>
          <p:cNvPr id="9" name="object 9"/>
          <p:cNvGrpSpPr/>
          <p:nvPr/>
        </p:nvGrpSpPr>
        <p:grpSpPr>
          <a:xfrm>
            <a:off x="966818" y="2054466"/>
            <a:ext cx="4442460" cy="4142740"/>
            <a:chOff x="966818" y="2054466"/>
            <a:chExt cx="4442460" cy="4142740"/>
          </a:xfrm>
        </p:grpSpPr>
        <p:sp>
          <p:nvSpPr>
            <p:cNvPr id="10" name="object 10"/>
            <p:cNvSpPr/>
            <p:nvPr/>
          </p:nvSpPr>
          <p:spPr>
            <a:xfrm>
              <a:off x="1810740" y="4677194"/>
              <a:ext cx="2428240" cy="1038860"/>
            </a:xfrm>
            <a:custGeom>
              <a:avLst/>
              <a:gdLst/>
              <a:ahLst/>
              <a:cxnLst/>
              <a:rect l="l" t="t" r="r" b="b"/>
              <a:pathLst>
                <a:path w="2428240" h="1038860">
                  <a:moveTo>
                    <a:pt x="2428151" y="0"/>
                  </a:moveTo>
                  <a:lnTo>
                    <a:pt x="960145" y="0"/>
                  </a:lnTo>
                  <a:lnTo>
                    <a:pt x="0" y="1038795"/>
                  </a:lnTo>
                  <a:lnTo>
                    <a:pt x="1468005" y="1038795"/>
                  </a:lnTo>
                  <a:lnTo>
                    <a:pt x="2428151" y="0"/>
                  </a:lnTo>
                  <a:close/>
                </a:path>
              </a:pathLst>
            </a:custGeom>
            <a:solidFill>
              <a:srgbClr val="E7E6E6">
                <a:alpha val="79998"/>
              </a:srgbClr>
            </a:solidFill>
          </p:spPr>
          <p:txBody>
            <a:bodyPr wrap="square" lIns="0" tIns="0" rIns="0" bIns="0" rtlCol="0"/>
            <a:lstStyle/>
            <a:p>
              <a:endParaRPr/>
            </a:p>
          </p:txBody>
        </p:sp>
        <p:sp>
          <p:nvSpPr>
            <p:cNvPr id="11" name="object 11"/>
            <p:cNvSpPr/>
            <p:nvPr/>
          </p:nvSpPr>
          <p:spPr>
            <a:xfrm>
              <a:off x="1810740" y="4677194"/>
              <a:ext cx="2428240" cy="1038860"/>
            </a:xfrm>
            <a:custGeom>
              <a:avLst/>
              <a:gdLst/>
              <a:ahLst/>
              <a:cxnLst/>
              <a:rect l="l" t="t" r="r" b="b"/>
              <a:pathLst>
                <a:path w="2428240" h="1038860">
                  <a:moveTo>
                    <a:pt x="0" y="1038800"/>
                  </a:moveTo>
                  <a:lnTo>
                    <a:pt x="960150" y="0"/>
                  </a:lnTo>
                  <a:lnTo>
                    <a:pt x="2428151" y="0"/>
                  </a:lnTo>
                  <a:lnTo>
                    <a:pt x="1468000" y="1038800"/>
                  </a:lnTo>
                  <a:lnTo>
                    <a:pt x="0" y="1038800"/>
                  </a:lnTo>
                  <a:close/>
                </a:path>
              </a:pathLst>
            </a:custGeom>
            <a:ln w="12700">
              <a:solidFill>
                <a:srgbClr val="1D7D66"/>
              </a:solidFill>
            </a:ln>
          </p:spPr>
          <p:txBody>
            <a:bodyPr wrap="square" lIns="0" tIns="0" rIns="0" bIns="0" rtlCol="0"/>
            <a:lstStyle/>
            <a:p>
              <a:endParaRPr/>
            </a:p>
          </p:txBody>
        </p:sp>
        <p:sp>
          <p:nvSpPr>
            <p:cNvPr id="12" name="object 12"/>
            <p:cNvSpPr/>
            <p:nvPr/>
          </p:nvSpPr>
          <p:spPr>
            <a:xfrm>
              <a:off x="4238980" y="4696282"/>
              <a:ext cx="1163955" cy="429259"/>
            </a:xfrm>
            <a:custGeom>
              <a:avLst/>
              <a:gdLst/>
              <a:ahLst/>
              <a:cxnLst/>
              <a:rect l="l" t="t" r="r" b="b"/>
              <a:pathLst>
                <a:path w="1163954" h="429260">
                  <a:moveTo>
                    <a:pt x="1163853" y="0"/>
                  </a:moveTo>
                  <a:lnTo>
                    <a:pt x="396201" y="0"/>
                  </a:lnTo>
                  <a:lnTo>
                    <a:pt x="0" y="428663"/>
                  </a:lnTo>
                  <a:lnTo>
                    <a:pt x="767651" y="428663"/>
                  </a:lnTo>
                  <a:lnTo>
                    <a:pt x="1163853" y="0"/>
                  </a:lnTo>
                  <a:close/>
                </a:path>
              </a:pathLst>
            </a:custGeom>
            <a:solidFill>
              <a:srgbClr val="E7E6E6">
                <a:alpha val="79998"/>
              </a:srgbClr>
            </a:solidFill>
          </p:spPr>
          <p:txBody>
            <a:bodyPr wrap="square" lIns="0" tIns="0" rIns="0" bIns="0" rtlCol="0"/>
            <a:lstStyle/>
            <a:p>
              <a:endParaRPr/>
            </a:p>
          </p:txBody>
        </p:sp>
        <p:sp>
          <p:nvSpPr>
            <p:cNvPr id="13" name="object 13"/>
            <p:cNvSpPr/>
            <p:nvPr/>
          </p:nvSpPr>
          <p:spPr>
            <a:xfrm>
              <a:off x="4238980" y="4696282"/>
              <a:ext cx="1163955" cy="429259"/>
            </a:xfrm>
            <a:custGeom>
              <a:avLst/>
              <a:gdLst/>
              <a:ahLst/>
              <a:cxnLst/>
              <a:rect l="l" t="t" r="r" b="b"/>
              <a:pathLst>
                <a:path w="1163954" h="429260">
                  <a:moveTo>
                    <a:pt x="0" y="428652"/>
                  </a:moveTo>
                  <a:lnTo>
                    <a:pt x="396199" y="0"/>
                  </a:lnTo>
                  <a:lnTo>
                    <a:pt x="1163850" y="0"/>
                  </a:lnTo>
                  <a:lnTo>
                    <a:pt x="767651" y="428652"/>
                  </a:lnTo>
                  <a:lnTo>
                    <a:pt x="0" y="428652"/>
                  </a:lnTo>
                  <a:close/>
                </a:path>
              </a:pathLst>
            </a:custGeom>
            <a:ln w="12700">
              <a:solidFill>
                <a:srgbClr val="1D7D66"/>
              </a:solidFill>
            </a:ln>
          </p:spPr>
          <p:txBody>
            <a:bodyPr wrap="square" lIns="0" tIns="0" rIns="0" bIns="0" rtlCol="0"/>
            <a:lstStyle/>
            <a:p>
              <a:endParaRPr/>
            </a:p>
          </p:txBody>
        </p:sp>
        <p:sp>
          <p:nvSpPr>
            <p:cNvPr id="14" name="object 14"/>
            <p:cNvSpPr/>
            <p:nvPr/>
          </p:nvSpPr>
          <p:spPr>
            <a:xfrm>
              <a:off x="973168" y="5523890"/>
              <a:ext cx="1129665" cy="667385"/>
            </a:xfrm>
            <a:custGeom>
              <a:avLst/>
              <a:gdLst/>
              <a:ahLst/>
              <a:cxnLst/>
              <a:rect l="l" t="t" r="r" b="b"/>
              <a:pathLst>
                <a:path w="1129664" h="667385">
                  <a:moveTo>
                    <a:pt x="1129558" y="0"/>
                  </a:moveTo>
                  <a:lnTo>
                    <a:pt x="616338" y="0"/>
                  </a:lnTo>
                  <a:lnTo>
                    <a:pt x="0" y="666828"/>
                  </a:lnTo>
                  <a:lnTo>
                    <a:pt x="513214" y="666828"/>
                  </a:lnTo>
                  <a:lnTo>
                    <a:pt x="1129558" y="0"/>
                  </a:lnTo>
                  <a:close/>
                </a:path>
              </a:pathLst>
            </a:custGeom>
            <a:solidFill>
              <a:srgbClr val="E7E6E6">
                <a:alpha val="79998"/>
              </a:srgbClr>
            </a:solidFill>
          </p:spPr>
          <p:txBody>
            <a:bodyPr wrap="square" lIns="0" tIns="0" rIns="0" bIns="0" rtlCol="0"/>
            <a:lstStyle/>
            <a:p>
              <a:endParaRPr/>
            </a:p>
          </p:txBody>
        </p:sp>
        <p:sp>
          <p:nvSpPr>
            <p:cNvPr id="15" name="object 15"/>
            <p:cNvSpPr/>
            <p:nvPr/>
          </p:nvSpPr>
          <p:spPr>
            <a:xfrm>
              <a:off x="973168" y="5523890"/>
              <a:ext cx="1129665" cy="667385"/>
            </a:xfrm>
            <a:custGeom>
              <a:avLst/>
              <a:gdLst/>
              <a:ahLst/>
              <a:cxnLst/>
              <a:rect l="l" t="t" r="r" b="b"/>
              <a:pathLst>
                <a:path w="1129664" h="667385">
                  <a:moveTo>
                    <a:pt x="0" y="666826"/>
                  </a:moveTo>
                  <a:lnTo>
                    <a:pt x="616341" y="0"/>
                  </a:lnTo>
                  <a:lnTo>
                    <a:pt x="1129560" y="0"/>
                  </a:lnTo>
                  <a:lnTo>
                    <a:pt x="513215" y="666826"/>
                  </a:lnTo>
                  <a:lnTo>
                    <a:pt x="0" y="666826"/>
                  </a:lnTo>
                  <a:close/>
                </a:path>
              </a:pathLst>
            </a:custGeom>
            <a:ln w="12700">
              <a:solidFill>
                <a:srgbClr val="1D7D66"/>
              </a:solidFill>
            </a:ln>
          </p:spPr>
          <p:txBody>
            <a:bodyPr wrap="square" lIns="0" tIns="0" rIns="0" bIns="0" rtlCol="0"/>
            <a:lstStyle/>
            <a:p>
              <a:endParaRPr/>
            </a:p>
          </p:txBody>
        </p:sp>
        <p:sp>
          <p:nvSpPr>
            <p:cNvPr id="16" name="object 16"/>
            <p:cNvSpPr/>
            <p:nvPr/>
          </p:nvSpPr>
          <p:spPr>
            <a:xfrm>
              <a:off x="3650716" y="2060816"/>
              <a:ext cx="349885" cy="1711960"/>
            </a:xfrm>
            <a:custGeom>
              <a:avLst/>
              <a:gdLst/>
              <a:ahLst/>
              <a:cxnLst/>
              <a:rect l="l" t="t" r="r" b="b"/>
              <a:pathLst>
                <a:path w="349885" h="1711960">
                  <a:moveTo>
                    <a:pt x="349605" y="0"/>
                  </a:moveTo>
                  <a:lnTo>
                    <a:pt x="0" y="349618"/>
                  </a:lnTo>
                  <a:lnTo>
                    <a:pt x="0" y="1711515"/>
                  </a:lnTo>
                  <a:lnTo>
                    <a:pt x="349605" y="1361897"/>
                  </a:lnTo>
                  <a:lnTo>
                    <a:pt x="349605" y="0"/>
                  </a:lnTo>
                  <a:close/>
                </a:path>
              </a:pathLst>
            </a:custGeom>
            <a:solidFill>
              <a:srgbClr val="CDCDCD">
                <a:alpha val="92939"/>
              </a:srgbClr>
            </a:solidFill>
          </p:spPr>
          <p:txBody>
            <a:bodyPr wrap="square" lIns="0" tIns="0" rIns="0" bIns="0" rtlCol="0"/>
            <a:lstStyle/>
            <a:p>
              <a:endParaRPr/>
            </a:p>
          </p:txBody>
        </p:sp>
        <p:sp>
          <p:nvSpPr>
            <p:cNvPr id="17" name="object 17"/>
            <p:cNvSpPr/>
            <p:nvPr/>
          </p:nvSpPr>
          <p:spPr>
            <a:xfrm>
              <a:off x="2601874" y="2060816"/>
              <a:ext cx="1398905" cy="349885"/>
            </a:xfrm>
            <a:custGeom>
              <a:avLst/>
              <a:gdLst/>
              <a:ahLst/>
              <a:cxnLst/>
              <a:rect l="l" t="t" r="r" b="b"/>
              <a:pathLst>
                <a:path w="1398904" h="349885">
                  <a:moveTo>
                    <a:pt x="1398447" y="0"/>
                  </a:moveTo>
                  <a:lnTo>
                    <a:pt x="349618" y="0"/>
                  </a:lnTo>
                  <a:lnTo>
                    <a:pt x="0" y="349618"/>
                  </a:lnTo>
                  <a:lnTo>
                    <a:pt x="1048842" y="349618"/>
                  </a:lnTo>
                  <a:lnTo>
                    <a:pt x="1398447" y="0"/>
                  </a:lnTo>
                  <a:close/>
                </a:path>
              </a:pathLst>
            </a:custGeom>
            <a:solidFill>
              <a:srgbClr val="FFFFFF">
                <a:alpha val="92939"/>
              </a:srgbClr>
            </a:solidFill>
          </p:spPr>
          <p:txBody>
            <a:bodyPr wrap="square" lIns="0" tIns="0" rIns="0" bIns="0" rtlCol="0"/>
            <a:lstStyle/>
            <a:p>
              <a:endParaRPr/>
            </a:p>
          </p:txBody>
        </p:sp>
        <p:sp>
          <p:nvSpPr>
            <p:cNvPr id="18" name="object 18"/>
            <p:cNvSpPr/>
            <p:nvPr/>
          </p:nvSpPr>
          <p:spPr>
            <a:xfrm>
              <a:off x="2601874" y="2060816"/>
              <a:ext cx="1398905" cy="1711960"/>
            </a:xfrm>
            <a:custGeom>
              <a:avLst/>
              <a:gdLst/>
              <a:ahLst/>
              <a:cxnLst/>
              <a:rect l="l" t="t" r="r" b="b"/>
              <a:pathLst>
                <a:path w="1398904" h="1711960">
                  <a:moveTo>
                    <a:pt x="0" y="349611"/>
                  </a:moveTo>
                  <a:lnTo>
                    <a:pt x="349611" y="0"/>
                  </a:lnTo>
                  <a:lnTo>
                    <a:pt x="1398440" y="0"/>
                  </a:lnTo>
                  <a:lnTo>
                    <a:pt x="1398440" y="1361900"/>
                  </a:lnTo>
                  <a:lnTo>
                    <a:pt x="1048830" y="1711510"/>
                  </a:lnTo>
                  <a:lnTo>
                    <a:pt x="0" y="1711510"/>
                  </a:lnTo>
                  <a:lnTo>
                    <a:pt x="0" y="349611"/>
                  </a:lnTo>
                  <a:close/>
                </a:path>
                <a:path w="1398904" h="1711960">
                  <a:moveTo>
                    <a:pt x="0" y="349611"/>
                  </a:moveTo>
                  <a:lnTo>
                    <a:pt x="1048830" y="349611"/>
                  </a:lnTo>
                  <a:lnTo>
                    <a:pt x="1398440" y="0"/>
                  </a:lnTo>
                </a:path>
                <a:path w="1398904"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19" name="object 19"/>
          <p:cNvSpPr txBox="1"/>
          <p:nvPr/>
        </p:nvSpPr>
        <p:spPr>
          <a:xfrm>
            <a:off x="2805772" y="2687828"/>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20" name="object 20"/>
          <p:cNvGrpSpPr/>
          <p:nvPr/>
        </p:nvGrpSpPr>
        <p:grpSpPr>
          <a:xfrm>
            <a:off x="4251642" y="1672653"/>
            <a:ext cx="1411605" cy="1724660"/>
            <a:chOff x="4251642" y="1672653"/>
            <a:chExt cx="1411605" cy="1724660"/>
          </a:xfrm>
        </p:grpSpPr>
        <p:sp>
          <p:nvSpPr>
            <p:cNvPr id="21" name="object 21"/>
            <p:cNvSpPr/>
            <p:nvPr/>
          </p:nvSpPr>
          <p:spPr>
            <a:xfrm>
              <a:off x="5306821" y="1679003"/>
              <a:ext cx="349885" cy="1711960"/>
            </a:xfrm>
            <a:custGeom>
              <a:avLst/>
              <a:gdLst/>
              <a:ahLst/>
              <a:cxnLst/>
              <a:rect l="l" t="t" r="r" b="b"/>
              <a:pathLst>
                <a:path w="349885" h="1711960">
                  <a:moveTo>
                    <a:pt x="349618" y="0"/>
                  </a:moveTo>
                  <a:lnTo>
                    <a:pt x="0" y="349605"/>
                  </a:lnTo>
                  <a:lnTo>
                    <a:pt x="0" y="1711502"/>
                  </a:lnTo>
                  <a:lnTo>
                    <a:pt x="349618" y="1361897"/>
                  </a:lnTo>
                  <a:lnTo>
                    <a:pt x="349618" y="0"/>
                  </a:lnTo>
                  <a:close/>
                </a:path>
              </a:pathLst>
            </a:custGeom>
            <a:solidFill>
              <a:srgbClr val="CDCDCD">
                <a:alpha val="92939"/>
              </a:srgbClr>
            </a:solidFill>
          </p:spPr>
          <p:txBody>
            <a:bodyPr wrap="square" lIns="0" tIns="0" rIns="0" bIns="0" rtlCol="0"/>
            <a:lstStyle/>
            <a:p>
              <a:endParaRPr/>
            </a:p>
          </p:txBody>
        </p:sp>
        <p:sp>
          <p:nvSpPr>
            <p:cNvPr id="22" name="object 22"/>
            <p:cNvSpPr/>
            <p:nvPr/>
          </p:nvSpPr>
          <p:spPr>
            <a:xfrm>
              <a:off x="4257992" y="1679003"/>
              <a:ext cx="1398905" cy="349885"/>
            </a:xfrm>
            <a:custGeom>
              <a:avLst/>
              <a:gdLst/>
              <a:ahLst/>
              <a:cxnLst/>
              <a:rect l="l" t="t" r="r" b="b"/>
              <a:pathLst>
                <a:path w="1398904" h="349885">
                  <a:moveTo>
                    <a:pt x="1398447" y="0"/>
                  </a:moveTo>
                  <a:lnTo>
                    <a:pt x="349618" y="0"/>
                  </a:lnTo>
                  <a:lnTo>
                    <a:pt x="0" y="349605"/>
                  </a:lnTo>
                  <a:lnTo>
                    <a:pt x="1048829" y="349605"/>
                  </a:lnTo>
                  <a:lnTo>
                    <a:pt x="1398447" y="0"/>
                  </a:lnTo>
                  <a:close/>
                </a:path>
              </a:pathLst>
            </a:custGeom>
            <a:solidFill>
              <a:srgbClr val="FFFFFF">
                <a:alpha val="92939"/>
              </a:srgbClr>
            </a:solidFill>
          </p:spPr>
          <p:txBody>
            <a:bodyPr wrap="square" lIns="0" tIns="0" rIns="0" bIns="0" rtlCol="0"/>
            <a:lstStyle/>
            <a:p>
              <a:endParaRPr/>
            </a:p>
          </p:txBody>
        </p:sp>
        <p:sp>
          <p:nvSpPr>
            <p:cNvPr id="23" name="object 23"/>
            <p:cNvSpPr/>
            <p:nvPr/>
          </p:nvSpPr>
          <p:spPr>
            <a:xfrm>
              <a:off x="4257992" y="1679003"/>
              <a:ext cx="1398905" cy="1711960"/>
            </a:xfrm>
            <a:custGeom>
              <a:avLst/>
              <a:gdLst/>
              <a:ahLst/>
              <a:cxnLst/>
              <a:rect l="l" t="t" r="r" b="b"/>
              <a:pathLst>
                <a:path w="1398904" h="1711960">
                  <a:moveTo>
                    <a:pt x="0" y="349611"/>
                  </a:moveTo>
                  <a:lnTo>
                    <a:pt x="349611" y="0"/>
                  </a:lnTo>
                  <a:lnTo>
                    <a:pt x="1398440" y="0"/>
                  </a:lnTo>
                  <a:lnTo>
                    <a:pt x="1398440" y="1361900"/>
                  </a:lnTo>
                  <a:lnTo>
                    <a:pt x="1048830" y="1711510"/>
                  </a:lnTo>
                  <a:lnTo>
                    <a:pt x="0" y="1711510"/>
                  </a:lnTo>
                  <a:lnTo>
                    <a:pt x="0" y="349611"/>
                  </a:lnTo>
                  <a:close/>
                </a:path>
                <a:path w="1398904" h="1711960">
                  <a:moveTo>
                    <a:pt x="0" y="349611"/>
                  </a:moveTo>
                  <a:lnTo>
                    <a:pt x="1048830" y="349611"/>
                  </a:lnTo>
                  <a:lnTo>
                    <a:pt x="1398440" y="0"/>
                  </a:lnTo>
                </a:path>
                <a:path w="1398904"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24" name="object 24"/>
          <p:cNvSpPr txBox="1"/>
          <p:nvPr/>
        </p:nvSpPr>
        <p:spPr>
          <a:xfrm>
            <a:off x="4461890" y="2306828"/>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25" name="object 25"/>
          <p:cNvGrpSpPr/>
          <p:nvPr/>
        </p:nvGrpSpPr>
        <p:grpSpPr>
          <a:xfrm>
            <a:off x="1066411" y="2584754"/>
            <a:ext cx="1411605" cy="1724660"/>
            <a:chOff x="1066411" y="2584754"/>
            <a:chExt cx="1411605" cy="1724660"/>
          </a:xfrm>
        </p:grpSpPr>
        <p:sp>
          <p:nvSpPr>
            <p:cNvPr id="26" name="object 26"/>
            <p:cNvSpPr/>
            <p:nvPr/>
          </p:nvSpPr>
          <p:spPr>
            <a:xfrm>
              <a:off x="2121598" y="2591104"/>
              <a:ext cx="349885" cy="1711960"/>
            </a:xfrm>
            <a:custGeom>
              <a:avLst/>
              <a:gdLst/>
              <a:ahLst/>
              <a:cxnLst/>
              <a:rect l="l" t="t" r="r" b="b"/>
              <a:pathLst>
                <a:path w="349885" h="1711960">
                  <a:moveTo>
                    <a:pt x="349605" y="0"/>
                  </a:moveTo>
                  <a:lnTo>
                    <a:pt x="0" y="349618"/>
                  </a:lnTo>
                  <a:lnTo>
                    <a:pt x="0" y="1711515"/>
                  </a:lnTo>
                  <a:lnTo>
                    <a:pt x="349605" y="1361897"/>
                  </a:lnTo>
                  <a:lnTo>
                    <a:pt x="349605" y="0"/>
                  </a:lnTo>
                  <a:close/>
                </a:path>
              </a:pathLst>
            </a:custGeom>
            <a:solidFill>
              <a:srgbClr val="CDCDCD">
                <a:alpha val="92939"/>
              </a:srgbClr>
            </a:solidFill>
          </p:spPr>
          <p:txBody>
            <a:bodyPr wrap="square" lIns="0" tIns="0" rIns="0" bIns="0" rtlCol="0"/>
            <a:lstStyle/>
            <a:p>
              <a:endParaRPr/>
            </a:p>
          </p:txBody>
        </p:sp>
        <p:sp>
          <p:nvSpPr>
            <p:cNvPr id="27" name="object 27"/>
            <p:cNvSpPr/>
            <p:nvPr/>
          </p:nvSpPr>
          <p:spPr>
            <a:xfrm>
              <a:off x="1072761" y="2591104"/>
              <a:ext cx="1398905" cy="349885"/>
            </a:xfrm>
            <a:custGeom>
              <a:avLst/>
              <a:gdLst/>
              <a:ahLst/>
              <a:cxnLst/>
              <a:rect l="l" t="t" r="r" b="b"/>
              <a:pathLst>
                <a:path w="1398905" h="349885">
                  <a:moveTo>
                    <a:pt x="1398442" y="0"/>
                  </a:moveTo>
                  <a:lnTo>
                    <a:pt x="349613" y="0"/>
                  </a:lnTo>
                  <a:lnTo>
                    <a:pt x="0" y="349618"/>
                  </a:lnTo>
                  <a:lnTo>
                    <a:pt x="1048837" y="349618"/>
                  </a:lnTo>
                  <a:lnTo>
                    <a:pt x="1398442" y="0"/>
                  </a:lnTo>
                  <a:close/>
                </a:path>
              </a:pathLst>
            </a:custGeom>
            <a:solidFill>
              <a:srgbClr val="FFFFFF">
                <a:alpha val="92939"/>
              </a:srgbClr>
            </a:solidFill>
          </p:spPr>
          <p:txBody>
            <a:bodyPr wrap="square" lIns="0" tIns="0" rIns="0" bIns="0" rtlCol="0"/>
            <a:lstStyle/>
            <a:p>
              <a:endParaRPr/>
            </a:p>
          </p:txBody>
        </p:sp>
        <p:sp>
          <p:nvSpPr>
            <p:cNvPr id="28" name="object 28"/>
            <p:cNvSpPr/>
            <p:nvPr/>
          </p:nvSpPr>
          <p:spPr>
            <a:xfrm>
              <a:off x="1072761" y="2591104"/>
              <a:ext cx="1398905" cy="1711960"/>
            </a:xfrm>
            <a:custGeom>
              <a:avLst/>
              <a:gdLst/>
              <a:ahLst/>
              <a:cxnLst/>
              <a:rect l="l" t="t" r="r" b="b"/>
              <a:pathLst>
                <a:path w="1398905" h="1711960">
                  <a:moveTo>
                    <a:pt x="0" y="349611"/>
                  </a:moveTo>
                  <a:lnTo>
                    <a:pt x="349611" y="0"/>
                  </a:lnTo>
                  <a:lnTo>
                    <a:pt x="1398440" y="0"/>
                  </a:lnTo>
                  <a:lnTo>
                    <a:pt x="1398440" y="1361900"/>
                  </a:lnTo>
                  <a:lnTo>
                    <a:pt x="1048830" y="1711510"/>
                  </a:lnTo>
                  <a:lnTo>
                    <a:pt x="0" y="1711510"/>
                  </a:lnTo>
                  <a:lnTo>
                    <a:pt x="0" y="349611"/>
                  </a:lnTo>
                  <a:close/>
                </a:path>
                <a:path w="1398905" h="1711960">
                  <a:moveTo>
                    <a:pt x="0" y="349611"/>
                  </a:moveTo>
                  <a:lnTo>
                    <a:pt x="1048830" y="349611"/>
                  </a:lnTo>
                  <a:lnTo>
                    <a:pt x="1398440" y="0"/>
                  </a:lnTo>
                </a:path>
                <a:path w="1398905"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29" name="object 29"/>
          <p:cNvSpPr txBox="1"/>
          <p:nvPr/>
        </p:nvSpPr>
        <p:spPr>
          <a:xfrm>
            <a:off x="1276654" y="3218179"/>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30" name="object 30"/>
          <p:cNvGrpSpPr/>
          <p:nvPr/>
        </p:nvGrpSpPr>
        <p:grpSpPr>
          <a:xfrm>
            <a:off x="1298511" y="3620236"/>
            <a:ext cx="3964304" cy="1196975"/>
            <a:chOff x="1298511" y="3620236"/>
            <a:chExt cx="3964304" cy="1196975"/>
          </a:xfrm>
        </p:grpSpPr>
        <p:sp>
          <p:nvSpPr>
            <p:cNvPr id="31" name="object 31"/>
            <p:cNvSpPr/>
            <p:nvPr/>
          </p:nvSpPr>
          <p:spPr>
            <a:xfrm>
              <a:off x="4467834" y="3626586"/>
              <a:ext cx="788670" cy="254000"/>
            </a:xfrm>
            <a:custGeom>
              <a:avLst/>
              <a:gdLst/>
              <a:ahLst/>
              <a:cxnLst/>
              <a:rect l="l" t="t" r="r" b="b"/>
              <a:pathLst>
                <a:path w="788670" h="254000">
                  <a:moveTo>
                    <a:pt x="788441" y="0"/>
                  </a:moveTo>
                  <a:lnTo>
                    <a:pt x="234734" y="0"/>
                  </a:lnTo>
                  <a:lnTo>
                    <a:pt x="0" y="253974"/>
                  </a:lnTo>
                  <a:lnTo>
                    <a:pt x="553694" y="253974"/>
                  </a:lnTo>
                  <a:lnTo>
                    <a:pt x="788441" y="0"/>
                  </a:lnTo>
                  <a:close/>
                </a:path>
              </a:pathLst>
            </a:custGeom>
            <a:solidFill>
              <a:srgbClr val="E7E6E6">
                <a:alpha val="79998"/>
              </a:srgbClr>
            </a:solidFill>
          </p:spPr>
          <p:txBody>
            <a:bodyPr wrap="square" lIns="0" tIns="0" rIns="0" bIns="0" rtlCol="0"/>
            <a:lstStyle/>
            <a:p>
              <a:endParaRPr/>
            </a:p>
          </p:txBody>
        </p:sp>
        <p:sp>
          <p:nvSpPr>
            <p:cNvPr id="32" name="object 32"/>
            <p:cNvSpPr/>
            <p:nvPr/>
          </p:nvSpPr>
          <p:spPr>
            <a:xfrm>
              <a:off x="4467834" y="3626586"/>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sp>
          <p:nvSpPr>
            <p:cNvPr id="33" name="object 33"/>
            <p:cNvSpPr/>
            <p:nvPr/>
          </p:nvSpPr>
          <p:spPr>
            <a:xfrm>
              <a:off x="1304861" y="4556518"/>
              <a:ext cx="788670" cy="254000"/>
            </a:xfrm>
            <a:custGeom>
              <a:avLst/>
              <a:gdLst/>
              <a:ahLst/>
              <a:cxnLst/>
              <a:rect l="l" t="t" r="r" b="b"/>
              <a:pathLst>
                <a:path w="788669" h="254000">
                  <a:moveTo>
                    <a:pt x="788441" y="0"/>
                  </a:moveTo>
                  <a:lnTo>
                    <a:pt x="234746" y="0"/>
                  </a:lnTo>
                  <a:lnTo>
                    <a:pt x="0" y="253974"/>
                  </a:lnTo>
                  <a:lnTo>
                    <a:pt x="553707" y="253974"/>
                  </a:lnTo>
                  <a:lnTo>
                    <a:pt x="788441" y="0"/>
                  </a:lnTo>
                  <a:close/>
                </a:path>
              </a:pathLst>
            </a:custGeom>
            <a:solidFill>
              <a:srgbClr val="E7E6E6">
                <a:alpha val="79998"/>
              </a:srgbClr>
            </a:solidFill>
          </p:spPr>
          <p:txBody>
            <a:bodyPr wrap="square" lIns="0" tIns="0" rIns="0" bIns="0" rtlCol="0"/>
            <a:lstStyle/>
            <a:p>
              <a:endParaRPr/>
            </a:p>
          </p:txBody>
        </p:sp>
        <p:sp>
          <p:nvSpPr>
            <p:cNvPr id="34" name="object 34"/>
            <p:cNvSpPr/>
            <p:nvPr/>
          </p:nvSpPr>
          <p:spPr>
            <a:xfrm>
              <a:off x="1304861" y="4556518"/>
              <a:ext cx="788670" cy="254000"/>
            </a:xfrm>
            <a:custGeom>
              <a:avLst/>
              <a:gdLst/>
              <a:ahLst/>
              <a:cxnLst/>
              <a:rect l="l" t="t" r="r" b="b"/>
              <a:pathLst>
                <a:path w="788669"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grpSp>
      <p:sp>
        <p:nvSpPr>
          <p:cNvPr id="35" name="object 35"/>
          <p:cNvSpPr txBox="1"/>
          <p:nvPr/>
        </p:nvSpPr>
        <p:spPr>
          <a:xfrm>
            <a:off x="1361859" y="2060816"/>
            <a:ext cx="914400" cy="381635"/>
          </a:xfrm>
          <a:prstGeom prst="rect">
            <a:avLst/>
          </a:prstGeom>
          <a:ln w="19050">
            <a:solidFill>
              <a:srgbClr val="7A5FC5"/>
            </a:solidFill>
          </a:ln>
        </p:spPr>
        <p:txBody>
          <a:bodyPr vert="horz" wrap="square" lIns="0" tIns="0" rIns="0" bIns="0" rtlCol="0">
            <a:spAutoFit/>
          </a:bodyPr>
          <a:lstStyle/>
          <a:p>
            <a:pPr marL="137160">
              <a:lnSpc>
                <a:spcPts val="2800"/>
              </a:lnSpc>
            </a:pPr>
            <a:r>
              <a:rPr sz="2500" spc="-10" dirty="0">
                <a:latin typeface="Calibri"/>
                <a:cs typeface="Calibri"/>
              </a:rPr>
              <a:t>Class</a:t>
            </a:r>
            <a:endParaRPr sz="2500">
              <a:latin typeface="Calibri"/>
              <a:cs typeface="Calibri"/>
            </a:endParaRPr>
          </a:p>
        </p:txBody>
      </p:sp>
      <p:grpSp>
        <p:nvGrpSpPr>
          <p:cNvPr id="36" name="object 36"/>
          <p:cNvGrpSpPr/>
          <p:nvPr/>
        </p:nvGrpSpPr>
        <p:grpSpPr>
          <a:xfrm>
            <a:off x="1590776" y="2465184"/>
            <a:ext cx="258445" cy="324485"/>
            <a:chOff x="1590776" y="2465184"/>
            <a:chExt cx="258445" cy="324485"/>
          </a:xfrm>
        </p:grpSpPr>
        <p:sp>
          <p:nvSpPr>
            <p:cNvPr id="37" name="object 37"/>
            <p:cNvSpPr/>
            <p:nvPr/>
          </p:nvSpPr>
          <p:spPr>
            <a:xfrm>
              <a:off x="1597126" y="2471534"/>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38" name="object 38"/>
            <p:cNvSpPr/>
            <p:nvPr/>
          </p:nvSpPr>
          <p:spPr>
            <a:xfrm>
              <a:off x="1597126" y="2471534"/>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grpSp>
      <p:sp>
        <p:nvSpPr>
          <p:cNvPr id="39" name="object 39"/>
          <p:cNvSpPr txBox="1"/>
          <p:nvPr/>
        </p:nvSpPr>
        <p:spPr>
          <a:xfrm>
            <a:off x="2680944" y="1555711"/>
            <a:ext cx="974725" cy="381635"/>
          </a:xfrm>
          <a:prstGeom prst="rect">
            <a:avLst/>
          </a:prstGeom>
          <a:ln w="19050">
            <a:solidFill>
              <a:srgbClr val="7A5FC5"/>
            </a:solidFill>
          </a:ln>
        </p:spPr>
        <p:txBody>
          <a:bodyPr vert="horz" wrap="square" lIns="0" tIns="0" rIns="0" bIns="0" rtlCol="0">
            <a:spAutoFit/>
          </a:bodyPr>
          <a:lstStyle/>
          <a:p>
            <a:pPr marL="167005">
              <a:lnSpc>
                <a:spcPts val="2820"/>
              </a:lnSpc>
            </a:pPr>
            <a:r>
              <a:rPr sz="2500" spc="-10" dirty="0">
                <a:latin typeface="Calibri"/>
                <a:cs typeface="Calibri"/>
              </a:rPr>
              <a:t>Class</a:t>
            </a:r>
            <a:endParaRPr sz="2500">
              <a:latin typeface="Calibri"/>
              <a:cs typeface="Calibri"/>
            </a:endParaRPr>
          </a:p>
        </p:txBody>
      </p:sp>
      <p:grpSp>
        <p:nvGrpSpPr>
          <p:cNvPr id="40" name="object 40"/>
          <p:cNvGrpSpPr/>
          <p:nvPr/>
        </p:nvGrpSpPr>
        <p:grpSpPr>
          <a:xfrm>
            <a:off x="1128715" y="1578254"/>
            <a:ext cx="4774565" cy="4394835"/>
            <a:chOff x="1128715" y="1578254"/>
            <a:chExt cx="4774565" cy="4394835"/>
          </a:xfrm>
        </p:grpSpPr>
        <p:sp>
          <p:nvSpPr>
            <p:cNvPr id="41" name="object 41"/>
            <p:cNvSpPr/>
            <p:nvPr/>
          </p:nvSpPr>
          <p:spPr>
            <a:xfrm>
              <a:off x="3119335" y="1966429"/>
              <a:ext cx="245745" cy="311785"/>
            </a:xfrm>
            <a:custGeom>
              <a:avLst/>
              <a:gdLst/>
              <a:ahLst/>
              <a:cxnLst/>
              <a:rect l="l" t="t" r="r" b="b"/>
              <a:pathLst>
                <a:path w="245745" h="311785">
                  <a:moveTo>
                    <a:pt x="122605" y="0"/>
                  </a:moveTo>
                  <a:lnTo>
                    <a:pt x="0" y="122605"/>
                  </a:lnTo>
                  <a:lnTo>
                    <a:pt x="61302" y="122605"/>
                  </a:lnTo>
                  <a:lnTo>
                    <a:pt x="61302" y="311569"/>
                  </a:lnTo>
                  <a:lnTo>
                    <a:pt x="183908" y="311569"/>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2" name="object 42"/>
            <p:cNvSpPr/>
            <p:nvPr/>
          </p:nvSpPr>
          <p:spPr>
            <a:xfrm>
              <a:off x="3119335" y="1966429"/>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3" name="object 43"/>
            <p:cNvSpPr/>
            <p:nvPr/>
          </p:nvSpPr>
          <p:spPr>
            <a:xfrm>
              <a:off x="4953914" y="1584604"/>
              <a:ext cx="245745" cy="311785"/>
            </a:xfrm>
            <a:custGeom>
              <a:avLst/>
              <a:gdLst/>
              <a:ahLst/>
              <a:cxnLst/>
              <a:rect l="l" t="t" r="r" b="b"/>
              <a:pathLst>
                <a:path w="245745"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4" name="object 44"/>
            <p:cNvSpPr/>
            <p:nvPr/>
          </p:nvSpPr>
          <p:spPr>
            <a:xfrm>
              <a:off x="4953914" y="1584604"/>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5" name="object 45"/>
            <p:cNvSpPr/>
            <p:nvPr/>
          </p:nvSpPr>
          <p:spPr>
            <a:xfrm>
              <a:off x="1504911" y="4844503"/>
              <a:ext cx="245745" cy="1026794"/>
            </a:xfrm>
            <a:custGeom>
              <a:avLst/>
              <a:gdLst/>
              <a:ahLst/>
              <a:cxnLst/>
              <a:rect l="l" t="t" r="r" b="b"/>
              <a:pathLst>
                <a:path w="245744" h="1026795">
                  <a:moveTo>
                    <a:pt x="122605" y="0"/>
                  </a:moveTo>
                  <a:lnTo>
                    <a:pt x="0" y="122605"/>
                  </a:lnTo>
                  <a:lnTo>
                    <a:pt x="61302" y="122605"/>
                  </a:lnTo>
                  <a:lnTo>
                    <a:pt x="61302" y="1026720"/>
                  </a:lnTo>
                  <a:lnTo>
                    <a:pt x="183908" y="1026720"/>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6" name="object 46"/>
            <p:cNvSpPr/>
            <p:nvPr/>
          </p:nvSpPr>
          <p:spPr>
            <a:xfrm>
              <a:off x="1504911" y="4844503"/>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7" name="object 47"/>
            <p:cNvSpPr/>
            <p:nvPr/>
          </p:nvSpPr>
          <p:spPr>
            <a:xfrm>
              <a:off x="1505496" y="4329328"/>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8" name="object 48"/>
            <p:cNvSpPr/>
            <p:nvPr/>
          </p:nvSpPr>
          <p:spPr>
            <a:xfrm>
              <a:off x="1505496" y="4329328"/>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9" name="object 49"/>
            <p:cNvSpPr/>
            <p:nvPr/>
          </p:nvSpPr>
          <p:spPr>
            <a:xfrm>
              <a:off x="2938716" y="4274324"/>
              <a:ext cx="245745" cy="1026794"/>
            </a:xfrm>
            <a:custGeom>
              <a:avLst/>
              <a:gdLst/>
              <a:ahLst/>
              <a:cxnLst/>
              <a:rect l="l" t="t" r="r" b="b"/>
              <a:pathLst>
                <a:path w="245744" h="1026795">
                  <a:moveTo>
                    <a:pt x="122605" y="0"/>
                  </a:moveTo>
                  <a:lnTo>
                    <a:pt x="0" y="122605"/>
                  </a:lnTo>
                  <a:lnTo>
                    <a:pt x="61302" y="122605"/>
                  </a:lnTo>
                  <a:lnTo>
                    <a:pt x="61302" y="1026718"/>
                  </a:lnTo>
                  <a:lnTo>
                    <a:pt x="183908" y="1026718"/>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0" name="object 50"/>
            <p:cNvSpPr/>
            <p:nvPr/>
          </p:nvSpPr>
          <p:spPr>
            <a:xfrm>
              <a:off x="2938716" y="4274324"/>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1" name="object 51"/>
            <p:cNvSpPr/>
            <p:nvPr/>
          </p:nvSpPr>
          <p:spPr>
            <a:xfrm>
              <a:off x="2938716" y="3795852"/>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2" name="object 52"/>
            <p:cNvSpPr/>
            <p:nvPr/>
          </p:nvSpPr>
          <p:spPr>
            <a:xfrm>
              <a:off x="2938716" y="3795852"/>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3" name="object 53"/>
            <p:cNvSpPr/>
            <p:nvPr/>
          </p:nvSpPr>
          <p:spPr>
            <a:xfrm>
              <a:off x="4702594" y="3919042"/>
              <a:ext cx="245745" cy="1026794"/>
            </a:xfrm>
            <a:custGeom>
              <a:avLst/>
              <a:gdLst/>
              <a:ahLst/>
              <a:cxnLst/>
              <a:rect l="l" t="t" r="r" b="b"/>
              <a:pathLst>
                <a:path w="245745" h="1026795">
                  <a:moveTo>
                    <a:pt x="122605" y="0"/>
                  </a:moveTo>
                  <a:lnTo>
                    <a:pt x="0" y="122618"/>
                  </a:lnTo>
                  <a:lnTo>
                    <a:pt x="61302" y="122618"/>
                  </a:lnTo>
                  <a:lnTo>
                    <a:pt x="61302" y="1026731"/>
                  </a:lnTo>
                  <a:lnTo>
                    <a:pt x="183908" y="1026731"/>
                  </a:lnTo>
                  <a:lnTo>
                    <a:pt x="183908" y="122618"/>
                  </a:lnTo>
                  <a:lnTo>
                    <a:pt x="245211" y="122618"/>
                  </a:lnTo>
                  <a:lnTo>
                    <a:pt x="122605" y="0"/>
                  </a:lnTo>
                  <a:close/>
                </a:path>
              </a:pathLst>
            </a:custGeom>
            <a:solidFill>
              <a:srgbClr val="28AD8A"/>
            </a:solidFill>
          </p:spPr>
          <p:txBody>
            <a:bodyPr wrap="square" lIns="0" tIns="0" rIns="0" bIns="0" rtlCol="0"/>
            <a:lstStyle/>
            <a:p>
              <a:endParaRPr/>
            </a:p>
          </p:txBody>
        </p:sp>
        <p:sp>
          <p:nvSpPr>
            <p:cNvPr id="54" name="object 54"/>
            <p:cNvSpPr/>
            <p:nvPr/>
          </p:nvSpPr>
          <p:spPr>
            <a:xfrm>
              <a:off x="4702594" y="3919042"/>
              <a:ext cx="245745" cy="1026794"/>
            </a:xfrm>
            <a:custGeom>
              <a:avLst/>
              <a:gdLst/>
              <a:ahLst/>
              <a:cxnLst/>
              <a:rect l="l" t="t" r="r" b="b"/>
              <a:pathLst>
                <a:path w="245745"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5" name="object 55"/>
            <p:cNvSpPr/>
            <p:nvPr/>
          </p:nvSpPr>
          <p:spPr>
            <a:xfrm>
              <a:off x="4702594" y="3427565"/>
              <a:ext cx="245745" cy="311785"/>
            </a:xfrm>
            <a:custGeom>
              <a:avLst/>
              <a:gdLst/>
              <a:ahLst/>
              <a:cxnLst/>
              <a:rect l="l" t="t" r="r" b="b"/>
              <a:pathLst>
                <a:path w="245745"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6" name="object 56"/>
            <p:cNvSpPr/>
            <p:nvPr/>
          </p:nvSpPr>
          <p:spPr>
            <a:xfrm>
              <a:off x="4702594" y="3427565"/>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7" name="object 57"/>
            <p:cNvSpPr/>
            <p:nvPr/>
          </p:nvSpPr>
          <p:spPr>
            <a:xfrm>
              <a:off x="1578356" y="4806403"/>
              <a:ext cx="4324985" cy="1167130"/>
            </a:xfrm>
            <a:custGeom>
              <a:avLst/>
              <a:gdLst/>
              <a:ahLst/>
              <a:cxnLst/>
              <a:rect l="l" t="t" r="r" b="b"/>
              <a:pathLst>
                <a:path w="4324985" h="1167129">
                  <a:moveTo>
                    <a:pt x="4324858" y="47510"/>
                  </a:moveTo>
                  <a:lnTo>
                    <a:pt x="4323423" y="38061"/>
                  </a:lnTo>
                  <a:lnTo>
                    <a:pt x="4323423" y="28575"/>
                  </a:lnTo>
                  <a:lnTo>
                    <a:pt x="3478263" y="28575"/>
                  </a:lnTo>
                  <a:lnTo>
                    <a:pt x="3478263" y="0"/>
                  </a:lnTo>
                  <a:lnTo>
                    <a:pt x="3402063" y="38100"/>
                  </a:lnTo>
                  <a:lnTo>
                    <a:pt x="3478263" y="76200"/>
                  </a:lnTo>
                  <a:lnTo>
                    <a:pt x="3478263" y="47625"/>
                  </a:lnTo>
                  <a:lnTo>
                    <a:pt x="4197083" y="47625"/>
                  </a:lnTo>
                  <a:lnTo>
                    <a:pt x="1714258" y="424243"/>
                  </a:lnTo>
                  <a:lnTo>
                    <a:pt x="1709966" y="395973"/>
                  </a:lnTo>
                  <a:lnTo>
                    <a:pt x="1640357" y="445071"/>
                  </a:lnTo>
                  <a:lnTo>
                    <a:pt x="1721408" y="471309"/>
                  </a:lnTo>
                  <a:lnTo>
                    <a:pt x="1717421" y="445071"/>
                  </a:lnTo>
                  <a:lnTo>
                    <a:pt x="1717116" y="443077"/>
                  </a:lnTo>
                  <a:lnTo>
                    <a:pt x="4130471" y="77000"/>
                  </a:lnTo>
                  <a:lnTo>
                    <a:pt x="71424" y="1120533"/>
                  </a:lnTo>
                  <a:lnTo>
                    <a:pt x="64312" y="1092860"/>
                  </a:lnTo>
                  <a:lnTo>
                    <a:pt x="0" y="1148740"/>
                  </a:lnTo>
                  <a:lnTo>
                    <a:pt x="83286" y="1166660"/>
                  </a:lnTo>
                  <a:lnTo>
                    <a:pt x="76974" y="1142149"/>
                  </a:lnTo>
                  <a:lnTo>
                    <a:pt x="76161" y="1138986"/>
                  </a:lnTo>
                  <a:lnTo>
                    <a:pt x="4291165" y="55359"/>
                  </a:lnTo>
                  <a:lnTo>
                    <a:pt x="4290479" y="52730"/>
                  </a:lnTo>
                  <a:lnTo>
                    <a:pt x="4324858" y="47510"/>
                  </a:lnTo>
                  <a:close/>
                </a:path>
              </a:pathLst>
            </a:custGeom>
            <a:solidFill>
              <a:srgbClr val="C8472B"/>
            </a:solidFill>
          </p:spPr>
          <p:txBody>
            <a:bodyPr wrap="square" lIns="0" tIns="0" rIns="0" bIns="0" rtlCol="0"/>
            <a:lstStyle/>
            <a:p>
              <a:endParaRPr/>
            </a:p>
          </p:txBody>
        </p:sp>
        <p:sp>
          <p:nvSpPr>
            <p:cNvPr id="58" name="object 58"/>
            <p:cNvSpPr/>
            <p:nvPr/>
          </p:nvSpPr>
          <p:spPr>
            <a:xfrm>
              <a:off x="4477689" y="1642681"/>
              <a:ext cx="264160" cy="264160"/>
            </a:xfrm>
            <a:custGeom>
              <a:avLst/>
              <a:gdLst/>
              <a:ahLst/>
              <a:cxnLst/>
              <a:rect l="l" t="t" r="r" b="b"/>
              <a:pathLst>
                <a:path w="264160" h="264160">
                  <a:moveTo>
                    <a:pt x="173164" y="0"/>
                  </a:moveTo>
                  <a:lnTo>
                    <a:pt x="0" y="0"/>
                  </a:lnTo>
                  <a:lnTo>
                    <a:pt x="0" y="173164"/>
                  </a:lnTo>
                  <a:lnTo>
                    <a:pt x="43294" y="129870"/>
                  </a:lnTo>
                  <a:lnTo>
                    <a:pt x="177063" y="263639"/>
                  </a:lnTo>
                  <a:lnTo>
                    <a:pt x="263639" y="177063"/>
                  </a:lnTo>
                  <a:lnTo>
                    <a:pt x="129870" y="43294"/>
                  </a:lnTo>
                  <a:lnTo>
                    <a:pt x="173164" y="0"/>
                  </a:lnTo>
                  <a:close/>
                </a:path>
              </a:pathLst>
            </a:custGeom>
            <a:solidFill>
              <a:srgbClr val="28AD8A"/>
            </a:solidFill>
          </p:spPr>
          <p:txBody>
            <a:bodyPr wrap="square" lIns="0" tIns="0" rIns="0" bIns="0" rtlCol="0"/>
            <a:lstStyle/>
            <a:p>
              <a:endParaRPr/>
            </a:p>
          </p:txBody>
        </p:sp>
        <p:sp>
          <p:nvSpPr>
            <p:cNvPr id="59" name="object 59"/>
            <p:cNvSpPr/>
            <p:nvPr/>
          </p:nvSpPr>
          <p:spPr>
            <a:xfrm>
              <a:off x="4477691" y="1642679"/>
              <a:ext cx="264160" cy="264160"/>
            </a:xfrm>
            <a:custGeom>
              <a:avLst/>
              <a:gdLst/>
              <a:ahLst/>
              <a:cxnLst/>
              <a:rect l="l" t="t" r="r" b="b"/>
              <a:pathLst>
                <a:path w="264160"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sp>
          <p:nvSpPr>
            <p:cNvPr id="60" name="object 60"/>
            <p:cNvSpPr/>
            <p:nvPr/>
          </p:nvSpPr>
          <p:spPr>
            <a:xfrm>
              <a:off x="2460320" y="2029853"/>
              <a:ext cx="264160" cy="264160"/>
            </a:xfrm>
            <a:custGeom>
              <a:avLst/>
              <a:gdLst/>
              <a:ahLst/>
              <a:cxnLst/>
              <a:rect l="l" t="t" r="r" b="b"/>
              <a:pathLst>
                <a:path w="264160" h="264160">
                  <a:moveTo>
                    <a:pt x="173151" y="0"/>
                  </a:moveTo>
                  <a:lnTo>
                    <a:pt x="0" y="0"/>
                  </a:lnTo>
                  <a:lnTo>
                    <a:pt x="0" y="173151"/>
                  </a:lnTo>
                  <a:lnTo>
                    <a:pt x="43294" y="129857"/>
                  </a:lnTo>
                  <a:lnTo>
                    <a:pt x="177050" y="263626"/>
                  </a:lnTo>
                  <a:lnTo>
                    <a:pt x="263626" y="177050"/>
                  </a:lnTo>
                  <a:lnTo>
                    <a:pt x="129870" y="43281"/>
                  </a:lnTo>
                  <a:lnTo>
                    <a:pt x="173151" y="0"/>
                  </a:lnTo>
                  <a:close/>
                </a:path>
              </a:pathLst>
            </a:custGeom>
            <a:solidFill>
              <a:srgbClr val="28AD8A"/>
            </a:solidFill>
          </p:spPr>
          <p:txBody>
            <a:bodyPr wrap="square" lIns="0" tIns="0" rIns="0" bIns="0" rtlCol="0"/>
            <a:lstStyle/>
            <a:p>
              <a:endParaRPr/>
            </a:p>
          </p:txBody>
        </p:sp>
        <p:sp>
          <p:nvSpPr>
            <p:cNvPr id="61" name="object 61"/>
            <p:cNvSpPr/>
            <p:nvPr/>
          </p:nvSpPr>
          <p:spPr>
            <a:xfrm>
              <a:off x="2460321" y="2029852"/>
              <a:ext cx="264160" cy="264160"/>
            </a:xfrm>
            <a:custGeom>
              <a:avLst/>
              <a:gdLst/>
              <a:ahLst/>
              <a:cxnLst/>
              <a:rect l="l" t="t" r="r" b="b"/>
              <a:pathLst>
                <a:path w="264160"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sp>
          <p:nvSpPr>
            <p:cNvPr id="62" name="object 62"/>
            <p:cNvSpPr/>
            <p:nvPr/>
          </p:nvSpPr>
          <p:spPr>
            <a:xfrm>
              <a:off x="1135065" y="2529789"/>
              <a:ext cx="264160" cy="264160"/>
            </a:xfrm>
            <a:custGeom>
              <a:avLst/>
              <a:gdLst/>
              <a:ahLst/>
              <a:cxnLst/>
              <a:rect l="l" t="t" r="r" b="b"/>
              <a:pathLst>
                <a:path w="264159" h="264160">
                  <a:moveTo>
                    <a:pt x="173161" y="0"/>
                  </a:moveTo>
                  <a:lnTo>
                    <a:pt x="0" y="0"/>
                  </a:lnTo>
                  <a:lnTo>
                    <a:pt x="0" y="173151"/>
                  </a:lnTo>
                  <a:lnTo>
                    <a:pt x="43289" y="129857"/>
                  </a:lnTo>
                  <a:lnTo>
                    <a:pt x="177060" y="263626"/>
                  </a:lnTo>
                  <a:lnTo>
                    <a:pt x="263636" y="177050"/>
                  </a:lnTo>
                  <a:lnTo>
                    <a:pt x="129866" y="43281"/>
                  </a:lnTo>
                  <a:lnTo>
                    <a:pt x="173161" y="0"/>
                  </a:lnTo>
                  <a:close/>
                </a:path>
              </a:pathLst>
            </a:custGeom>
            <a:solidFill>
              <a:srgbClr val="28AD8A"/>
            </a:solidFill>
          </p:spPr>
          <p:txBody>
            <a:bodyPr wrap="square" lIns="0" tIns="0" rIns="0" bIns="0" rtlCol="0"/>
            <a:lstStyle/>
            <a:p>
              <a:endParaRPr/>
            </a:p>
          </p:txBody>
        </p:sp>
        <p:sp>
          <p:nvSpPr>
            <p:cNvPr id="63" name="object 63"/>
            <p:cNvSpPr/>
            <p:nvPr/>
          </p:nvSpPr>
          <p:spPr>
            <a:xfrm>
              <a:off x="1135065" y="2529787"/>
              <a:ext cx="264160" cy="264160"/>
            </a:xfrm>
            <a:custGeom>
              <a:avLst/>
              <a:gdLst/>
              <a:ahLst/>
              <a:cxnLst/>
              <a:rect l="l" t="t" r="r" b="b"/>
              <a:pathLst>
                <a:path w="264159"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grpSp>
      <p:sp>
        <p:nvSpPr>
          <p:cNvPr id="64" name="object 64"/>
          <p:cNvSpPr txBox="1"/>
          <p:nvPr/>
        </p:nvSpPr>
        <p:spPr>
          <a:xfrm>
            <a:off x="4820221" y="1173886"/>
            <a:ext cx="894080" cy="381635"/>
          </a:xfrm>
          <a:prstGeom prst="rect">
            <a:avLst/>
          </a:prstGeom>
          <a:ln w="19050">
            <a:solidFill>
              <a:srgbClr val="7A5FC5"/>
            </a:solidFill>
          </a:ln>
        </p:spPr>
        <p:txBody>
          <a:bodyPr vert="horz" wrap="square" lIns="0" tIns="0" rIns="0" bIns="0" rtlCol="0">
            <a:spAutoFit/>
          </a:bodyPr>
          <a:lstStyle/>
          <a:p>
            <a:pPr marL="127000">
              <a:lnSpc>
                <a:spcPts val="2800"/>
              </a:lnSpc>
            </a:pPr>
            <a:r>
              <a:rPr sz="2500" spc="-10" dirty="0">
                <a:latin typeface="Calibri"/>
                <a:cs typeface="Calibri"/>
              </a:rPr>
              <a:t>Class</a:t>
            </a:r>
            <a:endParaRPr sz="2500">
              <a:latin typeface="Calibri"/>
              <a:cs typeface="Calibri"/>
            </a:endParaRPr>
          </a:p>
        </p:txBody>
      </p:sp>
      <p:sp>
        <p:nvSpPr>
          <p:cNvPr id="73" name="object 73"/>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74" name="object 74"/>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56</a:t>
            </a:fld>
            <a:endParaRPr spc="-25" dirty="0"/>
          </a:p>
        </p:txBody>
      </p:sp>
      <p:sp>
        <p:nvSpPr>
          <p:cNvPr id="75" name="object 75"/>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65" name="object 65"/>
          <p:cNvSpPr txBox="1"/>
          <p:nvPr/>
        </p:nvSpPr>
        <p:spPr>
          <a:xfrm>
            <a:off x="5328577" y="2194052"/>
            <a:ext cx="2386965" cy="2110740"/>
          </a:xfrm>
          <a:prstGeom prst="rect">
            <a:avLst/>
          </a:prstGeom>
        </p:spPr>
        <p:txBody>
          <a:bodyPr vert="horz" wrap="square" lIns="0" tIns="10795" rIns="0" bIns="0" rtlCol="0">
            <a:spAutoFit/>
          </a:bodyPr>
          <a:lstStyle/>
          <a:p>
            <a:pPr marL="532130" marR="5080">
              <a:lnSpc>
                <a:spcPct val="100400"/>
              </a:lnSpc>
              <a:spcBef>
                <a:spcPts val="85"/>
              </a:spcBef>
            </a:pPr>
            <a:r>
              <a:rPr sz="2400" spc="-10" dirty="0">
                <a:latin typeface="Calibri"/>
                <a:cs typeface="Calibri"/>
              </a:rPr>
              <a:t>Forward</a:t>
            </a:r>
            <a:r>
              <a:rPr sz="2400" spc="-85" dirty="0">
                <a:latin typeface="Calibri"/>
                <a:cs typeface="Calibri"/>
              </a:rPr>
              <a:t> </a:t>
            </a:r>
            <a:r>
              <a:rPr sz="2400" spc="-20" dirty="0">
                <a:latin typeface="Calibri"/>
                <a:cs typeface="Calibri"/>
              </a:rPr>
              <a:t>each </a:t>
            </a:r>
            <a:r>
              <a:rPr sz="2400" dirty="0">
                <a:latin typeface="Calibri"/>
                <a:cs typeface="Calibri"/>
              </a:rPr>
              <a:t>region</a:t>
            </a:r>
            <a:r>
              <a:rPr sz="2400" spc="-100" dirty="0">
                <a:latin typeface="Calibri"/>
                <a:cs typeface="Calibri"/>
              </a:rPr>
              <a:t> </a:t>
            </a:r>
            <a:r>
              <a:rPr sz="2400" spc="-10" dirty="0">
                <a:latin typeface="Calibri"/>
                <a:cs typeface="Calibri"/>
              </a:rPr>
              <a:t>through ConvNet</a:t>
            </a:r>
            <a:endParaRPr sz="2400">
              <a:latin typeface="Calibri"/>
              <a:cs typeface="Calibri"/>
            </a:endParaRPr>
          </a:p>
          <a:p>
            <a:pPr marL="12700" marR="153035">
              <a:lnSpc>
                <a:spcPct val="100800"/>
              </a:lnSpc>
              <a:spcBef>
                <a:spcPts val="1945"/>
              </a:spcBef>
            </a:pPr>
            <a:r>
              <a:rPr sz="2400" spc="-10" dirty="0">
                <a:latin typeface="Calibri"/>
                <a:cs typeface="Calibri"/>
              </a:rPr>
              <a:t>Warped</a:t>
            </a:r>
            <a:r>
              <a:rPr sz="2400" spc="-125" dirty="0">
                <a:latin typeface="Calibri"/>
                <a:cs typeface="Calibri"/>
              </a:rPr>
              <a:t> </a:t>
            </a:r>
            <a:r>
              <a:rPr sz="2400" spc="-10" dirty="0">
                <a:latin typeface="Calibri"/>
                <a:cs typeface="Calibri"/>
              </a:rPr>
              <a:t>image </a:t>
            </a:r>
            <a:r>
              <a:rPr sz="2400" dirty="0">
                <a:latin typeface="Calibri"/>
                <a:cs typeface="Calibri"/>
              </a:rPr>
              <a:t>regions</a:t>
            </a:r>
            <a:r>
              <a:rPr sz="2400" spc="-100" dirty="0">
                <a:latin typeface="Calibri"/>
                <a:cs typeface="Calibri"/>
              </a:rPr>
              <a:t> </a:t>
            </a:r>
            <a:r>
              <a:rPr sz="2400" spc="-10" dirty="0">
                <a:latin typeface="Calibri"/>
                <a:cs typeface="Calibri"/>
              </a:rPr>
              <a:t>(224x224)</a:t>
            </a:r>
            <a:endParaRPr sz="2400">
              <a:latin typeface="Calibri"/>
              <a:cs typeface="Calibri"/>
            </a:endParaRPr>
          </a:p>
        </p:txBody>
      </p:sp>
      <p:sp>
        <p:nvSpPr>
          <p:cNvPr id="66" name="object 66"/>
          <p:cNvSpPr txBox="1"/>
          <p:nvPr/>
        </p:nvSpPr>
        <p:spPr>
          <a:xfrm>
            <a:off x="5904877" y="4736083"/>
            <a:ext cx="1985645" cy="1510030"/>
          </a:xfrm>
          <a:prstGeom prst="rect">
            <a:avLst/>
          </a:prstGeom>
        </p:spPr>
        <p:txBody>
          <a:bodyPr vert="horz" wrap="square" lIns="0" tIns="5715" rIns="0" bIns="0" rtlCol="0">
            <a:spAutoFit/>
          </a:bodyPr>
          <a:lstStyle/>
          <a:p>
            <a:pPr marL="12700" marR="5080">
              <a:lnSpc>
                <a:spcPct val="101899"/>
              </a:lnSpc>
              <a:spcBef>
                <a:spcPts val="45"/>
              </a:spcBef>
            </a:pPr>
            <a:r>
              <a:rPr sz="2400" dirty="0">
                <a:latin typeface="Calibri"/>
                <a:cs typeface="Calibri"/>
              </a:rPr>
              <a:t>Regions</a:t>
            </a:r>
            <a:r>
              <a:rPr sz="2400" spc="-120" dirty="0">
                <a:latin typeface="Calibri"/>
                <a:cs typeface="Calibri"/>
              </a:rPr>
              <a:t> </a:t>
            </a:r>
            <a:r>
              <a:rPr sz="2400" spc="-25" dirty="0">
                <a:latin typeface="Calibri"/>
                <a:cs typeface="Calibri"/>
              </a:rPr>
              <a:t>of </a:t>
            </a:r>
            <a:r>
              <a:rPr sz="2400" spc="-10" dirty="0">
                <a:latin typeface="Calibri"/>
                <a:cs typeface="Calibri"/>
              </a:rPr>
              <a:t>Interest</a:t>
            </a:r>
            <a:r>
              <a:rPr sz="2400" spc="-120" dirty="0">
                <a:latin typeface="Calibri"/>
                <a:cs typeface="Calibri"/>
              </a:rPr>
              <a:t> </a:t>
            </a:r>
            <a:r>
              <a:rPr sz="2400" spc="-20" dirty="0">
                <a:latin typeface="Calibri"/>
                <a:cs typeface="Calibri"/>
              </a:rPr>
              <a:t>(RoI) </a:t>
            </a:r>
            <a:r>
              <a:rPr sz="2400" dirty="0">
                <a:latin typeface="Calibri"/>
                <a:cs typeface="Calibri"/>
              </a:rPr>
              <a:t>from</a:t>
            </a:r>
            <a:r>
              <a:rPr sz="2400" spc="-45" dirty="0">
                <a:latin typeface="Calibri"/>
                <a:cs typeface="Calibri"/>
              </a:rPr>
              <a:t> </a:t>
            </a:r>
            <a:r>
              <a:rPr sz="2400" dirty="0">
                <a:latin typeface="Calibri"/>
                <a:cs typeface="Calibri"/>
              </a:rPr>
              <a:t>a</a:t>
            </a:r>
            <a:r>
              <a:rPr sz="2400" spc="-40" dirty="0">
                <a:latin typeface="Calibri"/>
                <a:cs typeface="Calibri"/>
              </a:rPr>
              <a:t> </a:t>
            </a:r>
            <a:r>
              <a:rPr sz="2400" spc="-10" dirty="0">
                <a:latin typeface="Calibri"/>
                <a:cs typeface="Calibri"/>
              </a:rPr>
              <a:t>proposal </a:t>
            </a:r>
            <a:r>
              <a:rPr sz="2400" dirty="0">
                <a:latin typeface="Calibri"/>
                <a:cs typeface="Calibri"/>
              </a:rPr>
              <a:t>method</a:t>
            </a:r>
            <a:r>
              <a:rPr sz="2400" spc="-70" dirty="0">
                <a:latin typeface="Calibri"/>
                <a:cs typeface="Calibri"/>
              </a:rPr>
              <a:t> </a:t>
            </a:r>
            <a:r>
              <a:rPr sz="2400" spc="-10" dirty="0">
                <a:latin typeface="Calibri"/>
                <a:cs typeface="Calibri"/>
              </a:rPr>
              <a:t>(~2k)</a:t>
            </a:r>
            <a:endParaRPr sz="2400">
              <a:latin typeface="Calibri"/>
              <a:cs typeface="Calibri"/>
            </a:endParaRPr>
          </a:p>
        </p:txBody>
      </p:sp>
      <p:sp>
        <p:nvSpPr>
          <p:cNvPr id="67" name="object 67"/>
          <p:cNvSpPr txBox="1"/>
          <p:nvPr/>
        </p:nvSpPr>
        <p:spPr>
          <a:xfrm>
            <a:off x="7936001" y="5839967"/>
            <a:ext cx="4119879" cy="522605"/>
          </a:xfrm>
          <a:prstGeom prst="rect">
            <a:avLst/>
          </a:prstGeom>
        </p:spPr>
        <p:txBody>
          <a:bodyPr vert="horz" wrap="square" lIns="0" tIns="20320" rIns="0" bIns="0" rtlCol="0">
            <a:spAutoFit/>
          </a:bodyPr>
          <a:lstStyle/>
          <a:p>
            <a:pPr marL="12700" marR="89535">
              <a:lnSpc>
                <a:spcPts val="1300"/>
              </a:lnSpc>
              <a:spcBef>
                <a:spcPts val="160"/>
              </a:spcBef>
            </a:pPr>
            <a:r>
              <a:rPr sz="1100" spc="-20" dirty="0">
                <a:latin typeface="Calibri"/>
                <a:cs typeface="Calibri"/>
              </a:rPr>
              <a:t>Girshick</a:t>
            </a:r>
            <a:r>
              <a:rPr sz="1100" spc="-10" dirty="0">
                <a:latin typeface="Calibri"/>
                <a:cs typeface="Calibri"/>
              </a:rPr>
              <a:t> </a:t>
            </a:r>
            <a:r>
              <a:rPr sz="1100" dirty="0">
                <a:latin typeface="Calibri"/>
                <a:cs typeface="Calibri"/>
              </a:rPr>
              <a:t>et</a:t>
            </a:r>
            <a:r>
              <a:rPr sz="1100" spc="5" dirty="0">
                <a:latin typeface="Calibri"/>
                <a:cs typeface="Calibri"/>
              </a:rPr>
              <a:t> </a:t>
            </a:r>
            <a:r>
              <a:rPr sz="1100" dirty="0">
                <a:latin typeface="Calibri"/>
                <a:cs typeface="Calibri"/>
              </a:rPr>
              <a:t>al,</a:t>
            </a:r>
            <a:r>
              <a:rPr sz="1100" spc="-10" dirty="0">
                <a:latin typeface="Calibri"/>
                <a:cs typeface="Calibri"/>
              </a:rPr>
              <a:t> </a:t>
            </a:r>
            <a:r>
              <a:rPr sz="1100" spc="-20" dirty="0">
                <a:latin typeface="Calibri"/>
                <a:cs typeface="Calibri"/>
              </a:rPr>
              <a:t>“Rich</a:t>
            </a:r>
            <a:r>
              <a:rPr sz="1100" spc="-10" dirty="0">
                <a:latin typeface="Calibri"/>
                <a:cs typeface="Calibri"/>
              </a:rPr>
              <a:t> </a:t>
            </a:r>
            <a:r>
              <a:rPr sz="1100" spc="-20" dirty="0">
                <a:latin typeface="Calibri"/>
                <a:cs typeface="Calibri"/>
              </a:rPr>
              <a:t>feature</a:t>
            </a:r>
            <a:r>
              <a:rPr sz="1100" spc="-15" dirty="0">
                <a:latin typeface="Calibri"/>
                <a:cs typeface="Calibri"/>
              </a:rPr>
              <a:t> </a:t>
            </a:r>
            <a:r>
              <a:rPr sz="1100" spc="-20" dirty="0">
                <a:latin typeface="Calibri"/>
                <a:cs typeface="Calibri"/>
              </a:rPr>
              <a:t>hierarchies</a:t>
            </a:r>
            <a:r>
              <a:rPr sz="1100" spc="-10" dirty="0">
                <a:latin typeface="Calibri"/>
                <a:cs typeface="Calibri"/>
              </a:rPr>
              <a:t> for</a:t>
            </a:r>
            <a:r>
              <a:rPr sz="1100" dirty="0">
                <a:latin typeface="Calibri"/>
                <a:cs typeface="Calibri"/>
              </a:rPr>
              <a:t> </a:t>
            </a:r>
            <a:r>
              <a:rPr sz="1100" spc="-20" dirty="0">
                <a:latin typeface="Calibri"/>
                <a:cs typeface="Calibri"/>
              </a:rPr>
              <a:t>accurate</a:t>
            </a:r>
            <a:r>
              <a:rPr sz="1100" spc="-15" dirty="0">
                <a:latin typeface="Calibri"/>
                <a:cs typeface="Calibri"/>
              </a:rPr>
              <a:t> </a:t>
            </a:r>
            <a:r>
              <a:rPr sz="1100" spc="-20" dirty="0">
                <a:latin typeface="Calibri"/>
                <a:cs typeface="Calibri"/>
              </a:rPr>
              <a:t>object</a:t>
            </a:r>
            <a:r>
              <a:rPr sz="1100" dirty="0">
                <a:latin typeface="Calibri"/>
                <a:cs typeface="Calibri"/>
              </a:rPr>
              <a:t> </a:t>
            </a:r>
            <a:r>
              <a:rPr sz="1100" spc="-20" dirty="0">
                <a:latin typeface="Calibri"/>
                <a:cs typeface="Calibri"/>
              </a:rPr>
              <a:t>detection</a:t>
            </a:r>
            <a:r>
              <a:rPr sz="1100" spc="-10" dirty="0">
                <a:latin typeface="Calibri"/>
                <a:cs typeface="Calibri"/>
              </a:rPr>
              <a:t> </a:t>
            </a:r>
            <a:r>
              <a:rPr sz="1100" spc="-25" dirty="0">
                <a:latin typeface="Calibri"/>
                <a:cs typeface="Calibri"/>
              </a:rPr>
              <a:t>and </a:t>
            </a:r>
            <a:r>
              <a:rPr sz="1100" spc="-20" dirty="0">
                <a:latin typeface="Calibri"/>
                <a:cs typeface="Calibri"/>
              </a:rPr>
              <a:t>semantic</a:t>
            </a:r>
            <a:r>
              <a:rPr sz="1100" spc="-5" dirty="0">
                <a:latin typeface="Calibri"/>
                <a:cs typeface="Calibri"/>
              </a:rPr>
              <a:t> </a:t>
            </a:r>
            <a:r>
              <a:rPr sz="1100" spc="-20" dirty="0">
                <a:latin typeface="Calibri"/>
                <a:cs typeface="Calibri"/>
              </a:rPr>
              <a:t>segmentation”,</a:t>
            </a:r>
            <a:r>
              <a:rPr sz="1100" dirty="0">
                <a:latin typeface="Calibri"/>
                <a:cs typeface="Calibri"/>
              </a:rPr>
              <a:t> </a:t>
            </a:r>
            <a:r>
              <a:rPr sz="1100" spc="-20" dirty="0">
                <a:latin typeface="Calibri"/>
                <a:cs typeface="Calibri"/>
              </a:rPr>
              <a:t>CVPR</a:t>
            </a:r>
            <a:r>
              <a:rPr sz="1100" spc="-5" dirty="0">
                <a:latin typeface="Calibri"/>
                <a:cs typeface="Calibri"/>
              </a:rPr>
              <a:t> </a:t>
            </a:r>
            <a:r>
              <a:rPr sz="1100" spc="-10" dirty="0">
                <a:latin typeface="Calibri"/>
                <a:cs typeface="Calibri"/>
              </a:rPr>
              <a:t>2014.</a:t>
            </a:r>
            <a:endParaRPr sz="1100" dirty="0">
              <a:latin typeface="Calibri"/>
              <a:cs typeface="Calibri"/>
            </a:endParaRPr>
          </a:p>
          <a:p>
            <a:pPr marL="12700">
              <a:lnSpc>
                <a:spcPts val="1250"/>
              </a:lnSpc>
            </a:pPr>
            <a:r>
              <a:rPr sz="1100" spc="-10" dirty="0">
                <a:latin typeface="Calibri"/>
                <a:cs typeface="Calibri"/>
              </a:rPr>
              <a:t>Figure</a:t>
            </a:r>
            <a:r>
              <a:rPr sz="1100" spc="-25" dirty="0">
                <a:latin typeface="Calibri"/>
                <a:cs typeface="Calibri"/>
              </a:rPr>
              <a:t> </a:t>
            </a:r>
            <a:r>
              <a:rPr sz="1100" spc="-20" dirty="0">
                <a:latin typeface="Calibri"/>
                <a:cs typeface="Calibri"/>
              </a:rPr>
              <a:t>copyright</a:t>
            </a:r>
            <a:r>
              <a:rPr sz="1100" spc="-5" dirty="0">
                <a:latin typeface="Calibri"/>
                <a:cs typeface="Calibri"/>
              </a:rPr>
              <a:t> </a:t>
            </a:r>
            <a:r>
              <a:rPr sz="1100" spc="-10" dirty="0">
                <a:latin typeface="Calibri"/>
                <a:cs typeface="Calibri"/>
              </a:rPr>
              <a:t>Ross</a:t>
            </a:r>
            <a:r>
              <a:rPr sz="1100" spc="-15" dirty="0">
                <a:latin typeface="Calibri"/>
                <a:cs typeface="Calibri"/>
              </a:rPr>
              <a:t> </a:t>
            </a:r>
            <a:r>
              <a:rPr sz="1100" spc="-20" dirty="0">
                <a:latin typeface="Calibri"/>
                <a:cs typeface="Calibri"/>
              </a:rPr>
              <a:t>Girshick,</a:t>
            </a:r>
            <a:r>
              <a:rPr sz="1100" spc="-10" dirty="0">
                <a:latin typeface="Calibri"/>
                <a:cs typeface="Calibri"/>
              </a:rPr>
              <a:t> </a:t>
            </a:r>
            <a:r>
              <a:rPr sz="1100" spc="-25" dirty="0">
                <a:latin typeface="Calibri"/>
                <a:cs typeface="Calibri"/>
              </a:rPr>
              <a:t>20</a:t>
            </a:r>
            <a:r>
              <a:rPr lang="tr-TR" sz="1100" spc="-25" dirty="0">
                <a:latin typeface="Calibri"/>
                <a:cs typeface="Calibri"/>
              </a:rPr>
              <a:t>15</a:t>
            </a:r>
            <a:r>
              <a:rPr sz="1100" spc="-25" dirty="0">
                <a:latin typeface="Calibri"/>
                <a:cs typeface="Calibri"/>
              </a:rPr>
              <a:t>;</a:t>
            </a:r>
            <a:r>
              <a:rPr sz="1100" spc="-5" dirty="0">
                <a:latin typeface="Calibri"/>
                <a:cs typeface="Calibri"/>
              </a:rPr>
              <a:t> </a:t>
            </a:r>
            <a:r>
              <a:rPr sz="1100" u="sng" spc="-20" dirty="0">
                <a:solidFill>
                  <a:srgbClr val="0462C1"/>
                </a:solidFill>
                <a:uFill>
                  <a:solidFill>
                    <a:srgbClr val="0462C1"/>
                  </a:solidFill>
                </a:uFill>
                <a:latin typeface="Calibri"/>
                <a:cs typeface="Calibri"/>
              </a:rPr>
              <a:t>source</a:t>
            </a:r>
            <a:r>
              <a:rPr sz="1100" spc="-20" dirty="0">
                <a:latin typeface="Calibri"/>
                <a:cs typeface="Calibri"/>
              </a:rPr>
              <a:t>.</a:t>
            </a:r>
            <a:r>
              <a:rPr sz="1100" dirty="0">
                <a:latin typeface="Calibri"/>
                <a:cs typeface="Calibri"/>
              </a:rPr>
              <a:t> </a:t>
            </a:r>
            <a:r>
              <a:rPr sz="1100" spc="-25" dirty="0">
                <a:latin typeface="Calibri"/>
                <a:cs typeface="Calibri"/>
              </a:rPr>
              <a:t>Reproduced</a:t>
            </a:r>
            <a:r>
              <a:rPr sz="1100" spc="-15" dirty="0">
                <a:latin typeface="Calibri"/>
                <a:cs typeface="Calibri"/>
              </a:rPr>
              <a:t> </a:t>
            </a:r>
            <a:r>
              <a:rPr sz="1100" spc="-10" dirty="0">
                <a:latin typeface="Calibri"/>
                <a:cs typeface="Calibri"/>
              </a:rPr>
              <a:t>with</a:t>
            </a:r>
            <a:r>
              <a:rPr sz="1100" spc="-20" dirty="0">
                <a:latin typeface="Calibri"/>
                <a:cs typeface="Calibri"/>
              </a:rPr>
              <a:t> </a:t>
            </a:r>
            <a:r>
              <a:rPr sz="1100" spc="-10" dirty="0">
                <a:latin typeface="Calibri"/>
                <a:cs typeface="Calibri"/>
              </a:rPr>
              <a:t>permission.</a:t>
            </a:r>
            <a:endParaRPr sz="1100" dirty="0">
              <a:latin typeface="Calibri"/>
              <a:cs typeface="Calibri"/>
            </a:endParaRPr>
          </a:p>
        </p:txBody>
      </p:sp>
      <p:sp>
        <p:nvSpPr>
          <p:cNvPr id="68" name="object 68"/>
          <p:cNvSpPr txBox="1"/>
          <p:nvPr/>
        </p:nvSpPr>
        <p:spPr>
          <a:xfrm>
            <a:off x="6615315" y="314452"/>
            <a:ext cx="4488180" cy="467359"/>
          </a:xfrm>
          <a:prstGeom prst="rect">
            <a:avLst/>
          </a:prstGeom>
          <a:ln w="25400">
            <a:solidFill>
              <a:srgbClr val="7A5FC5"/>
            </a:solidFill>
          </a:ln>
        </p:spPr>
        <p:txBody>
          <a:bodyPr vert="horz" wrap="square" lIns="0" tIns="23495" rIns="0" bIns="0" rtlCol="0">
            <a:spAutoFit/>
          </a:bodyPr>
          <a:lstStyle/>
          <a:p>
            <a:pPr marL="1028065">
              <a:lnSpc>
                <a:spcPct val="100000"/>
              </a:lnSpc>
              <a:spcBef>
                <a:spcPts val="185"/>
              </a:spcBef>
            </a:pPr>
            <a:r>
              <a:rPr sz="2400" dirty="0">
                <a:latin typeface="Calibri"/>
                <a:cs typeface="Calibri"/>
              </a:rPr>
              <a:t>Classify</a:t>
            </a:r>
            <a:r>
              <a:rPr sz="2400" spc="-50" dirty="0">
                <a:latin typeface="Calibri"/>
                <a:cs typeface="Calibri"/>
              </a:rPr>
              <a:t> </a:t>
            </a:r>
            <a:r>
              <a:rPr sz="2400" dirty="0">
                <a:latin typeface="Calibri"/>
                <a:cs typeface="Calibri"/>
              </a:rPr>
              <a:t>each</a:t>
            </a:r>
            <a:r>
              <a:rPr sz="2400" spc="-45" dirty="0">
                <a:latin typeface="Calibri"/>
                <a:cs typeface="Calibri"/>
              </a:rPr>
              <a:t> </a:t>
            </a:r>
            <a:r>
              <a:rPr sz="2400" spc="-10" dirty="0">
                <a:latin typeface="Calibri"/>
                <a:cs typeface="Calibri"/>
              </a:rPr>
              <a:t>region</a:t>
            </a:r>
            <a:endParaRPr sz="2400">
              <a:latin typeface="Calibri"/>
              <a:cs typeface="Calibri"/>
            </a:endParaRPr>
          </a:p>
        </p:txBody>
      </p:sp>
      <p:sp>
        <p:nvSpPr>
          <p:cNvPr id="69" name="object 69"/>
          <p:cNvSpPr txBox="1"/>
          <p:nvPr/>
        </p:nvSpPr>
        <p:spPr>
          <a:xfrm>
            <a:off x="3791242" y="1173886"/>
            <a:ext cx="919480" cy="381635"/>
          </a:xfrm>
          <a:prstGeom prst="rect">
            <a:avLst/>
          </a:prstGeom>
          <a:ln w="19050">
            <a:solidFill>
              <a:srgbClr val="0000FF"/>
            </a:solidFill>
          </a:ln>
        </p:spPr>
        <p:txBody>
          <a:bodyPr vert="horz" wrap="square" lIns="0" tIns="0" rIns="0" bIns="0" rtlCol="0">
            <a:spAutoFit/>
          </a:bodyPr>
          <a:lstStyle/>
          <a:p>
            <a:pPr marL="141605">
              <a:lnSpc>
                <a:spcPts val="2800"/>
              </a:lnSpc>
            </a:pPr>
            <a:r>
              <a:rPr sz="2500" spc="-20" dirty="0">
                <a:latin typeface="Calibri"/>
                <a:cs typeface="Calibri"/>
              </a:rPr>
              <a:t>Bbox</a:t>
            </a:r>
            <a:endParaRPr sz="2500">
              <a:latin typeface="Calibri"/>
              <a:cs typeface="Calibri"/>
            </a:endParaRPr>
          </a:p>
        </p:txBody>
      </p:sp>
      <p:sp>
        <p:nvSpPr>
          <p:cNvPr id="70" name="object 70"/>
          <p:cNvSpPr txBox="1"/>
          <p:nvPr/>
        </p:nvSpPr>
        <p:spPr>
          <a:xfrm>
            <a:off x="6615315" y="881087"/>
            <a:ext cx="4488180" cy="1240155"/>
          </a:xfrm>
          <a:prstGeom prst="rect">
            <a:avLst/>
          </a:prstGeom>
          <a:ln w="25400">
            <a:solidFill>
              <a:srgbClr val="0000FF"/>
            </a:solidFill>
          </a:ln>
        </p:spPr>
        <p:txBody>
          <a:bodyPr vert="horz" wrap="square" lIns="0" tIns="45085" rIns="0" bIns="0" rtlCol="0">
            <a:spAutoFit/>
          </a:bodyPr>
          <a:lstStyle/>
          <a:p>
            <a:pPr marL="121285">
              <a:lnSpc>
                <a:spcPct val="100000"/>
              </a:lnSpc>
              <a:spcBef>
                <a:spcPts val="355"/>
              </a:spcBef>
            </a:pPr>
            <a:r>
              <a:rPr sz="2400" dirty="0">
                <a:latin typeface="Calibri"/>
                <a:cs typeface="Calibri"/>
              </a:rPr>
              <a:t>Bounding</a:t>
            </a:r>
            <a:r>
              <a:rPr sz="2400" spc="-80" dirty="0">
                <a:latin typeface="Calibri"/>
                <a:cs typeface="Calibri"/>
              </a:rPr>
              <a:t> </a:t>
            </a:r>
            <a:r>
              <a:rPr sz="2400" dirty="0">
                <a:latin typeface="Calibri"/>
                <a:cs typeface="Calibri"/>
              </a:rPr>
              <a:t>box</a:t>
            </a:r>
            <a:r>
              <a:rPr sz="2400" spc="-75" dirty="0">
                <a:latin typeface="Calibri"/>
                <a:cs typeface="Calibri"/>
              </a:rPr>
              <a:t> </a:t>
            </a:r>
            <a:r>
              <a:rPr sz="2400" spc="-10" dirty="0">
                <a:latin typeface="Calibri"/>
                <a:cs typeface="Calibri"/>
              </a:rPr>
              <a:t>regression:</a:t>
            </a:r>
            <a:endParaRPr sz="2400">
              <a:latin typeface="Calibri"/>
              <a:cs typeface="Calibri"/>
            </a:endParaRPr>
          </a:p>
          <a:p>
            <a:pPr marL="121285" marR="187325">
              <a:lnSpc>
                <a:spcPct val="100800"/>
              </a:lnSpc>
              <a:spcBef>
                <a:spcPts val="5"/>
              </a:spcBef>
            </a:pPr>
            <a:r>
              <a:rPr sz="2400" dirty="0">
                <a:latin typeface="Calibri"/>
                <a:cs typeface="Calibri"/>
              </a:rPr>
              <a:t>Predict</a:t>
            </a:r>
            <a:r>
              <a:rPr sz="2400" spc="-80" dirty="0">
                <a:latin typeface="Calibri"/>
                <a:cs typeface="Calibri"/>
              </a:rPr>
              <a:t> </a:t>
            </a:r>
            <a:r>
              <a:rPr sz="2400" spc="-10" dirty="0">
                <a:latin typeface="Calibri"/>
                <a:cs typeface="Calibri"/>
              </a:rPr>
              <a:t>“transform”</a:t>
            </a:r>
            <a:r>
              <a:rPr sz="2400" spc="-75" dirty="0">
                <a:latin typeface="Calibri"/>
                <a:cs typeface="Calibri"/>
              </a:rPr>
              <a:t> </a:t>
            </a:r>
            <a:r>
              <a:rPr sz="2400" dirty="0">
                <a:latin typeface="Calibri"/>
                <a:cs typeface="Calibri"/>
              </a:rPr>
              <a:t>to</a:t>
            </a:r>
            <a:r>
              <a:rPr sz="2400" spc="-80" dirty="0">
                <a:latin typeface="Calibri"/>
                <a:cs typeface="Calibri"/>
              </a:rPr>
              <a:t> </a:t>
            </a:r>
            <a:r>
              <a:rPr sz="2400" dirty="0">
                <a:latin typeface="Calibri"/>
                <a:cs typeface="Calibri"/>
              </a:rPr>
              <a:t>correct</a:t>
            </a:r>
            <a:r>
              <a:rPr sz="2400" spc="-75" dirty="0">
                <a:latin typeface="Calibri"/>
                <a:cs typeface="Calibri"/>
              </a:rPr>
              <a:t> </a:t>
            </a:r>
            <a:r>
              <a:rPr sz="2400" spc="-25" dirty="0">
                <a:latin typeface="Calibri"/>
                <a:cs typeface="Calibri"/>
              </a:rPr>
              <a:t>the </a:t>
            </a:r>
            <a:r>
              <a:rPr sz="2400" dirty="0">
                <a:latin typeface="Calibri"/>
                <a:cs typeface="Calibri"/>
              </a:rPr>
              <a:t>RoI:</a:t>
            </a:r>
            <a:r>
              <a:rPr sz="2400" spc="-60" dirty="0">
                <a:latin typeface="Calibri"/>
                <a:cs typeface="Calibri"/>
              </a:rPr>
              <a:t> </a:t>
            </a:r>
            <a:r>
              <a:rPr sz="2400" dirty="0">
                <a:latin typeface="Calibri"/>
                <a:cs typeface="Calibri"/>
              </a:rPr>
              <a:t>4</a:t>
            </a:r>
            <a:r>
              <a:rPr sz="2400" spc="-60" dirty="0">
                <a:latin typeface="Calibri"/>
                <a:cs typeface="Calibri"/>
              </a:rPr>
              <a:t> </a:t>
            </a:r>
            <a:r>
              <a:rPr sz="2400" dirty="0">
                <a:latin typeface="Calibri"/>
                <a:cs typeface="Calibri"/>
              </a:rPr>
              <a:t>numbers</a:t>
            </a:r>
            <a:r>
              <a:rPr sz="2400" spc="-55" dirty="0">
                <a:latin typeface="Calibri"/>
                <a:cs typeface="Calibri"/>
              </a:rPr>
              <a:t> </a:t>
            </a:r>
            <a:r>
              <a:rPr sz="2400" dirty="0">
                <a:latin typeface="Calibri"/>
                <a:cs typeface="Calibri"/>
              </a:rPr>
              <a:t>(t</a:t>
            </a:r>
            <a:r>
              <a:rPr sz="2400" baseline="-17361" dirty="0">
                <a:latin typeface="Calibri"/>
                <a:cs typeface="Calibri"/>
              </a:rPr>
              <a:t>x</a:t>
            </a:r>
            <a:r>
              <a:rPr sz="2400" dirty="0">
                <a:latin typeface="Calibri"/>
                <a:cs typeface="Calibri"/>
              </a:rPr>
              <a:t>,</a:t>
            </a:r>
            <a:r>
              <a:rPr sz="2400" spc="-55" dirty="0">
                <a:latin typeface="Calibri"/>
                <a:cs typeface="Calibri"/>
              </a:rPr>
              <a:t> </a:t>
            </a:r>
            <a:r>
              <a:rPr sz="2400" spc="-10" dirty="0">
                <a:latin typeface="Calibri"/>
                <a:cs typeface="Calibri"/>
              </a:rPr>
              <a:t>t</a:t>
            </a:r>
            <a:r>
              <a:rPr sz="2400" spc="-15" baseline="-17361" dirty="0">
                <a:latin typeface="Calibri"/>
                <a:cs typeface="Calibri"/>
              </a:rPr>
              <a:t>y</a:t>
            </a:r>
            <a:r>
              <a:rPr sz="2400" spc="-10" dirty="0">
                <a:latin typeface="Calibri"/>
                <a:cs typeface="Calibri"/>
              </a:rPr>
              <a:t>,</a:t>
            </a:r>
            <a:r>
              <a:rPr sz="2400" spc="-50" dirty="0">
                <a:latin typeface="Calibri"/>
                <a:cs typeface="Calibri"/>
              </a:rPr>
              <a:t> </a:t>
            </a:r>
            <a:r>
              <a:rPr sz="2400" dirty="0">
                <a:latin typeface="Calibri"/>
                <a:cs typeface="Calibri"/>
              </a:rPr>
              <a:t>t</a:t>
            </a:r>
            <a:r>
              <a:rPr sz="2400" baseline="-17361" dirty="0">
                <a:latin typeface="Calibri"/>
                <a:cs typeface="Calibri"/>
              </a:rPr>
              <a:t>h</a:t>
            </a:r>
            <a:r>
              <a:rPr sz="2400" dirty="0">
                <a:latin typeface="Calibri"/>
                <a:cs typeface="Calibri"/>
              </a:rPr>
              <a:t>,</a:t>
            </a:r>
            <a:r>
              <a:rPr sz="2400" spc="-55" dirty="0">
                <a:latin typeface="Calibri"/>
                <a:cs typeface="Calibri"/>
              </a:rPr>
              <a:t> </a:t>
            </a:r>
            <a:r>
              <a:rPr sz="2400" spc="-25" dirty="0">
                <a:latin typeface="Calibri"/>
                <a:cs typeface="Calibri"/>
              </a:rPr>
              <a:t>t</a:t>
            </a:r>
            <a:r>
              <a:rPr sz="2400" spc="-37" baseline="-17361" dirty="0">
                <a:latin typeface="Calibri"/>
                <a:cs typeface="Calibri"/>
              </a:rPr>
              <a:t>w</a:t>
            </a:r>
            <a:r>
              <a:rPr sz="2400" spc="-25" dirty="0">
                <a:latin typeface="Calibri"/>
                <a:cs typeface="Calibri"/>
              </a:rPr>
              <a:t>)</a:t>
            </a:r>
            <a:endParaRPr sz="2400">
              <a:latin typeface="Calibri"/>
              <a:cs typeface="Calibri"/>
            </a:endParaRPr>
          </a:p>
        </p:txBody>
      </p:sp>
      <p:sp>
        <p:nvSpPr>
          <p:cNvPr id="71" name="object 71"/>
          <p:cNvSpPr txBox="1"/>
          <p:nvPr/>
        </p:nvSpPr>
        <p:spPr>
          <a:xfrm>
            <a:off x="1581429" y="1554988"/>
            <a:ext cx="919480" cy="381635"/>
          </a:xfrm>
          <a:prstGeom prst="rect">
            <a:avLst/>
          </a:prstGeom>
          <a:ln w="19050">
            <a:solidFill>
              <a:srgbClr val="0000FF"/>
            </a:solidFill>
          </a:ln>
        </p:spPr>
        <p:txBody>
          <a:bodyPr vert="horz" wrap="square" lIns="0" tIns="0" rIns="0" bIns="0" rtlCol="0">
            <a:spAutoFit/>
          </a:bodyPr>
          <a:lstStyle/>
          <a:p>
            <a:pPr marL="141605">
              <a:lnSpc>
                <a:spcPts val="2800"/>
              </a:lnSpc>
            </a:pPr>
            <a:r>
              <a:rPr sz="2500" spc="-20" dirty="0">
                <a:latin typeface="Calibri"/>
                <a:cs typeface="Calibri"/>
              </a:rPr>
              <a:t>Bbox</a:t>
            </a:r>
            <a:endParaRPr sz="2500">
              <a:latin typeface="Calibri"/>
              <a:cs typeface="Calibri"/>
            </a:endParaRPr>
          </a:p>
        </p:txBody>
      </p:sp>
      <p:sp>
        <p:nvSpPr>
          <p:cNvPr id="72" name="object 72"/>
          <p:cNvSpPr txBox="1"/>
          <p:nvPr/>
        </p:nvSpPr>
        <p:spPr>
          <a:xfrm>
            <a:off x="287442" y="2066074"/>
            <a:ext cx="919480" cy="381635"/>
          </a:xfrm>
          <a:prstGeom prst="rect">
            <a:avLst/>
          </a:prstGeom>
          <a:ln w="19050">
            <a:solidFill>
              <a:srgbClr val="0000FF"/>
            </a:solidFill>
          </a:ln>
        </p:spPr>
        <p:txBody>
          <a:bodyPr vert="horz" wrap="square" lIns="0" tIns="0" rIns="0" bIns="0" rtlCol="0">
            <a:spAutoFit/>
          </a:bodyPr>
          <a:lstStyle/>
          <a:p>
            <a:pPr marL="141605">
              <a:lnSpc>
                <a:spcPts val="2810"/>
              </a:lnSpc>
            </a:pPr>
            <a:r>
              <a:rPr sz="2500" spc="-20" dirty="0">
                <a:latin typeface="Calibri"/>
                <a:cs typeface="Calibri"/>
              </a:rPr>
              <a:t>Bbox</a:t>
            </a:r>
            <a:endParaRPr sz="250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739"/>
            <a:ext cx="5420360" cy="635000"/>
          </a:xfrm>
          <a:prstGeom prst="rect">
            <a:avLst/>
          </a:prstGeom>
        </p:spPr>
        <p:txBody>
          <a:bodyPr vert="horz" wrap="square" lIns="0" tIns="12700" rIns="0" bIns="0" rtlCol="0">
            <a:spAutoFit/>
          </a:bodyPr>
          <a:lstStyle/>
          <a:p>
            <a:pPr marL="12700">
              <a:lnSpc>
                <a:spcPct val="100000"/>
              </a:lnSpc>
              <a:spcBef>
                <a:spcPts val="100"/>
              </a:spcBef>
            </a:pPr>
            <a:r>
              <a:rPr spc="-10" dirty="0"/>
              <a:t>R-</a:t>
            </a:r>
            <a:r>
              <a:rPr dirty="0"/>
              <a:t>CNN:</a:t>
            </a:r>
            <a:r>
              <a:rPr spc="-15" dirty="0"/>
              <a:t> </a:t>
            </a:r>
            <a:r>
              <a:rPr spc="-35" dirty="0"/>
              <a:t>Region-</a:t>
            </a:r>
            <a:r>
              <a:rPr dirty="0"/>
              <a:t>Based</a:t>
            </a:r>
            <a:r>
              <a:rPr spc="-15" dirty="0"/>
              <a:t> </a:t>
            </a:r>
            <a:r>
              <a:rPr spc="-25" dirty="0"/>
              <a:t>CNN</a:t>
            </a:r>
          </a:p>
        </p:txBody>
      </p:sp>
      <p:grpSp>
        <p:nvGrpSpPr>
          <p:cNvPr id="3" name="object 3"/>
          <p:cNvGrpSpPr/>
          <p:nvPr/>
        </p:nvGrpSpPr>
        <p:grpSpPr>
          <a:xfrm>
            <a:off x="898206" y="3942753"/>
            <a:ext cx="4813935" cy="2275205"/>
            <a:chOff x="898206" y="3942753"/>
            <a:chExt cx="4813935" cy="2275205"/>
          </a:xfrm>
        </p:grpSpPr>
        <p:sp>
          <p:nvSpPr>
            <p:cNvPr id="4" name="object 4"/>
            <p:cNvSpPr/>
            <p:nvPr/>
          </p:nvSpPr>
          <p:spPr>
            <a:xfrm>
              <a:off x="2667038" y="3949103"/>
              <a:ext cx="788670" cy="254000"/>
            </a:xfrm>
            <a:custGeom>
              <a:avLst/>
              <a:gdLst/>
              <a:ahLst/>
              <a:cxnLst/>
              <a:rect l="l" t="t" r="r" b="b"/>
              <a:pathLst>
                <a:path w="788670" h="254000">
                  <a:moveTo>
                    <a:pt x="788441" y="0"/>
                  </a:moveTo>
                  <a:lnTo>
                    <a:pt x="234734" y="0"/>
                  </a:lnTo>
                  <a:lnTo>
                    <a:pt x="0" y="253961"/>
                  </a:lnTo>
                  <a:lnTo>
                    <a:pt x="553694" y="253961"/>
                  </a:lnTo>
                  <a:lnTo>
                    <a:pt x="788441" y="0"/>
                  </a:lnTo>
                  <a:close/>
                </a:path>
              </a:pathLst>
            </a:custGeom>
            <a:solidFill>
              <a:srgbClr val="E7E6E6">
                <a:alpha val="79998"/>
              </a:srgbClr>
            </a:solidFill>
          </p:spPr>
          <p:txBody>
            <a:bodyPr wrap="square" lIns="0" tIns="0" rIns="0" bIns="0" rtlCol="0"/>
            <a:lstStyle/>
            <a:p>
              <a:endParaRPr/>
            </a:p>
          </p:txBody>
        </p:sp>
        <p:sp>
          <p:nvSpPr>
            <p:cNvPr id="5" name="object 5"/>
            <p:cNvSpPr/>
            <p:nvPr/>
          </p:nvSpPr>
          <p:spPr>
            <a:xfrm>
              <a:off x="2667038" y="3949103"/>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pic>
          <p:nvPicPr>
            <p:cNvPr id="6" name="object 6"/>
            <p:cNvPicPr/>
            <p:nvPr/>
          </p:nvPicPr>
          <p:blipFill>
            <a:blip r:embed="rId2" cstate="print"/>
            <a:stretch>
              <a:fillRect/>
            </a:stretch>
          </p:blipFill>
          <p:spPr>
            <a:xfrm>
              <a:off x="902207" y="4590288"/>
              <a:ext cx="4803648" cy="1621536"/>
            </a:xfrm>
            <a:prstGeom prst="rect">
              <a:avLst/>
            </a:prstGeom>
          </p:spPr>
        </p:pic>
        <p:sp>
          <p:nvSpPr>
            <p:cNvPr id="7" name="object 7"/>
            <p:cNvSpPr/>
            <p:nvPr/>
          </p:nvSpPr>
          <p:spPr>
            <a:xfrm>
              <a:off x="904556" y="4590478"/>
              <a:ext cx="4801235" cy="1621155"/>
            </a:xfrm>
            <a:custGeom>
              <a:avLst/>
              <a:gdLst/>
              <a:ahLst/>
              <a:cxnLst/>
              <a:rect l="l" t="t" r="r" b="b"/>
              <a:pathLst>
                <a:path w="4801235" h="1621154">
                  <a:moveTo>
                    <a:pt x="0" y="1621070"/>
                  </a:moveTo>
                  <a:lnTo>
                    <a:pt x="1498330" y="0"/>
                  </a:lnTo>
                  <a:lnTo>
                    <a:pt x="4800772" y="0"/>
                  </a:lnTo>
                  <a:lnTo>
                    <a:pt x="3302431" y="1621070"/>
                  </a:lnTo>
                  <a:lnTo>
                    <a:pt x="0" y="1621070"/>
                  </a:lnTo>
                  <a:close/>
                </a:path>
              </a:pathLst>
            </a:custGeom>
            <a:ln w="12700">
              <a:solidFill>
                <a:srgbClr val="1D7D66"/>
              </a:solidFill>
            </a:ln>
          </p:spPr>
          <p:txBody>
            <a:bodyPr wrap="square" lIns="0" tIns="0" rIns="0" bIns="0" rtlCol="0"/>
            <a:lstStyle/>
            <a:p>
              <a:endParaRPr/>
            </a:p>
          </p:txBody>
        </p:sp>
      </p:grpSp>
      <p:sp>
        <p:nvSpPr>
          <p:cNvPr id="8" name="object 8"/>
          <p:cNvSpPr txBox="1"/>
          <p:nvPr/>
        </p:nvSpPr>
        <p:spPr>
          <a:xfrm>
            <a:off x="337319" y="5031230"/>
            <a:ext cx="711835" cy="406400"/>
          </a:xfrm>
          <a:prstGeom prst="rect">
            <a:avLst/>
          </a:prstGeom>
        </p:spPr>
        <p:txBody>
          <a:bodyPr vert="horz" wrap="square" lIns="0" tIns="12700" rIns="0" bIns="0" rtlCol="0">
            <a:spAutoFit/>
          </a:bodyPr>
          <a:lstStyle/>
          <a:p>
            <a:pPr marL="12700">
              <a:lnSpc>
                <a:spcPct val="100000"/>
              </a:lnSpc>
              <a:spcBef>
                <a:spcPts val="100"/>
              </a:spcBef>
            </a:pPr>
            <a:r>
              <a:rPr sz="2500" spc="-10" dirty="0">
                <a:latin typeface="Calibri"/>
                <a:cs typeface="Calibri"/>
              </a:rPr>
              <a:t>Input</a:t>
            </a:r>
            <a:endParaRPr sz="2500">
              <a:latin typeface="Calibri"/>
              <a:cs typeface="Calibri"/>
            </a:endParaRPr>
          </a:p>
        </p:txBody>
      </p:sp>
      <p:grpSp>
        <p:nvGrpSpPr>
          <p:cNvPr id="9" name="object 9"/>
          <p:cNvGrpSpPr/>
          <p:nvPr/>
        </p:nvGrpSpPr>
        <p:grpSpPr>
          <a:xfrm>
            <a:off x="966818" y="2054466"/>
            <a:ext cx="4442460" cy="4142740"/>
            <a:chOff x="966818" y="2054466"/>
            <a:chExt cx="4442460" cy="4142740"/>
          </a:xfrm>
        </p:grpSpPr>
        <p:sp>
          <p:nvSpPr>
            <p:cNvPr id="10" name="object 10"/>
            <p:cNvSpPr/>
            <p:nvPr/>
          </p:nvSpPr>
          <p:spPr>
            <a:xfrm>
              <a:off x="1810740" y="4677194"/>
              <a:ext cx="2428240" cy="1038860"/>
            </a:xfrm>
            <a:custGeom>
              <a:avLst/>
              <a:gdLst/>
              <a:ahLst/>
              <a:cxnLst/>
              <a:rect l="l" t="t" r="r" b="b"/>
              <a:pathLst>
                <a:path w="2428240" h="1038860">
                  <a:moveTo>
                    <a:pt x="2428151" y="0"/>
                  </a:moveTo>
                  <a:lnTo>
                    <a:pt x="960145" y="0"/>
                  </a:lnTo>
                  <a:lnTo>
                    <a:pt x="0" y="1038795"/>
                  </a:lnTo>
                  <a:lnTo>
                    <a:pt x="1468005" y="1038795"/>
                  </a:lnTo>
                  <a:lnTo>
                    <a:pt x="2428151" y="0"/>
                  </a:lnTo>
                  <a:close/>
                </a:path>
              </a:pathLst>
            </a:custGeom>
            <a:solidFill>
              <a:srgbClr val="E7E6E6">
                <a:alpha val="79998"/>
              </a:srgbClr>
            </a:solidFill>
          </p:spPr>
          <p:txBody>
            <a:bodyPr wrap="square" lIns="0" tIns="0" rIns="0" bIns="0" rtlCol="0"/>
            <a:lstStyle/>
            <a:p>
              <a:endParaRPr/>
            </a:p>
          </p:txBody>
        </p:sp>
        <p:sp>
          <p:nvSpPr>
            <p:cNvPr id="11" name="object 11"/>
            <p:cNvSpPr/>
            <p:nvPr/>
          </p:nvSpPr>
          <p:spPr>
            <a:xfrm>
              <a:off x="1810740" y="4677194"/>
              <a:ext cx="2428240" cy="1038860"/>
            </a:xfrm>
            <a:custGeom>
              <a:avLst/>
              <a:gdLst/>
              <a:ahLst/>
              <a:cxnLst/>
              <a:rect l="l" t="t" r="r" b="b"/>
              <a:pathLst>
                <a:path w="2428240" h="1038860">
                  <a:moveTo>
                    <a:pt x="0" y="1038800"/>
                  </a:moveTo>
                  <a:lnTo>
                    <a:pt x="960150" y="0"/>
                  </a:lnTo>
                  <a:lnTo>
                    <a:pt x="2428151" y="0"/>
                  </a:lnTo>
                  <a:lnTo>
                    <a:pt x="1468000" y="1038800"/>
                  </a:lnTo>
                  <a:lnTo>
                    <a:pt x="0" y="1038800"/>
                  </a:lnTo>
                  <a:close/>
                </a:path>
              </a:pathLst>
            </a:custGeom>
            <a:ln w="12700">
              <a:solidFill>
                <a:srgbClr val="1D7D66"/>
              </a:solidFill>
            </a:ln>
          </p:spPr>
          <p:txBody>
            <a:bodyPr wrap="square" lIns="0" tIns="0" rIns="0" bIns="0" rtlCol="0"/>
            <a:lstStyle/>
            <a:p>
              <a:endParaRPr/>
            </a:p>
          </p:txBody>
        </p:sp>
        <p:sp>
          <p:nvSpPr>
            <p:cNvPr id="12" name="object 12"/>
            <p:cNvSpPr/>
            <p:nvPr/>
          </p:nvSpPr>
          <p:spPr>
            <a:xfrm>
              <a:off x="4238980" y="4696282"/>
              <a:ext cx="1163955" cy="429259"/>
            </a:xfrm>
            <a:custGeom>
              <a:avLst/>
              <a:gdLst/>
              <a:ahLst/>
              <a:cxnLst/>
              <a:rect l="l" t="t" r="r" b="b"/>
              <a:pathLst>
                <a:path w="1163954" h="429260">
                  <a:moveTo>
                    <a:pt x="1163853" y="0"/>
                  </a:moveTo>
                  <a:lnTo>
                    <a:pt x="396201" y="0"/>
                  </a:lnTo>
                  <a:lnTo>
                    <a:pt x="0" y="428663"/>
                  </a:lnTo>
                  <a:lnTo>
                    <a:pt x="767651" y="428663"/>
                  </a:lnTo>
                  <a:lnTo>
                    <a:pt x="1163853" y="0"/>
                  </a:lnTo>
                  <a:close/>
                </a:path>
              </a:pathLst>
            </a:custGeom>
            <a:solidFill>
              <a:srgbClr val="E7E6E6">
                <a:alpha val="79998"/>
              </a:srgbClr>
            </a:solidFill>
          </p:spPr>
          <p:txBody>
            <a:bodyPr wrap="square" lIns="0" tIns="0" rIns="0" bIns="0" rtlCol="0"/>
            <a:lstStyle/>
            <a:p>
              <a:endParaRPr/>
            </a:p>
          </p:txBody>
        </p:sp>
        <p:sp>
          <p:nvSpPr>
            <p:cNvPr id="13" name="object 13"/>
            <p:cNvSpPr/>
            <p:nvPr/>
          </p:nvSpPr>
          <p:spPr>
            <a:xfrm>
              <a:off x="4238980" y="4696282"/>
              <a:ext cx="1163955" cy="429259"/>
            </a:xfrm>
            <a:custGeom>
              <a:avLst/>
              <a:gdLst/>
              <a:ahLst/>
              <a:cxnLst/>
              <a:rect l="l" t="t" r="r" b="b"/>
              <a:pathLst>
                <a:path w="1163954" h="429260">
                  <a:moveTo>
                    <a:pt x="0" y="428652"/>
                  </a:moveTo>
                  <a:lnTo>
                    <a:pt x="396199" y="0"/>
                  </a:lnTo>
                  <a:lnTo>
                    <a:pt x="1163850" y="0"/>
                  </a:lnTo>
                  <a:lnTo>
                    <a:pt x="767651" y="428652"/>
                  </a:lnTo>
                  <a:lnTo>
                    <a:pt x="0" y="428652"/>
                  </a:lnTo>
                  <a:close/>
                </a:path>
              </a:pathLst>
            </a:custGeom>
            <a:ln w="12700">
              <a:solidFill>
                <a:srgbClr val="1D7D66"/>
              </a:solidFill>
            </a:ln>
          </p:spPr>
          <p:txBody>
            <a:bodyPr wrap="square" lIns="0" tIns="0" rIns="0" bIns="0" rtlCol="0"/>
            <a:lstStyle/>
            <a:p>
              <a:endParaRPr/>
            </a:p>
          </p:txBody>
        </p:sp>
        <p:sp>
          <p:nvSpPr>
            <p:cNvPr id="14" name="object 14"/>
            <p:cNvSpPr/>
            <p:nvPr/>
          </p:nvSpPr>
          <p:spPr>
            <a:xfrm>
              <a:off x="973168" y="5523890"/>
              <a:ext cx="1129665" cy="667385"/>
            </a:xfrm>
            <a:custGeom>
              <a:avLst/>
              <a:gdLst/>
              <a:ahLst/>
              <a:cxnLst/>
              <a:rect l="l" t="t" r="r" b="b"/>
              <a:pathLst>
                <a:path w="1129664" h="667385">
                  <a:moveTo>
                    <a:pt x="1129558" y="0"/>
                  </a:moveTo>
                  <a:lnTo>
                    <a:pt x="616338" y="0"/>
                  </a:lnTo>
                  <a:lnTo>
                    <a:pt x="0" y="666828"/>
                  </a:lnTo>
                  <a:lnTo>
                    <a:pt x="513214" y="666828"/>
                  </a:lnTo>
                  <a:lnTo>
                    <a:pt x="1129558" y="0"/>
                  </a:lnTo>
                  <a:close/>
                </a:path>
              </a:pathLst>
            </a:custGeom>
            <a:solidFill>
              <a:srgbClr val="E7E6E6">
                <a:alpha val="79998"/>
              </a:srgbClr>
            </a:solidFill>
          </p:spPr>
          <p:txBody>
            <a:bodyPr wrap="square" lIns="0" tIns="0" rIns="0" bIns="0" rtlCol="0"/>
            <a:lstStyle/>
            <a:p>
              <a:endParaRPr/>
            </a:p>
          </p:txBody>
        </p:sp>
        <p:sp>
          <p:nvSpPr>
            <p:cNvPr id="15" name="object 15"/>
            <p:cNvSpPr/>
            <p:nvPr/>
          </p:nvSpPr>
          <p:spPr>
            <a:xfrm>
              <a:off x="973168" y="5523890"/>
              <a:ext cx="1129665" cy="667385"/>
            </a:xfrm>
            <a:custGeom>
              <a:avLst/>
              <a:gdLst/>
              <a:ahLst/>
              <a:cxnLst/>
              <a:rect l="l" t="t" r="r" b="b"/>
              <a:pathLst>
                <a:path w="1129664" h="667385">
                  <a:moveTo>
                    <a:pt x="0" y="666826"/>
                  </a:moveTo>
                  <a:lnTo>
                    <a:pt x="616341" y="0"/>
                  </a:lnTo>
                  <a:lnTo>
                    <a:pt x="1129560" y="0"/>
                  </a:lnTo>
                  <a:lnTo>
                    <a:pt x="513215" y="666826"/>
                  </a:lnTo>
                  <a:lnTo>
                    <a:pt x="0" y="666826"/>
                  </a:lnTo>
                  <a:close/>
                </a:path>
              </a:pathLst>
            </a:custGeom>
            <a:ln w="12700">
              <a:solidFill>
                <a:srgbClr val="1D7D66"/>
              </a:solidFill>
            </a:ln>
          </p:spPr>
          <p:txBody>
            <a:bodyPr wrap="square" lIns="0" tIns="0" rIns="0" bIns="0" rtlCol="0"/>
            <a:lstStyle/>
            <a:p>
              <a:endParaRPr/>
            </a:p>
          </p:txBody>
        </p:sp>
        <p:sp>
          <p:nvSpPr>
            <p:cNvPr id="16" name="object 16"/>
            <p:cNvSpPr/>
            <p:nvPr/>
          </p:nvSpPr>
          <p:spPr>
            <a:xfrm>
              <a:off x="3650716" y="2060816"/>
              <a:ext cx="349885" cy="1711960"/>
            </a:xfrm>
            <a:custGeom>
              <a:avLst/>
              <a:gdLst/>
              <a:ahLst/>
              <a:cxnLst/>
              <a:rect l="l" t="t" r="r" b="b"/>
              <a:pathLst>
                <a:path w="349885" h="1711960">
                  <a:moveTo>
                    <a:pt x="349605" y="0"/>
                  </a:moveTo>
                  <a:lnTo>
                    <a:pt x="0" y="349618"/>
                  </a:lnTo>
                  <a:lnTo>
                    <a:pt x="0" y="1711515"/>
                  </a:lnTo>
                  <a:lnTo>
                    <a:pt x="349605" y="1361897"/>
                  </a:lnTo>
                  <a:lnTo>
                    <a:pt x="349605" y="0"/>
                  </a:lnTo>
                  <a:close/>
                </a:path>
              </a:pathLst>
            </a:custGeom>
            <a:solidFill>
              <a:srgbClr val="CDCDCD">
                <a:alpha val="92939"/>
              </a:srgbClr>
            </a:solidFill>
          </p:spPr>
          <p:txBody>
            <a:bodyPr wrap="square" lIns="0" tIns="0" rIns="0" bIns="0" rtlCol="0"/>
            <a:lstStyle/>
            <a:p>
              <a:endParaRPr/>
            </a:p>
          </p:txBody>
        </p:sp>
        <p:sp>
          <p:nvSpPr>
            <p:cNvPr id="17" name="object 17"/>
            <p:cNvSpPr/>
            <p:nvPr/>
          </p:nvSpPr>
          <p:spPr>
            <a:xfrm>
              <a:off x="2601874" y="2060816"/>
              <a:ext cx="1398905" cy="349885"/>
            </a:xfrm>
            <a:custGeom>
              <a:avLst/>
              <a:gdLst/>
              <a:ahLst/>
              <a:cxnLst/>
              <a:rect l="l" t="t" r="r" b="b"/>
              <a:pathLst>
                <a:path w="1398904" h="349885">
                  <a:moveTo>
                    <a:pt x="1398447" y="0"/>
                  </a:moveTo>
                  <a:lnTo>
                    <a:pt x="349618" y="0"/>
                  </a:lnTo>
                  <a:lnTo>
                    <a:pt x="0" y="349618"/>
                  </a:lnTo>
                  <a:lnTo>
                    <a:pt x="1048842" y="349618"/>
                  </a:lnTo>
                  <a:lnTo>
                    <a:pt x="1398447" y="0"/>
                  </a:lnTo>
                  <a:close/>
                </a:path>
              </a:pathLst>
            </a:custGeom>
            <a:solidFill>
              <a:srgbClr val="FFFFFF">
                <a:alpha val="92939"/>
              </a:srgbClr>
            </a:solidFill>
          </p:spPr>
          <p:txBody>
            <a:bodyPr wrap="square" lIns="0" tIns="0" rIns="0" bIns="0" rtlCol="0"/>
            <a:lstStyle/>
            <a:p>
              <a:endParaRPr/>
            </a:p>
          </p:txBody>
        </p:sp>
        <p:sp>
          <p:nvSpPr>
            <p:cNvPr id="18" name="object 18"/>
            <p:cNvSpPr/>
            <p:nvPr/>
          </p:nvSpPr>
          <p:spPr>
            <a:xfrm>
              <a:off x="2601874" y="2060816"/>
              <a:ext cx="1398905" cy="1711960"/>
            </a:xfrm>
            <a:custGeom>
              <a:avLst/>
              <a:gdLst/>
              <a:ahLst/>
              <a:cxnLst/>
              <a:rect l="l" t="t" r="r" b="b"/>
              <a:pathLst>
                <a:path w="1398904" h="1711960">
                  <a:moveTo>
                    <a:pt x="0" y="349611"/>
                  </a:moveTo>
                  <a:lnTo>
                    <a:pt x="349611" y="0"/>
                  </a:lnTo>
                  <a:lnTo>
                    <a:pt x="1398440" y="0"/>
                  </a:lnTo>
                  <a:lnTo>
                    <a:pt x="1398440" y="1361900"/>
                  </a:lnTo>
                  <a:lnTo>
                    <a:pt x="1048830" y="1711510"/>
                  </a:lnTo>
                  <a:lnTo>
                    <a:pt x="0" y="1711510"/>
                  </a:lnTo>
                  <a:lnTo>
                    <a:pt x="0" y="349611"/>
                  </a:lnTo>
                  <a:close/>
                </a:path>
                <a:path w="1398904" h="1711960">
                  <a:moveTo>
                    <a:pt x="0" y="349611"/>
                  </a:moveTo>
                  <a:lnTo>
                    <a:pt x="1048830" y="349611"/>
                  </a:lnTo>
                  <a:lnTo>
                    <a:pt x="1398440" y="0"/>
                  </a:lnTo>
                </a:path>
                <a:path w="1398904"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19" name="object 19"/>
          <p:cNvSpPr txBox="1"/>
          <p:nvPr/>
        </p:nvSpPr>
        <p:spPr>
          <a:xfrm>
            <a:off x="2805772" y="2687828"/>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20" name="object 20"/>
          <p:cNvGrpSpPr/>
          <p:nvPr/>
        </p:nvGrpSpPr>
        <p:grpSpPr>
          <a:xfrm>
            <a:off x="4251642" y="1672653"/>
            <a:ext cx="1411605" cy="1724660"/>
            <a:chOff x="4251642" y="1672653"/>
            <a:chExt cx="1411605" cy="1724660"/>
          </a:xfrm>
        </p:grpSpPr>
        <p:sp>
          <p:nvSpPr>
            <p:cNvPr id="21" name="object 21"/>
            <p:cNvSpPr/>
            <p:nvPr/>
          </p:nvSpPr>
          <p:spPr>
            <a:xfrm>
              <a:off x="5306821" y="1679003"/>
              <a:ext cx="349885" cy="1711960"/>
            </a:xfrm>
            <a:custGeom>
              <a:avLst/>
              <a:gdLst/>
              <a:ahLst/>
              <a:cxnLst/>
              <a:rect l="l" t="t" r="r" b="b"/>
              <a:pathLst>
                <a:path w="349885" h="1711960">
                  <a:moveTo>
                    <a:pt x="349618" y="0"/>
                  </a:moveTo>
                  <a:lnTo>
                    <a:pt x="0" y="349605"/>
                  </a:lnTo>
                  <a:lnTo>
                    <a:pt x="0" y="1711502"/>
                  </a:lnTo>
                  <a:lnTo>
                    <a:pt x="349618" y="1361897"/>
                  </a:lnTo>
                  <a:lnTo>
                    <a:pt x="349618" y="0"/>
                  </a:lnTo>
                  <a:close/>
                </a:path>
              </a:pathLst>
            </a:custGeom>
            <a:solidFill>
              <a:srgbClr val="CDCDCD">
                <a:alpha val="92939"/>
              </a:srgbClr>
            </a:solidFill>
          </p:spPr>
          <p:txBody>
            <a:bodyPr wrap="square" lIns="0" tIns="0" rIns="0" bIns="0" rtlCol="0"/>
            <a:lstStyle/>
            <a:p>
              <a:endParaRPr/>
            </a:p>
          </p:txBody>
        </p:sp>
        <p:sp>
          <p:nvSpPr>
            <p:cNvPr id="22" name="object 22"/>
            <p:cNvSpPr/>
            <p:nvPr/>
          </p:nvSpPr>
          <p:spPr>
            <a:xfrm>
              <a:off x="4257992" y="1679003"/>
              <a:ext cx="1398905" cy="349885"/>
            </a:xfrm>
            <a:custGeom>
              <a:avLst/>
              <a:gdLst/>
              <a:ahLst/>
              <a:cxnLst/>
              <a:rect l="l" t="t" r="r" b="b"/>
              <a:pathLst>
                <a:path w="1398904" h="349885">
                  <a:moveTo>
                    <a:pt x="1398447" y="0"/>
                  </a:moveTo>
                  <a:lnTo>
                    <a:pt x="349618" y="0"/>
                  </a:lnTo>
                  <a:lnTo>
                    <a:pt x="0" y="349605"/>
                  </a:lnTo>
                  <a:lnTo>
                    <a:pt x="1048829" y="349605"/>
                  </a:lnTo>
                  <a:lnTo>
                    <a:pt x="1398447" y="0"/>
                  </a:lnTo>
                  <a:close/>
                </a:path>
              </a:pathLst>
            </a:custGeom>
            <a:solidFill>
              <a:srgbClr val="FFFFFF">
                <a:alpha val="92939"/>
              </a:srgbClr>
            </a:solidFill>
          </p:spPr>
          <p:txBody>
            <a:bodyPr wrap="square" lIns="0" tIns="0" rIns="0" bIns="0" rtlCol="0"/>
            <a:lstStyle/>
            <a:p>
              <a:endParaRPr/>
            </a:p>
          </p:txBody>
        </p:sp>
        <p:sp>
          <p:nvSpPr>
            <p:cNvPr id="23" name="object 23"/>
            <p:cNvSpPr/>
            <p:nvPr/>
          </p:nvSpPr>
          <p:spPr>
            <a:xfrm>
              <a:off x="4257992" y="1679003"/>
              <a:ext cx="1398905" cy="1711960"/>
            </a:xfrm>
            <a:custGeom>
              <a:avLst/>
              <a:gdLst/>
              <a:ahLst/>
              <a:cxnLst/>
              <a:rect l="l" t="t" r="r" b="b"/>
              <a:pathLst>
                <a:path w="1398904" h="1711960">
                  <a:moveTo>
                    <a:pt x="0" y="349611"/>
                  </a:moveTo>
                  <a:lnTo>
                    <a:pt x="349611" y="0"/>
                  </a:lnTo>
                  <a:lnTo>
                    <a:pt x="1398440" y="0"/>
                  </a:lnTo>
                  <a:lnTo>
                    <a:pt x="1398440" y="1361900"/>
                  </a:lnTo>
                  <a:lnTo>
                    <a:pt x="1048830" y="1711510"/>
                  </a:lnTo>
                  <a:lnTo>
                    <a:pt x="0" y="1711510"/>
                  </a:lnTo>
                  <a:lnTo>
                    <a:pt x="0" y="349611"/>
                  </a:lnTo>
                  <a:close/>
                </a:path>
                <a:path w="1398904" h="1711960">
                  <a:moveTo>
                    <a:pt x="0" y="349611"/>
                  </a:moveTo>
                  <a:lnTo>
                    <a:pt x="1048830" y="349611"/>
                  </a:lnTo>
                  <a:lnTo>
                    <a:pt x="1398440" y="0"/>
                  </a:lnTo>
                </a:path>
                <a:path w="1398904"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24" name="object 24"/>
          <p:cNvSpPr txBox="1"/>
          <p:nvPr/>
        </p:nvSpPr>
        <p:spPr>
          <a:xfrm>
            <a:off x="4461890" y="2306828"/>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25" name="object 25"/>
          <p:cNvGrpSpPr/>
          <p:nvPr/>
        </p:nvGrpSpPr>
        <p:grpSpPr>
          <a:xfrm>
            <a:off x="1066411" y="2584754"/>
            <a:ext cx="1411605" cy="1724660"/>
            <a:chOff x="1066411" y="2584754"/>
            <a:chExt cx="1411605" cy="1724660"/>
          </a:xfrm>
        </p:grpSpPr>
        <p:sp>
          <p:nvSpPr>
            <p:cNvPr id="26" name="object 26"/>
            <p:cNvSpPr/>
            <p:nvPr/>
          </p:nvSpPr>
          <p:spPr>
            <a:xfrm>
              <a:off x="2121598" y="2591104"/>
              <a:ext cx="349885" cy="1711960"/>
            </a:xfrm>
            <a:custGeom>
              <a:avLst/>
              <a:gdLst/>
              <a:ahLst/>
              <a:cxnLst/>
              <a:rect l="l" t="t" r="r" b="b"/>
              <a:pathLst>
                <a:path w="349885" h="1711960">
                  <a:moveTo>
                    <a:pt x="349605" y="0"/>
                  </a:moveTo>
                  <a:lnTo>
                    <a:pt x="0" y="349618"/>
                  </a:lnTo>
                  <a:lnTo>
                    <a:pt x="0" y="1711515"/>
                  </a:lnTo>
                  <a:lnTo>
                    <a:pt x="349605" y="1361897"/>
                  </a:lnTo>
                  <a:lnTo>
                    <a:pt x="349605" y="0"/>
                  </a:lnTo>
                  <a:close/>
                </a:path>
              </a:pathLst>
            </a:custGeom>
            <a:solidFill>
              <a:srgbClr val="CDCDCD">
                <a:alpha val="92939"/>
              </a:srgbClr>
            </a:solidFill>
          </p:spPr>
          <p:txBody>
            <a:bodyPr wrap="square" lIns="0" tIns="0" rIns="0" bIns="0" rtlCol="0"/>
            <a:lstStyle/>
            <a:p>
              <a:endParaRPr/>
            </a:p>
          </p:txBody>
        </p:sp>
        <p:sp>
          <p:nvSpPr>
            <p:cNvPr id="27" name="object 27"/>
            <p:cNvSpPr/>
            <p:nvPr/>
          </p:nvSpPr>
          <p:spPr>
            <a:xfrm>
              <a:off x="1072761" y="2591104"/>
              <a:ext cx="1398905" cy="349885"/>
            </a:xfrm>
            <a:custGeom>
              <a:avLst/>
              <a:gdLst/>
              <a:ahLst/>
              <a:cxnLst/>
              <a:rect l="l" t="t" r="r" b="b"/>
              <a:pathLst>
                <a:path w="1398905" h="349885">
                  <a:moveTo>
                    <a:pt x="1398442" y="0"/>
                  </a:moveTo>
                  <a:lnTo>
                    <a:pt x="349613" y="0"/>
                  </a:lnTo>
                  <a:lnTo>
                    <a:pt x="0" y="349618"/>
                  </a:lnTo>
                  <a:lnTo>
                    <a:pt x="1048837" y="349618"/>
                  </a:lnTo>
                  <a:lnTo>
                    <a:pt x="1398442" y="0"/>
                  </a:lnTo>
                  <a:close/>
                </a:path>
              </a:pathLst>
            </a:custGeom>
            <a:solidFill>
              <a:srgbClr val="FFFFFF">
                <a:alpha val="92939"/>
              </a:srgbClr>
            </a:solidFill>
          </p:spPr>
          <p:txBody>
            <a:bodyPr wrap="square" lIns="0" tIns="0" rIns="0" bIns="0" rtlCol="0"/>
            <a:lstStyle/>
            <a:p>
              <a:endParaRPr/>
            </a:p>
          </p:txBody>
        </p:sp>
        <p:sp>
          <p:nvSpPr>
            <p:cNvPr id="28" name="object 28"/>
            <p:cNvSpPr/>
            <p:nvPr/>
          </p:nvSpPr>
          <p:spPr>
            <a:xfrm>
              <a:off x="1072761" y="2591104"/>
              <a:ext cx="1398905" cy="1711960"/>
            </a:xfrm>
            <a:custGeom>
              <a:avLst/>
              <a:gdLst/>
              <a:ahLst/>
              <a:cxnLst/>
              <a:rect l="l" t="t" r="r" b="b"/>
              <a:pathLst>
                <a:path w="1398905" h="1711960">
                  <a:moveTo>
                    <a:pt x="0" y="349611"/>
                  </a:moveTo>
                  <a:lnTo>
                    <a:pt x="349611" y="0"/>
                  </a:lnTo>
                  <a:lnTo>
                    <a:pt x="1398440" y="0"/>
                  </a:lnTo>
                  <a:lnTo>
                    <a:pt x="1398440" y="1361900"/>
                  </a:lnTo>
                  <a:lnTo>
                    <a:pt x="1048830" y="1711510"/>
                  </a:lnTo>
                  <a:lnTo>
                    <a:pt x="0" y="1711510"/>
                  </a:lnTo>
                  <a:lnTo>
                    <a:pt x="0" y="349611"/>
                  </a:lnTo>
                  <a:close/>
                </a:path>
                <a:path w="1398905" h="1711960">
                  <a:moveTo>
                    <a:pt x="0" y="349611"/>
                  </a:moveTo>
                  <a:lnTo>
                    <a:pt x="1048830" y="349611"/>
                  </a:lnTo>
                  <a:lnTo>
                    <a:pt x="1398440" y="0"/>
                  </a:lnTo>
                </a:path>
                <a:path w="1398905"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29" name="object 29"/>
          <p:cNvSpPr txBox="1"/>
          <p:nvPr/>
        </p:nvSpPr>
        <p:spPr>
          <a:xfrm>
            <a:off x="1276654" y="3218179"/>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30" name="object 30"/>
          <p:cNvGrpSpPr/>
          <p:nvPr/>
        </p:nvGrpSpPr>
        <p:grpSpPr>
          <a:xfrm>
            <a:off x="1298511" y="3620236"/>
            <a:ext cx="3964304" cy="1196975"/>
            <a:chOff x="1298511" y="3620236"/>
            <a:chExt cx="3964304" cy="1196975"/>
          </a:xfrm>
        </p:grpSpPr>
        <p:sp>
          <p:nvSpPr>
            <p:cNvPr id="31" name="object 31"/>
            <p:cNvSpPr/>
            <p:nvPr/>
          </p:nvSpPr>
          <p:spPr>
            <a:xfrm>
              <a:off x="4467834" y="3626586"/>
              <a:ext cx="788670" cy="254000"/>
            </a:xfrm>
            <a:custGeom>
              <a:avLst/>
              <a:gdLst/>
              <a:ahLst/>
              <a:cxnLst/>
              <a:rect l="l" t="t" r="r" b="b"/>
              <a:pathLst>
                <a:path w="788670" h="254000">
                  <a:moveTo>
                    <a:pt x="788441" y="0"/>
                  </a:moveTo>
                  <a:lnTo>
                    <a:pt x="234734" y="0"/>
                  </a:lnTo>
                  <a:lnTo>
                    <a:pt x="0" y="253974"/>
                  </a:lnTo>
                  <a:lnTo>
                    <a:pt x="553694" y="253974"/>
                  </a:lnTo>
                  <a:lnTo>
                    <a:pt x="788441" y="0"/>
                  </a:lnTo>
                  <a:close/>
                </a:path>
              </a:pathLst>
            </a:custGeom>
            <a:solidFill>
              <a:srgbClr val="E7E6E6">
                <a:alpha val="79998"/>
              </a:srgbClr>
            </a:solidFill>
          </p:spPr>
          <p:txBody>
            <a:bodyPr wrap="square" lIns="0" tIns="0" rIns="0" bIns="0" rtlCol="0"/>
            <a:lstStyle/>
            <a:p>
              <a:endParaRPr/>
            </a:p>
          </p:txBody>
        </p:sp>
        <p:sp>
          <p:nvSpPr>
            <p:cNvPr id="32" name="object 32"/>
            <p:cNvSpPr/>
            <p:nvPr/>
          </p:nvSpPr>
          <p:spPr>
            <a:xfrm>
              <a:off x="4467834" y="3626586"/>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sp>
          <p:nvSpPr>
            <p:cNvPr id="33" name="object 33"/>
            <p:cNvSpPr/>
            <p:nvPr/>
          </p:nvSpPr>
          <p:spPr>
            <a:xfrm>
              <a:off x="1304861" y="4556518"/>
              <a:ext cx="788670" cy="254000"/>
            </a:xfrm>
            <a:custGeom>
              <a:avLst/>
              <a:gdLst/>
              <a:ahLst/>
              <a:cxnLst/>
              <a:rect l="l" t="t" r="r" b="b"/>
              <a:pathLst>
                <a:path w="788669" h="254000">
                  <a:moveTo>
                    <a:pt x="788441" y="0"/>
                  </a:moveTo>
                  <a:lnTo>
                    <a:pt x="234746" y="0"/>
                  </a:lnTo>
                  <a:lnTo>
                    <a:pt x="0" y="253974"/>
                  </a:lnTo>
                  <a:lnTo>
                    <a:pt x="553707" y="253974"/>
                  </a:lnTo>
                  <a:lnTo>
                    <a:pt x="788441" y="0"/>
                  </a:lnTo>
                  <a:close/>
                </a:path>
              </a:pathLst>
            </a:custGeom>
            <a:solidFill>
              <a:srgbClr val="E7E6E6">
                <a:alpha val="79998"/>
              </a:srgbClr>
            </a:solidFill>
          </p:spPr>
          <p:txBody>
            <a:bodyPr wrap="square" lIns="0" tIns="0" rIns="0" bIns="0" rtlCol="0"/>
            <a:lstStyle/>
            <a:p>
              <a:endParaRPr/>
            </a:p>
          </p:txBody>
        </p:sp>
        <p:sp>
          <p:nvSpPr>
            <p:cNvPr id="34" name="object 34"/>
            <p:cNvSpPr/>
            <p:nvPr/>
          </p:nvSpPr>
          <p:spPr>
            <a:xfrm>
              <a:off x="1304861" y="4556518"/>
              <a:ext cx="788670" cy="254000"/>
            </a:xfrm>
            <a:custGeom>
              <a:avLst/>
              <a:gdLst/>
              <a:ahLst/>
              <a:cxnLst/>
              <a:rect l="l" t="t" r="r" b="b"/>
              <a:pathLst>
                <a:path w="788669"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grpSp>
      <p:sp>
        <p:nvSpPr>
          <p:cNvPr id="35" name="object 35"/>
          <p:cNvSpPr txBox="1"/>
          <p:nvPr/>
        </p:nvSpPr>
        <p:spPr>
          <a:xfrm>
            <a:off x="1361859" y="2060816"/>
            <a:ext cx="914400" cy="381635"/>
          </a:xfrm>
          <a:prstGeom prst="rect">
            <a:avLst/>
          </a:prstGeom>
          <a:ln w="19050">
            <a:solidFill>
              <a:srgbClr val="7A5FC5"/>
            </a:solidFill>
          </a:ln>
        </p:spPr>
        <p:txBody>
          <a:bodyPr vert="horz" wrap="square" lIns="0" tIns="0" rIns="0" bIns="0" rtlCol="0">
            <a:spAutoFit/>
          </a:bodyPr>
          <a:lstStyle/>
          <a:p>
            <a:pPr marL="137160">
              <a:lnSpc>
                <a:spcPts val="2800"/>
              </a:lnSpc>
            </a:pPr>
            <a:r>
              <a:rPr sz="2500" spc="-10" dirty="0">
                <a:latin typeface="Calibri"/>
                <a:cs typeface="Calibri"/>
              </a:rPr>
              <a:t>Class</a:t>
            </a:r>
            <a:endParaRPr sz="2500">
              <a:latin typeface="Calibri"/>
              <a:cs typeface="Calibri"/>
            </a:endParaRPr>
          </a:p>
        </p:txBody>
      </p:sp>
      <p:grpSp>
        <p:nvGrpSpPr>
          <p:cNvPr id="36" name="object 36"/>
          <p:cNvGrpSpPr/>
          <p:nvPr/>
        </p:nvGrpSpPr>
        <p:grpSpPr>
          <a:xfrm>
            <a:off x="1590776" y="2465184"/>
            <a:ext cx="258445" cy="324485"/>
            <a:chOff x="1590776" y="2465184"/>
            <a:chExt cx="258445" cy="324485"/>
          </a:xfrm>
        </p:grpSpPr>
        <p:sp>
          <p:nvSpPr>
            <p:cNvPr id="37" name="object 37"/>
            <p:cNvSpPr/>
            <p:nvPr/>
          </p:nvSpPr>
          <p:spPr>
            <a:xfrm>
              <a:off x="1597126" y="2471534"/>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38" name="object 38"/>
            <p:cNvSpPr/>
            <p:nvPr/>
          </p:nvSpPr>
          <p:spPr>
            <a:xfrm>
              <a:off x="1597126" y="2471534"/>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grpSp>
      <p:sp>
        <p:nvSpPr>
          <p:cNvPr id="39" name="object 39"/>
          <p:cNvSpPr txBox="1"/>
          <p:nvPr/>
        </p:nvSpPr>
        <p:spPr>
          <a:xfrm>
            <a:off x="2680944" y="1555711"/>
            <a:ext cx="974725" cy="381635"/>
          </a:xfrm>
          <a:prstGeom prst="rect">
            <a:avLst/>
          </a:prstGeom>
          <a:ln w="19050">
            <a:solidFill>
              <a:srgbClr val="7A5FC5"/>
            </a:solidFill>
          </a:ln>
        </p:spPr>
        <p:txBody>
          <a:bodyPr vert="horz" wrap="square" lIns="0" tIns="0" rIns="0" bIns="0" rtlCol="0">
            <a:spAutoFit/>
          </a:bodyPr>
          <a:lstStyle/>
          <a:p>
            <a:pPr marL="167005">
              <a:lnSpc>
                <a:spcPts val="2820"/>
              </a:lnSpc>
            </a:pPr>
            <a:r>
              <a:rPr sz="2500" spc="-10" dirty="0">
                <a:latin typeface="Calibri"/>
                <a:cs typeface="Calibri"/>
              </a:rPr>
              <a:t>Class</a:t>
            </a:r>
            <a:endParaRPr sz="2500">
              <a:latin typeface="Calibri"/>
              <a:cs typeface="Calibri"/>
            </a:endParaRPr>
          </a:p>
        </p:txBody>
      </p:sp>
      <p:grpSp>
        <p:nvGrpSpPr>
          <p:cNvPr id="40" name="object 40"/>
          <p:cNvGrpSpPr/>
          <p:nvPr/>
        </p:nvGrpSpPr>
        <p:grpSpPr>
          <a:xfrm>
            <a:off x="1128715" y="1578254"/>
            <a:ext cx="4774565" cy="4394835"/>
            <a:chOff x="1128715" y="1578254"/>
            <a:chExt cx="4774565" cy="4394835"/>
          </a:xfrm>
        </p:grpSpPr>
        <p:sp>
          <p:nvSpPr>
            <p:cNvPr id="41" name="object 41"/>
            <p:cNvSpPr/>
            <p:nvPr/>
          </p:nvSpPr>
          <p:spPr>
            <a:xfrm>
              <a:off x="3119335" y="1966429"/>
              <a:ext cx="245745" cy="311785"/>
            </a:xfrm>
            <a:custGeom>
              <a:avLst/>
              <a:gdLst/>
              <a:ahLst/>
              <a:cxnLst/>
              <a:rect l="l" t="t" r="r" b="b"/>
              <a:pathLst>
                <a:path w="245745" h="311785">
                  <a:moveTo>
                    <a:pt x="122605" y="0"/>
                  </a:moveTo>
                  <a:lnTo>
                    <a:pt x="0" y="122605"/>
                  </a:lnTo>
                  <a:lnTo>
                    <a:pt x="61302" y="122605"/>
                  </a:lnTo>
                  <a:lnTo>
                    <a:pt x="61302" y="311569"/>
                  </a:lnTo>
                  <a:lnTo>
                    <a:pt x="183908" y="311569"/>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2" name="object 42"/>
            <p:cNvSpPr/>
            <p:nvPr/>
          </p:nvSpPr>
          <p:spPr>
            <a:xfrm>
              <a:off x="3119335" y="1966429"/>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3" name="object 43"/>
            <p:cNvSpPr/>
            <p:nvPr/>
          </p:nvSpPr>
          <p:spPr>
            <a:xfrm>
              <a:off x="4953914" y="1584604"/>
              <a:ext cx="245745" cy="311785"/>
            </a:xfrm>
            <a:custGeom>
              <a:avLst/>
              <a:gdLst/>
              <a:ahLst/>
              <a:cxnLst/>
              <a:rect l="l" t="t" r="r" b="b"/>
              <a:pathLst>
                <a:path w="245745"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4" name="object 44"/>
            <p:cNvSpPr/>
            <p:nvPr/>
          </p:nvSpPr>
          <p:spPr>
            <a:xfrm>
              <a:off x="4953914" y="1584604"/>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5" name="object 45"/>
            <p:cNvSpPr/>
            <p:nvPr/>
          </p:nvSpPr>
          <p:spPr>
            <a:xfrm>
              <a:off x="1504911" y="4844503"/>
              <a:ext cx="245745" cy="1026794"/>
            </a:xfrm>
            <a:custGeom>
              <a:avLst/>
              <a:gdLst/>
              <a:ahLst/>
              <a:cxnLst/>
              <a:rect l="l" t="t" r="r" b="b"/>
              <a:pathLst>
                <a:path w="245744" h="1026795">
                  <a:moveTo>
                    <a:pt x="122605" y="0"/>
                  </a:moveTo>
                  <a:lnTo>
                    <a:pt x="0" y="122605"/>
                  </a:lnTo>
                  <a:lnTo>
                    <a:pt x="61302" y="122605"/>
                  </a:lnTo>
                  <a:lnTo>
                    <a:pt x="61302" y="1026720"/>
                  </a:lnTo>
                  <a:lnTo>
                    <a:pt x="183908" y="1026720"/>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6" name="object 46"/>
            <p:cNvSpPr/>
            <p:nvPr/>
          </p:nvSpPr>
          <p:spPr>
            <a:xfrm>
              <a:off x="1504911" y="4844503"/>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7" name="object 47"/>
            <p:cNvSpPr/>
            <p:nvPr/>
          </p:nvSpPr>
          <p:spPr>
            <a:xfrm>
              <a:off x="1505496" y="4329328"/>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8" name="object 48"/>
            <p:cNvSpPr/>
            <p:nvPr/>
          </p:nvSpPr>
          <p:spPr>
            <a:xfrm>
              <a:off x="1505496" y="4329328"/>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9" name="object 49"/>
            <p:cNvSpPr/>
            <p:nvPr/>
          </p:nvSpPr>
          <p:spPr>
            <a:xfrm>
              <a:off x="2938716" y="4274324"/>
              <a:ext cx="245745" cy="1026794"/>
            </a:xfrm>
            <a:custGeom>
              <a:avLst/>
              <a:gdLst/>
              <a:ahLst/>
              <a:cxnLst/>
              <a:rect l="l" t="t" r="r" b="b"/>
              <a:pathLst>
                <a:path w="245744" h="1026795">
                  <a:moveTo>
                    <a:pt x="122605" y="0"/>
                  </a:moveTo>
                  <a:lnTo>
                    <a:pt x="0" y="122605"/>
                  </a:lnTo>
                  <a:lnTo>
                    <a:pt x="61302" y="122605"/>
                  </a:lnTo>
                  <a:lnTo>
                    <a:pt x="61302" y="1026718"/>
                  </a:lnTo>
                  <a:lnTo>
                    <a:pt x="183908" y="1026718"/>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0" name="object 50"/>
            <p:cNvSpPr/>
            <p:nvPr/>
          </p:nvSpPr>
          <p:spPr>
            <a:xfrm>
              <a:off x="2938716" y="4274324"/>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1" name="object 51"/>
            <p:cNvSpPr/>
            <p:nvPr/>
          </p:nvSpPr>
          <p:spPr>
            <a:xfrm>
              <a:off x="2938716" y="3795852"/>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2" name="object 52"/>
            <p:cNvSpPr/>
            <p:nvPr/>
          </p:nvSpPr>
          <p:spPr>
            <a:xfrm>
              <a:off x="2938716" y="3795852"/>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3" name="object 53"/>
            <p:cNvSpPr/>
            <p:nvPr/>
          </p:nvSpPr>
          <p:spPr>
            <a:xfrm>
              <a:off x="4702594" y="3919042"/>
              <a:ext cx="245745" cy="1026794"/>
            </a:xfrm>
            <a:custGeom>
              <a:avLst/>
              <a:gdLst/>
              <a:ahLst/>
              <a:cxnLst/>
              <a:rect l="l" t="t" r="r" b="b"/>
              <a:pathLst>
                <a:path w="245745" h="1026795">
                  <a:moveTo>
                    <a:pt x="122605" y="0"/>
                  </a:moveTo>
                  <a:lnTo>
                    <a:pt x="0" y="122618"/>
                  </a:lnTo>
                  <a:lnTo>
                    <a:pt x="61302" y="122618"/>
                  </a:lnTo>
                  <a:lnTo>
                    <a:pt x="61302" y="1026731"/>
                  </a:lnTo>
                  <a:lnTo>
                    <a:pt x="183908" y="1026731"/>
                  </a:lnTo>
                  <a:lnTo>
                    <a:pt x="183908" y="122618"/>
                  </a:lnTo>
                  <a:lnTo>
                    <a:pt x="245211" y="122618"/>
                  </a:lnTo>
                  <a:lnTo>
                    <a:pt x="122605" y="0"/>
                  </a:lnTo>
                  <a:close/>
                </a:path>
              </a:pathLst>
            </a:custGeom>
            <a:solidFill>
              <a:srgbClr val="28AD8A"/>
            </a:solidFill>
          </p:spPr>
          <p:txBody>
            <a:bodyPr wrap="square" lIns="0" tIns="0" rIns="0" bIns="0" rtlCol="0"/>
            <a:lstStyle/>
            <a:p>
              <a:endParaRPr/>
            </a:p>
          </p:txBody>
        </p:sp>
        <p:sp>
          <p:nvSpPr>
            <p:cNvPr id="54" name="object 54"/>
            <p:cNvSpPr/>
            <p:nvPr/>
          </p:nvSpPr>
          <p:spPr>
            <a:xfrm>
              <a:off x="4702594" y="3919042"/>
              <a:ext cx="245745" cy="1026794"/>
            </a:xfrm>
            <a:custGeom>
              <a:avLst/>
              <a:gdLst/>
              <a:ahLst/>
              <a:cxnLst/>
              <a:rect l="l" t="t" r="r" b="b"/>
              <a:pathLst>
                <a:path w="245745"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5" name="object 55"/>
            <p:cNvSpPr/>
            <p:nvPr/>
          </p:nvSpPr>
          <p:spPr>
            <a:xfrm>
              <a:off x="4702594" y="3427565"/>
              <a:ext cx="245745" cy="311785"/>
            </a:xfrm>
            <a:custGeom>
              <a:avLst/>
              <a:gdLst/>
              <a:ahLst/>
              <a:cxnLst/>
              <a:rect l="l" t="t" r="r" b="b"/>
              <a:pathLst>
                <a:path w="245745"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6" name="object 56"/>
            <p:cNvSpPr/>
            <p:nvPr/>
          </p:nvSpPr>
          <p:spPr>
            <a:xfrm>
              <a:off x="4702594" y="3427565"/>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7" name="object 57"/>
            <p:cNvSpPr/>
            <p:nvPr/>
          </p:nvSpPr>
          <p:spPr>
            <a:xfrm>
              <a:off x="1578356" y="4806403"/>
              <a:ext cx="4324985" cy="1167130"/>
            </a:xfrm>
            <a:custGeom>
              <a:avLst/>
              <a:gdLst/>
              <a:ahLst/>
              <a:cxnLst/>
              <a:rect l="l" t="t" r="r" b="b"/>
              <a:pathLst>
                <a:path w="4324985" h="1167129">
                  <a:moveTo>
                    <a:pt x="4324858" y="47510"/>
                  </a:moveTo>
                  <a:lnTo>
                    <a:pt x="4323423" y="38061"/>
                  </a:lnTo>
                  <a:lnTo>
                    <a:pt x="4323423" y="28575"/>
                  </a:lnTo>
                  <a:lnTo>
                    <a:pt x="3478263" y="28575"/>
                  </a:lnTo>
                  <a:lnTo>
                    <a:pt x="3478263" y="0"/>
                  </a:lnTo>
                  <a:lnTo>
                    <a:pt x="3402063" y="38100"/>
                  </a:lnTo>
                  <a:lnTo>
                    <a:pt x="3478263" y="76200"/>
                  </a:lnTo>
                  <a:lnTo>
                    <a:pt x="3478263" y="47625"/>
                  </a:lnTo>
                  <a:lnTo>
                    <a:pt x="4197083" y="47625"/>
                  </a:lnTo>
                  <a:lnTo>
                    <a:pt x="1714258" y="424243"/>
                  </a:lnTo>
                  <a:lnTo>
                    <a:pt x="1709966" y="395973"/>
                  </a:lnTo>
                  <a:lnTo>
                    <a:pt x="1640357" y="445071"/>
                  </a:lnTo>
                  <a:lnTo>
                    <a:pt x="1721408" y="471309"/>
                  </a:lnTo>
                  <a:lnTo>
                    <a:pt x="1717421" y="445071"/>
                  </a:lnTo>
                  <a:lnTo>
                    <a:pt x="1717116" y="443077"/>
                  </a:lnTo>
                  <a:lnTo>
                    <a:pt x="4130471" y="77000"/>
                  </a:lnTo>
                  <a:lnTo>
                    <a:pt x="71424" y="1120533"/>
                  </a:lnTo>
                  <a:lnTo>
                    <a:pt x="64312" y="1092860"/>
                  </a:lnTo>
                  <a:lnTo>
                    <a:pt x="0" y="1148740"/>
                  </a:lnTo>
                  <a:lnTo>
                    <a:pt x="83286" y="1166660"/>
                  </a:lnTo>
                  <a:lnTo>
                    <a:pt x="76974" y="1142149"/>
                  </a:lnTo>
                  <a:lnTo>
                    <a:pt x="76161" y="1138986"/>
                  </a:lnTo>
                  <a:lnTo>
                    <a:pt x="4291165" y="55359"/>
                  </a:lnTo>
                  <a:lnTo>
                    <a:pt x="4290479" y="52730"/>
                  </a:lnTo>
                  <a:lnTo>
                    <a:pt x="4324858" y="47510"/>
                  </a:lnTo>
                  <a:close/>
                </a:path>
              </a:pathLst>
            </a:custGeom>
            <a:solidFill>
              <a:srgbClr val="C8472B"/>
            </a:solidFill>
          </p:spPr>
          <p:txBody>
            <a:bodyPr wrap="square" lIns="0" tIns="0" rIns="0" bIns="0" rtlCol="0"/>
            <a:lstStyle/>
            <a:p>
              <a:endParaRPr/>
            </a:p>
          </p:txBody>
        </p:sp>
        <p:sp>
          <p:nvSpPr>
            <p:cNvPr id="58" name="object 58"/>
            <p:cNvSpPr/>
            <p:nvPr/>
          </p:nvSpPr>
          <p:spPr>
            <a:xfrm>
              <a:off x="4477689" y="1642681"/>
              <a:ext cx="264160" cy="264160"/>
            </a:xfrm>
            <a:custGeom>
              <a:avLst/>
              <a:gdLst/>
              <a:ahLst/>
              <a:cxnLst/>
              <a:rect l="l" t="t" r="r" b="b"/>
              <a:pathLst>
                <a:path w="264160" h="264160">
                  <a:moveTo>
                    <a:pt x="173164" y="0"/>
                  </a:moveTo>
                  <a:lnTo>
                    <a:pt x="0" y="0"/>
                  </a:lnTo>
                  <a:lnTo>
                    <a:pt x="0" y="173164"/>
                  </a:lnTo>
                  <a:lnTo>
                    <a:pt x="43294" y="129870"/>
                  </a:lnTo>
                  <a:lnTo>
                    <a:pt x="177063" y="263639"/>
                  </a:lnTo>
                  <a:lnTo>
                    <a:pt x="263639" y="177063"/>
                  </a:lnTo>
                  <a:lnTo>
                    <a:pt x="129870" y="43294"/>
                  </a:lnTo>
                  <a:lnTo>
                    <a:pt x="173164" y="0"/>
                  </a:lnTo>
                  <a:close/>
                </a:path>
              </a:pathLst>
            </a:custGeom>
            <a:solidFill>
              <a:srgbClr val="28AD8A"/>
            </a:solidFill>
          </p:spPr>
          <p:txBody>
            <a:bodyPr wrap="square" lIns="0" tIns="0" rIns="0" bIns="0" rtlCol="0"/>
            <a:lstStyle/>
            <a:p>
              <a:endParaRPr/>
            </a:p>
          </p:txBody>
        </p:sp>
        <p:sp>
          <p:nvSpPr>
            <p:cNvPr id="59" name="object 59"/>
            <p:cNvSpPr/>
            <p:nvPr/>
          </p:nvSpPr>
          <p:spPr>
            <a:xfrm>
              <a:off x="4477691" y="1642679"/>
              <a:ext cx="264160" cy="264160"/>
            </a:xfrm>
            <a:custGeom>
              <a:avLst/>
              <a:gdLst/>
              <a:ahLst/>
              <a:cxnLst/>
              <a:rect l="l" t="t" r="r" b="b"/>
              <a:pathLst>
                <a:path w="264160"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sp>
          <p:nvSpPr>
            <p:cNvPr id="60" name="object 60"/>
            <p:cNvSpPr/>
            <p:nvPr/>
          </p:nvSpPr>
          <p:spPr>
            <a:xfrm>
              <a:off x="2460320" y="2029853"/>
              <a:ext cx="264160" cy="264160"/>
            </a:xfrm>
            <a:custGeom>
              <a:avLst/>
              <a:gdLst/>
              <a:ahLst/>
              <a:cxnLst/>
              <a:rect l="l" t="t" r="r" b="b"/>
              <a:pathLst>
                <a:path w="264160" h="264160">
                  <a:moveTo>
                    <a:pt x="173151" y="0"/>
                  </a:moveTo>
                  <a:lnTo>
                    <a:pt x="0" y="0"/>
                  </a:lnTo>
                  <a:lnTo>
                    <a:pt x="0" y="173151"/>
                  </a:lnTo>
                  <a:lnTo>
                    <a:pt x="43294" y="129857"/>
                  </a:lnTo>
                  <a:lnTo>
                    <a:pt x="177050" y="263626"/>
                  </a:lnTo>
                  <a:lnTo>
                    <a:pt x="263626" y="177050"/>
                  </a:lnTo>
                  <a:lnTo>
                    <a:pt x="129870" y="43281"/>
                  </a:lnTo>
                  <a:lnTo>
                    <a:pt x="173151" y="0"/>
                  </a:lnTo>
                  <a:close/>
                </a:path>
              </a:pathLst>
            </a:custGeom>
            <a:solidFill>
              <a:srgbClr val="28AD8A"/>
            </a:solidFill>
          </p:spPr>
          <p:txBody>
            <a:bodyPr wrap="square" lIns="0" tIns="0" rIns="0" bIns="0" rtlCol="0"/>
            <a:lstStyle/>
            <a:p>
              <a:endParaRPr/>
            </a:p>
          </p:txBody>
        </p:sp>
        <p:sp>
          <p:nvSpPr>
            <p:cNvPr id="61" name="object 61"/>
            <p:cNvSpPr/>
            <p:nvPr/>
          </p:nvSpPr>
          <p:spPr>
            <a:xfrm>
              <a:off x="2460321" y="2029852"/>
              <a:ext cx="264160" cy="264160"/>
            </a:xfrm>
            <a:custGeom>
              <a:avLst/>
              <a:gdLst/>
              <a:ahLst/>
              <a:cxnLst/>
              <a:rect l="l" t="t" r="r" b="b"/>
              <a:pathLst>
                <a:path w="264160"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sp>
          <p:nvSpPr>
            <p:cNvPr id="62" name="object 62"/>
            <p:cNvSpPr/>
            <p:nvPr/>
          </p:nvSpPr>
          <p:spPr>
            <a:xfrm>
              <a:off x="1135065" y="2529789"/>
              <a:ext cx="264160" cy="264160"/>
            </a:xfrm>
            <a:custGeom>
              <a:avLst/>
              <a:gdLst/>
              <a:ahLst/>
              <a:cxnLst/>
              <a:rect l="l" t="t" r="r" b="b"/>
              <a:pathLst>
                <a:path w="264159" h="264160">
                  <a:moveTo>
                    <a:pt x="173161" y="0"/>
                  </a:moveTo>
                  <a:lnTo>
                    <a:pt x="0" y="0"/>
                  </a:lnTo>
                  <a:lnTo>
                    <a:pt x="0" y="173151"/>
                  </a:lnTo>
                  <a:lnTo>
                    <a:pt x="43289" y="129857"/>
                  </a:lnTo>
                  <a:lnTo>
                    <a:pt x="177060" y="263626"/>
                  </a:lnTo>
                  <a:lnTo>
                    <a:pt x="263636" y="177050"/>
                  </a:lnTo>
                  <a:lnTo>
                    <a:pt x="129866" y="43281"/>
                  </a:lnTo>
                  <a:lnTo>
                    <a:pt x="173161" y="0"/>
                  </a:lnTo>
                  <a:close/>
                </a:path>
              </a:pathLst>
            </a:custGeom>
            <a:solidFill>
              <a:srgbClr val="28AD8A"/>
            </a:solidFill>
          </p:spPr>
          <p:txBody>
            <a:bodyPr wrap="square" lIns="0" tIns="0" rIns="0" bIns="0" rtlCol="0"/>
            <a:lstStyle/>
            <a:p>
              <a:endParaRPr/>
            </a:p>
          </p:txBody>
        </p:sp>
        <p:sp>
          <p:nvSpPr>
            <p:cNvPr id="63" name="object 63"/>
            <p:cNvSpPr/>
            <p:nvPr/>
          </p:nvSpPr>
          <p:spPr>
            <a:xfrm>
              <a:off x="1135065" y="2529787"/>
              <a:ext cx="264160" cy="264160"/>
            </a:xfrm>
            <a:custGeom>
              <a:avLst/>
              <a:gdLst/>
              <a:ahLst/>
              <a:cxnLst/>
              <a:rect l="l" t="t" r="r" b="b"/>
              <a:pathLst>
                <a:path w="264159"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grpSp>
      <p:sp>
        <p:nvSpPr>
          <p:cNvPr id="64" name="object 64"/>
          <p:cNvSpPr txBox="1"/>
          <p:nvPr/>
        </p:nvSpPr>
        <p:spPr>
          <a:xfrm>
            <a:off x="4820221" y="1173886"/>
            <a:ext cx="894080" cy="381635"/>
          </a:xfrm>
          <a:prstGeom prst="rect">
            <a:avLst/>
          </a:prstGeom>
          <a:ln w="19050">
            <a:solidFill>
              <a:srgbClr val="7A5FC5"/>
            </a:solidFill>
          </a:ln>
        </p:spPr>
        <p:txBody>
          <a:bodyPr vert="horz" wrap="square" lIns="0" tIns="0" rIns="0" bIns="0" rtlCol="0">
            <a:spAutoFit/>
          </a:bodyPr>
          <a:lstStyle/>
          <a:p>
            <a:pPr marL="127000">
              <a:lnSpc>
                <a:spcPts val="2800"/>
              </a:lnSpc>
            </a:pPr>
            <a:r>
              <a:rPr sz="2500" spc="-10" dirty="0">
                <a:latin typeface="Calibri"/>
                <a:cs typeface="Calibri"/>
              </a:rPr>
              <a:t>Class</a:t>
            </a:r>
            <a:endParaRPr sz="2500">
              <a:latin typeface="Calibri"/>
              <a:cs typeface="Calibri"/>
            </a:endParaRPr>
          </a:p>
        </p:txBody>
      </p:sp>
      <p:sp>
        <p:nvSpPr>
          <p:cNvPr id="73" name="object 73"/>
          <p:cNvSpPr txBox="1"/>
          <p:nvPr/>
        </p:nvSpPr>
        <p:spPr>
          <a:xfrm>
            <a:off x="337319" y="5427423"/>
            <a:ext cx="807085" cy="413384"/>
          </a:xfrm>
          <a:prstGeom prst="rect">
            <a:avLst/>
          </a:prstGeom>
        </p:spPr>
        <p:txBody>
          <a:bodyPr vert="horz" wrap="square" lIns="0" tIns="0" rIns="0" bIns="0" rtlCol="0">
            <a:spAutoFit/>
          </a:bodyPr>
          <a:lstStyle/>
          <a:p>
            <a:pPr marL="12700">
              <a:lnSpc>
                <a:spcPts val="2980"/>
              </a:lnSpc>
            </a:pPr>
            <a:r>
              <a:rPr sz="2500" spc="-10" dirty="0">
                <a:latin typeface="Calibri"/>
                <a:cs typeface="Calibri"/>
              </a:rPr>
              <a:t>image</a:t>
            </a:r>
            <a:endParaRPr sz="2500">
              <a:latin typeface="Calibri"/>
              <a:cs typeface="Calibri"/>
            </a:endParaRPr>
          </a:p>
        </p:txBody>
      </p:sp>
      <p:sp>
        <p:nvSpPr>
          <p:cNvPr id="74" name="object 74"/>
          <p:cNvSpPr txBox="1">
            <a:spLocks noGrp="1"/>
          </p:cNvSpPr>
          <p:nvPr>
            <p:ph type="sldNum" sz="quarter" idx="7"/>
          </p:nvPr>
        </p:nvSpPr>
        <p:spPr>
          <a:prstGeom prst="rect">
            <a:avLst/>
          </a:prstGeom>
        </p:spPr>
        <p:txBody>
          <a:bodyPr vert="horz" wrap="square" lIns="0" tIns="737615" rIns="0" bIns="0" rtlCol="0">
            <a:spAutoFit/>
          </a:bodyPr>
          <a:lstStyle/>
          <a:p>
            <a:pPr marL="2872105">
              <a:lnSpc>
                <a:spcPts val="2865"/>
              </a:lnSpc>
            </a:pPr>
            <a:r>
              <a:rPr sz="2400" dirty="0">
                <a:solidFill>
                  <a:srgbClr val="000000"/>
                </a:solidFill>
              </a:rPr>
              <a:t>from</a:t>
            </a:r>
            <a:r>
              <a:rPr sz="2400" spc="-45" dirty="0">
                <a:solidFill>
                  <a:srgbClr val="000000"/>
                </a:solidFill>
              </a:rPr>
              <a:t> </a:t>
            </a:r>
            <a:r>
              <a:rPr sz="2400" dirty="0">
                <a:solidFill>
                  <a:srgbClr val="000000"/>
                </a:solidFill>
              </a:rPr>
              <a:t>a</a:t>
            </a:r>
            <a:r>
              <a:rPr sz="2400" spc="-40" dirty="0">
                <a:solidFill>
                  <a:srgbClr val="000000"/>
                </a:solidFill>
              </a:rPr>
              <a:t> </a:t>
            </a:r>
            <a:r>
              <a:rPr sz="2400" spc="-10" dirty="0">
                <a:solidFill>
                  <a:srgbClr val="000000"/>
                </a:solidFill>
              </a:rPr>
              <a:t>proposal</a:t>
            </a:r>
            <a:endParaRPr sz="2400" dirty="0"/>
          </a:p>
          <a:p>
            <a:pPr marL="2872105">
              <a:lnSpc>
                <a:spcPct val="100000"/>
              </a:lnSpc>
              <a:spcBef>
                <a:spcPts val="120"/>
              </a:spcBef>
            </a:pPr>
            <a:r>
              <a:rPr sz="2400" dirty="0">
                <a:solidFill>
                  <a:srgbClr val="000000"/>
                </a:solidFill>
              </a:rPr>
              <a:t>method</a:t>
            </a:r>
            <a:r>
              <a:rPr sz="2400" spc="-70" dirty="0">
                <a:solidFill>
                  <a:srgbClr val="000000"/>
                </a:solidFill>
              </a:rPr>
              <a:t> </a:t>
            </a:r>
            <a:r>
              <a:rPr sz="2400" spc="-10" dirty="0">
                <a:solidFill>
                  <a:srgbClr val="000000"/>
                </a:solidFill>
              </a:rPr>
              <a:t>(~2k)</a:t>
            </a:r>
            <a:endParaRPr sz="2400" dirty="0"/>
          </a:p>
          <a:p>
            <a:pPr marL="2282825">
              <a:lnSpc>
                <a:spcPct val="100000"/>
              </a:lnSpc>
              <a:spcBef>
                <a:spcPts val="1840"/>
              </a:spcBef>
            </a:pPr>
            <a:r>
              <a:rPr dirty="0"/>
              <a:t>Lecture</a:t>
            </a:r>
            <a:r>
              <a:rPr spc="-30" dirty="0"/>
              <a:t> </a:t>
            </a:r>
            <a:r>
              <a:rPr lang="tr-TR" dirty="0"/>
              <a:t>5</a:t>
            </a:r>
            <a:r>
              <a:rPr spc="-40" dirty="0"/>
              <a:t> </a:t>
            </a:r>
            <a:r>
              <a:rPr dirty="0"/>
              <a:t>-</a:t>
            </a:r>
            <a:r>
              <a:rPr spc="-35" dirty="0"/>
              <a:t> </a:t>
            </a:r>
            <a:fld id="{81D60167-4931-47E6-BA6A-407CBD079E47}" type="slidenum">
              <a:rPr spc="-25" dirty="0"/>
              <a:t>57</a:t>
            </a:fld>
            <a:endParaRPr spc="-25" dirty="0"/>
          </a:p>
        </p:txBody>
      </p:sp>
      <p:sp>
        <p:nvSpPr>
          <p:cNvPr id="75" name="object 75"/>
          <p:cNvSpPr txBox="1"/>
          <p:nvPr/>
        </p:nvSpPr>
        <p:spPr>
          <a:xfrm>
            <a:off x="7936001" y="5846652"/>
            <a:ext cx="4119879" cy="952500"/>
          </a:xfrm>
          <a:prstGeom prst="rect">
            <a:avLst/>
          </a:prstGeom>
        </p:spPr>
        <p:txBody>
          <a:bodyPr vert="horz" wrap="square" lIns="0" tIns="13335" rIns="0" bIns="0" rtlCol="0">
            <a:spAutoFit/>
          </a:bodyPr>
          <a:lstStyle/>
          <a:p>
            <a:pPr marL="12700" marR="89535">
              <a:lnSpc>
                <a:spcPts val="1300"/>
              </a:lnSpc>
              <a:spcBef>
                <a:spcPts val="105"/>
              </a:spcBef>
            </a:pPr>
            <a:r>
              <a:rPr sz="1100" spc="-20" dirty="0">
                <a:latin typeface="Calibri"/>
                <a:cs typeface="Calibri"/>
              </a:rPr>
              <a:t>Girshick</a:t>
            </a:r>
            <a:r>
              <a:rPr sz="1100" spc="-10" dirty="0">
                <a:latin typeface="Calibri"/>
                <a:cs typeface="Calibri"/>
              </a:rPr>
              <a:t> </a:t>
            </a:r>
            <a:r>
              <a:rPr sz="1100" dirty="0">
                <a:latin typeface="Calibri"/>
                <a:cs typeface="Calibri"/>
              </a:rPr>
              <a:t>et</a:t>
            </a:r>
            <a:r>
              <a:rPr sz="1100" spc="5" dirty="0">
                <a:latin typeface="Calibri"/>
                <a:cs typeface="Calibri"/>
              </a:rPr>
              <a:t> </a:t>
            </a:r>
            <a:r>
              <a:rPr sz="1100" dirty="0">
                <a:latin typeface="Calibri"/>
                <a:cs typeface="Calibri"/>
              </a:rPr>
              <a:t>al,</a:t>
            </a:r>
            <a:r>
              <a:rPr sz="1100" spc="-10" dirty="0">
                <a:latin typeface="Calibri"/>
                <a:cs typeface="Calibri"/>
              </a:rPr>
              <a:t> </a:t>
            </a:r>
            <a:r>
              <a:rPr sz="1100" spc="-20" dirty="0">
                <a:latin typeface="Calibri"/>
                <a:cs typeface="Calibri"/>
              </a:rPr>
              <a:t>“Rich</a:t>
            </a:r>
            <a:r>
              <a:rPr sz="1100" spc="-10" dirty="0">
                <a:latin typeface="Calibri"/>
                <a:cs typeface="Calibri"/>
              </a:rPr>
              <a:t> </a:t>
            </a:r>
            <a:r>
              <a:rPr sz="1100" spc="-20" dirty="0">
                <a:latin typeface="Calibri"/>
                <a:cs typeface="Calibri"/>
              </a:rPr>
              <a:t>feature</a:t>
            </a:r>
            <a:r>
              <a:rPr sz="1100" spc="-15" dirty="0">
                <a:latin typeface="Calibri"/>
                <a:cs typeface="Calibri"/>
              </a:rPr>
              <a:t> </a:t>
            </a:r>
            <a:r>
              <a:rPr sz="1100" spc="-20" dirty="0">
                <a:latin typeface="Calibri"/>
                <a:cs typeface="Calibri"/>
              </a:rPr>
              <a:t>hierarchies</a:t>
            </a:r>
            <a:r>
              <a:rPr sz="1100" spc="-10" dirty="0">
                <a:latin typeface="Calibri"/>
                <a:cs typeface="Calibri"/>
              </a:rPr>
              <a:t> for</a:t>
            </a:r>
            <a:r>
              <a:rPr sz="1100" dirty="0">
                <a:latin typeface="Calibri"/>
                <a:cs typeface="Calibri"/>
              </a:rPr>
              <a:t> </a:t>
            </a:r>
            <a:r>
              <a:rPr sz="1100" spc="-20" dirty="0">
                <a:latin typeface="Calibri"/>
                <a:cs typeface="Calibri"/>
              </a:rPr>
              <a:t>accurate</a:t>
            </a:r>
            <a:r>
              <a:rPr sz="1100" spc="-15" dirty="0">
                <a:latin typeface="Calibri"/>
                <a:cs typeface="Calibri"/>
              </a:rPr>
              <a:t> </a:t>
            </a:r>
            <a:r>
              <a:rPr sz="1100" spc="-20" dirty="0">
                <a:latin typeface="Calibri"/>
                <a:cs typeface="Calibri"/>
              </a:rPr>
              <a:t>object</a:t>
            </a:r>
            <a:r>
              <a:rPr sz="1100" dirty="0">
                <a:latin typeface="Calibri"/>
                <a:cs typeface="Calibri"/>
              </a:rPr>
              <a:t> </a:t>
            </a:r>
            <a:r>
              <a:rPr sz="1100" spc="-20" dirty="0">
                <a:latin typeface="Calibri"/>
                <a:cs typeface="Calibri"/>
              </a:rPr>
              <a:t>detection</a:t>
            </a:r>
            <a:r>
              <a:rPr sz="1100" spc="-10" dirty="0">
                <a:latin typeface="Calibri"/>
                <a:cs typeface="Calibri"/>
              </a:rPr>
              <a:t> </a:t>
            </a:r>
            <a:r>
              <a:rPr sz="1100" spc="-25" dirty="0">
                <a:latin typeface="Calibri"/>
                <a:cs typeface="Calibri"/>
              </a:rPr>
              <a:t>and </a:t>
            </a:r>
            <a:r>
              <a:rPr sz="1100" spc="-20" dirty="0">
                <a:latin typeface="Calibri"/>
                <a:cs typeface="Calibri"/>
              </a:rPr>
              <a:t>semantic</a:t>
            </a:r>
            <a:r>
              <a:rPr sz="1100" spc="-5" dirty="0">
                <a:latin typeface="Calibri"/>
                <a:cs typeface="Calibri"/>
              </a:rPr>
              <a:t> </a:t>
            </a:r>
            <a:r>
              <a:rPr sz="1100" spc="-20" dirty="0">
                <a:latin typeface="Calibri"/>
                <a:cs typeface="Calibri"/>
              </a:rPr>
              <a:t>segmentation”,</a:t>
            </a:r>
            <a:r>
              <a:rPr sz="1100" dirty="0">
                <a:latin typeface="Calibri"/>
                <a:cs typeface="Calibri"/>
              </a:rPr>
              <a:t> </a:t>
            </a:r>
            <a:r>
              <a:rPr sz="1100" spc="-20" dirty="0">
                <a:latin typeface="Calibri"/>
                <a:cs typeface="Calibri"/>
              </a:rPr>
              <a:t>CVPR</a:t>
            </a:r>
            <a:r>
              <a:rPr sz="1100" spc="-5" dirty="0">
                <a:latin typeface="Calibri"/>
                <a:cs typeface="Calibri"/>
              </a:rPr>
              <a:t> </a:t>
            </a:r>
            <a:r>
              <a:rPr sz="1100" spc="-10" dirty="0">
                <a:latin typeface="Calibri"/>
                <a:cs typeface="Calibri"/>
              </a:rPr>
              <a:t>2014.</a:t>
            </a:r>
            <a:endParaRPr sz="1100" dirty="0">
              <a:latin typeface="Calibri"/>
              <a:cs typeface="Calibri"/>
            </a:endParaRPr>
          </a:p>
          <a:p>
            <a:pPr marL="12700">
              <a:lnSpc>
                <a:spcPts val="1250"/>
              </a:lnSpc>
            </a:pPr>
            <a:r>
              <a:rPr sz="1100" spc="-10" dirty="0">
                <a:latin typeface="Calibri"/>
                <a:cs typeface="Calibri"/>
              </a:rPr>
              <a:t>Figure</a:t>
            </a:r>
            <a:r>
              <a:rPr sz="1100" spc="-25" dirty="0">
                <a:latin typeface="Calibri"/>
                <a:cs typeface="Calibri"/>
              </a:rPr>
              <a:t> </a:t>
            </a:r>
            <a:r>
              <a:rPr sz="1100" spc="-20" dirty="0">
                <a:latin typeface="Calibri"/>
                <a:cs typeface="Calibri"/>
              </a:rPr>
              <a:t>copyright</a:t>
            </a:r>
            <a:r>
              <a:rPr sz="1100" spc="-5" dirty="0">
                <a:latin typeface="Calibri"/>
                <a:cs typeface="Calibri"/>
              </a:rPr>
              <a:t> </a:t>
            </a:r>
            <a:r>
              <a:rPr sz="1100" spc="-10" dirty="0">
                <a:latin typeface="Calibri"/>
                <a:cs typeface="Calibri"/>
              </a:rPr>
              <a:t>Ross</a:t>
            </a:r>
            <a:r>
              <a:rPr sz="1100" spc="-15" dirty="0">
                <a:latin typeface="Calibri"/>
                <a:cs typeface="Calibri"/>
              </a:rPr>
              <a:t> </a:t>
            </a:r>
            <a:r>
              <a:rPr sz="1100" spc="-20" dirty="0">
                <a:latin typeface="Calibri"/>
                <a:cs typeface="Calibri"/>
              </a:rPr>
              <a:t>Girshick,</a:t>
            </a:r>
            <a:r>
              <a:rPr sz="1100" spc="-10" dirty="0">
                <a:latin typeface="Calibri"/>
                <a:cs typeface="Calibri"/>
              </a:rPr>
              <a:t> </a:t>
            </a:r>
            <a:r>
              <a:rPr sz="1100" spc="-25" dirty="0">
                <a:latin typeface="Calibri"/>
                <a:cs typeface="Calibri"/>
              </a:rPr>
              <a:t>2015;</a:t>
            </a:r>
            <a:r>
              <a:rPr sz="1100" spc="-5" dirty="0">
                <a:latin typeface="Calibri"/>
                <a:cs typeface="Calibri"/>
              </a:rPr>
              <a:t> </a:t>
            </a:r>
            <a:r>
              <a:rPr sz="1100" u="sng" spc="-20" dirty="0">
                <a:solidFill>
                  <a:srgbClr val="0462C1"/>
                </a:solidFill>
                <a:uFill>
                  <a:solidFill>
                    <a:srgbClr val="0462C1"/>
                  </a:solidFill>
                </a:uFill>
                <a:latin typeface="Calibri"/>
                <a:cs typeface="Calibri"/>
              </a:rPr>
              <a:t>source</a:t>
            </a:r>
            <a:r>
              <a:rPr sz="1100" spc="-20" dirty="0">
                <a:latin typeface="Calibri"/>
                <a:cs typeface="Calibri"/>
              </a:rPr>
              <a:t>.</a:t>
            </a:r>
            <a:r>
              <a:rPr sz="1100" dirty="0">
                <a:latin typeface="Calibri"/>
                <a:cs typeface="Calibri"/>
              </a:rPr>
              <a:t> </a:t>
            </a:r>
            <a:r>
              <a:rPr sz="1100" spc="-25" dirty="0">
                <a:latin typeface="Calibri"/>
                <a:cs typeface="Calibri"/>
              </a:rPr>
              <a:t>Reproduced</a:t>
            </a:r>
            <a:r>
              <a:rPr sz="1100" spc="-15" dirty="0">
                <a:latin typeface="Calibri"/>
                <a:cs typeface="Calibri"/>
              </a:rPr>
              <a:t> </a:t>
            </a:r>
            <a:r>
              <a:rPr sz="1100" spc="-10" dirty="0">
                <a:latin typeface="Calibri"/>
                <a:cs typeface="Calibri"/>
              </a:rPr>
              <a:t>with</a:t>
            </a:r>
            <a:r>
              <a:rPr sz="1100" spc="-20" dirty="0">
                <a:latin typeface="Calibri"/>
                <a:cs typeface="Calibri"/>
              </a:rPr>
              <a:t> </a:t>
            </a:r>
            <a:r>
              <a:rPr sz="1100" spc="-10" dirty="0">
                <a:latin typeface="Calibri"/>
                <a:cs typeface="Calibri"/>
              </a:rPr>
              <a:t>permission.</a:t>
            </a:r>
            <a:endParaRPr sz="1100" dirty="0">
              <a:latin typeface="Calibri"/>
              <a:cs typeface="Calibri"/>
            </a:endParaRPr>
          </a:p>
          <a:p>
            <a:pPr marL="1533525">
              <a:lnSpc>
                <a:spcPct val="100000"/>
              </a:lnSpc>
              <a:spcBef>
                <a:spcPts val="900"/>
              </a:spcBef>
            </a:pPr>
            <a:r>
              <a:rPr lang="en-TR" sz="2000" dirty="0">
                <a:solidFill>
                  <a:srgbClr val="FFC904"/>
                </a:solidFill>
                <a:latin typeface="Calibri"/>
                <a:cs typeface="Calibri"/>
              </a:rPr>
              <a:t> </a:t>
            </a:r>
            <a:endParaRPr sz="2000" dirty="0">
              <a:latin typeface="Calibri"/>
              <a:cs typeface="Calibri"/>
            </a:endParaRPr>
          </a:p>
        </p:txBody>
      </p:sp>
      <p:sp>
        <p:nvSpPr>
          <p:cNvPr id="76" name="object 76"/>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65" name="object 65"/>
          <p:cNvSpPr txBox="1"/>
          <p:nvPr/>
        </p:nvSpPr>
        <p:spPr>
          <a:xfrm>
            <a:off x="5328577" y="2194052"/>
            <a:ext cx="2386965" cy="2110740"/>
          </a:xfrm>
          <a:prstGeom prst="rect">
            <a:avLst/>
          </a:prstGeom>
        </p:spPr>
        <p:txBody>
          <a:bodyPr vert="horz" wrap="square" lIns="0" tIns="10795" rIns="0" bIns="0" rtlCol="0">
            <a:spAutoFit/>
          </a:bodyPr>
          <a:lstStyle/>
          <a:p>
            <a:pPr marL="532130" marR="5080">
              <a:lnSpc>
                <a:spcPct val="100400"/>
              </a:lnSpc>
              <a:spcBef>
                <a:spcPts val="85"/>
              </a:spcBef>
            </a:pPr>
            <a:r>
              <a:rPr sz="2400" spc="-10" dirty="0">
                <a:latin typeface="Calibri"/>
                <a:cs typeface="Calibri"/>
              </a:rPr>
              <a:t>Forward</a:t>
            </a:r>
            <a:r>
              <a:rPr sz="2400" spc="-85" dirty="0">
                <a:latin typeface="Calibri"/>
                <a:cs typeface="Calibri"/>
              </a:rPr>
              <a:t> </a:t>
            </a:r>
            <a:r>
              <a:rPr sz="2400" spc="-20" dirty="0">
                <a:latin typeface="Calibri"/>
                <a:cs typeface="Calibri"/>
              </a:rPr>
              <a:t>each </a:t>
            </a:r>
            <a:r>
              <a:rPr sz="2400" dirty="0">
                <a:latin typeface="Calibri"/>
                <a:cs typeface="Calibri"/>
              </a:rPr>
              <a:t>region</a:t>
            </a:r>
            <a:r>
              <a:rPr sz="2400" spc="-100" dirty="0">
                <a:latin typeface="Calibri"/>
                <a:cs typeface="Calibri"/>
              </a:rPr>
              <a:t> </a:t>
            </a:r>
            <a:r>
              <a:rPr sz="2400" spc="-10" dirty="0">
                <a:latin typeface="Calibri"/>
                <a:cs typeface="Calibri"/>
              </a:rPr>
              <a:t>through ConvNet</a:t>
            </a:r>
            <a:endParaRPr sz="2400">
              <a:latin typeface="Calibri"/>
              <a:cs typeface="Calibri"/>
            </a:endParaRPr>
          </a:p>
          <a:p>
            <a:pPr marL="12700" marR="153035">
              <a:lnSpc>
                <a:spcPct val="100800"/>
              </a:lnSpc>
              <a:spcBef>
                <a:spcPts val="1945"/>
              </a:spcBef>
            </a:pPr>
            <a:r>
              <a:rPr sz="2400" spc="-10" dirty="0">
                <a:latin typeface="Calibri"/>
                <a:cs typeface="Calibri"/>
              </a:rPr>
              <a:t>Warped</a:t>
            </a:r>
            <a:r>
              <a:rPr sz="2400" spc="-125" dirty="0">
                <a:latin typeface="Calibri"/>
                <a:cs typeface="Calibri"/>
              </a:rPr>
              <a:t> </a:t>
            </a:r>
            <a:r>
              <a:rPr sz="2400" spc="-10" dirty="0">
                <a:latin typeface="Calibri"/>
                <a:cs typeface="Calibri"/>
              </a:rPr>
              <a:t>image </a:t>
            </a:r>
            <a:r>
              <a:rPr sz="2400" dirty="0">
                <a:latin typeface="Calibri"/>
                <a:cs typeface="Calibri"/>
              </a:rPr>
              <a:t>regions</a:t>
            </a:r>
            <a:r>
              <a:rPr sz="2400" spc="-100" dirty="0">
                <a:latin typeface="Calibri"/>
                <a:cs typeface="Calibri"/>
              </a:rPr>
              <a:t> </a:t>
            </a:r>
            <a:r>
              <a:rPr sz="2400" spc="-10" dirty="0">
                <a:latin typeface="Calibri"/>
                <a:cs typeface="Calibri"/>
              </a:rPr>
              <a:t>(224x224)</a:t>
            </a:r>
            <a:endParaRPr sz="2400">
              <a:latin typeface="Calibri"/>
              <a:cs typeface="Calibri"/>
            </a:endParaRPr>
          </a:p>
        </p:txBody>
      </p:sp>
      <p:sp>
        <p:nvSpPr>
          <p:cNvPr id="66" name="object 66"/>
          <p:cNvSpPr txBox="1"/>
          <p:nvPr/>
        </p:nvSpPr>
        <p:spPr>
          <a:xfrm>
            <a:off x="5904877" y="4736083"/>
            <a:ext cx="1626870" cy="760095"/>
          </a:xfrm>
          <a:prstGeom prst="rect">
            <a:avLst/>
          </a:prstGeom>
        </p:spPr>
        <p:txBody>
          <a:bodyPr vert="horz" wrap="square" lIns="0" tIns="9525" rIns="0" bIns="0" rtlCol="0">
            <a:spAutoFit/>
          </a:bodyPr>
          <a:lstStyle/>
          <a:p>
            <a:pPr marL="12700" marR="5080">
              <a:lnSpc>
                <a:spcPct val="100800"/>
              </a:lnSpc>
              <a:spcBef>
                <a:spcPts val="75"/>
              </a:spcBef>
            </a:pPr>
            <a:r>
              <a:rPr sz="2400" dirty="0">
                <a:latin typeface="Calibri"/>
                <a:cs typeface="Calibri"/>
              </a:rPr>
              <a:t>Regions</a:t>
            </a:r>
            <a:r>
              <a:rPr sz="2400" spc="-120" dirty="0">
                <a:latin typeface="Calibri"/>
                <a:cs typeface="Calibri"/>
              </a:rPr>
              <a:t> </a:t>
            </a:r>
            <a:r>
              <a:rPr sz="2400" spc="-25" dirty="0">
                <a:latin typeface="Calibri"/>
                <a:cs typeface="Calibri"/>
              </a:rPr>
              <a:t>of </a:t>
            </a:r>
            <a:r>
              <a:rPr sz="2400" spc="-10" dirty="0">
                <a:latin typeface="Calibri"/>
                <a:cs typeface="Calibri"/>
              </a:rPr>
              <a:t>Interest</a:t>
            </a:r>
            <a:r>
              <a:rPr sz="2400" spc="-120" dirty="0">
                <a:latin typeface="Calibri"/>
                <a:cs typeface="Calibri"/>
              </a:rPr>
              <a:t> </a:t>
            </a:r>
            <a:r>
              <a:rPr sz="2400" spc="-20" dirty="0">
                <a:latin typeface="Calibri"/>
                <a:cs typeface="Calibri"/>
              </a:rPr>
              <a:t>(RoI)</a:t>
            </a:r>
            <a:endParaRPr sz="2400">
              <a:latin typeface="Calibri"/>
              <a:cs typeface="Calibri"/>
            </a:endParaRPr>
          </a:p>
        </p:txBody>
      </p:sp>
      <p:sp>
        <p:nvSpPr>
          <p:cNvPr id="67" name="object 67"/>
          <p:cNvSpPr txBox="1"/>
          <p:nvPr/>
        </p:nvSpPr>
        <p:spPr>
          <a:xfrm>
            <a:off x="6615315" y="314452"/>
            <a:ext cx="4488180" cy="467359"/>
          </a:xfrm>
          <a:prstGeom prst="rect">
            <a:avLst/>
          </a:prstGeom>
          <a:ln w="25400">
            <a:solidFill>
              <a:srgbClr val="7A5FC5"/>
            </a:solidFill>
          </a:ln>
        </p:spPr>
        <p:txBody>
          <a:bodyPr vert="horz" wrap="square" lIns="0" tIns="23495" rIns="0" bIns="0" rtlCol="0">
            <a:spAutoFit/>
          </a:bodyPr>
          <a:lstStyle/>
          <a:p>
            <a:pPr marL="1028065">
              <a:lnSpc>
                <a:spcPct val="100000"/>
              </a:lnSpc>
              <a:spcBef>
                <a:spcPts val="185"/>
              </a:spcBef>
            </a:pPr>
            <a:r>
              <a:rPr sz="2400" dirty="0">
                <a:latin typeface="Calibri"/>
                <a:cs typeface="Calibri"/>
              </a:rPr>
              <a:t>Classify</a:t>
            </a:r>
            <a:r>
              <a:rPr sz="2400" spc="-50" dirty="0">
                <a:latin typeface="Calibri"/>
                <a:cs typeface="Calibri"/>
              </a:rPr>
              <a:t> </a:t>
            </a:r>
            <a:r>
              <a:rPr sz="2400" dirty="0">
                <a:latin typeface="Calibri"/>
                <a:cs typeface="Calibri"/>
              </a:rPr>
              <a:t>each</a:t>
            </a:r>
            <a:r>
              <a:rPr sz="2400" spc="-45" dirty="0">
                <a:latin typeface="Calibri"/>
                <a:cs typeface="Calibri"/>
              </a:rPr>
              <a:t> </a:t>
            </a:r>
            <a:r>
              <a:rPr sz="2400" spc="-10" dirty="0">
                <a:latin typeface="Calibri"/>
                <a:cs typeface="Calibri"/>
              </a:rPr>
              <a:t>region</a:t>
            </a:r>
            <a:endParaRPr sz="2400">
              <a:latin typeface="Calibri"/>
              <a:cs typeface="Calibri"/>
            </a:endParaRPr>
          </a:p>
        </p:txBody>
      </p:sp>
      <p:sp>
        <p:nvSpPr>
          <p:cNvPr id="68" name="object 68"/>
          <p:cNvSpPr txBox="1"/>
          <p:nvPr/>
        </p:nvSpPr>
        <p:spPr>
          <a:xfrm>
            <a:off x="3791242" y="1173886"/>
            <a:ext cx="919480" cy="381635"/>
          </a:xfrm>
          <a:prstGeom prst="rect">
            <a:avLst/>
          </a:prstGeom>
          <a:ln w="19050">
            <a:solidFill>
              <a:srgbClr val="0000FF"/>
            </a:solidFill>
          </a:ln>
        </p:spPr>
        <p:txBody>
          <a:bodyPr vert="horz" wrap="square" lIns="0" tIns="0" rIns="0" bIns="0" rtlCol="0">
            <a:spAutoFit/>
          </a:bodyPr>
          <a:lstStyle/>
          <a:p>
            <a:pPr marL="141605">
              <a:lnSpc>
                <a:spcPts val="2800"/>
              </a:lnSpc>
            </a:pPr>
            <a:r>
              <a:rPr sz="2500" spc="-20" dirty="0">
                <a:latin typeface="Calibri"/>
                <a:cs typeface="Calibri"/>
              </a:rPr>
              <a:t>Bbox</a:t>
            </a:r>
            <a:endParaRPr sz="2500">
              <a:latin typeface="Calibri"/>
              <a:cs typeface="Calibri"/>
            </a:endParaRPr>
          </a:p>
        </p:txBody>
      </p:sp>
      <p:sp>
        <p:nvSpPr>
          <p:cNvPr id="69" name="object 69"/>
          <p:cNvSpPr txBox="1"/>
          <p:nvPr/>
        </p:nvSpPr>
        <p:spPr>
          <a:xfrm>
            <a:off x="6615315" y="881087"/>
            <a:ext cx="4488180" cy="1240155"/>
          </a:xfrm>
          <a:prstGeom prst="rect">
            <a:avLst/>
          </a:prstGeom>
          <a:ln w="25400">
            <a:solidFill>
              <a:srgbClr val="0000FF"/>
            </a:solidFill>
          </a:ln>
        </p:spPr>
        <p:txBody>
          <a:bodyPr vert="horz" wrap="square" lIns="0" tIns="45085" rIns="0" bIns="0" rtlCol="0">
            <a:spAutoFit/>
          </a:bodyPr>
          <a:lstStyle/>
          <a:p>
            <a:pPr marL="121285">
              <a:lnSpc>
                <a:spcPct val="100000"/>
              </a:lnSpc>
              <a:spcBef>
                <a:spcPts val="355"/>
              </a:spcBef>
            </a:pPr>
            <a:r>
              <a:rPr sz="2400" dirty="0">
                <a:latin typeface="Calibri"/>
                <a:cs typeface="Calibri"/>
              </a:rPr>
              <a:t>Bounding</a:t>
            </a:r>
            <a:r>
              <a:rPr sz="2400" spc="-80" dirty="0">
                <a:latin typeface="Calibri"/>
                <a:cs typeface="Calibri"/>
              </a:rPr>
              <a:t> </a:t>
            </a:r>
            <a:r>
              <a:rPr sz="2400" dirty="0">
                <a:latin typeface="Calibri"/>
                <a:cs typeface="Calibri"/>
              </a:rPr>
              <a:t>box</a:t>
            </a:r>
            <a:r>
              <a:rPr sz="2400" spc="-75" dirty="0">
                <a:latin typeface="Calibri"/>
                <a:cs typeface="Calibri"/>
              </a:rPr>
              <a:t> </a:t>
            </a:r>
            <a:r>
              <a:rPr sz="2400" spc="-10" dirty="0">
                <a:latin typeface="Calibri"/>
                <a:cs typeface="Calibri"/>
              </a:rPr>
              <a:t>regression:</a:t>
            </a:r>
            <a:endParaRPr sz="2400">
              <a:latin typeface="Calibri"/>
              <a:cs typeface="Calibri"/>
            </a:endParaRPr>
          </a:p>
          <a:p>
            <a:pPr marL="121285" marR="187325">
              <a:lnSpc>
                <a:spcPct val="100800"/>
              </a:lnSpc>
              <a:spcBef>
                <a:spcPts val="5"/>
              </a:spcBef>
            </a:pPr>
            <a:r>
              <a:rPr sz="2400" dirty="0">
                <a:latin typeface="Calibri"/>
                <a:cs typeface="Calibri"/>
              </a:rPr>
              <a:t>Predict</a:t>
            </a:r>
            <a:r>
              <a:rPr sz="2400" spc="-80" dirty="0">
                <a:latin typeface="Calibri"/>
                <a:cs typeface="Calibri"/>
              </a:rPr>
              <a:t> </a:t>
            </a:r>
            <a:r>
              <a:rPr sz="2400" spc="-10" dirty="0">
                <a:latin typeface="Calibri"/>
                <a:cs typeface="Calibri"/>
              </a:rPr>
              <a:t>“transform”</a:t>
            </a:r>
            <a:r>
              <a:rPr sz="2400" spc="-75" dirty="0">
                <a:latin typeface="Calibri"/>
                <a:cs typeface="Calibri"/>
              </a:rPr>
              <a:t> </a:t>
            </a:r>
            <a:r>
              <a:rPr sz="2400" dirty="0">
                <a:latin typeface="Calibri"/>
                <a:cs typeface="Calibri"/>
              </a:rPr>
              <a:t>to</a:t>
            </a:r>
            <a:r>
              <a:rPr sz="2400" spc="-80" dirty="0">
                <a:latin typeface="Calibri"/>
                <a:cs typeface="Calibri"/>
              </a:rPr>
              <a:t> </a:t>
            </a:r>
            <a:r>
              <a:rPr sz="2400" dirty="0">
                <a:latin typeface="Calibri"/>
                <a:cs typeface="Calibri"/>
              </a:rPr>
              <a:t>correct</a:t>
            </a:r>
            <a:r>
              <a:rPr sz="2400" spc="-75" dirty="0">
                <a:latin typeface="Calibri"/>
                <a:cs typeface="Calibri"/>
              </a:rPr>
              <a:t> </a:t>
            </a:r>
            <a:r>
              <a:rPr sz="2400" spc="-25" dirty="0">
                <a:latin typeface="Calibri"/>
                <a:cs typeface="Calibri"/>
              </a:rPr>
              <a:t>the </a:t>
            </a:r>
            <a:r>
              <a:rPr sz="2400" dirty="0">
                <a:latin typeface="Calibri"/>
                <a:cs typeface="Calibri"/>
              </a:rPr>
              <a:t>RoI:</a:t>
            </a:r>
            <a:r>
              <a:rPr sz="2400" spc="-60" dirty="0">
                <a:latin typeface="Calibri"/>
                <a:cs typeface="Calibri"/>
              </a:rPr>
              <a:t> </a:t>
            </a:r>
            <a:r>
              <a:rPr sz="2400" dirty="0">
                <a:latin typeface="Calibri"/>
                <a:cs typeface="Calibri"/>
              </a:rPr>
              <a:t>4</a:t>
            </a:r>
            <a:r>
              <a:rPr sz="2400" spc="-60" dirty="0">
                <a:latin typeface="Calibri"/>
                <a:cs typeface="Calibri"/>
              </a:rPr>
              <a:t> </a:t>
            </a:r>
            <a:r>
              <a:rPr sz="2400" dirty="0">
                <a:latin typeface="Calibri"/>
                <a:cs typeface="Calibri"/>
              </a:rPr>
              <a:t>numbers</a:t>
            </a:r>
            <a:r>
              <a:rPr sz="2400" spc="-55" dirty="0">
                <a:latin typeface="Calibri"/>
                <a:cs typeface="Calibri"/>
              </a:rPr>
              <a:t> </a:t>
            </a:r>
            <a:r>
              <a:rPr sz="2400" dirty="0">
                <a:latin typeface="Calibri"/>
                <a:cs typeface="Calibri"/>
              </a:rPr>
              <a:t>(t</a:t>
            </a:r>
            <a:r>
              <a:rPr sz="2400" baseline="-17361" dirty="0">
                <a:latin typeface="Calibri"/>
                <a:cs typeface="Calibri"/>
              </a:rPr>
              <a:t>x</a:t>
            </a:r>
            <a:r>
              <a:rPr sz="2400" dirty="0">
                <a:latin typeface="Calibri"/>
                <a:cs typeface="Calibri"/>
              </a:rPr>
              <a:t>,</a:t>
            </a:r>
            <a:r>
              <a:rPr sz="2400" spc="-55" dirty="0">
                <a:latin typeface="Calibri"/>
                <a:cs typeface="Calibri"/>
              </a:rPr>
              <a:t> </a:t>
            </a:r>
            <a:r>
              <a:rPr sz="2400" spc="-10" dirty="0">
                <a:latin typeface="Calibri"/>
                <a:cs typeface="Calibri"/>
              </a:rPr>
              <a:t>t</a:t>
            </a:r>
            <a:r>
              <a:rPr sz="2400" spc="-15" baseline="-17361" dirty="0">
                <a:latin typeface="Calibri"/>
                <a:cs typeface="Calibri"/>
              </a:rPr>
              <a:t>y</a:t>
            </a:r>
            <a:r>
              <a:rPr sz="2400" spc="-10" dirty="0">
                <a:latin typeface="Calibri"/>
                <a:cs typeface="Calibri"/>
              </a:rPr>
              <a:t>,</a:t>
            </a:r>
            <a:r>
              <a:rPr sz="2400" spc="-50" dirty="0">
                <a:latin typeface="Calibri"/>
                <a:cs typeface="Calibri"/>
              </a:rPr>
              <a:t> </a:t>
            </a:r>
            <a:r>
              <a:rPr sz="2400" dirty="0">
                <a:latin typeface="Calibri"/>
                <a:cs typeface="Calibri"/>
              </a:rPr>
              <a:t>t</a:t>
            </a:r>
            <a:r>
              <a:rPr sz="2400" baseline="-17361" dirty="0">
                <a:latin typeface="Calibri"/>
                <a:cs typeface="Calibri"/>
              </a:rPr>
              <a:t>h</a:t>
            </a:r>
            <a:r>
              <a:rPr sz="2400" dirty="0">
                <a:latin typeface="Calibri"/>
                <a:cs typeface="Calibri"/>
              </a:rPr>
              <a:t>,</a:t>
            </a:r>
            <a:r>
              <a:rPr sz="2400" spc="-55" dirty="0">
                <a:latin typeface="Calibri"/>
                <a:cs typeface="Calibri"/>
              </a:rPr>
              <a:t> </a:t>
            </a:r>
            <a:r>
              <a:rPr sz="2400" spc="-25" dirty="0">
                <a:latin typeface="Calibri"/>
                <a:cs typeface="Calibri"/>
              </a:rPr>
              <a:t>t</a:t>
            </a:r>
            <a:r>
              <a:rPr sz="2400" spc="-37" baseline="-17361" dirty="0">
                <a:latin typeface="Calibri"/>
                <a:cs typeface="Calibri"/>
              </a:rPr>
              <a:t>w</a:t>
            </a:r>
            <a:r>
              <a:rPr sz="2400" spc="-25" dirty="0">
                <a:latin typeface="Calibri"/>
                <a:cs typeface="Calibri"/>
              </a:rPr>
              <a:t>)</a:t>
            </a:r>
            <a:endParaRPr sz="2400">
              <a:latin typeface="Calibri"/>
              <a:cs typeface="Calibri"/>
            </a:endParaRPr>
          </a:p>
        </p:txBody>
      </p:sp>
      <p:sp>
        <p:nvSpPr>
          <p:cNvPr id="70" name="object 70"/>
          <p:cNvSpPr txBox="1"/>
          <p:nvPr/>
        </p:nvSpPr>
        <p:spPr>
          <a:xfrm>
            <a:off x="1581429" y="1554988"/>
            <a:ext cx="919480" cy="381635"/>
          </a:xfrm>
          <a:prstGeom prst="rect">
            <a:avLst/>
          </a:prstGeom>
          <a:ln w="19050">
            <a:solidFill>
              <a:srgbClr val="0000FF"/>
            </a:solidFill>
          </a:ln>
        </p:spPr>
        <p:txBody>
          <a:bodyPr vert="horz" wrap="square" lIns="0" tIns="0" rIns="0" bIns="0" rtlCol="0">
            <a:spAutoFit/>
          </a:bodyPr>
          <a:lstStyle/>
          <a:p>
            <a:pPr marL="141605">
              <a:lnSpc>
                <a:spcPts val="2800"/>
              </a:lnSpc>
            </a:pPr>
            <a:r>
              <a:rPr sz="2500" spc="-20" dirty="0">
                <a:latin typeface="Calibri"/>
                <a:cs typeface="Calibri"/>
              </a:rPr>
              <a:t>Bbox</a:t>
            </a:r>
            <a:endParaRPr sz="2500">
              <a:latin typeface="Calibri"/>
              <a:cs typeface="Calibri"/>
            </a:endParaRPr>
          </a:p>
        </p:txBody>
      </p:sp>
      <p:sp>
        <p:nvSpPr>
          <p:cNvPr id="71" name="object 71"/>
          <p:cNvSpPr txBox="1"/>
          <p:nvPr/>
        </p:nvSpPr>
        <p:spPr>
          <a:xfrm>
            <a:off x="287442" y="2066074"/>
            <a:ext cx="919480" cy="381635"/>
          </a:xfrm>
          <a:prstGeom prst="rect">
            <a:avLst/>
          </a:prstGeom>
          <a:ln w="19050">
            <a:solidFill>
              <a:srgbClr val="0000FF"/>
            </a:solidFill>
          </a:ln>
        </p:spPr>
        <p:txBody>
          <a:bodyPr vert="horz" wrap="square" lIns="0" tIns="0" rIns="0" bIns="0" rtlCol="0">
            <a:spAutoFit/>
          </a:bodyPr>
          <a:lstStyle/>
          <a:p>
            <a:pPr marL="141605">
              <a:lnSpc>
                <a:spcPts val="2810"/>
              </a:lnSpc>
            </a:pPr>
            <a:r>
              <a:rPr sz="2500" spc="-20" dirty="0">
                <a:latin typeface="Calibri"/>
                <a:cs typeface="Calibri"/>
              </a:rPr>
              <a:t>Bbox</a:t>
            </a:r>
            <a:endParaRPr sz="2500">
              <a:latin typeface="Calibri"/>
              <a:cs typeface="Calibri"/>
            </a:endParaRPr>
          </a:p>
        </p:txBody>
      </p:sp>
      <p:sp>
        <p:nvSpPr>
          <p:cNvPr id="72" name="object 72"/>
          <p:cNvSpPr txBox="1"/>
          <p:nvPr/>
        </p:nvSpPr>
        <p:spPr>
          <a:xfrm>
            <a:off x="8130400" y="2445002"/>
            <a:ext cx="3456940" cy="1305560"/>
          </a:xfrm>
          <a:prstGeom prst="rect">
            <a:avLst/>
          </a:prstGeom>
        </p:spPr>
        <p:txBody>
          <a:bodyPr vert="horz" wrap="square" lIns="0" tIns="12700" rIns="0" bIns="0" rtlCol="0">
            <a:spAutoFit/>
          </a:bodyPr>
          <a:lstStyle/>
          <a:p>
            <a:pPr marL="12700" marR="5080">
              <a:lnSpc>
                <a:spcPct val="100000"/>
              </a:lnSpc>
              <a:spcBef>
                <a:spcPts val="100"/>
              </a:spcBef>
            </a:pPr>
            <a:r>
              <a:rPr sz="2800" b="1" dirty="0">
                <a:solidFill>
                  <a:srgbClr val="CC0000"/>
                </a:solidFill>
                <a:latin typeface="Calibri"/>
                <a:cs typeface="Calibri"/>
              </a:rPr>
              <a:t>Problem</a:t>
            </a:r>
            <a:r>
              <a:rPr sz="2800" dirty="0">
                <a:solidFill>
                  <a:srgbClr val="CC0000"/>
                </a:solidFill>
                <a:latin typeface="Calibri"/>
                <a:cs typeface="Calibri"/>
              </a:rPr>
              <a:t>:</a:t>
            </a:r>
            <a:r>
              <a:rPr sz="2800" spc="-120" dirty="0">
                <a:solidFill>
                  <a:srgbClr val="CC0000"/>
                </a:solidFill>
                <a:latin typeface="Calibri"/>
                <a:cs typeface="Calibri"/>
              </a:rPr>
              <a:t> </a:t>
            </a:r>
            <a:r>
              <a:rPr sz="2800" dirty="0">
                <a:solidFill>
                  <a:srgbClr val="CC0000"/>
                </a:solidFill>
                <a:latin typeface="Calibri"/>
                <a:cs typeface="Calibri"/>
              </a:rPr>
              <a:t>Very</a:t>
            </a:r>
            <a:r>
              <a:rPr sz="2800" spc="-120" dirty="0">
                <a:solidFill>
                  <a:srgbClr val="CC0000"/>
                </a:solidFill>
                <a:latin typeface="Calibri"/>
                <a:cs typeface="Calibri"/>
              </a:rPr>
              <a:t> </a:t>
            </a:r>
            <a:r>
              <a:rPr sz="2800" spc="-20" dirty="0">
                <a:solidFill>
                  <a:srgbClr val="CC0000"/>
                </a:solidFill>
                <a:latin typeface="Calibri"/>
                <a:cs typeface="Calibri"/>
              </a:rPr>
              <a:t>slow! </a:t>
            </a:r>
            <a:r>
              <a:rPr sz="2800" dirty="0">
                <a:solidFill>
                  <a:srgbClr val="CC0000"/>
                </a:solidFill>
                <a:latin typeface="Calibri"/>
                <a:cs typeface="Calibri"/>
              </a:rPr>
              <a:t>Need</a:t>
            </a:r>
            <a:r>
              <a:rPr sz="2800" spc="-25" dirty="0">
                <a:solidFill>
                  <a:srgbClr val="CC0000"/>
                </a:solidFill>
                <a:latin typeface="Calibri"/>
                <a:cs typeface="Calibri"/>
              </a:rPr>
              <a:t> </a:t>
            </a:r>
            <a:r>
              <a:rPr sz="2800" dirty="0">
                <a:solidFill>
                  <a:srgbClr val="CC0000"/>
                </a:solidFill>
                <a:latin typeface="Calibri"/>
                <a:cs typeface="Calibri"/>
              </a:rPr>
              <a:t>to</a:t>
            </a:r>
            <a:r>
              <a:rPr sz="2800" spc="-25" dirty="0">
                <a:solidFill>
                  <a:srgbClr val="CC0000"/>
                </a:solidFill>
                <a:latin typeface="Calibri"/>
                <a:cs typeface="Calibri"/>
              </a:rPr>
              <a:t> </a:t>
            </a:r>
            <a:r>
              <a:rPr sz="2800" dirty="0">
                <a:solidFill>
                  <a:srgbClr val="CC0000"/>
                </a:solidFill>
                <a:latin typeface="Calibri"/>
                <a:cs typeface="Calibri"/>
              </a:rPr>
              <a:t>do</a:t>
            </a:r>
            <a:r>
              <a:rPr sz="2800" spc="-25" dirty="0">
                <a:solidFill>
                  <a:srgbClr val="CC0000"/>
                </a:solidFill>
                <a:latin typeface="Calibri"/>
                <a:cs typeface="Calibri"/>
              </a:rPr>
              <a:t> </a:t>
            </a:r>
            <a:r>
              <a:rPr sz="2800" dirty="0">
                <a:solidFill>
                  <a:srgbClr val="CC0000"/>
                </a:solidFill>
                <a:latin typeface="Calibri"/>
                <a:cs typeface="Calibri"/>
              </a:rPr>
              <a:t>~2k</a:t>
            </a:r>
            <a:r>
              <a:rPr sz="2800" spc="-25" dirty="0">
                <a:solidFill>
                  <a:srgbClr val="CC0000"/>
                </a:solidFill>
                <a:latin typeface="Calibri"/>
                <a:cs typeface="Calibri"/>
              </a:rPr>
              <a:t> </a:t>
            </a:r>
            <a:r>
              <a:rPr sz="2800" spc="-20" dirty="0">
                <a:solidFill>
                  <a:srgbClr val="CC0000"/>
                </a:solidFill>
                <a:latin typeface="Calibri"/>
                <a:cs typeface="Calibri"/>
              </a:rPr>
              <a:t>forward </a:t>
            </a:r>
            <a:r>
              <a:rPr sz="2800" dirty="0">
                <a:solidFill>
                  <a:srgbClr val="CC0000"/>
                </a:solidFill>
                <a:latin typeface="Calibri"/>
                <a:cs typeface="Calibri"/>
              </a:rPr>
              <a:t>passes</a:t>
            </a:r>
            <a:r>
              <a:rPr sz="2800" spc="-55" dirty="0">
                <a:solidFill>
                  <a:srgbClr val="CC0000"/>
                </a:solidFill>
                <a:latin typeface="Calibri"/>
                <a:cs typeface="Calibri"/>
              </a:rPr>
              <a:t> </a:t>
            </a:r>
            <a:r>
              <a:rPr sz="2800" dirty="0">
                <a:solidFill>
                  <a:srgbClr val="CC0000"/>
                </a:solidFill>
                <a:latin typeface="Calibri"/>
                <a:cs typeface="Calibri"/>
              </a:rPr>
              <a:t>for</a:t>
            </a:r>
            <a:r>
              <a:rPr sz="2800" spc="-60" dirty="0">
                <a:solidFill>
                  <a:srgbClr val="CC0000"/>
                </a:solidFill>
                <a:latin typeface="Calibri"/>
                <a:cs typeface="Calibri"/>
              </a:rPr>
              <a:t> </a:t>
            </a:r>
            <a:r>
              <a:rPr sz="2800" dirty="0">
                <a:solidFill>
                  <a:srgbClr val="CC0000"/>
                </a:solidFill>
                <a:latin typeface="Calibri"/>
                <a:cs typeface="Calibri"/>
              </a:rPr>
              <a:t>each</a:t>
            </a:r>
            <a:r>
              <a:rPr sz="2800" spc="-55" dirty="0">
                <a:solidFill>
                  <a:srgbClr val="CC0000"/>
                </a:solidFill>
                <a:latin typeface="Calibri"/>
                <a:cs typeface="Calibri"/>
              </a:rPr>
              <a:t> </a:t>
            </a:r>
            <a:r>
              <a:rPr sz="2800" spc="-10" dirty="0">
                <a:solidFill>
                  <a:srgbClr val="CC0000"/>
                </a:solidFill>
                <a:latin typeface="Calibri"/>
                <a:cs typeface="Calibri"/>
              </a:rPr>
              <a:t>image!</a:t>
            </a:r>
            <a:endParaRPr sz="28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739"/>
            <a:ext cx="5420360" cy="635000"/>
          </a:xfrm>
          <a:prstGeom prst="rect">
            <a:avLst/>
          </a:prstGeom>
        </p:spPr>
        <p:txBody>
          <a:bodyPr vert="horz" wrap="square" lIns="0" tIns="12700" rIns="0" bIns="0" rtlCol="0">
            <a:spAutoFit/>
          </a:bodyPr>
          <a:lstStyle/>
          <a:p>
            <a:pPr marL="12700">
              <a:lnSpc>
                <a:spcPct val="100000"/>
              </a:lnSpc>
              <a:spcBef>
                <a:spcPts val="100"/>
              </a:spcBef>
            </a:pPr>
            <a:r>
              <a:rPr spc="-10" dirty="0"/>
              <a:t>R-</a:t>
            </a:r>
            <a:r>
              <a:rPr dirty="0"/>
              <a:t>CNN:</a:t>
            </a:r>
            <a:r>
              <a:rPr spc="-15" dirty="0"/>
              <a:t> </a:t>
            </a:r>
            <a:r>
              <a:rPr spc="-35" dirty="0"/>
              <a:t>Region-</a:t>
            </a:r>
            <a:r>
              <a:rPr dirty="0"/>
              <a:t>Based</a:t>
            </a:r>
            <a:r>
              <a:rPr spc="-15" dirty="0"/>
              <a:t> </a:t>
            </a:r>
            <a:r>
              <a:rPr spc="-25" dirty="0"/>
              <a:t>CNN</a:t>
            </a:r>
          </a:p>
        </p:txBody>
      </p:sp>
      <p:grpSp>
        <p:nvGrpSpPr>
          <p:cNvPr id="3" name="object 3"/>
          <p:cNvGrpSpPr/>
          <p:nvPr/>
        </p:nvGrpSpPr>
        <p:grpSpPr>
          <a:xfrm>
            <a:off x="898206" y="3942753"/>
            <a:ext cx="4813935" cy="2275205"/>
            <a:chOff x="898206" y="3942753"/>
            <a:chExt cx="4813935" cy="2275205"/>
          </a:xfrm>
        </p:grpSpPr>
        <p:sp>
          <p:nvSpPr>
            <p:cNvPr id="4" name="object 4"/>
            <p:cNvSpPr/>
            <p:nvPr/>
          </p:nvSpPr>
          <p:spPr>
            <a:xfrm>
              <a:off x="2667038" y="3949103"/>
              <a:ext cx="788670" cy="254000"/>
            </a:xfrm>
            <a:custGeom>
              <a:avLst/>
              <a:gdLst/>
              <a:ahLst/>
              <a:cxnLst/>
              <a:rect l="l" t="t" r="r" b="b"/>
              <a:pathLst>
                <a:path w="788670" h="254000">
                  <a:moveTo>
                    <a:pt x="788441" y="0"/>
                  </a:moveTo>
                  <a:lnTo>
                    <a:pt x="234734" y="0"/>
                  </a:lnTo>
                  <a:lnTo>
                    <a:pt x="0" y="253961"/>
                  </a:lnTo>
                  <a:lnTo>
                    <a:pt x="553694" y="253961"/>
                  </a:lnTo>
                  <a:lnTo>
                    <a:pt x="788441" y="0"/>
                  </a:lnTo>
                  <a:close/>
                </a:path>
              </a:pathLst>
            </a:custGeom>
            <a:solidFill>
              <a:srgbClr val="E7E6E6">
                <a:alpha val="79998"/>
              </a:srgbClr>
            </a:solidFill>
          </p:spPr>
          <p:txBody>
            <a:bodyPr wrap="square" lIns="0" tIns="0" rIns="0" bIns="0" rtlCol="0"/>
            <a:lstStyle/>
            <a:p>
              <a:endParaRPr/>
            </a:p>
          </p:txBody>
        </p:sp>
        <p:sp>
          <p:nvSpPr>
            <p:cNvPr id="5" name="object 5"/>
            <p:cNvSpPr/>
            <p:nvPr/>
          </p:nvSpPr>
          <p:spPr>
            <a:xfrm>
              <a:off x="2667038" y="3949103"/>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pic>
          <p:nvPicPr>
            <p:cNvPr id="6" name="object 6"/>
            <p:cNvPicPr/>
            <p:nvPr/>
          </p:nvPicPr>
          <p:blipFill>
            <a:blip r:embed="rId2" cstate="print"/>
            <a:stretch>
              <a:fillRect/>
            </a:stretch>
          </p:blipFill>
          <p:spPr>
            <a:xfrm>
              <a:off x="902207" y="4590288"/>
              <a:ext cx="4803648" cy="1621536"/>
            </a:xfrm>
            <a:prstGeom prst="rect">
              <a:avLst/>
            </a:prstGeom>
          </p:spPr>
        </p:pic>
        <p:sp>
          <p:nvSpPr>
            <p:cNvPr id="7" name="object 7"/>
            <p:cNvSpPr/>
            <p:nvPr/>
          </p:nvSpPr>
          <p:spPr>
            <a:xfrm>
              <a:off x="904556" y="4590478"/>
              <a:ext cx="4801235" cy="1621155"/>
            </a:xfrm>
            <a:custGeom>
              <a:avLst/>
              <a:gdLst/>
              <a:ahLst/>
              <a:cxnLst/>
              <a:rect l="l" t="t" r="r" b="b"/>
              <a:pathLst>
                <a:path w="4801235" h="1621154">
                  <a:moveTo>
                    <a:pt x="0" y="1621070"/>
                  </a:moveTo>
                  <a:lnTo>
                    <a:pt x="1498330" y="0"/>
                  </a:lnTo>
                  <a:lnTo>
                    <a:pt x="4800772" y="0"/>
                  </a:lnTo>
                  <a:lnTo>
                    <a:pt x="3302431" y="1621070"/>
                  </a:lnTo>
                  <a:lnTo>
                    <a:pt x="0" y="1621070"/>
                  </a:lnTo>
                  <a:close/>
                </a:path>
              </a:pathLst>
            </a:custGeom>
            <a:ln w="12700">
              <a:solidFill>
                <a:srgbClr val="1D7D66"/>
              </a:solidFill>
            </a:ln>
          </p:spPr>
          <p:txBody>
            <a:bodyPr wrap="square" lIns="0" tIns="0" rIns="0" bIns="0" rtlCol="0"/>
            <a:lstStyle/>
            <a:p>
              <a:endParaRPr/>
            </a:p>
          </p:txBody>
        </p:sp>
      </p:grpSp>
      <p:sp>
        <p:nvSpPr>
          <p:cNvPr id="8" name="object 8"/>
          <p:cNvSpPr txBox="1"/>
          <p:nvPr/>
        </p:nvSpPr>
        <p:spPr>
          <a:xfrm>
            <a:off x="337319" y="5031230"/>
            <a:ext cx="807085" cy="787400"/>
          </a:xfrm>
          <a:prstGeom prst="rect">
            <a:avLst/>
          </a:prstGeom>
        </p:spPr>
        <p:txBody>
          <a:bodyPr vert="horz" wrap="square" lIns="0" tIns="12700" rIns="0" bIns="0" rtlCol="0">
            <a:spAutoFit/>
          </a:bodyPr>
          <a:lstStyle/>
          <a:p>
            <a:pPr marL="12700" marR="5080">
              <a:lnSpc>
                <a:spcPct val="100000"/>
              </a:lnSpc>
              <a:spcBef>
                <a:spcPts val="100"/>
              </a:spcBef>
            </a:pPr>
            <a:r>
              <a:rPr sz="2500" spc="-10" dirty="0">
                <a:latin typeface="Calibri"/>
                <a:cs typeface="Calibri"/>
              </a:rPr>
              <a:t>Input </a:t>
            </a:r>
            <a:r>
              <a:rPr sz="2500" spc="-25" dirty="0">
                <a:latin typeface="Calibri"/>
                <a:cs typeface="Calibri"/>
              </a:rPr>
              <a:t>image</a:t>
            </a:r>
            <a:endParaRPr sz="2500">
              <a:latin typeface="Calibri"/>
              <a:cs typeface="Calibri"/>
            </a:endParaRPr>
          </a:p>
        </p:txBody>
      </p:sp>
      <p:grpSp>
        <p:nvGrpSpPr>
          <p:cNvPr id="9" name="object 9"/>
          <p:cNvGrpSpPr/>
          <p:nvPr/>
        </p:nvGrpSpPr>
        <p:grpSpPr>
          <a:xfrm>
            <a:off x="966818" y="2054466"/>
            <a:ext cx="4442460" cy="4142740"/>
            <a:chOff x="966818" y="2054466"/>
            <a:chExt cx="4442460" cy="4142740"/>
          </a:xfrm>
        </p:grpSpPr>
        <p:sp>
          <p:nvSpPr>
            <p:cNvPr id="10" name="object 10"/>
            <p:cNvSpPr/>
            <p:nvPr/>
          </p:nvSpPr>
          <p:spPr>
            <a:xfrm>
              <a:off x="1810740" y="4677194"/>
              <a:ext cx="2428240" cy="1038860"/>
            </a:xfrm>
            <a:custGeom>
              <a:avLst/>
              <a:gdLst/>
              <a:ahLst/>
              <a:cxnLst/>
              <a:rect l="l" t="t" r="r" b="b"/>
              <a:pathLst>
                <a:path w="2428240" h="1038860">
                  <a:moveTo>
                    <a:pt x="2428151" y="0"/>
                  </a:moveTo>
                  <a:lnTo>
                    <a:pt x="960145" y="0"/>
                  </a:lnTo>
                  <a:lnTo>
                    <a:pt x="0" y="1038795"/>
                  </a:lnTo>
                  <a:lnTo>
                    <a:pt x="1468005" y="1038795"/>
                  </a:lnTo>
                  <a:lnTo>
                    <a:pt x="2428151" y="0"/>
                  </a:lnTo>
                  <a:close/>
                </a:path>
              </a:pathLst>
            </a:custGeom>
            <a:solidFill>
              <a:srgbClr val="E7E6E6">
                <a:alpha val="79998"/>
              </a:srgbClr>
            </a:solidFill>
          </p:spPr>
          <p:txBody>
            <a:bodyPr wrap="square" lIns="0" tIns="0" rIns="0" bIns="0" rtlCol="0"/>
            <a:lstStyle/>
            <a:p>
              <a:endParaRPr/>
            </a:p>
          </p:txBody>
        </p:sp>
        <p:sp>
          <p:nvSpPr>
            <p:cNvPr id="11" name="object 11"/>
            <p:cNvSpPr/>
            <p:nvPr/>
          </p:nvSpPr>
          <p:spPr>
            <a:xfrm>
              <a:off x="1810740" y="4677194"/>
              <a:ext cx="2428240" cy="1038860"/>
            </a:xfrm>
            <a:custGeom>
              <a:avLst/>
              <a:gdLst/>
              <a:ahLst/>
              <a:cxnLst/>
              <a:rect l="l" t="t" r="r" b="b"/>
              <a:pathLst>
                <a:path w="2428240" h="1038860">
                  <a:moveTo>
                    <a:pt x="0" y="1038800"/>
                  </a:moveTo>
                  <a:lnTo>
                    <a:pt x="960150" y="0"/>
                  </a:lnTo>
                  <a:lnTo>
                    <a:pt x="2428151" y="0"/>
                  </a:lnTo>
                  <a:lnTo>
                    <a:pt x="1468000" y="1038800"/>
                  </a:lnTo>
                  <a:lnTo>
                    <a:pt x="0" y="1038800"/>
                  </a:lnTo>
                  <a:close/>
                </a:path>
              </a:pathLst>
            </a:custGeom>
            <a:ln w="12700">
              <a:solidFill>
                <a:srgbClr val="1D7D66"/>
              </a:solidFill>
            </a:ln>
          </p:spPr>
          <p:txBody>
            <a:bodyPr wrap="square" lIns="0" tIns="0" rIns="0" bIns="0" rtlCol="0"/>
            <a:lstStyle/>
            <a:p>
              <a:endParaRPr/>
            </a:p>
          </p:txBody>
        </p:sp>
        <p:sp>
          <p:nvSpPr>
            <p:cNvPr id="12" name="object 12"/>
            <p:cNvSpPr/>
            <p:nvPr/>
          </p:nvSpPr>
          <p:spPr>
            <a:xfrm>
              <a:off x="4238980" y="4696282"/>
              <a:ext cx="1163955" cy="429259"/>
            </a:xfrm>
            <a:custGeom>
              <a:avLst/>
              <a:gdLst/>
              <a:ahLst/>
              <a:cxnLst/>
              <a:rect l="l" t="t" r="r" b="b"/>
              <a:pathLst>
                <a:path w="1163954" h="429260">
                  <a:moveTo>
                    <a:pt x="1163853" y="0"/>
                  </a:moveTo>
                  <a:lnTo>
                    <a:pt x="396201" y="0"/>
                  </a:lnTo>
                  <a:lnTo>
                    <a:pt x="0" y="428663"/>
                  </a:lnTo>
                  <a:lnTo>
                    <a:pt x="767651" y="428663"/>
                  </a:lnTo>
                  <a:lnTo>
                    <a:pt x="1163853" y="0"/>
                  </a:lnTo>
                  <a:close/>
                </a:path>
              </a:pathLst>
            </a:custGeom>
            <a:solidFill>
              <a:srgbClr val="E7E6E6">
                <a:alpha val="79998"/>
              </a:srgbClr>
            </a:solidFill>
          </p:spPr>
          <p:txBody>
            <a:bodyPr wrap="square" lIns="0" tIns="0" rIns="0" bIns="0" rtlCol="0"/>
            <a:lstStyle/>
            <a:p>
              <a:endParaRPr/>
            </a:p>
          </p:txBody>
        </p:sp>
        <p:sp>
          <p:nvSpPr>
            <p:cNvPr id="13" name="object 13"/>
            <p:cNvSpPr/>
            <p:nvPr/>
          </p:nvSpPr>
          <p:spPr>
            <a:xfrm>
              <a:off x="4238980" y="4696282"/>
              <a:ext cx="1163955" cy="429259"/>
            </a:xfrm>
            <a:custGeom>
              <a:avLst/>
              <a:gdLst/>
              <a:ahLst/>
              <a:cxnLst/>
              <a:rect l="l" t="t" r="r" b="b"/>
              <a:pathLst>
                <a:path w="1163954" h="429260">
                  <a:moveTo>
                    <a:pt x="0" y="428652"/>
                  </a:moveTo>
                  <a:lnTo>
                    <a:pt x="396199" y="0"/>
                  </a:lnTo>
                  <a:lnTo>
                    <a:pt x="1163850" y="0"/>
                  </a:lnTo>
                  <a:lnTo>
                    <a:pt x="767651" y="428652"/>
                  </a:lnTo>
                  <a:lnTo>
                    <a:pt x="0" y="428652"/>
                  </a:lnTo>
                  <a:close/>
                </a:path>
              </a:pathLst>
            </a:custGeom>
            <a:ln w="12700">
              <a:solidFill>
                <a:srgbClr val="1D7D66"/>
              </a:solidFill>
            </a:ln>
          </p:spPr>
          <p:txBody>
            <a:bodyPr wrap="square" lIns="0" tIns="0" rIns="0" bIns="0" rtlCol="0"/>
            <a:lstStyle/>
            <a:p>
              <a:endParaRPr/>
            </a:p>
          </p:txBody>
        </p:sp>
        <p:sp>
          <p:nvSpPr>
            <p:cNvPr id="14" name="object 14"/>
            <p:cNvSpPr/>
            <p:nvPr/>
          </p:nvSpPr>
          <p:spPr>
            <a:xfrm>
              <a:off x="973168" y="5523890"/>
              <a:ext cx="1129665" cy="667385"/>
            </a:xfrm>
            <a:custGeom>
              <a:avLst/>
              <a:gdLst/>
              <a:ahLst/>
              <a:cxnLst/>
              <a:rect l="l" t="t" r="r" b="b"/>
              <a:pathLst>
                <a:path w="1129664" h="667385">
                  <a:moveTo>
                    <a:pt x="1129558" y="0"/>
                  </a:moveTo>
                  <a:lnTo>
                    <a:pt x="616338" y="0"/>
                  </a:lnTo>
                  <a:lnTo>
                    <a:pt x="0" y="666828"/>
                  </a:lnTo>
                  <a:lnTo>
                    <a:pt x="513214" y="666828"/>
                  </a:lnTo>
                  <a:lnTo>
                    <a:pt x="1129558" y="0"/>
                  </a:lnTo>
                  <a:close/>
                </a:path>
              </a:pathLst>
            </a:custGeom>
            <a:solidFill>
              <a:srgbClr val="E7E6E6">
                <a:alpha val="79998"/>
              </a:srgbClr>
            </a:solidFill>
          </p:spPr>
          <p:txBody>
            <a:bodyPr wrap="square" lIns="0" tIns="0" rIns="0" bIns="0" rtlCol="0"/>
            <a:lstStyle/>
            <a:p>
              <a:endParaRPr/>
            </a:p>
          </p:txBody>
        </p:sp>
        <p:sp>
          <p:nvSpPr>
            <p:cNvPr id="15" name="object 15"/>
            <p:cNvSpPr/>
            <p:nvPr/>
          </p:nvSpPr>
          <p:spPr>
            <a:xfrm>
              <a:off x="973168" y="5523890"/>
              <a:ext cx="1129665" cy="667385"/>
            </a:xfrm>
            <a:custGeom>
              <a:avLst/>
              <a:gdLst/>
              <a:ahLst/>
              <a:cxnLst/>
              <a:rect l="l" t="t" r="r" b="b"/>
              <a:pathLst>
                <a:path w="1129664" h="667385">
                  <a:moveTo>
                    <a:pt x="0" y="666826"/>
                  </a:moveTo>
                  <a:lnTo>
                    <a:pt x="616341" y="0"/>
                  </a:lnTo>
                  <a:lnTo>
                    <a:pt x="1129560" y="0"/>
                  </a:lnTo>
                  <a:lnTo>
                    <a:pt x="513215" y="666826"/>
                  </a:lnTo>
                  <a:lnTo>
                    <a:pt x="0" y="666826"/>
                  </a:lnTo>
                  <a:close/>
                </a:path>
              </a:pathLst>
            </a:custGeom>
            <a:ln w="12700">
              <a:solidFill>
                <a:srgbClr val="1D7D66"/>
              </a:solidFill>
            </a:ln>
          </p:spPr>
          <p:txBody>
            <a:bodyPr wrap="square" lIns="0" tIns="0" rIns="0" bIns="0" rtlCol="0"/>
            <a:lstStyle/>
            <a:p>
              <a:endParaRPr/>
            </a:p>
          </p:txBody>
        </p:sp>
        <p:sp>
          <p:nvSpPr>
            <p:cNvPr id="16" name="object 16"/>
            <p:cNvSpPr/>
            <p:nvPr/>
          </p:nvSpPr>
          <p:spPr>
            <a:xfrm>
              <a:off x="3650716" y="2060816"/>
              <a:ext cx="349885" cy="1711960"/>
            </a:xfrm>
            <a:custGeom>
              <a:avLst/>
              <a:gdLst/>
              <a:ahLst/>
              <a:cxnLst/>
              <a:rect l="l" t="t" r="r" b="b"/>
              <a:pathLst>
                <a:path w="349885" h="1711960">
                  <a:moveTo>
                    <a:pt x="349605" y="0"/>
                  </a:moveTo>
                  <a:lnTo>
                    <a:pt x="0" y="349618"/>
                  </a:lnTo>
                  <a:lnTo>
                    <a:pt x="0" y="1711515"/>
                  </a:lnTo>
                  <a:lnTo>
                    <a:pt x="349605" y="1361897"/>
                  </a:lnTo>
                  <a:lnTo>
                    <a:pt x="349605" y="0"/>
                  </a:lnTo>
                  <a:close/>
                </a:path>
              </a:pathLst>
            </a:custGeom>
            <a:solidFill>
              <a:srgbClr val="CDCDCD">
                <a:alpha val="92939"/>
              </a:srgbClr>
            </a:solidFill>
          </p:spPr>
          <p:txBody>
            <a:bodyPr wrap="square" lIns="0" tIns="0" rIns="0" bIns="0" rtlCol="0"/>
            <a:lstStyle/>
            <a:p>
              <a:endParaRPr/>
            </a:p>
          </p:txBody>
        </p:sp>
        <p:sp>
          <p:nvSpPr>
            <p:cNvPr id="17" name="object 17"/>
            <p:cNvSpPr/>
            <p:nvPr/>
          </p:nvSpPr>
          <p:spPr>
            <a:xfrm>
              <a:off x="2601874" y="2060816"/>
              <a:ext cx="1398905" cy="349885"/>
            </a:xfrm>
            <a:custGeom>
              <a:avLst/>
              <a:gdLst/>
              <a:ahLst/>
              <a:cxnLst/>
              <a:rect l="l" t="t" r="r" b="b"/>
              <a:pathLst>
                <a:path w="1398904" h="349885">
                  <a:moveTo>
                    <a:pt x="1398447" y="0"/>
                  </a:moveTo>
                  <a:lnTo>
                    <a:pt x="349618" y="0"/>
                  </a:lnTo>
                  <a:lnTo>
                    <a:pt x="0" y="349618"/>
                  </a:lnTo>
                  <a:lnTo>
                    <a:pt x="1048842" y="349618"/>
                  </a:lnTo>
                  <a:lnTo>
                    <a:pt x="1398447" y="0"/>
                  </a:lnTo>
                  <a:close/>
                </a:path>
              </a:pathLst>
            </a:custGeom>
            <a:solidFill>
              <a:srgbClr val="FFFFFF">
                <a:alpha val="92939"/>
              </a:srgbClr>
            </a:solidFill>
          </p:spPr>
          <p:txBody>
            <a:bodyPr wrap="square" lIns="0" tIns="0" rIns="0" bIns="0" rtlCol="0"/>
            <a:lstStyle/>
            <a:p>
              <a:endParaRPr/>
            </a:p>
          </p:txBody>
        </p:sp>
        <p:sp>
          <p:nvSpPr>
            <p:cNvPr id="18" name="object 18"/>
            <p:cNvSpPr/>
            <p:nvPr/>
          </p:nvSpPr>
          <p:spPr>
            <a:xfrm>
              <a:off x="2601874" y="2060816"/>
              <a:ext cx="1398905" cy="1711960"/>
            </a:xfrm>
            <a:custGeom>
              <a:avLst/>
              <a:gdLst/>
              <a:ahLst/>
              <a:cxnLst/>
              <a:rect l="l" t="t" r="r" b="b"/>
              <a:pathLst>
                <a:path w="1398904" h="1711960">
                  <a:moveTo>
                    <a:pt x="0" y="349611"/>
                  </a:moveTo>
                  <a:lnTo>
                    <a:pt x="349611" y="0"/>
                  </a:lnTo>
                  <a:lnTo>
                    <a:pt x="1398440" y="0"/>
                  </a:lnTo>
                  <a:lnTo>
                    <a:pt x="1398440" y="1361900"/>
                  </a:lnTo>
                  <a:lnTo>
                    <a:pt x="1048830" y="1711510"/>
                  </a:lnTo>
                  <a:lnTo>
                    <a:pt x="0" y="1711510"/>
                  </a:lnTo>
                  <a:lnTo>
                    <a:pt x="0" y="349611"/>
                  </a:lnTo>
                  <a:close/>
                </a:path>
                <a:path w="1398904" h="1711960">
                  <a:moveTo>
                    <a:pt x="0" y="349611"/>
                  </a:moveTo>
                  <a:lnTo>
                    <a:pt x="1048830" y="349611"/>
                  </a:lnTo>
                  <a:lnTo>
                    <a:pt x="1398440" y="0"/>
                  </a:lnTo>
                </a:path>
                <a:path w="1398904"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19" name="object 19"/>
          <p:cNvSpPr txBox="1"/>
          <p:nvPr/>
        </p:nvSpPr>
        <p:spPr>
          <a:xfrm>
            <a:off x="2805772" y="2687828"/>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20" name="object 20"/>
          <p:cNvGrpSpPr/>
          <p:nvPr/>
        </p:nvGrpSpPr>
        <p:grpSpPr>
          <a:xfrm>
            <a:off x="4251642" y="1672653"/>
            <a:ext cx="1411605" cy="1724660"/>
            <a:chOff x="4251642" y="1672653"/>
            <a:chExt cx="1411605" cy="1724660"/>
          </a:xfrm>
        </p:grpSpPr>
        <p:sp>
          <p:nvSpPr>
            <p:cNvPr id="21" name="object 21"/>
            <p:cNvSpPr/>
            <p:nvPr/>
          </p:nvSpPr>
          <p:spPr>
            <a:xfrm>
              <a:off x="5306821" y="1679003"/>
              <a:ext cx="349885" cy="1711960"/>
            </a:xfrm>
            <a:custGeom>
              <a:avLst/>
              <a:gdLst/>
              <a:ahLst/>
              <a:cxnLst/>
              <a:rect l="l" t="t" r="r" b="b"/>
              <a:pathLst>
                <a:path w="349885" h="1711960">
                  <a:moveTo>
                    <a:pt x="349618" y="0"/>
                  </a:moveTo>
                  <a:lnTo>
                    <a:pt x="0" y="349605"/>
                  </a:lnTo>
                  <a:lnTo>
                    <a:pt x="0" y="1711502"/>
                  </a:lnTo>
                  <a:lnTo>
                    <a:pt x="349618" y="1361897"/>
                  </a:lnTo>
                  <a:lnTo>
                    <a:pt x="349618" y="0"/>
                  </a:lnTo>
                  <a:close/>
                </a:path>
              </a:pathLst>
            </a:custGeom>
            <a:solidFill>
              <a:srgbClr val="CDCDCD">
                <a:alpha val="92939"/>
              </a:srgbClr>
            </a:solidFill>
          </p:spPr>
          <p:txBody>
            <a:bodyPr wrap="square" lIns="0" tIns="0" rIns="0" bIns="0" rtlCol="0"/>
            <a:lstStyle/>
            <a:p>
              <a:endParaRPr/>
            </a:p>
          </p:txBody>
        </p:sp>
        <p:sp>
          <p:nvSpPr>
            <p:cNvPr id="22" name="object 22"/>
            <p:cNvSpPr/>
            <p:nvPr/>
          </p:nvSpPr>
          <p:spPr>
            <a:xfrm>
              <a:off x="4257992" y="1679003"/>
              <a:ext cx="1398905" cy="349885"/>
            </a:xfrm>
            <a:custGeom>
              <a:avLst/>
              <a:gdLst/>
              <a:ahLst/>
              <a:cxnLst/>
              <a:rect l="l" t="t" r="r" b="b"/>
              <a:pathLst>
                <a:path w="1398904" h="349885">
                  <a:moveTo>
                    <a:pt x="1398447" y="0"/>
                  </a:moveTo>
                  <a:lnTo>
                    <a:pt x="349618" y="0"/>
                  </a:lnTo>
                  <a:lnTo>
                    <a:pt x="0" y="349605"/>
                  </a:lnTo>
                  <a:lnTo>
                    <a:pt x="1048829" y="349605"/>
                  </a:lnTo>
                  <a:lnTo>
                    <a:pt x="1398447" y="0"/>
                  </a:lnTo>
                  <a:close/>
                </a:path>
              </a:pathLst>
            </a:custGeom>
            <a:solidFill>
              <a:srgbClr val="FFFFFF">
                <a:alpha val="92939"/>
              </a:srgbClr>
            </a:solidFill>
          </p:spPr>
          <p:txBody>
            <a:bodyPr wrap="square" lIns="0" tIns="0" rIns="0" bIns="0" rtlCol="0"/>
            <a:lstStyle/>
            <a:p>
              <a:endParaRPr/>
            </a:p>
          </p:txBody>
        </p:sp>
        <p:sp>
          <p:nvSpPr>
            <p:cNvPr id="23" name="object 23"/>
            <p:cNvSpPr/>
            <p:nvPr/>
          </p:nvSpPr>
          <p:spPr>
            <a:xfrm>
              <a:off x="4257992" y="1679003"/>
              <a:ext cx="1398905" cy="1711960"/>
            </a:xfrm>
            <a:custGeom>
              <a:avLst/>
              <a:gdLst/>
              <a:ahLst/>
              <a:cxnLst/>
              <a:rect l="l" t="t" r="r" b="b"/>
              <a:pathLst>
                <a:path w="1398904" h="1711960">
                  <a:moveTo>
                    <a:pt x="0" y="349611"/>
                  </a:moveTo>
                  <a:lnTo>
                    <a:pt x="349611" y="0"/>
                  </a:lnTo>
                  <a:lnTo>
                    <a:pt x="1398440" y="0"/>
                  </a:lnTo>
                  <a:lnTo>
                    <a:pt x="1398440" y="1361900"/>
                  </a:lnTo>
                  <a:lnTo>
                    <a:pt x="1048830" y="1711510"/>
                  </a:lnTo>
                  <a:lnTo>
                    <a:pt x="0" y="1711510"/>
                  </a:lnTo>
                  <a:lnTo>
                    <a:pt x="0" y="349611"/>
                  </a:lnTo>
                  <a:close/>
                </a:path>
                <a:path w="1398904" h="1711960">
                  <a:moveTo>
                    <a:pt x="0" y="349611"/>
                  </a:moveTo>
                  <a:lnTo>
                    <a:pt x="1048830" y="349611"/>
                  </a:lnTo>
                  <a:lnTo>
                    <a:pt x="1398440" y="0"/>
                  </a:lnTo>
                </a:path>
                <a:path w="1398904"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24" name="object 24"/>
          <p:cNvSpPr txBox="1"/>
          <p:nvPr/>
        </p:nvSpPr>
        <p:spPr>
          <a:xfrm>
            <a:off x="4461890" y="2306828"/>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25" name="object 25"/>
          <p:cNvGrpSpPr/>
          <p:nvPr/>
        </p:nvGrpSpPr>
        <p:grpSpPr>
          <a:xfrm>
            <a:off x="1066411" y="2584754"/>
            <a:ext cx="1411605" cy="1724660"/>
            <a:chOff x="1066411" y="2584754"/>
            <a:chExt cx="1411605" cy="1724660"/>
          </a:xfrm>
        </p:grpSpPr>
        <p:sp>
          <p:nvSpPr>
            <p:cNvPr id="26" name="object 26"/>
            <p:cNvSpPr/>
            <p:nvPr/>
          </p:nvSpPr>
          <p:spPr>
            <a:xfrm>
              <a:off x="2121598" y="2591104"/>
              <a:ext cx="349885" cy="1711960"/>
            </a:xfrm>
            <a:custGeom>
              <a:avLst/>
              <a:gdLst/>
              <a:ahLst/>
              <a:cxnLst/>
              <a:rect l="l" t="t" r="r" b="b"/>
              <a:pathLst>
                <a:path w="349885" h="1711960">
                  <a:moveTo>
                    <a:pt x="349605" y="0"/>
                  </a:moveTo>
                  <a:lnTo>
                    <a:pt x="0" y="349618"/>
                  </a:lnTo>
                  <a:lnTo>
                    <a:pt x="0" y="1711515"/>
                  </a:lnTo>
                  <a:lnTo>
                    <a:pt x="349605" y="1361897"/>
                  </a:lnTo>
                  <a:lnTo>
                    <a:pt x="349605" y="0"/>
                  </a:lnTo>
                  <a:close/>
                </a:path>
              </a:pathLst>
            </a:custGeom>
            <a:solidFill>
              <a:srgbClr val="CDCDCD">
                <a:alpha val="92939"/>
              </a:srgbClr>
            </a:solidFill>
          </p:spPr>
          <p:txBody>
            <a:bodyPr wrap="square" lIns="0" tIns="0" rIns="0" bIns="0" rtlCol="0"/>
            <a:lstStyle/>
            <a:p>
              <a:endParaRPr/>
            </a:p>
          </p:txBody>
        </p:sp>
        <p:sp>
          <p:nvSpPr>
            <p:cNvPr id="27" name="object 27"/>
            <p:cNvSpPr/>
            <p:nvPr/>
          </p:nvSpPr>
          <p:spPr>
            <a:xfrm>
              <a:off x="1072761" y="2591104"/>
              <a:ext cx="1398905" cy="349885"/>
            </a:xfrm>
            <a:custGeom>
              <a:avLst/>
              <a:gdLst/>
              <a:ahLst/>
              <a:cxnLst/>
              <a:rect l="l" t="t" r="r" b="b"/>
              <a:pathLst>
                <a:path w="1398905" h="349885">
                  <a:moveTo>
                    <a:pt x="1398442" y="0"/>
                  </a:moveTo>
                  <a:lnTo>
                    <a:pt x="349613" y="0"/>
                  </a:lnTo>
                  <a:lnTo>
                    <a:pt x="0" y="349618"/>
                  </a:lnTo>
                  <a:lnTo>
                    <a:pt x="1048837" y="349618"/>
                  </a:lnTo>
                  <a:lnTo>
                    <a:pt x="1398442" y="0"/>
                  </a:lnTo>
                  <a:close/>
                </a:path>
              </a:pathLst>
            </a:custGeom>
            <a:solidFill>
              <a:srgbClr val="FFFFFF">
                <a:alpha val="92939"/>
              </a:srgbClr>
            </a:solidFill>
          </p:spPr>
          <p:txBody>
            <a:bodyPr wrap="square" lIns="0" tIns="0" rIns="0" bIns="0" rtlCol="0"/>
            <a:lstStyle/>
            <a:p>
              <a:endParaRPr/>
            </a:p>
          </p:txBody>
        </p:sp>
        <p:sp>
          <p:nvSpPr>
            <p:cNvPr id="28" name="object 28"/>
            <p:cNvSpPr/>
            <p:nvPr/>
          </p:nvSpPr>
          <p:spPr>
            <a:xfrm>
              <a:off x="1072761" y="2591104"/>
              <a:ext cx="1398905" cy="1711960"/>
            </a:xfrm>
            <a:custGeom>
              <a:avLst/>
              <a:gdLst/>
              <a:ahLst/>
              <a:cxnLst/>
              <a:rect l="l" t="t" r="r" b="b"/>
              <a:pathLst>
                <a:path w="1398905" h="1711960">
                  <a:moveTo>
                    <a:pt x="0" y="349611"/>
                  </a:moveTo>
                  <a:lnTo>
                    <a:pt x="349611" y="0"/>
                  </a:lnTo>
                  <a:lnTo>
                    <a:pt x="1398440" y="0"/>
                  </a:lnTo>
                  <a:lnTo>
                    <a:pt x="1398440" y="1361900"/>
                  </a:lnTo>
                  <a:lnTo>
                    <a:pt x="1048830" y="1711510"/>
                  </a:lnTo>
                  <a:lnTo>
                    <a:pt x="0" y="1711510"/>
                  </a:lnTo>
                  <a:lnTo>
                    <a:pt x="0" y="349611"/>
                  </a:lnTo>
                  <a:close/>
                </a:path>
                <a:path w="1398905" h="1711960">
                  <a:moveTo>
                    <a:pt x="0" y="349611"/>
                  </a:moveTo>
                  <a:lnTo>
                    <a:pt x="1048830" y="349611"/>
                  </a:lnTo>
                  <a:lnTo>
                    <a:pt x="1398440" y="0"/>
                  </a:lnTo>
                </a:path>
                <a:path w="1398905" h="1711960">
                  <a:moveTo>
                    <a:pt x="1048830" y="349611"/>
                  </a:moveTo>
                  <a:lnTo>
                    <a:pt x="1048830" y="1711510"/>
                  </a:lnTo>
                </a:path>
              </a:pathLst>
            </a:custGeom>
            <a:ln w="12700">
              <a:solidFill>
                <a:srgbClr val="1D7D66"/>
              </a:solidFill>
            </a:ln>
          </p:spPr>
          <p:txBody>
            <a:bodyPr wrap="square" lIns="0" tIns="0" rIns="0" bIns="0" rtlCol="0"/>
            <a:lstStyle/>
            <a:p>
              <a:endParaRPr/>
            </a:p>
          </p:txBody>
        </p:sp>
      </p:grpSp>
      <p:sp>
        <p:nvSpPr>
          <p:cNvPr id="29" name="object 29"/>
          <p:cNvSpPr txBox="1"/>
          <p:nvPr/>
        </p:nvSpPr>
        <p:spPr>
          <a:xfrm>
            <a:off x="1276654" y="3218179"/>
            <a:ext cx="640715" cy="760095"/>
          </a:xfrm>
          <a:prstGeom prst="rect">
            <a:avLst/>
          </a:prstGeom>
        </p:spPr>
        <p:txBody>
          <a:bodyPr vert="horz" wrap="square" lIns="0" tIns="9525" rIns="0" bIns="0" rtlCol="0">
            <a:spAutoFit/>
          </a:bodyPr>
          <a:lstStyle/>
          <a:p>
            <a:pPr marL="96520" marR="5080" indent="-84455">
              <a:lnSpc>
                <a:spcPct val="100800"/>
              </a:lnSpc>
              <a:spcBef>
                <a:spcPts val="75"/>
              </a:spcBef>
            </a:pPr>
            <a:r>
              <a:rPr sz="2400" spc="-25" dirty="0">
                <a:latin typeface="Calibri"/>
                <a:cs typeface="Calibri"/>
              </a:rPr>
              <a:t>Conv Net</a:t>
            </a:r>
            <a:endParaRPr sz="2400">
              <a:latin typeface="Calibri"/>
              <a:cs typeface="Calibri"/>
            </a:endParaRPr>
          </a:p>
        </p:txBody>
      </p:sp>
      <p:grpSp>
        <p:nvGrpSpPr>
          <p:cNvPr id="30" name="object 30"/>
          <p:cNvGrpSpPr/>
          <p:nvPr/>
        </p:nvGrpSpPr>
        <p:grpSpPr>
          <a:xfrm>
            <a:off x="1298511" y="3620236"/>
            <a:ext cx="3964304" cy="1196975"/>
            <a:chOff x="1298511" y="3620236"/>
            <a:chExt cx="3964304" cy="1196975"/>
          </a:xfrm>
        </p:grpSpPr>
        <p:sp>
          <p:nvSpPr>
            <p:cNvPr id="31" name="object 31"/>
            <p:cNvSpPr/>
            <p:nvPr/>
          </p:nvSpPr>
          <p:spPr>
            <a:xfrm>
              <a:off x="4467834" y="3626586"/>
              <a:ext cx="788670" cy="254000"/>
            </a:xfrm>
            <a:custGeom>
              <a:avLst/>
              <a:gdLst/>
              <a:ahLst/>
              <a:cxnLst/>
              <a:rect l="l" t="t" r="r" b="b"/>
              <a:pathLst>
                <a:path w="788670" h="254000">
                  <a:moveTo>
                    <a:pt x="788441" y="0"/>
                  </a:moveTo>
                  <a:lnTo>
                    <a:pt x="234734" y="0"/>
                  </a:lnTo>
                  <a:lnTo>
                    <a:pt x="0" y="253974"/>
                  </a:lnTo>
                  <a:lnTo>
                    <a:pt x="553694" y="253974"/>
                  </a:lnTo>
                  <a:lnTo>
                    <a:pt x="788441" y="0"/>
                  </a:lnTo>
                  <a:close/>
                </a:path>
              </a:pathLst>
            </a:custGeom>
            <a:solidFill>
              <a:srgbClr val="E7E6E6">
                <a:alpha val="79998"/>
              </a:srgbClr>
            </a:solidFill>
          </p:spPr>
          <p:txBody>
            <a:bodyPr wrap="square" lIns="0" tIns="0" rIns="0" bIns="0" rtlCol="0"/>
            <a:lstStyle/>
            <a:p>
              <a:endParaRPr/>
            </a:p>
          </p:txBody>
        </p:sp>
        <p:sp>
          <p:nvSpPr>
            <p:cNvPr id="32" name="object 32"/>
            <p:cNvSpPr/>
            <p:nvPr/>
          </p:nvSpPr>
          <p:spPr>
            <a:xfrm>
              <a:off x="4467834" y="3626586"/>
              <a:ext cx="788670" cy="254000"/>
            </a:xfrm>
            <a:custGeom>
              <a:avLst/>
              <a:gdLst/>
              <a:ahLst/>
              <a:cxnLst/>
              <a:rect l="l" t="t" r="r" b="b"/>
              <a:pathLst>
                <a:path w="788670"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sp>
          <p:nvSpPr>
            <p:cNvPr id="33" name="object 33"/>
            <p:cNvSpPr/>
            <p:nvPr/>
          </p:nvSpPr>
          <p:spPr>
            <a:xfrm>
              <a:off x="1304861" y="4556518"/>
              <a:ext cx="788670" cy="254000"/>
            </a:xfrm>
            <a:custGeom>
              <a:avLst/>
              <a:gdLst/>
              <a:ahLst/>
              <a:cxnLst/>
              <a:rect l="l" t="t" r="r" b="b"/>
              <a:pathLst>
                <a:path w="788669" h="254000">
                  <a:moveTo>
                    <a:pt x="788441" y="0"/>
                  </a:moveTo>
                  <a:lnTo>
                    <a:pt x="234746" y="0"/>
                  </a:lnTo>
                  <a:lnTo>
                    <a:pt x="0" y="253974"/>
                  </a:lnTo>
                  <a:lnTo>
                    <a:pt x="553707" y="253974"/>
                  </a:lnTo>
                  <a:lnTo>
                    <a:pt x="788441" y="0"/>
                  </a:lnTo>
                  <a:close/>
                </a:path>
              </a:pathLst>
            </a:custGeom>
            <a:solidFill>
              <a:srgbClr val="E7E6E6">
                <a:alpha val="79998"/>
              </a:srgbClr>
            </a:solidFill>
          </p:spPr>
          <p:txBody>
            <a:bodyPr wrap="square" lIns="0" tIns="0" rIns="0" bIns="0" rtlCol="0"/>
            <a:lstStyle/>
            <a:p>
              <a:endParaRPr/>
            </a:p>
          </p:txBody>
        </p:sp>
        <p:sp>
          <p:nvSpPr>
            <p:cNvPr id="34" name="object 34"/>
            <p:cNvSpPr/>
            <p:nvPr/>
          </p:nvSpPr>
          <p:spPr>
            <a:xfrm>
              <a:off x="1304861" y="4556518"/>
              <a:ext cx="788670" cy="254000"/>
            </a:xfrm>
            <a:custGeom>
              <a:avLst/>
              <a:gdLst/>
              <a:ahLst/>
              <a:cxnLst/>
              <a:rect l="l" t="t" r="r" b="b"/>
              <a:pathLst>
                <a:path w="788669" h="254000">
                  <a:moveTo>
                    <a:pt x="0" y="253970"/>
                  </a:moveTo>
                  <a:lnTo>
                    <a:pt x="234741" y="0"/>
                  </a:lnTo>
                  <a:lnTo>
                    <a:pt x="788444" y="0"/>
                  </a:lnTo>
                  <a:lnTo>
                    <a:pt x="553703" y="253970"/>
                  </a:lnTo>
                  <a:lnTo>
                    <a:pt x="0" y="253970"/>
                  </a:lnTo>
                  <a:close/>
                </a:path>
              </a:pathLst>
            </a:custGeom>
            <a:ln w="12700">
              <a:solidFill>
                <a:srgbClr val="1D7D66"/>
              </a:solidFill>
            </a:ln>
          </p:spPr>
          <p:txBody>
            <a:bodyPr wrap="square" lIns="0" tIns="0" rIns="0" bIns="0" rtlCol="0"/>
            <a:lstStyle/>
            <a:p>
              <a:endParaRPr/>
            </a:p>
          </p:txBody>
        </p:sp>
      </p:grpSp>
      <p:sp>
        <p:nvSpPr>
          <p:cNvPr id="35" name="object 35"/>
          <p:cNvSpPr txBox="1"/>
          <p:nvPr/>
        </p:nvSpPr>
        <p:spPr>
          <a:xfrm>
            <a:off x="1361859" y="2060816"/>
            <a:ext cx="914400" cy="381635"/>
          </a:xfrm>
          <a:prstGeom prst="rect">
            <a:avLst/>
          </a:prstGeom>
          <a:ln w="19050">
            <a:solidFill>
              <a:srgbClr val="7A5FC5"/>
            </a:solidFill>
          </a:ln>
        </p:spPr>
        <p:txBody>
          <a:bodyPr vert="horz" wrap="square" lIns="0" tIns="0" rIns="0" bIns="0" rtlCol="0">
            <a:spAutoFit/>
          </a:bodyPr>
          <a:lstStyle/>
          <a:p>
            <a:pPr marL="137160">
              <a:lnSpc>
                <a:spcPts val="2800"/>
              </a:lnSpc>
            </a:pPr>
            <a:r>
              <a:rPr sz="2500" spc="-10" dirty="0">
                <a:latin typeface="Calibri"/>
                <a:cs typeface="Calibri"/>
              </a:rPr>
              <a:t>Class</a:t>
            </a:r>
            <a:endParaRPr sz="2500">
              <a:latin typeface="Calibri"/>
              <a:cs typeface="Calibri"/>
            </a:endParaRPr>
          </a:p>
        </p:txBody>
      </p:sp>
      <p:grpSp>
        <p:nvGrpSpPr>
          <p:cNvPr id="36" name="object 36"/>
          <p:cNvGrpSpPr/>
          <p:nvPr/>
        </p:nvGrpSpPr>
        <p:grpSpPr>
          <a:xfrm>
            <a:off x="1590776" y="2465184"/>
            <a:ext cx="258445" cy="324485"/>
            <a:chOff x="1590776" y="2465184"/>
            <a:chExt cx="258445" cy="324485"/>
          </a:xfrm>
        </p:grpSpPr>
        <p:sp>
          <p:nvSpPr>
            <p:cNvPr id="37" name="object 37"/>
            <p:cNvSpPr/>
            <p:nvPr/>
          </p:nvSpPr>
          <p:spPr>
            <a:xfrm>
              <a:off x="1597126" y="2471534"/>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38" name="object 38"/>
            <p:cNvSpPr/>
            <p:nvPr/>
          </p:nvSpPr>
          <p:spPr>
            <a:xfrm>
              <a:off x="1597126" y="2471534"/>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grpSp>
      <p:sp>
        <p:nvSpPr>
          <p:cNvPr id="39" name="object 39"/>
          <p:cNvSpPr txBox="1"/>
          <p:nvPr/>
        </p:nvSpPr>
        <p:spPr>
          <a:xfrm>
            <a:off x="2680944" y="1555711"/>
            <a:ext cx="974725" cy="381635"/>
          </a:xfrm>
          <a:prstGeom prst="rect">
            <a:avLst/>
          </a:prstGeom>
          <a:ln w="19050">
            <a:solidFill>
              <a:srgbClr val="7A5FC5"/>
            </a:solidFill>
          </a:ln>
        </p:spPr>
        <p:txBody>
          <a:bodyPr vert="horz" wrap="square" lIns="0" tIns="0" rIns="0" bIns="0" rtlCol="0">
            <a:spAutoFit/>
          </a:bodyPr>
          <a:lstStyle/>
          <a:p>
            <a:pPr marL="167005">
              <a:lnSpc>
                <a:spcPts val="2820"/>
              </a:lnSpc>
            </a:pPr>
            <a:r>
              <a:rPr sz="2500" spc="-10" dirty="0">
                <a:latin typeface="Calibri"/>
                <a:cs typeface="Calibri"/>
              </a:rPr>
              <a:t>Class</a:t>
            </a:r>
            <a:endParaRPr sz="2500">
              <a:latin typeface="Calibri"/>
              <a:cs typeface="Calibri"/>
            </a:endParaRPr>
          </a:p>
        </p:txBody>
      </p:sp>
      <p:grpSp>
        <p:nvGrpSpPr>
          <p:cNvPr id="40" name="object 40"/>
          <p:cNvGrpSpPr/>
          <p:nvPr/>
        </p:nvGrpSpPr>
        <p:grpSpPr>
          <a:xfrm>
            <a:off x="313194" y="1578254"/>
            <a:ext cx="5590540" cy="4394835"/>
            <a:chOff x="313194" y="1578254"/>
            <a:chExt cx="5590540" cy="4394835"/>
          </a:xfrm>
        </p:grpSpPr>
        <p:sp>
          <p:nvSpPr>
            <p:cNvPr id="41" name="object 41"/>
            <p:cNvSpPr/>
            <p:nvPr/>
          </p:nvSpPr>
          <p:spPr>
            <a:xfrm>
              <a:off x="3119335" y="1966429"/>
              <a:ext cx="245745" cy="311785"/>
            </a:xfrm>
            <a:custGeom>
              <a:avLst/>
              <a:gdLst/>
              <a:ahLst/>
              <a:cxnLst/>
              <a:rect l="l" t="t" r="r" b="b"/>
              <a:pathLst>
                <a:path w="245745" h="311785">
                  <a:moveTo>
                    <a:pt x="122605" y="0"/>
                  </a:moveTo>
                  <a:lnTo>
                    <a:pt x="0" y="122605"/>
                  </a:lnTo>
                  <a:lnTo>
                    <a:pt x="61302" y="122605"/>
                  </a:lnTo>
                  <a:lnTo>
                    <a:pt x="61302" y="311569"/>
                  </a:lnTo>
                  <a:lnTo>
                    <a:pt x="183908" y="311569"/>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2" name="object 42"/>
            <p:cNvSpPr/>
            <p:nvPr/>
          </p:nvSpPr>
          <p:spPr>
            <a:xfrm>
              <a:off x="3119335" y="1966429"/>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3" name="object 43"/>
            <p:cNvSpPr/>
            <p:nvPr/>
          </p:nvSpPr>
          <p:spPr>
            <a:xfrm>
              <a:off x="4953914" y="1584604"/>
              <a:ext cx="245745" cy="311785"/>
            </a:xfrm>
            <a:custGeom>
              <a:avLst/>
              <a:gdLst/>
              <a:ahLst/>
              <a:cxnLst/>
              <a:rect l="l" t="t" r="r" b="b"/>
              <a:pathLst>
                <a:path w="245745"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4" name="object 44"/>
            <p:cNvSpPr/>
            <p:nvPr/>
          </p:nvSpPr>
          <p:spPr>
            <a:xfrm>
              <a:off x="4953914" y="1584604"/>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5" name="object 45"/>
            <p:cNvSpPr/>
            <p:nvPr/>
          </p:nvSpPr>
          <p:spPr>
            <a:xfrm>
              <a:off x="1504911" y="4844503"/>
              <a:ext cx="245745" cy="1026794"/>
            </a:xfrm>
            <a:custGeom>
              <a:avLst/>
              <a:gdLst/>
              <a:ahLst/>
              <a:cxnLst/>
              <a:rect l="l" t="t" r="r" b="b"/>
              <a:pathLst>
                <a:path w="245744" h="1026795">
                  <a:moveTo>
                    <a:pt x="122605" y="0"/>
                  </a:moveTo>
                  <a:lnTo>
                    <a:pt x="0" y="122605"/>
                  </a:lnTo>
                  <a:lnTo>
                    <a:pt x="61302" y="122605"/>
                  </a:lnTo>
                  <a:lnTo>
                    <a:pt x="61302" y="1026720"/>
                  </a:lnTo>
                  <a:lnTo>
                    <a:pt x="183908" y="1026720"/>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6" name="object 46"/>
            <p:cNvSpPr/>
            <p:nvPr/>
          </p:nvSpPr>
          <p:spPr>
            <a:xfrm>
              <a:off x="1504911" y="4844503"/>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7" name="object 47"/>
            <p:cNvSpPr/>
            <p:nvPr/>
          </p:nvSpPr>
          <p:spPr>
            <a:xfrm>
              <a:off x="1505496" y="4329328"/>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48" name="object 48"/>
            <p:cNvSpPr/>
            <p:nvPr/>
          </p:nvSpPr>
          <p:spPr>
            <a:xfrm>
              <a:off x="1505496" y="4329328"/>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49" name="object 49"/>
            <p:cNvSpPr/>
            <p:nvPr/>
          </p:nvSpPr>
          <p:spPr>
            <a:xfrm>
              <a:off x="2938716" y="4274324"/>
              <a:ext cx="245745" cy="1026794"/>
            </a:xfrm>
            <a:custGeom>
              <a:avLst/>
              <a:gdLst/>
              <a:ahLst/>
              <a:cxnLst/>
              <a:rect l="l" t="t" r="r" b="b"/>
              <a:pathLst>
                <a:path w="245744" h="1026795">
                  <a:moveTo>
                    <a:pt x="122605" y="0"/>
                  </a:moveTo>
                  <a:lnTo>
                    <a:pt x="0" y="122605"/>
                  </a:lnTo>
                  <a:lnTo>
                    <a:pt x="61302" y="122605"/>
                  </a:lnTo>
                  <a:lnTo>
                    <a:pt x="61302" y="1026718"/>
                  </a:lnTo>
                  <a:lnTo>
                    <a:pt x="183908" y="1026718"/>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0" name="object 50"/>
            <p:cNvSpPr/>
            <p:nvPr/>
          </p:nvSpPr>
          <p:spPr>
            <a:xfrm>
              <a:off x="2938716" y="4274324"/>
              <a:ext cx="245745" cy="1026794"/>
            </a:xfrm>
            <a:custGeom>
              <a:avLst/>
              <a:gdLst/>
              <a:ahLst/>
              <a:cxnLst/>
              <a:rect l="l" t="t" r="r" b="b"/>
              <a:pathLst>
                <a:path w="245744"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1" name="object 51"/>
            <p:cNvSpPr/>
            <p:nvPr/>
          </p:nvSpPr>
          <p:spPr>
            <a:xfrm>
              <a:off x="2938716" y="3795852"/>
              <a:ext cx="245745" cy="311785"/>
            </a:xfrm>
            <a:custGeom>
              <a:avLst/>
              <a:gdLst/>
              <a:ahLst/>
              <a:cxnLst/>
              <a:rect l="l" t="t" r="r" b="b"/>
              <a:pathLst>
                <a:path w="245744"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2" name="object 52"/>
            <p:cNvSpPr/>
            <p:nvPr/>
          </p:nvSpPr>
          <p:spPr>
            <a:xfrm>
              <a:off x="2938716" y="3795852"/>
              <a:ext cx="245745" cy="311785"/>
            </a:xfrm>
            <a:custGeom>
              <a:avLst/>
              <a:gdLst/>
              <a:ahLst/>
              <a:cxnLst/>
              <a:rect l="l" t="t" r="r" b="b"/>
              <a:pathLst>
                <a:path w="245744"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3" name="object 53"/>
            <p:cNvSpPr/>
            <p:nvPr/>
          </p:nvSpPr>
          <p:spPr>
            <a:xfrm>
              <a:off x="4702594" y="3919042"/>
              <a:ext cx="245745" cy="1026794"/>
            </a:xfrm>
            <a:custGeom>
              <a:avLst/>
              <a:gdLst/>
              <a:ahLst/>
              <a:cxnLst/>
              <a:rect l="l" t="t" r="r" b="b"/>
              <a:pathLst>
                <a:path w="245745" h="1026795">
                  <a:moveTo>
                    <a:pt x="122605" y="0"/>
                  </a:moveTo>
                  <a:lnTo>
                    <a:pt x="0" y="122618"/>
                  </a:lnTo>
                  <a:lnTo>
                    <a:pt x="61302" y="122618"/>
                  </a:lnTo>
                  <a:lnTo>
                    <a:pt x="61302" y="1026731"/>
                  </a:lnTo>
                  <a:lnTo>
                    <a:pt x="183908" y="1026731"/>
                  </a:lnTo>
                  <a:lnTo>
                    <a:pt x="183908" y="122618"/>
                  </a:lnTo>
                  <a:lnTo>
                    <a:pt x="245211" y="122618"/>
                  </a:lnTo>
                  <a:lnTo>
                    <a:pt x="122605" y="0"/>
                  </a:lnTo>
                  <a:close/>
                </a:path>
              </a:pathLst>
            </a:custGeom>
            <a:solidFill>
              <a:srgbClr val="28AD8A"/>
            </a:solidFill>
          </p:spPr>
          <p:txBody>
            <a:bodyPr wrap="square" lIns="0" tIns="0" rIns="0" bIns="0" rtlCol="0"/>
            <a:lstStyle/>
            <a:p>
              <a:endParaRPr/>
            </a:p>
          </p:txBody>
        </p:sp>
        <p:sp>
          <p:nvSpPr>
            <p:cNvPr id="54" name="object 54"/>
            <p:cNvSpPr/>
            <p:nvPr/>
          </p:nvSpPr>
          <p:spPr>
            <a:xfrm>
              <a:off x="4702594" y="3919042"/>
              <a:ext cx="245745" cy="1026794"/>
            </a:xfrm>
            <a:custGeom>
              <a:avLst/>
              <a:gdLst/>
              <a:ahLst/>
              <a:cxnLst/>
              <a:rect l="l" t="t" r="r" b="b"/>
              <a:pathLst>
                <a:path w="245745" h="1026795">
                  <a:moveTo>
                    <a:pt x="0" y="122607"/>
                  </a:moveTo>
                  <a:lnTo>
                    <a:pt x="122607" y="0"/>
                  </a:lnTo>
                  <a:lnTo>
                    <a:pt x="245213" y="122607"/>
                  </a:lnTo>
                  <a:lnTo>
                    <a:pt x="183910" y="122607"/>
                  </a:lnTo>
                  <a:lnTo>
                    <a:pt x="183910" y="1026720"/>
                  </a:lnTo>
                  <a:lnTo>
                    <a:pt x="61303" y="1026720"/>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5" name="object 55"/>
            <p:cNvSpPr/>
            <p:nvPr/>
          </p:nvSpPr>
          <p:spPr>
            <a:xfrm>
              <a:off x="4702594" y="3427565"/>
              <a:ext cx="245745" cy="311785"/>
            </a:xfrm>
            <a:custGeom>
              <a:avLst/>
              <a:gdLst/>
              <a:ahLst/>
              <a:cxnLst/>
              <a:rect l="l" t="t" r="r" b="b"/>
              <a:pathLst>
                <a:path w="245745" h="311785">
                  <a:moveTo>
                    <a:pt x="122605" y="0"/>
                  </a:moveTo>
                  <a:lnTo>
                    <a:pt x="0" y="122605"/>
                  </a:lnTo>
                  <a:lnTo>
                    <a:pt x="61302" y="122605"/>
                  </a:lnTo>
                  <a:lnTo>
                    <a:pt x="61302" y="311581"/>
                  </a:lnTo>
                  <a:lnTo>
                    <a:pt x="183908" y="311581"/>
                  </a:lnTo>
                  <a:lnTo>
                    <a:pt x="183908" y="122605"/>
                  </a:lnTo>
                  <a:lnTo>
                    <a:pt x="245211" y="122605"/>
                  </a:lnTo>
                  <a:lnTo>
                    <a:pt x="122605" y="0"/>
                  </a:lnTo>
                  <a:close/>
                </a:path>
              </a:pathLst>
            </a:custGeom>
            <a:solidFill>
              <a:srgbClr val="28AD8A"/>
            </a:solidFill>
          </p:spPr>
          <p:txBody>
            <a:bodyPr wrap="square" lIns="0" tIns="0" rIns="0" bIns="0" rtlCol="0"/>
            <a:lstStyle/>
            <a:p>
              <a:endParaRPr/>
            </a:p>
          </p:txBody>
        </p:sp>
        <p:sp>
          <p:nvSpPr>
            <p:cNvPr id="56" name="object 56"/>
            <p:cNvSpPr/>
            <p:nvPr/>
          </p:nvSpPr>
          <p:spPr>
            <a:xfrm>
              <a:off x="4702594" y="3427565"/>
              <a:ext cx="245745" cy="311785"/>
            </a:xfrm>
            <a:custGeom>
              <a:avLst/>
              <a:gdLst/>
              <a:ahLst/>
              <a:cxnLst/>
              <a:rect l="l" t="t" r="r" b="b"/>
              <a:pathLst>
                <a:path w="245745" h="311785">
                  <a:moveTo>
                    <a:pt x="0" y="122607"/>
                  </a:moveTo>
                  <a:lnTo>
                    <a:pt x="122607" y="0"/>
                  </a:lnTo>
                  <a:lnTo>
                    <a:pt x="245213" y="122607"/>
                  </a:lnTo>
                  <a:lnTo>
                    <a:pt x="183910" y="122607"/>
                  </a:lnTo>
                  <a:lnTo>
                    <a:pt x="183910" y="311578"/>
                  </a:lnTo>
                  <a:lnTo>
                    <a:pt x="61303" y="311578"/>
                  </a:lnTo>
                  <a:lnTo>
                    <a:pt x="61303" y="122607"/>
                  </a:lnTo>
                  <a:lnTo>
                    <a:pt x="0" y="122607"/>
                  </a:lnTo>
                  <a:close/>
                </a:path>
              </a:pathLst>
            </a:custGeom>
            <a:ln w="12700">
              <a:solidFill>
                <a:srgbClr val="1D7D66"/>
              </a:solidFill>
            </a:ln>
          </p:spPr>
          <p:txBody>
            <a:bodyPr wrap="square" lIns="0" tIns="0" rIns="0" bIns="0" rtlCol="0"/>
            <a:lstStyle/>
            <a:p>
              <a:endParaRPr/>
            </a:p>
          </p:txBody>
        </p:sp>
        <p:sp>
          <p:nvSpPr>
            <p:cNvPr id="57" name="object 57"/>
            <p:cNvSpPr/>
            <p:nvPr/>
          </p:nvSpPr>
          <p:spPr>
            <a:xfrm>
              <a:off x="1578356" y="4806403"/>
              <a:ext cx="4324985" cy="1167130"/>
            </a:xfrm>
            <a:custGeom>
              <a:avLst/>
              <a:gdLst/>
              <a:ahLst/>
              <a:cxnLst/>
              <a:rect l="l" t="t" r="r" b="b"/>
              <a:pathLst>
                <a:path w="4324985" h="1167129">
                  <a:moveTo>
                    <a:pt x="4324858" y="47510"/>
                  </a:moveTo>
                  <a:lnTo>
                    <a:pt x="4323423" y="38061"/>
                  </a:lnTo>
                  <a:lnTo>
                    <a:pt x="4323423" y="28575"/>
                  </a:lnTo>
                  <a:lnTo>
                    <a:pt x="3478263" y="28575"/>
                  </a:lnTo>
                  <a:lnTo>
                    <a:pt x="3478263" y="0"/>
                  </a:lnTo>
                  <a:lnTo>
                    <a:pt x="3402063" y="38100"/>
                  </a:lnTo>
                  <a:lnTo>
                    <a:pt x="3478263" y="76200"/>
                  </a:lnTo>
                  <a:lnTo>
                    <a:pt x="3478263" y="47625"/>
                  </a:lnTo>
                  <a:lnTo>
                    <a:pt x="4197083" y="47625"/>
                  </a:lnTo>
                  <a:lnTo>
                    <a:pt x="1714258" y="424243"/>
                  </a:lnTo>
                  <a:lnTo>
                    <a:pt x="1709966" y="395973"/>
                  </a:lnTo>
                  <a:lnTo>
                    <a:pt x="1640357" y="445071"/>
                  </a:lnTo>
                  <a:lnTo>
                    <a:pt x="1721408" y="471309"/>
                  </a:lnTo>
                  <a:lnTo>
                    <a:pt x="1717421" y="445071"/>
                  </a:lnTo>
                  <a:lnTo>
                    <a:pt x="1717116" y="443077"/>
                  </a:lnTo>
                  <a:lnTo>
                    <a:pt x="4130471" y="77000"/>
                  </a:lnTo>
                  <a:lnTo>
                    <a:pt x="71424" y="1120533"/>
                  </a:lnTo>
                  <a:lnTo>
                    <a:pt x="64312" y="1092860"/>
                  </a:lnTo>
                  <a:lnTo>
                    <a:pt x="0" y="1148740"/>
                  </a:lnTo>
                  <a:lnTo>
                    <a:pt x="83286" y="1166660"/>
                  </a:lnTo>
                  <a:lnTo>
                    <a:pt x="76974" y="1142149"/>
                  </a:lnTo>
                  <a:lnTo>
                    <a:pt x="76161" y="1138986"/>
                  </a:lnTo>
                  <a:lnTo>
                    <a:pt x="4291165" y="55359"/>
                  </a:lnTo>
                  <a:lnTo>
                    <a:pt x="4290479" y="52730"/>
                  </a:lnTo>
                  <a:lnTo>
                    <a:pt x="4324858" y="47510"/>
                  </a:lnTo>
                  <a:close/>
                </a:path>
              </a:pathLst>
            </a:custGeom>
            <a:solidFill>
              <a:srgbClr val="C8472B"/>
            </a:solidFill>
          </p:spPr>
          <p:txBody>
            <a:bodyPr wrap="square" lIns="0" tIns="0" rIns="0" bIns="0" rtlCol="0"/>
            <a:lstStyle/>
            <a:p>
              <a:endParaRPr/>
            </a:p>
          </p:txBody>
        </p:sp>
        <p:sp>
          <p:nvSpPr>
            <p:cNvPr id="58" name="object 58"/>
            <p:cNvSpPr/>
            <p:nvPr/>
          </p:nvSpPr>
          <p:spPr>
            <a:xfrm>
              <a:off x="4477689" y="1642681"/>
              <a:ext cx="264160" cy="264160"/>
            </a:xfrm>
            <a:custGeom>
              <a:avLst/>
              <a:gdLst/>
              <a:ahLst/>
              <a:cxnLst/>
              <a:rect l="l" t="t" r="r" b="b"/>
              <a:pathLst>
                <a:path w="264160" h="264160">
                  <a:moveTo>
                    <a:pt x="173164" y="0"/>
                  </a:moveTo>
                  <a:lnTo>
                    <a:pt x="0" y="0"/>
                  </a:lnTo>
                  <a:lnTo>
                    <a:pt x="0" y="173164"/>
                  </a:lnTo>
                  <a:lnTo>
                    <a:pt x="43294" y="129870"/>
                  </a:lnTo>
                  <a:lnTo>
                    <a:pt x="177063" y="263639"/>
                  </a:lnTo>
                  <a:lnTo>
                    <a:pt x="263639" y="177063"/>
                  </a:lnTo>
                  <a:lnTo>
                    <a:pt x="129870" y="43294"/>
                  </a:lnTo>
                  <a:lnTo>
                    <a:pt x="173164" y="0"/>
                  </a:lnTo>
                  <a:close/>
                </a:path>
              </a:pathLst>
            </a:custGeom>
            <a:solidFill>
              <a:srgbClr val="28AD8A"/>
            </a:solidFill>
          </p:spPr>
          <p:txBody>
            <a:bodyPr wrap="square" lIns="0" tIns="0" rIns="0" bIns="0" rtlCol="0"/>
            <a:lstStyle/>
            <a:p>
              <a:endParaRPr/>
            </a:p>
          </p:txBody>
        </p:sp>
        <p:sp>
          <p:nvSpPr>
            <p:cNvPr id="59" name="object 59"/>
            <p:cNvSpPr/>
            <p:nvPr/>
          </p:nvSpPr>
          <p:spPr>
            <a:xfrm>
              <a:off x="4477691" y="1642679"/>
              <a:ext cx="264160" cy="264160"/>
            </a:xfrm>
            <a:custGeom>
              <a:avLst/>
              <a:gdLst/>
              <a:ahLst/>
              <a:cxnLst/>
              <a:rect l="l" t="t" r="r" b="b"/>
              <a:pathLst>
                <a:path w="264160"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sp>
          <p:nvSpPr>
            <p:cNvPr id="60" name="object 60"/>
            <p:cNvSpPr/>
            <p:nvPr/>
          </p:nvSpPr>
          <p:spPr>
            <a:xfrm>
              <a:off x="2460320" y="2029853"/>
              <a:ext cx="264160" cy="264160"/>
            </a:xfrm>
            <a:custGeom>
              <a:avLst/>
              <a:gdLst/>
              <a:ahLst/>
              <a:cxnLst/>
              <a:rect l="l" t="t" r="r" b="b"/>
              <a:pathLst>
                <a:path w="264160" h="264160">
                  <a:moveTo>
                    <a:pt x="173151" y="0"/>
                  </a:moveTo>
                  <a:lnTo>
                    <a:pt x="0" y="0"/>
                  </a:lnTo>
                  <a:lnTo>
                    <a:pt x="0" y="173151"/>
                  </a:lnTo>
                  <a:lnTo>
                    <a:pt x="43294" y="129857"/>
                  </a:lnTo>
                  <a:lnTo>
                    <a:pt x="177050" y="263626"/>
                  </a:lnTo>
                  <a:lnTo>
                    <a:pt x="263626" y="177050"/>
                  </a:lnTo>
                  <a:lnTo>
                    <a:pt x="129870" y="43281"/>
                  </a:lnTo>
                  <a:lnTo>
                    <a:pt x="173151" y="0"/>
                  </a:lnTo>
                  <a:close/>
                </a:path>
              </a:pathLst>
            </a:custGeom>
            <a:solidFill>
              <a:srgbClr val="28AD8A"/>
            </a:solidFill>
          </p:spPr>
          <p:txBody>
            <a:bodyPr wrap="square" lIns="0" tIns="0" rIns="0" bIns="0" rtlCol="0"/>
            <a:lstStyle/>
            <a:p>
              <a:endParaRPr/>
            </a:p>
          </p:txBody>
        </p:sp>
        <p:sp>
          <p:nvSpPr>
            <p:cNvPr id="61" name="object 61"/>
            <p:cNvSpPr/>
            <p:nvPr/>
          </p:nvSpPr>
          <p:spPr>
            <a:xfrm>
              <a:off x="2460321" y="2029852"/>
              <a:ext cx="264160" cy="264160"/>
            </a:xfrm>
            <a:custGeom>
              <a:avLst/>
              <a:gdLst/>
              <a:ahLst/>
              <a:cxnLst/>
              <a:rect l="l" t="t" r="r" b="b"/>
              <a:pathLst>
                <a:path w="264160"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sp>
          <p:nvSpPr>
            <p:cNvPr id="62" name="object 62"/>
            <p:cNvSpPr/>
            <p:nvPr/>
          </p:nvSpPr>
          <p:spPr>
            <a:xfrm>
              <a:off x="1135065" y="2529789"/>
              <a:ext cx="264160" cy="264160"/>
            </a:xfrm>
            <a:custGeom>
              <a:avLst/>
              <a:gdLst/>
              <a:ahLst/>
              <a:cxnLst/>
              <a:rect l="l" t="t" r="r" b="b"/>
              <a:pathLst>
                <a:path w="264159" h="264160">
                  <a:moveTo>
                    <a:pt x="173161" y="0"/>
                  </a:moveTo>
                  <a:lnTo>
                    <a:pt x="0" y="0"/>
                  </a:lnTo>
                  <a:lnTo>
                    <a:pt x="0" y="173151"/>
                  </a:lnTo>
                  <a:lnTo>
                    <a:pt x="43289" y="129857"/>
                  </a:lnTo>
                  <a:lnTo>
                    <a:pt x="177060" y="263626"/>
                  </a:lnTo>
                  <a:lnTo>
                    <a:pt x="263636" y="177050"/>
                  </a:lnTo>
                  <a:lnTo>
                    <a:pt x="129866" y="43281"/>
                  </a:lnTo>
                  <a:lnTo>
                    <a:pt x="173161" y="0"/>
                  </a:lnTo>
                  <a:close/>
                </a:path>
              </a:pathLst>
            </a:custGeom>
            <a:solidFill>
              <a:srgbClr val="28AD8A"/>
            </a:solidFill>
          </p:spPr>
          <p:txBody>
            <a:bodyPr wrap="square" lIns="0" tIns="0" rIns="0" bIns="0" rtlCol="0"/>
            <a:lstStyle/>
            <a:p>
              <a:endParaRPr/>
            </a:p>
          </p:txBody>
        </p:sp>
        <p:sp>
          <p:nvSpPr>
            <p:cNvPr id="63" name="object 63"/>
            <p:cNvSpPr/>
            <p:nvPr/>
          </p:nvSpPr>
          <p:spPr>
            <a:xfrm>
              <a:off x="1135065" y="2529787"/>
              <a:ext cx="264160" cy="264160"/>
            </a:xfrm>
            <a:custGeom>
              <a:avLst/>
              <a:gdLst/>
              <a:ahLst/>
              <a:cxnLst/>
              <a:rect l="l" t="t" r="r" b="b"/>
              <a:pathLst>
                <a:path w="264159" h="264160">
                  <a:moveTo>
                    <a:pt x="0" y="173154"/>
                  </a:moveTo>
                  <a:lnTo>
                    <a:pt x="0" y="0"/>
                  </a:lnTo>
                  <a:lnTo>
                    <a:pt x="173154" y="0"/>
                  </a:lnTo>
                  <a:lnTo>
                    <a:pt x="129866" y="43288"/>
                  </a:lnTo>
                  <a:lnTo>
                    <a:pt x="263632" y="177053"/>
                  </a:lnTo>
                  <a:lnTo>
                    <a:pt x="177054" y="263631"/>
                  </a:lnTo>
                  <a:lnTo>
                    <a:pt x="43288" y="129866"/>
                  </a:lnTo>
                  <a:lnTo>
                    <a:pt x="0" y="173154"/>
                  </a:lnTo>
                  <a:close/>
                </a:path>
              </a:pathLst>
            </a:custGeom>
            <a:ln w="12700">
              <a:solidFill>
                <a:srgbClr val="1D7D66"/>
              </a:solidFill>
            </a:ln>
          </p:spPr>
          <p:txBody>
            <a:bodyPr wrap="square" lIns="0" tIns="0" rIns="0" bIns="0" rtlCol="0"/>
            <a:lstStyle/>
            <a:p>
              <a:endParaRPr/>
            </a:p>
          </p:txBody>
        </p:sp>
        <p:sp>
          <p:nvSpPr>
            <p:cNvPr id="64" name="object 64"/>
            <p:cNvSpPr/>
            <p:nvPr/>
          </p:nvSpPr>
          <p:spPr>
            <a:xfrm>
              <a:off x="313194" y="3376739"/>
              <a:ext cx="630555" cy="1473835"/>
            </a:xfrm>
            <a:custGeom>
              <a:avLst/>
              <a:gdLst/>
              <a:ahLst/>
              <a:cxnLst/>
              <a:rect l="l" t="t" r="r" b="b"/>
              <a:pathLst>
                <a:path w="630555" h="1473835">
                  <a:moveTo>
                    <a:pt x="302065" y="1371715"/>
                  </a:moveTo>
                  <a:lnTo>
                    <a:pt x="282183" y="1473454"/>
                  </a:lnTo>
                  <a:lnTo>
                    <a:pt x="608036" y="1383042"/>
                  </a:lnTo>
                  <a:lnTo>
                    <a:pt x="349458" y="1383042"/>
                  </a:lnTo>
                  <a:lnTo>
                    <a:pt x="302065" y="1371715"/>
                  </a:lnTo>
                  <a:close/>
                </a:path>
                <a:path w="630555" h="1473835">
                  <a:moveTo>
                    <a:pt x="321426" y="1272637"/>
                  </a:moveTo>
                  <a:lnTo>
                    <a:pt x="302065" y="1371715"/>
                  </a:lnTo>
                  <a:lnTo>
                    <a:pt x="349458" y="1383042"/>
                  </a:lnTo>
                  <a:lnTo>
                    <a:pt x="373080" y="1284224"/>
                  </a:lnTo>
                  <a:lnTo>
                    <a:pt x="355176" y="1279944"/>
                  </a:lnTo>
                  <a:lnTo>
                    <a:pt x="336932" y="1279944"/>
                  </a:lnTo>
                  <a:lnTo>
                    <a:pt x="321426" y="1272637"/>
                  </a:lnTo>
                  <a:close/>
                </a:path>
                <a:path w="630555" h="1473835">
                  <a:moveTo>
                    <a:pt x="340639" y="1174318"/>
                  </a:moveTo>
                  <a:lnTo>
                    <a:pt x="322174" y="1268809"/>
                  </a:lnTo>
                  <a:lnTo>
                    <a:pt x="328471" y="1273560"/>
                  </a:lnTo>
                  <a:lnTo>
                    <a:pt x="373080" y="1284224"/>
                  </a:lnTo>
                  <a:lnTo>
                    <a:pt x="349458" y="1383042"/>
                  </a:lnTo>
                  <a:lnTo>
                    <a:pt x="608036" y="1383042"/>
                  </a:lnTo>
                  <a:lnTo>
                    <a:pt x="610553" y="1382344"/>
                  </a:lnTo>
                  <a:lnTo>
                    <a:pt x="340639" y="1174318"/>
                  </a:lnTo>
                  <a:close/>
                </a:path>
                <a:path w="630555" h="1473835">
                  <a:moveTo>
                    <a:pt x="321881" y="106178"/>
                  </a:moveTo>
                  <a:lnTo>
                    <a:pt x="261211" y="135585"/>
                  </a:lnTo>
                  <a:lnTo>
                    <a:pt x="218691" y="172199"/>
                  </a:lnTo>
                  <a:lnTo>
                    <a:pt x="179200" y="213906"/>
                  </a:lnTo>
                  <a:lnTo>
                    <a:pt x="126127" y="285292"/>
                  </a:lnTo>
                  <a:lnTo>
                    <a:pt x="95220" y="338416"/>
                  </a:lnTo>
                  <a:lnTo>
                    <a:pt x="68164" y="395605"/>
                  </a:lnTo>
                  <a:lnTo>
                    <a:pt x="45208" y="456615"/>
                  </a:lnTo>
                  <a:lnTo>
                    <a:pt x="26739" y="520712"/>
                  </a:lnTo>
                  <a:lnTo>
                    <a:pt x="12644" y="589051"/>
                  </a:lnTo>
                  <a:lnTo>
                    <a:pt x="3718" y="658393"/>
                  </a:lnTo>
                  <a:lnTo>
                    <a:pt x="0" y="727265"/>
                  </a:lnTo>
                  <a:lnTo>
                    <a:pt x="34" y="761403"/>
                  </a:lnTo>
                  <a:lnTo>
                    <a:pt x="7399" y="862088"/>
                  </a:lnTo>
                  <a:lnTo>
                    <a:pt x="18180" y="927277"/>
                  </a:lnTo>
                  <a:lnTo>
                    <a:pt x="33445" y="990473"/>
                  </a:lnTo>
                  <a:lnTo>
                    <a:pt x="53037" y="1051318"/>
                  </a:lnTo>
                  <a:lnTo>
                    <a:pt x="76812" y="1109408"/>
                  </a:lnTo>
                  <a:lnTo>
                    <a:pt x="104632" y="1164386"/>
                  </a:lnTo>
                  <a:lnTo>
                    <a:pt x="136382" y="1215834"/>
                  </a:lnTo>
                  <a:lnTo>
                    <a:pt x="171574" y="1262862"/>
                  </a:lnTo>
                  <a:lnTo>
                    <a:pt x="211244" y="1306449"/>
                  </a:lnTo>
                  <a:lnTo>
                    <a:pt x="254142" y="1344752"/>
                  </a:lnTo>
                  <a:lnTo>
                    <a:pt x="302065" y="1371715"/>
                  </a:lnTo>
                  <a:lnTo>
                    <a:pt x="321426" y="1272637"/>
                  </a:lnTo>
                  <a:lnTo>
                    <a:pt x="318146" y="1271092"/>
                  </a:lnTo>
                  <a:lnTo>
                    <a:pt x="321728" y="1271092"/>
                  </a:lnTo>
                  <a:lnTo>
                    <a:pt x="322174" y="1268809"/>
                  </a:lnTo>
                  <a:lnTo>
                    <a:pt x="318803" y="1266266"/>
                  </a:lnTo>
                  <a:lnTo>
                    <a:pt x="318670" y="1266266"/>
                  </a:lnTo>
                  <a:lnTo>
                    <a:pt x="316463" y="1264500"/>
                  </a:lnTo>
                  <a:lnTo>
                    <a:pt x="314647" y="1262862"/>
                  </a:lnTo>
                  <a:lnTo>
                    <a:pt x="301044" y="1251356"/>
                  </a:lnTo>
                  <a:lnTo>
                    <a:pt x="299852" y="1250394"/>
                  </a:lnTo>
                  <a:lnTo>
                    <a:pt x="298897" y="1249540"/>
                  </a:lnTo>
                  <a:lnTo>
                    <a:pt x="283837" y="1235252"/>
                  </a:lnTo>
                  <a:lnTo>
                    <a:pt x="282710" y="1234235"/>
                  </a:lnTo>
                  <a:lnTo>
                    <a:pt x="281870" y="1233398"/>
                  </a:lnTo>
                  <a:lnTo>
                    <a:pt x="267200" y="1217980"/>
                  </a:lnTo>
                  <a:lnTo>
                    <a:pt x="266262" y="1217044"/>
                  </a:lnTo>
                  <a:lnTo>
                    <a:pt x="265413" y="1216113"/>
                  </a:lnTo>
                  <a:lnTo>
                    <a:pt x="265256" y="1215834"/>
                  </a:lnTo>
                  <a:lnTo>
                    <a:pt x="251999" y="1200531"/>
                  </a:lnTo>
                  <a:lnTo>
                    <a:pt x="251829" y="1200531"/>
                  </a:lnTo>
                  <a:lnTo>
                    <a:pt x="249557" y="1197711"/>
                  </a:lnTo>
                  <a:lnTo>
                    <a:pt x="249719" y="1197711"/>
                  </a:lnTo>
                  <a:lnTo>
                    <a:pt x="221911" y="1160551"/>
                  </a:lnTo>
                  <a:lnTo>
                    <a:pt x="221650" y="1160551"/>
                  </a:lnTo>
                  <a:lnTo>
                    <a:pt x="219088" y="1156779"/>
                  </a:lnTo>
                  <a:lnTo>
                    <a:pt x="219323" y="1156779"/>
                  </a:lnTo>
                  <a:lnTo>
                    <a:pt x="194527" y="1116596"/>
                  </a:lnTo>
                  <a:lnTo>
                    <a:pt x="194316" y="1116596"/>
                  </a:lnTo>
                  <a:lnTo>
                    <a:pt x="192223" y="1112862"/>
                  </a:lnTo>
                  <a:lnTo>
                    <a:pt x="192426" y="1112862"/>
                  </a:lnTo>
                  <a:lnTo>
                    <a:pt x="170253" y="1069047"/>
                  </a:lnTo>
                  <a:lnTo>
                    <a:pt x="170072" y="1069047"/>
                  </a:lnTo>
                  <a:lnTo>
                    <a:pt x="168382" y="1065352"/>
                  </a:lnTo>
                  <a:lnTo>
                    <a:pt x="168559" y="1065352"/>
                  </a:lnTo>
                  <a:lnTo>
                    <a:pt x="149310" y="1018311"/>
                  </a:lnTo>
                  <a:lnTo>
                    <a:pt x="149147" y="1018311"/>
                  </a:lnTo>
                  <a:lnTo>
                    <a:pt x="147808" y="1014641"/>
                  </a:lnTo>
                  <a:lnTo>
                    <a:pt x="147965" y="1014641"/>
                  </a:lnTo>
                  <a:lnTo>
                    <a:pt x="131908" y="964780"/>
                  </a:lnTo>
                  <a:lnTo>
                    <a:pt x="131759" y="964780"/>
                  </a:lnTo>
                  <a:lnTo>
                    <a:pt x="130735" y="961136"/>
                  </a:lnTo>
                  <a:lnTo>
                    <a:pt x="130879" y="961136"/>
                  </a:lnTo>
                  <a:lnTo>
                    <a:pt x="118253" y="908862"/>
                  </a:lnTo>
                  <a:lnTo>
                    <a:pt x="118115" y="908862"/>
                  </a:lnTo>
                  <a:lnTo>
                    <a:pt x="117375" y="905230"/>
                  </a:lnTo>
                  <a:lnTo>
                    <a:pt x="117514" y="905230"/>
                  </a:lnTo>
                  <a:lnTo>
                    <a:pt x="108540" y="850976"/>
                  </a:lnTo>
                  <a:lnTo>
                    <a:pt x="108405" y="850976"/>
                  </a:lnTo>
                  <a:lnTo>
                    <a:pt x="107937" y="847331"/>
                  </a:lnTo>
                  <a:lnTo>
                    <a:pt x="108071" y="847331"/>
                  </a:lnTo>
                  <a:lnTo>
                    <a:pt x="102866" y="790587"/>
                  </a:lnTo>
                  <a:lnTo>
                    <a:pt x="102704" y="789231"/>
                  </a:lnTo>
                  <a:lnTo>
                    <a:pt x="102614" y="787844"/>
                  </a:lnTo>
                  <a:lnTo>
                    <a:pt x="101704" y="761403"/>
                  </a:lnTo>
                  <a:lnTo>
                    <a:pt x="101664" y="727265"/>
                  </a:lnTo>
                  <a:lnTo>
                    <a:pt x="102657" y="699312"/>
                  </a:lnTo>
                  <a:lnTo>
                    <a:pt x="102723" y="697445"/>
                  </a:lnTo>
                  <a:lnTo>
                    <a:pt x="103086" y="692912"/>
                  </a:lnTo>
                  <a:lnTo>
                    <a:pt x="104850" y="668528"/>
                  </a:lnTo>
                  <a:lnTo>
                    <a:pt x="104901" y="667588"/>
                  </a:lnTo>
                  <a:lnTo>
                    <a:pt x="104985" y="666661"/>
                  </a:lnTo>
                  <a:lnTo>
                    <a:pt x="105927" y="658393"/>
                  </a:lnTo>
                  <a:lnTo>
                    <a:pt x="108203" y="637654"/>
                  </a:lnTo>
                  <a:lnTo>
                    <a:pt x="108290" y="636698"/>
                  </a:lnTo>
                  <a:lnTo>
                    <a:pt x="108409" y="635774"/>
                  </a:lnTo>
                  <a:lnTo>
                    <a:pt x="110221" y="623747"/>
                  </a:lnTo>
                  <a:lnTo>
                    <a:pt x="112733" y="606742"/>
                  </a:lnTo>
                  <a:lnTo>
                    <a:pt x="112850" y="605827"/>
                  </a:lnTo>
                  <a:lnTo>
                    <a:pt x="113013" y="604850"/>
                  </a:lnTo>
                  <a:lnTo>
                    <a:pt x="115996" y="589051"/>
                  </a:lnTo>
                  <a:lnTo>
                    <a:pt x="118392" y="576199"/>
                  </a:lnTo>
                  <a:lnTo>
                    <a:pt x="118553" y="575233"/>
                  </a:lnTo>
                  <a:lnTo>
                    <a:pt x="118745" y="574306"/>
                  </a:lnTo>
                  <a:lnTo>
                    <a:pt x="124863" y="547420"/>
                  </a:lnTo>
                  <a:lnTo>
                    <a:pt x="125139" y="546005"/>
                  </a:lnTo>
                  <a:lnTo>
                    <a:pt x="125510" y="544563"/>
                  </a:lnTo>
                  <a:lnTo>
                    <a:pt x="132471" y="520712"/>
                  </a:lnTo>
                  <a:lnTo>
                    <a:pt x="141173" y="490512"/>
                  </a:lnTo>
                  <a:lnTo>
                    <a:pt x="141009" y="490512"/>
                  </a:lnTo>
                  <a:lnTo>
                    <a:pt x="142278" y="486676"/>
                  </a:lnTo>
                  <a:lnTo>
                    <a:pt x="142452" y="486676"/>
                  </a:lnTo>
                  <a:lnTo>
                    <a:pt x="161078" y="437172"/>
                  </a:lnTo>
                  <a:lnTo>
                    <a:pt x="160897" y="437172"/>
                  </a:lnTo>
                  <a:lnTo>
                    <a:pt x="162521" y="433336"/>
                  </a:lnTo>
                  <a:lnTo>
                    <a:pt x="162712" y="433336"/>
                  </a:lnTo>
                  <a:lnTo>
                    <a:pt x="184329" y="387642"/>
                  </a:lnTo>
                  <a:lnTo>
                    <a:pt x="184124" y="387642"/>
                  </a:lnTo>
                  <a:lnTo>
                    <a:pt x="186137" y="383819"/>
                  </a:lnTo>
                  <a:lnTo>
                    <a:pt x="186349" y="383819"/>
                  </a:lnTo>
                  <a:lnTo>
                    <a:pt x="210596" y="342150"/>
                  </a:lnTo>
                  <a:lnTo>
                    <a:pt x="210364" y="342150"/>
                  </a:lnTo>
                  <a:lnTo>
                    <a:pt x="212765" y="338416"/>
                  </a:lnTo>
                  <a:lnTo>
                    <a:pt x="213005" y="338416"/>
                  </a:lnTo>
                  <a:lnTo>
                    <a:pt x="240206" y="299974"/>
                  </a:lnTo>
                  <a:lnTo>
                    <a:pt x="240057" y="299974"/>
                  </a:lnTo>
                  <a:lnTo>
                    <a:pt x="242201" y="297154"/>
                  </a:lnTo>
                  <a:lnTo>
                    <a:pt x="242363" y="297154"/>
                  </a:lnTo>
                  <a:lnTo>
                    <a:pt x="255555" y="281025"/>
                  </a:lnTo>
                  <a:lnTo>
                    <a:pt x="256225" y="280159"/>
                  </a:lnTo>
                  <a:lnTo>
                    <a:pt x="257072" y="279171"/>
                  </a:lnTo>
                  <a:lnTo>
                    <a:pt x="271531" y="263220"/>
                  </a:lnTo>
                  <a:lnTo>
                    <a:pt x="272238" y="262388"/>
                  </a:lnTo>
                  <a:lnTo>
                    <a:pt x="273179" y="261391"/>
                  </a:lnTo>
                  <a:lnTo>
                    <a:pt x="288015" y="246570"/>
                  </a:lnTo>
                  <a:lnTo>
                    <a:pt x="288766" y="245767"/>
                  </a:lnTo>
                  <a:lnTo>
                    <a:pt x="289796" y="244779"/>
                  </a:lnTo>
                  <a:lnTo>
                    <a:pt x="298448" y="237020"/>
                  </a:lnTo>
                  <a:lnTo>
                    <a:pt x="304966" y="231101"/>
                  </a:lnTo>
                  <a:lnTo>
                    <a:pt x="305817" y="230280"/>
                  </a:lnTo>
                  <a:lnTo>
                    <a:pt x="306882" y="229362"/>
                  </a:lnTo>
                  <a:lnTo>
                    <a:pt x="322339" y="216839"/>
                  </a:lnTo>
                  <a:lnTo>
                    <a:pt x="323271" y="216029"/>
                  </a:lnTo>
                  <a:lnTo>
                    <a:pt x="324393" y="215163"/>
                  </a:lnTo>
                  <a:lnTo>
                    <a:pt x="326242" y="213906"/>
                  </a:lnTo>
                  <a:lnTo>
                    <a:pt x="331167" y="210312"/>
                  </a:lnTo>
                  <a:lnTo>
                    <a:pt x="325151" y="210312"/>
                  </a:lnTo>
                  <a:lnTo>
                    <a:pt x="335688" y="205322"/>
                  </a:lnTo>
                  <a:lnTo>
                    <a:pt x="321881" y="106178"/>
                  </a:lnTo>
                  <a:close/>
                </a:path>
                <a:path w="630555" h="1473835">
                  <a:moveTo>
                    <a:pt x="321568" y="1271910"/>
                  </a:moveTo>
                  <a:lnTo>
                    <a:pt x="321426" y="1272637"/>
                  </a:lnTo>
                  <a:lnTo>
                    <a:pt x="336932" y="1279944"/>
                  </a:lnTo>
                  <a:lnTo>
                    <a:pt x="328471" y="1273560"/>
                  </a:lnTo>
                  <a:lnTo>
                    <a:pt x="321568" y="1271910"/>
                  </a:lnTo>
                  <a:close/>
                </a:path>
                <a:path w="630555" h="1473835">
                  <a:moveTo>
                    <a:pt x="328471" y="1273560"/>
                  </a:moveTo>
                  <a:lnTo>
                    <a:pt x="336932" y="1279944"/>
                  </a:lnTo>
                  <a:lnTo>
                    <a:pt x="355176" y="1279944"/>
                  </a:lnTo>
                  <a:lnTo>
                    <a:pt x="328471" y="1273560"/>
                  </a:lnTo>
                  <a:close/>
                </a:path>
                <a:path w="630555" h="1473835">
                  <a:moveTo>
                    <a:pt x="322174" y="1268809"/>
                  </a:moveTo>
                  <a:lnTo>
                    <a:pt x="321568" y="1271910"/>
                  </a:lnTo>
                  <a:lnTo>
                    <a:pt x="328471" y="1273560"/>
                  </a:lnTo>
                  <a:lnTo>
                    <a:pt x="322174" y="1268809"/>
                  </a:lnTo>
                  <a:close/>
                </a:path>
                <a:path w="630555" h="1473835">
                  <a:moveTo>
                    <a:pt x="318146" y="1271092"/>
                  </a:moveTo>
                  <a:lnTo>
                    <a:pt x="321426" y="1272637"/>
                  </a:lnTo>
                  <a:lnTo>
                    <a:pt x="321568" y="1271910"/>
                  </a:lnTo>
                  <a:lnTo>
                    <a:pt x="318146" y="1271092"/>
                  </a:lnTo>
                  <a:close/>
                </a:path>
                <a:path w="630555" h="1473835">
                  <a:moveTo>
                    <a:pt x="321728" y="1271092"/>
                  </a:moveTo>
                  <a:lnTo>
                    <a:pt x="318146" y="1271092"/>
                  </a:lnTo>
                  <a:lnTo>
                    <a:pt x="321568" y="1271910"/>
                  </a:lnTo>
                  <a:lnTo>
                    <a:pt x="321728" y="1271092"/>
                  </a:lnTo>
                  <a:close/>
                </a:path>
                <a:path w="630555" h="1473835">
                  <a:moveTo>
                    <a:pt x="317576" y="1265340"/>
                  </a:moveTo>
                  <a:lnTo>
                    <a:pt x="318670" y="1266266"/>
                  </a:lnTo>
                  <a:lnTo>
                    <a:pt x="318803" y="1266266"/>
                  </a:lnTo>
                  <a:lnTo>
                    <a:pt x="317576" y="1265340"/>
                  </a:lnTo>
                  <a:close/>
                </a:path>
                <a:path w="630555" h="1473835">
                  <a:moveTo>
                    <a:pt x="250749" y="1199087"/>
                  </a:moveTo>
                  <a:lnTo>
                    <a:pt x="251829" y="1200531"/>
                  </a:lnTo>
                  <a:lnTo>
                    <a:pt x="251999" y="1200531"/>
                  </a:lnTo>
                  <a:lnTo>
                    <a:pt x="250749" y="1199087"/>
                  </a:lnTo>
                  <a:close/>
                </a:path>
                <a:path w="630555" h="1473835">
                  <a:moveTo>
                    <a:pt x="249719" y="1197711"/>
                  </a:moveTo>
                  <a:lnTo>
                    <a:pt x="249557" y="1197711"/>
                  </a:lnTo>
                  <a:lnTo>
                    <a:pt x="250749" y="1199087"/>
                  </a:lnTo>
                  <a:lnTo>
                    <a:pt x="249719" y="1197711"/>
                  </a:lnTo>
                  <a:close/>
                </a:path>
                <a:path w="630555" h="1473835">
                  <a:moveTo>
                    <a:pt x="220423" y="1158562"/>
                  </a:moveTo>
                  <a:lnTo>
                    <a:pt x="221650" y="1160551"/>
                  </a:lnTo>
                  <a:lnTo>
                    <a:pt x="221911" y="1160551"/>
                  </a:lnTo>
                  <a:lnTo>
                    <a:pt x="220423" y="1158562"/>
                  </a:lnTo>
                  <a:close/>
                </a:path>
                <a:path w="630555" h="1473835">
                  <a:moveTo>
                    <a:pt x="219323" y="1156779"/>
                  </a:moveTo>
                  <a:lnTo>
                    <a:pt x="219088" y="1156779"/>
                  </a:lnTo>
                  <a:lnTo>
                    <a:pt x="220423" y="1158562"/>
                  </a:lnTo>
                  <a:lnTo>
                    <a:pt x="219323" y="1156779"/>
                  </a:lnTo>
                  <a:close/>
                </a:path>
                <a:path w="630555" h="1473835">
                  <a:moveTo>
                    <a:pt x="193354" y="1114695"/>
                  </a:moveTo>
                  <a:lnTo>
                    <a:pt x="194316" y="1116596"/>
                  </a:lnTo>
                  <a:lnTo>
                    <a:pt x="194527" y="1116596"/>
                  </a:lnTo>
                  <a:lnTo>
                    <a:pt x="193354" y="1114695"/>
                  </a:lnTo>
                  <a:close/>
                </a:path>
                <a:path w="630555" h="1473835">
                  <a:moveTo>
                    <a:pt x="192426" y="1112862"/>
                  </a:moveTo>
                  <a:lnTo>
                    <a:pt x="192223" y="1112862"/>
                  </a:lnTo>
                  <a:lnTo>
                    <a:pt x="193354" y="1114695"/>
                  </a:lnTo>
                  <a:lnTo>
                    <a:pt x="192426" y="1112862"/>
                  </a:lnTo>
                  <a:close/>
                </a:path>
                <a:path w="630555" h="1473835">
                  <a:moveTo>
                    <a:pt x="169306" y="1067177"/>
                  </a:moveTo>
                  <a:lnTo>
                    <a:pt x="170072" y="1069047"/>
                  </a:lnTo>
                  <a:lnTo>
                    <a:pt x="170253" y="1069047"/>
                  </a:lnTo>
                  <a:lnTo>
                    <a:pt x="169306" y="1067177"/>
                  </a:lnTo>
                  <a:close/>
                </a:path>
                <a:path w="630555" h="1473835">
                  <a:moveTo>
                    <a:pt x="168559" y="1065352"/>
                  </a:moveTo>
                  <a:lnTo>
                    <a:pt x="168382" y="1065352"/>
                  </a:lnTo>
                  <a:lnTo>
                    <a:pt x="169306" y="1067177"/>
                  </a:lnTo>
                  <a:lnTo>
                    <a:pt x="168559" y="1065352"/>
                  </a:lnTo>
                  <a:close/>
                </a:path>
                <a:path w="630555" h="1473835">
                  <a:moveTo>
                    <a:pt x="148544" y="1016437"/>
                  </a:moveTo>
                  <a:lnTo>
                    <a:pt x="149147" y="1018311"/>
                  </a:lnTo>
                  <a:lnTo>
                    <a:pt x="149310" y="1018311"/>
                  </a:lnTo>
                  <a:lnTo>
                    <a:pt x="148544" y="1016437"/>
                  </a:lnTo>
                  <a:close/>
                </a:path>
                <a:path w="630555" h="1473835">
                  <a:moveTo>
                    <a:pt x="147965" y="1014641"/>
                  </a:moveTo>
                  <a:lnTo>
                    <a:pt x="147808" y="1014641"/>
                  </a:lnTo>
                  <a:lnTo>
                    <a:pt x="148544" y="1016437"/>
                  </a:lnTo>
                  <a:lnTo>
                    <a:pt x="147965" y="1014641"/>
                  </a:lnTo>
                  <a:close/>
                </a:path>
                <a:path w="630555" h="1473835">
                  <a:moveTo>
                    <a:pt x="131313" y="962931"/>
                  </a:moveTo>
                  <a:lnTo>
                    <a:pt x="131759" y="964780"/>
                  </a:lnTo>
                  <a:lnTo>
                    <a:pt x="131908" y="964780"/>
                  </a:lnTo>
                  <a:lnTo>
                    <a:pt x="131313" y="962931"/>
                  </a:lnTo>
                  <a:close/>
                </a:path>
                <a:path w="630555" h="1473835">
                  <a:moveTo>
                    <a:pt x="130879" y="961136"/>
                  </a:moveTo>
                  <a:lnTo>
                    <a:pt x="130735" y="961136"/>
                  </a:lnTo>
                  <a:lnTo>
                    <a:pt x="131313" y="962931"/>
                  </a:lnTo>
                  <a:lnTo>
                    <a:pt x="130879" y="961136"/>
                  </a:lnTo>
                  <a:close/>
                </a:path>
                <a:path w="630555" h="1473835">
                  <a:moveTo>
                    <a:pt x="117814" y="907047"/>
                  </a:moveTo>
                  <a:lnTo>
                    <a:pt x="118115" y="908862"/>
                  </a:lnTo>
                  <a:lnTo>
                    <a:pt x="118253" y="908862"/>
                  </a:lnTo>
                  <a:lnTo>
                    <a:pt x="117814" y="907047"/>
                  </a:lnTo>
                  <a:close/>
                </a:path>
                <a:path w="630555" h="1473835">
                  <a:moveTo>
                    <a:pt x="117514" y="905230"/>
                  </a:moveTo>
                  <a:lnTo>
                    <a:pt x="117375" y="905230"/>
                  </a:lnTo>
                  <a:lnTo>
                    <a:pt x="117814" y="907047"/>
                  </a:lnTo>
                  <a:lnTo>
                    <a:pt x="117514" y="905230"/>
                  </a:lnTo>
                  <a:close/>
                </a:path>
                <a:path w="630555" h="1473835">
                  <a:moveTo>
                    <a:pt x="108238" y="849153"/>
                  </a:moveTo>
                  <a:lnTo>
                    <a:pt x="108405" y="850976"/>
                  </a:lnTo>
                  <a:lnTo>
                    <a:pt x="108540" y="850976"/>
                  </a:lnTo>
                  <a:lnTo>
                    <a:pt x="108238" y="849153"/>
                  </a:lnTo>
                  <a:close/>
                </a:path>
                <a:path w="630555" h="1473835">
                  <a:moveTo>
                    <a:pt x="108071" y="847331"/>
                  </a:moveTo>
                  <a:lnTo>
                    <a:pt x="107937" y="847331"/>
                  </a:lnTo>
                  <a:lnTo>
                    <a:pt x="108238" y="849153"/>
                  </a:lnTo>
                  <a:lnTo>
                    <a:pt x="108071" y="847331"/>
                  </a:lnTo>
                  <a:close/>
                </a:path>
                <a:path w="630555" h="1473835">
                  <a:moveTo>
                    <a:pt x="141708" y="488655"/>
                  </a:moveTo>
                  <a:lnTo>
                    <a:pt x="141009" y="490512"/>
                  </a:lnTo>
                  <a:lnTo>
                    <a:pt x="141173" y="490512"/>
                  </a:lnTo>
                  <a:lnTo>
                    <a:pt x="141708" y="488655"/>
                  </a:lnTo>
                  <a:close/>
                </a:path>
                <a:path w="630555" h="1473835">
                  <a:moveTo>
                    <a:pt x="142452" y="486676"/>
                  </a:moveTo>
                  <a:lnTo>
                    <a:pt x="142278" y="486676"/>
                  </a:lnTo>
                  <a:lnTo>
                    <a:pt x="141708" y="488655"/>
                  </a:lnTo>
                  <a:lnTo>
                    <a:pt x="142452" y="486676"/>
                  </a:lnTo>
                  <a:close/>
                </a:path>
                <a:path w="630555" h="1473835">
                  <a:moveTo>
                    <a:pt x="161783" y="435300"/>
                  </a:moveTo>
                  <a:lnTo>
                    <a:pt x="160897" y="437172"/>
                  </a:lnTo>
                  <a:lnTo>
                    <a:pt x="161078" y="437172"/>
                  </a:lnTo>
                  <a:lnTo>
                    <a:pt x="161783" y="435300"/>
                  </a:lnTo>
                  <a:close/>
                </a:path>
                <a:path w="630555" h="1473835">
                  <a:moveTo>
                    <a:pt x="162712" y="433336"/>
                  </a:moveTo>
                  <a:lnTo>
                    <a:pt x="162521" y="433336"/>
                  </a:lnTo>
                  <a:lnTo>
                    <a:pt x="161783" y="435300"/>
                  </a:lnTo>
                  <a:lnTo>
                    <a:pt x="162712" y="433336"/>
                  </a:lnTo>
                  <a:close/>
                </a:path>
                <a:path w="630555" h="1473835">
                  <a:moveTo>
                    <a:pt x="185218" y="385762"/>
                  </a:moveTo>
                  <a:lnTo>
                    <a:pt x="184124" y="387642"/>
                  </a:lnTo>
                  <a:lnTo>
                    <a:pt x="184329" y="387642"/>
                  </a:lnTo>
                  <a:lnTo>
                    <a:pt x="185218" y="385762"/>
                  </a:lnTo>
                  <a:close/>
                </a:path>
                <a:path w="630555" h="1473835">
                  <a:moveTo>
                    <a:pt x="186349" y="383819"/>
                  </a:moveTo>
                  <a:lnTo>
                    <a:pt x="186137" y="383819"/>
                  </a:lnTo>
                  <a:lnTo>
                    <a:pt x="185218" y="385762"/>
                  </a:lnTo>
                  <a:lnTo>
                    <a:pt x="186349" y="383819"/>
                  </a:lnTo>
                  <a:close/>
                </a:path>
                <a:path w="630555" h="1473835">
                  <a:moveTo>
                    <a:pt x="211673" y="340300"/>
                  </a:moveTo>
                  <a:lnTo>
                    <a:pt x="210364" y="342150"/>
                  </a:lnTo>
                  <a:lnTo>
                    <a:pt x="210596" y="342150"/>
                  </a:lnTo>
                  <a:lnTo>
                    <a:pt x="211673" y="340300"/>
                  </a:lnTo>
                  <a:close/>
                </a:path>
                <a:path w="630555" h="1473835">
                  <a:moveTo>
                    <a:pt x="213005" y="338416"/>
                  </a:moveTo>
                  <a:lnTo>
                    <a:pt x="212769" y="338416"/>
                  </a:lnTo>
                  <a:lnTo>
                    <a:pt x="211673" y="340300"/>
                  </a:lnTo>
                  <a:lnTo>
                    <a:pt x="213005" y="338416"/>
                  </a:lnTo>
                  <a:close/>
                </a:path>
                <a:path w="630555" h="1473835">
                  <a:moveTo>
                    <a:pt x="588127" y="94780"/>
                  </a:moveTo>
                  <a:lnTo>
                    <a:pt x="365616" y="94780"/>
                  </a:lnTo>
                  <a:lnTo>
                    <a:pt x="391241" y="193090"/>
                  </a:lnTo>
                  <a:lnTo>
                    <a:pt x="335989" y="207487"/>
                  </a:lnTo>
                  <a:lnTo>
                    <a:pt x="349134" y="301879"/>
                  </a:lnTo>
                  <a:lnTo>
                    <a:pt x="630001" y="108902"/>
                  </a:lnTo>
                  <a:lnTo>
                    <a:pt x="588127" y="94780"/>
                  </a:lnTo>
                  <a:close/>
                </a:path>
                <a:path w="630555" h="1473835">
                  <a:moveTo>
                    <a:pt x="241161" y="298624"/>
                  </a:moveTo>
                  <a:lnTo>
                    <a:pt x="240057" y="299974"/>
                  </a:lnTo>
                  <a:lnTo>
                    <a:pt x="240206" y="299974"/>
                  </a:lnTo>
                  <a:lnTo>
                    <a:pt x="241161" y="298624"/>
                  </a:lnTo>
                  <a:close/>
                </a:path>
                <a:path w="630555" h="1473835">
                  <a:moveTo>
                    <a:pt x="242363" y="297154"/>
                  </a:moveTo>
                  <a:lnTo>
                    <a:pt x="242201" y="297154"/>
                  </a:lnTo>
                  <a:lnTo>
                    <a:pt x="241161" y="298624"/>
                  </a:lnTo>
                  <a:lnTo>
                    <a:pt x="242363" y="297154"/>
                  </a:lnTo>
                  <a:close/>
                </a:path>
                <a:path w="630555" h="1473835">
                  <a:moveTo>
                    <a:pt x="335688" y="205322"/>
                  </a:moveTo>
                  <a:lnTo>
                    <a:pt x="325151" y="210312"/>
                  </a:lnTo>
                  <a:lnTo>
                    <a:pt x="334509" y="207873"/>
                  </a:lnTo>
                  <a:lnTo>
                    <a:pt x="335901" y="206857"/>
                  </a:lnTo>
                  <a:lnTo>
                    <a:pt x="335688" y="205322"/>
                  </a:lnTo>
                  <a:close/>
                </a:path>
                <a:path w="630555" h="1473835">
                  <a:moveTo>
                    <a:pt x="334509" y="207873"/>
                  </a:moveTo>
                  <a:lnTo>
                    <a:pt x="325151" y="210312"/>
                  </a:lnTo>
                  <a:lnTo>
                    <a:pt x="331167" y="210312"/>
                  </a:lnTo>
                  <a:lnTo>
                    <a:pt x="334509" y="207873"/>
                  </a:lnTo>
                  <a:close/>
                </a:path>
                <a:path w="630555" h="1473835">
                  <a:moveTo>
                    <a:pt x="335901" y="206857"/>
                  </a:moveTo>
                  <a:lnTo>
                    <a:pt x="334509" y="207873"/>
                  </a:lnTo>
                  <a:lnTo>
                    <a:pt x="335989" y="207487"/>
                  </a:lnTo>
                  <a:lnTo>
                    <a:pt x="335901" y="206857"/>
                  </a:lnTo>
                  <a:close/>
                </a:path>
                <a:path w="630555" h="1473835">
                  <a:moveTo>
                    <a:pt x="356295" y="202196"/>
                  </a:moveTo>
                  <a:lnTo>
                    <a:pt x="342289" y="202196"/>
                  </a:lnTo>
                  <a:lnTo>
                    <a:pt x="335901" y="206857"/>
                  </a:lnTo>
                  <a:lnTo>
                    <a:pt x="335989" y="207487"/>
                  </a:lnTo>
                  <a:lnTo>
                    <a:pt x="356295" y="202196"/>
                  </a:lnTo>
                  <a:close/>
                </a:path>
                <a:path w="630555" h="1473835">
                  <a:moveTo>
                    <a:pt x="342289" y="202196"/>
                  </a:moveTo>
                  <a:lnTo>
                    <a:pt x="335688" y="205322"/>
                  </a:lnTo>
                  <a:lnTo>
                    <a:pt x="335901" y="206857"/>
                  </a:lnTo>
                  <a:lnTo>
                    <a:pt x="342289" y="202196"/>
                  </a:lnTo>
                  <a:close/>
                </a:path>
                <a:path w="630555" h="1473835">
                  <a:moveTo>
                    <a:pt x="365616" y="94780"/>
                  </a:moveTo>
                  <a:lnTo>
                    <a:pt x="321881" y="106178"/>
                  </a:lnTo>
                  <a:lnTo>
                    <a:pt x="335688" y="205322"/>
                  </a:lnTo>
                  <a:lnTo>
                    <a:pt x="342289" y="202196"/>
                  </a:lnTo>
                  <a:lnTo>
                    <a:pt x="356295" y="202196"/>
                  </a:lnTo>
                  <a:lnTo>
                    <a:pt x="391241" y="193090"/>
                  </a:lnTo>
                  <a:lnTo>
                    <a:pt x="365616" y="94780"/>
                  </a:lnTo>
                  <a:close/>
                </a:path>
                <a:path w="630555" h="1473835">
                  <a:moveTo>
                    <a:pt x="307094" y="0"/>
                  </a:moveTo>
                  <a:lnTo>
                    <a:pt x="321881" y="106178"/>
                  </a:lnTo>
                  <a:lnTo>
                    <a:pt x="365616" y="94780"/>
                  </a:lnTo>
                  <a:lnTo>
                    <a:pt x="588127" y="94780"/>
                  </a:lnTo>
                  <a:lnTo>
                    <a:pt x="307094" y="0"/>
                  </a:lnTo>
                  <a:close/>
                </a:path>
              </a:pathLst>
            </a:custGeom>
            <a:solidFill>
              <a:srgbClr val="6FAC46"/>
            </a:solidFill>
          </p:spPr>
          <p:txBody>
            <a:bodyPr wrap="square" lIns="0" tIns="0" rIns="0" bIns="0" rtlCol="0"/>
            <a:lstStyle/>
            <a:p>
              <a:endParaRPr/>
            </a:p>
          </p:txBody>
        </p:sp>
      </p:grpSp>
      <p:sp>
        <p:nvSpPr>
          <p:cNvPr id="65" name="object 65"/>
          <p:cNvSpPr txBox="1"/>
          <p:nvPr/>
        </p:nvSpPr>
        <p:spPr>
          <a:xfrm>
            <a:off x="4820221" y="1173886"/>
            <a:ext cx="894080" cy="381635"/>
          </a:xfrm>
          <a:prstGeom prst="rect">
            <a:avLst/>
          </a:prstGeom>
          <a:ln w="19050">
            <a:solidFill>
              <a:srgbClr val="7A5FC5"/>
            </a:solidFill>
          </a:ln>
        </p:spPr>
        <p:txBody>
          <a:bodyPr vert="horz" wrap="square" lIns="0" tIns="0" rIns="0" bIns="0" rtlCol="0">
            <a:spAutoFit/>
          </a:bodyPr>
          <a:lstStyle/>
          <a:p>
            <a:pPr marL="127000">
              <a:lnSpc>
                <a:spcPts val="2800"/>
              </a:lnSpc>
            </a:pPr>
            <a:r>
              <a:rPr sz="2500" spc="-10" dirty="0">
                <a:latin typeface="Calibri"/>
                <a:cs typeface="Calibri"/>
              </a:rPr>
              <a:t>Class</a:t>
            </a:r>
            <a:endParaRPr sz="2500">
              <a:latin typeface="Calibri"/>
              <a:cs typeface="Calibri"/>
            </a:endParaRPr>
          </a:p>
        </p:txBody>
      </p:sp>
      <p:sp>
        <p:nvSpPr>
          <p:cNvPr id="76" name="object 76"/>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77" name="object 77"/>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58</a:t>
            </a:fld>
            <a:endParaRPr spc="-25" dirty="0"/>
          </a:p>
        </p:txBody>
      </p:sp>
      <p:sp>
        <p:nvSpPr>
          <p:cNvPr id="78" name="object 78"/>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66" name="object 66"/>
          <p:cNvSpPr txBox="1"/>
          <p:nvPr/>
        </p:nvSpPr>
        <p:spPr>
          <a:xfrm>
            <a:off x="5328577" y="2194052"/>
            <a:ext cx="2386965" cy="2110740"/>
          </a:xfrm>
          <a:prstGeom prst="rect">
            <a:avLst/>
          </a:prstGeom>
        </p:spPr>
        <p:txBody>
          <a:bodyPr vert="horz" wrap="square" lIns="0" tIns="10795" rIns="0" bIns="0" rtlCol="0">
            <a:spAutoFit/>
          </a:bodyPr>
          <a:lstStyle/>
          <a:p>
            <a:pPr marL="532130" marR="5080">
              <a:lnSpc>
                <a:spcPct val="100400"/>
              </a:lnSpc>
              <a:spcBef>
                <a:spcPts val="85"/>
              </a:spcBef>
            </a:pPr>
            <a:r>
              <a:rPr sz="2400" spc="-10" dirty="0">
                <a:latin typeface="Calibri"/>
                <a:cs typeface="Calibri"/>
              </a:rPr>
              <a:t>Forward</a:t>
            </a:r>
            <a:r>
              <a:rPr sz="2400" spc="-85" dirty="0">
                <a:latin typeface="Calibri"/>
                <a:cs typeface="Calibri"/>
              </a:rPr>
              <a:t> </a:t>
            </a:r>
            <a:r>
              <a:rPr sz="2400" spc="-20" dirty="0">
                <a:latin typeface="Calibri"/>
                <a:cs typeface="Calibri"/>
              </a:rPr>
              <a:t>each </a:t>
            </a:r>
            <a:r>
              <a:rPr sz="2400" dirty="0">
                <a:latin typeface="Calibri"/>
                <a:cs typeface="Calibri"/>
              </a:rPr>
              <a:t>region</a:t>
            </a:r>
            <a:r>
              <a:rPr sz="2400" spc="-100" dirty="0">
                <a:latin typeface="Calibri"/>
                <a:cs typeface="Calibri"/>
              </a:rPr>
              <a:t> </a:t>
            </a:r>
            <a:r>
              <a:rPr sz="2400" spc="-10" dirty="0">
                <a:latin typeface="Calibri"/>
                <a:cs typeface="Calibri"/>
              </a:rPr>
              <a:t>through ConvNet</a:t>
            </a:r>
            <a:endParaRPr sz="2400">
              <a:latin typeface="Calibri"/>
              <a:cs typeface="Calibri"/>
            </a:endParaRPr>
          </a:p>
          <a:p>
            <a:pPr marL="12700" marR="153035">
              <a:lnSpc>
                <a:spcPct val="100800"/>
              </a:lnSpc>
              <a:spcBef>
                <a:spcPts val="1945"/>
              </a:spcBef>
            </a:pPr>
            <a:r>
              <a:rPr sz="2400" spc="-10" dirty="0">
                <a:latin typeface="Calibri"/>
                <a:cs typeface="Calibri"/>
              </a:rPr>
              <a:t>Warped</a:t>
            </a:r>
            <a:r>
              <a:rPr sz="2400" spc="-125" dirty="0">
                <a:latin typeface="Calibri"/>
                <a:cs typeface="Calibri"/>
              </a:rPr>
              <a:t> </a:t>
            </a:r>
            <a:r>
              <a:rPr sz="2400" spc="-10" dirty="0">
                <a:latin typeface="Calibri"/>
                <a:cs typeface="Calibri"/>
              </a:rPr>
              <a:t>image </a:t>
            </a:r>
            <a:r>
              <a:rPr sz="2400" dirty="0">
                <a:latin typeface="Calibri"/>
                <a:cs typeface="Calibri"/>
              </a:rPr>
              <a:t>regions</a:t>
            </a:r>
            <a:r>
              <a:rPr sz="2400" spc="-100" dirty="0">
                <a:latin typeface="Calibri"/>
                <a:cs typeface="Calibri"/>
              </a:rPr>
              <a:t> </a:t>
            </a:r>
            <a:r>
              <a:rPr sz="2400" spc="-10" dirty="0">
                <a:latin typeface="Calibri"/>
                <a:cs typeface="Calibri"/>
              </a:rPr>
              <a:t>(224x224)</a:t>
            </a:r>
            <a:endParaRPr sz="2400">
              <a:latin typeface="Calibri"/>
              <a:cs typeface="Calibri"/>
            </a:endParaRPr>
          </a:p>
        </p:txBody>
      </p:sp>
      <p:sp>
        <p:nvSpPr>
          <p:cNvPr id="67" name="object 67"/>
          <p:cNvSpPr txBox="1"/>
          <p:nvPr/>
        </p:nvSpPr>
        <p:spPr>
          <a:xfrm>
            <a:off x="5904877" y="4736083"/>
            <a:ext cx="1985645" cy="1510030"/>
          </a:xfrm>
          <a:prstGeom prst="rect">
            <a:avLst/>
          </a:prstGeom>
        </p:spPr>
        <p:txBody>
          <a:bodyPr vert="horz" wrap="square" lIns="0" tIns="5715" rIns="0" bIns="0" rtlCol="0">
            <a:spAutoFit/>
          </a:bodyPr>
          <a:lstStyle/>
          <a:p>
            <a:pPr marL="12700" marR="5080">
              <a:lnSpc>
                <a:spcPct val="101899"/>
              </a:lnSpc>
              <a:spcBef>
                <a:spcPts val="45"/>
              </a:spcBef>
            </a:pPr>
            <a:r>
              <a:rPr sz="2400" dirty="0">
                <a:latin typeface="Calibri"/>
                <a:cs typeface="Calibri"/>
              </a:rPr>
              <a:t>Regions</a:t>
            </a:r>
            <a:r>
              <a:rPr sz="2400" spc="-120" dirty="0">
                <a:latin typeface="Calibri"/>
                <a:cs typeface="Calibri"/>
              </a:rPr>
              <a:t> </a:t>
            </a:r>
            <a:r>
              <a:rPr sz="2400" spc="-25" dirty="0">
                <a:latin typeface="Calibri"/>
                <a:cs typeface="Calibri"/>
              </a:rPr>
              <a:t>of </a:t>
            </a:r>
            <a:r>
              <a:rPr sz="2400" spc="-10" dirty="0">
                <a:latin typeface="Calibri"/>
                <a:cs typeface="Calibri"/>
              </a:rPr>
              <a:t>Interest</a:t>
            </a:r>
            <a:r>
              <a:rPr sz="2400" spc="-120" dirty="0">
                <a:latin typeface="Calibri"/>
                <a:cs typeface="Calibri"/>
              </a:rPr>
              <a:t> </a:t>
            </a:r>
            <a:r>
              <a:rPr sz="2400" spc="-20" dirty="0">
                <a:latin typeface="Calibri"/>
                <a:cs typeface="Calibri"/>
              </a:rPr>
              <a:t>(RoI) </a:t>
            </a:r>
            <a:r>
              <a:rPr sz="2400" dirty="0">
                <a:latin typeface="Calibri"/>
                <a:cs typeface="Calibri"/>
              </a:rPr>
              <a:t>from</a:t>
            </a:r>
            <a:r>
              <a:rPr sz="2400" spc="-45" dirty="0">
                <a:latin typeface="Calibri"/>
                <a:cs typeface="Calibri"/>
              </a:rPr>
              <a:t> </a:t>
            </a:r>
            <a:r>
              <a:rPr sz="2400" dirty="0">
                <a:latin typeface="Calibri"/>
                <a:cs typeface="Calibri"/>
              </a:rPr>
              <a:t>a</a:t>
            </a:r>
            <a:r>
              <a:rPr sz="2400" spc="-40" dirty="0">
                <a:latin typeface="Calibri"/>
                <a:cs typeface="Calibri"/>
              </a:rPr>
              <a:t> </a:t>
            </a:r>
            <a:r>
              <a:rPr sz="2400" spc="-10" dirty="0">
                <a:latin typeface="Calibri"/>
                <a:cs typeface="Calibri"/>
              </a:rPr>
              <a:t>proposal </a:t>
            </a:r>
            <a:r>
              <a:rPr sz="2400" dirty="0">
                <a:latin typeface="Calibri"/>
                <a:cs typeface="Calibri"/>
              </a:rPr>
              <a:t>method</a:t>
            </a:r>
            <a:r>
              <a:rPr sz="2400" spc="-70" dirty="0">
                <a:latin typeface="Calibri"/>
                <a:cs typeface="Calibri"/>
              </a:rPr>
              <a:t> </a:t>
            </a:r>
            <a:r>
              <a:rPr sz="2400" spc="-10" dirty="0">
                <a:latin typeface="Calibri"/>
                <a:cs typeface="Calibri"/>
              </a:rPr>
              <a:t>(~2k)</a:t>
            </a:r>
            <a:endParaRPr sz="2400">
              <a:latin typeface="Calibri"/>
              <a:cs typeface="Calibri"/>
            </a:endParaRPr>
          </a:p>
        </p:txBody>
      </p:sp>
      <p:sp>
        <p:nvSpPr>
          <p:cNvPr id="68" name="object 68"/>
          <p:cNvSpPr txBox="1"/>
          <p:nvPr/>
        </p:nvSpPr>
        <p:spPr>
          <a:xfrm>
            <a:off x="7936001" y="5839967"/>
            <a:ext cx="4119879" cy="522605"/>
          </a:xfrm>
          <a:prstGeom prst="rect">
            <a:avLst/>
          </a:prstGeom>
        </p:spPr>
        <p:txBody>
          <a:bodyPr vert="horz" wrap="square" lIns="0" tIns="20320" rIns="0" bIns="0" rtlCol="0">
            <a:spAutoFit/>
          </a:bodyPr>
          <a:lstStyle/>
          <a:p>
            <a:pPr marL="12700" marR="89535">
              <a:lnSpc>
                <a:spcPts val="1300"/>
              </a:lnSpc>
              <a:spcBef>
                <a:spcPts val="160"/>
              </a:spcBef>
            </a:pPr>
            <a:r>
              <a:rPr sz="1100" spc="-20" dirty="0">
                <a:latin typeface="Calibri"/>
                <a:cs typeface="Calibri"/>
              </a:rPr>
              <a:t>Girshick</a:t>
            </a:r>
            <a:r>
              <a:rPr sz="1100" spc="-10" dirty="0">
                <a:latin typeface="Calibri"/>
                <a:cs typeface="Calibri"/>
              </a:rPr>
              <a:t> </a:t>
            </a:r>
            <a:r>
              <a:rPr sz="1100" dirty="0">
                <a:latin typeface="Calibri"/>
                <a:cs typeface="Calibri"/>
              </a:rPr>
              <a:t>et</a:t>
            </a:r>
            <a:r>
              <a:rPr sz="1100" spc="5" dirty="0">
                <a:latin typeface="Calibri"/>
                <a:cs typeface="Calibri"/>
              </a:rPr>
              <a:t> </a:t>
            </a:r>
            <a:r>
              <a:rPr sz="1100" dirty="0">
                <a:latin typeface="Calibri"/>
                <a:cs typeface="Calibri"/>
              </a:rPr>
              <a:t>al,</a:t>
            </a:r>
            <a:r>
              <a:rPr sz="1100" spc="-10" dirty="0">
                <a:latin typeface="Calibri"/>
                <a:cs typeface="Calibri"/>
              </a:rPr>
              <a:t> </a:t>
            </a:r>
            <a:r>
              <a:rPr sz="1100" spc="-20" dirty="0">
                <a:latin typeface="Calibri"/>
                <a:cs typeface="Calibri"/>
              </a:rPr>
              <a:t>“Rich</a:t>
            </a:r>
            <a:r>
              <a:rPr sz="1100" spc="-10" dirty="0">
                <a:latin typeface="Calibri"/>
                <a:cs typeface="Calibri"/>
              </a:rPr>
              <a:t> </a:t>
            </a:r>
            <a:r>
              <a:rPr sz="1100" spc="-20" dirty="0">
                <a:latin typeface="Calibri"/>
                <a:cs typeface="Calibri"/>
              </a:rPr>
              <a:t>feature</a:t>
            </a:r>
            <a:r>
              <a:rPr sz="1100" spc="-15" dirty="0">
                <a:latin typeface="Calibri"/>
                <a:cs typeface="Calibri"/>
              </a:rPr>
              <a:t> </a:t>
            </a:r>
            <a:r>
              <a:rPr sz="1100" spc="-20" dirty="0">
                <a:latin typeface="Calibri"/>
                <a:cs typeface="Calibri"/>
              </a:rPr>
              <a:t>hierarchies</a:t>
            </a:r>
            <a:r>
              <a:rPr sz="1100" spc="-10" dirty="0">
                <a:latin typeface="Calibri"/>
                <a:cs typeface="Calibri"/>
              </a:rPr>
              <a:t> for</a:t>
            </a:r>
            <a:r>
              <a:rPr sz="1100" dirty="0">
                <a:latin typeface="Calibri"/>
                <a:cs typeface="Calibri"/>
              </a:rPr>
              <a:t> </a:t>
            </a:r>
            <a:r>
              <a:rPr sz="1100" spc="-20" dirty="0">
                <a:latin typeface="Calibri"/>
                <a:cs typeface="Calibri"/>
              </a:rPr>
              <a:t>accurate</a:t>
            </a:r>
            <a:r>
              <a:rPr sz="1100" spc="-15" dirty="0">
                <a:latin typeface="Calibri"/>
                <a:cs typeface="Calibri"/>
              </a:rPr>
              <a:t> </a:t>
            </a:r>
            <a:r>
              <a:rPr sz="1100" spc="-20" dirty="0">
                <a:latin typeface="Calibri"/>
                <a:cs typeface="Calibri"/>
              </a:rPr>
              <a:t>object</a:t>
            </a:r>
            <a:r>
              <a:rPr sz="1100" dirty="0">
                <a:latin typeface="Calibri"/>
                <a:cs typeface="Calibri"/>
              </a:rPr>
              <a:t> </a:t>
            </a:r>
            <a:r>
              <a:rPr sz="1100" spc="-20" dirty="0">
                <a:latin typeface="Calibri"/>
                <a:cs typeface="Calibri"/>
              </a:rPr>
              <a:t>detection</a:t>
            </a:r>
            <a:r>
              <a:rPr sz="1100" spc="-10" dirty="0">
                <a:latin typeface="Calibri"/>
                <a:cs typeface="Calibri"/>
              </a:rPr>
              <a:t> </a:t>
            </a:r>
            <a:r>
              <a:rPr sz="1100" spc="-25" dirty="0">
                <a:latin typeface="Calibri"/>
                <a:cs typeface="Calibri"/>
              </a:rPr>
              <a:t>and </a:t>
            </a:r>
            <a:r>
              <a:rPr sz="1100" spc="-20" dirty="0">
                <a:latin typeface="Calibri"/>
                <a:cs typeface="Calibri"/>
              </a:rPr>
              <a:t>semantic</a:t>
            </a:r>
            <a:r>
              <a:rPr sz="1100" spc="-5" dirty="0">
                <a:latin typeface="Calibri"/>
                <a:cs typeface="Calibri"/>
              </a:rPr>
              <a:t> </a:t>
            </a:r>
            <a:r>
              <a:rPr sz="1100" spc="-20" dirty="0">
                <a:latin typeface="Calibri"/>
                <a:cs typeface="Calibri"/>
              </a:rPr>
              <a:t>segmentation”,</a:t>
            </a:r>
            <a:r>
              <a:rPr sz="1100" dirty="0">
                <a:latin typeface="Calibri"/>
                <a:cs typeface="Calibri"/>
              </a:rPr>
              <a:t> </a:t>
            </a:r>
            <a:r>
              <a:rPr sz="1100" spc="-20" dirty="0">
                <a:latin typeface="Calibri"/>
                <a:cs typeface="Calibri"/>
              </a:rPr>
              <a:t>CVPR</a:t>
            </a:r>
            <a:r>
              <a:rPr sz="1100" spc="-5" dirty="0">
                <a:latin typeface="Calibri"/>
                <a:cs typeface="Calibri"/>
              </a:rPr>
              <a:t> </a:t>
            </a:r>
            <a:r>
              <a:rPr sz="1100" spc="-10" dirty="0">
                <a:latin typeface="Calibri"/>
                <a:cs typeface="Calibri"/>
              </a:rPr>
              <a:t>2014.</a:t>
            </a:r>
            <a:endParaRPr sz="1100" dirty="0">
              <a:latin typeface="Calibri"/>
              <a:cs typeface="Calibri"/>
            </a:endParaRPr>
          </a:p>
          <a:p>
            <a:pPr marL="12700">
              <a:lnSpc>
                <a:spcPts val="1250"/>
              </a:lnSpc>
            </a:pPr>
            <a:r>
              <a:rPr sz="1100" spc="-10" dirty="0">
                <a:latin typeface="Calibri"/>
                <a:cs typeface="Calibri"/>
              </a:rPr>
              <a:t>Figure</a:t>
            </a:r>
            <a:r>
              <a:rPr sz="1100" spc="-25" dirty="0">
                <a:latin typeface="Calibri"/>
                <a:cs typeface="Calibri"/>
              </a:rPr>
              <a:t> </a:t>
            </a:r>
            <a:r>
              <a:rPr sz="1100" spc="-20" dirty="0">
                <a:latin typeface="Calibri"/>
                <a:cs typeface="Calibri"/>
              </a:rPr>
              <a:t>copyright</a:t>
            </a:r>
            <a:r>
              <a:rPr sz="1100" spc="-5" dirty="0">
                <a:latin typeface="Calibri"/>
                <a:cs typeface="Calibri"/>
              </a:rPr>
              <a:t> </a:t>
            </a:r>
            <a:r>
              <a:rPr sz="1100" spc="-10" dirty="0">
                <a:latin typeface="Calibri"/>
                <a:cs typeface="Calibri"/>
              </a:rPr>
              <a:t>Ross</a:t>
            </a:r>
            <a:r>
              <a:rPr sz="1100" spc="-15" dirty="0">
                <a:latin typeface="Calibri"/>
                <a:cs typeface="Calibri"/>
              </a:rPr>
              <a:t> </a:t>
            </a:r>
            <a:r>
              <a:rPr sz="1100" spc="-20" dirty="0">
                <a:latin typeface="Calibri"/>
                <a:cs typeface="Calibri"/>
              </a:rPr>
              <a:t>Girshick,</a:t>
            </a:r>
            <a:r>
              <a:rPr sz="1100" spc="-10" dirty="0">
                <a:latin typeface="Calibri"/>
                <a:cs typeface="Calibri"/>
              </a:rPr>
              <a:t> </a:t>
            </a:r>
            <a:r>
              <a:rPr sz="1100" spc="-25" dirty="0">
                <a:latin typeface="Calibri"/>
                <a:cs typeface="Calibri"/>
              </a:rPr>
              <a:t>2015;</a:t>
            </a:r>
            <a:r>
              <a:rPr sz="1100" spc="-5" dirty="0">
                <a:latin typeface="Calibri"/>
                <a:cs typeface="Calibri"/>
              </a:rPr>
              <a:t> </a:t>
            </a:r>
            <a:r>
              <a:rPr sz="1100" u="sng" spc="-20" dirty="0">
                <a:solidFill>
                  <a:srgbClr val="0462C1"/>
                </a:solidFill>
                <a:uFill>
                  <a:solidFill>
                    <a:srgbClr val="0462C1"/>
                  </a:solidFill>
                </a:uFill>
                <a:latin typeface="Calibri"/>
                <a:cs typeface="Calibri"/>
              </a:rPr>
              <a:t>source</a:t>
            </a:r>
            <a:r>
              <a:rPr sz="1100" spc="-20" dirty="0">
                <a:latin typeface="Calibri"/>
                <a:cs typeface="Calibri"/>
              </a:rPr>
              <a:t>.</a:t>
            </a:r>
            <a:r>
              <a:rPr sz="1100" dirty="0">
                <a:latin typeface="Calibri"/>
                <a:cs typeface="Calibri"/>
              </a:rPr>
              <a:t> </a:t>
            </a:r>
            <a:r>
              <a:rPr sz="1100" spc="-25" dirty="0">
                <a:latin typeface="Calibri"/>
                <a:cs typeface="Calibri"/>
              </a:rPr>
              <a:t>Reproduced</a:t>
            </a:r>
            <a:r>
              <a:rPr sz="1100" spc="-15" dirty="0">
                <a:latin typeface="Calibri"/>
                <a:cs typeface="Calibri"/>
              </a:rPr>
              <a:t> </a:t>
            </a:r>
            <a:r>
              <a:rPr sz="1100" spc="-10" dirty="0">
                <a:latin typeface="Calibri"/>
                <a:cs typeface="Calibri"/>
              </a:rPr>
              <a:t>with</a:t>
            </a:r>
            <a:r>
              <a:rPr sz="1100" spc="-20" dirty="0">
                <a:latin typeface="Calibri"/>
                <a:cs typeface="Calibri"/>
              </a:rPr>
              <a:t> </a:t>
            </a:r>
            <a:r>
              <a:rPr sz="1100" spc="-10" dirty="0">
                <a:latin typeface="Calibri"/>
                <a:cs typeface="Calibri"/>
              </a:rPr>
              <a:t>permission.</a:t>
            </a:r>
            <a:endParaRPr sz="1100" dirty="0">
              <a:latin typeface="Calibri"/>
              <a:cs typeface="Calibri"/>
            </a:endParaRPr>
          </a:p>
        </p:txBody>
      </p:sp>
      <p:sp>
        <p:nvSpPr>
          <p:cNvPr id="69" name="object 69"/>
          <p:cNvSpPr txBox="1"/>
          <p:nvPr/>
        </p:nvSpPr>
        <p:spPr>
          <a:xfrm>
            <a:off x="6615315" y="314452"/>
            <a:ext cx="4488180" cy="467359"/>
          </a:xfrm>
          <a:prstGeom prst="rect">
            <a:avLst/>
          </a:prstGeom>
          <a:ln w="25400">
            <a:solidFill>
              <a:srgbClr val="7A5FC5"/>
            </a:solidFill>
          </a:ln>
        </p:spPr>
        <p:txBody>
          <a:bodyPr vert="horz" wrap="square" lIns="0" tIns="23495" rIns="0" bIns="0" rtlCol="0">
            <a:spAutoFit/>
          </a:bodyPr>
          <a:lstStyle/>
          <a:p>
            <a:pPr marL="1028065">
              <a:lnSpc>
                <a:spcPct val="100000"/>
              </a:lnSpc>
              <a:spcBef>
                <a:spcPts val="185"/>
              </a:spcBef>
            </a:pPr>
            <a:r>
              <a:rPr sz="2400" dirty="0">
                <a:latin typeface="Calibri"/>
                <a:cs typeface="Calibri"/>
              </a:rPr>
              <a:t>Classify</a:t>
            </a:r>
            <a:r>
              <a:rPr sz="2400" spc="-50" dirty="0">
                <a:latin typeface="Calibri"/>
                <a:cs typeface="Calibri"/>
              </a:rPr>
              <a:t> </a:t>
            </a:r>
            <a:r>
              <a:rPr sz="2400" dirty="0">
                <a:latin typeface="Calibri"/>
                <a:cs typeface="Calibri"/>
              </a:rPr>
              <a:t>each</a:t>
            </a:r>
            <a:r>
              <a:rPr sz="2400" spc="-45" dirty="0">
                <a:latin typeface="Calibri"/>
                <a:cs typeface="Calibri"/>
              </a:rPr>
              <a:t> </a:t>
            </a:r>
            <a:r>
              <a:rPr sz="2400" spc="-10" dirty="0">
                <a:latin typeface="Calibri"/>
                <a:cs typeface="Calibri"/>
              </a:rPr>
              <a:t>region</a:t>
            </a:r>
            <a:endParaRPr sz="2400">
              <a:latin typeface="Calibri"/>
              <a:cs typeface="Calibri"/>
            </a:endParaRPr>
          </a:p>
        </p:txBody>
      </p:sp>
      <p:sp>
        <p:nvSpPr>
          <p:cNvPr id="70" name="object 70"/>
          <p:cNvSpPr txBox="1"/>
          <p:nvPr/>
        </p:nvSpPr>
        <p:spPr>
          <a:xfrm>
            <a:off x="3791242" y="1173886"/>
            <a:ext cx="919480" cy="381635"/>
          </a:xfrm>
          <a:prstGeom prst="rect">
            <a:avLst/>
          </a:prstGeom>
          <a:ln w="19050">
            <a:solidFill>
              <a:srgbClr val="0000FF"/>
            </a:solidFill>
          </a:ln>
        </p:spPr>
        <p:txBody>
          <a:bodyPr vert="horz" wrap="square" lIns="0" tIns="0" rIns="0" bIns="0" rtlCol="0">
            <a:spAutoFit/>
          </a:bodyPr>
          <a:lstStyle/>
          <a:p>
            <a:pPr marL="141605">
              <a:lnSpc>
                <a:spcPts val="2800"/>
              </a:lnSpc>
            </a:pPr>
            <a:r>
              <a:rPr sz="2500" spc="-20" dirty="0">
                <a:latin typeface="Calibri"/>
                <a:cs typeface="Calibri"/>
              </a:rPr>
              <a:t>Bbox</a:t>
            </a:r>
            <a:endParaRPr sz="2500">
              <a:latin typeface="Calibri"/>
              <a:cs typeface="Calibri"/>
            </a:endParaRPr>
          </a:p>
        </p:txBody>
      </p:sp>
      <p:sp>
        <p:nvSpPr>
          <p:cNvPr id="71" name="object 71"/>
          <p:cNvSpPr txBox="1"/>
          <p:nvPr/>
        </p:nvSpPr>
        <p:spPr>
          <a:xfrm>
            <a:off x="6615315" y="881087"/>
            <a:ext cx="4488180" cy="1240155"/>
          </a:xfrm>
          <a:prstGeom prst="rect">
            <a:avLst/>
          </a:prstGeom>
          <a:ln w="25400">
            <a:solidFill>
              <a:srgbClr val="0000FF"/>
            </a:solidFill>
          </a:ln>
        </p:spPr>
        <p:txBody>
          <a:bodyPr vert="horz" wrap="square" lIns="0" tIns="45085" rIns="0" bIns="0" rtlCol="0">
            <a:spAutoFit/>
          </a:bodyPr>
          <a:lstStyle/>
          <a:p>
            <a:pPr marL="121285">
              <a:lnSpc>
                <a:spcPct val="100000"/>
              </a:lnSpc>
              <a:spcBef>
                <a:spcPts val="355"/>
              </a:spcBef>
            </a:pPr>
            <a:r>
              <a:rPr sz="2400" dirty="0">
                <a:latin typeface="Calibri"/>
                <a:cs typeface="Calibri"/>
              </a:rPr>
              <a:t>Bounding</a:t>
            </a:r>
            <a:r>
              <a:rPr sz="2400" spc="-80" dirty="0">
                <a:latin typeface="Calibri"/>
                <a:cs typeface="Calibri"/>
              </a:rPr>
              <a:t> </a:t>
            </a:r>
            <a:r>
              <a:rPr sz="2400" dirty="0">
                <a:latin typeface="Calibri"/>
                <a:cs typeface="Calibri"/>
              </a:rPr>
              <a:t>box</a:t>
            </a:r>
            <a:r>
              <a:rPr sz="2400" spc="-75" dirty="0">
                <a:latin typeface="Calibri"/>
                <a:cs typeface="Calibri"/>
              </a:rPr>
              <a:t> </a:t>
            </a:r>
            <a:r>
              <a:rPr sz="2400" spc="-10" dirty="0">
                <a:latin typeface="Calibri"/>
                <a:cs typeface="Calibri"/>
              </a:rPr>
              <a:t>regression:</a:t>
            </a:r>
            <a:endParaRPr sz="2400">
              <a:latin typeface="Calibri"/>
              <a:cs typeface="Calibri"/>
            </a:endParaRPr>
          </a:p>
          <a:p>
            <a:pPr marL="121285" marR="187325">
              <a:lnSpc>
                <a:spcPct val="100800"/>
              </a:lnSpc>
              <a:spcBef>
                <a:spcPts val="5"/>
              </a:spcBef>
            </a:pPr>
            <a:r>
              <a:rPr sz="2400" dirty="0">
                <a:latin typeface="Calibri"/>
                <a:cs typeface="Calibri"/>
              </a:rPr>
              <a:t>Predict</a:t>
            </a:r>
            <a:r>
              <a:rPr sz="2400" spc="-80" dirty="0">
                <a:latin typeface="Calibri"/>
                <a:cs typeface="Calibri"/>
              </a:rPr>
              <a:t> </a:t>
            </a:r>
            <a:r>
              <a:rPr sz="2400" spc="-10" dirty="0">
                <a:latin typeface="Calibri"/>
                <a:cs typeface="Calibri"/>
              </a:rPr>
              <a:t>“transform”</a:t>
            </a:r>
            <a:r>
              <a:rPr sz="2400" spc="-75" dirty="0">
                <a:latin typeface="Calibri"/>
                <a:cs typeface="Calibri"/>
              </a:rPr>
              <a:t> </a:t>
            </a:r>
            <a:r>
              <a:rPr sz="2400" dirty="0">
                <a:latin typeface="Calibri"/>
                <a:cs typeface="Calibri"/>
              </a:rPr>
              <a:t>to</a:t>
            </a:r>
            <a:r>
              <a:rPr sz="2400" spc="-80" dirty="0">
                <a:latin typeface="Calibri"/>
                <a:cs typeface="Calibri"/>
              </a:rPr>
              <a:t> </a:t>
            </a:r>
            <a:r>
              <a:rPr sz="2400" dirty="0">
                <a:latin typeface="Calibri"/>
                <a:cs typeface="Calibri"/>
              </a:rPr>
              <a:t>correct</a:t>
            </a:r>
            <a:r>
              <a:rPr sz="2400" spc="-75" dirty="0">
                <a:latin typeface="Calibri"/>
                <a:cs typeface="Calibri"/>
              </a:rPr>
              <a:t> </a:t>
            </a:r>
            <a:r>
              <a:rPr sz="2400" spc="-25" dirty="0">
                <a:latin typeface="Calibri"/>
                <a:cs typeface="Calibri"/>
              </a:rPr>
              <a:t>the </a:t>
            </a:r>
            <a:r>
              <a:rPr sz="2400" dirty="0">
                <a:latin typeface="Calibri"/>
                <a:cs typeface="Calibri"/>
              </a:rPr>
              <a:t>RoI:</a:t>
            </a:r>
            <a:r>
              <a:rPr sz="2400" spc="-60" dirty="0">
                <a:latin typeface="Calibri"/>
                <a:cs typeface="Calibri"/>
              </a:rPr>
              <a:t> </a:t>
            </a:r>
            <a:r>
              <a:rPr sz="2400" dirty="0">
                <a:latin typeface="Calibri"/>
                <a:cs typeface="Calibri"/>
              </a:rPr>
              <a:t>4</a:t>
            </a:r>
            <a:r>
              <a:rPr sz="2400" spc="-60" dirty="0">
                <a:latin typeface="Calibri"/>
                <a:cs typeface="Calibri"/>
              </a:rPr>
              <a:t> </a:t>
            </a:r>
            <a:r>
              <a:rPr sz="2400" dirty="0">
                <a:latin typeface="Calibri"/>
                <a:cs typeface="Calibri"/>
              </a:rPr>
              <a:t>numbers</a:t>
            </a:r>
            <a:r>
              <a:rPr sz="2400" spc="-55" dirty="0">
                <a:latin typeface="Calibri"/>
                <a:cs typeface="Calibri"/>
              </a:rPr>
              <a:t> </a:t>
            </a:r>
            <a:r>
              <a:rPr sz="2400" dirty="0">
                <a:latin typeface="Calibri"/>
                <a:cs typeface="Calibri"/>
              </a:rPr>
              <a:t>(t</a:t>
            </a:r>
            <a:r>
              <a:rPr sz="2400" baseline="-17361" dirty="0">
                <a:latin typeface="Calibri"/>
                <a:cs typeface="Calibri"/>
              </a:rPr>
              <a:t>x</a:t>
            </a:r>
            <a:r>
              <a:rPr sz="2400" dirty="0">
                <a:latin typeface="Calibri"/>
                <a:cs typeface="Calibri"/>
              </a:rPr>
              <a:t>,</a:t>
            </a:r>
            <a:r>
              <a:rPr sz="2400" spc="-55" dirty="0">
                <a:latin typeface="Calibri"/>
                <a:cs typeface="Calibri"/>
              </a:rPr>
              <a:t> </a:t>
            </a:r>
            <a:r>
              <a:rPr sz="2400" spc="-10" dirty="0">
                <a:latin typeface="Calibri"/>
                <a:cs typeface="Calibri"/>
              </a:rPr>
              <a:t>t</a:t>
            </a:r>
            <a:r>
              <a:rPr sz="2400" spc="-15" baseline="-17361" dirty="0">
                <a:latin typeface="Calibri"/>
                <a:cs typeface="Calibri"/>
              </a:rPr>
              <a:t>y</a:t>
            </a:r>
            <a:r>
              <a:rPr sz="2400" spc="-10" dirty="0">
                <a:latin typeface="Calibri"/>
                <a:cs typeface="Calibri"/>
              </a:rPr>
              <a:t>,</a:t>
            </a:r>
            <a:r>
              <a:rPr sz="2400" spc="-50" dirty="0">
                <a:latin typeface="Calibri"/>
                <a:cs typeface="Calibri"/>
              </a:rPr>
              <a:t> </a:t>
            </a:r>
            <a:r>
              <a:rPr sz="2400" dirty="0">
                <a:latin typeface="Calibri"/>
                <a:cs typeface="Calibri"/>
              </a:rPr>
              <a:t>t</a:t>
            </a:r>
            <a:r>
              <a:rPr sz="2400" baseline="-17361" dirty="0">
                <a:latin typeface="Calibri"/>
                <a:cs typeface="Calibri"/>
              </a:rPr>
              <a:t>h</a:t>
            </a:r>
            <a:r>
              <a:rPr sz="2400" dirty="0">
                <a:latin typeface="Calibri"/>
                <a:cs typeface="Calibri"/>
              </a:rPr>
              <a:t>,</a:t>
            </a:r>
            <a:r>
              <a:rPr sz="2400" spc="-55" dirty="0">
                <a:latin typeface="Calibri"/>
                <a:cs typeface="Calibri"/>
              </a:rPr>
              <a:t> </a:t>
            </a:r>
            <a:r>
              <a:rPr sz="2400" spc="-25" dirty="0">
                <a:latin typeface="Calibri"/>
                <a:cs typeface="Calibri"/>
              </a:rPr>
              <a:t>t</a:t>
            </a:r>
            <a:r>
              <a:rPr sz="2400" spc="-37" baseline="-17361" dirty="0">
                <a:latin typeface="Calibri"/>
                <a:cs typeface="Calibri"/>
              </a:rPr>
              <a:t>w</a:t>
            </a:r>
            <a:r>
              <a:rPr sz="2400" spc="-25" dirty="0">
                <a:latin typeface="Calibri"/>
                <a:cs typeface="Calibri"/>
              </a:rPr>
              <a:t>)</a:t>
            </a:r>
            <a:endParaRPr sz="2400">
              <a:latin typeface="Calibri"/>
              <a:cs typeface="Calibri"/>
            </a:endParaRPr>
          </a:p>
        </p:txBody>
      </p:sp>
      <p:sp>
        <p:nvSpPr>
          <p:cNvPr id="72" name="object 72"/>
          <p:cNvSpPr txBox="1"/>
          <p:nvPr/>
        </p:nvSpPr>
        <p:spPr>
          <a:xfrm>
            <a:off x="1581429" y="1554988"/>
            <a:ext cx="919480" cy="381635"/>
          </a:xfrm>
          <a:prstGeom prst="rect">
            <a:avLst/>
          </a:prstGeom>
          <a:ln w="19050">
            <a:solidFill>
              <a:srgbClr val="0000FF"/>
            </a:solidFill>
          </a:ln>
        </p:spPr>
        <p:txBody>
          <a:bodyPr vert="horz" wrap="square" lIns="0" tIns="0" rIns="0" bIns="0" rtlCol="0">
            <a:spAutoFit/>
          </a:bodyPr>
          <a:lstStyle/>
          <a:p>
            <a:pPr marL="141605">
              <a:lnSpc>
                <a:spcPts val="2800"/>
              </a:lnSpc>
            </a:pPr>
            <a:r>
              <a:rPr sz="2500" spc="-20" dirty="0">
                <a:latin typeface="Calibri"/>
                <a:cs typeface="Calibri"/>
              </a:rPr>
              <a:t>Bbox</a:t>
            </a:r>
            <a:endParaRPr sz="2500">
              <a:latin typeface="Calibri"/>
              <a:cs typeface="Calibri"/>
            </a:endParaRPr>
          </a:p>
        </p:txBody>
      </p:sp>
      <p:sp>
        <p:nvSpPr>
          <p:cNvPr id="73" name="object 73"/>
          <p:cNvSpPr txBox="1"/>
          <p:nvPr/>
        </p:nvSpPr>
        <p:spPr>
          <a:xfrm>
            <a:off x="287442" y="2066074"/>
            <a:ext cx="919480" cy="381635"/>
          </a:xfrm>
          <a:prstGeom prst="rect">
            <a:avLst/>
          </a:prstGeom>
          <a:ln w="19050">
            <a:solidFill>
              <a:srgbClr val="0000FF"/>
            </a:solidFill>
          </a:ln>
        </p:spPr>
        <p:txBody>
          <a:bodyPr vert="horz" wrap="square" lIns="0" tIns="0" rIns="0" bIns="0" rtlCol="0">
            <a:spAutoFit/>
          </a:bodyPr>
          <a:lstStyle/>
          <a:p>
            <a:pPr marL="141605">
              <a:lnSpc>
                <a:spcPts val="2810"/>
              </a:lnSpc>
            </a:pPr>
            <a:r>
              <a:rPr sz="2500" spc="-20" dirty="0">
                <a:latin typeface="Calibri"/>
                <a:cs typeface="Calibri"/>
              </a:rPr>
              <a:t>Bbox</a:t>
            </a:r>
            <a:endParaRPr sz="2500">
              <a:latin typeface="Calibri"/>
              <a:cs typeface="Calibri"/>
            </a:endParaRPr>
          </a:p>
        </p:txBody>
      </p:sp>
      <p:sp>
        <p:nvSpPr>
          <p:cNvPr id="74" name="object 74"/>
          <p:cNvSpPr txBox="1"/>
          <p:nvPr/>
        </p:nvSpPr>
        <p:spPr>
          <a:xfrm>
            <a:off x="8130400" y="2445002"/>
            <a:ext cx="3456940" cy="1305560"/>
          </a:xfrm>
          <a:prstGeom prst="rect">
            <a:avLst/>
          </a:prstGeom>
        </p:spPr>
        <p:txBody>
          <a:bodyPr vert="horz" wrap="square" lIns="0" tIns="12700" rIns="0" bIns="0" rtlCol="0">
            <a:spAutoFit/>
          </a:bodyPr>
          <a:lstStyle/>
          <a:p>
            <a:pPr marL="12700" marR="5080">
              <a:lnSpc>
                <a:spcPct val="100000"/>
              </a:lnSpc>
              <a:spcBef>
                <a:spcPts val="100"/>
              </a:spcBef>
            </a:pPr>
            <a:r>
              <a:rPr sz="2800" b="1" dirty="0">
                <a:solidFill>
                  <a:srgbClr val="CC0000"/>
                </a:solidFill>
                <a:latin typeface="Calibri"/>
                <a:cs typeface="Calibri"/>
              </a:rPr>
              <a:t>Problem</a:t>
            </a:r>
            <a:r>
              <a:rPr sz="2800" dirty="0">
                <a:solidFill>
                  <a:srgbClr val="CC0000"/>
                </a:solidFill>
                <a:latin typeface="Calibri"/>
                <a:cs typeface="Calibri"/>
              </a:rPr>
              <a:t>:</a:t>
            </a:r>
            <a:r>
              <a:rPr sz="2800" spc="-120" dirty="0">
                <a:solidFill>
                  <a:srgbClr val="CC0000"/>
                </a:solidFill>
                <a:latin typeface="Calibri"/>
                <a:cs typeface="Calibri"/>
              </a:rPr>
              <a:t> </a:t>
            </a:r>
            <a:r>
              <a:rPr sz="2800" dirty="0">
                <a:solidFill>
                  <a:srgbClr val="CC0000"/>
                </a:solidFill>
                <a:latin typeface="Calibri"/>
                <a:cs typeface="Calibri"/>
              </a:rPr>
              <a:t>Very</a:t>
            </a:r>
            <a:r>
              <a:rPr sz="2800" spc="-120" dirty="0">
                <a:solidFill>
                  <a:srgbClr val="CC0000"/>
                </a:solidFill>
                <a:latin typeface="Calibri"/>
                <a:cs typeface="Calibri"/>
              </a:rPr>
              <a:t> </a:t>
            </a:r>
            <a:r>
              <a:rPr sz="2800" spc="-20" dirty="0">
                <a:solidFill>
                  <a:srgbClr val="CC0000"/>
                </a:solidFill>
                <a:latin typeface="Calibri"/>
                <a:cs typeface="Calibri"/>
              </a:rPr>
              <a:t>slow! </a:t>
            </a:r>
            <a:r>
              <a:rPr sz="2800" dirty="0">
                <a:solidFill>
                  <a:srgbClr val="CC0000"/>
                </a:solidFill>
                <a:latin typeface="Calibri"/>
                <a:cs typeface="Calibri"/>
              </a:rPr>
              <a:t>Need</a:t>
            </a:r>
            <a:r>
              <a:rPr sz="2800" spc="-25" dirty="0">
                <a:solidFill>
                  <a:srgbClr val="CC0000"/>
                </a:solidFill>
                <a:latin typeface="Calibri"/>
                <a:cs typeface="Calibri"/>
              </a:rPr>
              <a:t> </a:t>
            </a:r>
            <a:r>
              <a:rPr sz="2800" dirty="0">
                <a:solidFill>
                  <a:srgbClr val="CC0000"/>
                </a:solidFill>
                <a:latin typeface="Calibri"/>
                <a:cs typeface="Calibri"/>
              </a:rPr>
              <a:t>to</a:t>
            </a:r>
            <a:r>
              <a:rPr sz="2800" spc="-25" dirty="0">
                <a:solidFill>
                  <a:srgbClr val="CC0000"/>
                </a:solidFill>
                <a:latin typeface="Calibri"/>
                <a:cs typeface="Calibri"/>
              </a:rPr>
              <a:t> </a:t>
            </a:r>
            <a:r>
              <a:rPr sz="2800" dirty="0">
                <a:solidFill>
                  <a:srgbClr val="CC0000"/>
                </a:solidFill>
                <a:latin typeface="Calibri"/>
                <a:cs typeface="Calibri"/>
              </a:rPr>
              <a:t>do</a:t>
            </a:r>
            <a:r>
              <a:rPr sz="2800" spc="-25" dirty="0">
                <a:solidFill>
                  <a:srgbClr val="CC0000"/>
                </a:solidFill>
                <a:latin typeface="Calibri"/>
                <a:cs typeface="Calibri"/>
              </a:rPr>
              <a:t> </a:t>
            </a:r>
            <a:r>
              <a:rPr sz="2800" dirty="0">
                <a:solidFill>
                  <a:srgbClr val="CC0000"/>
                </a:solidFill>
                <a:latin typeface="Calibri"/>
                <a:cs typeface="Calibri"/>
              </a:rPr>
              <a:t>~2k</a:t>
            </a:r>
            <a:r>
              <a:rPr sz="2800" spc="-25" dirty="0">
                <a:solidFill>
                  <a:srgbClr val="CC0000"/>
                </a:solidFill>
                <a:latin typeface="Calibri"/>
                <a:cs typeface="Calibri"/>
              </a:rPr>
              <a:t> </a:t>
            </a:r>
            <a:r>
              <a:rPr sz="2800" spc="-20" dirty="0">
                <a:solidFill>
                  <a:srgbClr val="CC0000"/>
                </a:solidFill>
                <a:latin typeface="Calibri"/>
                <a:cs typeface="Calibri"/>
              </a:rPr>
              <a:t>forward </a:t>
            </a:r>
            <a:r>
              <a:rPr sz="2800" dirty="0">
                <a:solidFill>
                  <a:srgbClr val="CC0000"/>
                </a:solidFill>
                <a:latin typeface="Calibri"/>
                <a:cs typeface="Calibri"/>
              </a:rPr>
              <a:t>passes</a:t>
            </a:r>
            <a:r>
              <a:rPr sz="2800" spc="-55" dirty="0">
                <a:solidFill>
                  <a:srgbClr val="CC0000"/>
                </a:solidFill>
                <a:latin typeface="Calibri"/>
                <a:cs typeface="Calibri"/>
              </a:rPr>
              <a:t> </a:t>
            </a:r>
            <a:r>
              <a:rPr sz="2800" dirty="0">
                <a:solidFill>
                  <a:srgbClr val="CC0000"/>
                </a:solidFill>
                <a:latin typeface="Calibri"/>
                <a:cs typeface="Calibri"/>
              </a:rPr>
              <a:t>for</a:t>
            </a:r>
            <a:r>
              <a:rPr sz="2800" spc="-60" dirty="0">
                <a:solidFill>
                  <a:srgbClr val="CC0000"/>
                </a:solidFill>
                <a:latin typeface="Calibri"/>
                <a:cs typeface="Calibri"/>
              </a:rPr>
              <a:t> </a:t>
            </a:r>
            <a:r>
              <a:rPr sz="2800" dirty="0">
                <a:solidFill>
                  <a:srgbClr val="CC0000"/>
                </a:solidFill>
                <a:latin typeface="Calibri"/>
                <a:cs typeface="Calibri"/>
              </a:rPr>
              <a:t>each</a:t>
            </a:r>
            <a:r>
              <a:rPr sz="2800" spc="-55" dirty="0">
                <a:solidFill>
                  <a:srgbClr val="CC0000"/>
                </a:solidFill>
                <a:latin typeface="Calibri"/>
                <a:cs typeface="Calibri"/>
              </a:rPr>
              <a:t> </a:t>
            </a:r>
            <a:r>
              <a:rPr sz="2800" spc="-10" dirty="0">
                <a:solidFill>
                  <a:srgbClr val="CC0000"/>
                </a:solidFill>
                <a:latin typeface="Calibri"/>
                <a:cs typeface="Calibri"/>
              </a:rPr>
              <a:t>image!</a:t>
            </a:r>
            <a:endParaRPr sz="2800">
              <a:latin typeface="Calibri"/>
              <a:cs typeface="Calibri"/>
            </a:endParaRPr>
          </a:p>
        </p:txBody>
      </p:sp>
      <p:sp>
        <p:nvSpPr>
          <p:cNvPr id="75" name="object 75"/>
          <p:cNvSpPr txBox="1"/>
          <p:nvPr/>
        </p:nvSpPr>
        <p:spPr>
          <a:xfrm>
            <a:off x="8325777" y="4112259"/>
            <a:ext cx="2729230" cy="885190"/>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6FAC46"/>
                </a:solidFill>
                <a:latin typeface="Calibri"/>
                <a:cs typeface="Calibri"/>
              </a:rPr>
              <a:t>Solution</a:t>
            </a:r>
            <a:r>
              <a:rPr sz="2800" dirty="0">
                <a:solidFill>
                  <a:srgbClr val="6FAC46"/>
                </a:solidFill>
                <a:latin typeface="Calibri"/>
                <a:cs typeface="Calibri"/>
              </a:rPr>
              <a:t>:</a:t>
            </a:r>
            <a:r>
              <a:rPr sz="2800" spc="-45" dirty="0">
                <a:solidFill>
                  <a:srgbClr val="6FAC46"/>
                </a:solidFill>
                <a:latin typeface="Calibri"/>
                <a:cs typeface="Calibri"/>
              </a:rPr>
              <a:t> </a:t>
            </a:r>
            <a:r>
              <a:rPr sz="2800" dirty="0">
                <a:solidFill>
                  <a:srgbClr val="6FAC46"/>
                </a:solidFill>
                <a:latin typeface="Calibri"/>
                <a:cs typeface="Calibri"/>
              </a:rPr>
              <a:t>Run</a:t>
            </a:r>
            <a:r>
              <a:rPr sz="2800" spc="-45" dirty="0">
                <a:solidFill>
                  <a:srgbClr val="6FAC46"/>
                </a:solidFill>
                <a:latin typeface="Calibri"/>
                <a:cs typeface="Calibri"/>
              </a:rPr>
              <a:t> </a:t>
            </a:r>
            <a:r>
              <a:rPr sz="2800" spc="-25" dirty="0">
                <a:solidFill>
                  <a:srgbClr val="6FAC46"/>
                </a:solidFill>
                <a:latin typeface="Calibri"/>
                <a:cs typeface="Calibri"/>
              </a:rPr>
              <a:t>CNN</a:t>
            </a:r>
            <a:endParaRPr sz="2800">
              <a:latin typeface="Calibri"/>
              <a:cs typeface="Calibri"/>
            </a:endParaRPr>
          </a:p>
          <a:p>
            <a:pPr marL="12700">
              <a:lnSpc>
                <a:spcPct val="100000"/>
              </a:lnSpc>
              <a:spcBef>
                <a:spcPts val="45"/>
              </a:spcBef>
            </a:pPr>
            <a:r>
              <a:rPr sz="2800" spc="-10" dirty="0">
                <a:solidFill>
                  <a:srgbClr val="6FAC46"/>
                </a:solidFill>
                <a:latin typeface="Calibri"/>
                <a:cs typeface="Calibri"/>
              </a:rPr>
              <a:t>*before*</a:t>
            </a:r>
            <a:r>
              <a:rPr sz="2800" spc="-110" dirty="0">
                <a:solidFill>
                  <a:srgbClr val="6FAC46"/>
                </a:solidFill>
                <a:latin typeface="Calibri"/>
                <a:cs typeface="Calibri"/>
              </a:rPr>
              <a:t> </a:t>
            </a:r>
            <a:r>
              <a:rPr sz="2800" spc="-10" dirty="0">
                <a:solidFill>
                  <a:srgbClr val="6FAC46"/>
                </a:solidFill>
                <a:latin typeface="Calibri"/>
                <a:cs typeface="Calibri"/>
              </a:rPr>
              <a:t>warping!</a:t>
            </a:r>
            <a:endParaRPr sz="28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313890" y="4400257"/>
            <a:ext cx="3482340" cy="1645285"/>
            <a:chOff x="8313890" y="4400257"/>
            <a:chExt cx="3482340" cy="1645285"/>
          </a:xfrm>
        </p:grpSpPr>
        <p:sp>
          <p:nvSpPr>
            <p:cNvPr id="3" name="object 3"/>
            <p:cNvSpPr/>
            <p:nvPr/>
          </p:nvSpPr>
          <p:spPr>
            <a:xfrm>
              <a:off x="9595574" y="4405020"/>
              <a:ext cx="569595" cy="184150"/>
            </a:xfrm>
            <a:custGeom>
              <a:avLst/>
              <a:gdLst/>
              <a:ahLst/>
              <a:cxnLst/>
              <a:rect l="l" t="t" r="r" b="b"/>
              <a:pathLst>
                <a:path w="569595" h="184150">
                  <a:moveTo>
                    <a:pt x="569569" y="0"/>
                  </a:moveTo>
                  <a:lnTo>
                    <a:pt x="169824" y="0"/>
                  </a:lnTo>
                  <a:lnTo>
                    <a:pt x="0" y="183730"/>
                  </a:lnTo>
                  <a:lnTo>
                    <a:pt x="399745" y="183730"/>
                  </a:lnTo>
                  <a:lnTo>
                    <a:pt x="569569" y="0"/>
                  </a:lnTo>
                  <a:close/>
                </a:path>
              </a:pathLst>
            </a:custGeom>
            <a:solidFill>
              <a:srgbClr val="E7E6E6">
                <a:alpha val="79998"/>
              </a:srgbClr>
            </a:solidFill>
          </p:spPr>
          <p:txBody>
            <a:bodyPr wrap="square" lIns="0" tIns="0" rIns="0" bIns="0" rtlCol="0"/>
            <a:lstStyle/>
            <a:p>
              <a:endParaRPr/>
            </a:p>
          </p:txBody>
        </p:sp>
        <p:sp>
          <p:nvSpPr>
            <p:cNvPr id="4" name="object 4"/>
            <p:cNvSpPr/>
            <p:nvPr/>
          </p:nvSpPr>
          <p:spPr>
            <a:xfrm>
              <a:off x="9595574" y="4405020"/>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pic>
          <p:nvPicPr>
            <p:cNvPr id="5" name="object 5"/>
            <p:cNvPicPr/>
            <p:nvPr/>
          </p:nvPicPr>
          <p:blipFill>
            <a:blip r:embed="rId2" cstate="print"/>
            <a:stretch>
              <a:fillRect/>
            </a:stretch>
          </p:blipFill>
          <p:spPr>
            <a:xfrm>
              <a:off x="8318652" y="4864343"/>
              <a:ext cx="3472484" cy="1175870"/>
            </a:xfrm>
            <a:prstGeom prst="rect">
              <a:avLst/>
            </a:prstGeom>
          </p:spPr>
        </p:pic>
        <p:sp>
          <p:nvSpPr>
            <p:cNvPr id="6" name="object 6"/>
            <p:cNvSpPr/>
            <p:nvPr/>
          </p:nvSpPr>
          <p:spPr>
            <a:xfrm>
              <a:off x="8318652" y="4864341"/>
              <a:ext cx="3472815" cy="1176020"/>
            </a:xfrm>
            <a:custGeom>
              <a:avLst/>
              <a:gdLst/>
              <a:ahLst/>
              <a:cxnLst/>
              <a:rect l="l" t="t" r="r" b="b"/>
              <a:pathLst>
                <a:path w="3472815" h="1176020">
                  <a:moveTo>
                    <a:pt x="0" y="1175869"/>
                  </a:moveTo>
                  <a:lnTo>
                    <a:pt x="1086840" y="0"/>
                  </a:lnTo>
                  <a:lnTo>
                    <a:pt x="3472490" y="0"/>
                  </a:lnTo>
                  <a:lnTo>
                    <a:pt x="2385649" y="1175869"/>
                  </a:lnTo>
                  <a:lnTo>
                    <a:pt x="0" y="1175869"/>
                  </a:lnTo>
                  <a:close/>
                </a:path>
              </a:pathLst>
            </a:custGeom>
            <a:ln w="9186">
              <a:solidFill>
                <a:srgbClr val="1D7D66"/>
              </a:solidFill>
            </a:ln>
          </p:spPr>
          <p:txBody>
            <a:bodyPr wrap="square" lIns="0" tIns="0" rIns="0" bIns="0" rtlCol="0"/>
            <a:lstStyle/>
            <a:p>
              <a:endParaRPr/>
            </a:p>
          </p:txBody>
        </p:sp>
      </p:grpSp>
      <p:sp>
        <p:nvSpPr>
          <p:cNvPr id="7" name="object 7"/>
          <p:cNvSpPr txBox="1"/>
          <p:nvPr/>
        </p:nvSpPr>
        <p:spPr>
          <a:xfrm>
            <a:off x="7902308" y="5179179"/>
            <a:ext cx="599440" cy="577215"/>
          </a:xfrm>
          <a:prstGeom prst="rect">
            <a:avLst/>
          </a:prstGeom>
        </p:spPr>
        <p:txBody>
          <a:bodyPr vert="horz" wrap="square" lIns="0" tIns="12065" rIns="0" bIns="0" rtlCol="0">
            <a:spAutoFit/>
          </a:bodyPr>
          <a:lstStyle/>
          <a:p>
            <a:pPr marL="12700" marR="5080">
              <a:lnSpc>
                <a:spcPct val="100499"/>
              </a:lnSpc>
              <a:spcBef>
                <a:spcPts val="95"/>
              </a:spcBef>
            </a:pPr>
            <a:r>
              <a:rPr sz="1800" spc="-10" dirty="0">
                <a:latin typeface="Calibri"/>
                <a:cs typeface="Calibri"/>
              </a:rPr>
              <a:t>Input image</a:t>
            </a:r>
            <a:endParaRPr sz="1800">
              <a:latin typeface="Calibri"/>
              <a:cs typeface="Calibri"/>
            </a:endParaRPr>
          </a:p>
        </p:txBody>
      </p:sp>
      <p:grpSp>
        <p:nvGrpSpPr>
          <p:cNvPr id="8" name="object 8"/>
          <p:cNvGrpSpPr/>
          <p:nvPr/>
        </p:nvGrpSpPr>
        <p:grpSpPr>
          <a:xfrm>
            <a:off x="8369007" y="3031477"/>
            <a:ext cx="3206750" cy="2995295"/>
            <a:chOff x="8369007" y="3031477"/>
            <a:chExt cx="3206750" cy="2995295"/>
          </a:xfrm>
        </p:grpSpPr>
        <p:sp>
          <p:nvSpPr>
            <p:cNvPr id="9" name="object 9"/>
            <p:cNvSpPr/>
            <p:nvPr/>
          </p:nvSpPr>
          <p:spPr>
            <a:xfrm>
              <a:off x="8980080" y="4928654"/>
              <a:ext cx="1755139" cy="753745"/>
            </a:xfrm>
            <a:custGeom>
              <a:avLst/>
              <a:gdLst/>
              <a:ahLst/>
              <a:cxnLst/>
              <a:rect l="l" t="t" r="r" b="b"/>
              <a:pathLst>
                <a:path w="1755140" h="753745">
                  <a:moveTo>
                    <a:pt x="1754619" y="0"/>
                  </a:moveTo>
                  <a:lnTo>
                    <a:pt x="696264" y="0"/>
                  </a:lnTo>
                  <a:lnTo>
                    <a:pt x="0" y="753287"/>
                  </a:lnTo>
                  <a:lnTo>
                    <a:pt x="1058354" y="753287"/>
                  </a:lnTo>
                  <a:lnTo>
                    <a:pt x="1754619" y="0"/>
                  </a:lnTo>
                  <a:close/>
                </a:path>
              </a:pathLst>
            </a:custGeom>
            <a:solidFill>
              <a:srgbClr val="E7E6E6">
                <a:alpha val="79998"/>
              </a:srgbClr>
            </a:solidFill>
          </p:spPr>
          <p:txBody>
            <a:bodyPr wrap="square" lIns="0" tIns="0" rIns="0" bIns="0" rtlCol="0"/>
            <a:lstStyle/>
            <a:p>
              <a:endParaRPr/>
            </a:p>
          </p:txBody>
        </p:sp>
        <p:sp>
          <p:nvSpPr>
            <p:cNvPr id="10" name="object 10"/>
            <p:cNvSpPr/>
            <p:nvPr/>
          </p:nvSpPr>
          <p:spPr>
            <a:xfrm>
              <a:off x="8980080" y="4928654"/>
              <a:ext cx="1755139" cy="753745"/>
            </a:xfrm>
            <a:custGeom>
              <a:avLst/>
              <a:gdLst/>
              <a:ahLst/>
              <a:cxnLst/>
              <a:rect l="l" t="t" r="r" b="b"/>
              <a:pathLst>
                <a:path w="1755140" h="753745">
                  <a:moveTo>
                    <a:pt x="0" y="753291"/>
                  </a:moveTo>
                  <a:lnTo>
                    <a:pt x="696259" y="0"/>
                  </a:lnTo>
                  <a:lnTo>
                    <a:pt x="1754618" y="0"/>
                  </a:lnTo>
                  <a:lnTo>
                    <a:pt x="1058355" y="753291"/>
                  </a:lnTo>
                  <a:lnTo>
                    <a:pt x="0" y="753291"/>
                  </a:lnTo>
                  <a:close/>
                </a:path>
              </a:pathLst>
            </a:custGeom>
            <a:ln w="9186">
              <a:solidFill>
                <a:srgbClr val="1D7D66"/>
              </a:solidFill>
            </a:ln>
          </p:spPr>
          <p:txBody>
            <a:bodyPr wrap="square" lIns="0" tIns="0" rIns="0" bIns="0" rtlCol="0"/>
            <a:lstStyle/>
            <a:p>
              <a:endParaRPr/>
            </a:p>
          </p:txBody>
        </p:sp>
        <p:sp>
          <p:nvSpPr>
            <p:cNvPr id="11" name="object 11"/>
            <p:cNvSpPr/>
            <p:nvPr/>
          </p:nvSpPr>
          <p:spPr>
            <a:xfrm>
              <a:off x="10734700" y="4947018"/>
              <a:ext cx="836294" cy="312420"/>
            </a:xfrm>
            <a:custGeom>
              <a:avLst/>
              <a:gdLst/>
              <a:ahLst/>
              <a:cxnLst/>
              <a:rect l="l" t="t" r="r" b="b"/>
              <a:pathLst>
                <a:path w="836295" h="312420">
                  <a:moveTo>
                    <a:pt x="835964" y="0"/>
                  </a:moveTo>
                  <a:lnTo>
                    <a:pt x="288696" y="0"/>
                  </a:lnTo>
                  <a:lnTo>
                    <a:pt x="0" y="312343"/>
                  </a:lnTo>
                  <a:lnTo>
                    <a:pt x="547281" y="312343"/>
                  </a:lnTo>
                  <a:lnTo>
                    <a:pt x="835964" y="0"/>
                  </a:lnTo>
                  <a:close/>
                </a:path>
              </a:pathLst>
            </a:custGeom>
            <a:solidFill>
              <a:srgbClr val="E7E6E6">
                <a:alpha val="79998"/>
              </a:srgbClr>
            </a:solidFill>
          </p:spPr>
          <p:txBody>
            <a:bodyPr wrap="square" lIns="0" tIns="0" rIns="0" bIns="0" rtlCol="0"/>
            <a:lstStyle/>
            <a:p>
              <a:endParaRPr/>
            </a:p>
          </p:txBody>
        </p:sp>
        <p:sp>
          <p:nvSpPr>
            <p:cNvPr id="12" name="object 12"/>
            <p:cNvSpPr/>
            <p:nvPr/>
          </p:nvSpPr>
          <p:spPr>
            <a:xfrm>
              <a:off x="10734700" y="4947018"/>
              <a:ext cx="836294" cy="312420"/>
            </a:xfrm>
            <a:custGeom>
              <a:avLst/>
              <a:gdLst/>
              <a:ahLst/>
              <a:cxnLst/>
              <a:rect l="l" t="t" r="r" b="b"/>
              <a:pathLst>
                <a:path w="836295" h="312420">
                  <a:moveTo>
                    <a:pt x="0" y="312340"/>
                  </a:moveTo>
                  <a:lnTo>
                    <a:pt x="288692" y="0"/>
                  </a:lnTo>
                  <a:lnTo>
                    <a:pt x="835969" y="0"/>
                  </a:lnTo>
                  <a:lnTo>
                    <a:pt x="547277" y="312340"/>
                  </a:lnTo>
                  <a:lnTo>
                    <a:pt x="0" y="312340"/>
                  </a:lnTo>
                  <a:close/>
                </a:path>
              </a:pathLst>
            </a:custGeom>
            <a:ln w="9186">
              <a:solidFill>
                <a:srgbClr val="1D7D66"/>
              </a:solidFill>
            </a:ln>
          </p:spPr>
          <p:txBody>
            <a:bodyPr wrap="square" lIns="0" tIns="0" rIns="0" bIns="0" rtlCol="0"/>
            <a:lstStyle/>
            <a:p>
              <a:endParaRPr/>
            </a:p>
          </p:txBody>
        </p:sp>
        <p:sp>
          <p:nvSpPr>
            <p:cNvPr id="13" name="object 13"/>
            <p:cNvSpPr/>
            <p:nvPr/>
          </p:nvSpPr>
          <p:spPr>
            <a:xfrm>
              <a:off x="8373770" y="5544147"/>
              <a:ext cx="817880" cy="478155"/>
            </a:xfrm>
            <a:custGeom>
              <a:avLst/>
              <a:gdLst/>
              <a:ahLst/>
              <a:cxnLst/>
              <a:rect l="l" t="t" r="r" b="b"/>
              <a:pathLst>
                <a:path w="817879" h="478154">
                  <a:moveTo>
                    <a:pt x="817600" y="0"/>
                  </a:moveTo>
                  <a:lnTo>
                    <a:pt x="441528" y="0"/>
                  </a:lnTo>
                  <a:lnTo>
                    <a:pt x="0" y="477695"/>
                  </a:lnTo>
                  <a:lnTo>
                    <a:pt x="376072" y="477695"/>
                  </a:lnTo>
                  <a:lnTo>
                    <a:pt x="817600" y="0"/>
                  </a:lnTo>
                  <a:close/>
                </a:path>
              </a:pathLst>
            </a:custGeom>
            <a:solidFill>
              <a:srgbClr val="E7E6E6">
                <a:alpha val="79998"/>
              </a:srgbClr>
            </a:solidFill>
          </p:spPr>
          <p:txBody>
            <a:bodyPr wrap="square" lIns="0" tIns="0" rIns="0" bIns="0" rtlCol="0"/>
            <a:lstStyle/>
            <a:p>
              <a:endParaRPr/>
            </a:p>
          </p:txBody>
        </p:sp>
        <p:sp>
          <p:nvSpPr>
            <p:cNvPr id="14" name="object 14"/>
            <p:cNvSpPr/>
            <p:nvPr/>
          </p:nvSpPr>
          <p:spPr>
            <a:xfrm>
              <a:off x="8373770" y="5544147"/>
              <a:ext cx="817880" cy="478155"/>
            </a:xfrm>
            <a:custGeom>
              <a:avLst/>
              <a:gdLst/>
              <a:ahLst/>
              <a:cxnLst/>
              <a:rect l="l" t="t" r="r" b="b"/>
              <a:pathLst>
                <a:path w="817879" h="478154">
                  <a:moveTo>
                    <a:pt x="0" y="477697"/>
                  </a:moveTo>
                  <a:lnTo>
                    <a:pt x="441529" y="0"/>
                  </a:lnTo>
                  <a:lnTo>
                    <a:pt x="817596" y="0"/>
                  </a:lnTo>
                  <a:lnTo>
                    <a:pt x="376067" y="477697"/>
                  </a:lnTo>
                  <a:lnTo>
                    <a:pt x="0" y="477697"/>
                  </a:lnTo>
                  <a:close/>
                </a:path>
              </a:pathLst>
            </a:custGeom>
            <a:ln w="9186">
              <a:solidFill>
                <a:srgbClr val="1D7D66"/>
              </a:solidFill>
            </a:ln>
          </p:spPr>
          <p:txBody>
            <a:bodyPr wrap="square" lIns="0" tIns="0" rIns="0" bIns="0" rtlCol="0"/>
            <a:lstStyle/>
            <a:p>
              <a:endParaRPr/>
            </a:p>
          </p:txBody>
        </p:sp>
        <p:sp>
          <p:nvSpPr>
            <p:cNvPr id="15" name="object 15"/>
            <p:cNvSpPr/>
            <p:nvPr/>
          </p:nvSpPr>
          <p:spPr>
            <a:xfrm>
              <a:off x="10307535" y="3036239"/>
              <a:ext cx="252729" cy="1240790"/>
            </a:xfrm>
            <a:custGeom>
              <a:avLst/>
              <a:gdLst/>
              <a:ahLst/>
              <a:cxnLst/>
              <a:rect l="l" t="t" r="r" b="b"/>
              <a:pathLst>
                <a:path w="252729" h="1240789">
                  <a:moveTo>
                    <a:pt x="252615" y="0"/>
                  </a:moveTo>
                  <a:lnTo>
                    <a:pt x="0" y="252628"/>
                  </a:lnTo>
                  <a:lnTo>
                    <a:pt x="0" y="1240167"/>
                  </a:lnTo>
                  <a:lnTo>
                    <a:pt x="252615" y="987539"/>
                  </a:lnTo>
                  <a:lnTo>
                    <a:pt x="252615" y="0"/>
                  </a:lnTo>
                  <a:close/>
                </a:path>
              </a:pathLst>
            </a:custGeom>
            <a:solidFill>
              <a:srgbClr val="CDCDCD">
                <a:alpha val="92939"/>
              </a:srgbClr>
            </a:solidFill>
          </p:spPr>
          <p:txBody>
            <a:bodyPr wrap="square" lIns="0" tIns="0" rIns="0" bIns="0" rtlCol="0"/>
            <a:lstStyle/>
            <a:p>
              <a:endParaRPr/>
            </a:p>
          </p:txBody>
        </p:sp>
        <p:sp>
          <p:nvSpPr>
            <p:cNvPr id="16" name="object 16"/>
            <p:cNvSpPr/>
            <p:nvPr/>
          </p:nvSpPr>
          <p:spPr>
            <a:xfrm>
              <a:off x="9549650" y="3036239"/>
              <a:ext cx="1010919" cy="252729"/>
            </a:xfrm>
            <a:custGeom>
              <a:avLst/>
              <a:gdLst/>
              <a:ahLst/>
              <a:cxnLst/>
              <a:rect l="l" t="t" r="r" b="b"/>
              <a:pathLst>
                <a:path w="1010920" h="252729">
                  <a:moveTo>
                    <a:pt x="1010500" y="0"/>
                  </a:moveTo>
                  <a:lnTo>
                    <a:pt x="252628" y="0"/>
                  </a:lnTo>
                  <a:lnTo>
                    <a:pt x="0" y="252628"/>
                  </a:lnTo>
                  <a:lnTo>
                    <a:pt x="757885" y="252628"/>
                  </a:lnTo>
                  <a:lnTo>
                    <a:pt x="1010500" y="0"/>
                  </a:lnTo>
                  <a:close/>
                </a:path>
              </a:pathLst>
            </a:custGeom>
            <a:solidFill>
              <a:srgbClr val="FFFFFF">
                <a:alpha val="92939"/>
              </a:srgbClr>
            </a:solidFill>
          </p:spPr>
          <p:txBody>
            <a:bodyPr wrap="square" lIns="0" tIns="0" rIns="0" bIns="0" rtlCol="0"/>
            <a:lstStyle/>
            <a:p>
              <a:endParaRPr/>
            </a:p>
          </p:txBody>
        </p:sp>
        <p:sp>
          <p:nvSpPr>
            <p:cNvPr id="17" name="object 17"/>
            <p:cNvSpPr/>
            <p:nvPr/>
          </p:nvSpPr>
          <p:spPr>
            <a:xfrm>
              <a:off x="9549650" y="3036239"/>
              <a:ext cx="1010919" cy="1240790"/>
            </a:xfrm>
            <a:custGeom>
              <a:avLst/>
              <a:gdLst/>
              <a:ahLst/>
              <a:cxnLst/>
              <a:rect l="l" t="t" r="r" b="b"/>
              <a:pathLst>
                <a:path w="1010920" h="1240789">
                  <a:moveTo>
                    <a:pt x="0" y="252628"/>
                  </a:moveTo>
                  <a:lnTo>
                    <a:pt x="252628" y="0"/>
                  </a:lnTo>
                  <a:lnTo>
                    <a:pt x="1010513" y="0"/>
                  </a:lnTo>
                  <a:lnTo>
                    <a:pt x="1010513" y="987546"/>
                  </a:lnTo>
                  <a:lnTo>
                    <a:pt x="757884" y="1240175"/>
                  </a:lnTo>
                  <a:lnTo>
                    <a:pt x="0" y="1240175"/>
                  </a:lnTo>
                  <a:lnTo>
                    <a:pt x="0" y="252628"/>
                  </a:lnTo>
                  <a:close/>
                </a:path>
                <a:path w="1010920" h="1240789">
                  <a:moveTo>
                    <a:pt x="0" y="252628"/>
                  </a:moveTo>
                  <a:lnTo>
                    <a:pt x="757884" y="252628"/>
                  </a:lnTo>
                  <a:lnTo>
                    <a:pt x="1010513" y="0"/>
                  </a:lnTo>
                </a:path>
                <a:path w="1010920" h="1240789">
                  <a:moveTo>
                    <a:pt x="757884" y="252628"/>
                  </a:moveTo>
                  <a:lnTo>
                    <a:pt x="757884" y="1240175"/>
                  </a:lnTo>
                </a:path>
              </a:pathLst>
            </a:custGeom>
            <a:ln w="9186">
              <a:solidFill>
                <a:srgbClr val="1D7D66"/>
              </a:solidFill>
            </a:ln>
          </p:spPr>
          <p:txBody>
            <a:bodyPr wrap="square" lIns="0" tIns="0" rIns="0" bIns="0" rtlCol="0"/>
            <a:lstStyle/>
            <a:p>
              <a:endParaRPr/>
            </a:p>
          </p:txBody>
        </p:sp>
      </p:grpSp>
      <p:sp>
        <p:nvSpPr>
          <p:cNvPr id="18" name="object 18"/>
          <p:cNvSpPr txBox="1"/>
          <p:nvPr/>
        </p:nvSpPr>
        <p:spPr>
          <a:xfrm>
            <a:off x="9674555" y="3484012"/>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19" name="object 19"/>
          <p:cNvGrpSpPr/>
          <p:nvPr/>
        </p:nvGrpSpPr>
        <p:grpSpPr>
          <a:xfrm>
            <a:off x="10739119" y="2755874"/>
            <a:ext cx="1020444" cy="1250315"/>
            <a:chOff x="10739119" y="2755874"/>
            <a:chExt cx="1020444" cy="1250315"/>
          </a:xfrm>
        </p:grpSpPr>
        <p:sp>
          <p:nvSpPr>
            <p:cNvPr id="20" name="object 20"/>
            <p:cNvSpPr/>
            <p:nvPr/>
          </p:nvSpPr>
          <p:spPr>
            <a:xfrm>
              <a:off x="11501767" y="2760637"/>
              <a:ext cx="252729" cy="1240790"/>
            </a:xfrm>
            <a:custGeom>
              <a:avLst/>
              <a:gdLst/>
              <a:ahLst/>
              <a:cxnLst/>
              <a:rect l="l" t="t" r="r" b="b"/>
              <a:pathLst>
                <a:path w="252729" h="1240789">
                  <a:moveTo>
                    <a:pt x="252628" y="0"/>
                  </a:moveTo>
                  <a:lnTo>
                    <a:pt x="0" y="252628"/>
                  </a:lnTo>
                  <a:lnTo>
                    <a:pt x="0" y="1240180"/>
                  </a:lnTo>
                  <a:lnTo>
                    <a:pt x="252628" y="987552"/>
                  </a:lnTo>
                  <a:lnTo>
                    <a:pt x="252628" y="0"/>
                  </a:lnTo>
                  <a:close/>
                </a:path>
              </a:pathLst>
            </a:custGeom>
            <a:solidFill>
              <a:srgbClr val="CDCDCD">
                <a:alpha val="92939"/>
              </a:srgbClr>
            </a:solidFill>
          </p:spPr>
          <p:txBody>
            <a:bodyPr wrap="square" lIns="0" tIns="0" rIns="0" bIns="0" rtlCol="0"/>
            <a:lstStyle/>
            <a:p>
              <a:endParaRPr/>
            </a:p>
          </p:txBody>
        </p:sp>
        <p:sp>
          <p:nvSpPr>
            <p:cNvPr id="21" name="object 21"/>
            <p:cNvSpPr/>
            <p:nvPr/>
          </p:nvSpPr>
          <p:spPr>
            <a:xfrm>
              <a:off x="10743882" y="2760637"/>
              <a:ext cx="1010919" cy="252729"/>
            </a:xfrm>
            <a:custGeom>
              <a:avLst/>
              <a:gdLst/>
              <a:ahLst/>
              <a:cxnLst/>
              <a:rect l="l" t="t" r="r" b="b"/>
              <a:pathLst>
                <a:path w="1010920" h="252730">
                  <a:moveTo>
                    <a:pt x="1010513" y="0"/>
                  </a:moveTo>
                  <a:lnTo>
                    <a:pt x="252628" y="0"/>
                  </a:lnTo>
                  <a:lnTo>
                    <a:pt x="0" y="252628"/>
                  </a:lnTo>
                  <a:lnTo>
                    <a:pt x="757885" y="252628"/>
                  </a:lnTo>
                  <a:lnTo>
                    <a:pt x="1010513" y="0"/>
                  </a:lnTo>
                  <a:close/>
                </a:path>
              </a:pathLst>
            </a:custGeom>
            <a:solidFill>
              <a:srgbClr val="FFFFFF">
                <a:alpha val="92939"/>
              </a:srgbClr>
            </a:solidFill>
          </p:spPr>
          <p:txBody>
            <a:bodyPr wrap="square" lIns="0" tIns="0" rIns="0" bIns="0" rtlCol="0"/>
            <a:lstStyle/>
            <a:p>
              <a:endParaRPr/>
            </a:p>
          </p:txBody>
        </p:sp>
        <p:sp>
          <p:nvSpPr>
            <p:cNvPr id="22" name="object 22"/>
            <p:cNvSpPr/>
            <p:nvPr/>
          </p:nvSpPr>
          <p:spPr>
            <a:xfrm>
              <a:off x="10743882" y="2760637"/>
              <a:ext cx="1010919" cy="1240790"/>
            </a:xfrm>
            <a:custGeom>
              <a:avLst/>
              <a:gdLst/>
              <a:ahLst/>
              <a:cxnLst/>
              <a:rect l="l" t="t" r="r" b="b"/>
              <a:pathLst>
                <a:path w="1010920" h="1240789">
                  <a:moveTo>
                    <a:pt x="0" y="252628"/>
                  </a:moveTo>
                  <a:lnTo>
                    <a:pt x="252628" y="0"/>
                  </a:lnTo>
                  <a:lnTo>
                    <a:pt x="1010513" y="0"/>
                  </a:lnTo>
                  <a:lnTo>
                    <a:pt x="1010513" y="987546"/>
                  </a:lnTo>
                  <a:lnTo>
                    <a:pt x="757884" y="1240175"/>
                  </a:lnTo>
                  <a:lnTo>
                    <a:pt x="0" y="1240175"/>
                  </a:lnTo>
                  <a:lnTo>
                    <a:pt x="0" y="252628"/>
                  </a:lnTo>
                  <a:close/>
                </a:path>
                <a:path w="1010920" h="1240789">
                  <a:moveTo>
                    <a:pt x="0" y="252628"/>
                  </a:moveTo>
                  <a:lnTo>
                    <a:pt x="757884" y="252628"/>
                  </a:lnTo>
                  <a:lnTo>
                    <a:pt x="1010513" y="0"/>
                  </a:lnTo>
                </a:path>
                <a:path w="1010920" h="1240789">
                  <a:moveTo>
                    <a:pt x="757884" y="252628"/>
                  </a:moveTo>
                  <a:lnTo>
                    <a:pt x="757884" y="1240175"/>
                  </a:lnTo>
                </a:path>
              </a:pathLst>
            </a:custGeom>
            <a:ln w="9186">
              <a:solidFill>
                <a:srgbClr val="1D7D66"/>
              </a:solidFill>
            </a:ln>
          </p:spPr>
          <p:txBody>
            <a:bodyPr wrap="square" lIns="0" tIns="0" rIns="0" bIns="0" rtlCol="0"/>
            <a:lstStyle/>
            <a:p>
              <a:endParaRPr/>
            </a:p>
          </p:txBody>
        </p:sp>
      </p:grpSp>
      <p:sp>
        <p:nvSpPr>
          <p:cNvPr id="23" name="object 23"/>
          <p:cNvSpPr txBox="1"/>
          <p:nvPr/>
        </p:nvSpPr>
        <p:spPr>
          <a:xfrm>
            <a:off x="10872495" y="3207826"/>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24" name="object 24"/>
          <p:cNvGrpSpPr/>
          <p:nvPr/>
        </p:nvGrpSpPr>
        <p:grpSpPr>
          <a:xfrm>
            <a:off x="8433320" y="3417303"/>
            <a:ext cx="1029335" cy="1250315"/>
            <a:chOff x="8433320" y="3417303"/>
            <a:chExt cx="1029335" cy="1250315"/>
          </a:xfrm>
        </p:grpSpPr>
        <p:sp>
          <p:nvSpPr>
            <p:cNvPr id="25" name="object 25"/>
            <p:cNvSpPr/>
            <p:nvPr/>
          </p:nvSpPr>
          <p:spPr>
            <a:xfrm>
              <a:off x="9202851" y="3422065"/>
              <a:ext cx="255270" cy="1240790"/>
            </a:xfrm>
            <a:custGeom>
              <a:avLst/>
              <a:gdLst/>
              <a:ahLst/>
              <a:cxnLst/>
              <a:rect l="l" t="t" r="r" b="b"/>
              <a:pathLst>
                <a:path w="255270" h="1240789">
                  <a:moveTo>
                    <a:pt x="254927" y="0"/>
                  </a:moveTo>
                  <a:lnTo>
                    <a:pt x="0" y="254927"/>
                  </a:lnTo>
                  <a:lnTo>
                    <a:pt x="0" y="1240180"/>
                  </a:lnTo>
                  <a:lnTo>
                    <a:pt x="254927" y="985253"/>
                  </a:lnTo>
                  <a:lnTo>
                    <a:pt x="254927" y="0"/>
                  </a:lnTo>
                  <a:close/>
                </a:path>
              </a:pathLst>
            </a:custGeom>
            <a:solidFill>
              <a:srgbClr val="CDCDCD">
                <a:alpha val="92939"/>
              </a:srgbClr>
            </a:solidFill>
          </p:spPr>
          <p:txBody>
            <a:bodyPr wrap="square" lIns="0" tIns="0" rIns="0" bIns="0" rtlCol="0"/>
            <a:lstStyle/>
            <a:p>
              <a:endParaRPr/>
            </a:p>
          </p:txBody>
        </p:sp>
        <p:sp>
          <p:nvSpPr>
            <p:cNvPr id="26" name="object 26"/>
            <p:cNvSpPr/>
            <p:nvPr/>
          </p:nvSpPr>
          <p:spPr>
            <a:xfrm>
              <a:off x="8438083" y="3422065"/>
              <a:ext cx="1019810" cy="255270"/>
            </a:xfrm>
            <a:custGeom>
              <a:avLst/>
              <a:gdLst/>
              <a:ahLst/>
              <a:cxnLst/>
              <a:rect l="l" t="t" r="r" b="b"/>
              <a:pathLst>
                <a:path w="1019809" h="255270">
                  <a:moveTo>
                    <a:pt x="1019695" y="0"/>
                  </a:moveTo>
                  <a:lnTo>
                    <a:pt x="254927" y="0"/>
                  </a:lnTo>
                  <a:lnTo>
                    <a:pt x="0" y="254927"/>
                  </a:lnTo>
                  <a:lnTo>
                    <a:pt x="764768" y="254927"/>
                  </a:lnTo>
                  <a:lnTo>
                    <a:pt x="1019695" y="0"/>
                  </a:lnTo>
                  <a:close/>
                </a:path>
              </a:pathLst>
            </a:custGeom>
            <a:solidFill>
              <a:srgbClr val="FFFFFF">
                <a:alpha val="92939"/>
              </a:srgbClr>
            </a:solidFill>
          </p:spPr>
          <p:txBody>
            <a:bodyPr wrap="square" lIns="0" tIns="0" rIns="0" bIns="0" rtlCol="0"/>
            <a:lstStyle/>
            <a:p>
              <a:endParaRPr/>
            </a:p>
          </p:txBody>
        </p:sp>
        <p:sp>
          <p:nvSpPr>
            <p:cNvPr id="27" name="object 27"/>
            <p:cNvSpPr/>
            <p:nvPr/>
          </p:nvSpPr>
          <p:spPr>
            <a:xfrm>
              <a:off x="8438083" y="3422065"/>
              <a:ext cx="1019810" cy="1240790"/>
            </a:xfrm>
            <a:custGeom>
              <a:avLst/>
              <a:gdLst/>
              <a:ahLst/>
              <a:cxnLst/>
              <a:rect l="l" t="t" r="r" b="b"/>
              <a:pathLst>
                <a:path w="1019809" h="1240789">
                  <a:moveTo>
                    <a:pt x="0" y="254924"/>
                  </a:moveTo>
                  <a:lnTo>
                    <a:pt x="254924" y="0"/>
                  </a:lnTo>
                  <a:lnTo>
                    <a:pt x="1019699" y="0"/>
                  </a:lnTo>
                  <a:lnTo>
                    <a:pt x="1019699" y="985246"/>
                  </a:lnTo>
                  <a:lnTo>
                    <a:pt x="764771" y="1240175"/>
                  </a:lnTo>
                  <a:lnTo>
                    <a:pt x="0" y="1240175"/>
                  </a:lnTo>
                  <a:lnTo>
                    <a:pt x="0" y="254924"/>
                  </a:lnTo>
                  <a:close/>
                </a:path>
                <a:path w="1019809" h="1240789">
                  <a:moveTo>
                    <a:pt x="0" y="254924"/>
                  </a:moveTo>
                  <a:lnTo>
                    <a:pt x="764771" y="254924"/>
                  </a:lnTo>
                  <a:lnTo>
                    <a:pt x="1019699" y="0"/>
                  </a:lnTo>
                </a:path>
                <a:path w="1019809" h="1240789">
                  <a:moveTo>
                    <a:pt x="764771" y="254924"/>
                  </a:moveTo>
                  <a:lnTo>
                    <a:pt x="764771" y="1240175"/>
                  </a:lnTo>
                </a:path>
              </a:pathLst>
            </a:custGeom>
            <a:ln w="9186">
              <a:solidFill>
                <a:srgbClr val="1D7D66"/>
              </a:solidFill>
            </a:ln>
          </p:spPr>
          <p:txBody>
            <a:bodyPr wrap="square" lIns="0" tIns="0" rIns="0" bIns="0" rtlCol="0"/>
            <a:lstStyle/>
            <a:p>
              <a:endParaRPr/>
            </a:p>
          </p:txBody>
        </p:sp>
      </p:grpSp>
      <p:sp>
        <p:nvSpPr>
          <p:cNvPr id="28" name="object 28"/>
          <p:cNvSpPr txBox="1"/>
          <p:nvPr/>
        </p:nvSpPr>
        <p:spPr>
          <a:xfrm>
            <a:off x="8568473" y="3867591"/>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29" name="object 29"/>
          <p:cNvGrpSpPr/>
          <p:nvPr/>
        </p:nvGrpSpPr>
        <p:grpSpPr>
          <a:xfrm>
            <a:off x="8607856" y="4170591"/>
            <a:ext cx="2867025" cy="864235"/>
            <a:chOff x="8607856" y="4170591"/>
            <a:chExt cx="2867025" cy="864235"/>
          </a:xfrm>
        </p:grpSpPr>
        <p:sp>
          <p:nvSpPr>
            <p:cNvPr id="30" name="object 30"/>
            <p:cNvSpPr/>
            <p:nvPr/>
          </p:nvSpPr>
          <p:spPr>
            <a:xfrm>
              <a:off x="10900054" y="4175353"/>
              <a:ext cx="569595" cy="184150"/>
            </a:xfrm>
            <a:custGeom>
              <a:avLst/>
              <a:gdLst/>
              <a:ahLst/>
              <a:cxnLst/>
              <a:rect l="l" t="t" r="r" b="b"/>
              <a:pathLst>
                <a:path w="569595" h="184150">
                  <a:moveTo>
                    <a:pt x="569569" y="0"/>
                  </a:moveTo>
                  <a:lnTo>
                    <a:pt x="169824" y="0"/>
                  </a:lnTo>
                  <a:lnTo>
                    <a:pt x="0" y="183730"/>
                  </a:lnTo>
                  <a:lnTo>
                    <a:pt x="399745" y="183730"/>
                  </a:lnTo>
                  <a:lnTo>
                    <a:pt x="569569" y="0"/>
                  </a:lnTo>
                  <a:close/>
                </a:path>
              </a:pathLst>
            </a:custGeom>
            <a:solidFill>
              <a:srgbClr val="E7E6E6">
                <a:alpha val="79998"/>
              </a:srgbClr>
            </a:solidFill>
          </p:spPr>
          <p:txBody>
            <a:bodyPr wrap="square" lIns="0" tIns="0" rIns="0" bIns="0" rtlCol="0"/>
            <a:lstStyle/>
            <a:p>
              <a:endParaRPr/>
            </a:p>
          </p:txBody>
        </p:sp>
        <p:sp>
          <p:nvSpPr>
            <p:cNvPr id="31" name="object 31"/>
            <p:cNvSpPr/>
            <p:nvPr/>
          </p:nvSpPr>
          <p:spPr>
            <a:xfrm>
              <a:off x="10900054" y="4175353"/>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sp>
          <p:nvSpPr>
            <p:cNvPr id="32" name="object 32"/>
            <p:cNvSpPr/>
            <p:nvPr/>
          </p:nvSpPr>
          <p:spPr>
            <a:xfrm>
              <a:off x="8612619" y="4845977"/>
              <a:ext cx="569595" cy="184150"/>
            </a:xfrm>
            <a:custGeom>
              <a:avLst/>
              <a:gdLst/>
              <a:ahLst/>
              <a:cxnLst/>
              <a:rect l="l" t="t" r="r" b="b"/>
              <a:pathLst>
                <a:path w="569595" h="184150">
                  <a:moveTo>
                    <a:pt x="569569" y="0"/>
                  </a:moveTo>
                  <a:lnTo>
                    <a:pt x="169824" y="0"/>
                  </a:lnTo>
                  <a:lnTo>
                    <a:pt x="0" y="183718"/>
                  </a:lnTo>
                  <a:lnTo>
                    <a:pt x="399745" y="183718"/>
                  </a:lnTo>
                  <a:lnTo>
                    <a:pt x="569569" y="0"/>
                  </a:lnTo>
                  <a:close/>
                </a:path>
              </a:pathLst>
            </a:custGeom>
            <a:solidFill>
              <a:srgbClr val="E7E6E6">
                <a:alpha val="79998"/>
              </a:srgbClr>
            </a:solidFill>
          </p:spPr>
          <p:txBody>
            <a:bodyPr wrap="square" lIns="0" tIns="0" rIns="0" bIns="0" rtlCol="0"/>
            <a:lstStyle/>
            <a:p>
              <a:endParaRPr/>
            </a:p>
          </p:txBody>
        </p:sp>
        <p:sp>
          <p:nvSpPr>
            <p:cNvPr id="33" name="object 33"/>
            <p:cNvSpPr/>
            <p:nvPr/>
          </p:nvSpPr>
          <p:spPr>
            <a:xfrm>
              <a:off x="8612619" y="4845977"/>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grpSp>
      <p:sp>
        <p:nvSpPr>
          <p:cNvPr id="34" name="object 34"/>
          <p:cNvSpPr txBox="1"/>
          <p:nvPr/>
        </p:nvSpPr>
        <p:spPr>
          <a:xfrm>
            <a:off x="8644775" y="3031642"/>
            <a:ext cx="661670" cy="275590"/>
          </a:xfrm>
          <a:prstGeom prst="rect">
            <a:avLst/>
          </a:prstGeom>
          <a:ln w="18372">
            <a:solidFill>
              <a:srgbClr val="7A5FC5"/>
            </a:solidFill>
          </a:ln>
        </p:spPr>
        <p:txBody>
          <a:bodyPr vert="horz" wrap="square" lIns="0" tIns="0" rIns="0" bIns="0" rtlCol="0">
            <a:spAutoFit/>
          </a:bodyPr>
          <a:lstStyle/>
          <a:p>
            <a:pPr marL="99695">
              <a:lnSpc>
                <a:spcPts val="2050"/>
              </a:lnSpc>
            </a:pPr>
            <a:r>
              <a:rPr sz="1800" spc="-10" dirty="0">
                <a:latin typeface="Calibri"/>
                <a:cs typeface="Calibri"/>
              </a:rPr>
              <a:t>Class</a:t>
            </a:r>
            <a:endParaRPr sz="1800">
              <a:latin typeface="Calibri"/>
              <a:cs typeface="Calibri"/>
            </a:endParaRPr>
          </a:p>
        </p:txBody>
      </p:sp>
      <p:pic>
        <p:nvPicPr>
          <p:cNvPr id="35" name="object 35"/>
          <p:cNvPicPr/>
          <p:nvPr/>
        </p:nvPicPr>
        <p:blipFill>
          <a:blip r:embed="rId3" cstate="print"/>
          <a:stretch>
            <a:fillRect/>
          </a:stretch>
        </p:blipFill>
        <p:spPr>
          <a:xfrm>
            <a:off x="8819315" y="3334795"/>
            <a:ext cx="183729" cy="229662"/>
          </a:xfrm>
          <a:prstGeom prst="rect">
            <a:avLst/>
          </a:prstGeom>
        </p:spPr>
      </p:pic>
      <p:sp>
        <p:nvSpPr>
          <p:cNvPr id="36" name="object 36"/>
          <p:cNvSpPr txBox="1"/>
          <p:nvPr/>
        </p:nvSpPr>
        <p:spPr>
          <a:xfrm>
            <a:off x="9600171" y="2664180"/>
            <a:ext cx="707390" cy="285115"/>
          </a:xfrm>
          <a:prstGeom prst="rect">
            <a:avLst/>
          </a:prstGeom>
          <a:ln w="18372">
            <a:solidFill>
              <a:srgbClr val="7A5FC5"/>
            </a:solidFill>
          </a:ln>
        </p:spPr>
        <p:txBody>
          <a:bodyPr vert="horz" wrap="square" lIns="0" tIns="0" rIns="0" bIns="0" rtlCol="0">
            <a:spAutoFit/>
          </a:bodyPr>
          <a:lstStyle/>
          <a:p>
            <a:pPr marL="116839">
              <a:lnSpc>
                <a:spcPts val="2065"/>
              </a:lnSpc>
            </a:pPr>
            <a:r>
              <a:rPr sz="1800" spc="-10" dirty="0">
                <a:latin typeface="Calibri"/>
                <a:cs typeface="Calibri"/>
              </a:rPr>
              <a:t>Class</a:t>
            </a:r>
            <a:endParaRPr sz="1800">
              <a:latin typeface="Calibri"/>
              <a:cs typeface="Calibri"/>
            </a:endParaRPr>
          </a:p>
        </p:txBody>
      </p:sp>
      <p:grpSp>
        <p:nvGrpSpPr>
          <p:cNvPr id="37" name="object 37"/>
          <p:cNvGrpSpPr/>
          <p:nvPr/>
        </p:nvGrpSpPr>
        <p:grpSpPr>
          <a:xfrm>
            <a:off x="8478271" y="2691743"/>
            <a:ext cx="2950210" cy="3105150"/>
            <a:chOff x="8478271" y="2691743"/>
            <a:chExt cx="2950210" cy="3105150"/>
          </a:xfrm>
        </p:grpSpPr>
        <p:pic>
          <p:nvPicPr>
            <p:cNvPr id="38" name="object 38"/>
            <p:cNvPicPr/>
            <p:nvPr/>
          </p:nvPicPr>
          <p:blipFill>
            <a:blip r:embed="rId4" cstate="print"/>
            <a:stretch>
              <a:fillRect/>
            </a:stretch>
          </p:blipFill>
          <p:spPr>
            <a:xfrm>
              <a:off x="9921701" y="2967333"/>
              <a:ext cx="183729" cy="229662"/>
            </a:xfrm>
            <a:prstGeom prst="rect">
              <a:avLst/>
            </a:prstGeom>
          </p:spPr>
        </p:pic>
        <p:pic>
          <p:nvPicPr>
            <p:cNvPr id="39" name="object 39"/>
            <p:cNvPicPr/>
            <p:nvPr/>
          </p:nvPicPr>
          <p:blipFill>
            <a:blip r:embed="rId4" cstate="print"/>
            <a:stretch>
              <a:fillRect/>
            </a:stretch>
          </p:blipFill>
          <p:spPr>
            <a:xfrm>
              <a:off x="11244545" y="2691743"/>
              <a:ext cx="183729" cy="229662"/>
            </a:xfrm>
            <a:prstGeom prst="rect">
              <a:avLst/>
            </a:prstGeom>
          </p:spPr>
        </p:pic>
        <p:sp>
          <p:nvSpPr>
            <p:cNvPr id="40" name="object 40"/>
            <p:cNvSpPr/>
            <p:nvPr/>
          </p:nvSpPr>
          <p:spPr>
            <a:xfrm>
              <a:off x="8750426" y="5048072"/>
              <a:ext cx="184150" cy="744220"/>
            </a:xfrm>
            <a:custGeom>
              <a:avLst/>
              <a:gdLst/>
              <a:ahLst/>
              <a:cxnLst/>
              <a:rect l="l" t="t" r="r" b="b"/>
              <a:pathLst>
                <a:path w="184150" h="744220">
                  <a:moveTo>
                    <a:pt x="91859" y="0"/>
                  </a:moveTo>
                  <a:lnTo>
                    <a:pt x="0" y="91871"/>
                  </a:lnTo>
                  <a:lnTo>
                    <a:pt x="45923" y="91871"/>
                  </a:lnTo>
                  <a:lnTo>
                    <a:pt x="45923" y="744106"/>
                  </a:lnTo>
                  <a:lnTo>
                    <a:pt x="137795" y="744106"/>
                  </a:lnTo>
                  <a:lnTo>
                    <a:pt x="137795" y="91871"/>
                  </a:lnTo>
                  <a:lnTo>
                    <a:pt x="183718" y="91871"/>
                  </a:lnTo>
                  <a:lnTo>
                    <a:pt x="91859" y="0"/>
                  </a:lnTo>
                  <a:close/>
                </a:path>
              </a:pathLst>
            </a:custGeom>
            <a:solidFill>
              <a:srgbClr val="28AD8A"/>
            </a:solidFill>
          </p:spPr>
          <p:txBody>
            <a:bodyPr wrap="square" lIns="0" tIns="0" rIns="0" bIns="0" rtlCol="0"/>
            <a:lstStyle/>
            <a:p>
              <a:endParaRPr/>
            </a:p>
          </p:txBody>
        </p:sp>
        <p:sp>
          <p:nvSpPr>
            <p:cNvPr id="41" name="object 41"/>
            <p:cNvSpPr/>
            <p:nvPr/>
          </p:nvSpPr>
          <p:spPr>
            <a:xfrm>
              <a:off x="8750426" y="5048072"/>
              <a:ext cx="184150" cy="744220"/>
            </a:xfrm>
            <a:custGeom>
              <a:avLst/>
              <a:gdLst/>
              <a:ahLst/>
              <a:cxnLst/>
              <a:rect l="l" t="t" r="r" b="b"/>
              <a:pathLst>
                <a:path w="184150" h="744220">
                  <a:moveTo>
                    <a:pt x="0" y="91864"/>
                  </a:moveTo>
                  <a:lnTo>
                    <a:pt x="91865" y="0"/>
                  </a:lnTo>
                  <a:lnTo>
                    <a:pt x="183729" y="91864"/>
                  </a:lnTo>
                  <a:lnTo>
                    <a:pt x="137797" y="91864"/>
                  </a:lnTo>
                  <a:lnTo>
                    <a:pt x="137797" y="744105"/>
                  </a:lnTo>
                  <a:lnTo>
                    <a:pt x="45932" y="744105"/>
                  </a:lnTo>
                  <a:lnTo>
                    <a:pt x="45932" y="91864"/>
                  </a:lnTo>
                  <a:lnTo>
                    <a:pt x="0" y="91864"/>
                  </a:lnTo>
                  <a:close/>
                </a:path>
              </a:pathLst>
            </a:custGeom>
            <a:ln w="9186">
              <a:solidFill>
                <a:srgbClr val="1D7D66"/>
              </a:solidFill>
            </a:ln>
          </p:spPr>
          <p:txBody>
            <a:bodyPr wrap="square" lIns="0" tIns="0" rIns="0" bIns="0" rtlCol="0"/>
            <a:lstStyle/>
            <a:p>
              <a:endParaRPr/>
            </a:p>
          </p:txBody>
        </p:sp>
        <p:pic>
          <p:nvPicPr>
            <p:cNvPr id="42" name="object 42"/>
            <p:cNvPicPr/>
            <p:nvPr/>
          </p:nvPicPr>
          <p:blipFill>
            <a:blip r:embed="rId4" cstate="print"/>
            <a:stretch>
              <a:fillRect/>
            </a:stretch>
          </p:blipFill>
          <p:spPr>
            <a:xfrm>
              <a:off x="8755015" y="4676017"/>
              <a:ext cx="183729" cy="229662"/>
            </a:xfrm>
            <a:prstGeom prst="rect">
              <a:avLst/>
            </a:prstGeom>
          </p:spPr>
        </p:pic>
        <p:sp>
          <p:nvSpPr>
            <p:cNvPr id="43" name="object 43"/>
            <p:cNvSpPr/>
            <p:nvPr/>
          </p:nvSpPr>
          <p:spPr>
            <a:xfrm>
              <a:off x="9788486" y="4643869"/>
              <a:ext cx="184150" cy="735330"/>
            </a:xfrm>
            <a:custGeom>
              <a:avLst/>
              <a:gdLst/>
              <a:ahLst/>
              <a:cxnLst/>
              <a:rect l="l" t="t" r="r" b="b"/>
              <a:pathLst>
                <a:path w="184150" h="735329">
                  <a:moveTo>
                    <a:pt x="91871" y="0"/>
                  </a:moveTo>
                  <a:lnTo>
                    <a:pt x="0" y="91859"/>
                  </a:lnTo>
                  <a:lnTo>
                    <a:pt x="45935" y="91859"/>
                  </a:lnTo>
                  <a:lnTo>
                    <a:pt x="45935" y="734923"/>
                  </a:lnTo>
                  <a:lnTo>
                    <a:pt x="137807" y="734923"/>
                  </a:lnTo>
                  <a:lnTo>
                    <a:pt x="137807" y="91859"/>
                  </a:lnTo>
                  <a:lnTo>
                    <a:pt x="183730" y="91859"/>
                  </a:lnTo>
                  <a:lnTo>
                    <a:pt x="91871" y="0"/>
                  </a:lnTo>
                  <a:close/>
                </a:path>
              </a:pathLst>
            </a:custGeom>
            <a:solidFill>
              <a:srgbClr val="28AD8A"/>
            </a:solidFill>
          </p:spPr>
          <p:txBody>
            <a:bodyPr wrap="square" lIns="0" tIns="0" rIns="0" bIns="0" rtlCol="0"/>
            <a:lstStyle/>
            <a:p>
              <a:endParaRPr/>
            </a:p>
          </p:txBody>
        </p:sp>
        <p:sp>
          <p:nvSpPr>
            <p:cNvPr id="44" name="object 44"/>
            <p:cNvSpPr/>
            <p:nvPr/>
          </p:nvSpPr>
          <p:spPr>
            <a:xfrm>
              <a:off x="9788486" y="4643869"/>
              <a:ext cx="184150" cy="735330"/>
            </a:xfrm>
            <a:custGeom>
              <a:avLst/>
              <a:gdLst/>
              <a:ahLst/>
              <a:cxnLst/>
              <a:rect l="l" t="t" r="r" b="b"/>
              <a:pathLst>
                <a:path w="184150" h="735329">
                  <a:moveTo>
                    <a:pt x="0" y="91864"/>
                  </a:moveTo>
                  <a:lnTo>
                    <a:pt x="91864" y="0"/>
                  </a:lnTo>
                  <a:lnTo>
                    <a:pt x="183729" y="91864"/>
                  </a:lnTo>
                  <a:lnTo>
                    <a:pt x="137797" y="91864"/>
                  </a:lnTo>
                  <a:lnTo>
                    <a:pt x="137797" y="734918"/>
                  </a:lnTo>
                  <a:lnTo>
                    <a:pt x="45932" y="734918"/>
                  </a:lnTo>
                  <a:lnTo>
                    <a:pt x="45932" y="91864"/>
                  </a:lnTo>
                  <a:lnTo>
                    <a:pt x="0" y="91864"/>
                  </a:lnTo>
                  <a:close/>
                </a:path>
              </a:pathLst>
            </a:custGeom>
            <a:ln w="9186">
              <a:solidFill>
                <a:srgbClr val="1D7D66"/>
              </a:solidFill>
            </a:ln>
          </p:spPr>
          <p:txBody>
            <a:bodyPr wrap="square" lIns="0" tIns="0" rIns="0" bIns="0" rtlCol="0"/>
            <a:lstStyle/>
            <a:p>
              <a:endParaRPr/>
            </a:p>
          </p:txBody>
        </p:sp>
        <p:pic>
          <p:nvPicPr>
            <p:cNvPr id="45" name="object 45"/>
            <p:cNvPicPr/>
            <p:nvPr/>
          </p:nvPicPr>
          <p:blipFill>
            <a:blip r:embed="rId5" cstate="print"/>
            <a:stretch>
              <a:fillRect/>
            </a:stretch>
          </p:blipFill>
          <p:spPr>
            <a:xfrm>
              <a:off x="9783893" y="4290191"/>
              <a:ext cx="192916" cy="229662"/>
            </a:xfrm>
            <a:prstGeom prst="rect">
              <a:avLst/>
            </a:prstGeom>
          </p:spPr>
        </p:pic>
        <p:sp>
          <p:nvSpPr>
            <p:cNvPr id="46" name="object 46"/>
            <p:cNvSpPr/>
            <p:nvPr/>
          </p:nvSpPr>
          <p:spPr>
            <a:xfrm>
              <a:off x="11065408" y="4386643"/>
              <a:ext cx="184150" cy="735330"/>
            </a:xfrm>
            <a:custGeom>
              <a:avLst/>
              <a:gdLst/>
              <a:ahLst/>
              <a:cxnLst/>
              <a:rect l="l" t="t" r="r" b="b"/>
              <a:pathLst>
                <a:path w="184150" h="735329">
                  <a:moveTo>
                    <a:pt x="91871" y="0"/>
                  </a:moveTo>
                  <a:lnTo>
                    <a:pt x="0" y="91871"/>
                  </a:lnTo>
                  <a:lnTo>
                    <a:pt x="45935" y="91871"/>
                  </a:lnTo>
                  <a:lnTo>
                    <a:pt x="45935" y="734923"/>
                  </a:lnTo>
                  <a:lnTo>
                    <a:pt x="137807" y="734923"/>
                  </a:lnTo>
                  <a:lnTo>
                    <a:pt x="137807" y="91871"/>
                  </a:lnTo>
                  <a:lnTo>
                    <a:pt x="183730" y="91871"/>
                  </a:lnTo>
                  <a:lnTo>
                    <a:pt x="91871" y="0"/>
                  </a:lnTo>
                  <a:close/>
                </a:path>
              </a:pathLst>
            </a:custGeom>
            <a:solidFill>
              <a:srgbClr val="28AD8A"/>
            </a:solidFill>
          </p:spPr>
          <p:txBody>
            <a:bodyPr wrap="square" lIns="0" tIns="0" rIns="0" bIns="0" rtlCol="0"/>
            <a:lstStyle/>
            <a:p>
              <a:endParaRPr/>
            </a:p>
          </p:txBody>
        </p:sp>
        <p:sp>
          <p:nvSpPr>
            <p:cNvPr id="47" name="object 47"/>
            <p:cNvSpPr/>
            <p:nvPr/>
          </p:nvSpPr>
          <p:spPr>
            <a:xfrm>
              <a:off x="11065408" y="4386643"/>
              <a:ext cx="184150" cy="735330"/>
            </a:xfrm>
            <a:custGeom>
              <a:avLst/>
              <a:gdLst/>
              <a:ahLst/>
              <a:cxnLst/>
              <a:rect l="l" t="t" r="r" b="b"/>
              <a:pathLst>
                <a:path w="184150" h="735329">
                  <a:moveTo>
                    <a:pt x="0" y="91864"/>
                  </a:moveTo>
                  <a:lnTo>
                    <a:pt x="91864" y="0"/>
                  </a:lnTo>
                  <a:lnTo>
                    <a:pt x="183729" y="91864"/>
                  </a:lnTo>
                  <a:lnTo>
                    <a:pt x="137797" y="91864"/>
                  </a:lnTo>
                  <a:lnTo>
                    <a:pt x="137797" y="734918"/>
                  </a:lnTo>
                  <a:lnTo>
                    <a:pt x="45932" y="734918"/>
                  </a:lnTo>
                  <a:lnTo>
                    <a:pt x="45932" y="91864"/>
                  </a:lnTo>
                  <a:lnTo>
                    <a:pt x="0" y="91864"/>
                  </a:lnTo>
                  <a:close/>
                </a:path>
              </a:pathLst>
            </a:custGeom>
            <a:ln w="9186">
              <a:solidFill>
                <a:srgbClr val="1D7D66"/>
              </a:solidFill>
            </a:ln>
          </p:spPr>
          <p:txBody>
            <a:bodyPr wrap="square" lIns="0" tIns="0" rIns="0" bIns="0" rtlCol="0"/>
            <a:lstStyle/>
            <a:p>
              <a:endParaRPr/>
            </a:p>
          </p:txBody>
        </p:sp>
        <p:pic>
          <p:nvPicPr>
            <p:cNvPr id="48" name="object 48"/>
            <p:cNvPicPr/>
            <p:nvPr/>
          </p:nvPicPr>
          <p:blipFill>
            <a:blip r:embed="rId5" cstate="print"/>
            <a:stretch>
              <a:fillRect/>
            </a:stretch>
          </p:blipFill>
          <p:spPr>
            <a:xfrm>
              <a:off x="11060814" y="4023783"/>
              <a:ext cx="192916" cy="229662"/>
            </a:xfrm>
            <a:prstGeom prst="rect">
              <a:avLst/>
            </a:prstGeom>
          </p:spPr>
        </p:pic>
        <p:pic>
          <p:nvPicPr>
            <p:cNvPr id="49" name="object 49"/>
            <p:cNvPicPr/>
            <p:nvPr/>
          </p:nvPicPr>
          <p:blipFill>
            <a:blip r:embed="rId6" cstate="print"/>
            <a:stretch>
              <a:fillRect/>
            </a:stretch>
          </p:blipFill>
          <p:spPr>
            <a:xfrm>
              <a:off x="10896148" y="2727060"/>
              <a:ext cx="199883" cy="199883"/>
            </a:xfrm>
            <a:prstGeom prst="rect">
              <a:avLst/>
            </a:prstGeom>
          </p:spPr>
        </p:pic>
        <p:pic>
          <p:nvPicPr>
            <p:cNvPr id="50" name="object 50"/>
            <p:cNvPicPr/>
            <p:nvPr/>
          </p:nvPicPr>
          <p:blipFill>
            <a:blip r:embed="rId7" cstate="print"/>
            <a:stretch>
              <a:fillRect/>
            </a:stretch>
          </p:blipFill>
          <p:spPr>
            <a:xfrm>
              <a:off x="9436893" y="3007121"/>
              <a:ext cx="199883" cy="199883"/>
            </a:xfrm>
            <a:prstGeom prst="rect">
              <a:avLst/>
            </a:prstGeom>
          </p:spPr>
        </p:pic>
        <p:pic>
          <p:nvPicPr>
            <p:cNvPr id="51" name="object 51"/>
            <p:cNvPicPr/>
            <p:nvPr/>
          </p:nvPicPr>
          <p:blipFill>
            <a:blip r:embed="rId8" cstate="print"/>
            <a:stretch>
              <a:fillRect/>
            </a:stretch>
          </p:blipFill>
          <p:spPr>
            <a:xfrm>
              <a:off x="8478271" y="3368753"/>
              <a:ext cx="199883" cy="199883"/>
            </a:xfrm>
            <a:prstGeom prst="rect">
              <a:avLst/>
            </a:prstGeom>
          </p:spPr>
        </p:pic>
      </p:grpSp>
      <p:sp>
        <p:nvSpPr>
          <p:cNvPr id="52" name="object 52"/>
          <p:cNvSpPr txBox="1"/>
          <p:nvPr/>
        </p:nvSpPr>
        <p:spPr>
          <a:xfrm>
            <a:off x="11152682" y="2388590"/>
            <a:ext cx="643255" cy="275590"/>
          </a:xfrm>
          <a:prstGeom prst="rect">
            <a:avLst/>
          </a:prstGeom>
          <a:ln w="18372">
            <a:solidFill>
              <a:srgbClr val="7A5FC5"/>
            </a:solidFill>
          </a:ln>
        </p:spPr>
        <p:txBody>
          <a:bodyPr vert="horz" wrap="square" lIns="0" tIns="0" rIns="0" bIns="0" rtlCol="0">
            <a:spAutoFit/>
          </a:bodyPr>
          <a:lstStyle/>
          <a:p>
            <a:pPr marL="83820">
              <a:lnSpc>
                <a:spcPts val="2060"/>
              </a:lnSpc>
            </a:pPr>
            <a:r>
              <a:rPr sz="1800" spc="-10" dirty="0">
                <a:latin typeface="Calibri"/>
                <a:cs typeface="Calibri"/>
              </a:rPr>
              <a:t>Class</a:t>
            </a:r>
            <a:endParaRPr sz="1800">
              <a:latin typeface="Calibri"/>
              <a:cs typeface="Calibri"/>
            </a:endParaRPr>
          </a:p>
        </p:txBody>
      </p:sp>
      <p:sp>
        <p:nvSpPr>
          <p:cNvPr id="57" name="object 57"/>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58" name="object 58"/>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59</a:t>
            </a:fld>
            <a:endParaRPr spc="-25" dirty="0"/>
          </a:p>
        </p:txBody>
      </p:sp>
      <p:sp>
        <p:nvSpPr>
          <p:cNvPr id="59" name="object 59"/>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53" name="object 53"/>
          <p:cNvSpPr txBox="1"/>
          <p:nvPr/>
        </p:nvSpPr>
        <p:spPr>
          <a:xfrm>
            <a:off x="10408577" y="2388590"/>
            <a:ext cx="661670" cy="275590"/>
          </a:xfrm>
          <a:prstGeom prst="rect">
            <a:avLst/>
          </a:prstGeom>
          <a:ln w="18372">
            <a:solidFill>
              <a:srgbClr val="0000FF"/>
            </a:solidFill>
          </a:ln>
        </p:spPr>
        <p:txBody>
          <a:bodyPr vert="horz" wrap="square" lIns="0" tIns="0" rIns="0" bIns="0" rtlCol="0">
            <a:spAutoFit/>
          </a:bodyPr>
          <a:lstStyle/>
          <a:p>
            <a:pPr marL="92710">
              <a:lnSpc>
                <a:spcPts val="2060"/>
              </a:lnSpc>
            </a:pPr>
            <a:r>
              <a:rPr sz="1800" spc="-20" dirty="0">
                <a:latin typeface="Calibri"/>
                <a:cs typeface="Calibri"/>
              </a:rPr>
              <a:t>Bbox</a:t>
            </a:r>
            <a:endParaRPr sz="1800">
              <a:latin typeface="Calibri"/>
              <a:cs typeface="Calibri"/>
            </a:endParaRPr>
          </a:p>
        </p:txBody>
      </p:sp>
      <p:sp>
        <p:nvSpPr>
          <p:cNvPr id="54" name="object 54"/>
          <p:cNvSpPr txBox="1"/>
          <p:nvPr/>
        </p:nvSpPr>
        <p:spPr>
          <a:xfrm>
            <a:off x="8810129" y="2664180"/>
            <a:ext cx="661670" cy="275590"/>
          </a:xfrm>
          <a:prstGeom prst="rect">
            <a:avLst/>
          </a:prstGeom>
          <a:ln w="18372">
            <a:solidFill>
              <a:srgbClr val="0000FF"/>
            </a:solidFill>
          </a:ln>
        </p:spPr>
        <p:txBody>
          <a:bodyPr vert="horz" wrap="square" lIns="0" tIns="0" rIns="0" bIns="0" rtlCol="0">
            <a:spAutoFit/>
          </a:bodyPr>
          <a:lstStyle/>
          <a:p>
            <a:pPr marL="92710">
              <a:lnSpc>
                <a:spcPts val="2060"/>
              </a:lnSpc>
            </a:pPr>
            <a:r>
              <a:rPr sz="1800" spc="-20" dirty="0">
                <a:latin typeface="Calibri"/>
                <a:cs typeface="Calibri"/>
              </a:rPr>
              <a:t>Bbox</a:t>
            </a:r>
            <a:endParaRPr sz="1800">
              <a:latin typeface="Calibri"/>
              <a:cs typeface="Calibri"/>
            </a:endParaRPr>
          </a:p>
        </p:txBody>
      </p:sp>
      <p:sp>
        <p:nvSpPr>
          <p:cNvPr id="55" name="object 55"/>
          <p:cNvSpPr txBox="1"/>
          <p:nvPr/>
        </p:nvSpPr>
        <p:spPr>
          <a:xfrm>
            <a:off x="7873110" y="3040824"/>
            <a:ext cx="661670" cy="275590"/>
          </a:xfrm>
          <a:prstGeom prst="rect">
            <a:avLst/>
          </a:prstGeom>
          <a:ln w="18372">
            <a:solidFill>
              <a:srgbClr val="0000FF"/>
            </a:solidFill>
          </a:ln>
        </p:spPr>
        <p:txBody>
          <a:bodyPr vert="horz" wrap="square" lIns="0" tIns="0" rIns="0" bIns="0" rtlCol="0">
            <a:spAutoFit/>
          </a:bodyPr>
          <a:lstStyle/>
          <a:p>
            <a:pPr marL="93980">
              <a:lnSpc>
                <a:spcPts val="2005"/>
              </a:lnSpc>
            </a:pPr>
            <a:r>
              <a:rPr sz="1800" spc="-20" dirty="0">
                <a:latin typeface="Calibri"/>
                <a:cs typeface="Calibri"/>
              </a:rPr>
              <a:t>Bbox</a:t>
            </a:r>
            <a:endParaRPr sz="1800">
              <a:latin typeface="Calibri"/>
              <a:cs typeface="Calibri"/>
            </a:endParaRPr>
          </a:p>
        </p:txBody>
      </p:sp>
      <p:sp>
        <p:nvSpPr>
          <p:cNvPr id="56" name="object 56"/>
          <p:cNvSpPr txBox="1">
            <a:spLocks noGrp="1"/>
          </p:cNvSpPr>
          <p:nvPr>
            <p:ph type="title"/>
          </p:nvPr>
        </p:nvSpPr>
        <p:spPr>
          <a:xfrm>
            <a:off x="8720404" y="1041908"/>
            <a:ext cx="2469515" cy="1129030"/>
          </a:xfrm>
          <a:prstGeom prst="rect">
            <a:avLst/>
          </a:prstGeom>
        </p:spPr>
        <p:txBody>
          <a:bodyPr vert="horz" wrap="square" lIns="0" tIns="12700" rIns="0" bIns="0" rtlCol="0">
            <a:spAutoFit/>
          </a:bodyPr>
          <a:lstStyle/>
          <a:p>
            <a:pPr marL="1270" algn="ctr">
              <a:lnSpc>
                <a:spcPct val="100000"/>
              </a:lnSpc>
              <a:spcBef>
                <a:spcPts val="100"/>
              </a:spcBef>
            </a:pPr>
            <a:r>
              <a:rPr sz="2400" u="heavy" dirty="0">
                <a:uFill>
                  <a:solidFill>
                    <a:srgbClr val="000000"/>
                  </a:solidFill>
                </a:uFill>
                <a:latin typeface="Calibri"/>
                <a:cs typeface="Calibri"/>
              </a:rPr>
              <a:t>“Slow”</a:t>
            </a:r>
            <a:r>
              <a:rPr sz="2400" u="heavy" spc="30" dirty="0">
                <a:uFill>
                  <a:solidFill>
                    <a:srgbClr val="000000"/>
                  </a:solidFill>
                </a:uFill>
                <a:latin typeface="Calibri"/>
                <a:cs typeface="Calibri"/>
              </a:rPr>
              <a:t> </a:t>
            </a:r>
            <a:r>
              <a:rPr sz="2400" u="heavy" spc="-10" dirty="0">
                <a:uFill>
                  <a:solidFill>
                    <a:srgbClr val="000000"/>
                  </a:solidFill>
                </a:uFill>
                <a:latin typeface="Calibri"/>
                <a:cs typeface="Calibri"/>
              </a:rPr>
              <a:t>R-</a:t>
            </a:r>
            <a:r>
              <a:rPr sz="2400" u="heavy" spc="-25" dirty="0">
                <a:uFill>
                  <a:solidFill>
                    <a:srgbClr val="000000"/>
                  </a:solidFill>
                </a:uFill>
                <a:latin typeface="Calibri"/>
                <a:cs typeface="Calibri"/>
              </a:rPr>
              <a:t>CNN</a:t>
            </a:r>
            <a:endParaRPr sz="2400">
              <a:latin typeface="Calibri"/>
              <a:cs typeface="Calibri"/>
            </a:endParaRPr>
          </a:p>
          <a:p>
            <a:pPr marL="12700" marR="5080" algn="ctr">
              <a:lnSpc>
                <a:spcPct val="100800"/>
              </a:lnSpc>
            </a:pPr>
            <a:r>
              <a:rPr sz="2400" dirty="0">
                <a:latin typeface="Calibri"/>
                <a:cs typeface="Calibri"/>
              </a:rPr>
              <a:t>Process</a:t>
            </a:r>
            <a:r>
              <a:rPr sz="2400" spc="-85" dirty="0">
                <a:latin typeface="Calibri"/>
                <a:cs typeface="Calibri"/>
              </a:rPr>
              <a:t> </a:t>
            </a:r>
            <a:r>
              <a:rPr sz="2400" dirty="0">
                <a:latin typeface="Calibri"/>
                <a:cs typeface="Calibri"/>
              </a:rPr>
              <a:t>each</a:t>
            </a:r>
            <a:r>
              <a:rPr sz="2400" spc="-80" dirty="0">
                <a:latin typeface="Calibri"/>
                <a:cs typeface="Calibri"/>
              </a:rPr>
              <a:t> </a:t>
            </a:r>
            <a:r>
              <a:rPr sz="2400" spc="-10" dirty="0">
                <a:latin typeface="Calibri"/>
                <a:cs typeface="Calibri"/>
              </a:rPr>
              <a:t>region independently</a:t>
            </a:r>
            <a:endParaRPr sz="24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Object</a:t>
            </a:r>
            <a:r>
              <a:rPr spc="-85" dirty="0"/>
              <a:t> </a:t>
            </a:r>
            <a:r>
              <a:rPr dirty="0"/>
              <a:t>Detection:</a:t>
            </a:r>
            <a:r>
              <a:rPr spc="-80" dirty="0"/>
              <a:t> </a:t>
            </a:r>
            <a:r>
              <a:rPr spc="-10" dirty="0"/>
              <a:t>Challenges</a:t>
            </a:r>
          </a:p>
        </p:txBody>
      </p:sp>
      <p:pic>
        <p:nvPicPr>
          <p:cNvPr id="3" name="object 3"/>
          <p:cNvPicPr/>
          <p:nvPr/>
        </p:nvPicPr>
        <p:blipFill>
          <a:blip r:embed="rId2" cstate="print"/>
          <a:stretch>
            <a:fillRect/>
          </a:stretch>
        </p:blipFill>
        <p:spPr>
          <a:xfrm>
            <a:off x="6385559" y="1365503"/>
            <a:ext cx="5330951" cy="4578096"/>
          </a:xfrm>
          <a:prstGeom prst="rect">
            <a:avLst/>
          </a:prstGeom>
        </p:spPr>
      </p:pic>
      <p:sp>
        <p:nvSpPr>
          <p:cNvPr id="4" name="object 4"/>
          <p:cNvSpPr txBox="1"/>
          <p:nvPr/>
        </p:nvSpPr>
        <p:spPr>
          <a:xfrm>
            <a:off x="239607" y="1987802"/>
            <a:ext cx="5904865" cy="3436620"/>
          </a:xfrm>
          <a:prstGeom prst="rect">
            <a:avLst/>
          </a:prstGeom>
        </p:spPr>
        <p:txBody>
          <a:bodyPr vert="horz" wrap="square" lIns="0" tIns="6350" rIns="0" bIns="0" rtlCol="0">
            <a:spAutoFit/>
          </a:bodyPr>
          <a:lstStyle/>
          <a:p>
            <a:pPr marL="355600" marR="5080" indent="-342900">
              <a:lnSpc>
                <a:spcPct val="101400"/>
              </a:lnSpc>
              <a:spcBef>
                <a:spcPts val="50"/>
              </a:spcBef>
              <a:buFont typeface="Calibri"/>
              <a:buChar char="-"/>
              <a:tabLst>
                <a:tab pos="355600" algn="l"/>
              </a:tabLst>
            </a:pPr>
            <a:r>
              <a:rPr sz="2800" b="1" dirty="0">
                <a:latin typeface="Calibri"/>
                <a:cs typeface="Calibri"/>
              </a:rPr>
              <a:t>Multiple</a:t>
            </a:r>
            <a:r>
              <a:rPr sz="2800" b="1" spc="-45" dirty="0">
                <a:latin typeface="Calibri"/>
                <a:cs typeface="Calibri"/>
              </a:rPr>
              <a:t> </a:t>
            </a:r>
            <a:r>
              <a:rPr sz="2800" b="1" dirty="0">
                <a:latin typeface="Calibri"/>
                <a:cs typeface="Calibri"/>
              </a:rPr>
              <a:t>outputs</a:t>
            </a:r>
            <a:r>
              <a:rPr sz="2800" dirty="0">
                <a:latin typeface="Calibri"/>
                <a:cs typeface="Calibri"/>
              </a:rPr>
              <a:t>:</a:t>
            </a:r>
            <a:r>
              <a:rPr sz="2800" spc="-45" dirty="0">
                <a:latin typeface="Calibri"/>
                <a:cs typeface="Calibri"/>
              </a:rPr>
              <a:t> </a:t>
            </a:r>
            <a:r>
              <a:rPr sz="2800" dirty="0">
                <a:latin typeface="Calibri"/>
                <a:cs typeface="Calibri"/>
              </a:rPr>
              <a:t>Need</a:t>
            </a:r>
            <a:r>
              <a:rPr sz="2800" spc="-40" dirty="0">
                <a:latin typeface="Calibri"/>
                <a:cs typeface="Calibri"/>
              </a:rPr>
              <a:t> </a:t>
            </a:r>
            <a:r>
              <a:rPr sz="2800" dirty="0">
                <a:latin typeface="Calibri"/>
                <a:cs typeface="Calibri"/>
              </a:rPr>
              <a:t>to</a:t>
            </a:r>
            <a:r>
              <a:rPr sz="2800" spc="-50" dirty="0">
                <a:latin typeface="Calibri"/>
                <a:cs typeface="Calibri"/>
              </a:rPr>
              <a:t> </a:t>
            </a:r>
            <a:r>
              <a:rPr sz="2800" spc="-10" dirty="0">
                <a:latin typeface="Calibri"/>
                <a:cs typeface="Calibri"/>
              </a:rPr>
              <a:t>output </a:t>
            </a:r>
            <a:r>
              <a:rPr sz="2800" dirty="0">
                <a:latin typeface="Calibri"/>
                <a:cs typeface="Calibri"/>
              </a:rPr>
              <a:t>variable</a:t>
            </a:r>
            <a:r>
              <a:rPr sz="2800" spc="-60" dirty="0">
                <a:latin typeface="Calibri"/>
                <a:cs typeface="Calibri"/>
              </a:rPr>
              <a:t> </a:t>
            </a:r>
            <a:r>
              <a:rPr sz="2800" dirty="0">
                <a:latin typeface="Calibri"/>
                <a:cs typeface="Calibri"/>
              </a:rPr>
              <a:t>numbers</a:t>
            </a:r>
            <a:r>
              <a:rPr sz="2800" spc="-50" dirty="0">
                <a:latin typeface="Calibri"/>
                <a:cs typeface="Calibri"/>
              </a:rPr>
              <a:t> </a:t>
            </a:r>
            <a:r>
              <a:rPr sz="2800" dirty="0">
                <a:latin typeface="Calibri"/>
                <a:cs typeface="Calibri"/>
              </a:rPr>
              <a:t>of</a:t>
            </a:r>
            <a:r>
              <a:rPr sz="2800" spc="-55" dirty="0">
                <a:latin typeface="Calibri"/>
                <a:cs typeface="Calibri"/>
              </a:rPr>
              <a:t> </a:t>
            </a:r>
            <a:r>
              <a:rPr sz="2800" dirty="0">
                <a:latin typeface="Calibri"/>
                <a:cs typeface="Calibri"/>
              </a:rPr>
              <a:t>objects</a:t>
            </a:r>
            <a:r>
              <a:rPr sz="2800" spc="-45" dirty="0">
                <a:latin typeface="Calibri"/>
                <a:cs typeface="Calibri"/>
              </a:rPr>
              <a:t> </a:t>
            </a:r>
            <a:r>
              <a:rPr sz="2800" dirty="0">
                <a:latin typeface="Calibri"/>
                <a:cs typeface="Calibri"/>
              </a:rPr>
              <a:t>per</a:t>
            </a:r>
            <a:r>
              <a:rPr sz="2800" spc="-55" dirty="0">
                <a:latin typeface="Calibri"/>
                <a:cs typeface="Calibri"/>
              </a:rPr>
              <a:t> </a:t>
            </a:r>
            <a:r>
              <a:rPr sz="2800" spc="-10" dirty="0">
                <a:latin typeface="Calibri"/>
                <a:cs typeface="Calibri"/>
              </a:rPr>
              <a:t>image</a:t>
            </a:r>
            <a:endParaRPr sz="2800">
              <a:latin typeface="Calibri"/>
              <a:cs typeface="Calibri"/>
            </a:endParaRPr>
          </a:p>
          <a:p>
            <a:pPr marL="354965" indent="-342265">
              <a:lnSpc>
                <a:spcPts val="3290"/>
              </a:lnSpc>
              <a:buFont typeface="Calibri"/>
              <a:buChar char="-"/>
              <a:tabLst>
                <a:tab pos="354965" algn="l"/>
              </a:tabLst>
            </a:pPr>
            <a:r>
              <a:rPr sz="2800" b="1" dirty="0">
                <a:latin typeface="Calibri"/>
                <a:cs typeface="Calibri"/>
              </a:rPr>
              <a:t>Multiple</a:t>
            </a:r>
            <a:r>
              <a:rPr sz="2800" b="1" spc="-45" dirty="0">
                <a:latin typeface="Calibri"/>
                <a:cs typeface="Calibri"/>
              </a:rPr>
              <a:t> </a:t>
            </a:r>
            <a:r>
              <a:rPr sz="2800" b="1" dirty="0">
                <a:latin typeface="Calibri"/>
                <a:cs typeface="Calibri"/>
              </a:rPr>
              <a:t>types</a:t>
            </a:r>
            <a:r>
              <a:rPr sz="2800" b="1" spc="-45" dirty="0">
                <a:latin typeface="Calibri"/>
                <a:cs typeface="Calibri"/>
              </a:rPr>
              <a:t> </a:t>
            </a:r>
            <a:r>
              <a:rPr sz="2800" b="1" dirty="0">
                <a:latin typeface="Calibri"/>
                <a:cs typeface="Calibri"/>
              </a:rPr>
              <a:t>of</a:t>
            </a:r>
            <a:r>
              <a:rPr sz="2800" b="1" spc="-40" dirty="0">
                <a:latin typeface="Calibri"/>
                <a:cs typeface="Calibri"/>
              </a:rPr>
              <a:t> </a:t>
            </a:r>
            <a:r>
              <a:rPr sz="2800" b="1" dirty="0">
                <a:latin typeface="Calibri"/>
                <a:cs typeface="Calibri"/>
              </a:rPr>
              <a:t>output</a:t>
            </a:r>
            <a:r>
              <a:rPr sz="2800" dirty="0">
                <a:latin typeface="Calibri"/>
                <a:cs typeface="Calibri"/>
              </a:rPr>
              <a:t>:</a:t>
            </a:r>
            <a:r>
              <a:rPr sz="2800" spc="-40" dirty="0">
                <a:latin typeface="Calibri"/>
                <a:cs typeface="Calibri"/>
              </a:rPr>
              <a:t> </a:t>
            </a:r>
            <a:r>
              <a:rPr sz="2800" dirty="0">
                <a:latin typeface="Calibri"/>
                <a:cs typeface="Calibri"/>
              </a:rPr>
              <a:t>Need</a:t>
            </a:r>
            <a:r>
              <a:rPr sz="2800" spc="-40" dirty="0">
                <a:latin typeface="Calibri"/>
                <a:cs typeface="Calibri"/>
              </a:rPr>
              <a:t> </a:t>
            </a:r>
            <a:r>
              <a:rPr sz="2800" spc="-25" dirty="0">
                <a:latin typeface="Calibri"/>
                <a:cs typeface="Calibri"/>
              </a:rPr>
              <a:t>to</a:t>
            </a:r>
            <a:endParaRPr sz="2800">
              <a:latin typeface="Calibri"/>
              <a:cs typeface="Calibri"/>
            </a:endParaRPr>
          </a:p>
          <a:p>
            <a:pPr marL="355600" marR="26670">
              <a:lnSpc>
                <a:spcPct val="100699"/>
              </a:lnSpc>
              <a:spcBef>
                <a:spcPts val="25"/>
              </a:spcBef>
            </a:pPr>
            <a:r>
              <a:rPr sz="2800" dirty="0">
                <a:latin typeface="Calibri"/>
                <a:cs typeface="Calibri"/>
              </a:rPr>
              <a:t>predict</a:t>
            </a:r>
            <a:r>
              <a:rPr sz="2800" spc="-55" dirty="0">
                <a:latin typeface="Calibri"/>
                <a:cs typeface="Calibri"/>
              </a:rPr>
              <a:t> </a:t>
            </a:r>
            <a:r>
              <a:rPr sz="2800" dirty="0">
                <a:latin typeface="Calibri"/>
                <a:cs typeface="Calibri"/>
              </a:rPr>
              <a:t>”what”</a:t>
            </a:r>
            <a:r>
              <a:rPr sz="2800" spc="-50" dirty="0">
                <a:latin typeface="Calibri"/>
                <a:cs typeface="Calibri"/>
              </a:rPr>
              <a:t> </a:t>
            </a:r>
            <a:r>
              <a:rPr sz="2800" dirty="0">
                <a:latin typeface="Calibri"/>
                <a:cs typeface="Calibri"/>
              </a:rPr>
              <a:t>(category</a:t>
            </a:r>
            <a:r>
              <a:rPr sz="2800" spc="-60" dirty="0">
                <a:latin typeface="Calibri"/>
                <a:cs typeface="Calibri"/>
              </a:rPr>
              <a:t> </a:t>
            </a:r>
            <a:r>
              <a:rPr sz="2800" dirty="0">
                <a:latin typeface="Calibri"/>
                <a:cs typeface="Calibri"/>
              </a:rPr>
              <a:t>label)</a:t>
            </a:r>
            <a:r>
              <a:rPr sz="2800" spc="-50" dirty="0">
                <a:latin typeface="Calibri"/>
                <a:cs typeface="Calibri"/>
              </a:rPr>
              <a:t> </a:t>
            </a:r>
            <a:r>
              <a:rPr sz="2800" dirty="0">
                <a:latin typeface="Calibri"/>
                <a:cs typeface="Calibri"/>
              </a:rPr>
              <a:t>as</a:t>
            </a:r>
            <a:r>
              <a:rPr sz="2800" spc="-50" dirty="0">
                <a:latin typeface="Calibri"/>
                <a:cs typeface="Calibri"/>
              </a:rPr>
              <a:t> </a:t>
            </a:r>
            <a:r>
              <a:rPr sz="2800" spc="-20" dirty="0">
                <a:latin typeface="Calibri"/>
                <a:cs typeface="Calibri"/>
              </a:rPr>
              <a:t>well </a:t>
            </a:r>
            <a:r>
              <a:rPr sz="2800" dirty="0">
                <a:latin typeface="Calibri"/>
                <a:cs typeface="Calibri"/>
              </a:rPr>
              <a:t>as</a:t>
            </a:r>
            <a:r>
              <a:rPr sz="2800" spc="-70" dirty="0">
                <a:latin typeface="Calibri"/>
                <a:cs typeface="Calibri"/>
              </a:rPr>
              <a:t> </a:t>
            </a:r>
            <a:r>
              <a:rPr sz="2800" dirty="0">
                <a:latin typeface="Calibri"/>
                <a:cs typeface="Calibri"/>
              </a:rPr>
              <a:t>“where”</a:t>
            </a:r>
            <a:r>
              <a:rPr sz="2800" spc="-65" dirty="0">
                <a:latin typeface="Calibri"/>
                <a:cs typeface="Calibri"/>
              </a:rPr>
              <a:t> </a:t>
            </a:r>
            <a:r>
              <a:rPr sz="2800" dirty="0">
                <a:latin typeface="Calibri"/>
                <a:cs typeface="Calibri"/>
              </a:rPr>
              <a:t>(bounding</a:t>
            </a:r>
            <a:r>
              <a:rPr sz="2800" spc="-75" dirty="0">
                <a:latin typeface="Calibri"/>
                <a:cs typeface="Calibri"/>
              </a:rPr>
              <a:t> </a:t>
            </a:r>
            <a:r>
              <a:rPr sz="2800" spc="-20" dirty="0">
                <a:latin typeface="Calibri"/>
                <a:cs typeface="Calibri"/>
              </a:rPr>
              <a:t>box)</a:t>
            </a:r>
            <a:endParaRPr sz="2800">
              <a:latin typeface="Calibri"/>
              <a:cs typeface="Calibri"/>
            </a:endParaRPr>
          </a:p>
          <a:p>
            <a:pPr marL="355600" indent="-342900">
              <a:lnSpc>
                <a:spcPts val="3310"/>
              </a:lnSpc>
              <a:buFont typeface="Calibri"/>
              <a:buChar char="-"/>
              <a:tabLst>
                <a:tab pos="355600" algn="l"/>
              </a:tabLst>
            </a:pPr>
            <a:r>
              <a:rPr sz="2800" b="1" dirty="0">
                <a:latin typeface="Calibri"/>
                <a:cs typeface="Calibri"/>
              </a:rPr>
              <a:t>Large</a:t>
            </a:r>
            <a:r>
              <a:rPr sz="2800" b="1" spc="-105" dirty="0">
                <a:latin typeface="Calibri"/>
                <a:cs typeface="Calibri"/>
              </a:rPr>
              <a:t> </a:t>
            </a:r>
            <a:r>
              <a:rPr sz="2800" b="1" dirty="0">
                <a:latin typeface="Calibri"/>
                <a:cs typeface="Calibri"/>
              </a:rPr>
              <a:t>images</a:t>
            </a:r>
            <a:r>
              <a:rPr sz="2800" dirty="0">
                <a:latin typeface="Calibri"/>
                <a:cs typeface="Calibri"/>
              </a:rPr>
              <a:t>:</a:t>
            </a:r>
            <a:r>
              <a:rPr sz="2800" spc="-105" dirty="0">
                <a:latin typeface="Calibri"/>
                <a:cs typeface="Calibri"/>
              </a:rPr>
              <a:t> </a:t>
            </a:r>
            <a:r>
              <a:rPr sz="2800" dirty="0">
                <a:latin typeface="Calibri"/>
                <a:cs typeface="Calibri"/>
              </a:rPr>
              <a:t>Classification</a:t>
            </a:r>
            <a:r>
              <a:rPr sz="2800" spc="-100" dirty="0">
                <a:latin typeface="Calibri"/>
                <a:cs typeface="Calibri"/>
              </a:rPr>
              <a:t> </a:t>
            </a:r>
            <a:r>
              <a:rPr sz="2800" dirty="0">
                <a:latin typeface="Calibri"/>
                <a:cs typeface="Calibri"/>
              </a:rPr>
              <a:t>works</a:t>
            </a:r>
            <a:r>
              <a:rPr sz="2800" spc="-100" dirty="0">
                <a:latin typeface="Calibri"/>
                <a:cs typeface="Calibri"/>
              </a:rPr>
              <a:t> </a:t>
            </a:r>
            <a:r>
              <a:rPr sz="2800" spc="-25" dirty="0">
                <a:latin typeface="Calibri"/>
                <a:cs typeface="Calibri"/>
              </a:rPr>
              <a:t>at</a:t>
            </a:r>
            <a:endParaRPr sz="2800">
              <a:latin typeface="Calibri"/>
              <a:cs typeface="Calibri"/>
            </a:endParaRPr>
          </a:p>
          <a:p>
            <a:pPr marL="355600" marR="355600">
              <a:lnSpc>
                <a:spcPts val="3290"/>
              </a:lnSpc>
              <a:spcBef>
                <a:spcPts val="215"/>
              </a:spcBef>
            </a:pPr>
            <a:r>
              <a:rPr sz="2800" dirty="0">
                <a:latin typeface="Calibri"/>
                <a:cs typeface="Calibri"/>
              </a:rPr>
              <a:t>224x224;</a:t>
            </a:r>
            <a:r>
              <a:rPr sz="2800" spc="-70" dirty="0">
                <a:latin typeface="Calibri"/>
                <a:cs typeface="Calibri"/>
              </a:rPr>
              <a:t> </a:t>
            </a:r>
            <a:r>
              <a:rPr sz="2800" dirty="0">
                <a:latin typeface="Calibri"/>
                <a:cs typeface="Calibri"/>
              </a:rPr>
              <a:t>need</a:t>
            </a:r>
            <a:r>
              <a:rPr sz="2800" spc="-70" dirty="0">
                <a:latin typeface="Calibri"/>
                <a:cs typeface="Calibri"/>
              </a:rPr>
              <a:t> </a:t>
            </a:r>
            <a:r>
              <a:rPr sz="2800" dirty="0">
                <a:latin typeface="Calibri"/>
                <a:cs typeface="Calibri"/>
              </a:rPr>
              <a:t>higher</a:t>
            </a:r>
            <a:r>
              <a:rPr sz="2800" spc="-70" dirty="0">
                <a:latin typeface="Calibri"/>
                <a:cs typeface="Calibri"/>
              </a:rPr>
              <a:t> </a:t>
            </a:r>
            <a:r>
              <a:rPr sz="2800" dirty="0">
                <a:latin typeface="Calibri"/>
                <a:cs typeface="Calibri"/>
              </a:rPr>
              <a:t>resolution</a:t>
            </a:r>
            <a:r>
              <a:rPr sz="2800" spc="-65" dirty="0">
                <a:latin typeface="Calibri"/>
                <a:cs typeface="Calibri"/>
              </a:rPr>
              <a:t> </a:t>
            </a:r>
            <a:r>
              <a:rPr sz="2800" spc="-25" dirty="0">
                <a:latin typeface="Calibri"/>
                <a:cs typeface="Calibri"/>
              </a:rPr>
              <a:t>for </a:t>
            </a:r>
            <a:r>
              <a:rPr sz="2800" dirty="0">
                <a:latin typeface="Calibri"/>
                <a:cs typeface="Calibri"/>
              </a:rPr>
              <a:t>detection,</a:t>
            </a:r>
            <a:r>
              <a:rPr sz="2800" spc="-100" dirty="0">
                <a:latin typeface="Calibri"/>
                <a:cs typeface="Calibri"/>
              </a:rPr>
              <a:t> </a:t>
            </a:r>
            <a:r>
              <a:rPr sz="2800" dirty="0">
                <a:latin typeface="Calibri"/>
                <a:cs typeface="Calibri"/>
              </a:rPr>
              <a:t>often</a:t>
            </a:r>
            <a:r>
              <a:rPr sz="2800" spc="-95" dirty="0">
                <a:latin typeface="Calibri"/>
                <a:cs typeface="Calibri"/>
              </a:rPr>
              <a:t> </a:t>
            </a:r>
            <a:r>
              <a:rPr sz="2800" spc="-10" dirty="0">
                <a:latin typeface="Calibri"/>
                <a:cs typeface="Calibri"/>
              </a:rPr>
              <a:t>~800x600</a:t>
            </a:r>
            <a:endParaRPr sz="2800">
              <a:latin typeface="Calibri"/>
              <a:cs typeface="Calibri"/>
            </a:endParaRPr>
          </a:p>
        </p:txBody>
      </p:sp>
      <p:sp>
        <p:nvSpPr>
          <p:cNvPr id="5" name="object 5"/>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6" name="object 6"/>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6</a:t>
            </a:fld>
            <a:endParaRPr spc="-25" dirty="0"/>
          </a:p>
        </p:txBody>
      </p:sp>
      <p:sp>
        <p:nvSpPr>
          <p:cNvPr id="7" name="object 7"/>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Fast</a:t>
            </a:r>
            <a:r>
              <a:rPr spc="-195" dirty="0"/>
              <a:t> </a:t>
            </a:r>
            <a:r>
              <a:rPr spc="-20" dirty="0"/>
              <a:t>R-</a:t>
            </a:r>
            <a:r>
              <a:rPr spc="-25" dirty="0"/>
              <a:t>CNN</a:t>
            </a:r>
          </a:p>
        </p:txBody>
      </p:sp>
      <p:grpSp>
        <p:nvGrpSpPr>
          <p:cNvPr id="3" name="object 3"/>
          <p:cNvGrpSpPr/>
          <p:nvPr/>
        </p:nvGrpSpPr>
        <p:grpSpPr>
          <a:xfrm>
            <a:off x="8313890" y="4400257"/>
            <a:ext cx="3482340" cy="1645285"/>
            <a:chOff x="8313890" y="4400257"/>
            <a:chExt cx="3482340" cy="1645285"/>
          </a:xfrm>
        </p:grpSpPr>
        <p:sp>
          <p:nvSpPr>
            <p:cNvPr id="4" name="object 4"/>
            <p:cNvSpPr/>
            <p:nvPr/>
          </p:nvSpPr>
          <p:spPr>
            <a:xfrm>
              <a:off x="9595574" y="4405020"/>
              <a:ext cx="569595" cy="184150"/>
            </a:xfrm>
            <a:custGeom>
              <a:avLst/>
              <a:gdLst/>
              <a:ahLst/>
              <a:cxnLst/>
              <a:rect l="l" t="t" r="r" b="b"/>
              <a:pathLst>
                <a:path w="569595" h="184150">
                  <a:moveTo>
                    <a:pt x="569569" y="0"/>
                  </a:moveTo>
                  <a:lnTo>
                    <a:pt x="169824" y="0"/>
                  </a:lnTo>
                  <a:lnTo>
                    <a:pt x="0" y="183730"/>
                  </a:lnTo>
                  <a:lnTo>
                    <a:pt x="399745" y="183730"/>
                  </a:lnTo>
                  <a:lnTo>
                    <a:pt x="569569" y="0"/>
                  </a:lnTo>
                  <a:close/>
                </a:path>
              </a:pathLst>
            </a:custGeom>
            <a:solidFill>
              <a:srgbClr val="E7E6E6">
                <a:alpha val="79998"/>
              </a:srgbClr>
            </a:solidFill>
          </p:spPr>
          <p:txBody>
            <a:bodyPr wrap="square" lIns="0" tIns="0" rIns="0" bIns="0" rtlCol="0"/>
            <a:lstStyle/>
            <a:p>
              <a:endParaRPr/>
            </a:p>
          </p:txBody>
        </p:sp>
        <p:sp>
          <p:nvSpPr>
            <p:cNvPr id="5" name="object 5"/>
            <p:cNvSpPr/>
            <p:nvPr/>
          </p:nvSpPr>
          <p:spPr>
            <a:xfrm>
              <a:off x="9595574" y="4405020"/>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pic>
          <p:nvPicPr>
            <p:cNvPr id="6" name="object 6"/>
            <p:cNvPicPr/>
            <p:nvPr/>
          </p:nvPicPr>
          <p:blipFill>
            <a:blip r:embed="rId2" cstate="print"/>
            <a:stretch>
              <a:fillRect/>
            </a:stretch>
          </p:blipFill>
          <p:spPr>
            <a:xfrm>
              <a:off x="8318652" y="4864343"/>
              <a:ext cx="3472484" cy="1175870"/>
            </a:xfrm>
            <a:prstGeom prst="rect">
              <a:avLst/>
            </a:prstGeom>
          </p:spPr>
        </p:pic>
        <p:sp>
          <p:nvSpPr>
            <p:cNvPr id="7" name="object 7"/>
            <p:cNvSpPr/>
            <p:nvPr/>
          </p:nvSpPr>
          <p:spPr>
            <a:xfrm>
              <a:off x="8318652" y="4864341"/>
              <a:ext cx="3472815" cy="1176020"/>
            </a:xfrm>
            <a:custGeom>
              <a:avLst/>
              <a:gdLst/>
              <a:ahLst/>
              <a:cxnLst/>
              <a:rect l="l" t="t" r="r" b="b"/>
              <a:pathLst>
                <a:path w="3472815" h="1176020">
                  <a:moveTo>
                    <a:pt x="0" y="1175869"/>
                  </a:moveTo>
                  <a:lnTo>
                    <a:pt x="1086840" y="0"/>
                  </a:lnTo>
                  <a:lnTo>
                    <a:pt x="3472490" y="0"/>
                  </a:lnTo>
                  <a:lnTo>
                    <a:pt x="2385649" y="1175869"/>
                  </a:lnTo>
                  <a:lnTo>
                    <a:pt x="0" y="1175869"/>
                  </a:lnTo>
                  <a:close/>
                </a:path>
              </a:pathLst>
            </a:custGeom>
            <a:ln w="9186">
              <a:solidFill>
                <a:srgbClr val="1D7D66"/>
              </a:solidFill>
            </a:ln>
          </p:spPr>
          <p:txBody>
            <a:bodyPr wrap="square" lIns="0" tIns="0" rIns="0" bIns="0" rtlCol="0"/>
            <a:lstStyle/>
            <a:p>
              <a:endParaRPr/>
            </a:p>
          </p:txBody>
        </p:sp>
      </p:grpSp>
      <p:sp>
        <p:nvSpPr>
          <p:cNvPr id="8" name="object 8"/>
          <p:cNvSpPr txBox="1"/>
          <p:nvPr/>
        </p:nvSpPr>
        <p:spPr>
          <a:xfrm>
            <a:off x="7902308" y="5179179"/>
            <a:ext cx="599440" cy="577215"/>
          </a:xfrm>
          <a:prstGeom prst="rect">
            <a:avLst/>
          </a:prstGeom>
        </p:spPr>
        <p:txBody>
          <a:bodyPr vert="horz" wrap="square" lIns="0" tIns="12065" rIns="0" bIns="0" rtlCol="0">
            <a:spAutoFit/>
          </a:bodyPr>
          <a:lstStyle/>
          <a:p>
            <a:pPr marL="12700" marR="5080">
              <a:lnSpc>
                <a:spcPct val="100499"/>
              </a:lnSpc>
              <a:spcBef>
                <a:spcPts val="95"/>
              </a:spcBef>
            </a:pPr>
            <a:r>
              <a:rPr sz="1800" spc="-10" dirty="0">
                <a:latin typeface="Calibri"/>
                <a:cs typeface="Calibri"/>
              </a:rPr>
              <a:t>Input image</a:t>
            </a:r>
            <a:endParaRPr sz="1800">
              <a:latin typeface="Calibri"/>
              <a:cs typeface="Calibri"/>
            </a:endParaRPr>
          </a:p>
        </p:txBody>
      </p:sp>
      <p:grpSp>
        <p:nvGrpSpPr>
          <p:cNvPr id="9" name="object 9"/>
          <p:cNvGrpSpPr/>
          <p:nvPr/>
        </p:nvGrpSpPr>
        <p:grpSpPr>
          <a:xfrm>
            <a:off x="8369007" y="3031477"/>
            <a:ext cx="3206750" cy="2995295"/>
            <a:chOff x="8369007" y="3031477"/>
            <a:chExt cx="3206750" cy="2995295"/>
          </a:xfrm>
        </p:grpSpPr>
        <p:sp>
          <p:nvSpPr>
            <p:cNvPr id="10" name="object 10"/>
            <p:cNvSpPr/>
            <p:nvPr/>
          </p:nvSpPr>
          <p:spPr>
            <a:xfrm>
              <a:off x="8980080" y="4928654"/>
              <a:ext cx="1755139" cy="753745"/>
            </a:xfrm>
            <a:custGeom>
              <a:avLst/>
              <a:gdLst/>
              <a:ahLst/>
              <a:cxnLst/>
              <a:rect l="l" t="t" r="r" b="b"/>
              <a:pathLst>
                <a:path w="1755140" h="753745">
                  <a:moveTo>
                    <a:pt x="1754619" y="0"/>
                  </a:moveTo>
                  <a:lnTo>
                    <a:pt x="696264" y="0"/>
                  </a:lnTo>
                  <a:lnTo>
                    <a:pt x="0" y="753287"/>
                  </a:lnTo>
                  <a:lnTo>
                    <a:pt x="1058354" y="753287"/>
                  </a:lnTo>
                  <a:lnTo>
                    <a:pt x="1754619" y="0"/>
                  </a:lnTo>
                  <a:close/>
                </a:path>
              </a:pathLst>
            </a:custGeom>
            <a:solidFill>
              <a:srgbClr val="E7E6E6">
                <a:alpha val="79998"/>
              </a:srgbClr>
            </a:solidFill>
          </p:spPr>
          <p:txBody>
            <a:bodyPr wrap="square" lIns="0" tIns="0" rIns="0" bIns="0" rtlCol="0"/>
            <a:lstStyle/>
            <a:p>
              <a:endParaRPr/>
            </a:p>
          </p:txBody>
        </p:sp>
        <p:sp>
          <p:nvSpPr>
            <p:cNvPr id="11" name="object 11"/>
            <p:cNvSpPr/>
            <p:nvPr/>
          </p:nvSpPr>
          <p:spPr>
            <a:xfrm>
              <a:off x="8980080" y="4928654"/>
              <a:ext cx="1755139" cy="753745"/>
            </a:xfrm>
            <a:custGeom>
              <a:avLst/>
              <a:gdLst/>
              <a:ahLst/>
              <a:cxnLst/>
              <a:rect l="l" t="t" r="r" b="b"/>
              <a:pathLst>
                <a:path w="1755140" h="753745">
                  <a:moveTo>
                    <a:pt x="0" y="753291"/>
                  </a:moveTo>
                  <a:lnTo>
                    <a:pt x="696259" y="0"/>
                  </a:lnTo>
                  <a:lnTo>
                    <a:pt x="1754618" y="0"/>
                  </a:lnTo>
                  <a:lnTo>
                    <a:pt x="1058355" y="753291"/>
                  </a:lnTo>
                  <a:lnTo>
                    <a:pt x="0" y="753291"/>
                  </a:lnTo>
                  <a:close/>
                </a:path>
              </a:pathLst>
            </a:custGeom>
            <a:ln w="9186">
              <a:solidFill>
                <a:srgbClr val="1D7D66"/>
              </a:solidFill>
            </a:ln>
          </p:spPr>
          <p:txBody>
            <a:bodyPr wrap="square" lIns="0" tIns="0" rIns="0" bIns="0" rtlCol="0"/>
            <a:lstStyle/>
            <a:p>
              <a:endParaRPr/>
            </a:p>
          </p:txBody>
        </p:sp>
        <p:sp>
          <p:nvSpPr>
            <p:cNvPr id="12" name="object 12"/>
            <p:cNvSpPr/>
            <p:nvPr/>
          </p:nvSpPr>
          <p:spPr>
            <a:xfrm>
              <a:off x="10734700" y="4947018"/>
              <a:ext cx="836294" cy="312420"/>
            </a:xfrm>
            <a:custGeom>
              <a:avLst/>
              <a:gdLst/>
              <a:ahLst/>
              <a:cxnLst/>
              <a:rect l="l" t="t" r="r" b="b"/>
              <a:pathLst>
                <a:path w="836295" h="312420">
                  <a:moveTo>
                    <a:pt x="835964" y="0"/>
                  </a:moveTo>
                  <a:lnTo>
                    <a:pt x="288696" y="0"/>
                  </a:lnTo>
                  <a:lnTo>
                    <a:pt x="0" y="312343"/>
                  </a:lnTo>
                  <a:lnTo>
                    <a:pt x="547281" y="312343"/>
                  </a:lnTo>
                  <a:lnTo>
                    <a:pt x="835964" y="0"/>
                  </a:lnTo>
                  <a:close/>
                </a:path>
              </a:pathLst>
            </a:custGeom>
            <a:solidFill>
              <a:srgbClr val="E7E6E6">
                <a:alpha val="79998"/>
              </a:srgbClr>
            </a:solidFill>
          </p:spPr>
          <p:txBody>
            <a:bodyPr wrap="square" lIns="0" tIns="0" rIns="0" bIns="0" rtlCol="0"/>
            <a:lstStyle/>
            <a:p>
              <a:endParaRPr/>
            </a:p>
          </p:txBody>
        </p:sp>
        <p:sp>
          <p:nvSpPr>
            <p:cNvPr id="13" name="object 13"/>
            <p:cNvSpPr/>
            <p:nvPr/>
          </p:nvSpPr>
          <p:spPr>
            <a:xfrm>
              <a:off x="10734700" y="4947018"/>
              <a:ext cx="836294" cy="312420"/>
            </a:xfrm>
            <a:custGeom>
              <a:avLst/>
              <a:gdLst/>
              <a:ahLst/>
              <a:cxnLst/>
              <a:rect l="l" t="t" r="r" b="b"/>
              <a:pathLst>
                <a:path w="836295" h="312420">
                  <a:moveTo>
                    <a:pt x="0" y="312340"/>
                  </a:moveTo>
                  <a:lnTo>
                    <a:pt x="288692" y="0"/>
                  </a:lnTo>
                  <a:lnTo>
                    <a:pt x="835969" y="0"/>
                  </a:lnTo>
                  <a:lnTo>
                    <a:pt x="547277" y="312340"/>
                  </a:lnTo>
                  <a:lnTo>
                    <a:pt x="0" y="312340"/>
                  </a:lnTo>
                  <a:close/>
                </a:path>
              </a:pathLst>
            </a:custGeom>
            <a:ln w="9186">
              <a:solidFill>
                <a:srgbClr val="1D7D66"/>
              </a:solidFill>
            </a:ln>
          </p:spPr>
          <p:txBody>
            <a:bodyPr wrap="square" lIns="0" tIns="0" rIns="0" bIns="0" rtlCol="0"/>
            <a:lstStyle/>
            <a:p>
              <a:endParaRPr/>
            </a:p>
          </p:txBody>
        </p:sp>
        <p:sp>
          <p:nvSpPr>
            <p:cNvPr id="14" name="object 14"/>
            <p:cNvSpPr/>
            <p:nvPr/>
          </p:nvSpPr>
          <p:spPr>
            <a:xfrm>
              <a:off x="8373770" y="5544147"/>
              <a:ext cx="817880" cy="478155"/>
            </a:xfrm>
            <a:custGeom>
              <a:avLst/>
              <a:gdLst/>
              <a:ahLst/>
              <a:cxnLst/>
              <a:rect l="l" t="t" r="r" b="b"/>
              <a:pathLst>
                <a:path w="817879" h="478154">
                  <a:moveTo>
                    <a:pt x="817600" y="0"/>
                  </a:moveTo>
                  <a:lnTo>
                    <a:pt x="441528" y="0"/>
                  </a:lnTo>
                  <a:lnTo>
                    <a:pt x="0" y="477695"/>
                  </a:lnTo>
                  <a:lnTo>
                    <a:pt x="376072" y="477695"/>
                  </a:lnTo>
                  <a:lnTo>
                    <a:pt x="817600" y="0"/>
                  </a:lnTo>
                  <a:close/>
                </a:path>
              </a:pathLst>
            </a:custGeom>
            <a:solidFill>
              <a:srgbClr val="E7E6E6">
                <a:alpha val="79998"/>
              </a:srgbClr>
            </a:solidFill>
          </p:spPr>
          <p:txBody>
            <a:bodyPr wrap="square" lIns="0" tIns="0" rIns="0" bIns="0" rtlCol="0"/>
            <a:lstStyle/>
            <a:p>
              <a:endParaRPr/>
            </a:p>
          </p:txBody>
        </p:sp>
        <p:sp>
          <p:nvSpPr>
            <p:cNvPr id="15" name="object 15"/>
            <p:cNvSpPr/>
            <p:nvPr/>
          </p:nvSpPr>
          <p:spPr>
            <a:xfrm>
              <a:off x="8373770" y="5544147"/>
              <a:ext cx="817880" cy="478155"/>
            </a:xfrm>
            <a:custGeom>
              <a:avLst/>
              <a:gdLst/>
              <a:ahLst/>
              <a:cxnLst/>
              <a:rect l="l" t="t" r="r" b="b"/>
              <a:pathLst>
                <a:path w="817879" h="478154">
                  <a:moveTo>
                    <a:pt x="0" y="477697"/>
                  </a:moveTo>
                  <a:lnTo>
                    <a:pt x="441529" y="0"/>
                  </a:lnTo>
                  <a:lnTo>
                    <a:pt x="817596" y="0"/>
                  </a:lnTo>
                  <a:lnTo>
                    <a:pt x="376067" y="477697"/>
                  </a:lnTo>
                  <a:lnTo>
                    <a:pt x="0" y="477697"/>
                  </a:lnTo>
                  <a:close/>
                </a:path>
              </a:pathLst>
            </a:custGeom>
            <a:ln w="9186">
              <a:solidFill>
                <a:srgbClr val="1D7D66"/>
              </a:solidFill>
            </a:ln>
          </p:spPr>
          <p:txBody>
            <a:bodyPr wrap="square" lIns="0" tIns="0" rIns="0" bIns="0" rtlCol="0"/>
            <a:lstStyle/>
            <a:p>
              <a:endParaRPr/>
            </a:p>
          </p:txBody>
        </p:sp>
        <p:sp>
          <p:nvSpPr>
            <p:cNvPr id="16" name="object 16"/>
            <p:cNvSpPr/>
            <p:nvPr/>
          </p:nvSpPr>
          <p:spPr>
            <a:xfrm>
              <a:off x="10307535" y="3036239"/>
              <a:ext cx="252729" cy="1240790"/>
            </a:xfrm>
            <a:custGeom>
              <a:avLst/>
              <a:gdLst/>
              <a:ahLst/>
              <a:cxnLst/>
              <a:rect l="l" t="t" r="r" b="b"/>
              <a:pathLst>
                <a:path w="252729" h="1240789">
                  <a:moveTo>
                    <a:pt x="252615" y="0"/>
                  </a:moveTo>
                  <a:lnTo>
                    <a:pt x="0" y="252628"/>
                  </a:lnTo>
                  <a:lnTo>
                    <a:pt x="0" y="1240167"/>
                  </a:lnTo>
                  <a:lnTo>
                    <a:pt x="252615" y="987539"/>
                  </a:lnTo>
                  <a:lnTo>
                    <a:pt x="252615" y="0"/>
                  </a:lnTo>
                  <a:close/>
                </a:path>
              </a:pathLst>
            </a:custGeom>
            <a:solidFill>
              <a:srgbClr val="CDCDCD">
                <a:alpha val="92939"/>
              </a:srgbClr>
            </a:solidFill>
          </p:spPr>
          <p:txBody>
            <a:bodyPr wrap="square" lIns="0" tIns="0" rIns="0" bIns="0" rtlCol="0"/>
            <a:lstStyle/>
            <a:p>
              <a:endParaRPr/>
            </a:p>
          </p:txBody>
        </p:sp>
        <p:sp>
          <p:nvSpPr>
            <p:cNvPr id="17" name="object 17"/>
            <p:cNvSpPr/>
            <p:nvPr/>
          </p:nvSpPr>
          <p:spPr>
            <a:xfrm>
              <a:off x="9549650" y="3036239"/>
              <a:ext cx="1010919" cy="252729"/>
            </a:xfrm>
            <a:custGeom>
              <a:avLst/>
              <a:gdLst/>
              <a:ahLst/>
              <a:cxnLst/>
              <a:rect l="l" t="t" r="r" b="b"/>
              <a:pathLst>
                <a:path w="1010920" h="252729">
                  <a:moveTo>
                    <a:pt x="1010500" y="0"/>
                  </a:moveTo>
                  <a:lnTo>
                    <a:pt x="252628" y="0"/>
                  </a:lnTo>
                  <a:lnTo>
                    <a:pt x="0" y="252628"/>
                  </a:lnTo>
                  <a:lnTo>
                    <a:pt x="757885" y="252628"/>
                  </a:lnTo>
                  <a:lnTo>
                    <a:pt x="1010500" y="0"/>
                  </a:lnTo>
                  <a:close/>
                </a:path>
              </a:pathLst>
            </a:custGeom>
            <a:solidFill>
              <a:srgbClr val="FFFFFF">
                <a:alpha val="92939"/>
              </a:srgbClr>
            </a:solidFill>
          </p:spPr>
          <p:txBody>
            <a:bodyPr wrap="square" lIns="0" tIns="0" rIns="0" bIns="0" rtlCol="0"/>
            <a:lstStyle/>
            <a:p>
              <a:endParaRPr/>
            </a:p>
          </p:txBody>
        </p:sp>
        <p:sp>
          <p:nvSpPr>
            <p:cNvPr id="18" name="object 18"/>
            <p:cNvSpPr/>
            <p:nvPr/>
          </p:nvSpPr>
          <p:spPr>
            <a:xfrm>
              <a:off x="9549650" y="3036239"/>
              <a:ext cx="1010919" cy="1240790"/>
            </a:xfrm>
            <a:custGeom>
              <a:avLst/>
              <a:gdLst/>
              <a:ahLst/>
              <a:cxnLst/>
              <a:rect l="l" t="t" r="r" b="b"/>
              <a:pathLst>
                <a:path w="1010920" h="1240789">
                  <a:moveTo>
                    <a:pt x="0" y="252628"/>
                  </a:moveTo>
                  <a:lnTo>
                    <a:pt x="252628" y="0"/>
                  </a:lnTo>
                  <a:lnTo>
                    <a:pt x="1010513" y="0"/>
                  </a:lnTo>
                  <a:lnTo>
                    <a:pt x="1010513" y="987546"/>
                  </a:lnTo>
                  <a:lnTo>
                    <a:pt x="757884" y="1240175"/>
                  </a:lnTo>
                  <a:lnTo>
                    <a:pt x="0" y="1240175"/>
                  </a:lnTo>
                  <a:lnTo>
                    <a:pt x="0" y="252628"/>
                  </a:lnTo>
                  <a:close/>
                </a:path>
                <a:path w="1010920" h="1240789">
                  <a:moveTo>
                    <a:pt x="0" y="252628"/>
                  </a:moveTo>
                  <a:lnTo>
                    <a:pt x="757884" y="252628"/>
                  </a:lnTo>
                  <a:lnTo>
                    <a:pt x="1010513" y="0"/>
                  </a:lnTo>
                </a:path>
                <a:path w="1010920" h="1240789">
                  <a:moveTo>
                    <a:pt x="757884" y="252628"/>
                  </a:moveTo>
                  <a:lnTo>
                    <a:pt x="757884" y="1240175"/>
                  </a:lnTo>
                </a:path>
              </a:pathLst>
            </a:custGeom>
            <a:ln w="9186">
              <a:solidFill>
                <a:srgbClr val="1D7D66"/>
              </a:solidFill>
            </a:ln>
          </p:spPr>
          <p:txBody>
            <a:bodyPr wrap="square" lIns="0" tIns="0" rIns="0" bIns="0" rtlCol="0"/>
            <a:lstStyle/>
            <a:p>
              <a:endParaRPr/>
            </a:p>
          </p:txBody>
        </p:sp>
      </p:grpSp>
      <p:sp>
        <p:nvSpPr>
          <p:cNvPr id="19" name="object 19"/>
          <p:cNvSpPr txBox="1"/>
          <p:nvPr/>
        </p:nvSpPr>
        <p:spPr>
          <a:xfrm>
            <a:off x="9674555" y="3484012"/>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20" name="object 20"/>
          <p:cNvGrpSpPr/>
          <p:nvPr/>
        </p:nvGrpSpPr>
        <p:grpSpPr>
          <a:xfrm>
            <a:off x="10739119" y="2755874"/>
            <a:ext cx="1020444" cy="1250315"/>
            <a:chOff x="10739119" y="2755874"/>
            <a:chExt cx="1020444" cy="1250315"/>
          </a:xfrm>
        </p:grpSpPr>
        <p:sp>
          <p:nvSpPr>
            <p:cNvPr id="21" name="object 21"/>
            <p:cNvSpPr/>
            <p:nvPr/>
          </p:nvSpPr>
          <p:spPr>
            <a:xfrm>
              <a:off x="11501767" y="2760637"/>
              <a:ext cx="252729" cy="1240790"/>
            </a:xfrm>
            <a:custGeom>
              <a:avLst/>
              <a:gdLst/>
              <a:ahLst/>
              <a:cxnLst/>
              <a:rect l="l" t="t" r="r" b="b"/>
              <a:pathLst>
                <a:path w="252729" h="1240789">
                  <a:moveTo>
                    <a:pt x="252628" y="0"/>
                  </a:moveTo>
                  <a:lnTo>
                    <a:pt x="0" y="252628"/>
                  </a:lnTo>
                  <a:lnTo>
                    <a:pt x="0" y="1240180"/>
                  </a:lnTo>
                  <a:lnTo>
                    <a:pt x="252628" y="987552"/>
                  </a:lnTo>
                  <a:lnTo>
                    <a:pt x="252628" y="0"/>
                  </a:lnTo>
                  <a:close/>
                </a:path>
              </a:pathLst>
            </a:custGeom>
            <a:solidFill>
              <a:srgbClr val="CDCDCD">
                <a:alpha val="92939"/>
              </a:srgbClr>
            </a:solidFill>
          </p:spPr>
          <p:txBody>
            <a:bodyPr wrap="square" lIns="0" tIns="0" rIns="0" bIns="0" rtlCol="0"/>
            <a:lstStyle/>
            <a:p>
              <a:endParaRPr/>
            </a:p>
          </p:txBody>
        </p:sp>
        <p:sp>
          <p:nvSpPr>
            <p:cNvPr id="22" name="object 22"/>
            <p:cNvSpPr/>
            <p:nvPr/>
          </p:nvSpPr>
          <p:spPr>
            <a:xfrm>
              <a:off x="10743882" y="2760637"/>
              <a:ext cx="1010919" cy="252729"/>
            </a:xfrm>
            <a:custGeom>
              <a:avLst/>
              <a:gdLst/>
              <a:ahLst/>
              <a:cxnLst/>
              <a:rect l="l" t="t" r="r" b="b"/>
              <a:pathLst>
                <a:path w="1010920" h="252730">
                  <a:moveTo>
                    <a:pt x="1010513" y="0"/>
                  </a:moveTo>
                  <a:lnTo>
                    <a:pt x="252628" y="0"/>
                  </a:lnTo>
                  <a:lnTo>
                    <a:pt x="0" y="252628"/>
                  </a:lnTo>
                  <a:lnTo>
                    <a:pt x="757885" y="252628"/>
                  </a:lnTo>
                  <a:lnTo>
                    <a:pt x="1010513" y="0"/>
                  </a:lnTo>
                  <a:close/>
                </a:path>
              </a:pathLst>
            </a:custGeom>
            <a:solidFill>
              <a:srgbClr val="FFFFFF">
                <a:alpha val="92939"/>
              </a:srgbClr>
            </a:solidFill>
          </p:spPr>
          <p:txBody>
            <a:bodyPr wrap="square" lIns="0" tIns="0" rIns="0" bIns="0" rtlCol="0"/>
            <a:lstStyle/>
            <a:p>
              <a:endParaRPr/>
            </a:p>
          </p:txBody>
        </p:sp>
        <p:sp>
          <p:nvSpPr>
            <p:cNvPr id="23" name="object 23"/>
            <p:cNvSpPr/>
            <p:nvPr/>
          </p:nvSpPr>
          <p:spPr>
            <a:xfrm>
              <a:off x="10743882" y="2760637"/>
              <a:ext cx="1010919" cy="1240790"/>
            </a:xfrm>
            <a:custGeom>
              <a:avLst/>
              <a:gdLst/>
              <a:ahLst/>
              <a:cxnLst/>
              <a:rect l="l" t="t" r="r" b="b"/>
              <a:pathLst>
                <a:path w="1010920" h="1240789">
                  <a:moveTo>
                    <a:pt x="0" y="252628"/>
                  </a:moveTo>
                  <a:lnTo>
                    <a:pt x="252628" y="0"/>
                  </a:lnTo>
                  <a:lnTo>
                    <a:pt x="1010513" y="0"/>
                  </a:lnTo>
                  <a:lnTo>
                    <a:pt x="1010513" y="987546"/>
                  </a:lnTo>
                  <a:lnTo>
                    <a:pt x="757884" y="1240175"/>
                  </a:lnTo>
                  <a:lnTo>
                    <a:pt x="0" y="1240175"/>
                  </a:lnTo>
                  <a:lnTo>
                    <a:pt x="0" y="252628"/>
                  </a:lnTo>
                  <a:close/>
                </a:path>
                <a:path w="1010920" h="1240789">
                  <a:moveTo>
                    <a:pt x="0" y="252628"/>
                  </a:moveTo>
                  <a:lnTo>
                    <a:pt x="757884" y="252628"/>
                  </a:lnTo>
                  <a:lnTo>
                    <a:pt x="1010513" y="0"/>
                  </a:lnTo>
                </a:path>
                <a:path w="1010920" h="1240789">
                  <a:moveTo>
                    <a:pt x="757884" y="252628"/>
                  </a:moveTo>
                  <a:lnTo>
                    <a:pt x="757884" y="1240175"/>
                  </a:lnTo>
                </a:path>
              </a:pathLst>
            </a:custGeom>
            <a:ln w="9186">
              <a:solidFill>
                <a:srgbClr val="1D7D66"/>
              </a:solidFill>
            </a:ln>
          </p:spPr>
          <p:txBody>
            <a:bodyPr wrap="square" lIns="0" tIns="0" rIns="0" bIns="0" rtlCol="0"/>
            <a:lstStyle/>
            <a:p>
              <a:endParaRPr/>
            </a:p>
          </p:txBody>
        </p:sp>
      </p:grpSp>
      <p:sp>
        <p:nvSpPr>
          <p:cNvPr id="24" name="object 24"/>
          <p:cNvSpPr txBox="1"/>
          <p:nvPr/>
        </p:nvSpPr>
        <p:spPr>
          <a:xfrm>
            <a:off x="10872495" y="3207826"/>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25" name="object 25"/>
          <p:cNvGrpSpPr/>
          <p:nvPr/>
        </p:nvGrpSpPr>
        <p:grpSpPr>
          <a:xfrm>
            <a:off x="8433320" y="3417303"/>
            <a:ext cx="1029335" cy="1250315"/>
            <a:chOff x="8433320" y="3417303"/>
            <a:chExt cx="1029335" cy="1250315"/>
          </a:xfrm>
        </p:grpSpPr>
        <p:sp>
          <p:nvSpPr>
            <p:cNvPr id="26" name="object 26"/>
            <p:cNvSpPr/>
            <p:nvPr/>
          </p:nvSpPr>
          <p:spPr>
            <a:xfrm>
              <a:off x="9202851" y="3422065"/>
              <a:ext cx="255270" cy="1240790"/>
            </a:xfrm>
            <a:custGeom>
              <a:avLst/>
              <a:gdLst/>
              <a:ahLst/>
              <a:cxnLst/>
              <a:rect l="l" t="t" r="r" b="b"/>
              <a:pathLst>
                <a:path w="255270" h="1240789">
                  <a:moveTo>
                    <a:pt x="254927" y="0"/>
                  </a:moveTo>
                  <a:lnTo>
                    <a:pt x="0" y="254927"/>
                  </a:lnTo>
                  <a:lnTo>
                    <a:pt x="0" y="1240180"/>
                  </a:lnTo>
                  <a:lnTo>
                    <a:pt x="254927" y="985253"/>
                  </a:lnTo>
                  <a:lnTo>
                    <a:pt x="254927" y="0"/>
                  </a:lnTo>
                  <a:close/>
                </a:path>
              </a:pathLst>
            </a:custGeom>
            <a:solidFill>
              <a:srgbClr val="CDCDCD">
                <a:alpha val="92939"/>
              </a:srgbClr>
            </a:solidFill>
          </p:spPr>
          <p:txBody>
            <a:bodyPr wrap="square" lIns="0" tIns="0" rIns="0" bIns="0" rtlCol="0"/>
            <a:lstStyle/>
            <a:p>
              <a:endParaRPr/>
            </a:p>
          </p:txBody>
        </p:sp>
        <p:sp>
          <p:nvSpPr>
            <p:cNvPr id="27" name="object 27"/>
            <p:cNvSpPr/>
            <p:nvPr/>
          </p:nvSpPr>
          <p:spPr>
            <a:xfrm>
              <a:off x="8438083" y="3422065"/>
              <a:ext cx="1019810" cy="255270"/>
            </a:xfrm>
            <a:custGeom>
              <a:avLst/>
              <a:gdLst/>
              <a:ahLst/>
              <a:cxnLst/>
              <a:rect l="l" t="t" r="r" b="b"/>
              <a:pathLst>
                <a:path w="1019809" h="255270">
                  <a:moveTo>
                    <a:pt x="1019695" y="0"/>
                  </a:moveTo>
                  <a:lnTo>
                    <a:pt x="254927" y="0"/>
                  </a:lnTo>
                  <a:lnTo>
                    <a:pt x="0" y="254927"/>
                  </a:lnTo>
                  <a:lnTo>
                    <a:pt x="764768" y="254927"/>
                  </a:lnTo>
                  <a:lnTo>
                    <a:pt x="1019695" y="0"/>
                  </a:lnTo>
                  <a:close/>
                </a:path>
              </a:pathLst>
            </a:custGeom>
            <a:solidFill>
              <a:srgbClr val="FFFFFF">
                <a:alpha val="92939"/>
              </a:srgbClr>
            </a:solidFill>
          </p:spPr>
          <p:txBody>
            <a:bodyPr wrap="square" lIns="0" tIns="0" rIns="0" bIns="0" rtlCol="0"/>
            <a:lstStyle/>
            <a:p>
              <a:endParaRPr/>
            </a:p>
          </p:txBody>
        </p:sp>
        <p:sp>
          <p:nvSpPr>
            <p:cNvPr id="28" name="object 28"/>
            <p:cNvSpPr/>
            <p:nvPr/>
          </p:nvSpPr>
          <p:spPr>
            <a:xfrm>
              <a:off x="8438083" y="3422065"/>
              <a:ext cx="1019810" cy="1240790"/>
            </a:xfrm>
            <a:custGeom>
              <a:avLst/>
              <a:gdLst/>
              <a:ahLst/>
              <a:cxnLst/>
              <a:rect l="l" t="t" r="r" b="b"/>
              <a:pathLst>
                <a:path w="1019809" h="1240789">
                  <a:moveTo>
                    <a:pt x="0" y="254924"/>
                  </a:moveTo>
                  <a:lnTo>
                    <a:pt x="254924" y="0"/>
                  </a:lnTo>
                  <a:lnTo>
                    <a:pt x="1019699" y="0"/>
                  </a:lnTo>
                  <a:lnTo>
                    <a:pt x="1019699" y="985246"/>
                  </a:lnTo>
                  <a:lnTo>
                    <a:pt x="764771" y="1240175"/>
                  </a:lnTo>
                  <a:lnTo>
                    <a:pt x="0" y="1240175"/>
                  </a:lnTo>
                  <a:lnTo>
                    <a:pt x="0" y="254924"/>
                  </a:lnTo>
                  <a:close/>
                </a:path>
                <a:path w="1019809" h="1240789">
                  <a:moveTo>
                    <a:pt x="0" y="254924"/>
                  </a:moveTo>
                  <a:lnTo>
                    <a:pt x="764771" y="254924"/>
                  </a:lnTo>
                  <a:lnTo>
                    <a:pt x="1019699" y="0"/>
                  </a:lnTo>
                </a:path>
                <a:path w="1019809" h="1240789">
                  <a:moveTo>
                    <a:pt x="764771" y="254924"/>
                  </a:moveTo>
                  <a:lnTo>
                    <a:pt x="764771" y="1240175"/>
                  </a:lnTo>
                </a:path>
              </a:pathLst>
            </a:custGeom>
            <a:ln w="9186">
              <a:solidFill>
                <a:srgbClr val="1D7D66"/>
              </a:solidFill>
            </a:ln>
          </p:spPr>
          <p:txBody>
            <a:bodyPr wrap="square" lIns="0" tIns="0" rIns="0" bIns="0" rtlCol="0"/>
            <a:lstStyle/>
            <a:p>
              <a:endParaRPr/>
            </a:p>
          </p:txBody>
        </p:sp>
      </p:grpSp>
      <p:sp>
        <p:nvSpPr>
          <p:cNvPr id="29" name="object 29"/>
          <p:cNvSpPr txBox="1"/>
          <p:nvPr/>
        </p:nvSpPr>
        <p:spPr>
          <a:xfrm>
            <a:off x="8568473" y="3867591"/>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30" name="object 30"/>
          <p:cNvGrpSpPr/>
          <p:nvPr/>
        </p:nvGrpSpPr>
        <p:grpSpPr>
          <a:xfrm>
            <a:off x="8607856" y="4170591"/>
            <a:ext cx="2867025" cy="864235"/>
            <a:chOff x="8607856" y="4170591"/>
            <a:chExt cx="2867025" cy="864235"/>
          </a:xfrm>
        </p:grpSpPr>
        <p:sp>
          <p:nvSpPr>
            <p:cNvPr id="31" name="object 31"/>
            <p:cNvSpPr/>
            <p:nvPr/>
          </p:nvSpPr>
          <p:spPr>
            <a:xfrm>
              <a:off x="10900054" y="4175353"/>
              <a:ext cx="569595" cy="184150"/>
            </a:xfrm>
            <a:custGeom>
              <a:avLst/>
              <a:gdLst/>
              <a:ahLst/>
              <a:cxnLst/>
              <a:rect l="l" t="t" r="r" b="b"/>
              <a:pathLst>
                <a:path w="569595" h="184150">
                  <a:moveTo>
                    <a:pt x="569569" y="0"/>
                  </a:moveTo>
                  <a:lnTo>
                    <a:pt x="169824" y="0"/>
                  </a:lnTo>
                  <a:lnTo>
                    <a:pt x="0" y="183730"/>
                  </a:lnTo>
                  <a:lnTo>
                    <a:pt x="399745" y="183730"/>
                  </a:lnTo>
                  <a:lnTo>
                    <a:pt x="569569" y="0"/>
                  </a:lnTo>
                  <a:close/>
                </a:path>
              </a:pathLst>
            </a:custGeom>
            <a:solidFill>
              <a:srgbClr val="E7E6E6">
                <a:alpha val="79998"/>
              </a:srgbClr>
            </a:solidFill>
          </p:spPr>
          <p:txBody>
            <a:bodyPr wrap="square" lIns="0" tIns="0" rIns="0" bIns="0" rtlCol="0"/>
            <a:lstStyle/>
            <a:p>
              <a:endParaRPr/>
            </a:p>
          </p:txBody>
        </p:sp>
        <p:sp>
          <p:nvSpPr>
            <p:cNvPr id="32" name="object 32"/>
            <p:cNvSpPr/>
            <p:nvPr/>
          </p:nvSpPr>
          <p:spPr>
            <a:xfrm>
              <a:off x="10900054" y="4175353"/>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sp>
          <p:nvSpPr>
            <p:cNvPr id="33" name="object 33"/>
            <p:cNvSpPr/>
            <p:nvPr/>
          </p:nvSpPr>
          <p:spPr>
            <a:xfrm>
              <a:off x="8612619" y="4845977"/>
              <a:ext cx="569595" cy="184150"/>
            </a:xfrm>
            <a:custGeom>
              <a:avLst/>
              <a:gdLst/>
              <a:ahLst/>
              <a:cxnLst/>
              <a:rect l="l" t="t" r="r" b="b"/>
              <a:pathLst>
                <a:path w="569595" h="184150">
                  <a:moveTo>
                    <a:pt x="569569" y="0"/>
                  </a:moveTo>
                  <a:lnTo>
                    <a:pt x="169824" y="0"/>
                  </a:lnTo>
                  <a:lnTo>
                    <a:pt x="0" y="183718"/>
                  </a:lnTo>
                  <a:lnTo>
                    <a:pt x="399745" y="183718"/>
                  </a:lnTo>
                  <a:lnTo>
                    <a:pt x="569569" y="0"/>
                  </a:lnTo>
                  <a:close/>
                </a:path>
              </a:pathLst>
            </a:custGeom>
            <a:solidFill>
              <a:srgbClr val="E7E6E6">
                <a:alpha val="79998"/>
              </a:srgbClr>
            </a:solidFill>
          </p:spPr>
          <p:txBody>
            <a:bodyPr wrap="square" lIns="0" tIns="0" rIns="0" bIns="0" rtlCol="0"/>
            <a:lstStyle/>
            <a:p>
              <a:endParaRPr/>
            </a:p>
          </p:txBody>
        </p:sp>
        <p:sp>
          <p:nvSpPr>
            <p:cNvPr id="34" name="object 34"/>
            <p:cNvSpPr/>
            <p:nvPr/>
          </p:nvSpPr>
          <p:spPr>
            <a:xfrm>
              <a:off x="8612619" y="4845977"/>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grpSp>
      <p:sp>
        <p:nvSpPr>
          <p:cNvPr id="35" name="object 35"/>
          <p:cNvSpPr txBox="1"/>
          <p:nvPr/>
        </p:nvSpPr>
        <p:spPr>
          <a:xfrm>
            <a:off x="8644775" y="3031642"/>
            <a:ext cx="661670" cy="275590"/>
          </a:xfrm>
          <a:prstGeom prst="rect">
            <a:avLst/>
          </a:prstGeom>
          <a:ln w="18372">
            <a:solidFill>
              <a:srgbClr val="7A5FC5"/>
            </a:solidFill>
          </a:ln>
        </p:spPr>
        <p:txBody>
          <a:bodyPr vert="horz" wrap="square" lIns="0" tIns="0" rIns="0" bIns="0" rtlCol="0">
            <a:spAutoFit/>
          </a:bodyPr>
          <a:lstStyle/>
          <a:p>
            <a:pPr marL="99695">
              <a:lnSpc>
                <a:spcPts val="2050"/>
              </a:lnSpc>
            </a:pPr>
            <a:r>
              <a:rPr sz="1800" spc="-10" dirty="0">
                <a:latin typeface="Calibri"/>
                <a:cs typeface="Calibri"/>
              </a:rPr>
              <a:t>Class</a:t>
            </a:r>
            <a:endParaRPr sz="1800">
              <a:latin typeface="Calibri"/>
              <a:cs typeface="Calibri"/>
            </a:endParaRPr>
          </a:p>
        </p:txBody>
      </p:sp>
      <p:pic>
        <p:nvPicPr>
          <p:cNvPr id="36" name="object 36"/>
          <p:cNvPicPr/>
          <p:nvPr/>
        </p:nvPicPr>
        <p:blipFill>
          <a:blip r:embed="rId3" cstate="print"/>
          <a:stretch>
            <a:fillRect/>
          </a:stretch>
        </p:blipFill>
        <p:spPr>
          <a:xfrm>
            <a:off x="8819315" y="3334795"/>
            <a:ext cx="183729" cy="229662"/>
          </a:xfrm>
          <a:prstGeom prst="rect">
            <a:avLst/>
          </a:prstGeom>
        </p:spPr>
      </p:pic>
      <p:sp>
        <p:nvSpPr>
          <p:cNvPr id="37" name="object 37"/>
          <p:cNvSpPr txBox="1"/>
          <p:nvPr/>
        </p:nvSpPr>
        <p:spPr>
          <a:xfrm>
            <a:off x="9600171" y="2664180"/>
            <a:ext cx="707390" cy="285115"/>
          </a:xfrm>
          <a:prstGeom prst="rect">
            <a:avLst/>
          </a:prstGeom>
          <a:ln w="18372">
            <a:solidFill>
              <a:srgbClr val="7A5FC5"/>
            </a:solidFill>
          </a:ln>
        </p:spPr>
        <p:txBody>
          <a:bodyPr vert="horz" wrap="square" lIns="0" tIns="0" rIns="0" bIns="0" rtlCol="0">
            <a:spAutoFit/>
          </a:bodyPr>
          <a:lstStyle/>
          <a:p>
            <a:pPr marL="116839">
              <a:lnSpc>
                <a:spcPts val="2065"/>
              </a:lnSpc>
            </a:pPr>
            <a:r>
              <a:rPr sz="1800" spc="-10" dirty="0">
                <a:latin typeface="Calibri"/>
                <a:cs typeface="Calibri"/>
              </a:rPr>
              <a:t>Class</a:t>
            </a:r>
            <a:endParaRPr sz="1800">
              <a:latin typeface="Calibri"/>
              <a:cs typeface="Calibri"/>
            </a:endParaRPr>
          </a:p>
        </p:txBody>
      </p:sp>
      <p:grpSp>
        <p:nvGrpSpPr>
          <p:cNvPr id="38" name="object 38"/>
          <p:cNvGrpSpPr/>
          <p:nvPr/>
        </p:nvGrpSpPr>
        <p:grpSpPr>
          <a:xfrm>
            <a:off x="8478271" y="2691743"/>
            <a:ext cx="2950210" cy="3105150"/>
            <a:chOff x="8478271" y="2691743"/>
            <a:chExt cx="2950210" cy="3105150"/>
          </a:xfrm>
        </p:grpSpPr>
        <p:pic>
          <p:nvPicPr>
            <p:cNvPr id="39" name="object 39"/>
            <p:cNvPicPr/>
            <p:nvPr/>
          </p:nvPicPr>
          <p:blipFill>
            <a:blip r:embed="rId4" cstate="print"/>
            <a:stretch>
              <a:fillRect/>
            </a:stretch>
          </p:blipFill>
          <p:spPr>
            <a:xfrm>
              <a:off x="9921701" y="2967333"/>
              <a:ext cx="183729" cy="229662"/>
            </a:xfrm>
            <a:prstGeom prst="rect">
              <a:avLst/>
            </a:prstGeom>
          </p:spPr>
        </p:pic>
        <p:pic>
          <p:nvPicPr>
            <p:cNvPr id="40" name="object 40"/>
            <p:cNvPicPr/>
            <p:nvPr/>
          </p:nvPicPr>
          <p:blipFill>
            <a:blip r:embed="rId4" cstate="print"/>
            <a:stretch>
              <a:fillRect/>
            </a:stretch>
          </p:blipFill>
          <p:spPr>
            <a:xfrm>
              <a:off x="11244545" y="2691743"/>
              <a:ext cx="183729" cy="229662"/>
            </a:xfrm>
            <a:prstGeom prst="rect">
              <a:avLst/>
            </a:prstGeom>
          </p:spPr>
        </p:pic>
        <p:sp>
          <p:nvSpPr>
            <p:cNvPr id="41" name="object 41"/>
            <p:cNvSpPr/>
            <p:nvPr/>
          </p:nvSpPr>
          <p:spPr>
            <a:xfrm>
              <a:off x="8750426" y="5048072"/>
              <a:ext cx="184150" cy="744220"/>
            </a:xfrm>
            <a:custGeom>
              <a:avLst/>
              <a:gdLst/>
              <a:ahLst/>
              <a:cxnLst/>
              <a:rect l="l" t="t" r="r" b="b"/>
              <a:pathLst>
                <a:path w="184150" h="744220">
                  <a:moveTo>
                    <a:pt x="91859" y="0"/>
                  </a:moveTo>
                  <a:lnTo>
                    <a:pt x="0" y="91871"/>
                  </a:lnTo>
                  <a:lnTo>
                    <a:pt x="45923" y="91871"/>
                  </a:lnTo>
                  <a:lnTo>
                    <a:pt x="45923" y="744106"/>
                  </a:lnTo>
                  <a:lnTo>
                    <a:pt x="137795" y="744106"/>
                  </a:lnTo>
                  <a:lnTo>
                    <a:pt x="137795" y="91871"/>
                  </a:lnTo>
                  <a:lnTo>
                    <a:pt x="183718" y="91871"/>
                  </a:lnTo>
                  <a:lnTo>
                    <a:pt x="91859" y="0"/>
                  </a:lnTo>
                  <a:close/>
                </a:path>
              </a:pathLst>
            </a:custGeom>
            <a:solidFill>
              <a:srgbClr val="28AD8A"/>
            </a:solidFill>
          </p:spPr>
          <p:txBody>
            <a:bodyPr wrap="square" lIns="0" tIns="0" rIns="0" bIns="0" rtlCol="0"/>
            <a:lstStyle/>
            <a:p>
              <a:endParaRPr/>
            </a:p>
          </p:txBody>
        </p:sp>
        <p:sp>
          <p:nvSpPr>
            <p:cNvPr id="42" name="object 42"/>
            <p:cNvSpPr/>
            <p:nvPr/>
          </p:nvSpPr>
          <p:spPr>
            <a:xfrm>
              <a:off x="8750426" y="5048072"/>
              <a:ext cx="184150" cy="744220"/>
            </a:xfrm>
            <a:custGeom>
              <a:avLst/>
              <a:gdLst/>
              <a:ahLst/>
              <a:cxnLst/>
              <a:rect l="l" t="t" r="r" b="b"/>
              <a:pathLst>
                <a:path w="184150" h="744220">
                  <a:moveTo>
                    <a:pt x="0" y="91864"/>
                  </a:moveTo>
                  <a:lnTo>
                    <a:pt x="91865" y="0"/>
                  </a:lnTo>
                  <a:lnTo>
                    <a:pt x="183729" y="91864"/>
                  </a:lnTo>
                  <a:lnTo>
                    <a:pt x="137797" y="91864"/>
                  </a:lnTo>
                  <a:lnTo>
                    <a:pt x="137797" y="744105"/>
                  </a:lnTo>
                  <a:lnTo>
                    <a:pt x="45932" y="744105"/>
                  </a:lnTo>
                  <a:lnTo>
                    <a:pt x="45932" y="91864"/>
                  </a:lnTo>
                  <a:lnTo>
                    <a:pt x="0" y="91864"/>
                  </a:lnTo>
                  <a:close/>
                </a:path>
              </a:pathLst>
            </a:custGeom>
            <a:ln w="9186">
              <a:solidFill>
                <a:srgbClr val="1D7D66"/>
              </a:solidFill>
            </a:ln>
          </p:spPr>
          <p:txBody>
            <a:bodyPr wrap="square" lIns="0" tIns="0" rIns="0" bIns="0" rtlCol="0"/>
            <a:lstStyle/>
            <a:p>
              <a:endParaRPr/>
            </a:p>
          </p:txBody>
        </p:sp>
        <p:pic>
          <p:nvPicPr>
            <p:cNvPr id="43" name="object 43"/>
            <p:cNvPicPr/>
            <p:nvPr/>
          </p:nvPicPr>
          <p:blipFill>
            <a:blip r:embed="rId4" cstate="print"/>
            <a:stretch>
              <a:fillRect/>
            </a:stretch>
          </p:blipFill>
          <p:spPr>
            <a:xfrm>
              <a:off x="8755015" y="4676017"/>
              <a:ext cx="183729" cy="229662"/>
            </a:xfrm>
            <a:prstGeom prst="rect">
              <a:avLst/>
            </a:prstGeom>
          </p:spPr>
        </p:pic>
        <p:sp>
          <p:nvSpPr>
            <p:cNvPr id="44" name="object 44"/>
            <p:cNvSpPr/>
            <p:nvPr/>
          </p:nvSpPr>
          <p:spPr>
            <a:xfrm>
              <a:off x="9788486" y="4643869"/>
              <a:ext cx="184150" cy="735330"/>
            </a:xfrm>
            <a:custGeom>
              <a:avLst/>
              <a:gdLst/>
              <a:ahLst/>
              <a:cxnLst/>
              <a:rect l="l" t="t" r="r" b="b"/>
              <a:pathLst>
                <a:path w="184150" h="735329">
                  <a:moveTo>
                    <a:pt x="91871" y="0"/>
                  </a:moveTo>
                  <a:lnTo>
                    <a:pt x="0" y="91859"/>
                  </a:lnTo>
                  <a:lnTo>
                    <a:pt x="45935" y="91859"/>
                  </a:lnTo>
                  <a:lnTo>
                    <a:pt x="45935" y="734923"/>
                  </a:lnTo>
                  <a:lnTo>
                    <a:pt x="137807" y="734923"/>
                  </a:lnTo>
                  <a:lnTo>
                    <a:pt x="137807" y="91859"/>
                  </a:lnTo>
                  <a:lnTo>
                    <a:pt x="183730" y="91859"/>
                  </a:lnTo>
                  <a:lnTo>
                    <a:pt x="91871" y="0"/>
                  </a:lnTo>
                  <a:close/>
                </a:path>
              </a:pathLst>
            </a:custGeom>
            <a:solidFill>
              <a:srgbClr val="28AD8A"/>
            </a:solidFill>
          </p:spPr>
          <p:txBody>
            <a:bodyPr wrap="square" lIns="0" tIns="0" rIns="0" bIns="0" rtlCol="0"/>
            <a:lstStyle/>
            <a:p>
              <a:endParaRPr/>
            </a:p>
          </p:txBody>
        </p:sp>
        <p:sp>
          <p:nvSpPr>
            <p:cNvPr id="45" name="object 45"/>
            <p:cNvSpPr/>
            <p:nvPr/>
          </p:nvSpPr>
          <p:spPr>
            <a:xfrm>
              <a:off x="9788486" y="4643869"/>
              <a:ext cx="184150" cy="735330"/>
            </a:xfrm>
            <a:custGeom>
              <a:avLst/>
              <a:gdLst/>
              <a:ahLst/>
              <a:cxnLst/>
              <a:rect l="l" t="t" r="r" b="b"/>
              <a:pathLst>
                <a:path w="184150" h="735329">
                  <a:moveTo>
                    <a:pt x="0" y="91864"/>
                  </a:moveTo>
                  <a:lnTo>
                    <a:pt x="91864" y="0"/>
                  </a:lnTo>
                  <a:lnTo>
                    <a:pt x="183729" y="91864"/>
                  </a:lnTo>
                  <a:lnTo>
                    <a:pt x="137797" y="91864"/>
                  </a:lnTo>
                  <a:lnTo>
                    <a:pt x="137797" y="734918"/>
                  </a:lnTo>
                  <a:lnTo>
                    <a:pt x="45932" y="734918"/>
                  </a:lnTo>
                  <a:lnTo>
                    <a:pt x="45932" y="91864"/>
                  </a:lnTo>
                  <a:lnTo>
                    <a:pt x="0" y="91864"/>
                  </a:lnTo>
                  <a:close/>
                </a:path>
              </a:pathLst>
            </a:custGeom>
            <a:ln w="9186">
              <a:solidFill>
                <a:srgbClr val="1D7D66"/>
              </a:solidFill>
            </a:ln>
          </p:spPr>
          <p:txBody>
            <a:bodyPr wrap="square" lIns="0" tIns="0" rIns="0" bIns="0" rtlCol="0"/>
            <a:lstStyle/>
            <a:p>
              <a:endParaRPr/>
            </a:p>
          </p:txBody>
        </p:sp>
        <p:pic>
          <p:nvPicPr>
            <p:cNvPr id="46" name="object 46"/>
            <p:cNvPicPr/>
            <p:nvPr/>
          </p:nvPicPr>
          <p:blipFill>
            <a:blip r:embed="rId5" cstate="print"/>
            <a:stretch>
              <a:fillRect/>
            </a:stretch>
          </p:blipFill>
          <p:spPr>
            <a:xfrm>
              <a:off x="9783893" y="4290191"/>
              <a:ext cx="192916" cy="229662"/>
            </a:xfrm>
            <a:prstGeom prst="rect">
              <a:avLst/>
            </a:prstGeom>
          </p:spPr>
        </p:pic>
        <p:sp>
          <p:nvSpPr>
            <p:cNvPr id="47" name="object 47"/>
            <p:cNvSpPr/>
            <p:nvPr/>
          </p:nvSpPr>
          <p:spPr>
            <a:xfrm>
              <a:off x="11065408" y="4386643"/>
              <a:ext cx="184150" cy="735330"/>
            </a:xfrm>
            <a:custGeom>
              <a:avLst/>
              <a:gdLst/>
              <a:ahLst/>
              <a:cxnLst/>
              <a:rect l="l" t="t" r="r" b="b"/>
              <a:pathLst>
                <a:path w="184150" h="735329">
                  <a:moveTo>
                    <a:pt x="91871" y="0"/>
                  </a:moveTo>
                  <a:lnTo>
                    <a:pt x="0" y="91871"/>
                  </a:lnTo>
                  <a:lnTo>
                    <a:pt x="45935" y="91871"/>
                  </a:lnTo>
                  <a:lnTo>
                    <a:pt x="45935" y="734923"/>
                  </a:lnTo>
                  <a:lnTo>
                    <a:pt x="137807" y="734923"/>
                  </a:lnTo>
                  <a:lnTo>
                    <a:pt x="137807" y="91871"/>
                  </a:lnTo>
                  <a:lnTo>
                    <a:pt x="183730" y="91871"/>
                  </a:lnTo>
                  <a:lnTo>
                    <a:pt x="91871" y="0"/>
                  </a:lnTo>
                  <a:close/>
                </a:path>
              </a:pathLst>
            </a:custGeom>
            <a:solidFill>
              <a:srgbClr val="28AD8A"/>
            </a:solidFill>
          </p:spPr>
          <p:txBody>
            <a:bodyPr wrap="square" lIns="0" tIns="0" rIns="0" bIns="0" rtlCol="0"/>
            <a:lstStyle/>
            <a:p>
              <a:endParaRPr/>
            </a:p>
          </p:txBody>
        </p:sp>
        <p:sp>
          <p:nvSpPr>
            <p:cNvPr id="48" name="object 48"/>
            <p:cNvSpPr/>
            <p:nvPr/>
          </p:nvSpPr>
          <p:spPr>
            <a:xfrm>
              <a:off x="11065408" y="4386643"/>
              <a:ext cx="184150" cy="735330"/>
            </a:xfrm>
            <a:custGeom>
              <a:avLst/>
              <a:gdLst/>
              <a:ahLst/>
              <a:cxnLst/>
              <a:rect l="l" t="t" r="r" b="b"/>
              <a:pathLst>
                <a:path w="184150" h="735329">
                  <a:moveTo>
                    <a:pt x="0" y="91864"/>
                  </a:moveTo>
                  <a:lnTo>
                    <a:pt x="91864" y="0"/>
                  </a:lnTo>
                  <a:lnTo>
                    <a:pt x="183729" y="91864"/>
                  </a:lnTo>
                  <a:lnTo>
                    <a:pt x="137797" y="91864"/>
                  </a:lnTo>
                  <a:lnTo>
                    <a:pt x="137797" y="734918"/>
                  </a:lnTo>
                  <a:lnTo>
                    <a:pt x="45932" y="734918"/>
                  </a:lnTo>
                  <a:lnTo>
                    <a:pt x="45932" y="91864"/>
                  </a:lnTo>
                  <a:lnTo>
                    <a:pt x="0" y="91864"/>
                  </a:lnTo>
                  <a:close/>
                </a:path>
              </a:pathLst>
            </a:custGeom>
            <a:ln w="9186">
              <a:solidFill>
                <a:srgbClr val="1D7D66"/>
              </a:solidFill>
            </a:ln>
          </p:spPr>
          <p:txBody>
            <a:bodyPr wrap="square" lIns="0" tIns="0" rIns="0" bIns="0" rtlCol="0"/>
            <a:lstStyle/>
            <a:p>
              <a:endParaRPr/>
            </a:p>
          </p:txBody>
        </p:sp>
        <p:pic>
          <p:nvPicPr>
            <p:cNvPr id="49" name="object 49"/>
            <p:cNvPicPr/>
            <p:nvPr/>
          </p:nvPicPr>
          <p:blipFill>
            <a:blip r:embed="rId5" cstate="print"/>
            <a:stretch>
              <a:fillRect/>
            </a:stretch>
          </p:blipFill>
          <p:spPr>
            <a:xfrm>
              <a:off x="11060814" y="4023783"/>
              <a:ext cx="192916" cy="229662"/>
            </a:xfrm>
            <a:prstGeom prst="rect">
              <a:avLst/>
            </a:prstGeom>
          </p:spPr>
        </p:pic>
        <p:pic>
          <p:nvPicPr>
            <p:cNvPr id="50" name="object 50"/>
            <p:cNvPicPr/>
            <p:nvPr/>
          </p:nvPicPr>
          <p:blipFill>
            <a:blip r:embed="rId6" cstate="print"/>
            <a:stretch>
              <a:fillRect/>
            </a:stretch>
          </p:blipFill>
          <p:spPr>
            <a:xfrm>
              <a:off x="10896148" y="2727060"/>
              <a:ext cx="199883" cy="199883"/>
            </a:xfrm>
            <a:prstGeom prst="rect">
              <a:avLst/>
            </a:prstGeom>
          </p:spPr>
        </p:pic>
        <p:pic>
          <p:nvPicPr>
            <p:cNvPr id="51" name="object 51"/>
            <p:cNvPicPr/>
            <p:nvPr/>
          </p:nvPicPr>
          <p:blipFill>
            <a:blip r:embed="rId7" cstate="print"/>
            <a:stretch>
              <a:fillRect/>
            </a:stretch>
          </p:blipFill>
          <p:spPr>
            <a:xfrm>
              <a:off x="9436893" y="3007121"/>
              <a:ext cx="199883" cy="199883"/>
            </a:xfrm>
            <a:prstGeom prst="rect">
              <a:avLst/>
            </a:prstGeom>
          </p:spPr>
        </p:pic>
        <p:pic>
          <p:nvPicPr>
            <p:cNvPr id="52" name="object 52"/>
            <p:cNvPicPr/>
            <p:nvPr/>
          </p:nvPicPr>
          <p:blipFill>
            <a:blip r:embed="rId8" cstate="print"/>
            <a:stretch>
              <a:fillRect/>
            </a:stretch>
          </p:blipFill>
          <p:spPr>
            <a:xfrm>
              <a:off x="8478271" y="3368753"/>
              <a:ext cx="199883" cy="199883"/>
            </a:xfrm>
            <a:prstGeom prst="rect">
              <a:avLst/>
            </a:prstGeom>
          </p:spPr>
        </p:pic>
      </p:grpSp>
      <p:sp>
        <p:nvSpPr>
          <p:cNvPr id="53" name="object 53"/>
          <p:cNvSpPr txBox="1"/>
          <p:nvPr/>
        </p:nvSpPr>
        <p:spPr>
          <a:xfrm>
            <a:off x="11152682" y="2388590"/>
            <a:ext cx="643255" cy="275590"/>
          </a:xfrm>
          <a:prstGeom prst="rect">
            <a:avLst/>
          </a:prstGeom>
          <a:ln w="18372">
            <a:solidFill>
              <a:srgbClr val="7A5FC5"/>
            </a:solidFill>
          </a:ln>
        </p:spPr>
        <p:txBody>
          <a:bodyPr vert="horz" wrap="square" lIns="0" tIns="0" rIns="0" bIns="0" rtlCol="0">
            <a:spAutoFit/>
          </a:bodyPr>
          <a:lstStyle/>
          <a:p>
            <a:pPr marL="83820">
              <a:lnSpc>
                <a:spcPts val="2060"/>
              </a:lnSpc>
            </a:pPr>
            <a:r>
              <a:rPr sz="1800" spc="-10" dirty="0">
                <a:latin typeface="Calibri"/>
                <a:cs typeface="Calibri"/>
              </a:rPr>
              <a:t>Class</a:t>
            </a:r>
            <a:endParaRPr sz="1800">
              <a:latin typeface="Calibri"/>
              <a:cs typeface="Calibri"/>
            </a:endParaRPr>
          </a:p>
        </p:txBody>
      </p:sp>
      <p:sp>
        <p:nvSpPr>
          <p:cNvPr id="54" name="object 54"/>
          <p:cNvSpPr txBox="1"/>
          <p:nvPr/>
        </p:nvSpPr>
        <p:spPr>
          <a:xfrm>
            <a:off x="10408577" y="2388590"/>
            <a:ext cx="661670" cy="275590"/>
          </a:xfrm>
          <a:prstGeom prst="rect">
            <a:avLst/>
          </a:prstGeom>
          <a:ln w="18372">
            <a:solidFill>
              <a:srgbClr val="0000FF"/>
            </a:solidFill>
          </a:ln>
        </p:spPr>
        <p:txBody>
          <a:bodyPr vert="horz" wrap="square" lIns="0" tIns="0" rIns="0" bIns="0" rtlCol="0">
            <a:spAutoFit/>
          </a:bodyPr>
          <a:lstStyle/>
          <a:p>
            <a:pPr marL="92710">
              <a:lnSpc>
                <a:spcPts val="2060"/>
              </a:lnSpc>
            </a:pPr>
            <a:r>
              <a:rPr sz="1800" spc="-20" dirty="0">
                <a:latin typeface="Calibri"/>
                <a:cs typeface="Calibri"/>
              </a:rPr>
              <a:t>Bbox</a:t>
            </a:r>
            <a:endParaRPr sz="1800">
              <a:latin typeface="Calibri"/>
              <a:cs typeface="Calibri"/>
            </a:endParaRPr>
          </a:p>
        </p:txBody>
      </p:sp>
      <p:sp>
        <p:nvSpPr>
          <p:cNvPr id="55" name="object 55"/>
          <p:cNvSpPr txBox="1"/>
          <p:nvPr/>
        </p:nvSpPr>
        <p:spPr>
          <a:xfrm>
            <a:off x="8810129" y="2664180"/>
            <a:ext cx="661670" cy="275590"/>
          </a:xfrm>
          <a:prstGeom prst="rect">
            <a:avLst/>
          </a:prstGeom>
          <a:ln w="18372">
            <a:solidFill>
              <a:srgbClr val="0000FF"/>
            </a:solidFill>
          </a:ln>
        </p:spPr>
        <p:txBody>
          <a:bodyPr vert="horz" wrap="square" lIns="0" tIns="0" rIns="0" bIns="0" rtlCol="0">
            <a:spAutoFit/>
          </a:bodyPr>
          <a:lstStyle/>
          <a:p>
            <a:pPr marL="92710">
              <a:lnSpc>
                <a:spcPts val="2060"/>
              </a:lnSpc>
            </a:pPr>
            <a:r>
              <a:rPr sz="1800" spc="-20" dirty="0">
                <a:latin typeface="Calibri"/>
                <a:cs typeface="Calibri"/>
              </a:rPr>
              <a:t>Bbox</a:t>
            </a:r>
            <a:endParaRPr sz="1800">
              <a:latin typeface="Calibri"/>
              <a:cs typeface="Calibri"/>
            </a:endParaRPr>
          </a:p>
        </p:txBody>
      </p:sp>
      <p:sp>
        <p:nvSpPr>
          <p:cNvPr id="56" name="object 56"/>
          <p:cNvSpPr txBox="1"/>
          <p:nvPr/>
        </p:nvSpPr>
        <p:spPr>
          <a:xfrm>
            <a:off x="7873110" y="3040824"/>
            <a:ext cx="661670" cy="275590"/>
          </a:xfrm>
          <a:prstGeom prst="rect">
            <a:avLst/>
          </a:prstGeom>
          <a:ln w="18372">
            <a:solidFill>
              <a:srgbClr val="0000FF"/>
            </a:solidFill>
          </a:ln>
        </p:spPr>
        <p:txBody>
          <a:bodyPr vert="horz" wrap="square" lIns="0" tIns="0" rIns="0" bIns="0" rtlCol="0">
            <a:spAutoFit/>
          </a:bodyPr>
          <a:lstStyle/>
          <a:p>
            <a:pPr marL="93980">
              <a:lnSpc>
                <a:spcPts val="2005"/>
              </a:lnSpc>
            </a:pPr>
            <a:r>
              <a:rPr sz="1800" spc="-20" dirty="0">
                <a:latin typeface="Calibri"/>
                <a:cs typeface="Calibri"/>
              </a:rPr>
              <a:t>Bbox</a:t>
            </a:r>
            <a:endParaRPr sz="1800">
              <a:latin typeface="Calibri"/>
              <a:cs typeface="Calibri"/>
            </a:endParaRPr>
          </a:p>
        </p:txBody>
      </p:sp>
      <p:sp>
        <p:nvSpPr>
          <p:cNvPr id="57" name="object 57"/>
          <p:cNvSpPr txBox="1"/>
          <p:nvPr/>
        </p:nvSpPr>
        <p:spPr>
          <a:xfrm>
            <a:off x="8720404" y="1041908"/>
            <a:ext cx="2469515" cy="1129030"/>
          </a:xfrm>
          <a:prstGeom prst="rect">
            <a:avLst/>
          </a:prstGeom>
        </p:spPr>
        <p:txBody>
          <a:bodyPr vert="horz" wrap="square" lIns="0" tIns="12700" rIns="0" bIns="0" rtlCol="0">
            <a:spAutoFit/>
          </a:bodyPr>
          <a:lstStyle/>
          <a:p>
            <a:pPr marL="1270" algn="ctr">
              <a:lnSpc>
                <a:spcPct val="100000"/>
              </a:lnSpc>
              <a:spcBef>
                <a:spcPts val="100"/>
              </a:spcBef>
            </a:pPr>
            <a:r>
              <a:rPr sz="2400" u="heavy" dirty="0">
                <a:uFill>
                  <a:solidFill>
                    <a:srgbClr val="000000"/>
                  </a:solidFill>
                </a:uFill>
                <a:latin typeface="Calibri"/>
                <a:cs typeface="Calibri"/>
              </a:rPr>
              <a:t>“Slow”</a:t>
            </a:r>
            <a:r>
              <a:rPr sz="2400" u="heavy" spc="30" dirty="0">
                <a:uFill>
                  <a:solidFill>
                    <a:srgbClr val="000000"/>
                  </a:solidFill>
                </a:uFill>
                <a:latin typeface="Calibri"/>
                <a:cs typeface="Calibri"/>
              </a:rPr>
              <a:t> </a:t>
            </a:r>
            <a:r>
              <a:rPr sz="2400" u="heavy" spc="-10" dirty="0">
                <a:uFill>
                  <a:solidFill>
                    <a:srgbClr val="000000"/>
                  </a:solidFill>
                </a:uFill>
                <a:latin typeface="Calibri"/>
                <a:cs typeface="Calibri"/>
              </a:rPr>
              <a:t>R-</a:t>
            </a:r>
            <a:r>
              <a:rPr sz="2400" u="heavy" spc="-25" dirty="0">
                <a:uFill>
                  <a:solidFill>
                    <a:srgbClr val="000000"/>
                  </a:solidFill>
                </a:uFill>
                <a:latin typeface="Calibri"/>
                <a:cs typeface="Calibri"/>
              </a:rPr>
              <a:t>CNN</a:t>
            </a:r>
            <a:endParaRPr sz="2400">
              <a:latin typeface="Calibri"/>
              <a:cs typeface="Calibri"/>
            </a:endParaRPr>
          </a:p>
          <a:p>
            <a:pPr marL="12700" marR="5080" algn="ctr">
              <a:lnSpc>
                <a:spcPct val="100800"/>
              </a:lnSpc>
            </a:pPr>
            <a:r>
              <a:rPr sz="2400" dirty="0">
                <a:latin typeface="Calibri"/>
                <a:cs typeface="Calibri"/>
              </a:rPr>
              <a:t>Process</a:t>
            </a:r>
            <a:r>
              <a:rPr sz="2400" spc="-85" dirty="0">
                <a:latin typeface="Calibri"/>
                <a:cs typeface="Calibri"/>
              </a:rPr>
              <a:t> </a:t>
            </a:r>
            <a:r>
              <a:rPr sz="2400" dirty="0">
                <a:latin typeface="Calibri"/>
                <a:cs typeface="Calibri"/>
              </a:rPr>
              <a:t>each</a:t>
            </a:r>
            <a:r>
              <a:rPr sz="2400" spc="-80" dirty="0">
                <a:latin typeface="Calibri"/>
                <a:cs typeface="Calibri"/>
              </a:rPr>
              <a:t> </a:t>
            </a:r>
            <a:r>
              <a:rPr sz="2400" spc="-10" dirty="0">
                <a:latin typeface="Calibri"/>
                <a:cs typeface="Calibri"/>
              </a:rPr>
              <a:t>region independently</a:t>
            </a:r>
            <a:endParaRPr sz="2400">
              <a:latin typeface="Calibri"/>
              <a:cs typeface="Calibri"/>
            </a:endParaRPr>
          </a:p>
        </p:txBody>
      </p:sp>
      <p:grpSp>
        <p:nvGrpSpPr>
          <p:cNvPr id="58" name="object 58"/>
          <p:cNvGrpSpPr/>
          <p:nvPr/>
        </p:nvGrpSpPr>
        <p:grpSpPr>
          <a:xfrm>
            <a:off x="1057588" y="4606975"/>
            <a:ext cx="4678045" cy="1556385"/>
            <a:chOff x="1057588" y="4606975"/>
            <a:chExt cx="4678045" cy="1556385"/>
          </a:xfrm>
        </p:grpSpPr>
        <p:pic>
          <p:nvPicPr>
            <p:cNvPr id="59" name="object 59"/>
            <p:cNvPicPr/>
            <p:nvPr/>
          </p:nvPicPr>
          <p:blipFill>
            <a:blip r:embed="rId9" cstate="print"/>
            <a:stretch>
              <a:fillRect/>
            </a:stretch>
          </p:blipFill>
          <p:spPr>
            <a:xfrm>
              <a:off x="1063751" y="4611623"/>
              <a:ext cx="4666488" cy="1545336"/>
            </a:xfrm>
            <a:prstGeom prst="rect">
              <a:avLst/>
            </a:prstGeom>
          </p:spPr>
        </p:pic>
        <p:sp>
          <p:nvSpPr>
            <p:cNvPr id="60" name="object 60"/>
            <p:cNvSpPr/>
            <p:nvPr/>
          </p:nvSpPr>
          <p:spPr>
            <a:xfrm>
              <a:off x="1063938" y="4613325"/>
              <a:ext cx="4665345" cy="1543685"/>
            </a:xfrm>
            <a:custGeom>
              <a:avLst/>
              <a:gdLst/>
              <a:ahLst/>
              <a:cxnLst/>
              <a:rect l="l" t="t" r="r" b="b"/>
              <a:pathLst>
                <a:path w="4665345" h="1543685">
                  <a:moveTo>
                    <a:pt x="0" y="1543420"/>
                  </a:moveTo>
                  <a:lnTo>
                    <a:pt x="1426560" y="0"/>
                  </a:lnTo>
                  <a:lnTo>
                    <a:pt x="4664762" y="0"/>
                  </a:lnTo>
                  <a:lnTo>
                    <a:pt x="3238191" y="1543420"/>
                  </a:lnTo>
                  <a:lnTo>
                    <a:pt x="0" y="1543420"/>
                  </a:lnTo>
                  <a:close/>
                </a:path>
              </a:pathLst>
            </a:custGeom>
            <a:ln w="12700">
              <a:solidFill>
                <a:srgbClr val="1D7D66"/>
              </a:solidFill>
            </a:ln>
          </p:spPr>
          <p:txBody>
            <a:bodyPr wrap="square" lIns="0" tIns="0" rIns="0" bIns="0" rtlCol="0"/>
            <a:lstStyle/>
            <a:p>
              <a:endParaRPr/>
            </a:p>
          </p:txBody>
        </p:sp>
      </p:grpSp>
      <p:sp>
        <p:nvSpPr>
          <p:cNvPr id="61" name="object 61"/>
          <p:cNvSpPr txBox="1"/>
          <p:nvPr/>
        </p:nvSpPr>
        <p:spPr>
          <a:xfrm>
            <a:off x="4790033" y="5680964"/>
            <a:ext cx="150304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Input</a:t>
            </a:r>
            <a:r>
              <a:rPr sz="2400" spc="-50" dirty="0">
                <a:latin typeface="Calibri"/>
                <a:cs typeface="Calibri"/>
              </a:rPr>
              <a:t> </a:t>
            </a:r>
            <a:r>
              <a:rPr sz="2400" spc="-20" dirty="0">
                <a:latin typeface="Calibri"/>
                <a:cs typeface="Calibri"/>
              </a:rPr>
              <a:t>image</a:t>
            </a:r>
            <a:endParaRPr sz="2400">
              <a:latin typeface="Calibri"/>
              <a:cs typeface="Calibri"/>
            </a:endParaRPr>
          </a:p>
        </p:txBody>
      </p:sp>
      <p:sp>
        <p:nvSpPr>
          <p:cNvPr id="63" name="object 63"/>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64" name="object 64"/>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60</a:t>
            </a:fld>
            <a:endParaRPr spc="-25" dirty="0"/>
          </a:p>
        </p:txBody>
      </p:sp>
      <p:sp>
        <p:nvSpPr>
          <p:cNvPr id="65" name="object 65"/>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62" name="object 62"/>
          <p:cNvSpPr txBox="1"/>
          <p:nvPr/>
        </p:nvSpPr>
        <p:spPr>
          <a:xfrm>
            <a:off x="120051" y="6216396"/>
            <a:ext cx="4531360" cy="147320"/>
          </a:xfrm>
          <a:prstGeom prst="rect">
            <a:avLst/>
          </a:prstGeom>
        </p:spPr>
        <p:txBody>
          <a:bodyPr vert="horz" wrap="square" lIns="0" tIns="12700" rIns="0" bIns="0" rtlCol="0">
            <a:spAutoFit/>
          </a:bodyPr>
          <a:lstStyle/>
          <a:p>
            <a:pPr marL="12700">
              <a:lnSpc>
                <a:spcPct val="100000"/>
              </a:lnSpc>
              <a:spcBef>
                <a:spcPts val="100"/>
              </a:spcBef>
            </a:pPr>
            <a:r>
              <a:rPr sz="800" spc="-10" dirty="0">
                <a:latin typeface="Calibri"/>
                <a:cs typeface="Calibri"/>
              </a:rPr>
              <a:t>Girshick, </a:t>
            </a:r>
            <a:r>
              <a:rPr sz="800" dirty="0">
                <a:latin typeface="Calibri"/>
                <a:cs typeface="Calibri"/>
              </a:rPr>
              <a:t>“Fast</a:t>
            </a:r>
            <a:r>
              <a:rPr sz="800" spc="-15" dirty="0">
                <a:latin typeface="Calibri"/>
                <a:cs typeface="Calibri"/>
              </a:rPr>
              <a:t> </a:t>
            </a:r>
            <a:r>
              <a:rPr sz="800" spc="-10" dirty="0">
                <a:latin typeface="Calibri"/>
                <a:cs typeface="Calibri"/>
              </a:rPr>
              <a:t>R-</a:t>
            </a:r>
            <a:r>
              <a:rPr sz="800" dirty="0">
                <a:latin typeface="Calibri"/>
                <a:cs typeface="Calibri"/>
              </a:rPr>
              <a:t>CNN”,</a:t>
            </a:r>
            <a:r>
              <a:rPr sz="800" spc="-10" dirty="0">
                <a:latin typeface="Calibri"/>
                <a:cs typeface="Calibri"/>
              </a:rPr>
              <a:t> </a:t>
            </a:r>
            <a:r>
              <a:rPr sz="800" dirty="0">
                <a:latin typeface="Calibri"/>
                <a:cs typeface="Calibri"/>
              </a:rPr>
              <a:t>ICCV</a:t>
            </a:r>
            <a:r>
              <a:rPr sz="800" spc="-10" dirty="0">
                <a:latin typeface="Calibri"/>
                <a:cs typeface="Calibri"/>
              </a:rPr>
              <a:t> </a:t>
            </a:r>
            <a:r>
              <a:rPr sz="800" dirty="0">
                <a:latin typeface="Calibri"/>
                <a:cs typeface="Calibri"/>
              </a:rPr>
              <a:t>2015.</a:t>
            </a:r>
            <a:r>
              <a:rPr sz="800" spc="-10" dirty="0">
                <a:latin typeface="Calibri"/>
                <a:cs typeface="Calibri"/>
              </a:rPr>
              <a:t> </a:t>
            </a:r>
            <a:r>
              <a:rPr sz="800" dirty="0">
                <a:latin typeface="Calibri"/>
                <a:cs typeface="Calibri"/>
              </a:rPr>
              <a:t>Figure</a:t>
            </a:r>
            <a:r>
              <a:rPr sz="800" spc="-5" dirty="0">
                <a:latin typeface="Calibri"/>
                <a:cs typeface="Calibri"/>
              </a:rPr>
              <a:t> </a:t>
            </a:r>
            <a:r>
              <a:rPr sz="800" spc="-10" dirty="0">
                <a:latin typeface="Calibri"/>
                <a:cs typeface="Calibri"/>
              </a:rPr>
              <a:t>copyright</a:t>
            </a:r>
            <a:r>
              <a:rPr sz="800" spc="-15" dirty="0">
                <a:latin typeface="Calibri"/>
                <a:cs typeface="Calibri"/>
              </a:rPr>
              <a:t> </a:t>
            </a:r>
            <a:r>
              <a:rPr sz="800" dirty="0">
                <a:latin typeface="Calibri"/>
                <a:cs typeface="Calibri"/>
              </a:rPr>
              <a:t>Ross</a:t>
            </a:r>
            <a:r>
              <a:rPr sz="800" spc="-10" dirty="0">
                <a:latin typeface="Calibri"/>
                <a:cs typeface="Calibri"/>
              </a:rPr>
              <a:t> Girshick, </a:t>
            </a:r>
            <a:r>
              <a:rPr sz="800" dirty="0">
                <a:latin typeface="Calibri"/>
                <a:cs typeface="Calibri"/>
              </a:rPr>
              <a:t>2015;</a:t>
            </a:r>
            <a:r>
              <a:rPr sz="800" spc="-10" dirty="0">
                <a:latin typeface="Calibri"/>
                <a:cs typeface="Calibri"/>
              </a:rPr>
              <a:t> </a:t>
            </a:r>
            <a:r>
              <a:rPr sz="800" u="sng" dirty="0">
                <a:solidFill>
                  <a:srgbClr val="0462C1"/>
                </a:solidFill>
                <a:uFill>
                  <a:solidFill>
                    <a:srgbClr val="0462C1"/>
                  </a:solidFill>
                </a:uFill>
                <a:latin typeface="Calibri"/>
                <a:cs typeface="Calibri"/>
              </a:rPr>
              <a:t>source</a:t>
            </a:r>
            <a:r>
              <a:rPr sz="800" dirty="0">
                <a:latin typeface="Calibri"/>
                <a:cs typeface="Calibri"/>
              </a:rPr>
              <a:t>.</a:t>
            </a:r>
            <a:r>
              <a:rPr sz="800" spc="-10" dirty="0">
                <a:latin typeface="Calibri"/>
                <a:cs typeface="Calibri"/>
              </a:rPr>
              <a:t> Reproduced</a:t>
            </a:r>
            <a:r>
              <a:rPr sz="800" spc="-5" dirty="0">
                <a:latin typeface="Calibri"/>
                <a:cs typeface="Calibri"/>
              </a:rPr>
              <a:t> </a:t>
            </a:r>
            <a:r>
              <a:rPr sz="800" dirty="0">
                <a:latin typeface="Calibri"/>
                <a:cs typeface="Calibri"/>
              </a:rPr>
              <a:t>with</a:t>
            </a:r>
            <a:r>
              <a:rPr sz="800" spc="-5" dirty="0">
                <a:latin typeface="Calibri"/>
                <a:cs typeface="Calibri"/>
              </a:rPr>
              <a:t> </a:t>
            </a:r>
            <a:r>
              <a:rPr sz="800" spc="-10" dirty="0">
                <a:latin typeface="Calibri"/>
                <a:cs typeface="Calibri"/>
              </a:rPr>
              <a:t>permission.</a:t>
            </a:r>
            <a:endParaRPr sz="800" dirty="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Fast</a:t>
            </a:r>
            <a:r>
              <a:rPr spc="-195" dirty="0"/>
              <a:t> </a:t>
            </a:r>
            <a:r>
              <a:rPr spc="-20" dirty="0"/>
              <a:t>R-</a:t>
            </a:r>
            <a:r>
              <a:rPr spc="-25" dirty="0"/>
              <a:t>CNN</a:t>
            </a:r>
          </a:p>
        </p:txBody>
      </p:sp>
      <p:grpSp>
        <p:nvGrpSpPr>
          <p:cNvPr id="3" name="object 3"/>
          <p:cNvGrpSpPr/>
          <p:nvPr/>
        </p:nvGrpSpPr>
        <p:grpSpPr>
          <a:xfrm>
            <a:off x="8313890" y="3031477"/>
            <a:ext cx="3482340" cy="3013710"/>
            <a:chOff x="8313890" y="3031477"/>
            <a:chExt cx="3482340" cy="3013710"/>
          </a:xfrm>
        </p:grpSpPr>
        <p:sp>
          <p:nvSpPr>
            <p:cNvPr id="4" name="object 4"/>
            <p:cNvSpPr/>
            <p:nvPr/>
          </p:nvSpPr>
          <p:spPr>
            <a:xfrm>
              <a:off x="9595574" y="4405020"/>
              <a:ext cx="569595" cy="184150"/>
            </a:xfrm>
            <a:custGeom>
              <a:avLst/>
              <a:gdLst/>
              <a:ahLst/>
              <a:cxnLst/>
              <a:rect l="l" t="t" r="r" b="b"/>
              <a:pathLst>
                <a:path w="569595" h="184150">
                  <a:moveTo>
                    <a:pt x="569569" y="0"/>
                  </a:moveTo>
                  <a:lnTo>
                    <a:pt x="169824" y="0"/>
                  </a:lnTo>
                  <a:lnTo>
                    <a:pt x="0" y="183730"/>
                  </a:lnTo>
                  <a:lnTo>
                    <a:pt x="399745" y="183730"/>
                  </a:lnTo>
                  <a:lnTo>
                    <a:pt x="569569" y="0"/>
                  </a:lnTo>
                  <a:close/>
                </a:path>
              </a:pathLst>
            </a:custGeom>
            <a:solidFill>
              <a:srgbClr val="E7E6E6">
                <a:alpha val="79998"/>
              </a:srgbClr>
            </a:solidFill>
          </p:spPr>
          <p:txBody>
            <a:bodyPr wrap="square" lIns="0" tIns="0" rIns="0" bIns="0" rtlCol="0"/>
            <a:lstStyle/>
            <a:p>
              <a:endParaRPr/>
            </a:p>
          </p:txBody>
        </p:sp>
        <p:sp>
          <p:nvSpPr>
            <p:cNvPr id="5" name="object 5"/>
            <p:cNvSpPr/>
            <p:nvPr/>
          </p:nvSpPr>
          <p:spPr>
            <a:xfrm>
              <a:off x="9595574" y="4405020"/>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pic>
          <p:nvPicPr>
            <p:cNvPr id="6" name="object 6"/>
            <p:cNvPicPr/>
            <p:nvPr/>
          </p:nvPicPr>
          <p:blipFill>
            <a:blip r:embed="rId2" cstate="print"/>
            <a:stretch>
              <a:fillRect/>
            </a:stretch>
          </p:blipFill>
          <p:spPr>
            <a:xfrm>
              <a:off x="8318652" y="4864343"/>
              <a:ext cx="3472484" cy="1175870"/>
            </a:xfrm>
            <a:prstGeom prst="rect">
              <a:avLst/>
            </a:prstGeom>
          </p:spPr>
        </p:pic>
        <p:sp>
          <p:nvSpPr>
            <p:cNvPr id="7" name="object 7"/>
            <p:cNvSpPr/>
            <p:nvPr/>
          </p:nvSpPr>
          <p:spPr>
            <a:xfrm>
              <a:off x="8318652" y="4864341"/>
              <a:ext cx="3472815" cy="1176020"/>
            </a:xfrm>
            <a:custGeom>
              <a:avLst/>
              <a:gdLst/>
              <a:ahLst/>
              <a:cxnLst/>
              <a:rect l="l" t="t" r="r" b="b"/>
              <a:pathLst>
                <a:path w="3472815" h="1176020">
                  <a:moveTo>
                    <a:pt x="0" y="1175869"/>
                  </a:moveTo>
                  <a:lnTo>
                    <a:pt x="1086840" y="0"/>
                  </a:lnTo>
                  <a:lnTo>
                    <a:pt x="3472490" y="0"/>
                  </a:lnTo>
                  <a:lnTo>
                    <a:pt x="2385649" y="1175869"/>
                  </a:lnTo>
                  <a:lnTo>
                    <a:pt x="0" y="1175869"/>
                  </a:lnTo>
                  <a:close/>
                </a:path>
              </a:pathLst>
            </a:custGeom>
            <a:ln w="9186">
              <a:solidFill>
                <a:srgbClr val="1D7D66"/>
              </a:solidFill>
            </a:ln>
          </p:spPr>
          <p:txBody>
            <a:bodyPr wrap="square" lIns="0" tIns="0" rIns="0" bIns="0" rtlCol="0"/>
            <a:lstStyle/>
            <a:p>
              <a:endParaRPr/>
            </a:p>
          </p:txBody>
        </p:sp>
        <p:sp>
          <p:nvSpPr>
            <p:cNvPr id="8" name="object 8"/>
            <p:cNvSpPr/>
            <p:nvPr/>
          </p:nvSpPr>
          <p:spPr>
            <a:xfrm>
              <a:off x="8980081" y="4928654"/>
              <a:ext cx="1755139" cy="753745"/>
            </a:xfrm>
            <a:custGeom>
              <a:avLst/>
              <a:gdLst/>
              <a:ahLst/>
              <a:cxnLst/>
              <a:rect l="l" t="t" r="r" b="b"/>
              <a:pathLst>
                <a:path w="1755140" h="753745">
                  <a:moveTo>
                    <a:pt x="1754619" y="0"/>
                  </a:moveTo>
                  <a:lnTo>
                    <a:pt x="696264" y="0"/>
                  </a:lnTo>
                  <a:lnTo>
                    <a:pt x="0" y="753287"/>
                  </a:lnTo>
                  <a:lnTo>
                    <a:pt x="1058354" y="753287"/>
                  </a:lnTo>
                  <a:lnTo>
                    <a:pt x="1754619" y="0"/>
                  </a:lnTo>
                  <a:close/>
                </a:path>
              </a:pathLst>
            </a:custGeom>
            <a:solidFill>
              <a:srgbClr val="E7E6E6">
                <a:alpha val="79998"/>
              </a:srgbClr>
            </a:solidFill>
          </p:spPr>
          <p:txBody>
            <a:bodyPr wrap="square" lIns="0" tIns="0" rIns="0" bIns="0" rtlCol="0"/>
            <a:lstStyle/>
            <a:p>
              <a:endParaRPr/>
            </a:p>
          </p:txBody>
        </p:sp>
        <p:sp>
          <p:nvSpPr>
            <p:cNvPr id="9" name="object 9"/>
            <p:cNvSpPr/>
            <p:nvPr/>
          </p:nvSpPr>
          <p:spPr>
            <a:xfrm>
              <a:off x="8980081" y="4928654"/>
              <a:ext cx="1755139" cy="753745"/>
            </a:xfrm>
            <a:custGeom>
              <a:avLst/>
              <a:gdLst/>
              <a:ahLst/>
              <a:cxnLst/>
              <a:rect l="l" t="t" r="r" b="b"/>
              <a:pathLst>
                <a:path w="1755140" h="753745">
                  <a:moveTo>
                    <a:pt x="0" y="753291"/>
                  </a:moveTo>
                  <a:lnTo>
                    <a:pt x="696259" y="0"/>
                  </a:lnTo>
                  <a:lnTo>
                    <a:pt x="1754618" y="0"/>
                  </a:lnTo>
                  <a:lnTo>
                    <a:pt x="1058355" y="753291"/>
                  </a:lnTo>
                  <a:lnTo>
                    <a:pt x="0" y="753291"/>
                  </a:lnTo>
                  <a:close/>
                </a:path>
              </a:pathLst>
            </a:custGeom>
            <a:ln w="9186">
              <a:solidFill>
                <a:srgbClr val="1D7D66"/>
              </a:solidFill>
            </a:ln>
          </p:spPr>
          <p:txBody>
            <a:bodyPr wrap="square" lIns="0" tIns="0" rIns="0" bIns="0" rtlCol="0"/>
            <a:lstStyle/>
            <a:p>
              <a:endParaRPr/>
            </a:p>
          </p:txBody>
        </p:sp>
        <p:sp>
          <p:nvSpPr>
            <p:cNvPr id="10" name="object 10"/>
            <p:cNvSpPr/>
            <p:nvPr/>
          </p:nvSpPr>
          <p:spPr>
            <a:xfrm>
              <a:off x="10734700" y="4947018"/>
              <a:ext cx="836294" cy="312420"/>
            </a:xfrm>
            <a:custGeom>
              <a:avLst/>
              <a:gdLst/>
              <a:ahLst/>
              <a:cxnLst/>
              <a:rect l="l" t="t" r="r" b="b"/>
              <a:pathLst>
                <a:path w="836295" h="312420">
                  <a:moveTo>
                    <a:pt x="835964" y="0"/>
                  </a:moveTo>
                  <a:lnTo>
                    <a:pt x="288696" y="0"/>
                  </a:lnTo>
                  <a:lnTo>
                    <a:pt x="0" y="312343"/>
                  </a:lnTo>
                  <a:lnTo>
                    <a:pt x="547281" y="312343"/>
                  </a:lnTo>
                  <a:lnTo>
                    <a:pt x="835964" y="0"/>
                  </a:lnTo>
                  <a:close/>
                </a:path>
              </a:pathLst>
            </a:custGeom>
            <a:solidFill>
              <a:srgbClr val="E7E6E6">
                <a:alpha val="79998"/>
              </a:srgbClr>
            </a:solidFill>
          </p:spPr>
          <p:txBody>
            <a:bodyPr wrap="square" lIns="0" tIns="0" rIns="0" bIns="0" rtlCol="0"/>
            <a:lstStyle/>
            <a:p>
              <a:endParaRPr/>
            </a:p>
          </p:txBody>
        </p:sp>
        <p:sp>
          <p:nvSpPr>
            <p:cNvPr id="11" name="object 11"/>
            <p:cNvSpPr/>
            <p:nvPr/>
          </p:nvSpPr>
          <p:spPr>
            <a:xfrm>
              <a:off x="10734700" y="4947018"/>
              <a:ext cx="836294" cy="312420"/>
            </a:xfrm>
            <a:custGeom>
              <a:avLst/>
              <a:gdLst/>
              <a:ahLst/>
              <a:cxnLst/>
              <a:rect l="l" t="t" r="r" b="b"/>
              <a:pathLst>
                <a:path w="836295" h="312420">
                  <a:moveTo>
                    <a:pt x="0" y="312340"/>
                  </a:moveTo>
                  <a:lnTo>
                    <a:pt x="288692" y="0"/>
                  </a:lnTo>
                  <a:lnTo>
                    <a:pt x="835969" y="0"/>
                  </a:lnTo>
                  <a:lnTo>
                    <a:pt x="547277" y="312340"/>
                  </a:lnTo>
                  <a:lnTo>
                    <a:pt x="0" y="312340"/>
                  </a:lnTo>
                  <a:close/>
                </a:path>
              </a:pathLst>
            </a:custGeom>
            <a:ln w="9186">
              <a:solidFill>
                <a:srgbClr val="1D7D66"/>
              </a:solidFill>
            </a:ln>
          </p:spPr>
          <p:txBody>
            <a:bodyPr wrap="square" lIns="0" tIns="0" rIns="0" bIns="0" rtlCol="0"/>
            <a:lstStyle/>
            <a:p>
              <a:endParaRPr/>
            </a:p>
          </p:txBody>
        </p:sp>
        <p:sp>
          <p:nvSpPr>
            <p:cNvPr id="12" name="object 12"/>
            <p:cNvSpPr/>
            <p:nvPr/>
          </p:nvSpPr>
          <p:spPr>
            <a:xfrm>
              <a:off x="8373770" y="5544147"/>
              <a:ext cx="817880" cy="478155"/>
            </a:xfrm>
            <a:custGeom>
              <a:avLst/>
              <a:gdLst/>
              <a:ahLst/>
              <a:cxnLst/>
              <a:rect l="l" t="t" r="r" b="b"/>
              <a:pathLst>
                <a:path w="817879" h="478154">
                  <a:moveTo>
                    <a:pt x="817600" y="0"/>
                  </a:moveTo>
                  <a:lnTo>
                    <a:pt x="441528" y="0"/>
                  </a:lnTo>
                  <a:lnTo>
                    <a:pt x="0" y="477695"/>
                  </a:lnTo>
                  <a:lnTo>
                    <a:pt x="376072" y="477695"/>
                  </a:lnTo>
                  <a:lnTo>
                    <a:pt x="817600" y="0"/>
                  </a:lnTo>
                  <a:close/>
                </a:path>
              </a:pathLst>
            </a:custGeom>
            <a:solidFill>
              <a:srgbClr val="E7E6E6">
                <a:alpha val="79998"/>
              </a:srgbClr>
            </a:solidFill>
          </p:spPr>
          <p:txBody>
            <a:bodyPr wrap="square" lIns="0" tIns="0" rIns="0" bIns="0" rtlCol="0"/>
            <a:lstStyle/>
            <a:p>
              <a:endParaRPr/>
            </a:p>
          </p:txBody>
        </p:sp>
        <p:sp>
          <p:nvSpPr>
            <p:cNvPr id="13" name="object 13"/>
            <p:cNvSpPr/>
            <p:nvPr/>
          </p:nvSpPr>
          <p:spPr>
            <a:xfrm>
              <a:off x="8373770" y="5544147"/>
              <a:ext cx="817880" cy="478155"/>
            </a:xfrm>
            <a:custGeom>
              <a:avLst/>
              <a:gdLst/>
              <a:ahLst/>
              <a:cxnLst/>
              <a:rect l="l" t="t" r="r" b="b"/>
              <a:pathLst>
                <a:path w="817879" h="478154">
                  <a:moveTo>
                    <a:pt x="0" y="477697"/>
                  </a:moveTo>
                  <a:lnTo>
                    <a:pt x="441529" y="0"/>
                  </a:lnTo>
                  <a:lnTo>
                    <a:pt x="817596" y="0"/>
                  </a:lnTo>
                  <a:lnTo>
                    <a:pt x="376067" y="477697"/>
                  </a:lnTo>
                  <a:lnTo>
                    <a:pt x="0" y="477697"/>
                  </a:lnTo>
                  <a:close/>
                </a:path>
              </a:pathLst>
            </a:custGeom>
            <a:ln w="9186">
              <a:solidFill>
                <a:srgbClr val="1D7D66"/>
              </a:solidFill>
            </a:ln>
          </p:spPr>
          <p:txBody>
            <a:bodyPr wrap="square" lIns="0" tIns="0" rIns="0" bIns="0" rtlCol="0"/>
            <a:lstStyle/>
            <a:p>
              <a:endParaRPr/>
            </a:p>
          </p:txBody>
        </p:sp>
        <p:sp>
          <p:nvSpPr>
            <p:cNvPr id="14" name="object 14"/>
            <p:cNvSpPr/>
            <p:nvPr/>
          </p:nvSpPr>
          <p:spPr>
            <a:xfrm>
              <a:off x="10307536" y="3036239"/>
              <a:ext cx="252729" cy="1240790"/>
            </a:xfrm>
            <a:custGeom>
              <a:avLst/>
              <a:gdLst/>
              <a:ahLst/>
              <a:cxnLst/>
              <a:rect l="l" t="t" r="r" b="b"/>
              <a:pathLst>
                <a:path w="252729" h="1240789">
                  <a:moveTo>
                    <a:pt x="252615" y="0"/>
                  </a:moveTo>
                  <a:lnTo>
                    <a:pt x="0" y="252628"/>
                  </a:lnTo>
                  <a:lnTo>
                    <a:pt x="0" y="1240167"/>
                  </a:lnTo>
                  <a:lnTo>
                    <a:pt x="252615" y="987539"/>
                  </a:lnTo>
                  <a:lnTo>
                    <a:pt x="252615" y="0"/>
                  </a:lnTo>
                  <a:close/>
                </a:path>
              </a:pathLst>
            </a:custGeom>
            <a:solidFill>
              <a:srgbClr val="CDCDCD">
                <a:alpha val="92939"/>
              </a:srgbClr>
            </a:solidFill>
          </p:spPr>
          <p:txBody>
            <a:bodyPr wrap="square" lIns="0" tIns="0" rIns="0" bIns="0" rtlCol="0"/>
            <a:lstStyle/>
            <a:p>
              <a:endParaRPr/>
            </a:p>
          </p:txBody>
        </p:sp>
        <p:sp>
          <p:nvSpPr>
            <p:cNvPr id="15" name="object 15"/>
            <p:cNvSpPr/>
            <p:nvPr/>
          </p:nvSpPr>
          <p:spPr>
            <a:xfrm>
              <a:off x="9549651" y="3036239"/>
              <a:ext cx="1010919" cy="252729"/>
            </a:xfrm>
            <a:custGeom>
              <a:avLst/>
              <a:gdLst/>
              <a:ahLst/>
              <a:cxnLst/>
              <a:rect l="l" t="t" r="r" b="b"/>
              <a:pathLst>
                <a:path w="1010920" h="252729">
                  <a:moveTo>
                    <a:pt x="1010500" y="0"/>
                  </a:moveTo>
                  <a:lnTo>
                    <a:pt x="252628" y="0"/>
                  </a:lnTo>
                  <a:lnTo>
                    <a:pt x="0" y="252628"/>
                  </a:lnTo>
                  <a:lnTo>
                    <a:pt x="757885" y="252628"/>
                  </a:lnTo>
                  <a:lnTo>
                    <a:pt x="1010500" y="0"/>
                  </a:lnTo>
                  <a:close/>
                </a:path>
              </a:pathLst>
            </a:custGeom>
            <a:solidFill>
              <a:srgbClr val="FFFFFF">
                <a:alpha val="92939"/>
              </a:srgbClr>
            </a:solidFill>
          </p:spPr>
          <p:txBody>
            <a:bodyPr wrap="square" lIns="0" tIns="0" rIns="0" bIns="0" rtlCol="0"/>
            <a:lstStyle/>
            <a:p>
              <a:endParaRPr/>
            </a:p>
          </p:txBody>
        </p:sp>
        <p:sp>
          <p:nvSpPr>
            <p:cNvPr id="16" name="object 16"/>
            <p:cNvSpPr/>
            <p:nvPr/>
          </p:nvSpPr>
          <p:spPr>
            <a:xfrm>
              <a:off x="9549651" y="3036239"/>
              <a:ext cx="1010919" cy="1240790"/>
            </a:xfrm>
            <a:custGeom>
              <a:avLst/>
              <a:gdLst/>
              <a:ahLst/>
              <a:cxnLst/>
              <a:rect l="l" t="t" r="r" b="b"/>
              <a:pathLst>
                <a:path w="1010920" h="1240789">
                  <a:moveTo>
                    <a:pt x="0" y="252628"/>
                  </a:moveTo>
                  <a:lnTo>
                    <a:pt x="252628" y="0"/>
                  </a:lnTo>
                  <a:lnTo>
                    <a:pt x="1010513" y="0"/>
                  </a:lnTo>
                  <a:lnTo>
                    <a:pt x="1010513" y="987546"/>
                  </a:lnTo>
                  <a:lnTo>
                    <a:pt x="757884" y="1240175"/>
                  </a:lnTo>
                  <a:lnTo>
                    <a:pt x="0" y="1240175"/>
                  </a:lnTo>
                  <a:lnTo>
                    <a:pt x="0" y="252628"/>
                  </a:lnTo>
                  <a:close/>
                </a:path>
                <a:path w="1010920" h="1240789">
                  <a:moveTo>
                    <a:pt x="0" y="252628"/>
                  </a:moveTo>
                  <a:lnTo>
                    <a:pt x="757884" y="252628"/>
                  </a:lnTo>
                  <a:lnTo>
                    <a:pt x="1010513" y="0"/>
                  </a:lnTo>
                </a:path>
                <a:path w="1010920" h="1240789">
                  <a:moveTo>
                    <a:pt x="757884" y="252628"/>
                  </a:moveTo>
                  <a:lnTo>
                    <a:pt x="757884" y="1240175"/>
                  </a:lnTo>
                </a:path>
              </a:pathLst>
            </a:custGeom>
            <a:ln w="9186">
              <a:solidFill>
                <a:srgbClr val="1D7D66"/>
              </a:solidFill>
            </a:ln>
          </p:spPr>
          <p:txBody>
            <a:bodyPr wrap="square" lIns="0" tIns="0" rIns="0" bIns="0" rtlCol="0"/>
            <a:lstStyle/>
            <a:p>
              <a:endParaRPr/>
            </a:p>
          </p:txBody>
        </p:sp>
      </p:grpSp>
      <p:sp>
        <p:nvSpPr>
          <p:cNvPr id="17" name="object 17"/>
          <p:cNvSpPr txBox="1"/>
          <p:nvPr/>
        </p:nvSpPr>
        <p:spPr>
          <a:xfrm>
            <a:off x="9674555" y="3484012"/>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18" name="object 18"/>
          <p:cNvGrpSpPr/>
          <p:nvPr/>
        </p:nvGrpSpPr>
        <p:grpSpPr>
          <a:xfrm>
            <a:off x="10739119" y="2755874"/>
            <a:ext cx="1020444" cy="1250315"/>
            <a:chOff x="10739119" y="2755874"/>
            <a:chExt cx="1020444" cy="1250315"/>
          </a:xfrm>
        </p:grpSpPr>
        <p:sp>
          <p:nvSpPr>
            <p:cNvPr id="19" name="object 19"/>
            <p:cNvSpPr/>
            <p:nvPr/>
          </p:nvSpPr>
          <p:spPr>
            <a:xfrm>
              <a:off x="11501767" y="2760637"/>
              <a:ext cx="252729" cy="1240790"/>
            </a:xfrm>
            <a:custGeom>
              <a:avLst/>
              <a:gdLst/>
              <a:ahLst/>
              <a:cxnLst/>
              <a:rect l="l" t="t" r="r" b="b"/>
              <a:pathLst>
                <a:path w="252729" h="1240789">
                  <a:moveTo>
                    <a:pt x="252628" y="0"/>
                  </a:moveTo>
                  <a:lnTo>
                    <a:pt x="0" y="252628"/>
                  </a:lnTo>
                  <a:lnTo>
                    <a:pt x="0" y="1240180"/>
                  </a:lnTo>
                  <a:lnTo>
                    <a:pt x="252628" y="987552"/>
                  </a:lnTo>
                  <a:lnTo>
                    <a:pt x="252628" y="0"/>
                  </a:lnTo>
                  <a:close/>
                </a:path>
              </a:pathLst>
            </a:custGeom>
            <a:solidFill>
              <a:srgbClr val="CDCDCD">
                <a:alpha val="92939"/>
              </a:srgbClr>
            </a:solidFill>
          </p:spPr>
          <p:txBody>
            <a:bodyPr wrap="square" lIns="0" tIns="0" rIns="0" bIns="0" rtlCol="0"/>
            <a:lstStyle/>
            <a:p>
              <a:endParaRPr/>
            </a:p>
          </p:txBody>
        </p:sp>
        <p:sp>
          <p:nvSpPr>
            <p:cNvPr id="20" name="object 20"/>
            <p:cNvSpPr/>
            <p:nvPr/>
          </p:nvSpPr>
          <p:spPr>
            <a:xfrm>
              <a:off x="10743882" y="2760637"/>
              <a:ext cx="1010919" cy="252729"/>
            </a:xfrm>
            <a:custGeom>
              <a:avLst/>
              <a:gdLst/>
              <a:ahLst/>
              <a:cxnLst/>
              <a:rect l="l" t="t" r="r" b="b"/>
              <a:pathLst>
                <a:path w="1010920" h="252730">
                  <a:moveTo>
                    <a:pt x="1010513" y="0"/>
                  </a:moveTo>
                  <a:lnTo>
                    <a:pt x="252628" y="0"/>
                  </a:lnTo>
                  <a:lnTo>
                    <a:pt x="0" y="252628"/>
                  </a:lnTo>
                  <a:lnTo>
                    <a:pt x="757885" y="252628"/>
                  </a:lnTo>
                  <a:lnTo>
                    <a:pt x="1010513" y="0"/>
                  </a:lnTo>
                  <a:close/>
                </a:path>
              </a:pathLst>
            </a:custGeom>
            <a:solidFill>
              <a:srgbClr val="FFFFFF">
                <a:alpha val="92939"/>
              </a:srgbClr>
            </a:solidFill>
          </p:spPr>
          <p:txBody>
            <a:bodyPr wrap="square" lIns="0" tIns="0" rIns="0" bIns="0" rtlCol="0"/>
            <a:lstStyle/>
            <a:p>
              <a:endParaRPr/>
            </a:p>
          </p:txBody>
        </p:sp>
        <p:sp>
          <p:nvSpPr>
            <p:cNvPr id="21" name="object 21"/>
            <p:cNvSpPr/>
            <p:nvPr/>
          </p:nvSpPr>
          <p:spPr>
            <a:xfrm>
              <a:off x="10743882" y="2760637"/>
              <a:ext cx="1010919" cy="1240790"/>
            </a:xfrm>
            <a:custGeom>
              <a:avLst/>
              <a:gdLst/>
              <a:ahLst/>
              <a:cxnLst/>
              <a:rect l="l" t="t" r="r" b="b"/>
              <a:pathLst>
                <a:path w="1010920" h="1240789">
                  <a:moveTo>
                    <a:pt x="0" y="252628"/>
                  </a:moveTo>
                  <a:lnTo>
                    <a:pt x="252628" y="0"/>
                  </a:lnTo>
                  <a:lnTo>
                    <a:pt x="1010513" y="0"/>
                  </a:lnTo>
                  <a:lnTo>
                    <a:pt x="1010513" y="987546"/>
                  </a:lnTo>
                  <a:lnTo>
                    <a:pt x="757884" y="1240175"/>
                  </a:lnTo>
                  <a:lnTo>
                    <a:pt x="0" y="1240175"/>
                  </a:lnTo>
                  <a:lnTo>
                    <a:pt x="0" y="252628"/>
                  </a:lnTo>
                  <a:close/>
                </a:path>
                <a:path w="1010920" h="1240789">
                  <a:moveTo>
                    <a:pt x="0" y="252628"/>
                  </a:moveTo>
                  <a:lnTo>
                    <a:pt x="757884" y="252628"/>
                  </a:lnTo>
                  <a:lnTo>
                    <a:pt x="1010513" y="0"/>
                  </a:lnTo>
                </a:path>
                <a:path w="1010920" h="1240789">
                  <a:moveTo>
                    <a:pt x="757884" y="252628"/>
                  </a:moveTo>
                  <a:lnTo>
                    <a:pt x="757884" y="1240175"/>
                  </a:lnTo>
                </a:path>
              </a:pathLst>
            </a:custGeom>
            <a:ln w="9186">
              <a:solidFill>
                <a:srgbClr val="1D7D66"/>
              </a:solidFill>
            </a:ln>
          </p:spPr>
          <p:txBody>
            <a:bodyPr wrap="square" lIns="0" tIns="0" rIns="0" bIns="0" rtlCol="0"/>
            <a:lstStyle/>
            <a:p>
              <a:endParaRPr/>
            </a:p>
          </p:txBody>
        </p:sp>
      </p:grpSp>
      <p:sp>
        <p:nvSpPr>
          <p:cNvPr id="22" name="object 22"/>
          <p:cNvSpPr txBox="1"/>
          <p:nvPr/>
        </p:nvSpPr>
        <p:spPr>
          <a:xfrm>
            <a:off x="10872495" y="3207826"/>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23" name="object 23"/>
          <p:cNvGrpSpPr/>
          <p:nvPr/>
        </p:nvGrpSpPr>
        <p:grpSpPr>
          <a:xfrm>
            <a:off x="8433320" y="3417303"/>
            <a:ext cx="1029335" cy="1250315"/>
            <a:chOff x="8433320" y="3417303"/>
            <a:chExt cx="1029335" cy="1250315"/>
          </a:xfrm>
        </p:grpSpPr>
        <p:sp>
          <p:nvSpPr>
            <p:cNvPr id="24" name="object 24"/>
            <p:cNvSpPr/>
            <p:nvPr/>
          </p:nvSpPr>
          <p:spPr>
            <a:xfrm>
              <a:off x="9202851" y="3422065"/>
              <a:ext cx="255270" cy="1240790"/>
            </a:xfrm>
            <a:custGeom>
              <a:avLst/>
              <a:gdLst/>
              <a:ahLst/>
              <a:cxnLst/>
              <a:rect l="l" t="t" r="r" b="b"/>
              <a:pathLst>
                <a:path w="255270" h="1240789">
                  <a:moveTo>
                    <a:pt x="254927" y="0"/>
                  </a:moveTo>
                  <a:lnTo>
                    <a:pt x="0" y="254927"/>
                  </a:lnTo>
                  <a:lnTo>
                    <a:pt x="0" y="1240180"/>
                  </a:lnTo>
                  <a:lnTo>
                    <a:pt x="254927" y="985253"/>
                  </a:lnTo>
                  <a:lnTo>
                    <a:pt x="254927" y="0"/>
                  </a:lnTo>
                  <a:close/>
                </a:path>
              </a:pathLst>
            </a:custGeom>
            <a:solidFill>
              <a:srgbClr val="CDCDCD">
                <a:alpha val="92939"/>
              </a:srgbClr>
            </a:solidFill>
          </p:spPr>
          <p:txBody>
            <a:bodyPr wrap="square" lIns="0" tIns="0" rIns="0" bIns="0" rtlCol="0"/>
            <a:lstStyle/>
            <a:p>
              <a:endParaRPr/>
            </a:p>
          </p:txBody>
        </p:sp>
        <p:sp>
          <p:nvSpPr>
            <p:cNvPr id="25" name="object 25"/>
            <p:cNvSpPr/>
            <p:nvPr/>
          </p:nvSpPr>
          <p:spPr>
            <a:xfrm>
              <a:off x="8438083" y="3422065"/>
              <a:ext cx="1019810" cy="255270"/>
            </a:xfrm>
            <a:custGeom>
              <a:avLst/>
              <a:gdLst/>
              <a:ahLst/>
              <a:cxnLst/>
              <a:rect l="l" t="t" r="r" b="b"/>
              <a:pathLst>
                <a:path w="1019809" h="255270">
                  <a:moveTo>
                    <a:pt x="1019695" y="0"/>
                  </a:moveTo>
                  <a:lnTo>
                    <a:pt x="254927" y="0"/>
                  </a:lnTo>
                  <a:lnTo>
                    <a:pt x="0" y="254927"/>
                  </a:lnTo>
                  <a:lnTo>
                    <a:pt x="764768" y="254927"/>
                  </a:lnTo>
                  <a:lnTo>
                    <a:pt x="1019695" y="0"/>
                  </a:lnTo>
                  <a:close/>
                </a:path>
              </a:pathLst>
            </a:custGeom>
            <a:solidFill>
              <a:srgbClr val="FFFFFF">
                <a:alpha val="92939"/>
              </a:srgbClr>
            </a:solidFill>
          </p:spPr>
          <p:txBody>
            <a:bodyPr wrap="square" lIns="0" tIns="0" rIns="0" bIns="0" rtlCol="0"/>
            <a:lstStyle/>
            <a:p>
              <a:endParaRPr/>
            </a:p>
          </p:txBody>
        </p:sp>
        <p:sp>
          <p:nvSpPr>
            <p:cNvPr id="26" name="object 26"/>
            <p:cNvSpPr/>
            <p:nvPr/>
          </p:nvSpPr>
          <p:spPr>
            <a:xfrm>
              <a:off x="8438083" y="3422065"/>
              <a:ext cx="1019810" cy="1240790"/>
            </a:xfrm>
            <a:custGeom>
              <a:avLst/>
              <a:gdLst/>
              <a:ahLst/>
              <a:cxnLst/>
              <a:rect l="l" t="t" r="r" b="b"/>
              <a:pathLst>
                <a:path w="1019809" h="1240789">
                  <a:moveTo>
                    <a:pt x="0" y="254924"/>
                  </a:moveTo>
                  <a:lnTo>
                    <a:pt x="254924" y="0"/>
                  </a:lnTo>
                  <a:lnTo>
                    <a:pt x="1019699" y="0"/>
                  </a:lnTo>
                  <a:lnTo>
                    <a:pt x="1019699" y="985246"/>
                  </a:lnTo>
                  <a:lnTo>
                    <a:pt x="764771" y="1240175"/>
                  </a:lnTo>
                  <a:lnTo>
                    <a:pt x="0" y="1240175"/>
                  </a:lnTo>
                  <a:lnTo>
                    <a:pt x="0" y="254924"/>
                  </a:lnTo>
                  <a:close/>
                </a:path>
                <a:path w="1019809" h="1240789">
                  <a:moveTo>
                    <a:pt x="0" y="254924"/>
                  </a:moveTo>
                  <a:lnTo>
                    <a:pt x="764771" y="254924"/>
                  </a:lnTo>
                  <a:lnTo>
                    <a:pt x="1019699" y="0"/>
                  </a:lnTo>
                </a:path>
                <a:path w="1019809" h="1240789">
                  <a:moveTo>
                    <a:pt x="764771" y="254924"/>
                  </a:moveTo>
                  <a:lnTo>
                    <a:pt x="764771" y="1240175"/>
                  </a:lnTo>
                </a:path>
              </a:pathLst>
            </a:custGeom>
            <a:ln w="9186">
              <a:solidFill>
                <a:srgbClr val="1D7D66"/>
              </a:solidFill>
            </a:ln>
          </p:spPr>
          <p:txBody>
            <a:bodyPr wrap="square" lIns="0" tIns="0" rIns="0" bIns="0" rtlCol="0"/>
            <a:lstStyle/>
            <a:p>
              <a:endParaRPr/>
            </a:p>
          </p:txBody>
        </p:sp>
      </p:grpSp>
      <p:sp>
        <p:nvSpPr>
          <p:cNvPr id="27" name="object 27"/>
          <p:cNvSpPr txBox="1"/>
          <p:nvPr/>
        </p:nvSpPr>
        <p:spPr>
          <a:xfrm>
            <a:off x="8568473" y="3867591"/>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28" name="object 28"/>
          <p:cNvGrpSpPr/>
          <p:nvPr/>
        </p:nvGrpSpPr>
        <p:grpSpPr>
          <a:xfrm>
            <a:off x="8607856" y="4170591"/>
            <a:ext cx="2867025" cy="864235"/>
            <a:chOff x="8607856" y="4170591"/>
            <a:chExt cx="2867025" cy="864235"/>
          </a:xfrm>
        </p:grpSpPr>
        <p:sp>
          <p:nvSpPr>
            <p:cNvPr id="29" name="object 29"/>
            <p:cNvSpPr/>
            <p:nvPr/>
          </p:nvSpPr>
          <p:spPr>
            <a:xfrm>
              <a:off x="10900054" y="4175353"/>
              <a:ext cx="569595" cy="184150"/>
            </a:xfrm>
            <a:custGeom>
              <a:avLst/>
              <a:gdLst/>
              <a:ahLst/>
              <a:cxnLst/>
              <a:rect l="l" t="t" r="r" b="b"/>
              <a:pathLst>
                <a:path w="569595" h="184150">
                  <a:moveTo>
                    <a:pt x="569569" y="0"/>
                  </a:moveTo>
                  <a:lnTo>
                    <a:pt x="169824" y="0"/>
                  </a:lnTo>
                  <a:lnTo>
                    <a:pt x="0" y="183730"/>
                  </a:lnTo>
                  <a:lnTo>
                    <a:pt x="399745" y="183730"/>
                  </a:lnTo>
                  <a:lnTo>
                    <a:pt x="569569" y="0"/>
                  </a:lnTo>
                  <a:close/>
                </a:path>
              </a:pathLst>
            </a:custGeom>
            <a:solidFill>
              <a:srgbClr val="E7E6E6">
                <a:alpha val="79998"/>
              </a:srgbClr>
            </a:solidFill>
          </p:spPr>
          <p:txBody>
            <a:bodyPr wrap="square" lIns="0" tIns="0" rIns="0" bIns="0" rtlCol="0"/>
            <a:lstStyle/>
            <a:p>
              <a:endParaRPr/>
            </a:p>
          </p:txBody>
        </p:sp>
        <p:sp>
          <p:nvSpPr>
            <p:cNvPr id="30" name="object 30"/>
            <p:cNvSpPr/>
            <p:nvPr/>
          </p:nvSpPr>
          <p:spPr>
            <a:xfrm>
              <a:off x="10900054" y="4175353"/>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sp>
          <p:nvSpPr>
            <p:cNvPr id="31" name="object 31"/>
            <p:cNvSpPr/>
            <p:nvPr/>
          </p:nvSpPr>
          <p:spPr>
            <a:xfrm>
              <a:off x="8612619" y="4845977"/>
              <a:ext cx="569595" cy="184150"/>
            </a:xfrm>
            <a:custGeom>
              <a:avLst/>
              <a:gdLst/>
              <a:ahLst/>
              <a:cxnLst/>
              <a:rect l="l" t="t" r="r" b="b"/>
              <a:pathLst>
                <a:path w="569595" h="184150">
                  <a:moveTo>
                    <a:pt x="569569" y="0"/>
                  </a:moveTo>
                  <a:lnTo>
                    <a:pt x="169824" y="0"/>
                  </a:lnTo>
                  <a:lnTo>
                    <a:pt x="0" y="183718"/>
                  </a:lnTo>
                  <a:lnTo>
                    <a:pt x="399745" y="183718"/>
                  </a:lnTo>
                  <a:lnTo>
                    <a:pt x="569569" y="0"/>
                  </a:lnTo>
                  <a:close/>
                </a:path>
              </a:pathLst>
            </a:custGeom>
            <a:solidFill>
              <a:srgbClr val="E7E6E6">
                <a:alpha val="79998"/>
              </a:srgbClr>
            </a:solidFill>
          </p:spPr>
          <p:txBody>
            <a:bodyPr wrap="square" lIns="0" tIns="0" rIns="0" bIns="0" rtlCol="0"/>
            <a:lstStyle/>
            <a:p>
              <a:endParaRPr/>
            </a:p>
          </p:txBody>
        </p:sp>
        <p:sp>
          <p:nvSpPr>
            <p:cNvPr id="32" name="object 32"/>
            <p:cNvSpPr/>
            <p:nvPr/>
          </p:nvSpPr>
          <p:spPr>
            <a:xfrm>
              <a:off x="8612619" y="4845977"/>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grpSp>
      <p:sp>
        <p:nvSpPr>
          <p:cNvPr id="33" name="object 33"/>
          <p:cNvSpPr txBox="1"/>
          <p:nvPr/>
        </p:nvSpPr>
        <p:spPr>
          <a:xfrm>
            <a:off x="8644775" y="3031642"/>
            <a:ext cx="661670" cy="275590"/>
          </a:xfrm>
          <a:prstGeom prst="rect">
            <a:avLst/>
          </a:prstGeom>
          <a:ln w="18372">
            <a:solidFill>
              <a:srgbClr val="7A5FC5"/>
            </a:solidFill>
          </a:ln>
        </p:spPr>
        <p:txBody>
          <a:bodyPr vert="horz" wrap="square" lIns="0" tIns="0" rIns="0" bIns="0" rtlCol="0">
            <a:spAutoFit/>
          </a:bodyPr>
          <a:lstStyle/>
          <a:p>
            <a:pPr marL="99695">
              <a:lnSpc>
                <a:spcPts val="2050"/>
              </a:lnSpc>
            </a:pPr>
            <a:r>
              <a:rPr sz="1800" spc="-10" dirty="0">
                <a:latin typeface="Calibri"/>
                <a:cs typeface="Calibri"/>
              </a:rPr>
              <a:t>Class</a:t>
            </a:r>
            <a:endParaRPr sz="1800">
              <a:latin typeface="Calibri"/>
              <a:cs typeface="Calibri"/>
            </a:endParaRPr>
          </a:p>
        </p:txBody>
      </p:sp>
      <p:pic>
        <p:nvPicPr>
          <p:cNvPr id="34" name="object 34"/>
          <p:cNvPicPr/>
          <p:nvPr/>
        </p:nvPicPr>
        <p:blipFill>
          <a:blip r:embed="rId3" cstate="print"/>
          <a:stretch>
            <a:fillRect/>
          </a:stretch>
        </p:blipFill>
        <p:spPr>
          <a:xfrm>
            <a:off x="8819315" y="3334795"/>
            <a:ext cx="183729" cy="229662"/>
          </a:xfrm>
          <a:prstGeom prst="rect">
            <a:avLst/>
          </a:prstGeom>
        </p:spPr>
      </p:pic>
      <p:sp>
        <p:nvSpPr>
          <p:cNvPr id="35" name="object 35"/>
          <p:cNvSpPr txBox="1"/>
          <p:nvPr/>
        </p:nvSpPr>
        <p:spPr>
          <a:xfrm>
            <a:off x="9600171" y="2664180"/>
            <a:ext cx="707390" cy="285115"/>
          </a:xfrm>
          <a:prstGeom prst="rect">
            <a:avLst/>
          </a:prstGeom>
          <a:ln w="18372">
            <a:solidFill>
              <a:srgbClr val="7A5FC5"/>
            </a:solidFill>
          </a:ln>
        </p:spPr>
        <p:txBody>
          <a:bodyPr vert="horz" wrap="square" lIns="0" tIns="0" rIns="0" bIns="0" rtlCol="0">
            <a:spAutoFit/>
          </a:bodyPr>
          <a:lstStyle/>
          <a:p>
            <a:pPr marL="116839">
              <a:lnSpc>
                <a:spcPts val="2065"/>
              </a:lnSpc>
            </a:pPr>
            <a:r>
              <a:rPr sz="1800" spc="-10" dirty="0">
                <a:latin typeface="Calibri"/>
                <a:cs typeface="Calibri"/>
              </a:rPr>
              <a:t>Class</a:t>
            </a:r>
            <a:endParaRPr sz="1800">
              <a:latin typeface="Calibri"/>
              <a:cs typeface="Calibri"/>
            </a:endParaRPr>
          </a:p>
        </p:txBody>
      </p:sp>
      <p:grpSp>
        <p:nvGrpSpPr>
          <p:cNvPr id="36" name="object 36"/>
          <p:cNvGrpSpPr/>
          <p:nvPr/>
        </p:nvGrpSpPr>
        <p:grpSpPr>
          <a:xfrm>
            <a:off x="8478271" y="2691743"/>
            <a:ext cx="2950210" cy="3105150"/>
            <a:chOff x="8478271" y="2691743"/>
            <a:chExt cx="2950210" cy="3105150"/>
          </a:xfrm>
        </p:grpSpPr>
        <p:pic>
          <p:nvPicPr>
            <p:cNvPr id="37" name="object 37"/>
            <p:cNvPicPr/>
            <p:nvPr/>
          </p:nvPicPr>
          <p:blipFill>
            <a:blip r:embed="rId4" cstate="print"/>
            <a:stretch>
              <a:fillRect/>
            </a:stretch>
          </p:blipFill>
          <p:spPr>
            <a:xfrm>
              <a:off x="9921701" y="2967333"/>
              <a:ext cx="183729" cy="229662"/>
            </a:xfrm>
            <a:prstGeom prst="rect">
              <a:avLst/>
            </a:prstGeom>
          </p:spPr>
        </p:pic>
        <p:pic>
          <p:nvPicPr>
            <p:cNvPr id="38" name="object 38"/>
            <p:cNvPicPr/>
            <p:nvPr/>
          </p:nvPicPr>
          <p:blipFill>
            <a:blip r:embed="rId4" cstate="print"/>
            <a:stretch>
              <a:fillRect/>
            </a:stretch>
          </p:blipFill>
          <p:spPr>
            <a:xfrm>
              <a:off x="11244545" y="2691743"/>
              <a:ext cx="183729" cy="229662"/>
            </a:xfrm>
            <a:prstGeom prst="rect">
              <a:avLst/>
            </a:prstGeom>
          </p:spPr>
        </p:pic>
        <p:sp>
          <p:nvSpPr>
            <p:cNvPr id="39" name="object 39"/>
            <p:cNvSpPr/>
            <p:nvPr/>
          </p:nvSpPr>
          <p:spPr>
            <a:xfrm>
              <a:off x="8750426" y="5048072"/>
              <a:ext cx="184150" cy="744220"/>
            </a:xfrm>
            <a:custGeom>
              <a:avLst/>
              <a:gdLst/>
              <a:ahLst/>
              <a:cxnLst/>
              <a:rect l="l" t="t" r="r" b="b"/>
              <a:pathLst>
                <a:path w="184150" h="744220">
                  <a:moveTo>
                    <a:pt x="91859" y="0"/>
                  </a:moveTo>
                  <a:lnTo>
                    <a:pt x="0" y="91871"/>
                  </a:lnTo>
                  <a:lnTo>
                    <a:pt x="45923" y="91871"/>
                  </a:lnTo>
                  <a:lnTo>
                    <a:pt x="45923" y="744106"/>
                  </a:lnTo>
                  <a:lnTo>
                    <a:pt x="137795" y="744106"/>
                  </a:lnTo>
                  <a:lnTo>
                    <a:pt x="137795" y="91871"/>
                  </a:lnTo>
                  <a:lnTo>
                    <a:pt x="183718" y="91871"/>
                  </a:lnTo>
                  <a:lnTo>
                    <a:pt x="91859" y="0"/>
                  </a:lnTo>
                  <a:close/>
                </a:path>
              </a:pathLst>
            </a:custGeom>
            <a:solidFill>
              <a:srgbClr val="28AD8A"/>
            </a:solidFill>
          </p:spPr>
          <p:txBody>
            <a:bodyPr wrap="square" lIns="0" tIns="0" rIns="0" bIns="0" rtlCol="0"/>
            <a:lstStyle/>
            <a:p>
              <a:endParaRPr/>
            </a:p>
          </p:txBody>
        </p:sp>
        <p:sp>
          <p:nvSpPr>
            <p:cNvPr id="40" name="object 40"/>
            <p:cNvSpPr/>
            <p:nvPr/>
          </p:nvSpPr>
          <p:spPr>
            <a:xfrm>
              <a:off x="8750426" y="5048072"/>
              <a:ext cx="184150" cy="744220"/>
            </a:xfrm>
            <a:custGeom>
              <a:avLst/>
              <a:gdLst/>
              <a:ahLst/>
              <a:cxnLst/>
              <a:rect l="l" t="t" r="r" b="b"/>
              <a:pathLst>
                <a:path w="184150" h="744220">
                  <a:moveTo>
                    <a:pt x="0" y="91864"/>
                  </a:moveTo>
                  <a:lnTo>
                    <a:pt x="91865" y="0"/>
                  </a:lnTo>
                  <a:lnTo>
                    <a:pt x="183729" y="91864"/>
                  </a:lnTo>
                  <a:lnTo>
                    <a:pt x="137797" y="91864"/>
                  </a:lnTo>
                  <a:lnTo>
                    <a:pt x="137797" y="744105"/>
                  </a:lnTo>
                  <a:lnTo>
                    <a:pt x="45932" y="744105"/>
                  </a:lnTo>
                  <a:lnTo>
                    <a:pt x="45932" y="91864"/>
                  </a:lnTo>
                  <a:lnTo>
                    <a:pt x="0" y="91864"/>
                  </a:lnTo>
                  <a:close/>
                </a:path>
              </a:pathLst>
            </a:custGeom>
            <a:ln w="9186">
              <a:solidFill>
                <a:srgbClr val="1D7D66"/>
              </a:solidFill>
            </a:ln>
          </p:spPr>
          <p:txBody>
            <a:bodyPr wrap="square" lIns="0" tIns="0" rIns="0" bIns="0" rtlCol="0"/>
            <a:lstStyle/>
            <a:p>
              <a:endParaRPr/>
            </a:p>
          </p:txBody>
        </p:sp>
        <p:pic>
          <p:nvPicPr>
            <p:cNvPr id="41" name="object 41"/>
            <p:cNvPicPr/>
            <p:nvPr/>
          </p:nvPicPr>
          <p:blipFill>
            <a:blip r:embed="rId4" cstate="print"/>
            <a:stretch>
              <a:fillRect/>
            </a:stretch>
          </p:blipFill>
          <p:spPr>
            <a:xfrm>
              <a:off x="8755015" y="4676017"/>
              <a:ext cx="183729" cy="229662"/>
            </a:xfrm>
            <a:prstGeom prst="rect">
              <a:avLst/>
            </a:prstGeom>
          </p:spPr>
        </p:pic>
        <p:sp>
          <p:nvSpPr>
            <p:cNvPr id="42" name="object 42"/>
            <p:cNvSpPr/>
            <p:nvPr/>
          </p:nvSpPr>
          <p:spPr>
            <a:xfrm>
              <a:off x="9788486" y="4643869"/>
              <a:ext cx="184150" cy="735330"/>
            </a:xfrm>
            <a:custGeom>
              <a:avLst/>
              <a:gdLst/>
              <a:ahLst/>
              <a:cxnLst/>
              <a:rect l="l" t="t" r="r" b="b"/>
              <a:pathLst>
                <a:path w="184150" h="735329">
                  <a:moveTo>
                    <a:pt x="91871" y="0"/>
                  </a:moveTo>
                  <a:lnTo>
                    <a:pt x="0" y="91859"/>
                  </a:lnTo>
                  <a:lnTo>
                    <a:pt x="45935" y="91859"/>
                  </a:lnTo>
                  <a:lnTo>
                    <a:pt x="45935" y="734923"/>
                  </a:lnTo>
                  <a:lnTo>
                    <a:pt x="137807" y="734923"/>
                  </a:lnTo>
                  <a:lnTo>
                    <a:pt x="137807" y="91859"/>
                  </a:lnTo>
                  <a:lnTo>
                    <a:pt x="183730" y="91859"/>
                  </a:lnTo>
                  <a:lnTo>
                    <a:pt x="91871" y="0"/>
                  </a:lnTo>
                  <a:close/>
                </a:path>
              </a:pathLst>
            </a:custGeom>
            <a:solidFill>
              <a:srgbClr val="28AD8A"/>
            </a:solidFill>
          </p:spPr>
          <p:txBody>
            <a:bodyPr wrap="square" lIns="0" tIns="0" rIns="0" bIns="0" rtlCol="0"/>
            <a:lstStyle/>
            <a:p>
              <a:endParaRPr/>
            </a:p>
          </p:txBody>
        </p:sp>
        <p:sp>
          <p:nvSpPr>
            <p:cNvPr id="43" name="object 43"/>
            <p:cNvSpPr/>
            <p:nvPr/>
          </p:nvSpPr>
          <p:spPr>
            <a:xfrm>
              <a:off x="9788486" y="4643869"/>
              <a:ext cx="184150" cy="735330"/>
            </a:xfrm>
            <a:custGeom>
              <a:avLst/>
              <a:gdLst/>
              <a:ahLst/>
              <a:cxnLst/>
              <a:rect l="l" t="t" r="r" b="b"/>
              <a:pathLst>
                <a:path w="184150" h="735329">
                  <a:moveTo>
                    <a:pt x="0" y="91864"/>
                  </a:moveTo>
                  <a:lnTo>
                    <a:pt x="91864" y="0"/>
                  </a:lnTo>
                  <a:lnTo>
                    <a:pt x="183729" y="91864"/>
                  </a:lnTo>
                  <a:lnTo>
                    <a:pt x="137797" y="91864"/>
                  </a:lnTo>
                  <a:lnTo>
                    <a:pt x="137797" y="734918"/>
                  </a:lnTo>
                  <a:lnTo>
                    <a:pt x="45932" y="734918"/>
                  </a:lnTo>
                  <a:lnTo>
                    <a:pt x="45932" y="91864"/>
                  </a:lnTo>
                  <a:lnTo>
                    <a:pt x="0" y="91864"/>
                  </a:lnTo>
                  <a:close/>
                </a:path>
              </a:pathLst>
            </a:custGeom>
            <a:ln w="9186">
              <a:solidFill>
                <a:srgbClr val="1D7D66"/>
              </a:solidFill>
            </a:ln>
          </p:spPr>
          <p:txBody>
            <a:bodyPr wrap="square" lIns="0" tIns="0" rIns="0" bIns="0" rtlCol="0"/>
            <a:lstStyle/>
            <a:p>
              <a:endParaRPr/>
            </a:p>
          </p:txBody>
        </p:sp>
        <p:pic>
          <p:nvPicPr>
            <p:cNvPr id="44" name="object 44"/>
            <p:cNvPicPr/>
            <p:nvPr/>
          </p:nvPicPr>
          <p:blipFill>
            <a:blip r:embed="rId5" cstate="print"/>
            <a:stretch>
              <a:fillRect/>
            </a:stretch>
          </p:blipFill>
          <p:spPr>
            <a:xfrm>
              <a:off x="9783893" y="4290191"/>
              <a:ext cx="192916" cy="229662"/>
            </a:xfrm>
            <a:prstGeom prst="rect">
              <a:avLst/>
            </a:prstGeom>
          </p:spPr>
        </p:pic>
        <p:sp>
          <p:nvSpPr>
            <p:cNvPr id="45" name="object 45"/>
            <p:cNvSpPr/>
            <p:nvPr/>
          </p:nvSpPr>
          <p:spPr>
            <a:xfrm>
              <a:off x="11065408" y="4386643"/>
              <a:ext cx="184150" cy="735330"/>
            </a:xfrm>
            <a:custGeom>
              <a:avLst/>
              <a:gdLst/>
              <a:ahLst/>
              <a:cxnLst/>
              <a:rect l="l" t="t" r="r" b="b"/>
              <a:pathLst>
                <a:path w="184150" h="735329">
                  <a:moveTo>
                    <a:pt x="91871" y="0"/>
                  </a:moveTo>
                  <a:lnTo>
                    <a:pt x="0" y="91871"/>
                  </a:lnTo>
                  <a:lnTo>
                    <a:pt x="45935" y="91871"/>
                  </a:lnTo>
                  <a:lnTo>
                    <a:pt x="45935" y="734923"/>
                  </a:lnTo>
                  <a:lnTo>
                    <a:pt x="137807" y="734923"/>
                  </a:lnTo>
                  <a:lnTo>
                    <a:pt x="137807" y="91871"/>
                  </a:lnTo>
                  <a:lnTo>
                    <a:pt x="183730" y="91871"/>
                  </a:lnTo>
                  <a:lnTo>
                    <a:pt x="91871" y="0"/>
                  </a:lnTo>
                  <a:close/>
                </a:path>
              </a:pathLst>
            </a:custGeom>
            <a:solidFill>
              <a:srgbClr val="28AD8A"/>
            </a:solidFill>
          </p:spPr>
          <p:txBody>
            <a:bodyPr wrap="square" lIns="0" tIns="0" rIns="0" bIns="0" rtlCol="0"/>
            <a:lstStyle/>
            <a:p>
              <a:endParaRPr/>
            </a:p>
          </p:txBody>
        </p:sp>
        <p:sp>
          <p:nvSpPr>
            <p:cNvPr id="46" name="object 46"/>
            <p:cNvSpPr/>
            <p:nvPr/>
          </p:nvSpPr>
          <p:spPr>
            <a:xfrm>
              <a:off x="11065408" y="4386643"/>
              <a:ext cx="184150" cy="735330"/>
            </a:xfrm>
            <a:custGeom>
              <a:avLst/>
              <a:gdLst/>
              <a:ahLst/>
              <a:cxnLst/>
              <a:rect l="l" t="t" r="r" b="b"/>
              <a:pathLst>
                <a:path w="184150" h="735329">
                  <a:moveTo>
                    <a:pt x="0" y="91864"/>
                  </a:moveTo>
                  <a:lnTo>
                    <a:pt x="91864" y="0"/>
                  </a:lnTo>
                  <a:lnTo>
                    <a:pt x="183729" y="91864"/>
                  </a:lnTo>
                  <a:lnTo>
                    <a:pt x="137797" y="91864"/>
                  </a:lnTo>
                  <a:lnTo>
                    <a:pt x="137797" y="734918"/>
                  </a:lnTo>
                  <a:lnTo>
                    <a:pt x="45932" y="734918"/>
                  </a:lnTo>
                  <a:lnTo>
                    <a:pt x="45932" y="91864"/>
                  </a:lnTo>
                  <a:lnTo>
                    <a:pt x="0" y="91864"/>
                  </a:lnTo>
                  <a:close/>
                </a:path>
              </a:pathLst>
            </a:custGeom>
            <a:ln w="9186">
              <a:solidFill>
                <a:srgbClr val="1D7D66"/>
              </a:solidFill>
            </a:ln>
          </p:spPr>
          <p:txBody>
            <a:bodyPr wrap="square" lIns="0" tIns="0" rIns="0" bIns="0" rtlCol="0"/>
            <a:lstStyle/>
            <a:p>
              <a:endParaRPr/>
            </a:p>
          </p:txBody>
        </p:sp>
        <p:pic>
          <p:nvPicPr>
            <p:cNvPr id="47" name="object 47"/>
            <p:cNvPicPr/>
            <p:nvPr/>
          </p:nvPicPr>
          <p:blipFill>
            <a:blip r:embed="rId5" cstate="print"/>
            <a:stretch>
              <a:fillRect/>
            </a:stretch>
          </p:blipFill>
          <p:spPr>
            <a:xfrm>
              <a:off x="11060814" y="4023783"/>
              <a:ext cx="192916" cy="229662"/>
            </a:xfrm>
            <a:prstGeom prst="rect">
              <a:avLst/>
            </a:prstGeom>
          </p:spPr>
        </p:pic>
        <p:pic>
          <p:nvPicPr>
            <p:cNvPr id="48" name="object 48"/>
            <p:cNvPicPr/>
            <p:nvPr/>
          </p:nvPicPr>
          <p:blipFill>
            <a:blip r:embed="rId6" cstate="print"/>
            <a:stretch>
              <a:fillRect/>
            </a:stretch>
          </p:blipFill>
          <p:spPr>
            <a:xfrm>
              <a:off x="10896148" y="2727060"/>
              <a:ext cx="199883" cy="199883"/>
            </a:xfrm>
            <a:prstGeom prst="rect">
              <a:avLst/>
            </a:prstGeom>
          </p:spPr>
        </p:pic>
        <p:pic>
          <p:nvPicPr>
            <p:cNvPr id="49" name="object 49"/>
            <p:cNvPicPr/>
            <p:nvPr/>
          </p:nvPicPr>
          <p:blipFill>
            <a:blip r:embed="rId7" cstate="print"/>
            <a:stretch>
              <a:fillRect/>
            </a:stretch>
          </p:blipFill>
          <p:spPr>
            <a:xfrm>
              <a:off x="9436893" y="3007121"/>
              <a:ext cx="199883" cy="199883"/>
            </a:xfrm>
            <a:prstGeom prst="rect">
              <a:avLst/>
            </a:prstGeom>
          </p:spPr>
        </p:pic>
        <p:pic>
          <p:nvPicPr>
            <p:cNvPr id="50" name="object 50"/>
            <p:cNvPicPr/>
            <p:nvPr/>
          </p:nvPicPr>
          <p:blipFill>
            <a:blip r:embed="rId8" cstate="print"/>
            <a:stretch>
              <a:fillRect/>
            </a:stretch>
          </p:blipFill>
          <p:spPr>
            <a:xfrm>
              <a:off x="8478271" y="3368753"/>
              <a:ext cx="199883" cy="199883"/>
            </a:xfrm>
            <a:prstGeom prst="rect">
              <a:avLst/>
            </a:prstGeom>
          </p:spPr>
        </p:pic>
      </p:grpSp>
      <p:sp>
        <p:nvSpPr>
          <p:cNvPr id="51" name="object 51"/>
          <p:cNvSpPr txBox="1"/>
          <p:nvPr/>
        </p:nvSpPr>
        <p:spPr>
          <a:xfrm>
            <a:off x="11152682" y="2388590"/>
            <a:ext cx="643255" cy="275590"/>
          </a:xfrm>
          <a:prstGeom prst="rect">
            <a:avLst/>
          </a:prstGeom>
          <a:ln w="18372">
            <a:solidFill>
              <a:srgbClr val="7A5FC5"/>
            </a:solidFill>
          </a:ln>
        </p:spPr>
        <p:txBody>
          <a:bodyPr vert="horz" wrap="square" lIns="0" tIns="0" rIns="0" bIns="0" rtlCol="0">
            <a:spAutoFit/>
          </a:bodyPr>
          <a:lstStyle/>
          <a:p>
            <a:pPr marL="83820">
              <a:lnSpc>
                <a:spcPts val="2060"/>
              </a:lnSpc>
            </a:pPr>
            <a:r>
              <a:rPr sz="1800" spc="-10" dirty="0">
                <a:latin typeface="Calibri"/>
                <a:cs typeface="Calibri"/>
              </a:rPr>
              <a:t>Class</a:t>
            </a:r>
            <a:endParaRPr sz="1800">
              <a:latin typeface="Calibri"/>
              <a:cs typeface="Calibri"/>
            </a:endParaRPr>
          </a:p>
        </p:txBody>
      </p:sp>
      <p:sp>
        <p:nvSpPr>
          <p:cNvPr id="52" name="object 52"/>
          <p:cNvSpPr txBox="1"/>
          <p:nvPr/>
        </p:nvSpPr>
        <p:spPr>
          <a:xfrm>
            <a:off x="10408577" y="2388590"/>
            <a:ext cx="661670" cy="275590"/>
          </a:xfrm>
          <a:prstGeom prst="rect">
            <a:avLst/>
          </a:prstGeom>
          <a:ln w="18372">
            <a:solidFill>
              <a:srgbClr val="0000FF"/>
            </a:solidFill>
          </a:ln>
        </p:spPr>
        <p:txBody>
          <a:bodyPr vert="horz" wrap="square" lIns="0" tIns="0" rIns="0" bIns="0" rtlCol="0">
            <a:spAutoFit/>
          </a:bodyPr>
          <a:lstStyle/>
          <a:p>
            <a:pPr marL="92710">
              <a:lnSpc>
                <a:spcPts val="2060"/>
              </a:lnSpc>
            </a:pPr>
            <a:r>
              <a:rPr sz="1800" spc="-20" dirty="0">
                <a:latin typeface="Calibri"/>
                <a:cs typeface="Calibri"/>
              </a:rPr>
              <a:t>Bbox</a:t>
            </a:r>
            <a:endParaRPr sz="1800">
              <a:latin typeface="Calibri"/>
              <a:cs typeface="Calibri"/>
            </a:endParaRPr>
          </a:p>
        </p:txBody>
      </p:sp>
      <p:sp>
        <p:nvSpPr>
          <p:cNvPr id="53" name="object 53"/>
          <p:cNvSpPr txBox="1"/>
          <p:nvPr/>
        </p:nvSpPr>
        <p:spPr>
          <a:xfrm>
            <a:off x="8810129" y="2664180"/>
            <a:ext cx="661670" cy="275590"/>
          </a:xfrm>
          <a:prstGeom prst="rect">
            <a:avLst/>
          </a:prstGeom>
          <a:ln w="18372">
            <a:solidFill>
              <a:srgbClr val="0000FF"/>
            </a:solidFill>
          </a:ln>
        </p:spPr>
        <p:txBody>
          <a:bodyPr vert="horz" wrap="square" lIns="0" tIns="0" rIns="0" bIns="0" rtlCol="0">
            <a:spAutoFit/>
          </a:bodyPr>
          <a:lstStyle/>
          <a:p>
            <a:pPr marL="92710">
              <a:lnSpc>
                <a:spcPts val="2060"/>
              </a:lnSpc>
            </a:pPr>
            <a:r>
              <a:rPr sz="1800" spc="-20" dirty="0">
                <a:latin typeface="Calibri"/>
                <a:cs typeface="Calibri"/>
              </a:rPr>
              <a:t>Bbox</a:t>
            </a:r>
            <a:endParaRPr sz="1800">
              <a:latin typeface="Calibri"/>
              <a:cs typeface="Calibri"/>
            </a:endParaRPr>
          </a:p>
        </p:txBody>
      </p:sp>
      <p:sp>
        <p:nvSpPr>
          <p:cNvPr id="54" name="object 54"/>
          <p:cNvSpPr txBox="1"/>
          <p:nvPr/>
        </p:nvSpPr>
        <p:spPr>
          <a:xfrm>
            <a:off x="7873110" y="3040824"/>
            <a:ext cx="661670" cy="275590"/>
          </a:xfrm>
          <a:prstGeom prst="rect">
            <a:avLst/>
          </a:prstGeom>
          <a:ln w="18372">
            <a:solidFill>
              <a:srgbClr val="0000FF"/>
            </a:solidFill>
          </a:ln>
        </p:spPr>
        <p:txBody>
          <a:bodyPr vert="horz" wrap="square" lIns="0" tIns="0" rIns="0" bIns="0" rtlCol="0">
            <a:spAutoFit/>
          </a:bodyPr>
          <a:lstStyle/>
          <a:p>
            <a:pPr marL="93980">
              <a:lnSpc>
                <a:spcPts val="2005"/>
              </a:lnSpc>
            </a:pPr>
            <a:r>
              <a:rPr sz="1800" spc="-20" dirty="0">
                <a:latin typeface="Calibri"/>
                <a:cs typeface="Calibri"/>
              </a:rPr>
              <a:t>Bbox</a:t>
            </a:r>
            <a:endParaRPr sz="1800">
              <a:latin typeface="Calibri"/>
              <a:cs typeface="Calibri"/>
            </a:endParaRPr>
          </a:p>
        </p:txBody>
      </p:sp>
      <p:sp>
        <p:nvSpPr>
          <p:cNvPr id="55" name="object 55"/>
          <p:cNvSpPr txBox="1"/>
          <p:nvPr/>
        </p:nvSpPr>
        <p:spPr>
          <a:xfrm>
            <a:off x="8720404" y="1041908"/>
            <a:ext cx="2469515" cy="1129030"/>
          </a:xfrm>
          <a:prstGeom prst="rect">
            <a:avLst/>
          </a:prstGeom>
        </p:spPr>
        <p:txBody>
          <a:bodyPr vert="horz" wrap="square" lIns="0" tIns="12700" rIns="0" bIns="0" rtlCol="0">
            <a:spAutoFit/>
          </a:bodyPr>
          <a:lstStyle/>
          <a:p>
            <a:pPr marL="1270" algn="ctr">
              <a:lnSpc>
                <a:spcPct val="100000"/>
              </a:lnSpc>
              <a:spcBef>
                <a:spcPts val="100"/>
              </a:spcBef>
            </a:pPr>
            <a:r>
              <a:rPr sz="2400" u="heavy" dirty="0">
                <a:uFill>
                  <a:solidFill>
                    <a:srgbClr val="000000"/>
                  </a:solidFill>
                </a:uFill>
                <a:latin typeface="Calibri"/>
                <a:cs typeface="Calibri"/>
              </a:rPr>
              <a:t>“Slow”</a:t>
            </a:r>
            <a:r>
              <a:rPr sz="2400" u="heavy" spc="30" dirty="0">
                <a:uFill>
                  <a:solidFill>
                    <a:srgbClr val="000000"/>
                  </a:solidFill>
                </a:uFill>
                <a:latin typeface="Calibri"/>
                <a:cs typeface="Calibri"/>
              </a:rPr>
              <a:t> </a:t>
            </a:r>
            <a:r>
              <a:rPr sz="2400" u="heavy" spc="-10" dirty="0">
                <a:uFill>
                  <a:solidFill>
                    <a:srgbClr val="000000"/>
                  </a:solidFill>
                </a:uFill>
                <a:latin typeface="Calibri"/>
                <a:cs typeface="Calibri"/>
              </a:rPr>
              <a:t>R-</a:t>
            </a:r>
            <a:r>
              <a:rPr sz="2400" u="heavy" spc="-25" dirty="0">
                <a:uFill>
                  <a:solidFill>
                    <a:srgbClr val="000000"/>
                  </a:solidFill>
                </a:uFill>
                <a:latin typeface="Calibri"/>
                <a:cs typeface="Calibri"/>
              </a:rPr>
              <a:t>CNN</a:t>
            </a:r>
            <a:endParaRPr sz="2400">
              <a:latin typeface="Calibri"/>
              <a:cs typeface="Calibri"/>
            </a:endParaRPr>
          </a:p>
          <a:p>
            <a:pPr marL="12700" marR="5080" algn="ctr">
              <a:lnSpc>
                <a:spcPct val="100800"/>
              </a:lnSpc>
            </a:pPr>
            <a:r>
              <a:rPr sz="2400" dirty="0">
                <a:latin typeface="Calibri"/>
                <a:cs typeface="Calibri"/>
              </a:rPr>
              <a:t>Process</a:t>
            </a:r>
            <a:r>
              <a:rPr sz="2400" spc="-85" dirty="0">
                <a:latin typeface="Calibri"/>
                <a:cs typeface="Calibri"/>
              </a:rPr>
              <a:t> </a:t>
            </a:r>
            <a:r>
              <a:rPr sz="2400" dirty="0">
                <a:latin typeface="Calibri"/>
                <a:cs typeface="Calibri"/>
              </a:rPr>
              <a:t>each</a:t>
            </a:r>
            <a:r>
              <a:rPr sz="2400" spc="-80" dirty="0">
                <a:latin typeface="Calibri"/>
                <a:cs typeface="Calibri"/>
              </a:rPr>
              <a:t> </a:t>
            </a:r>
            <a:r>
              <a:rPr sz="2400" spc="-10" dirty="0">
                <a:latin typeface="Calibri"/>
                <a:cs typeface="Calibri"/>
              </a:rPr>
              <a:t>region independently</a:t>
            </a:r>
            <a:endParaRPr sz="2400">
              <a:latin typeface="Calibri"/>
              <a:cs typeface="Calibri"/>
            </a:endParaRPr>
          </a:p>
        </p:txBody>
      </p:sp>
      <p:grpSp>
        <p:nvGrpSpPr>
          <p:cNvPr id="56" name="object 56"/>
          <p:cNvGrpSpPr/>
          <p:nvPr/>
        </p:nvGrpSpPr>
        <p:grpSpPr>
          <a:xfrm>
            <a:off x="1057588" y="3834003"/>
            <a:ext cx="4678045" cy="2329180"/>
            <a:chOff x="1057588" y="3834003"/>
            <a:chExt cx="4678045" cy="2329180"/>
          </a:xfrm>
        </p:grpSpPr>
        <p:pic>
          <p:nvPicPr>
            <p:cNvPr id="57" name="object 57"/>
            <p:cNvPicPr/>
            <p:nvPr/>
          </p:nvPicPr>
          <p:blipFill>
            <a:blip r:embed="rId9" cstate="print"/>
            <a:stretch>
              <a:fillRect/>
            </a:stretch>
          </p:blipFill>
          <p:spPr>
            <a:xfrm>
              <a:off x="1063751" y="4611624"/>
              <a:ext cx="4666488" cy="1545336"/>
            </a:xfrm>
            <a:prstGeom prst="rect">
              <a:avLst/>
            </a:prstGeom>
          </p:spPr>
        </p:pic>
        <p:sp>
          <p:nvSpPr>
            <p:cNvPr id="58" name="object 58"/>
            <p:cNvSpPr/>
            <p:nvPr/>
          </p:nvSpPr>
          <p:spPr>
            <a:xfrm>
              <a:off x="1063938" y="4613325"/>
              <a:ext cx="4665345" cy="1543685"/>
            </a:xfrm>
            <a:custGeom>
              <a:avLst/>
              <a:gdLst/>
              <a:ahLst/>
              <a:cxnLst/>
              <a:rect l="l" t="t" r="r" b="b"/>
              <a:pathLst>
                <a:path w="4665345" h="1543685">
                  <a:moveTo>
                    <a:pt x="0" y="1543420"/>
                  </a:moveTo>
                  <a:lnTo>
                    <a:pt x="1426560" y="0"/>
                  </a:lnTo>
                  <a:lnTo>
                    <a:pt x="4664762" y="0"/>
                  </a:lnTo>
                  <a:lnTo>
                    <a:pt x="3238191" y="1543420"/>
                  </a:lnTo>
                  <a:lnTo>
                    <a:pt x="0" y="1543420"/>
                  </a:lnTo>
                  <a:close/>
                </a:path>
              </a:pathLst>
            </a:custGeom>
            <a:ln w="12700">
              <a:solidFill>
                <a:srgbClr val="1D7D66"/>
              </a:solidFill>
            </a:ln>
          </p:spPr>
          <p:txBody>
            <a:bodyPr wrap="square" lIns="0" tIns="0" rIns="0" bIns="0" rtlCol="0"/>
            <a:lstStyle/>
            <a:p>
              <a:endParaRPr/>
            </a:p>
          </p:txBody>
        </p:sp>
        <p:sp>
          <p:nvSpPr>
            <p:cNvPr id="59" name="object 59"/>
            <p:cNvSpPr/>
            <p:nvPr/>
          </p:nvSpPr>
          <p:spPr>
            <a:xfrm>
              <a:off x="2111044" y="4306633"/>
              <a:ext cx="2248535" cy="1398905"/>
            </a:xfrm>
            <a:custGeom>
              <a:avLst/>
              <a:gdLst/>
              <a:ahLst/>
              <a:cxnLst/>
              <a:rect l="l" t="t" r="r" b="b"/>
              <a:pathLst>
                <a:path w="2248535" h="1398904">
                  <a:moveTo>
                    <a:pt x="2248115" y="0"/>
                  </a:moveTo>
                  <a:lnTo>
                    <a:pt x="0" y="0"/>
                  </a:lnTo>
                  <a:lnTo>
                    <a:pt x="0" y="1398852"/>
                  </a:lnTo>
                  <a:lnTo>
                    <a:pt x="2248115" y="1398852"/>
                  </a:lnTo>
                  <a:lnTo>
                    <a:pt x="2248115" y="0"/>
                  </a:lnTo>
                  <a:close/>
                </a:path>
              </a:pathLst>
            </a:custGeom>
            <a:solidFill>
              <a:srgbClr val="FFFFFF">
                <a:alpha val="92939"/>
              </a:srgbClr>
            </a:solidFill>
          </p:spPr>
          <p:txBody>
            <a:bodyPr wrap="square" lIns="0" tIns="0" rIns="0" bIns="0" rtlCol="0"/>
            <a:lstStyle/>
            <a:p>
              <a:endParaRPr/>
            </a:p>
          </p:txBody>
        </p:sp>
        <p:sp>
          <p:nvSpPr>
            <p:cNvPr id="60" name="object 60"/>
            <p:cNvSpPr/>
            <p:nvPr/>
          </p:nvSpPr>
          <p:spPr>
            <a:xfrm>
              <a:off x="4359160" y="3840353"/>
              <a:ext cx="466725" cy="1865630"/>
            </a:xfrm>
            <a:custGeom>
              <a:avLst/>
              <a:gdLst/>
              <a:ahLst/>
              <a:cxnLst/>
              <a:rect l="l" t="t" r="r" b="b"/>
              <a:pathLst>
                <a:path w="466725" h="1865629">
                  <a:moveTo>
                    <a:pt x="466280" y="0"/>
                  </a:moveTo>
                  <a:lnTo>
                    <a:pt x="0" y="466280"/>
                  </a:lnTo>
                  <a:lnTo>
                    <a:pt x="0" y="1865133"/>
                  </a:lnTo>
                  <a:lnTo>
                    <a:pt x="466280" y="1398854"/>
                  </a:lnTo>
                  <a:lnTo>
                    <a:pt x="466280" y="0"/>
                  </a:lnTo>
                  <a:close/>
                </a:path>
              </a:pathLst>
            </a:custGeom>
            <a:solidFill>
              <a:srgbClr val="CDCDCD">
                <a:alpha val="92939"/>
              </a:srgbClr>
            </a:solidFill>
          </p:spPr>
          <p:txBody>
            <a:bodyPr wrap="square" lIns="0" tIns="0" rIns="0" bIns="0" rtlCol="0"/>
            <a:lstStyle/>
            <a:p>
              <a:endParaRPr/>
            </a:p>
          </p:txBody>
        </p:sp>
        <p:sp>
          <p:nvSpPr>
            <p:cNvPr id="61" name="object 61"/>
            <p:cNvSpPr/>
            <p:nvPr/>
          </p:nvSpPr>
          <p:spPr>
            <a:xfrm>
              <a:off x="2111044" y="3840353"/>
              <a:ext cx="2714625" cy="466725"/>
            </a:xfrm>
            <a:custGeom>
              <a:avLst/>
              <a:gdLst/>
              <a:ahLst/>
              <a:cxnLst/>
              <a:rect l="l" t="t" r="r" b="b"/>
              <a:pathLst>
                <a:path w="2714625" h="466725">
                  <a:moveTo>
                    <a:pt x="2714396" y="0"/>
                  </a:moveTo>
                  <a:lnTo>
                    <a:pt x="466280" y="0"/>
                  </a:lnTo>
                  <a:lnTo>
                    <a:pt x="0" y="466280"/>
                  </a:lnTo>
                  <a:lnTo>
                    <a:pt x="2248115" y="466280"/>
                  </a:lnTo>
                  <a:lnTo>
                    <a:pt x="2714396" y="0"/>
                  </a:lnTo>
                  <a:close/>
                </a:path>
              </a:pathLst>
            </a:custGeom>
            <a:solidFill>
              <a:srgbClr val="FFFFFF">
                <a:alpha val="92939"/>
              </a:srgbClr>
            </a:solidFill>
          </p:spPr>
          <p:txBody>
            <a:bodyPr wrap="square" lIns="0" tIns="0" rIns="0" bIns="0" rtlCol="0"/>
            <a:lstStyle/>
            <a:p>
              <a:endParaRPr/>
            </a:p>
          </p:txBody>
        </p:sp>
        <p:sp>
          <p:nvSpPr>
            <p:cNvPr id="62" name="object 62"/>
            <p:cNvSpPr/>
            <p:nvPr/>
          </p:nvSpPr>
          <p:spPr>
            <a:xfrm>
              <a:off x="2111044" y="3840353"/>
              <a:ext cx="2714625" cy="1865630"/>
            </a:xfrm>
            <a:custGeom>
              <a:avLst/>
              <a:gdLst/>
              <a:ahLst/>
              <a:cxnLst/>
              <a:rect l="l" t="t" r="r" b="b"/>
              <a:pathLst>
                <a:path w="2714625" h="1865629">
                  <a:moveTo>
                    <a:pt x="0" y="466284"/>
                  </a:moveTo>
                  <a:lnTo>
                    <a:pt x="466284" y="0"/>
                  </a:lnTo>
                  <a:lnTo>
                    <a:pt x="2714401" y="0"/>
                  </a:lnTo>
                  <a:lnTo>
                    <a:pt x="2714401" y="1398850"/>
                  </a:lnTo>
                  <a:lnTo>
                    <a:pt x="2248121" y="1865141"/>
                  </a:lnTo>
                  <a:lnTo>
                    <a:pt x="0" y="1865141"/>
                  </a:lnTo>
                  <a:lnTo>
                    <a:pt x="0" y="466284"/>
                  </a:lnTo>
                  <a:close/>
                </a:path>
                <a:path w="2714625" h="1865629">
                  <a:moveTo>
                    <a:pt x="0" y="466284"/>
                  </a:moveTo>
                  <a:lnTo>
                    <a:pt x="2248121" y="466284"/>
                  </a:lnTo>
                  <a:lnTo>
                    <a:pt x="2714401" y="0"/>
                  </a:lnTo>
                </a:path>
                <a:path w="2714625" h="1865629">
                  <a:moveTo>
                    <a:pt x="2248121" y="466284"/>
                  </a:moveTo>
                  <a:lnTo>
                    <a:pt x="2248121" y="1865141"/>
                  </a:lnTo>
                </a:path>
              </a:pathLst>
            </a:custGeom>
            <a:ln w="12700">
              <a:solidFill>
                <a:srgbClr val="1D7D66"/>
              </a:solidFill>
            </a:ln>
          </p:spPr>
          <p:txBody>
            <a:bodyPr wrap="square" lIns="0" tIns="0" rIns="0" bIns="0" rtlCol="0"/>
            <a:lstStyle/>
            <a:p>
              <a:endParaRPr/>
            </a:p>
          </p:txBody>
        </p:sp>
      </p:grpSp>
      <p:sp>
        <p:nvSpPr>
          <p:cNvPr id="63" name="object 63"/>
          <p:cNvSpPr txBox="1"/>
          <p:nvPr/>
        </p:nvSpPr>
        <p:spPr>
          <a:xfrm>
            <a:off x="2690787" y="4784852"/>
            <a:ext cx="108966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ConvNet</a:t>
            </a:r>
            <a:endParaRPr sz="2400">
              <a:latin typeface="Calibri"/>
              <a:cs typeface="Calibri"/>
            </a:endParaRPr>
          </a:p>
        </p:txBody>
      </p:sp>
      <p:grpSp>
        <p:nvGrpSpPr>
          <p:cNvPr id="64" name="object 64"/>
          <p:cNvGrpSpPr/>
          <p:nvPr/>
        </p:nvGrpSpPr>
        <p:grpSpPr>
          <a:xfrm>
            <a:off x="2104694" y="3294722"/>
            <a:ext cx="2727325" cy="790575"/>
            <a:chOff x="2104694" y="3294722"/>
            <a:chExt cx="2727325" cy="790575"/>
          </a:xfrm>
        </p:grpSpPr>
        <p:sp>
          <p:nvSpPr>
            <p:cNvPr id="65" name="object 65"/>
            <p:cNvSpPr/>
            <p:nvPr/>
          </p:nvSpPr>
          <p:spPr>
            <a:xfrm>
              <a:off x="2111044" y="3301072"/>
              <a:ext cx="2714625" cy="458470"/>
            </a:xfrm>
            <a:custGeom>
              <a:avLst/>
              <a:gdLst/>
              <a:ahLst/>
              <a:cxnLst/>
              <a:rect l="l" t="t" r="r" b="b"/>
              <a:pathLst>
                <a:path w="2714625" h="458470">
                  <a:moveTo>
                    <a:pt x="2714396" y="0"/>
                  </a:moveTo>
                  <a:lnTo>
                    <a:pt x="423557" y="0"/>
                  </a:lnTo>
                  <a:lnTo>
                    <a:pt x="0" y="458241"/>
                  </a:lnTo>
                  <a:lnTo>
                    <a:pt x="2290851" y="458241"/>
                  </a:lnTo>
                  <a:lnTo>
                    <a:pt x="2714396" y="0"/>
                  </a:lnTo>
                  <a:close/>
                </a:path>
              </a:pathLst>
            </a:custGeom>
            <a:solidFill>
              <a:srgbClr val="E7E6E6"/>
            </a:solidFill>
          </p:spPr>
          <p:txBody>
            <a:bodyPr wrap="square" lIns="0" tIns="0" rIns="0" bIns="0" rtlCol="0"/>
            <a:lstStyle/>
            <a:p>
              <a:endParaRPr/>
            </a:p>
          </p:txBody>
        </p:sp>
        <p:sp>
          <p:nvSpPr>
            <p:cNvPr id="66" name="object 66"/>
            <p:cNvSpPr/>
            <p:nvPr/>
          </p:nvSpPr>
          <p:spPr>
            <a:xfrm>
              <a:off x="2111044" y="3301072"/>
              <a:ext cx="2714625" cy="458470"/>
            </a:xfrm>
            <a:custGeom>
              <a:avLst/>
              <a:gdLst/>
              <a:ahLst/>
              <a:cxnLst/>
              <a:rect l="l" t="t" r="r" b="b"/>
              <a:pathLst>
                <a:path w="2714625" h="458470">
                  <a:moveTo>
                    <a:pt x="0" y="458248"/>
                  </a:moveTo>
                  <a:lnTo>
                    <a:pt x="423555" y="0"/>
                  </a:lnTo>
                  <a:lnTo>
                    <a:pt x="2714401" y="0"/>
                  </a:lnTo>
                  <a:lnTo>
                    <a:pt x="2290841" y="458248"/>
                  </a:lnTo>
                  <a:lnTo>
                    <a:pt x="0" y="458248"/>
                  </a:lnTo>
                  <a:close/>
                </a:path>
              </a:pathLst>
            </a:custGeom>
            <a:ln w="12700">
              <a:solidFill>
                <a:srgbClr val="1D7D66"/>
              </a:solidFill>
            </a:ln>
          </p:spPr>
          <p:txBody>
            <a:bodyPr wrap="square" lIns="0" tIns="0" rIns="0" bIns="0" rtlCol="0"/>
            <a:lstStyle/>
            <a:p>
              <a:endParaRPr/>
            </a:p>
          </p:txBody>
        </p:sp>
        <p:sp>
          <p:nvSpPr>
            <p:cNvPr id="67" name="object 67"/>
            <p:cNvSpPr/>
            <p:nvPr/>
          </p:nvSpPr>
          <p:spPr>
            <a:xfrm>
              <a:off x="3288474" y="3781933"/>
              <a:ext cx="238760" cy="297180"/>
            </a:xfrm>
            <a:custGeom>
              <a:avLst/>
              <a:gdLst/>
              <a:ahLst/>
              <a:cxnLst/>
              <a:rect l="l" t="t" r="r" b="b"/>
              <a:pathLst>
                <a:path w="238760" h="297179">
                  <a:moveTo>
                    <a:pt x="119138" y="0"/>
                  </a:moveTo>
                  <a:lnTo>
                    <a:pt x="0" y="119126"/>
                  </a:lnTo>
                  <a:lnTo>
                    <a:pt x="59575" y="119126"/>
                  </a:lnTo>
                  <a:lnTo>
                    <a:pt x="59575" y="296646"/>
                  </a:lnTo>
                  <a:lnTo>
                    <a:pt x="178701" y="296646"/>
                  </a:lnTo>
                  <a:lnTo>
                    <a:pt x="178701" y="119126"/>
                  </a:lnTo>
                  <a:lnTo>
                    <a:pt x="238277" y="119126"/>
                  </a:lnTo>
                  <a:lnTo>
                    <a:pt x="119138" y="0"/>
                  </a:lnTo>
                  <a:close/>
                </a:path>
              </a:pathLst>
            </a:custGeom>
            <a:solidFill>
              <a:srgbClr val="28AD8A"/>
            </a:solidFill>
          </p:spPr>
          <p:txBody>
            <a:bodyPr wrap="square" lIns="0" tIns="0" rIns="0" bIns="0" rtlCol="0"/>
            <a:lstStyle/>
            <a:p>
              <a:endParaRPr/>
            </a:p>
          </p:txBody>
        </p:sp>
        <p:sp>
          <p:nvSpPr>
            <p:cNvPr id="68" name="object 68"/>
            <p:cNvSpPr/>
            <p:nvPr/>
          </p:nvSpPr>
          <p:spPr>
            <a:xfrm>
              <a:off x="3288474" y="378193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grpSp>
      <p:sp>
        <p:nvSpPr>
          <p:cNvPr id="69" name="object 69"/>
          <p:cNvSpPr txBox="1"/>
          <p:nvPr/>
        </p:nvSpPr>
        <p:spPr>
          <a:xfrm>
            <a:off x="4811547" y="3112964"/>
            <a:ext cx="2329180" cy="1499235"/>
          </a:xfrm>
          <a:prstGeom prst="rect">
            <a:avLst/>
          </a:prstGeom>
        </p:spPr>
        <p:txBody>
          <a:bodyPr vert="horz" wrap="square" lIns="0" tIns="181610" rIns="0" bIns="0" rtlCol="0">
            <a:spAutoFit/>
          </a:bodyPr>
          <a:lstStyle/>
          <a:p>
            <a:pPr marL="12700">
              <a:lnSpc>
                <a:spcPct val="100000"/>
              </a:lnSpc>
              <a:spcBef>
                <a:spcPts val="1430"/>
              </a:spcBef>
            </a:pPr>
            <a:r>
              <a:rPr sz="2400" dirty="0">
                <a:latin typeface="Calibri"/>
                <a:cs typeface="Calibri"/>
              </a:rPr>
              <a:t>Image</a:t>
            </a:r>
            <a:r>
              <a:rPr sz="2400" spc="-60" dirty="0">
                <a:latin typeface="Calibri"/>
                <a:cs typeface="Calibri"/>
              </a:rPr>
              <a:t> </a:t>
            </a:r>
            <a:r>
              <a:rPr sz="2400" spc="-10" dirty="0">
                <a:latin typeface="Calibri"/>
                <a:cs typeface="Calibri"/>
              </a:rPr>
              <a:t>features</a:t>
            </a:r>
            <a:endParaRPr sz="2400">
              <a:latin typeface="Calibri"/>
              <a:cs typeface="Calibri"/>
            </a:endParaRPr>
          </a:p>
          <a:p>
            <a:pPr marL="98425" marR="5080">
              <a:lnSpc>
                <a:spcPct val="100000"/>
              </a:lnSpc>
              <a:spcBef>
                <a:spcPts val="1390"/>
              </a:spcBef>
            </a:pPr>
            <a:r>
              <a:rPr sz="2500" dirty="0">
                <a:latin typeface="Calibri"/>
                <a:cs typeface="Calibri"/>
              </a:rPr>
              <a:t>Run</a:t>
            </a:r>
            <a:r>
              <a:rPr sz="2500" spc="-55" dirty="0">
                <a:latin typeface="Calibri"/>
                <a:cs typeface="Calibri"/>
              </a:rPr>
              <a:t> </a:t>
            </a:r>
            <a:r>
              <a:rPr sz="2500" dirty="0">
                <a:latin typeface="Calibri"/>
                <a:cs typeface="Calibri"/>
              </a:rPr>
              <a:t>whole</a:t>
            </a:r>
            <a:r>
              <a:rPr sz="2500" spc="-55" dirty="0">
                <a:latin typeface="Calibri"/>
                <a:cs typeface="Calibri"/>
              </a:rPr>
              <a:t> </a:t>
            </a:r>
            <a:r>
              <a:rPr sz="2500" spc="-20" dirty="0">
                <a:latin typeface="Calibri"/>
                <a:cs typeface="Calibri"/>
              </a:rPr>
              <a:t>image </a:t>
            </a:r>
            <a:r>
              <a:rPr sz="2500" dirty="0">
                <a:latin typeface="Calibri"/>
                <a:cs typeface="Calibri"/>
              </a:rPr>
              <a:t>through</a:t>
            </a:r>
            <a:r>
              <a:rPr sz="2500" spc="-110" dirty="0">
                <a:latin typeface="Calibri"/>
                <a:cs typeface="Calibri"/>
              </a:rPr>
              <a:t> </a:t>
            </a:r>
            <a:r>
              <a:rPr sz="2400" spc="-10" dirty="0">
                <a:latin typeface="Calibri"/>
                <a:cs typeface="Calibri"/>
              </a:rPr>
              <a:t>ConvNet</a:t>
            </a:r>
            <a:endParaRPr sz="2400">
              <a:latin typeface="Calibri"/>
              <a:cs typeface="Calibri"/>
            </a:endParaRPr>
          </a:p>
        </p:txBody>
      </p:sp>
      <p:sp>
        <p:nvSpPr>
          <p:cNvPr id="71" name="object 71"/>
          <p:cNvSpPr txBox="1"/>
          <p:nvPr/>
        </p:nvSpPr>
        <p:spPr>
          <a:xfrm>
            <a:off x="43853" y="4957933"/>
            <a:ext cx="1423035" cy="397510"/>
          </a:xfrm>
          <a:prstGeom prst="rect">
            <a:avLst/>
          </a:prstGeom>
        </p:spPr>
        <p:txBody>
          <a:bodyPr vert="horz" wrap="square" lIns="0" tIns="0" rIns="0" bIns="0" rtlCol="0">
            <a:spAutoFit/>
          </a:bodyPr>
          <a:lstStyle/>
          <a:p>
            <a:pPr marL="12700">
              <a:lnSpc>
                <a:spcPts val="2865"/>
              </a:lnSpc>
            </a:pPr>
            <a:r>
              <a:rPr sz="2400" spc="-10" dirty="0">
                <a:latin typeface="Calibri"/>
                <a:cs typeface="Calibri"/>
              </a:rPr>
              <a:t>ResNet,</a:t>
            </a:r>
            <a:r>
              <a:rPr sz="2400" spc="-90" dirty="0">
                <a:latin typeface="Calibri"/>
                <a:cs typeface="Calibri"/>
              </a:rPr>
              <a:t> </a:t>
            </a:r>
            <a:r>
              <a:rPr sz="2400" spc="-25" dirty="0">
                <a:latin typeface="Calibri"/>
                <a:cs typeface="Calibri"/>
              </a:rPr>
              <a:t>etc</a:t>
            </a:r>
            <a:endParaRPr sz="2400">
              <a:latin typeface="Calibri"/>
              <a:cs typeface="Calibri"/>
            </a:endParaRPr>
          </a:p>
        </p:txBody>
      </p:sp>
      <p:sp>
        <p:nvSpPr>
          <p:cNvPr id="72" name="object 72"/>
          <p:cNvSpPr txBox="1"/>
          <p:nvPr/>
        </p:nvSpPr>
        <p:spPr>
          <a:xfrm>
            <a:off x="7902308" y="5190168"/>
            <a:ext cx="599440" cy="581660"/>
          </a:xfrm>
          <a:prstGeom prst="rect">
            <a:avLst/>
          </a:prstGeom>
        </p:spPr>
        <p:txBody>
          <a:bodyPr vert="horz" wrap="square" lIns="0" tIns="1270" rIns="0" bIns="0" rtlCol="0">
            <a:spAutoFit/>
          </a:bodyPr>
          <a:lstStyle/>
          <a:p>
            <a:pPr marL="12700" marR="5080">
              <a:lnSpc>
                <a:spcPct val="100499"/>
              </a:lnSpc>
              <a:spcBef>
                <a:spcPts val="10"/>
              </a:spcBef>
            </a:pPr>
            <a:r>
              <a:rPr sz="1800" spc="-10" dirty="0">
                <a:latin typeface="Calibri"/>
                <a:cs typeface="Calibri"/>
              </a:rPr>
              <a:t>Input image</a:t>
            </a:r>
            <a:endParaRPr sz="1800">
              <a:latin typeface="Calibri"/>
              <a:cs typeface="Calibri"/>
            </a:endParaRPr>
          </a:p>
        </p:txBody>
      </p:sp>
      <p:sp>
        <p:nvSpPr>
          <p:cNvPr id="73" name="object 73"/>
          <p:cNvSpPr txBox="1"/>
          <p:nvPr/>
        </p:nvSpPr>
        <p:spPr>
          <a:xfrm>
            <a:off x="4790033" y="5695549"/>
            <a:ext cx="1503045" cy="397510"/>
          </a:xfrm>
          <a:prstGeom prst="rect">
            <a:avLst/>
          </a:prstGeom>
        </p:spPr>
        <p:txBody>
          <a:bodyPr vert="horz" wrap="square" lIns="0" tIns="0" rIns="0" bIns="0" rtlCol="0">
            <a:spAutoFit/>
          </a:bodyPr>
          <a:lstStyle/>
          <a:p>
            <a:pPr marL="12700">
              <a:lnSpc>
                <a:spcPts val="2865"/>
              </a:lnSpc>
            </a:pPr>
            <a:r>
              <a:rPr sz="2400" dirty="0">
                <a:latin typeface="Calibri"/>
                <a:cs typeface="Calibri"/>
              </a:rPr>
              <a:t>Input</a:t>
            </a:r>
            <a:r>
              <a:rPr sz="2400" spc="-50" dirty="0">
                <a:latin typeface="Calibri"/>
                <a:cs typeface="Calibri"/>
              </a:rPr>
              <a:t> </a:t>
            </a:r>
            <a:r>
              <a:rPr sz="2400" spc="-20" dirty="0">
                <a:latin typeface="Calibri"/>
                <a:cs typeface="Calibri"/>
              </a:rPr>
              <a:t>image</a:t>
            </a:r>
            <a:endParaRPr sz="2400">
              <a:latin typeface="Calibri"/>
              <a:cs typeface="Calibri"/>
            </a:endParaRPr>
          </a:p>
        </p:txBody>
      </p:sp>
      <p:sp>
        <p:nvSpPr>
          <p:cNvPr id="74" name="object 74"/>
          <p:cNvSpPr txBox="1"/>
          <p:nvPr/>
        </p:nvSpPr>
        <p:spPr>
          <a:xfrm>
            <a:off x="120051" y="6221257"/>
            <a:ext cx="4531360" cy="149860"/>
          </a:xfrm>
          <a:prstGeom prst="rect">
            <a:avLst/>
          </a:prstGeom>
        </p:spPr>
        <p:txBody>
          <a:bodyPr vert="horz" wrap="square" lIns="0" tIns="7620" rIns="0" bIns="0" rtlCol="0">
            <a:spAutoFit/>
          </a:bodyPr>
          <a:lstStyle/>
          <a:p>
            <a:pPr marL="12700">
              <a:lnSpc>
                <a:spcPct val="100000"/>
              </a:lnSpc>
              <a:spcBef>
                <a:spcPts val="60"/>
              </a:spcBef>
            </a:pPr>
            <a:r>
              <a:rPr sz="800" spc="-10" dirty="0">
                <a:latin typeface="Calibri"/>
                <a:cs typeface="Calibri"/>
              </a:rPr>
              <a:t>Girshick, </a:t>
            </a:r>
            <a:r>
              <a:rPr sz="800" dirty="0">
                <a:latin typeface="Calibri"/>
                <a:cs typeface="Calibri"/>
              </a:rPr>
              <a:t>“Fast</a:t>
            </a:r>
            <a:r>
              <a:rPr sz="800" spc="-15" dirty="0">
                <a:latin typeface="Calibri"/>
                <a:cs typeface="Calibri"/>
              </a:rPr>
              <a:t> </a:t>
            </a:r>
            <a:r>
              <a:rPr sz="800" spc="-10" dirty="0">
                <a:latin typeface="Calibri"/>
                <a:cs typeface="Calibri"/>
              </a:rPr>
              <a:t>R-</a:t>
            </a:r>
            <a:r>
              <a:rPr sz="800" dirty="0">
                <a:latin typeface="Calibri"/>
                <a:cs typeface="Calibri"/>
              </a:rPr>
              <a:t>CNN”,</a:t>
            </a:r>
            <a:r>
              <a:rPr sz="800" spc="-10" dirty="0">
                <a:latin typeface="Calibri"/>
                <a:cs typeface="Calibri"/>
              </a:rPr>
              <a:t> </a:t>
            </a:r>
            <a:r>
              <a:rPr sz="800" dirty="0">
                <a:latin typeface="Calibri"/>
                <a:cs typeface="Calibri"/>
              </a:rPr>
              <a:t>ICCV</a:t>
            </a:r>
            <a:r>
              <a:rPr sz="800" spc="-10" dirty="0">
                <a:latin typeface="Calibri"/>
                <a:cs typeface="Calibri"/>
              </a:rPr>
              <a:t> </a:t>
            </a:r>
            <a:r>
              <a:rPr sz="800" dirty="0">
                <a:latin typeface="Calibri"/>
                <a:cs typeface="Calibri"/>
              </a:rPr>
              <a:t>2015.</a:t>
            </a:r>
            <a:r>
              <a:rPr sz="800" spc="-10" dirty="0">
                <a:latin typeface="Calibri"/>
                <a:cs typeface="Calibri"/>
              </a:rPr>
              <a:t> </a:t>
            </a:r>
            <a:r>
              <a:rPr sz="800" dirty="0">
                <a:latin typeface="Calibri"/>
                <a:cs typeface="Calibri"/>
              </a:rPr>
              <a:t>Figure</a:t>
            </a:r>
            <a:r>
              <a:rPr sz="800" spc="-5" dirty="0">
                <a:latin typeface="Calibri"/>
                <a:cs typeface="Calibri"/>
              </a:rPr>
              <a:t> </a:t>
            </a:r>
            <a:r>
              <a:rPr sz="800" spc="-10" dirty="0">
                <a:latin typeface="Calibri"/>
                <a:cs typeface="Calibri"/>
              </a:rPr>
              <a:t>copyright</a:t>
            </a:r>
            <a:r>
              <a:rPr sz="800" spc="-15" dirty="0">
                <a:latin typeface="Calibri"/>
                <a:cs typeface="Calibri"/>
              </a:rPr>
              <a:t> </a:t>
            </a:r>
            <a:r>
              <a:rPr sz="800" dirty="0">
                <a:latin typeface="Calibri"/>
                <a:cs typeface="Calibri"/>
              </a:rPr>
              <a:t>Ross</a:t>
            </a:r>
            <a:r>
              <a:rPr sz="800" spc="-10" dirty="0">
                <a:latin typeface="Calibri"/>
                <a:cs typeface="Calibri"/>
              </a:rPr>
              <a:t> Girshick, </a:t>
            </a:r>
            <a:r>
              <a:rPr sz="800" dirty="0">
                <a:latin typeface="Calibri"/>
                <a:cs typeface="Calibri"/>
              </a:rPr>
              <a:t>2015;</a:t>
            </a:r>
            <a:r>
              <a:rPr sz="800" spc="-10" dirty="0">
                <a:latin typeface="Calibri"/>
                <a:cs typeface="Calibri"/>
              </a:rPr>
              <a:t> </a:t>
            </a:r>
            <a:r>
              <a:rPr sz="800" u="sng" dirty="0">
                <a:solidFill>
                  <a:srgbClr val="0462C1"/>
                </a:solidFill>
                <a:uFill>
                  <a:solidFill>
                    <a:srgbClr val="0462C1"/>
                  </a:solidFill>
                </a:uFill>
                <a:latin typeface="Calibri"/>
                <a:cs typeface="Calibri"/>
              </a:rPr>
              <a:t>source</a:t>
            </a:r>
            <a:r>
              <a:rPr sz="800" dirty="0">
                <a:latin typeface="Calibri"/>
                <a:cs typeface="Calibri"/>
              </a:rPr>
              <a:t>.</a:t>
            </a:r>
            <a:r>
              <a:rPr sz="800" spc="-10" dirty="0">
                <a:latin typeface="Calibri"/>
                <a:cs typeface="Calibri"/>
              </a:rPr>
              <a:t> Reproduced</a:t>
            </a:r>
            <a:r>
              <a:rPr sz="800" spc="-5" dirty="0">
                <a:latin typeface="Calibri"/>
                <a:cs typeface="Calibri"/>
              </a:rPr>
              <a:t> </a:t>
            </a:r>
            <a:r>
              <a:rPr sz="800" dirty="0">
                <a:latin typeface="Calibri"/>
                <a:cs typeface="Calibri"/>
              </a:rPr>
              <a:t>with</a:t>
            </a:r>
            <a:r>
              <a:rPr sz="800" spc="-5" dirty="0">
                <a:latin typeface="Calibri"/>
                <a:cs typeface="Calibri"/>
              </a:rPr>
              <a:t> </a:t>
            </a:r>
            <a:r>
              <a:rPr sz="800" spc="-10" dirty="0">
                <a:latin typeface="Calibri"/>
                <a:cs typeface="Calibri"/>
              </a:rPr>
              <a:t>permission.</a:t>
            </a:r>
            <a:endParaRPr sz="800" dirty="0">
              <a:latin typeface="Calibri"/>
              <a:cs typeface="Calibri"/>
            </a:endParaRPr>
          </a:p>
        </p:txBody>
      </p:sp>
      <p:sp>
        <p:nvSpPr>
          <p:cNvPr id="75" name="object 75"/>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76" name="object 76"/>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61</a:t>
            </a:fld>
            <a:endParaRPr spc="-25" dirty="0"/>
          </a:p>
        </p:txBody>
      </p:sp>
      <p:sp>
        <p:nvSpPr>
          <p:cNvPr id="77" name="object 77"/>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70" name="object 70"/>
          <p:cNvSpPr txBox="1"/>
          <p:nvPr/>
        </p:nvSpPr>
        <p:spPr>
          <a:xfrm>
            <a:off x="43853" y="3836923"/>
            <a:ext cx="1771014" cy="1129030"/>
          </a:xfrm>
          <a:prstGeom prst="rect">
            <a:avLst/>
          </a:prstGeom>
        </p:spPr>
        <p:txBody>
          <a:bodyPr vert="horz" wrap="square" lIns="0" tIns="9525" rIns="0" bIns="0" rtlCol="0">
            <a:spAutoFit/>
          </a:bodyPr>
          <a:lstStyle/>
          <a:p>
            <a:pPr marL="12700" marR="5080">
              <a:lnSpc>
                <a:spcPct val="100800"/>
              </a:lnSpc>
              <a:spcBef>
                <a:spcPts val="75"/>
              </a:spcBef>
            </a:pPr>
            <a:r>
              <a:rPr sz="2400" spc="-10" dirty="0">
                <a:latin typeface="Calibri"/>
                <a:cs typeface="Calibri"/>
              </a:rPr>
              <a:t>“Backbone” network: </a:t>
            </a:r>
            <a:r>
              <a:rPr sz="2400" dirty="0">
                <a:latin typeface="Calibri"/>
                <a:cs typeface="Calibri"/>
              </a:rPr>
              <a:t>AlexNet,</a:t>
            </a:r>
            <a:r>
              <a:rPr sz="2400" spc="-125" dirty="0">
                <a:latin typeface="Calibri"/>
                <a:cs typeface="Calibri"/>
              </a:rPr>
              <a:t> </a:t>
            </a:r>
            <a:r>
              <a:rPr sz="2400" spc="-20" dirty="0">
                <a:latin typeface="Calibri"/>
                <a:cs typeface="Calibri"/>
              </a:rPr>
              <a:t>VGG,</a:t>
            </a:r>
            <a:endParaRPr sz="24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39" y="6451092"/>
            <a:ext cx="1520190" cy="330200"/>
          </a:xfrm>
          <a:prstGeom prst="rect">
            <a:avLst/>
          </a:prstGeom>
        </p:spPr>
        <p:txBody>
          <a:bodyPr vert="horz" wrap="square" lIns="0" tIns="12700" rIns="0" bIns="0" rtlCol="0">
            <a:spAutoFit/>
          </a:bodyPr>
          <a:lstStyle/>
          <a:p>
            <a:pPr marL="12700">
              <a:lnSpc>
                <a:spcPct val="100000"/>
              </a:lnSpc>
              <a:spcBef>
                <a:spcPts val="100"/>
              </a:spcBef>
            </a:pPr>
            <a:r>
              <a:rPr lang="en-TR" sz="2000" dirty="0">
                <a:solidFill>
                  <a:srgbClr val="FFC904"/>
                </a:solidFill>
                <a:latin typeface="Calibri"/>
                <a:cs typeface="Calibri"/>
              </a:rPr>
              <a:t> </a:t>
            </a:r>
            <a:endParaRPr sz="2000" dirty="0">
              <a:latin typeface="Calibri"/>
              <a:cs typeface="Calibri"/>
            </a:endParaRPr>
          </a:p>
        </p:txBody>
      </p:sp>
      <p:sp>
        <p:nvSpPr>
          <p:cNvPr id="3" name="object 3"/>
          <p:cNvSpPr txBox="1"/>
          <p:nvPr/>
        </p:nvSpPr>
        <p:spPr>
          <a:xfrm>
            <a:off x="9457181" y="6451092"/>
            <a:ext cx="1817370" cy="330200"/>
          </a:xfrm>
          <a:prstGeom prst="rect">
            <a:avLst/>
          </a:prstGeom>
        </p:spPr>
        <p:txBody>
          <a:bodyPr vert="horz" wrap="square" lIns="0" tIns="12700" rIns="0" bIns="0" rtlCol="0">
            <a:spAutoFit/>
          </a:bodyPr>
          <a:lstStyle/>
          <a:p>
            <a:pPr marL="12700">
              <a:lnSpc>
                <a:spcPct val="100000"/>
              </a:lnSpc>
              <a:spcBef>
                <a:spcPts val="100"/>
              </a:spcBef>
            </a:pPr>
            <a:r>
              <a:rPr lang="en-TR" sz="2000" dirty="0">
                <a:solidFill>
                  <a:srgbClr val="FFC904"/>
                </a:solidFill>
                <a:latin typeface="Calibri"/>
                <a:cs typeface="Calibri"/>
              </a:rPr>
              <a:t> </a:t>
            </a:r>
            <a:endParaRPr sz="2000" dirty="0">
              <a:latin typeface="Calibri"/>
              <a:cs typeface="Calibri"/>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Fast</a:t>
            </a:r>
            <a:r>
              <a:rPr spc="-195" dirty="0"/>
              <a:t> </a:t>
            </a:r>
            <a:r>
              <a:rPr spc="-20" dirty="0"/>
              <a:t>R-</a:t>
            </a:r>
            <a:r>
              <a:rPr spc="-25" dirty="0"/>
              <a:t>CNN</a:t>
            </a:r>
          </a:p>
        </p:txBody>
      </p:sp>
      <p:sp>
        <p:nvSpPr>
          <p:cNvPr id="5" name="object 5"/>
          <p:cNvSpPr txBox="1"/>
          <p:nvPr/>
        </p:nvSpPr>
        <p:spPr>
          <a:xfrm>
            <a:off x="5315051" y="6454140"/>
            <a:ext cx="1562100"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C904"/>
                </a:solidFill>
                <a:latin typeface="Calibri"/>
                <a:cs typeface="Calibri"/>
              </a:rPr>
              <a:t>Lecture</a:t>
            </a:r>
            <a:r>
              <a:rPr sz="2000" spc="-30" dirty="0">
                <a:solidFill>
                  <a:srgbClr val="FFC904"/>
                </a:solidFill>
                <a:latin typeface="Calibri"/>
                <a:cs typeface="Calibri"/>
              </a:rPr>
              <a:t> </a:t>
            </a:r>
            <a:r>
              <a:rPr lang="tr-TR" sz="2000" dirty="0">
                <a:solidFill>
                  <a:srgbClr val="FFC904"/>
                </a:solidFill>
                <a:latin typeface="Calibri"/>
                <a:cs typeface="Calibri"/>
              </a:rPr>
              <a:t>5</a:t>
            </a:r>
            <a:r>
              <a:rPr sz="2000" spc="-40" dirty="0">
                <a:solidFill>
                  <a:srgbClr val="FFC904"/>
                </a:solidFill>
                <a:latin typeface="Calibri"/>
                <a:cs typeface="Calibri"/>
              </a:rPr>
              <a:t> </a:t>
            </a:r>
            <a:r>
              <a:rPr sz="2000" dirty="0">
                <a:solidFill>
                  <a:srgbClr val="FFC904"/>
                </a:solidFill>
                <a:latin typeface="Calibri"/>
                <a:cs typeface="Calibri"/>
              </a:rPr>
              <a:t>-</a:t>
            </a:r>
            <a:r>
              <a:rPr sz="2000" spc="-35" dirty="0">
                <a:solidFill>
                  <a:srgbClr val="FFC904"/>
                </a:solidFill>
                <a:latin typeface="Calibri"/>
                <a:cs typeface="Calibri"/>
              </a:rPr>
              <a:t> </a:t>
            </a:r>
            <a:r>
              <a:rPr sz="2000" spc="-25" dirty="0">
                <a:solidFill>
                  <a:srgbClr val="FFC904"/>
                </a:solidFill>
                <a:latin typeface="Calibri"/>
                <a:cs typeface="Calibri"/>
              </a:rPr>
              <a:t>65</a:t>
            </a:r>
            <a:endParaRPr sz="2000" dirty="0">
              <a:latin typeface="Calibri"/>
              <a:cs typeface="Calibri"/>
            </a:endParaRPr>
          </a:p>
        </p:txBody>
      </p:sp>
      <p:grpSp>
        <p:nvGrpSpPr>
          <p:cNvPr id="6" name="object 6"/>
          <p:cNvGrpSpPr/>
          <p:nvPr/>
        </p:nvGrpSpPr>
        <p:grpSpPr>
          <a:xfrm>
            <a:off x="8313890" y="4400257"/>
            <a:ext cx="3482340" cy="1645285"/>
            <a:chOff x="8313890" y="4400257"/>
            <a:chExt cx="3482340" cy="1645285"/>
          </a:xfrm>
        </p:grpSpPr>
        <p:sp>
          <p:nvSpPr>
            <p:cNvPr id="7" name="object 7"/>
            <p:cNvSpPr/>
            <p:nvPr/>
          </p:nvSpPr>
          <p:spPr>
            <a:xfrm>
              <a:off x="9595574" y="4405020"/>
              <a:ext cx="569595" cy="184150"/>
            </a:xfrm>
            <a:custGeom>
              <a:avLst/>
              <a:gdLst/>
              <a:ahLst/>
              <a:cxnLst/>
              <a:rect l="l" t="t" r="r" b="b"/>
              <a:pathLst>
                <a:path w="569595" h="184150">
                  <a:moveTo>
                    <a:pt x="569569" y="0"/>
                  </a:moveTo>
                  <a:lnTo>
                    <a:pt x="169824" y="0"/>
                  </a:lnTo>
                  <a:lnTo>
                    <a:pt x="0" y="183730"/>
                  </a:lnTo>
                  <a:lnTo>
                    <a:pt x="399745" y="183730"/>
                  </a:lnTo>
                  <a:lnTo>
                    <a:pt x="569569" y="0"/>
                  </a:lnTo>
                  <a:close/>
                </a:path>
              </a:pathLst>
            </a:custGeom>
            <a:solidFill>
              <a:srgbClr val="E7E6E6">
                <a:alpha val="79998"/>
              </a:srgbClr>
            </a:solidFill>
          </p:spPr>
          <p:txBody>
            <a:bodyPr wrap="square" lIns="0" tIns="0" rIns="0" bIns="0" rtlCol="0"/>
            <a:lstStyle/>
            <a:p>
              <a:endParaRPr/>
            </a:p>
          </p:txBody>
        </p:sp>
        <p:sp>
          <p:nvSpPr>
            <p:cNvPr id="8" name="object 8"/>
            <p:cNvSpPr/>
            <p:nvPr/>
          </p:nvSpPr>
          <p:spPr>
            <a:xfrm>
              <a:off x="9595574" y="4405020"/>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pic>
          <p:nvPicPr>
            <p:cNvPr id="9" name="object 9"/>
            <p:cNvPicPr/>
            <p:nvPr/>
          </p:nvPicPr>
          <p:blipFill>
            <a:blip r:embed="rId2" cstate="print"/>
            <a:stretch>
              <a:fillRect/>
            </a:stretch>
          </p:blipFill>
          <p:spPr>
            <a:xfrm>
              <a:off x="8318652" y="4864343"/>
              <a:ext cx="3472484" cy="1175870"/>
            </a:xfrm>
            <a:prstGeom prst="rect">
              <a:avLst/>
            </a:prstGeom>
          </p:spPr>
        </p:pic>
        <p:sp>
          <p:nvSpPr>
            <p:cNvPr id="10" name="object 10"/>
            <p:cNvSpPr/>
            <p:nvPr/>
          </p:nvSpPr>
          <p:spPr>
            <a:xfrm>
              <a:off x="8318652" y="4864341"/>
              <a:ext cx="3472815" cy="1176020"/>
            </a:xfrm>
            <a:custGeom>
              <a:avLst/>
              <a:gdLst/>
              <a:ahLst/>
              <a:cxnLst/>
              <a:rect l="l" t="t" r="r" b="b"/>
              <a:pathLst>
                <a:path w="3472815" h="1176020">
                  <a:moveTo>
                    <a:pt x="0" y="1175869"/>
                  </a:moveTo>
                  <a:lnTo>
                    <a:pt x="1086840" y="0"/>
                  </a:lnTo>
                  <a:lnTo>
                    <a:pt x="3472490" y="0"/>
                  </a:lnTo>
                  <a:lnTo>
                    <a:pt x="2385649" y="1175869"/>
                  </a:lnTo>
                  <a:lnTo>
                    <a:pt x="0" y="1175869"/>
                  </a:lnTo>
                  <a:close/>
                </a:path>
              </a:pathLst>
            </a:custGeom>
            <a:ln w="9186">
              <a:solidFill>
                <a:srgbClr val="1D7D66"/>
              </a:solidFill>
            </a:ln>
          </p:spPr>
          <p:txBody>
            <a:bodyPr wrap="square" lIns="0" tIns="0" rIns="0" bIns="0" rtlCol="0"/>
            <a:lstStyle/>
            <a:p>
              <a:endParaRPr/>
            </a:p>
          </p:txBody>
        </p:sp>
      </p:grpSp>
      <p:sp>
        <p:nvSpPr>
          <p:cNvPr id="11" name="object 11"/>
          <p:cNvSpPr txBox="1"/>
          <p:nvPr/>
        </p:nvSpPr>
        <p:spPr>
          <a:xfrm>
            <a:off x="7902308" y="5179179"/>
            <a:ext cx="599440" cy="577215"/>
          </a:xfrm>
          <a:prstGeom prst="rect">
            <a:avLst/>
          </a:prstGeom>
        </p:spPr>
        <p:txBody>
          <a:bodyPr vert="horz" wrap="square" lIns="0" tIns="12065" rIns="0" bIns="0" rtlCol="0">
            <a:spAutoFit/>
          </a:bodyPr>
          <a:lstStyle/>
          <a:p>
            <a:pPr marL="12700" marR="5080">
              <a:lnSpc>
                <a:spcPct val="100499"/>
              </a:lnSpc>
              <a:spcBef>
                <a:spcPts val="95"/>
              </a:spcBef>
            </a:pPr>
            <a:r>
              <a:rPr sz="1800" spc="-10" dirty="0">
                <a:latin typeface="Calibri"/>
                <a:cs typeface="Calibri"/>
              </a:rPr>
              <a:t>Input image</a:t>
            </a:r>
            <a:endParaRPr sz="1800">
              <a:latin typeface="Calibri"/>
              <a:cs typeface="Calibri"/>
            </a:endParaRPr>
          </a:p>
        </p:txBody>
      </p:sp>
      <p:grpSp>
        <p:nvGrpSpPr>
          <p:cNvPr id="12" name="object 12"/>
          <p:cNvGrpSpPr/>
          <p:nvPr/>
        </p:nvGrpSpPr>
        <p:grpSpPr>
          <a:xfrm>
            <a:off x="8369007" y="3031477"/>
            <a:ext cx="3206750" cy="2995295"/>
            <a:chOff x="8369007" y="3031477"/>
            <a:chExt cx="3206750" cy="2995295"/>
          </a:xfrm>
        </p:grpSpPr>
        <p:sp>
          <p:nvSpPr>
            <p:cNvPr id="13" name="object 13"/>
            <p:cNvSpPr/>
            <p:nvPr/>
          </p:nvSpPr>
          <p:spPr>
            <a:xfrm>
              <a:off x="8980080" y="4928654"/>
              <a:ext cx="1755139" cy="753745"/>
            </a:xfrm>
            <a:custGeom>
              <a:avLst/>
              <a:gdLst/>
              <a:ahLst/>
              <a:cxnLst/>
              <a:rect l="l" t="t" r="r" b="b"/>
              <a:pathLst>
                <a:path w="1755140" h="753745">
                  <a:moveTo>
                    <a:pt x="1754619" y="0"/>
                  </a:moveTo>
                  <a:lnTo>
                    <a:pt x="696264" y="0"/>
                  </a:lnTo>
                  <a:lnTo>
                    <a:pt x="0" y="753287"/>
                  </a:lnTo>
                  <a:lnTo>
                    <a:pt x="1058354" y="753287"/>
                  </a:lnTo>
                  <a:lnTo>
                    <a:pt x="1754619" y="0"/>
                  </a:lnTo>
                  <a:close/>
                </a:path>
              </a:pathLst>
            </a:custGeom>
            <a:solidFill>
              <a:srgbClr val="E7E6E6">
                <a:alpha val="79998"/>
              </a:srgbClr>
            </a:solidFill>
          </p:spPr>
          <p:txBody>
            <a:bodyPr wrap="square" lIns="0" tIns="0" rIns="0" bIns="0" rtlCol="0"/>
            <a:lstStyle/>
            <a:p>
              <a:endParaRPr/>
            </a:p>
          </p:txBody>
        </p:sp>
        <p:sp>
          <p:nvSpPr>
            <p:cNvPr id="14" name="object 14"/>
            <p:cNvSpPr/>
            <p:nvPr/>
          </p:nvSpPr>
          <p:spPr>
            <a:xfrm>
              <a:off x="8980080" y="4928654"/>
              <a:ext cx="1755139" cy="753745"/>
            </a:xfrm>
            <a:custGeom>
              <a:avLst/>
              <a:gdLst/>
              <a:ahLst/>
              <a:cxnLst/>
              <a:rect l="l" t="t" r="r" b="b"/>
              <a:pathLst>
                <a:path w="1755140" h="753745">
                  <a:moveTo>
                    <a:pt x="0" y="753291"/>
                  </a:moveTo>
                  <a:lnTo>
                    <a:pt x="696259" y="0"/>
                  </a:lnTo>
                  <a:lnTo>
                    <a:pt x="1754618" y="0"/>
                  </a:lnTo>
                  <a:lnTo>
                    <a:pt x="1058355" y="753291"/>
                  </a:lnTo>
                  <a:lnTo>
                    <a:pt x="0" y="753291"/>
                  </a:lnTo>
                  <a:close/>
                </a:path>
              </a:pathLst>
            </a:custGeom>
            <a:ln w="9186">
              <a:solidFill>
                <a:srgbClr val="1D7D66"/>
              </a:solidFill>
            </a:ln>
          </p:spPr>
          <p:txBody>
            <a:bodyPr wrap="square" lIns="0" tIns="0" rIns="0" bIns="0" rtlCol="0"/>
            <a:lstStyle/>
            <a:p>
              <a:endParaRPr/>
            </a:p>
          </p:txBody>
        </p:sp>
        <p:sp>
          <p:nvSpPr>
            <p:cNvPr id="15" name="object 15"/>
            <p:cNvSpPr/>
            <p:nvPr/>
          </p:nvSpPr>
          <p:spPr>
            <a:xfrm>
              <a:off x="10734700" y="4947018"/>
              <a:ext cx="836294" cy="312420"/>
            </a:xfrm>
            <a:custGeom>
              <a:avLst/>
              <a:gdLst/>
              <a:ahLst/>
              <a:cxnLst/>
              <a:rect l="l" t="t" r="r" b="b"/>
              <a:pathLst>
                <a:path w="836295" h="312420">
                  <a:moveTo>
                    <a:pt x="835964" y="0"/>
                  </a:moveTo>
                  <a:lnTo>
                    <a:pt x="288696" y="0"/>
                  </a:lnTo>
                  <a:lnTo>
                    <a:pt x="0" y="312343"/>
                  </a:lnTo>
                  <a:lnTo>
                    <a:pt x="547281" y="312343"/>
                  </a:lnTo>
                  <a:lnTo>
                    <a:pt x="835964" y="0"/>
                  </a:lnTo>
                  <a:close/>
                </a:path>
              </a:pathLst>
            </a:custGeom>
            <a:solidFill>
              <a:srgbClr val="E7E6E6">
                <a:alpha val="79998"/>
              </a:srgbClr>
            </a:solidFill>
          </p:spPr>
          <p:txBody>
            <a:bodyPr wrap="square" lIns="0" tIns="0" rIns="0" bIns="0" rtlCol="0"/>
            <a:lstStyle/>
            <a:p>
              <a:endParaRPr/>
            </a:p>
          </p:txBody>
        </p:sp>
        <p:sp>
          <p:nvSpPr>
            <p:cNvPr id="16" name="object 16"/>
            <p:cNvSpPr/>
            <p:nvPr/>
          </p:nvSpPr>
          <p:spPr>
            <a:xfrm>
              <a:off x="10734700" y="4947018"/>
              <a:ext cx="836294" cy="312420"/>
            </a:xfrm>
            <a:custGeom>
              <a:avLst/>
              <a:gdLst/>
              <a:ahLst/>
              <a:cxnLst/>
              <a:rect l="l" t="t" r="r" b="b"/>
              <a:pathLst>
                <a:path w="836295" h="312420">
                  <a:moveTo>
                    <a:pt x="0" y="312340"/>
                  </a:moveTo>
                  <a:lnTo>
                    <a:pt x="288692" y="0"/>
                  </a:lnTo>
                  <a:lnTo>
                    <a:pt x="835969" y="0"/>
                  </a:lnTo>
                  <a:lnTo>
                    <a:pt x="547277" y="312340"/>
                  </a:lnTo>
                  <a:lnTo>
                    <a:pt x="0" y="312340"/>
                  </a:lnTo>
                  <a:close/>
                </a:path>
              </a:pathLst>
            </a:custGeom>
            <a:ln w="9186">
              <a:solidFill>
                <a:srgbClr val="1D7D66"/>
              </a:solidFill>
            </a:ln>
          </p:spPr>
          <p:txBody>
            <a:bodyPr wrap="square" lIns="0" tIns="0" rIns="0" bIns="0" rtlCol="0"/>
            <a:lstStyle/>
            <a:p>
              <a:endParaRPr/>
            </a:p>
          </p:txBody>
        </p:sp>
        <p:sp>
          <p:nvSpPr>
            <p:cNvPr id="17" name="object 17"/>
            <p:cNvSpPr/>
            <p:nvPr/>
          </p:nvSpPr>
          <p:spPr>
            <a:xfrm>
              <a:off x="8373770" y="5544147"/>
              <a:ext cx="817880" cy="478155"/>
            </a:xfrm>
            <a:custGeom>
              <a:avLst/>
              <a:gdLst/>
              <a:ahLst/>
              <a:cxnLst/>
              <a:rect l="l" t="t" r="r" b="b"/>
              <a:pathLst>
                <a:path w="817879" h="478154">
                  <a:moveTo>
                    <a:pt x="817600" y="0"/>
                  </a:moveTo>
                  <a:lnTo>
                    <a:pt x="441528" y="0"/>
                  </a:lnTo>
                  <a:lnTo>
                    <a:pt x="0" y="477695"/>
                  </a:lnTo>
                  <a:lnTo>
                    <a:pt x="376072" y="477695"/>
                  </a:lnTo>
                  <a:lnTo>
                    <a:pt x="817600" y="0"/>
                  </a:lnTo>
                  <a:close/>
                </a:path>
              </a:pathLst>
            </a:custGeom>
            <a:solidFill>
              <a:srgbClr val="E7E6E6">
                <a:alpha val="79998"/>
              </a:srgbClr>
            </a:solidFill>
          </p:spPr>
          <p:txBody>
            <a:bodyPr wrap="square" lIns="0" tIns="0" rIns="0" bIns="0" rtlCol="0"/>
            <a:lstStyle/>
            <a:p>
              <a:endParaRPr/>
            </a:p>
          </p:txBody>
        </p:sp>
        <p:sp>
          <p:nvSpPr>
            <p:cNvPr id="18" name="object 18"/>
            <p:cNvSpPr/>
            <p:nvPr/>
          </p:nvSpPr>
          <p:spPr>
            <a:xfrm>
              <a:off x="8373770" y="5544147"/>
              <a:ext cx="817880" cy="478155"/>
            </a:xfrm>
            <a:custGeom>
              <a:avLst/>
              <a:gdLst/>
              <a:ahLst/>
              <a:cxnLst/>
              <a:rect l="l" t="t" r="r" b="b"/>
              <a:pathLst>
                <a:path w="817879" h="478154">
                  <a:moveTo>
                    <a:pt x="0" y="477697"/>
                  </a:moveTo>
                  <a:lnTo>
                    <a:pt x="441529" y="0"/>
                  </a:lnTo>
                  <a:lnTo>
                    <a:pt x="817596" y="0"/>
                  </a:lnTo>
                  <a:lnTo>
                    <a:pt x="376067" y="477697"/>
                  </a:lnTo>
                  <a:lnTo>
                    <a:pt x="0" y="477697"/>
                  </a:lnTo>
                  <a:close/>
                </a:path>
              </a:pathLst>
            </a:custGeom>
            <a:ln w="9186">
              <a:solidFill>
                <a:srgbClr val="1D7D66"/>
              </a:solidFill>
            </a:ln>
          </p:spPr>
          <p:txBody>
            <a:bodyPr wrap="square" lIns="0" tIns="0" rIns="0" bIns="0" rtlCol="0"/>
            <a:lstStyle/>
            <a:p>
              <a:endParaRPr/>
            </a:p>
          </p:txBody>
        </p:sp>
        <p:sp>
          <p:nvSpPr>
            <p:cNvPr id="19" name="object 19"/>
            <p:cNvSpPr/>
            <p:nvPr/>
          </p:nvSpPr>
          <p:spPr>
            <a:xfrm>
              <a:off x="10307535" y="3036239"/>
              <a:ext cx="252729" cy="1240790"/>
            </a:xfrm>
            <a:custGeom>
              <a:avLst/>
              <a:gdLst/>
              <a:ahLst/>
              <a:cxnLst/>
              <a:rect l="l" t="t" r="r" b="b"/>
              <a:pathLst>
                <a:path w="252729" h="1240789">
                  <a:moveTo>
                    <a:pt x="252615" y="0"/>
                  </a:moveTo>
                  <a:lnTo>
                    <a:pt x="0" y="252628"/>
                  </a:lnTo>
                  <a:lnTo>
                    <a:pt x="0" y="1240167"/>
                  </a:lnTo>
                  <a:lnTo>
                    <a:pt x="252615" y="987539"/>
                  </a:lnTo>
                  <a:lnTo>
                    <a:pt x="252615" y="0"/>
                  </a:lnTo>
                  <a:close/>
                </a:path>
              </a:pathLst>
            </a:custGeom>
            <a:solidFill>
              <a:srgbClr val="CDCDCD">
                <a:alpha val="92939"/>
              </a:srgbClr>
            </a:solidFill>
          </p:spPr>
          <p:txBody>
            <a:bodyPr wrap="square" lIns="0" tIns="0" rIns="0" bIns="0" rtlCol="0"/>
            <a:lstStyle/>
            <a:p>
              <a:endParaRPr/>
            </a:p>
          </p:txBody>
        </p:sp>
        <p:sp>
          <p:nvSpPr>
            <p:cNvPr id="20" name="object 20"/>
            <p:cNvSpPr/>
            <p:nvPr/>
          </p:nvSpPr>
          <p:spPr>
            <a:xfrm>
              <a:off x="9549650" y="3036239"/>
              <a:ext cx="1010919" cy="252729"/>
            </a:xfrm>
            <a:custGeom>
              <a:avLst/>
              <a:gdLst/>
              <a:ahLst/>
              <a:cxnLst/>
              <a:rect l="l" t="t" r="r" b="b"/>
              <a:pathLst>
                <a:path w="1010920" h="252729">
                  <a:moveTo>
                    <a:pt x="1010500" y="0"/>
                  </a:moveTo>
                  <a:lnTo>
                    <a:pt x="252628" y="0"/>
                  </a:lnTo>
                  <a:lnTo>
                    <a:pt x="0" y="252628"/>
                  </a:lnTo>
                  <a:lnTo>
                    <a:pt x="757885" y="252628"/>
                  </a:lnTo>
                  <a:lnTo>
                    <a:pt x="1010500" y="0"/>
                  </a:lnTo>
                  <a:close/>
                </a:path>
              </a:pathLst>
            </a:custGeom>
            <a:solidFill>
              <a:srgbClr val="FFFFFF">
                <a:alpha val="92939"/>
              </a:srgbClr>
            </a:solidFill>
          </p:spPr>
          <p:txBody>
            <a:bodyPr wrap="square" lIns="0" tIns="0" rIns="0" bIns="0" rtlCol="0"/>
            <a:lstStyle/>
            <a:p>
              <a:endParaRPr/>
            </a:p>
          </p:txBody>
        </p:sp>
        <p:sp>
          <p:nvSpPr>
            <p:cNvPr id="21" name="object 21"/>
            <p:cNvSpPr/>
            <p:nvPr/>
          </p:nvSpPr>
          <p:spPr>
            <a:xfrm>
              <a:off x="9549650" y="3036239"/>
              <a:ext cx="1010919" cy="1240790"/>
            </a:xfrm>
            <a:custGeom>
              <a:avLst/>
              <a:gdLst/>
              <a:ahLst/>
              <a:cxnLst/>
              <a:rect l="l" t="t" r="r" b="b"/>
              <a:pathLst>
                <a:path w="1010920" h="1240789">
                  <a:moveTo>
                    <a:pt x="0" y="252628"/>
                  </a:moveTo>
                  <a:lnTo>
                    <a:pt x="252628" y="0"/>
                  </a:lnTo>
                  <a:lnTo>
                    <a:pt x="1010513" y="0"/>
                  </a:lnTo>
                  <a:lnTo>
                    <a:pt x="1010513" y="987546"/>
                  </a:lnTo>
                  <a:lnTo>
                    <a:pt x="757884" y="1240175"/>
                  </a:lnTo>
                  <a:lnTo>
                    <a:pt x="0" y="1240175"/>
                  </a:lnTo>
                  <a:lnTo>
                    <a:pt x="0" y="252628"/>
                  </a:lnTo>
                  <a:close/>
                </a:path>
                <a:path w="1010920" h="1240789">
                  <a:moveTo>
                    <a:pt x="0" y="252628"/>
                  </a:moveTo>
                  <a:lnTo>
                    <a:pt x="757884" y="252628"/>
                  </a:lnTo>
                  <a:lnTo>
                    <a:pt x="1010513" y="0"/>
                  </a:lnTo>
                </a:path>
                <a:path w="1010920" h="1240789">
                  <a:moveTo>
                    <a:pt x="757884" y="252628"/>
                  </a:moveTo>
                  <a:lnTo>
                    <a:pt x="757884" y="1240175"/>
                  </a:lnTo>
                </a:path>
              </a:pathLst>
            </a:custGeom>
            <a:ln w="9186">
              <a:solidFill>
                <a:srgbClr val="1D7D66"/>
              </a:solidFill>
            </a:ln>
          </p:spPr>
          <p:txBody>
            <a:bodyPr wrap="square" lIns="0" tIns="0" rIns="0" bIns="0" rtlCol="0"/>
            <a:lstStyle/>
            <a:p>
              <a:endParaRPr/>
            </a:p>
          </p:txBody>
        </p:sp>
      </p:grpSp>
      <p:sp>
        <p:nvSpPr>
          <p:cNvPr id="22" name="object 22"/>
          <p:cNvSpPr txBox="1"/>
          <p:nvPr/>
        </p:nvSpPr>
        <p:spPr>
          <a:xfrm>
            <a:off x="9674555" y="3484012"/>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23" name="object 23"/>
          <p:cNvGrpSpPr/>
          <p:nvPr/>
        </p:nvGrpSpPr>
        <p:grpSpPr>
          <a:xfrm>
            <a:off x="10739119" y="2755874"/>
            <a:ext cx="1020444" cy="1250315"/>
            <a:chOff x="10739119" y="2755874"/>
            <a:chExt cx="1020444" cy="1250315"/>
          </a:xfrm>
        </p:grpSpPr>
        <p:sp>
          <p:nvSpPr>
            <p:cNvPr id="24" name="object 24"/>
            <p:cNvSpPr/>
            <p:nvPr/>
          </p:nvSpPr>
          <p:spPr>
            <a:xfrm>
              <a:off x="11501767" y="2760637"/>
              <a:ext cx="252729" cy="1240790"/>
            </a:xfrm>
            <a:custGeom>
              <a:avLst/>
              <a:gdLst/>
              <a:ahLst/>
              <a:cxnLst/>
              <a:rect l="l" t="t" r="r" b="b"/>
              <a:pathLst>
                <a:path w="252729" h="1240789">
                  <a:moveTo>
                    <a:pt x="252628" y="0"/>
                  </a:moveTo>
                  <a:lnTo>
                    <a:pt x="0" y="252628"/>
                  </a:lnTo>
                  <a:lnTo>
                    <a:pt x="0" y="1240180"/>
                  </a:lnTo>
                  <a:lnTo>
                    <a:pt x="252628" y="987552"/>
                  </a:lnTo>
                  <a:lnTo>
                    <a:pt x="252628" y="0"/>
                  </a:lnTo>
                  <a:close/>
                </a:path>
              </a:pathLst>
            </a:custGeom>
            <a:solidFill>
              <a:srgbClr val="CDCDCD">
                <a:alpha val="92939"/>
              </a:srgbClr>
            </a:solidFill>
          </p:spPr>
          <p:txBody>
            <a:bodyPr wrap="square" lIns="0" tIns="0" rIns="0" bIns="0" rtlCol="0"/>
            <a:lstStyle/>
            <a:p>
              <a:endParaRPr/>
            </a:p>
          </p:txBody>
        </p:sp>
        <p:sp>
          <p:nvSpPr>
            <p:cNvPr id="25" name="object 25"/>
            <p:cNvSpPr/>
            <p:nvPr/>
          </p:nvSpPr>
          <p:spPr>
            <a:xfrm>
              <a:off x="10743882" y="2760637"/>
              <a:ext cx="1010919" cy="252729"/>
            </a:xfrm>
            <a:custGeom>
              <a:avLst/>
              <a:gdLst/>
              <a:ahLst/>
              <a:cxnLst/>
              <a:rect l="l" t="t" r="r" b="b"/>
              <a:pathLst>
                <a:path w="1010920" h="252730">
                  <a:moveTo>
                    <a:pt x="1010513" y="0"/>
                  </a:moveTo>
                  <a:lnTo>
                    <a:pt x="252628" y="0"/>
                  </a:lnTo>
                  <a:lnTo>
                    <a:pt x="0" y="252628"/>
                  </a:lnTo>
                  <a:lnTo>
                    <a:pt x="757885" y="252628"/>
                  </a:lnTo>
                  <a:lnTo>
                    <a:pt x="1010513" y="0"/>
                  </a:lnTo>
                  <a:close/>
                </a:path>
              </a:pathLst>
            </a:custGeom>
            <a:solidFill>
              <a:srgbClr val="FFFFFF">
                <a:alpha val="92939"/>
              </a:srgbClr>
            </a:solidFill>
          </p:spPr>
          <p:txBody>
            <a:bodyPr wrap="square" lIns="0" tIns="0" rIns="0" bIns="0" rtlCol="0"/>
            <a:lstStyle/>
            <a:p>
              <a:endParaRPr/>
            </a:p>
          </p:txBody>
        </p:sp>
        <p:sp>
          <p:nvSpPr>
            <p:cNvPr id="26" name="object 26"/>
            <p:cNvSpPr/>
            <p:nvPr/>
          </p:nvSpPr>
          <p:spPr>
            <a:xfrm>
              <a:off x="10743882" y="2760637"/>
              <a:ext cx="1010919" cy="1240790"/>
            </a:xfrm>
            <a:custGeom>
              <a:avLst/>
              <a:gdLst/>
              <a:ahLst/>
              <a:cxnLst/>
              <a:rect l="l" t="t" r="r" b="b"/>
              <a:pathLst>
                <a:path w="1010920" h="1240789">
                  <a:moveTo>
                    <a:pt x="0" y="252628"/>
                  </a:moveTo>
                  <a:lnTo>
                    <a:pt x="252628" y="0"/>
                  </a:lnTo>
                  <a:lnTo>
                    <a:pt x="1010513" y="0"/>
                  </a:lnTo>
                  <a:lnTo>
                    <a:pt x="1010513" y="987546"/>
                  </a:lnTo>
                  <a:lnTo>
                    <a:pt x="757884" y="1240175"/>
                  </a:lnTo>
                  <a:lnTo>
                    <a:pt x="0" y="1240175"/>
                  </a:lnTo>
                  <a:lnTo>
                    <a:pt x="0" y="252628"/>
                  </a:lnTo>
                  <a:close/>
                </a:path>
                <a:path w="1010920" h="1240789">
                  <a:moveTo>
                    <a:pt x="0" y="252628"/>
                  </a:moveTo>
                  <a:lnTo>
                    <a:pt x="757884" y="252628"/>
                  </a:lnTo>
                  <a:lnTo>
                    <a:pt x="1010513" y="0"/>
                  </a:lnTo>
                </a:path>
                <a:path w="1010920" h="1240789">
                  <a:moveTo>
                    <a:pt x="757884" y="252628"/>
                  </a:moveTo>
                  <a:lnTo>
                    <a:pt x="757884" y="1240175"/>
                  </a:lnTo>
                </a:path>
              </a:pathLst>
            </a:custGeom>
            <a:ln w="9186">
              <a:solidFill>
                <a:srgbClr val="1D7D66"/>
              </a:solidFill>
            </a:ln>
          </p:spPr>
          <p:txBody>
            <a:bodyPr wrap="square" lIns="0" tIns="0" rIns="0" bIns="0" rtlCol="0"/>
            <a:lstStyle/>
            <a:p>
              <a:endParaRPr/>
            </a:p>
          </p:txBody>
        </p:sp>
      </p:grpSp>
      <p:sp>
        <p:nvSpPr>
          <p:cNvPr id="27" name="object 27"/>
          <p:cNvSpPr txBox="1"/>
          <p:nvPr/>
        </p:nvSpPr>
        <p:spPr>
          <a:xfrm>
            <a:off x="10872495" y="3207826"/>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28" name="object 28"/>
          <p:cNvGrpSpPr/>
          <p:nvPr/>
        </p:nvGrpSpPr>
        <p:grpSpPr>
          <a:xfrm>
            <a:off x="8433320" y="3417303"/>
            <a:ext cx="1029335" cy="1250315"/>
            <a:chOff x="8433320" y="3417303"/>
            <a:chExt cx="1029335" cy="1250315"/>
          </a:xfrm>
        </p:grpSpPr>
        <p:sp>
          <p:nvSpPr>
            <p:cNvPr id="29" name="object 29"/>
            <p:cNvSpPr/>
            <p:nvPr/>
          </p:nvSpPr>
          <p:spPr>
            <a:xfrm>
              <a:off x="9202851" y="3422065"/>
              <a:ext cx="255270" cy="1240790"/>
            </a:xfrm>
            <a:custGeom>
              <a:avLst/>
              <a:gdLst/>
              <a:ahLst/>
              <a:cxnLst/>
              <a:rect l="l" t="t" r="r" b="b"/>
              <a:pathLst>
                <a:path w="255270" h="1240789">
                  <a:moveTo>
                    <a:pt x="254927" y="0"/>
                  </a:moveTo>
                  <a:lnTo>
                    <a:pt x="0" y="254927"/>
                  </a:lnTo>
                  <a:lnTo>
                    <a:pt x="0" y="1240180"/>
                  </a:lnTo>
                  <a:lnTo>
                    <a:pt x="254927" y="985253"/>
                  </a:lnTo>
                  <a:lnTo>
                    <a:pt x="254927" y="0"/>
                  </a:lnTo>
                  <a:close/>
                </a:path>
              </a:pathLst>
            </a:custGeom>
            <a:solidFill>
              <a:srgbClr val="CDCDCD">
                <a:alpha val="92939"/>
              </a:srgbClr>
            </a:solidFill>
          </p:spPr>
          <p:txBody>
            <a:bodyPr wrap="square" lIns="0" tIns="0" rIns="0" bIns="0" rtlCol="0"/>
            <a:lstStyle/>
            <a:p>
              <a:endParaRPr/>
            </a:p>
          </p:txBody>
        </p:sp>
        <p:sp>
          <p:nvSpPr>
            <p:cNvPr id="30" name="object 30"/>
            <p:cNvSpPr/>
            <p:nvPr/>
          </p:nvSpPr>
          <p:spPr>
            <a:xfrm>
              <a:off x="8438083" y="3422065"/>
              <a:ext cx="1019810" cy="255270"/>
            </a:xfrm>
            <a:custGeom>
              <a:avLst/>
              <a:gdLst/>
              <a:ahLst/>
              <a:cxnLst/>
              <a:rect l="l" t="t" r="r" b="b"/>
              <a:pathLst>
                <a:path w="1019809" h="255270">
                  <a:moveTo>
                    <a:pt x="1019695" y="0"/>
                  </a:moveTo>
                  <a:lnTo>
                    <a:pt x="254927" y="0"/>
                  </a:lnTo>
                  <a:lnTo>
                    <a:pt x="0" y="254927"/>
                  </a:lnTo>
                  <a:lnTo>
                    <a:pt x="764768" y="254927"/>
                  </a:lnTo>
                  <a:lnTo>
                    <a:pt x="1019695" y="0"/>
                  </a:lnTo>
                  <a:close/>
                </a:path>
              </a:pathLst>
            </a:custGeom>
            <a:solidFill>
              <a:srgbClr val="FFFFFF">
                <a:alpha val="92939"/>
              </a:srgbClr>
            </a:solidFill>
          </p:spPr>
          <p:txBody>
            <a:bodyPr wrap="square" lIns="0" tIns="0" rIns="0" bIns="0" rtlCol="0"/>
            <a:lstStyle/>
            <a:p>
              <a:endParaRPr/>
            </a:p>
          </p:txBody>
        </p:sp>
        <p:sp>
          <p:nvSpPr>
            <p:cNvPr id="31" name="object 31"/>
            <p:cNvSpPr/>
            <p:nvPr/>
          </p:nvSpPr>
          <p:spPr>
            <a:xfrm>
              <a:off x="8438083" y="3422065"/>
              <a:ext cx="1019810" cy="1240790"/>
            </a:xfrm>
            <a:custGeom>
              <a:avLst/>
              <a:gdLst/>
              <a:ahLst/>
              <a:cxnLst/>
              <a:rect l="l" t="t" r="r" b="b"/>
              <a:pathLst>
                <a:path w="1019809" h="1240789">
                  <a:moveTo>
                    <a:pt x="0" y="254924"/>
                  </a:moveTo>
                  <a:lnTo>
                    <a:pt x="254924" y="0"/>
                  </a:lnTo>
                  <a:lnTo>
                    <a:pt x="1019699" y="0"/>
                  </a:lnTo>
                  <a:lnTo>
                    <a:pt x="1019699" y="985246"/>
                  </a:lnTo>
                  <a:lnTo>
                    <a:pt x="764771" y="1240175"/>
                  </a:lnTo>
                  <a:lnTo>
                    <a:pt x="0" y="1240175"/>
                  </a:lnTo>
                  <a:lnTo>
                    <a:pt x="0" y="254924"/>
                  </a:lnTo>
                  <a:close/>
                </a:path>
                <a:path w="1019809" h="1240789">
                  <a:moveTo>
                    <a:pt x="0" y="254924"/>
                  </a:moveTo>
                  <a:lnTo>
                    <a:pt x="764771" y="254924"/>
                  </a:lnTo>
                  <a:lnTo>
                    <a:pt x="1019699" y="0"/>
                  </a:lnTo>
                </a:path>
                <a:path w="1019809" h="1240789">
                  <a:moveTo>
                    <a:pt x="764771" y="254924"/>
                  </a:moveTo>
                  <a:lnTo>
                    <a:pt x="764771" y="1240175"/>
                  </a:lnTo>
                </a:path>
              </a:pathLst>
            </a:custGeom>
            <a:ln w="9186">
              <a:solidFill>
                <a:srgbClr val="1D7D66"/>
              </a:solidFill>
            </a:ln>
          </p:spPr>
          <p:txBody>
            <a:bodyPr wrap="square" lIns="0" tIns="0" rIns="0" bIns="0" rtlCol="0"/>
            <a:lstStyle/>
            <a:p>
              <a:endParaRPr/>
            </a:p>
          </p:txBody>
        </p:sp>
      </p:grpSp>
      <p:sp>
        <p:nvSpPr>
          <p:cNvPr id="32" name="object 32"/>
          <p:cNvSpPr txBox="1"/>
          <p:nvPr/>
        </p:nvSpPr>
        <p:spPr>
          <a:xfrm>
            <a:off x="8568473" y="3867591"/>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33" name="object 33"/>
          <p:cNvGrpSpPr/>
          <p:nvPr/>
        </p:nvGrpSpPr>
        <p:grpSpPr>
          <a:xfrm>
            <a:off x="8607856" y="4170591"/>
            <a:ext cx="2867025" cy="864235"/>
            <a:chOff x="8607856" y="4170591"/>
            <a:chExt cx="2867025" cy="864235"/>
          </a:xfrm>
        </p:grpSpPr>
        <p:sp>
          <p:nvSpPr>
            <p:cNvPr id="34" name="object 34"/>
            <p:cNvSpPr/>
            <p:nvPr/>
          </p:nvSpPr>
          <p:spPr>
            <a:xfrm>
              <a:off x="10900054" y="4175353"/>
              <a:ext cx="569595" cy="184150"/>
            </a:xfrm>
            <a:custGeom>
              <a:avLst/>
              <a:gdLst/>
              <a:ahLst/>
              <a:cxnLst/>
              <a:rect l="l" t="t" r="r" b="b"/>
              <a:pathLst>
                <a:path w="569595" h="184150">
                  <a:moveTo>
                    <a:pt x="569569" y="0"/>
                  </a:moveTo>
                  <a:lnTo>
                    <a:pt x="169824" y="0"/>
                  </a:lnTo>
                  <a:lnTo>
                    <a:pt x="0" y="183730"/>
                  </a:lnTo>
                  <a:lnTo>
                    <a:pt x="399745" y="183730"/>
                  </a:lnTo>
                  <a:lnTo>
                    <a:pt x="569569" y="0"/>
                  </a:lnTo>
                  <a:close/>
                </a:path>
              </a:pathLst>
            </a:custGeom>
            <a:solidFill>
              <a:srgbClr val="E7E6E6">
                <a:alpha val="79998"/>
              </a:srgbClr>
            </a:solidFill>
          </p:spPr>
          <p:txBody>
            <a:bodyPr wrap="square" lIns="0" tIns="0" rIns="0" bIns="0" rtlCol="0"/>
            <a:lstStyle/>
            <a:p>
              <a:endParaRPr/>
            </a:p>
          </p:txBody>
        </p:sp>
        <p:sp>
          <p:nvSpPr>
            <p:cNvPr id="35" name="object 35"/>
            <p:cNvSpPr/>
            <p:nvPr/>
          </p:nvSpPr>
          <p:spPr>
            <a:xfrm>
              <a:off x="10900054" y="4175353"/>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sp>
          <p:nvSpPr>
            <p:cNvPr id="36" name="object 36"/>
            <p:cNvSpPr/>
            <p:nvPr/>
          </p:nvSpPr>
          <p:spPr>
            <a:xfrm>
              <a:off x="8612619" y="4845977"/>
              <a:ext cx="569595" cy="184150"/>
            </a:xfrm>
            <a:custGeom>
              <a:avLst/>
              <a:gdLst/>
              <a:ahLst/>
              <a:cxnLst/>
              <a:rect l="l" t="t" r="r" b="b"/>
              <a:pathLst>
                <a:path w="569595" h="184150">
                  <a:moveTo>
                    <a:pt x="569569" y="0"/>
                  </a:moveTo>
                  <a:lnTo>
                    <a:pt x="169824" y="0"/>
                  </a:lnTo>
                  <a:lnTo>
                    <a:pt x="0" y="183718"/>
                  </a:lnTo>
                  <a:lnTo>
                    <a:pt x="399745" y="183718"/>
                  </a:lnTo>
                  <a:lnTo>
                    <a:pt x="569569" y="0"/>
                  </a:lnTo>
                  <a:close/>
                </a:path>
              </a:pathLst>
            </a:custGeom>
            <a:solidFill>
              <a:srgbClr val="E7E6E6">
                <a:alpha val="79998"/>
              </a:srgbClr>
            </a:solidFill>
          </p:spPr>
          <p:txBody>
            <a:bodyPr wrap="square" lIns="0" tIns="0" rIns="0" bIns="0" rtlCol="0"/>
            <a:lstStyle/>
            <a:p>
              <a:endParaRPr/>
            </a:p>
          </p:txBody>
        </p:sp>
        <p:sp>
          <p:nvSpPr>
            <p:cNvPr id="37" name="object 37"/>
            <p:cNvSpPr/>
            <p:nvPr/>
          </p:nvSpPr>
          <p:spPr>
            <a:xfrm>
              <a:off x="8612619" y="4845977"/>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grpSp>
      <p:sp>
        <p:nvSpPr>
          <p:cNvPr id="38" name="object 38"/>
          <p:cNvSpPr txBox="1"/>
          <p:nvPr/>
        </p:nvSpPr>
        <p:spPr>
          <a:xfrm>
            <a:off x="8644775" y="3031642"/>
            <a:ext cx="661670" cy="275590"/>
          </a:xfrm>
          <a:prstGeom prst="rect">
            <a:avLst/>
          </a:prstGeom>
          <a:ln w="18372">
            <a:solidFill>
              <a:srgbClr val="7A5FC5"/>
            </a:solidFill>
          </a:ln>
        </p:spPr>
        <p:txBody>
          <a:bodyPr vert="horz" wrap="square" lIns="0" tIns="0" rIns="0" bIns="0" rtlCol="0">
            <a:spAutoFit/>
          </a:bodyPr>
          <a:lstStyle/>
          <a:p>
            <a:pPr marL="99695">
              <a:lnSpc>
                <a:spcPts val="2050"/>
              </a:lnSpc>
            </a:pPr>
            <a:r>
              <a:rPr sz="1800" spc="-10" dirty="0">
                <a:latin typeface="Calibri"/>
                <a:cs typeface="Calibri"/>
              </a:rPr>
              <a:t>Class</a:t>
            </a:r>
            <a:endParaRPr sz="1800">
              <a:latin typeface="Calibri"/>
              <a:cs typeface="Calibri"/>
            </a:endParaRPr>
          </a:p>
        </p:txBody>
      </p:sp>
      <p:pic>
        <p:nvPicPr>
          <p:cNvPr id="39" name="object 39"/>
          <p:cNvPicPr/>
          <p:nvPr/>
        </p:nvPicPr>
        <p:blipFill>
          <a:blip r:embed="rId3" cstate="print"/>
          <a:stretch>
            <a:fillRect/>
          </a:stretch>
        </p:blipFill>
        <p:spPr>
          <a:xfrm>
            <a:off x="8819315" y="3334795"/>
            <a:ext cx="183729" cy="229662"/>
          </a:xfrm>
          <a:prstGeom prst="rect">
            <a:avLst/>
          </a:prstGeom>
        </p:spPr>
      </p:pic>
      <p:sp>
        <p:nvSpPr>
          <p:cNvPr id="40" name="object 40"/>
          <p:cNvSpPr txBox="1"/>
          <p:nvPr/>
        </p:nvSpPr>
        <p:spPr>
          <a:xfrm>
            <a:off x="9600171" y="2664180"/>
            <a:ext cx="707390" cy="285115"/>
          </a:xfrm>
          <a:prstGeom prst="rect">
            <a:avLst/>
          </a:prstGeom>
          <a:ln w="18372">
            <a:solidFill>
              <a:srgbClr val="7A5FC5"/>
            </a:solidFill>
          </a:ln>
        </p:spPr>
        <p:txBody>
          <a:bodyPr vert="horz" wrap="square" lIns="0" tIns="0" rIns="0" bIns="0" rtlCol="0">
            <a:spAutoFit/>
          </a:bodyPr>
          <a:lstStyle/>
          <a:p>
            <a:pPr marL="116839">
              <a:lnSpc>
                <a:spcPts val="2065"/>
              </a:lnSpc>
            </a:pPr>
            <a:r>
              <a:rPr sz="1800" spc="-10" dirty="0">
                <a:latin typeface="Calibri"/>
                <a:cs typeface="Calibri"/>
              </a:rPr>
              <a:t>Class</a:t>
            </a:r>
            <a:endParaRPr sz="1800">
              <a:latin typeface="Calibri"/>
              <a:cs typeface="Calibri"/>
            </a:endParaRPr>
          </a:p>
        </p:txBody>
      </p:sp>
      <p:grpSp>
        <p:nvGrpSpPr>
          <p:cNvPr id="41" name="object 41"/>
          <p:cNvGrpSpPr/>
          <p:nvPr/>
        </p:nvGrpSpPr>
        <p:grpSpPr>
          <a:xfrm>
            <a:off x="8478271" y="2691743"/>
            <a:ext cx="2950210" cy="3105150"/>
            <a:chOff x="8478271" y="2691743"/>
            <a:chExt cx="2950210" cy="3105150"/>
          </a:xfrm>
        </p:grpSpPr>
        <p:pic>
          <p:nvPicPr>
            <p:cNvPr id="42" name="object 42"/>
            <p:cNvPicPr/>
            <p:nvPr/>
          </p:nvPicPr>
          <p:blipFill>
            <a:blip r:embed="rId4" cstate="print"/>
            <a:stretch>
              <a:fillRect/>
            </a:stretch>
          </p:blipFill>
          <p:spPr>
            <a:xfrm>
              <a:off x="9921701" y="2967333"/>
              <a:ext cx="183729" cy="229662"/>
            </a:xfrm>
            <a:prstGeom prst="rect">
              <a:avLst/>
            </a:prstGeom>
          </p:spPr>
        </p:pic>
        <p:pic>
          <p:nvPicPr>
            <p:cNvPr id="43" name="object 43"/>
            <p:cNvPicPr/>
            <p:nvPr/>
          </p:nvPicPr>
          <p:blipFill>
            <a:blip r:embed="rId4" cstate="print"/>
            <a:stretch>
              <a:fillRect/>
            </a:stretch>
          </p:blipFill>
          <p:spPr>
            <a:xfrm>
              <a:off x="11244545" y="2691743"/>
              <a:ext cx="183729" cy="229662"/>
            </a:xfrm>
            <a:prstGeom prst="rect">
              <a:avLst/>
            </a:prstGeom>
          </p:spPr>
        </p:pic>
        <p:sp>
          <p:nvSpPr>
            <p:cNvPr id="44" name="object 44"/>
            <p:cNvSpPr/>
            <p:nvPr/>
          </p:nvSpPr>
          <p:spPr>
            <a:xfrm>
              <a:off x="8750426" y="5048072"/>
              <a:ext cx="184150" cy="744220"/>
            </a:xfrm>
            <a:custGeom>
              <a:avLst/>
              <a:gdLst/>
              <a:ahLst/>
              <a:cxnLst/>
              <a:rect l="l" t="t" r="r" b="b"/>
              <a:pathLst>
                <a:path w="184150" h="744220">
                  <a:moveTo>
                    <a:pt x="91859" y="0"/>
                  </a:moveTo>
                  <a:lnTo>
                    <a:pt x="0" y="91871"/>
                  </a:lnTo>
                  <a:lnTo>
                    <a:pt x="45923" y="91871"/>
                  </a:lnTo>
                  <a:lnTo>
                    <a:pt x="45923" y="744106"/>
                  </a:lnTo>
                  <a:lnTo>
                    <a:pt x="137795" y="744106"/>
                  </a:lnTo>
                  <a:lnTo>
                    <a:pt x="137795" y="91871"/>
                  </a:lnTo>
                  <a:lnTo>
                    <a:pt x="183718" y="91871"/>
                  </a:lnTo>
                  <a:lnTo>
                    <a:pt x="91859" y="0"/>
                  </a:lnTo>
                  <a:close/>
                </a:path>
              </a:pathLst>
            </a:custGeom>
            <a:solidFill>
              <a:srgbClr val="28AD8A"/>
            </a:solidFill>
          </p:spPr>
          <p:txBody>
            <a:bodyPr wrap="square" lIns="0" tIns="0" rIns="0" bIns="0" rtlCol="0"/>
            <a:lstStyle/>
            <a:p>
              <a:endParaRPr/>
            </a:p>
          </p:txBody>
        </p:sp>
        <p:sp>
          <p:nvSpPr>
            <p:cNvPr id="45" name="object 45"/>
            <p:cNvSpPr/>
            <p:nvPr/>
          </p:nvSpPr>
          <p:spPr>
            <a:xfrm>
              <a:off x="8750426" y="5048072"/>
              <a:ext cx="184150" cy="744220"/>
            </a:xfrm>
            <a:custGeom>
              <a:avLst/>
              <a:gdLst/>
              <a:ahLst/>
              <a:cxnLst/>
              <a:rect l="l" t="t" r="r" b="b"/>
              <a:pathLst>
                <a:path w="184150" h="744220">
                  <a:moveTo>
                    <a:pt x="0" y="91864"/>
                  </a:moveTo>
                  <a:lnTo>
                    <a:pt x="91865" y="0"/>
                  </a:lnTo>
                  <a:lnTo>
                    <a:pt x="183729" y="91864"/>
                  </a:lnTo>
                  <a:lnTo>
                    <a:pt x="137797" y="91864"/>
                  </a:lnTo>
                  <a:lnTo>
                    <a:pt x="137797" y="744105"/>
                  </a:lnTo>
                  <a:lnTo>
                    <a:pt x="45932" y="744105"/>
                  </a:lnTo>
                  <a:lnTo>
                    <a:pt x="45932" y="91864"/>
                  </a:lnTo>
                  <a:lnTo>
                    <a:pt x="0" y="91864"/>
                  </a:lnTo>
                  <a:close/>
                </a:path>
              </a:pathLst>
            </a:custGeom>
            <a:ln w="9186">
              <a:solidFill>
                <a:srgbClr val="1D7D66"/>
              </a:solidFill>
            </a:ln>
          </p:spPr>
          <p:txBody>
            <a:bodyPr wrap="square" lIns="0" tIns="0" rIns="0" bIns="0" rtlCol="0"/>
            <a:lstStyle/>
            <a:p>
              <a:endParaRPr/>
            </a:p>
          </p:txBody>
        </p:sp>
        <p:pic>
          <p:nvPicPr>
            <p:cNvPr id="46" name="object 46"/>
            <p:cNvPicPr/>
            <p:nvPr/>
          </p:nvPicPr>
          <p:blipFill>
            <a:blip r:embed="rId4" cstate="print"/>
            <a:stretch>
              <a:fillRect/>
            </a:stretch>
          </p:blipFill>
          <p:spPr>
            <a:xfrm>
              <a:off x="8755015" y="4676017"/>
              <a:ext cx="183729" cy="229662"/>
            </a:xfrm>
            <a:prstGeom prst="rect">
              <a:avLst/>
            </a:prstGeom>
          </p:spPr>
        </p:pic>
        <p:sp>
          <p:nvSpPr>
            <p:cNvPr id="47" name="object 47"/>
            <p:cNvSpPr/>
            <p:nvPr/>
          </p:nvSpPr>
          <p:spPr>
            <a:xfrm>
              <a:off x="9788486" y="4643869"/>
              <a:ext cx="184150" cy="735330"/>
            </a:xfrm>
            <a:custGeom>
              <a:avLst/>
              <a:gdLst/>
              <a:ahLst/>
              <a:cxnLst/>
              <a:rect l="l" t="t" r="r" b="b"/>
              <a:pathLst>
                <a:path w="184150" h="735329">
                  <a:moveTo>
                    <a:pt x="91871" y="0"/>
                  </a:moveTo>
                  <a:lnTo>
                    <a:pt x="0" y="91859"/>
                  </a:lnTo>
                  <a:lnTo>
                    <a:pt x="45935" y="91859"/>
                  </a:lnTo>
                  <a:lnTo>
                    <a:pt x="45935" y="734923"/>
                  </a:lnTo>
                  <a:lnTo>
                    <a:pt x="137807" y="734923"/>
                  </a:lnTo>
                  <a:lnTo>
                    <a:pt x="137807" y="91859"/>
                  </a:lnTo>
                  <a:lnTo>
                    <a:pt x="183730" y="91859"/>
                  </a:lnTo>
                  <a:lnTo>
                    <a:pt x="91871" y="0"/>
                  </a:lnTo>
                  <a:close/>
                </a:path>
              </a:pathLst>
            </a:custGeom>
            <a:solidFill>
              <a:srgbClr val="28AD8A"/>
            </a:solidFill>
          </p:spPr>
          <p:txBody>
            <a:bodyPr wrap="square" lIns="0" tIns="0" rIns="0" bIns="0" rtlCol="0"/>
            <a:lstStyle/>
            <a:p>
              <a:endParaRPr/>
            </a:p>
          </p:txBody>
        </p:sp>
        <p:sp>
          <p:nvSpPr>
            <p:cNvPr id="48" name="object 48"/>
            <p:cNvSpPr/>
            <p:nvPr/>
          </p:nvSpPr>
          <p:spPr>
            <a:xfrm>
              <a:off x="9788486" y="4643869"/>
              <a:ext cx="184150" cy="735330"/>
            </a:xfrm>
            <a:custGeom>
              <a:avLst/>
              <a:gdLst/>
              <a:ahLst/>
              <a:cxnLst/>
              <a:rect l="l" t="t" r="r" b="b"/>
              <a:pathLst>
                <a:path w="184150" h="735329">
                  <a:moveTo>
                    <a:pt x="0" y="91864"/>
                  </a:moveTo>
                  <a:lnTo>
                    <a:pt x="91864" y="0"/>
                  </a:lnTo>
                  <a:lnTo>
                    <a:pt x="183729" y="91864"/>
                  </a:lnTo>
                  <a:lnTo>
                    <a:pt x="137797" y="91864"/>
                  </a:lnTo>
                  <a:lnTo>
                    <a:pt x="137797" y="734918"/>
                  </a:lnTo>
                  <a:lnTo>
                    <a:pt x="45932" y="734918"/>
                  </a:lnTo>
                  <a:lnTo>
                    <a:pt x="45932" y="91864"/>
                  </a:lnTo>
                  <a:lnTo>
                    <a:pt x="0" y="91864"/>
                  </a:lnTo>
                  <a:close/>
                </a:path>
              </a:pathLst>
            </a:custGeom>
            <a:ln w="9186">
              <a:solidFill>
                <a:srgbClr val="1D7D66"/>
              </a:solidFill>
            </a:ln>
          </p:spPr>
          <p:txBody>
            <a:bodyPr wrap="square" lIns="0" tIns="0" rIns="0" bIns="0" rtlCol="0"/>
            <a:lstStyle/>
            <a:p>
              <a:endParaRPr/>
            </a:p>
          </p:txBody>
        </p:sp>
        <p:pic>
          <p:nvPicPr>
            <p:cNvPr id="49" name="object 49"/>
            <p:cNvPicPr/>
            <p:nvPr/>
          </p:nvPicPr>
          <p:blipFill>
            <a:blip r:embed="rId5" cstate="print"/>
            <a:stretch>
              <a:fillRect/>
            </a:stretch>
          </p:blipFill>
          <p:spPr>
            <a:xfrm>
              <a:off x="9783893" y="4290191"/>
              <a:ext cx="192916" cy="229662"/>
            </a:xfrm>
            <a:prstGeom prst="rect">
              <a:avLst/>
            </a:prstGeom>
          </p:spPr>
        </p:pic>
        <p:sp>
          <p:nvSpPr>
            <p:cNvPr id="50" name="object 50"/>
            <p:cNvSpPr/>
            <p:nvPr/>
          </p:nvSpPr>
          <p:spPr>
            <a:xfrm>
              <a:off x="11065408" y="4386643"/>
              <a:ext cx="184150" cy="735330"/>
            </a:xfrm>
            <a:custGeom>
              <a:avLst/>
              <a:gdLst/>
              <a:ahLst/>
              <a:cxnLst/>
              <a:rect l="l" t="t" r="r" b="b"/>
              <a:pathLst>
                <a:path w="184150" h="735329">
                  <a:moveTo>
                    <a:pt x="91871" y="0"/>
                  </a:moveTo>
                  <a:lnTo>
                    <a:pt x="0" y="91871"/>
                  </a:lnTo>
                  <a:lnTo>
                    <a:pt x="45935" y="91871"/>
                  </a:lnTo>
                  <a:lnTo>
                    <a:pt x="45935" y="734923"/>
                  </a:lnTo>
                  <a:lnTo>
                    <a:pt x="137807" y="734923"/>
                  </a:lnTo>
                  <a:lnTo>
                    <a:pt x="137807" y="91871"/>
                  </a:lnTo>
                  <a:lnTo>
                    <a:pt x="183730" y="91871"/>
                  </a:lnTo>
                  <a:lnTo>
                    <a:pt x="91871" y="0"/>
                  </a:lnTo>
                  <a:close/>
                </a:path>
              </a:pathLst>
            </a:custGeom>
            <a:solidFill>
              <a:srgbClr val="28AD8A"/>
            </a:solidFill>
          </p:spPr>
          <p:txBody>
            <a:bodyPr wrap="square" lIns="0" tIns="0" rIns="0" bIns="0" rtlCol="0"/>
            <a:lstStyle/>
            <a:p>
              <a:endParaRPr/>
            </a:p>
          </p:txBody>
        </p:sp>
        <p:sp>
          <p:nvSpPr>
            <p:cNvPr id="51" name="object 51"/>
            <p:cNvSpPr/>
            <p:nvPr/>
          </p:nvSpPr>
          <p:spPr>
            <a:xfrm>
              <a:off x="11065408" y="4386643"/>
              <a:ext cx="184150" cy="735330"/>
            </a:xfrm>
            <a:custGeom>
              <a:avLst/>
              <a:gdLst/>
              <a:ahLst/>
              <a:cxnLst/>
              <a:rect l="l" t="t" r="r" b="b"/>
              <a:pathLst>
                <a:path w="184150" h="735329">
                  <a:moveTo>
                    <a:pt x="0" y="91864"/>
                  </a:moveTo>
                  <a:lnTo>
                    <a:pt x="91864" y="0"/>
                  </a:lnTo>
                  <a:lnTo>
                    <a:pt x="183729" y="91864"/>
                  </a:lnTo>
                  <a:lnTo>
                    <a:pt x="137797" y="91864"/>
                  </a:lnTo>
                  <a:lnTo>
                    <a:pt x="137797" y="734918"/>
                  </a:lnTo>
                  <a:lnTo>
                    <a:pt x="45932" y="734918"/>
                  </a:lnTo>
                  <a:lnTo>
                    <a:pt x="45932" y="91864"/>
                  </a:lnTo>
                  <a:lnTo>
                    <a:pt x="0" y="91864"/>
                  </a:lnTo>
                  <a:close/>
                </a:path>
              </a:pathLst>
            </a:custGeom>
            <a:ln w="9186">
              <a:solidFill>
                <a:srgbClr val="1D7D66"/>
              </a:solidFill>
            </a:ln>
          </p:spPr>
          <p:txBody>
            <a:bodyPr wrap="square" lIns="0" tIns="0" rIns="0" bIns="0" rtlCol="0"/>
            <a:lstStyle/>
            <a:p>
              <a:endParaRPr/>
            </a:p>
          </p:txBody>
        </p:sp>
        <p:pic>
          <p:nvPicPr>
            <p:cNvPr id="52" name="object 52"/>
            <p:cNvPicPr/>
            <p:nvPr/>
          </p:nvPicPr>
          <p:blipFill>
            <a:blip r:embed="rId5" cstate="print"/>
            <a:stretch>
              <a:fillRect/>
            </a:stretch>
          </p:blipFill>
          <p:spPr>
            <a:xfrm>
              <a:off x="11060814" y="4023783"/>
              <a:ext cx="192916" cy="229662"/>
            </a:xfrm>
            <a:prstGeom prst="rect">
              <a:avLst/>
            </a:prstGeom>
          </p:spPr>
        </p:pic>
        <p:pic>
          <p:nvPicPr>
            <p:cNvPr id="53" name="object 53"/>
            <p:cNvPicPr/>
            <p:nvPr/>
          </p:nvPicPr>
          <p:blipFill>
            <a:blip r:embed="rId6" cstate="print"/>
            <a:stretch>
              <a:fillRect/>
            </a:stretch>
          </p:blipFill>
          <p:spPr>
            <a:xfrm>
              <a:off x="10896148" y="2727060"/>
              <a:ext cx="199883" cy="199883"/>
            </a:xfrm>
            <a:prstGeom prst="rect">
              <a:avLst/>
            </a:prstGeom>
          </p:spPr>
        </p:pic>
        <p:pic>
          <p:nvPicPr>
            <p:cNvPr id="54" name="object 54"/>
            <p:cNvPicPr/>
            <p:nvPr/>
          </p:nvPicPr>
          <p:blipFill>
            <a:blip r:embed="rId7" cstate="print"/>
            <a:stretch>
              <a:fillRect/>
            </a:stretch>
          </p:blipFill>
          <p:spPr>
            <a:xfrm>
              <a:off x="9436893" y="3007121"/>
              <a:ext cx="199883" cy="199883"/>
            </a:xfrm>
            <a:prstGeom prst="rect">
              <a:avLst/>
            </a:prstGeom>
          </p:spPr>
        </p:pic>
        <p:pic>
          <p:nvPicPr>
            <p:cNvPr id="55" name="object 55"/>
            <p:cNvPicPr/>
            <p:nvPr/>
          </p:nvPicPr>
          <p:blipFill>
            <a:blip r:embed="rId8" cstate="print"/>
            <a:stretch>
              <a:fillRect/>
            </a:stretch>
          </p:blipFill>
          <p:spPr>
            <a:xfrm>
              <a:off x="8478271" y="3368753"/>
              <a:ext cx="199883" cy="199883"/>
            </a:xfrm>
            <a:prstGeom prst="rect">
              <a:avLst/>
            </a:prstGeom>
          </p:spPr>
        </p:pic>
      </p:grpSp>
      <p:sp>
        <p:nvSpPr>
          <p:cNvPr id="56" name="object 56"/>
          <p:cNvSpPr txBox="1"/>
          <p:nvPr/>
        </p:nvSpPr>
        <p:spPr>
          <a:xfrm>
            <a:off x="11152682" y="2388590"/>
            <a:ext cx="643255" cy="275590"/>
          </a:xfrm>
          <a:prstGeom prst="rect">
            <a:avLst/>
          </a:prstGeom>
          <a:ln w="18372">
            <a:solidFill>
              <a:srgbClr val="7A5FC5"/>
            </a:solidFill>
          </a:ln>
        </p:spPr>
        <p:txBody>
          <a:bodyPr vert="horz" wrap="square" lIns="0" tIns="0" rIns="0" bIns="0" rtlCol="0">
            <a:spAutoFit/>
          </a:bodyPr>
          <a:lstStyle/>
          <a:p>
            <a:pPr marL="83820">
              <a:lnSpc>
                <a:spcPts val="2060"/>
              </a:lnSpc>
            </a:pPr>
            <a:r>
              <a:rPr sz="1800" spc="-10" dirty="0">
                <a:latin typeface="Calibri"/>
                <a:cs typeface="Calibri"/>
              </a:rPr>
              <a:t>Class</a:t>
            </a:r>
            <a:endParaRPr sz="1800">
              <a:latin typeface="Calibri"/>
              <a:cs typeface="Calibri"/>
            </a:endParaRPr>
          </a:p>
        </p:txBody>
      </p:sp>
      <p:sp>
        <p:nvSpPr>
          <p:cNvPr id="57" name="object 57"/>
          <p:cNvSpPr txBox="1"/>
          <p:nvPr/>
        </p:nvSpPr>
        <p:spPr>
          <a:xfrm>
            <a:off x="10408577" y="2388590"/>
            <a:ext cx="661670" cy="275590"/>
          </a:xfrm>
          <a:prstGeom prst="rect">
            <a:avLst/>
          </a:prstGeom>
          <a:ln w="18372">
            <a:solidFill>
              <a:srgbClr val="0000FF"/>
            </a:solidFill>
          </a:ln>
        </p:spPr>
        <p:txBody>
          <a:bodyPr vert="horz" wrap="square" lIns="0" tIns="0" rIns="0" bIns="0" rtlCol="0">
            <a:spAutoFit/>
          </a:bodyPr>
          <a:lstStyle/>
          <a:p>
            <a:pPr marL="92710">
              <a:lnSpc>
                <a:spcPts val="2060"/>
              </a:lnSpc>
            </a:pPr>
            <a:r>
              <a:rPr sz="1800" spc="-20" dirty="0">
                <a:latin typeface="Calibri"/>
                <a:cs typeface="Calibri"/>
              </a:rPr>
              <a:t>Bbox</a:t>
            </a:r>
            <a:endParaRPr sz="1800">
              <a:latin typeface="Calibri"/>
              <a:cs typeface="Calibri"/>
            </a:endParaRPr>
          </a:p>
        </p:txBody>
      </p:sp>
      <p:sp>
        <p:nvSpPr>
          <p:cNvPr id="58" name="object 58"/>
          <p:cNvSpPr txBox="1"/>
          <p:nvPr/>
        </p:nvSpPr>
        <p:spPr>
          <a:xfrm>
            <a:off x="8810129" y="2664180"/>
            <a:ext cx="661670" cy="275590"/>
          </a:xfrm>
          <a:prstGeom prst="rect">
            <a:avLst/>
          </a:prstGeom>
          <a:ln w="18372">
            <a:solidFill>
              <a:srgbClr val="0000FF"/>
            </a:solidFill>
          </a:ln>
        </p:spPr>
        <p:txBody>
          <a:bodyPr vert="horz" wrap="square" lIns="0" tIns="0" rIns="0" bIns="0" rtlCol="0">
            <a:spAutoFit/>
          </a:bodyPr>
          <a:lstStyle/>
          <a:p>
            <a:pPr marL="92710">
              <a:lnSpc>
                <a:spcPts val="2060"/>
              </a:lnSpc>
            </a:pPr>
            <a:r>
              <a:rPr sz="1800" spc="-20" dirty="0">
                <a:latin typeface="Calibri"/>
                <a:cs typeface="Calibri"/>
              </a:rPr>
              <a:t>Bbox</a:t>
            </a:r>
            <a:endParaRPr sz="1800">
              <a:latin typeface="Calibri"/>
              <a:cs typeface="Calibri"/>
            </a:endParaRPr>
          </a:p>
        </p:txBody>
      </p:sp>
      <p:sp>
        <p:nvSpPr>
          <p:cNvPr id="59" name="object 59"/>
          <p:cNvSpPr txBox="1"/>
          <p:nvPr/>
        </p:nvSpPr>
        <p:spPr>
          <a:xfrm>
            <a:off x="7873110" y="3040824"/>
            <a:ext cx="661670" cy="275590"/>
          </a:xfrm>
          <a:prstGeom prst="rect">
            <a:avLst/>
          </a:prstGeom>
          <a:ln w="18372">
            <a:solidFill>
              <a:srgbClr val="0000FF"/>
            </a:solidFill>
          </a:ln>
        </p:spPr>
        <p:txBody>
          <a:bodyPr vert="horz" wrap="square" lIns="0" tIns="0" rIns="0" bIns="0" rtlCol="0">
            <a:spAutoFit/>
          </a:bodyPr>
          <a:lstStyle/>
          <a:p>
            <a:pPr marL="93980">
              <a:lnSpc>
                <a:spcPts val="2005"/>
              </a:lnSpc>
            </a:pPr>
            <a:r>
              <a:rPr sz="1800" spc="-20" dirty="0">
                <a:latin typeface="Calibri"/>
                <a:cs typeface="Calibri"/>
              </a:rPr>
              <a:t>Bbox</a:t>
            </a:r>
            <a:endParaRPr sz="1800">
              <a:latin typeface="Calibri"/>
              <a:cs typeface="Calibri"/>
            </a:endParaRPr>
          </a:p>
        </p:txBody>
      </p:sp>
      <p:sp>
        <p:nvSpPr>
          <p:cNvPr id="60" name="object 60"/>
          <p:cNvSpPr txBox="1"/>
          <p:nvPr/>
        </p:nvSpPr>
        <p:spPr>
          <a:xfrm>
            <a:off x="8720404" y="1041908"/>
            <a:ext cx="2469515" cy="1129030"/>
          </a:xfrm>
          <a:prstGeom prst="rect">
            <a:avLst/>
          </a:prstGeom>
        </p:spPr>
        <p:txBody>
          <a:bodyPr vert="horz" wrap="square" lIns="0" tIns="12700" rIns="0" bIns="0" rtlCol="0">
            <a:spAutoFit/>
          </a:bodyPr>
          <a:lstStyle/>
          <a:p>
            <a:pPr marL="1270" algn="ctr">
              <a:lnSpc>
                <a:spcPct val="100000"/>
              </a:lnSpc>
              <a:spcBef>
                <a:spcPts val="100"/>
              </a:spcBef>
            </a:pPr>
            <a:r>
              <a:rPr sz="2400" u="heavy" dirty="0">
                <a:uFill>
                  <a:solidFill>
                    <a:srgbClr val="000000"/>
                  </a:solidFill>
                </a:uFill>
                <a:latin typeface="Calibri"/>
                <a:cs typeface="Calibri"/>
              </a:rPr>
              <a:t>“Slow”</a:t>
            </a:r>
            <a:r>
              <a:rPr sz="2400" u="heavy" spc="30" dirty="0">
                <a:uFill>
                  <a:solidFill>
                    <a:srgbClr val="000000"/>
                  </a:solidFill>
                </a:uFill>
                <a:latin typeface="Calibri"/>
                <a:cs typeface="Calibri"/>
              </a:rPr>
              <a:t> </a:t>
            </a:r>
            <a:r>
              <a:rPr sz="2400" u="heavy" spc="-10" dirty="0">
                <a:uFill>
                  <a:solidFill>
                    <a:srgbClr val="000000"/>
                  </a:solidFill>
                </a:uFill>
                <a:latin typeface="Calibri"/>
                <a:cs typeface="Calibri"/>
              </a:rPr>
              <a:t>R-</a:t>
            </a:r>
            <a:r>
              <a:rPr sz="2400" u="heavy" spc="-25" dirty="0">
                <a:uFill>
                  <a:solidFill>
                    <a:srgbClr val="000000"/>
                  </a:solidFill>
                </a:uFill>
                <a:latin typeface="Calibri"/>
                <a:cs typeface="Calibri"/>
              </a:rPr>
              <a:t>CNN</a:t>
            </a:r>
            <a:endParaRPr sz="2400">
              <a:latin typeface="Calibri"/>
              <a:cs typeface="Calibri"/>
            </a:endParaRPr>
          </a:p>
          <a:p>
            <a:pPr marL="12700" marR="5080" algn="ctr">
              <a:lnSpc>
                <a:spcPct val="100800"/>
              </a:lnSpc>
            </a:pPr>
            <a:r>
              <a:rPr sz="2400" dirty="0">
                <a:latin typeface="Calibri"/>
                <a:cs typeface="Calibri"/>
              </a:rPr>
              <a:t>Process</a:t>
            </a:r>
            <a:r>
              <a:rPr sz="2400" spc="-85" dirty="0">
                <a:latin typeface="Calibri"/>
                <a:cs typeface="Calibri"/>
              </a:rPr>
              <a:t> </a:t>
            </a:r>
            <a:r>
              <a:rPr sz="2400" dirty="0">
                <a:latin typeface="Calibri"/>
                <a:cs typeface="Calibri"/>
              </a:rPr>
              <a:t>each</a:t>
            </a:r>
            <a:r>
              <a:rPr sz="2400" spc="-80" dirty="0">
                <a:latin typeface="Calibri"/>
                <a:cs typeface="Calibri"/>
              </a:rPr>
              <a:t> </a:t>
            </a:r>
            <a:r>
              <a:rPr sz="2400" spc="-10" dirty="0">
                <a:latin typeface="Calibri"/>
                <a:cs typeface="Calibri"/>
              </a:rPr>
              <a:t>region independently</a:t>
            </a:r>
            <a:endParaRPr sz="2400">
              <a:latin typeface="Calibri"/>
              <a:cs typeface="Calibri"/>
            </a:endParaRPr>
          </a:p>
        </p:txBody>
      </p:sp>
      <p:grpSp>
        <p:nvGrpSpPr>
          <p:cNvPr id="61" name="object 61"/>
          <p:cNvGrpSpPr/>
          <p:nvPr/>
        </p:nvGrpSpPr>
        <p:grpSpPr>
          <a:xfrm>
            <a:off x="1057588" y="3834003"/>
            <a:ext cx="4678045" cy="2329180"/>
            <a:chOff x="1057588" y="3834003"/>
            <a:chExt cx="4678045" cy="2329180"/>
          </a:xfrm>
        </p:grpSpPr>
        <p:pic>
          <p:nvPicPr>
            <p:cNvPr id="62" name="object 62"/>
            <p:cNvPicPr/>
            <p:nvPr/>
          </p:nvPicPr>
          <p:blipFill>
            <a:blip r:embed="rId9" cstate="print"/>
            <a:stretch>
              <a:fillRect/>
            </a:stretch>
          </p:blipFill>
          <p:spPr>
            <a:xfrm>
              <a:off x="1063751" y="4611624"/>
              <a:ext cx="4666488" cy="1545336"/>
            </a:xfrm>
            <a:prstGeom prst="rect">
              <a:avLst/>
            </a:prstGeom>
          </p:spPr>
        </p:pic>
        <p:sp>
          <p:nvSpPr>
            <p:cNvPr id="63" name="object 63"/>
            <p:cNvSpPr/>
            <p:nvPr/>
          </p:nvSpPr>
          <p:spPr>
            <a:xfrm>
              <a:off x="1063938" y="4613325"/>
              <a:ext cx="4665345" cy="1543685"/>
            </a:xfrm>
            <a:custGeom>
              <a:avLst/>
              <a:gdLst/>
              <a:ahLst/>
              <a:cxnLst/>
              <a:rect l="l" t="t" r="r" b="b"/>
              <a:pathLst>
                <a:path w="4665345" h="1543685">
                  <a:moveTo>
                    <a:pt x="0" y="1543420"/>
                  </a:moveTo>
                  <a:lnTo>
                    <a:pt x="1426560" y="0"/>
                  </a:lnTo>
                  <a:lnTo>
                    <a:pt x="4664762" y="0"/>
                  </a:lnTo>
                  <a:lnTo>
                    <a:pt x="3238191" y="1543420"/>
                  </a:lnTo>
                  <a:lnTo>
                    <a:pt x="0" y="1543420"/>
                  </a:lnTo>
                  <a:close/>
                </a:path>
              </a:pathLst>
            </a:custGeom>
            <a:ln w="12700">
              <a:solidFill>
                <a:srgbClr val="1D7D66"/>
              </a:solidFill>
            </a:ln>
          </p:spPr>
          <p:txBody>
            <a:bodyPr wrap="square" lIns="0" tIns="0" rIns="0" bIns="0" rtlCol="0"/>
            <a:lstStyle/>
            <a:p>
              <a:endParaRPr/>
            </a:p>
          </p:txBody>
        </p:sp>
        <p:sp>
          <p:nvSpPr>
            <p:cNvPr id="64" name="object 64"/>
            <p:cNvSpPr/>
            <p:nvPr/>
          </p:nvSpPr>
          <p:spPr>
            <a:xfrm>
              <a:off x="2111044" y="4306633"/>
              <a:ext cx="2248535" cy="1398905"/>
            </a:xfrm>
            <a:custGeom>
              <a:avLst/>
              <a:gdLst/>
              <a:ahLst/>
              <a:cxnLst/>
              <a:rect l="l" t="t" r="r" b="b"/>
              <a:pathLst>
                <a:path w="2248535" h="1398904">
                  <a:moveTo>
                    <a:pt x="2248115" y="0"/>
                  </a:moveTo>
                  <a:lnTo>
                    <a:pt x="0" y="0"/>
                  </a:lnTo>
                  <a:lnTo>
                    <a:pt x="0" y="1398852"/>
                  </a:lnTo>
                  <a:lnTo>
                    <a:pt x="2248115" y="1398852"/>
                  </a:lnTo>
                  <a:lnTo>
                    <a:pt x="2248115" y="0"/>
                  </a:lnTo>
                  <a:close/>
                </a:path>
              </a:pathLst>
            </a:custGeom>
            <a:solidFill>
              <a:srgbClr val="FFFFFF">
                <a:alpha val="92939"/>
              </a:srgbClr>
            </a:solidFill>
          </p:spPr>
          <p:txBody>
            <a:bodyPr wrap="square" lIns="0" tIns="0" rIns="0" bIns="0" rtlCol="0"/>
            <a:lstStyle/>
            <a:p>
              <a:endParaRPr/>
            </a:p>
          </p:txBody>
        </p:sp>
        <p:sp>
          <p:nvSpPr>
            <p:cNvPr id="65" name="object 65"/>
            <p:cNvSpPr/>
            <p:nvPr/>
          </p:nvSpPr>
          <p:spPr>
            <a:xfrm>
              <a:off x="4359160" y="3840353"/>
              <a:ext cx="466725" cy="1865630"/>
            </a:xfrm>
            <a:custGeom>
              <a:avLst/>
              <a:gdLst/>
              <a:ahLst/>
              <a:cxnLst/>
              <a:rect l="l" t="t" r="r" b="b"/>
              <a:pathLst>
                <a:path w="466725" h="1865629">
                  <a:moveTo>
                    <a:pt x="466280" y="0"/>
                  </a:moveTo>
                  <a:lnTo>
                    <a:pt x="0" y="466280"/>
                  </a:lnTo>
                  <a:lnTo>
                    <a:pt x="0" y="1865133"/>
                  </a:lnTo>
                  <a:lnTo>
                    <a:pt x="466280" y="1398854"/>
                  </a:lnTo>
                  <a:lnTo>
                    <a:pt x="466280" y="0"/>
                  </a:lnTo>
                  <a:close/>
                </a:path>
              </a:pathLst>
            </a:custGeom>
            <a:solidFill>
              <a:srgbClr val="CDCDCD">
                <a:alpha val="92939"/>
              </a:srgbClr>
            </a:solidFill>
          </p:spPr>
          <p:txBody>
            <a:bodyPr wrap="square" lIns="0" tIns="0" rIns="0" bIns="0" rtlCol="0"/>
            <a:lstStyle/>
            <a:p>
              <a:endParaRPr/>
            </a:p>
          </p:txBody>
        </p:sp>
        <p:sp>
          <p:nvSpPr>
            <p:cNvPr id="66" name="object 66"/>
            <p:cNvSpPr/>
            <p:nvPr/>
          </p:nvSpPr>
          <p:spPr>
            <a:xfrm>
              <a:off x="2111044" y="3840353"/>
              <a:ext cx="2714625" cy="466725"/>
            </a:xfrm>
            <a:custGeom>
              <a:avLst/>
              <a:gdLst/>
              <a:ahLst/>
              <a:cxnLst/>
              <a:rect l="l" t="t" r="r" b="b"/>
              <a:pathLst>
                <a:path w="2714625" h="466725">
                  <a:moveTo>
                    <a:pt x="2714396" y="0"/>
                  </a:moveTo>
                  <a:lnTo>
                    <a:pt x="466280" y="0"/>
                  </a:lnTo>
                  <a:lnTo>
                    <a:pt x="0" y="466280"/>
                  </a:lnTo>
                  <a:lnTo>
                    <a:pt x="2248115" y="466280"/>
                  </a:lnTo>
                  <a:lnTo>
                    <a:pt x="2714396" y="0"/>
                  </a:lnTo>
                  <a:close/>
                </a:path>
              </a:pathLst>
            </a:custGeom>
            <a:solidFill>
              <a:srgbClr val="FFFFFF">
                <a:alpha val="92939"/>
              </a:srgbClr>
            </a:solidFill>
          </p:spPr>
          <p:txBody>
            <a:bodyPr wrap="square" lIns="0" tIns="0" rIns="0" bIns="0" rtlCol="0"/>
            <a:lstStyle/>
            <a:p>
              <a:endParaRPr/>
            </a:p>
          </p:txBody>
        </p:sp>
        <p:sp>
          <p:nvSpPr>
            <p:cNvPr id="67" name="object 67"/>
            <p:cNvSpPr/>
            <p:nvPr/>
          </p:nvSpPr>
          <p:spPr>
            <a:xfrm>
              <a:off x="2111044" y="3840353"/>
              <a:ext cx="2714625" cy="1865630"/>
            </a:xfrm>
            <a:custGeom>
              <a:avLst/>
              <a:gdLst/>
              <a:ahLst/>
              <a:cxnLst/>
              <a:rect l="l" t="t" r="r" b="b"/>
              <a:pathLst>
                <a:path w="2714625" h="1865629">
                  <a:moveTo>
                    <a:pt x="0" y="466284"/>
                  </a:moveTo>
                  <a:lnTo>
                    <a:pt x="466284" y="0"/>
                  </a:lnTo>
                  <a:lnTo>
                    <a:pt x="2714401" y="0"/>
                  </a:lnTo>
                  <a:lnTo>
                    <a:pt x="2714401" y="1398850"/>
                  </a:lnTo>
                  <a:lnTo>
                    <a:pt x="2248121" y="1865141"/>
                  </a:lnTo>
                  <a:lnTo>
                    <a:pt x="0" y="1865141"/>
                  </a:lnTo>
                  <a:lnTo>
                    <a:pt x="0" y="466284"/>
                  </a:lnTo>
                  <a:close/>
                </a:path>
                <a:path w="2714625" h="1865629">
                  <a:moveTo>
                    <a:pt x="0" y="466284"/>
                  </a:moveTo>
                  <a:lnTo>
                    <a:pt x="2248121" y="466284"/>
                  </a:lnTo>
                  <a:lnTo>
                    <a:pt x="2714401" y="0"/>
                  </a:lnTo>
                </a:path>
                <a:path w="2714625" h="1865629">
                  <a:moveTo>
                    <a:pt x="2248121" y="466284"/>
                  </a:moveTo>
                  <a:lnTo>
                    <a:pt x="2248121" y="1865141"/>
                  </a:lnTo>
                </a:path>
              </a:pathLst>
            </a:custGeom>
            <a:ln w="12700">
              <a:solidFill>
                <a:srgbClr val="1D7D66"/>
              </a:solidFill>
            </a:ln>
          </p:spPr>
          <p:txBody>
            <a:bodyPr wrap="square" lIns="0" tIns="0" rIns="0" bIns="0" rtlCol="0"/>
            <a:lstStyle/>
            <a:p>
              <a:endParaRPr/>
            </a:p>
          </p:txBody>
        </p:sp>
      </p:grpSp>
      <p:sp>
        <p:nvSpPr>
          <p:cNvPr id="68" name="object 68"/>
          <p:cNvSpPr txBox="1"/>
          <p:nvPr/>
        </p:nvSpPr>
        <p:spPr>
          <a:xfrm>
            <a:off x="2690787" y="4784852"/>
            <a:ext cx="108966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ConvNet</a:t>
            </a:r>
            <a:endParaRPr sz="2400">
              <a:latin typeface="Calibri"/>
              <a:cs typeface="Calibri"/>
            </a:endParaRPr>
          </a:p>
        </p:txBody>
      </p:sp>
      <p:grpSp>
        <p:nvGrpSpPr>
          <p:cNvPr id="69" name="object 69"/>
          <p:cNvGrpSpPr/>
          <p:nvPr/>
        </p:nvGrpSpPr>
        <p:grpSpPr>
          <a:xfrm>
            <a:off x="2104694" y="3294722"/>
            <a:ext cx="2727325" cy="790575"/>
            <a:chOff x="2104694" y="3294722"/>
            <a:chExt cx="2727325" cy="790575"/>
          </a:xfrm>
        </p:grpSpPr>
        <p:sp>
          <p:nvSpPr>
            <p:cNvPr id="70" name="object 70"/>
            <p:cNvSpPr/>
            <p:nvPr/>
          </p:nvSpPr>
          <p:spPr>
            <a:xfrm>
              <a:off x="2111044" y="3301072"/>
              <a:ext cx="2714625" cy="458470"/>
            </a:xfrm>
            <a:custGeom>
              <a:avLst/>
              <a:gdLst/>
              <a:ahLst/>
              <a:cxnLst/>
              <a:rect l="l" t="t" r="r" b="b"/>
              <a:pathLst>
                <a:path w="2714625" h="458470">
                  <a:moveTo>
                    <a:pt x="2714396" y="0"/>
                  </a:moveTo>
                  <a:lnTo>
                    <a:pt x="423557" y="0"/>
                  </a:lnTo>
                  <a:lnTo>
                    <a:pt x="0" y="458241"/>
                  </a:lnTo>
                  <a:lnTo>
                    <a:pt x="2290851" y="458241"/>
                  </a:lnTo>
                  <a:lnTo>
                    <a:pt x="2714396" y="0"/>
                  </a:lnTo>
                  <a:close/>
                </a:path>
              </a:pathLst>
            </a:custGeom>
            <a:solidFill>
              <a:srgbClr val="E7E6E6"/>
            </a:solidFill>
          </p:spPr>
          <p:txBody>
            <a:bodyPr wrap="square" lIns="0" tIns="0" rIns="0" bIns="0" rtlCol="0"/>
            <a:lstStyle/>
            <a:p>
              <a:endParaRPr/>
            </a:p>
          </p:txBody>
        </p:sp>
        <p:sp>
          <p:nvSpPr>
            <p:cNvPr id="71" name="object 71"/>
            <p:cNvSpPr/>
            <p:nvPr/>
          </p:nvSpPr>
          <p:spPr>
            <a:xfrm>
              <a:off x="2111044" y="3301072"/>
              <a:ext cx="2714625" cy="458470"/>
            </a:xfrm>
            <a:custGeom>
              <a:avLst/>
              <a:gdLst/>
              <a:ahLst/>
              <a:cxnLst/>
              <a:rect l="l" t="t" r="r" b="b"/>
              <a:pathLst>
                <a:path w="2714625" h="458470">
                  <a:moveTo>
                    <a:pt x="0" y="458248"/>
                  </a:moveTo>
                  <a:lnTo>
                    <a:pt x="423555" y="0"/>
                  </a:lnTo>
                  <a:lnTo>
                    <a:pt x="2714401" y="0"/>
                  </a:lnTo>
                  <a:lnTo>
                    <a:pt x="2290841" y="458248"/>
                  </a:lnTo>
                  <a:lnTo>
                    <a:pt x="0" y="458248"/>
                  </a:lnTo>
                  <a:close/>
                </a:path>
              </a:pathLst>
            </a:custGeom>
            <a:ln w="12700">
              <a:solidFill>
                <a:srgbClr val="1D7D66"/>
              </a:solidFill>
            </a:ln>
          </p:spPr>
          <p:txBody>
            <a:bodyPr wrap="square" lIns="0" tIns="0" rIns="0" bIns="0" rtlCol="0"/>
            <a:lstStyle/>
            <a:p>
              <a:endParaRPr/>
            </a:p>
          </p:txBody>
        </p:sp>
        <p:sp>
          <p:nvSpPr>
            <p:cNvPr id="72" name="object 72"/>
            <p:cNvSpPr/>
            <p:nvPr/>
          </p:nvSpPr>
          <p:spPr>
            <a:xfrm>
              <a:off x="3288474" y="3781933"/>
              <a:ext cx="238760" cy="297180"/>
            </a:xfrm>
            <a:custGeom>
              <a:avLst/>
              <a:gdLst/>
              <a:ahLst/>
              <a:cxnLst/>
              <a:rect l="l" t="t" r="r" b="b"/>
              <a:pathLst>
                <a:path w="238760" h="297179">
                  <a:moveTo>
                    <a:pt x="119138" y="0"/>
                  </a:moveTo>
                  <a:lnTo>
                    <a:pt x="0" y="119126"/>
                  </a:lnTo>
                  <a:lnTo>
                    <a:pt x="59575" y="119126"/>
                  </a:lnTo>
                  <a:lnTo>
                    <a:pt x="59575" y="296646"/>
                  </a:lnTo>
                  <a:lnTo>
                    <a:pt x="178701" y="296646"/>
                  </a:lnTo>
                  <a:lnTo>
                    <a:pt x="178701" y="119126"/>
                  </a:lnTo>
                  <a:lnTo>
                    <a:pt x="238277" y="119126"/>
                  </a:lnTo>
                  <a:lnTo>
                    <a:pt x="119138" y="0"/>
                  </a:lnTo>
                  <a:close/>
                </a:path>
              </a:pathLst>
            </a:custGeom>
            <a:solidFill>
              <a:srgbClr val="28AD8A"/>
            </a:solidFill>
          </p:spPr>
          <p:txBody>
            <a:bodyPr wrap="square" lIns="0" tIns="0" rIns="0" bIns="0" rtlCol="0"/>
            <a:lstStyle/>
            <a:p>
              <a:endParaRPr/>
            </a:p>
          </p:txBody>
        </p:sp>
        <p:sp>
          <p:nvSpPr>
            <p:cNvPr id="73" name="object 73"/>
            <p:cNvSpPr/>
            <p:nvPr/>
          </p:nvSpPr>
          <p:spPr>
            <a:xfrm>
              <a:off x="3288474" y="378193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74" name="object 74"/>
            <p:cNvSpPr/>
            <p:nvPr/>
          </p:nvSpPr>
          <p:spPr>
            <a:xfrm>
              <a:off x="2359710" y="3408921"/>
              <a:ext cx="753745" cy="292735"/>
            </a:xfrm>
            <a:custGeom>
              <a:avLst/>
              <a:gdLst/>
              <a:ahLst/>
              <a:cxnLst/>
              <a:rect l="l" t="t" r="r" b="b"/>
              <a:pathLst>
                <a:path w="753744" h="292735">
                  <a:moveTo>
                    <a:pt x="753427" y="0"/>
                  </a:moveTo>
                  <a:lnTo>
                    <a:pt x="270103" y="0"/>
                  </a:lnTo>
                  <a:lnTo>
                    <a:pt x="0" y="292227"/>
                  </a:lnTo>
                  <a:lnTo>
                    <a:pt x="483323" y="292227"/>
                  </a:lnTo>
                  <a:lnTo>
                    <a:pt x="753427" y="0"/>
                  </a:lnTo>
                  <a:close/>
                </a:path>
              </a:pathLst>
            </a:custGeom>
            <a:solidFill>
              <a:srgbClr val="E7E6E6"/>
            </a:solidFill>
          </p:spPr>
          <p:txBody>
            <a:bodyPr wrap="square" lIns="0" tIns="0" rIns="0" bIns="0" rtlCol="0"/>
            <a:lstStyle/>
            <a:p>
              <a:endParaRPr/>
            </a:p>
          </p:txBody>
        </p:sp>
        <p:sp>
          <p:nvSpPr>
            <p:cNvPr id="75" name="object 75"/>
            <p:cNvSpPr/>
            <p:nvPr/>
          </p:nvSpPr>
          <p:spPr>
            <a:xfrm>
              <a:off x="2359710" y="3408921"/>
              <a:ext cx="753745" cy="292735"/>
            </a:xfrm>
            <a:custGeom>
              <a:avLst/>
              <a:gdLst/>
              <a:ahLst/>
              <a:cxnLst/>
              <a:rect l="l" t="t" r="r" b="b"/>
              <a:pathLst>
                <a:path w="753744" h="292735">
                  <a:moveTo>
                    <a:pt x="0" y="292229"/>
                  </a:moveTo>
                  <a:lnTo>
                    <a:pt x="270104" y="0"/>
                  </a:lnTo>
                  <a:lnTo>
                    <a:pt x="753426" y="0"/>
                  </a:lnTo>
                  <a:lnTo>
                    <a:pt x="483322" y="292229"/>
                  </a:lnTo>
                  <a:lnTo>
                    <a:pt x="0" y="292229"/>
                  </a:lnTo>
                  <a:close/>
                </a:path>
              </a:pathLst>
            </a:custGeom>
            <a:ln w="12700">
              <a:solidFill>
                <a:srgbClr val="1D7D66"/>
              </a:solidFill>
            </a:ln>
          </p:spPr>
          <p:txBody>
            <a:bodyPr wrap="square" lIns="0" tIns="0" rIns="0" bIns="0" rtlCol="0"/>
            <a:lstStyle/>
            <a:p>
              <a:endParaRPr/>
            </a:p>
          </p:txBody>
        </p:sp>
        <p:sp>
          <p:nvSpPr>
            <p:cNvPr id="76" name="object 76"/>
            <p:cNvSpPr/>
            <p:nvPr/>
          </p:nvSpPr>
          <p:spPr>
            <a:xfrm>
              <a:off x="3091497" y="3534752"/>
              <a:ext cx="857885" cy="119380"/>
            </a:xfrm>
            <a:custGeom>
              <a:avLst/>
              <a:gdLst/>
              <a:ahLst/>
              <a:cxnLst/>
              <a:rect l="l" t="t" r="r" b="b"/>
              <a:pathLst>
                <a:path w="857885" h="119379">
                  <a:moveTo>
                    <a:pt x="857516" y="0"/>
                  </a:moveTo>
                  <a:lnTo>
                    <a:pt x="110108" y="0"/>
                  </a:lnTo>
                  <a:lnTo>
                    <a:pt x="0" y="119138"/>
                  </a:lnTo>
                  <a:lnTo>
                    <a:pt x="747394" y="119138"/>
                  </a:lnTo>
                  <a:lnTo>
                    <a:pt x="857516" y="0"/>
                  </a:lnTo>
                  <a:close/>
                </a:path>
              </a:pathLst>
            </a:custGeom>
            <a:solidFill>
              <a:srgbClr val="E7E6E6"/>
            </a:solidFill>
          </p:spPr>
          <p:txBody>
            <a:bodyPr wrap="square" lIns="0" tIns="0" rIns="0" bIns="0" rtlCol="0"/>
            <a:lstStyle/>
            <a:p>
              <a:endParaRPr/>
            </a:p>
          </p:txBody>
        </p:sp>
        <p:sp>
          <p:nvSpPr>
            <p:cNvPr id="77" name="object 77"/>
            <p:cNvSpPr/>
            <p:nvPr/>
          </p:nvSpPr>
          <p:spPr>
            <a:xfrm>
              <a:off x="3091497" y="3534752"/>
              <a:ext cx="857885" cy="119380"/>
            </a:xfrm>
            <a:custGeom>
              <a:avLst/>
              <a:gdLst/>
              <a:ahLst/>
              <a:cxnLst/>
              <a:rect l="l" t="t" r="r" b="b"/>
              <a:pathLst>
                <a:path w="857885" h="119379">
                  <a:moveTo>
                    <a:pt x="0" y="119133"/>
                  </a:moveTo>
                  <a:lnTo>
                    <a:pt x="110113" y="0"/>
                  </a:lnTo>
                  <a:lnTo>
                    <a:pt x="857520" y="0"/>
                  </a:lnTo>
                  <a:lnTo>
                    <a:pt x="747407" y="119133"/>
                  </a:lnTo>
                  <a:lnTo>
                    <a:pt x="0" y="119133"/>
                  </a:lnTo>
                  <a:close/>
                </a:path>
              </a:pathLst>
            </a:custGeom>
            <a:ln w="12700">
              <a:solidFill>
                <a:srgbClr val="1D7D66"/>
              </a:solidFill>
            </a:ln>
          </p:spPr>
          <p:txBody>
            <a:bodyPr wrap="square" lIns="0" tIns="0" rIns="0" bIns="0" rtlCol="0"/>
            <a:lstStyle/>
            <a:p>
              <a:endParaRPr/>
            </a:p>
          </p:txBody>
        </p:sp>
        <p:sp>
          <p:nvSpPr>
            <p:cNvPr id="78" name="object 78"/>
            <p:cNvSpPr/>
            <p:nvPr/>
          </p:nvSpPr>
          <p:spPr>
            <a:xfrm>
              <a:off x="3949103" y="3358375"/>
              <a:ext cx="671830" cy="342900"/>
            </a:xfrm>
            <a:custGeom>
              <a:avLst/>
              <a:gdLst/>
              <a:ahLst/>
              <a:cxnLst/>
              <a:rect l="l" t="t" r="r" b="b"/>
              <a:pathLst>
                <a:path w="671829" h="342900">
                  <a:moveTo>
                    <a:pt x="671449" y="0"/>
                  </a:moveTo>
                  <a:lnTo>
                    <a:pt x="316712" y="0"/>
                  </a:lnTo>
                  <a:lnTo>
                    <a:pt x="0" y="342645"/>
                  </a:lnTo>
                  <a:lnTo>
                    <a:pt x="354736" y="342645"/>
                  </a:lnTo>
                  <a:lnTo>
                    <a:pt x="671449" y="0"/>
                  </a:lnTo>
                  <a:close/>
                </a:path>
              </a:pathLst>
            </a:custGeom>
            <a:solidFill>
              <a:srgbClr val="E7E6E6"/>
            </a:solidFill>
          </p:spPr>
          <p:txBody>
            <a:bodyPr wrap="square" lIns="0" tIns="0" rIns="0" bIns="0" rtlCol="0"/>
            <a:lstStyle/>
            <a:p>
              <a:endParaRPr/>
            </a:p>
          </p:txBody>
        </p:sp>
        <p:sp>
          <p:nvSpPr>
            <p:cNvPr id="79" name="object 79"/>
            <p:cNvSpPr/>
            <p:nvPr/>
          </p:nvSpPr>
          <p:spPr>
            <a:xfrm>
              <a:off x="3949103" y="3358375"/>
              <a:ext cx="671830" cy="342900"/>
            </a:xfrm>
            <a:custGeom>
              <a:avLst/>
              <a:gdLst/>
              <a:ahLst/>
              <a:cxnLst/>
              <a:rect l="l" t="t" r="r" b="b"/>
              <a:pathLst>
                <a:path w="671829" h="342900">
                  <a:moveTo>
                    <a:pt x="0" y="342654"/>
                  </a:moveTo>
                  <a:lnTo>
                    <a:pt x="316711" y="0"/>
                  </a:lnTo>
                  <a:lnTo>
                    <a:pt x="671449" y="0"/>
                  </a:lnTo>
                  <a:lnTo>
                    <a:pt x="354738" y="342654"/>
                  </a:lnTo>
                  <a:lnTo>
                    <a:pt x="0" y="342654"/>
                  </a:lnTo>
                  <a:close/>
                </a:path>
              </a:pathLst>
            </a:custGeom>
            <a:ln w="12700">
              <a:solidFill>
                <a:srgbClr val="1D7D66"/>
              </a:solidFill>
            </a:ln>
          </p:spPr>
          <p:txBody>
            <a:bodyPr wrap="square" lIns="0" tIns="0" rIns="0" bIns="0" rtlCol="0"/>
            <a:lstStyle/>
            <a:p>
              <a:endParaRPr/>
            </a:p>
          </p:txBody>
        </p:sp>
      </p:grpSp>
      <p:sp>
        <p:nvSpPr>
          <p:cNvPr id="80" name="object 80"/>
          <p:cNvSpPr txBox="1"/>
          <p:nvPr/>
        </p:nvSpPr>
        <p:spPr>
          <a:xfrm>
            <a:off x="4790033" y="5680964"/>
            <a:ext cx="150304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Input</a:t>
            </a:r>
            <a:r>
              <a:rPr sz="2400" spc="-50" dirty="0">
                <a:latin typeface="Calibri"/>
                <a:cs typeface="Calibri"/>
              </a:rPr>
              <a:t> </a:t>
            </a:r>
            <a:r>
              <a:rPr sz="2400" spc="-20" dirty="0">
                <a:latin typeface="Calibri"/>
                <a:cs typeface="Calibri"/>
              </a:rPr>
              <a:t>image</a:t>
            </a:r>
            <a:endParaRPr sz="2400">
              <a:latin typeface="Calibri"/>
              <a:cs typeface="Calibri"/>
            </a:endParaRPr>
          </a:p>
        </p:txBody>
      </p:sp>
      <p:sp>
        <p:nvSpPr>
          <p:cNvPr id="81" name="object 81"/>
          <p:cNvSpPr txBox="1"/>
          <p:nvPr/>
        </p:nvSpPr>
        <p:spPr>
          <a:xfrm>
            <a:off x="4811547" y="3112964"/>
            <a:ext cx="2329180" cy="1499235"/>
          </a:xfrm>
          <a:prstGeom prst="rect">
            <a:avLst/>
          </a:prstGeom>
        </p:spPr>
        <p:txBody>
          <a:bodyPr vert="horz" wrap="square" lIns="0" tIns="181610" rIns="0" bIns="0" rtlCol="0">
            <a:spAutoFit/>
          </a:bodyPr>
          <a:lstStyle/>
          <a:p>
            <a:pPr marL="12700">
              <a:lnSpc>
                <a:spcPct val="100000"/>
              </a:lnSpc>
              <a:spcBef>
                <a:spcPts val="1430"/>
              </a:spcBef>
            </a:pPr>
            <a:r>
              <a:rPr sz="2400" dirty="0">
                <a:latin typeface="Calibri"/>
                <a:cs typeface="Calibri"/>
              </a:rPr>
              <a:t>Image</a:t>
            </a:r>
            <a:r>
              <a:rPr sz="2400" spc="-55" dirty="0">
                <a:latin typeface="Calibri"/>
                <a:cs typeface="Calibri"/>
              </a:rPr>
              <a:t> </a:t>
            </a:r>
            <a:r>
              <a:rPr sz="2400" spc="-10" dirty="0">
                <a:latin typeface="Calibri"/>
                <a:cs typeface="Calibri"/>
              </a:rPr>
              <a:t>features</a:t>
            </a:r>
            <a:endParaRPr sz="2400">
              <a:latin typeface="Calibri"/>
              <a:cs typeface="Calibri"/>
            </a:endParaRPr>
          </a:p>
          <a:p>
            <a:pPr marL="98425" marR="5080">
              <a:lnSpc>
                <a:spcPct val="100000"/>
              </a:lnSpc>
              <a:spcBef>
                <a:spcPts val="1390"/>
              </a:spcBef>
            </a:pPr>
            <a:r>
              <a:rPr sz="2500" dirty="0">
                <a:latin typeface="Calibri"/>
                <a:cs typeface="Calibri"/>
              </a:rPr>
              <a:t>Run</a:t>
            </a:r>
            <a:r>
              <a:rPr sz="2500" spc="-55" dirty="0">
                <a:latin typeface="Calibri"/>
                <a:cs typeface="Calibri"/>
              </a:rPr>
              <a:t> </a:t>
            </a:r>
            <a:r>
              <a:rPr sz="2500" dirty="0">
                <a:latin typeface="Calibri"/>
                <a:cs typeface="Calibri"/>
              </a:rPr>
              <a:t>whole</a:t>
            </a:r>
            <a:r>
              <a:rPr sz="2500" spc="-55" dirty="0">
                <a:latin typeface="Calibri"/>
                <a:cs typeface="Calibri"/>
              </a:rPr>
              <a:t> </a:t>
            </a:r>
            <a:r>
              <a:rPr sz="2500" spc="-20" dirty="0">
                <a:latin typeface="Calibri"/>
                <a:cs typeface="Calibri"/>
              </a:rPr>
              <a:t>image </a:t>
            </a:r>
            <a:r>
              <a:rPr sz="2500" dirty="0">
                <a:latin typeface="Calibri"/>
                <a:cs typeface="Calibri"/>
              </a:rPr>
              <a:t>through</a:t>
            </a:r>
            <a:r>
              <a:rPr sz="2500" spc="-110" dirty="0">
                <a:latin typeface="Calibri"/>
                <a:cs typeface="Calibri"/>
              </a:rPr>
              <a:t> </a:t>
            </a:r>
            <a:r>
              <a:rPr sz="2400" spc="-10" dirty="0">
                <a:latin typeface="Calibri"/>
                <a:cs typeface="Calibri"/>
              </a:rPr>
              <a:t>ConvNet</a:t>
            </a:r>
            <a:endParaRPr sz="2400">
              <a:latin typeface="Calibri"/>
              <a:cs typeface="Calibri"/>
            </a:endParaRPr>
          </a:p>
        </p:txBody>
      </p:sp>
      <p:sp>
        <p:nvSpPr>
          <p:cNvPr id="82" name="object 82"/>
          <p:cNvSpPr/>
          <p:nvPr/>
        </p:nvSpPr>
        <p:spPr>
          <a:xfrm>
            <a:off x="1583245" y="3556190"/>
            <a:ext cx="1071880" cy="76200"/>
          </a:xfrm>
          <a:custGeom>
            <a:avLst/>
            <a:gdLst/>
            <a:ahLst/>
            <a:cxnLst/>
            <a:rect l="l" t="t" r="r" b="b"/>
            <a:pathLst>
              <a:path w="1071880" h="76200">
                <a:moveTo>
                  <a:pt x="995400" y="0"/>
                </a:moveTo>
                <a:lnTo>
                  <a:pt x="995400" y="76200"/>
                </a:lnTo>
                <a:lnTo>
                  <a:pt x="1052550" y="47625"/>
                </a:lnTo>
                <a:lnTo>
                  <a:pt x="1008100" y="47625"/>
                </a:lnTo>
                <a:lnTo>
                  <a:pt x="1008100" y="28575"/>
                </a:lnTo>
                <a:lnTo>
                  <a:pt x="1052550" y="28575"/>
                </a:lnTo>
                <a:lnTo>
                  <a:pt x="995400" y="0"/>
                </a:lnTo>
                <a:close/>
              </a:path>
              <a:path w="1071880" h="76200">
                <a:moveTo>
                  <a:pt x="995400" y="28575"/>
                </a:moveTo>
                <a:lnTo>
                  <a:pt x="0" y="28575"/>
                </a:lnTo>
                <a:lnTo>
                  <a:pt x="0" y="47625"/>
                </a:lnTo>
                <a:lnTo>
                  <a:pt x="995400" y="47625"/>
                </a:lnTo>
                <a:lnTo>
                  <a:pt x="995400" y="28575"/>
                </a:lnTo>
                <a:close/>
              </a:path>
              <a:path w="1071880" h="76200">
                <a:moveTo>
                  <a:pt x="1052550" y="28575"/>
                </a:moveTo>
                <a:lnTo>
                  <a:pt x="1008100" y="28575"/>
                </a:lnTo>
                <a:lnTo>
                  <a:pt x="1008100" y="47625"/>
                </a:lnTo>
                <a:lnTo>
                  <a:pt x="1052550" y="47625"/>
                </a:lnTo>
                <a:lnTo>
                  <a:pt x="1071600" y="38100"/>
                </a:lnTo>
                <a:lnTo>
                  <a:pt x="1052550" y="28575"/>
                </a:lnTo>
                <a:close/>
              </a:path>
            </a:pathLst>
          </a:custGeom>
          <a:solidFill>
            <a:srgbClr val="C8472B"/>
          </a:solidFill>
        </p:spPr>
        <p:txBody>
          <a:bodyPr wrap="square" lIns="0" tIns="0" rIns="0" bIns="0" rtlCol="0"/>
          <a:lstStyle/>
          <a:p>
            <a:endParaRPr/>
          </a:p>
        </p:txBody>
      </p:sp>
      <p:sp>
        <p:nvSpPr>
          <p:cNvPr id="83" name="object 83"/>
          <p:cNvSpPr txBox="1"/>
          <p:nvPr/>
        </p:nvSpPr>
        <p:spPr>
          <a:xfrm>
            <a:off x="43853" y="3836923"/>
            <a:ext cx="1771014" cy="1497965"/>
          </a:xfrm>
          <a:prstGeom prst="rect">
            <a:avLst/>
          </a:prstGeom>
        </p:spPr>
        <p:txBody>
          <a:bodyPr vert="horz" wrap="square" lIns="0" tIns="9525" rIns="0" bIns="0" rtlCol="0">
            <a:spAutoFit/>
          </a:bodyPr>
          <a:lstStyle/>
          <a:p>
            <a:pPr marL="12700" marR="5080">
              <a:lnSpc>
                <a:spcPct val="100800"/>
              </a:lnSpc>
              <a:spcBef>
                <a:spcPts val="75"/>
              </a:spcBef>
            </a:pPr>
            <a:r>
              <a:rPr sz="2400" spc="-10" dirty="0">
                <a:latin typeface="Calibri"/>
                <a:cs typeface="Calibri"/>
              </a:rPr>
              <a:t>“Backbone” network: </a:t>
            </a:r>
            <a:r>
              <a:rPr sz="2400" dirty="0">
                <a:latin typeface="Calibri"/>
                <a:cs typeface="Calibri"/>
              </a:rPr>
              <a:t>AlexNet,</a:t>
            </a:r>
            <a:r>
              <a:rPr sz="2400" spc="-125" dirty="0">
                <a:latin typeface="Calibri"/>
                <a:cs typeface="Calibri"/>
              </a:rPr>
              <a:t> </a:t>
            </a:r>
            <a:r>
              <a:rPr sz="2400" spc="-20" dirty="0">
                <a:latin typeface="Calibri"/>
                <a:cs typeface="Calibri"/>
              </a:rPr>
              <a:t>VGG, </a:t>
            </a:r>
            <a:r>
              <a:rPr sz="2400" spc="-10" dirty="0">
                <a:latin typeface="Calibri"/>
                <a:cs typeface="Calibri"/>
              </a:rPr>
              <a:t>ResNet,</a:t>
            </a:r>
            <a:r>
              <a:rPr sz="2400" spc="-90" dirty="0">
                <a:latin typeface="Calibri"/>
                <a:cs typeface="Calibri"/>
              </a:rPr>
              <a:t> </a:t>
            </a:r>
            <a:r>
              <a:rPr sz="2400" spc="-25" dirty="0">
                <a:latin typeface="Calibri"/>
                <a:cs typeface="Calibri"/>
              </a:rPr>
              <a:t>etc</a:t>
            </a:r>
            <a:endParaRPr sz="2400">
              <a:latin typeface="Calibri"/>
              <a:cs typeface="Calibri"/>
            </a:endParaRPr>
          </a:p>
        </p:txBody>
      </p:sp>
      <p:sp>
        <p:nvSpPr>
          <p:cNvPr id="84" name="object 84"/>
          <p:cNvSpPr txBox="1"/>
          <p:nvPr/>
        </p:nvSpPr>
        <p:spPr>
          <a:xfrm>
            <a:off x="81477" y="2008123"/>
            <a:ext cx="1985645" cy="1497965"/>
          </a:xfrm>
          <a:prstGeom prst="rect">
            <a:avLst/>
          </a:prstGeom>
        </p:spPr>
        <p:txBody>
          <a:bodyPr vert="horz" wrap="square" lIns="0" tIns="9525" rIns="0" bIns="0" rtlCol="0">
            <a:spAutoFit/>
          </a:bodyPr>
          <a:lstStyle/>
          <a:p>
            <a:pPr marL="12700" marR="5080">
              <a:lnSpc>
                <a:spcPct val="100800"/>
              </a:lnSpc>
              <a:spcBef>
                <a:spcPts val="75"/>
              </a:spcBef>
            </a:pPr>
            <a:r>
              <a:rPr sz="2400" dirty="0">
                <a:latin typeface="Calibri"/>
                <a:cs typeface="Calibri"/>
              </a:rPr>
              <a:t>Regions</a:t>
            </a:r>
            <a:r>
              <a:rPr sz="2400" spc="-120" dirty="0">
                <a:latin typeface="Calibri"/>
                <a:cs typeface="Calibri"/>
              </a:rPr>
              <a:t> </a:t>
            </a:r>
            <a:r>
              <a:rPr sz="2400" spc="-25" dirty="0">
                <a:latin typeface="Calibri"/>
                <a:cs typeface="Calibri"/>
              </a:rPr>
              <a:t>of </a:t>
            </a:r>
            <a:r>
              <a:rPr sz="2400" spc="-10" dirty="0">
                <a:latin typeface="Calibri"/>
                <a:cs typeface="Calibri"/>
              </a:rPr>
              <a:t>Interest</a:t>
            </a:r>
            <a:r>
              <a:rPr sz="2400" spc="-120" dirty="0">
                <a:latin typeface="Calibri"/>
                <a:cs typeface="Calibri"/>
              </a:rPr>
              <a:t> </a:t>
            </a:r>
            <a:r>
              <a:rPr sz="2400" spc="-10" dirty="0">
                <a:latin typeface="Calibri"/>
                <a:cs typeface="Calibri"/>
              </a:rPr>
              <a:t>(RoIs) </a:t>
            </a:r>
            <a:r>
              <a:rPr sz="2400" dirty="0">
                <a:latin typeface="Calibri"/>
                <a:cs typeface="Calibri"/>
              </a:rPr>
              <a:t>from</a:t>
            </a:r>
            <a:r>
              <a:rPr sz="2400" spc="-45" dirty="0">
                <a:latin typeface="Calibri"/>
                <a:cs typeface="Calibri"/>
              </a:rPr>
              <a:t> </a:t>
            </a:r>
            <a:r>
              <a:rPr sz="2400" dirty="0">
                <a:latin typeface="Calibri"/>
                <a:cs typeface="Calibri"/>
              </a:rPr>
              <a:t>a</a:t>
            </a:r>
            <a:r>
              <a:rPr sz="2400" spc="-40" dirty="0">
                <a:latin typeface="Calibri"/>
                <a:cs typeface="Calibri"/>
              </a:rPr>
              <a:t> </a:t>
            </a:r>
            <a:r>
              <a:rPr sz="2400" spc="-10" dirty="0">
                <a:latin typeface="Calibri"/>
                <a:cs typeface="Calibri"/>
              </a:rPr>
              <a:t>proposal method</a:t>
            </a:r>
            <a:endParaRPr sz="2400">
              <a:latin typeface="Calibri"/>
              <a:cs typeface="Calibri"/>
            </a:endParaRPr>
          </a:p>
        </p:txBody>
      </p:sp>
      <p:sp>
        <p:nvSpPr>
          <p:cNvPr id="85" name="object 85"/>
          <p:cNvSpPr txBox="1"/>
          <p:nvPr/>
        </p:nvSpPr>
        <p:spPr>
          <a:xfrm>
            <a:off x="120051" y="6216396"/>
            <a:ext cx="4531360" cy="147320"/>
          </a:xfrm>
          <a:prstGeom prst="rect">
            <a:avLst/>
          </a:prstGeom>
        </p:spPr>
        <p:txBody>
          <a:bodyPr vert="horz" wrap="square" lIns="0" tIns="12700" rIns="0" bIns="0" rtlCol="0">
            <a:spAutoFit/>
          </a:bodyPr>
          <a:lstStyle/>
          <a:p>
            <a:pPr marL="12700">
              <a:lnSpc>
                <a:spcPct val="100000"/>
              </a:lnSpc>
              <a:spcBef>
                <a:spcPts val="100"/>
              </a:spcBef>
            </a:pPr>
            <a:r>
              <a:rPr sz="800" spc="-10" dirty="0">
                <a:latin typeface="Calibri"/>
                <a:cs typeface="Calibri"/>
              </a:rPr>
              <a:t>Girshick, </a:t>
            </a:r>
            <a:r>
              <a:rPr sz="800" dirty="0">
                <a:latin typeface="Calibri"/>
                <a:cs typeface="Calibri"/>
              </a:rPr>
              <a:t>“Fast</a:t>
            </a:r>
            <a:r>
              <a:rPr sz="800" spc="-15" dirty="0">
                <a:latin typeface="Calibri"/>
                <a:cs typeface="Calibri"/>
              </a:rPr>
              <a:t> </a:t>
            </a:r>
            <a:r>
              <a:rPr sz="800" spc="-10" dirty="0">
                <a:latin typeface="Calibri"/>
                <a:cs typeface="Calibri"/>
              </a:rPr>
              <a:t>R-</a:t>
            </a:r>
            <a:r>
              <a:rPr sz="800" dirty="0">
                <a:latin typeface="Calibri"/>
                <a:cs typeface="Calibri"/>
              </a:rPr>
              <a:t>CNN”,</a:t>
            </a:r>
            <a:r>
              <a:rPr sz="800" spc="-10" dirty="0">
                <a:latin typeface="Calibri"/>
                <a:cs typeface="Calibri"/>
              </a:rPr>
              <a:t> </a:t>
            </a:r>
            <a:r>
              <a:rPr sz="800" dirty="0">
                <a:latin typeface="Calibri"/>
                <a:cs typeface="Calibri"/>
              </a:rPr>
              <a:t>ICCV</a:t>
            </a:r>
            <a:r>
              <a:rPr sz="800" spc="-10" dirty="0">
                <a:latin typeface="Calibri"/>
                <a:cs typeface="Calibri"/>
              </a:rPr>
              <a:t> </a:t>
            </a:r>
            <a:r>
              <a:rPr sz="800" dirty="0">
                <a:latin typeface="Calibri"/>
                <a:cs typeface="Calibri"/>
              </a:rPr>
              <a:t>2015.</a:t>
            </a:r>
            <a:r>
              <a:rPr sz="800" spc="-10" dirty="0">
                <a:latin typeface="Calibri"/>
                <a:cs typeface="Calibri"/>
              </a:rPr>
              <a:t> </a:t>
            </a:r>
            <a:r>
              <a:rPr sz="800" dirty="0">
                <a:latin typeface="Calibri"/>
                <a:cs typeface="Calibri"/>
              </a:rPr>
              <a:t>Figure</a:t>
            </a:r>
            <a:r>
              <a:rPr sz="800" spc="-5" dirty="0">
                <a:latin typeface="Calibri"/>
                <a:cs typeface="Calibri"/>
              </a:rPr>
              <a:t> </a:t>
            </a:r>
            <a:r>
              <a:rPr sz="800" spc="-10" dirty="0">
                <a:latin typeface="Calibri"/>
                <a:cs typeface="Calibri"/>
              </a:rPr>
              <a:t>copyright</a:t>
            </a:r>
            <a:r>
              <a:rPr sz="800" spc="-15" dirty="0">
                <a:latin typeface="Calibri"/>
                <a:cs typeface="Calibri"/>
              </a:rPr>
              <a:t> </a:t>
            </a:r>
            <a:r>
              <a:rPr sz="800" dirty="0">
                <a:latin typeface="Calibri"/>
                <a:cs typeface="Calibri"/>
              </a:rPr>
              <a:t>Ross</a:t>
            </a:r>
            <a:r>
              <a:rPr sz="800" spc="-10" dirty="0">
                <a:latin typeface="Calibri"/>
                <a:cs typeface="Calibri"/>
              </a:rPr>
              <a:t> Girshick, </a:t>
            </a:r>
            <a:r>
              <a:rPr sz="800" dirty="0">
                <a:latin typeface="Calibri"/>
                <a:cs typeface="Calibri"/>
              </a:rPr>
              <a:t>2015;</a:t>
            </a:r>
            <a:r>
              <a:rPr sz="800" spc="-10" dirty="0">
                <a:latin typeface="Calibri"/>
                <a:cs typeface="Calibri"/>
              </a:rPr>
              <a:t> </a:t>
            </a:r>
            <a:r>
              <a:rPr sz="800" u="sng" dirty="0">
                <a:solidFill>
                  <a:srgbClr val="0462C1"/>
                </a:solidFill>
                <a:uFill>
                  <a:solidFill>
                    <a:srgbClr val="0462C1"/>
                  </a:solidFill>
                </a:uFill>
                <a:latin typeface="Calibri"/>
                <a:cs typeface="Calibri"/>
              </a:rPr>
              <a:t>source</a:t>
            </a:r>
            <a:r>
              <a:rPr sz="800" dirty="0">
                <a:latin typeface="Calibri"/>
                <a:cs typeface="Calibri"/>
              </a:rPr>
              <a:t>.</a:t>
            </a:r>
            <a:r>
              <a:rPr sz="800" spc="-10" dirty="0">
                <a:latin typeface="Calibri"/>
                <a:cs typeface="Calibri"/>
              </a:rPr>
              <a:t> Reproduced</a:t>
            </a:r>
            <a:r>
              <a:rPr sz="800" spc="-5" dirty="0">
                <a:latin typeface="Calibri"/>
                <a:cs typeface="Calibri"/>
              </a:rPr>
              <a:t> </a:t>
            </a:r>
            <a:r>
              <a:rPr sz="800" dirty="0">
                <a:latin typeface="Calibri"/>
                <a:cs typeface="Calibri"/>
              </a:rPr>
              <a:t>with</a:t>
            </a:r>
            <a:r>
              <a:rPr sz="800" spc="-5" dirty="0">
                <a:latin typeface="Calibri"/>
                <a:cs typeface="Calibri"/>
              </a:rPr>
              <a:t> </a:t>
            </a:r>
            <a:r>
              <a:rPr sz="800" spc="-10" dirty="0">
                <a:latin typeface="Calibri"/>
                <a:cs typeface="Calibri"/>
              </a:rPr>
              <a:t>permission.</a:t>
            </a:r>
            <a:endParaRPr sz="800" dirty="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39" y="6451092"/>
            <a:ext cx="1520190" cy="330200"/>
          </a:xfrm>
          <a:prstGeom prst="rect">
            <a:avLst/>
          </a:prstGeom>
        </p:spPr>
        <p:txBody>
          <a:bodyPr vert="horz" wrap="square" lIns="0" tIns="12700" rIns="0" bIns="0" rtlCol="0">
            <a:spAutoFit/>
          </a:bodyPr>
          <a:lstStyle/>
          <a:p>
            <a:pPr marL="12700">
              <a:lnSpc>
                <a:spcPct val="100000"/>
              </a:lnSpc>
              <a:spcBef>
                <a:spcPts val="100"/>
              </a:spcBef>
            </a:pPr>
            <a:r>
              <a:rPr lang="en-TR" sz="2000" dirty="0">
                <a:solidFill>
                  <a:srgbClr val="FFC904"/>
                </a:solidFill>
                <a:latin typeface="Calibri"/>
                <a:cs typeface="Calibri"/>
              </a:rPr>
              <a:t> </a:t>
            </a:r>
            <a:endParaRPr sz="2000" dirty="0">
              <a:latin typeface="Calibri"/>
              <a:cs typeface="Calibri"/>
            </a:endParaRPr>
          </a:p>
        </p:txBody>
      </p:sp>
      <p:sp>
        <p:nvSpPr>
          <p:cNvPr id="3" name="object 3"/>
          <p:cNvSpPr txBox="1"/>
          <p:nvPr/>
        </p:nvSpPr>
        <p:spPr>
          <a:xfrm>
            <a:off x="9457181" y="6451092"/>
            <a:ext cx="1817370" cy="330200"/>
          </a:xfrm>
          <a:prstGeom prst="rect">
            <a:avLst/>
          </a:prstGeom>
        </p:spPr>
        <p:txBody>
          <a:bodyPr vert="horz" wrap="square" lIns="0" tIns="12700" rIns="0" bIns="0" rtlCol="0">
            <a:spAutoFit/>
          </a:bodyPr>
          <a:lstStyle/>
          <a:p>
            <a:pPr marL="12700">
              <a:lnSpc>
                <a:spcPct val="100000"/>
              </a:lnSpc>
              <a:spcBef>
                <a:spcPts val="100"/>
              </a:spcBef>
            </a:pPr>
            <a:r>
              <a:rPr lang="en-TR" sz="2000" dirty="0">
                <a:solidFill>
                  <a:srgbClr val="FFC904"/>
                </a:solidFill>
                <a:latin typeface="Calibri"/>
                <a:cs typeface="Calibri"/>
              </a:rPr>
              <a:t> </a:t>
            </a:r>
            <a:endParaRPr sz="2000" dirty="0">
              <a:latin typeface="Calibri"/>
              <a:cs typeface="Calibri"/>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Fast</a:t>
            </a:r>
            <a:r>
              <a:rPr spc="-195" dirty="0"/>
              <a:t> </a:t>
            </a:r>
            <a:r>
              <a:rPr spc="-20" dirty="0"/>
              <a:t>R-</a:t>
            </a:r>
            <a:r>
              <a:rPr spc="-25" dirty="0"/>
              <a:t>CNN</a:t>
            </a:r>
          </a:p>
        </p:txBody>
      </p:sp>
      <p:sp>
        <p:nvSpPr>
          <p:cNvPr id="5" name="object 5"/>
          <p:cNvSpPr txBox="1"/>
          <p:nvPr/>
        </p:nvSpPr>
        <p:spPr>
          <a:xfrm>
            <a:off x="5315051" y="6454140"/>
            <a:ext cx="1562100"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C904"/>
                </a:solidFill>
                <a:latin typeface="Calibri"/>
                <a:cs typeface="Calibri"/>
              </a:rPr>
              <a:t>Lecture</a:t>
            </a:r>
            <a:r>
              <a:rPr sz="2000" spc="-30" dirty="0">
                <a:solidFill>
                  <a:srgbClr val="FFC904"/>
                </a:solidFill>
                <a:latin typeface="Calibri"/>
                <a:cs typeface="Calibri"/>
              </a:rPr>
              <a:t> </a:t>
            </a:r>
            <a:r>
              <a:rPr lang="tr-TR" sz="2000" dirty="0">
                <a:solidFill>
                  <a:srgbClr val="FFC904"/>
                </a:solidFill>
                <a:latin typeface="Calibri"/>
                <a:cs typeface="Calibri"/>
              </a:rPr>
              <a:t>5</a:t>
            </a:r>
            <a:r>
              <a:rPr sz="2000" spc="-40" dirty="0">
                <a:solidFill>
                  <a:srgbClr val="FFC904"/>
                </a:solidFill>
                <a:latin typeface="Calibri"/>
                <a:cs typeface="Calibri"/>
              </a:rPr>
              <a:t> </a:t>
            </a:r>
            <a:r>
              <a:rPr sz="2000" dirty="0">
                <a:solidFill>
                  <a:srgbClr val="FFC904"/>
                </a:solidFill>
                <a:latin typeface="Calibri"/>
                <a:cs typeface="Calibri"/>
              </a:rPr>
              <a:t>-</a:t>
            </a:r>
            <a:r>
              <a:rPr sz="2000" spc="-35" dirty="0">
                <a:solidFill>
                  <a:srgbClr val="FFC904"/>
                </a:solidFill>
                <a:latin typeface="Calibri"/>
                <a:cs typeface="Calibri"/>
              </a:rPr>
              <a:t> </a:t>
            </a:r>
            <a:r>
              <a:rPr sz="2000" spc="-25" dirty="0">
                <a:solidFill>
                  <a:srgbClr val="FFC904"/>
                </a:solidFill>
                <a:latin typeface="Calibri"/>
                <a:cs typeface="Calibri"/>
              </a:rPr>
              <a:t>66</a:t>
            </a:r>
            <a:endParaRPr sz="2000" dirty="0">
              <a:latin typeface="Calibri"/>
              <a:cs typeface="Calibri"/>
            </a:endParaRPr>
          </a:p>
        </p:txBody>
      </p:sp>
      <p:grpSp>
        <p:nvGrpSpPr>
          <p:cNvPr id="6" name="object 6"/>
          <p:cNvGrpSpPr/>
          <p:nvPr/>
        </p:nvGrpSpPr>
        <p:grpSpPr>
          <a:xfrm>
            <a:off x="8313890" y="4400257"/>
            <a:ext cx="3482340" cy="1645285"/>
            <a:chOff x="8313890" y="4400257"/>
            <a:chExt cx="3482340" cy="1645285"/>
          </a:xfrm>
        </p:grpSpPr>
        <p:sp>
          <p:nvSpPr>
            <p:cNvPr id="7" name="object 7"/>
            <p:cNvSpPr/>
            <p:nvPr/>
          </p:nvSpPr>
          <p:spPr>
            <a:xfrm>
              <a:off x="9595574" y="4405020"/>
              <a:ext cx="569595" cy="184150"/>
            </a:xfrm>
            <a:custGeom>
              <a:avLst/>
              <a:gdLst/>
              <a:ahLst/>
              <a:cxnLst/>
              <a:rect l="l" t="t" r="r" b="b"/>
              <a:pathLst>
                <a:path w="569595" h="184150">
                  <a:moveTo>
                    <a:pt x="569569" y="0"/>
                  </a:moveTo>
                  <a:lnTo>
                    <a:pt x="169824" y="0"/>
                  </a:lnTo>
                  <a:lnTo>
                    <a:pt x="0" y="183730"/>
                  </a:lnTo>
                  <a:lnTo>
                    <a:pt x="399745" y="183730"/>
                  </a:lnTo>
                  <a:lnTo>
                    <a:pt x="569569" y="0"/>
                  </a:lnTo>
                  <a:close/>
                </a:path>
              </a:pathLst>
            </a:custGeom>
            <a:solidFill>
              <a:srgbClr val="E7E6E6">
                <a:alpha val="79998"/>
              </a:srgbClr>
            </a:solidFill>
          </p:spPr>
          <p:txBody>
            <a:bodyPr wrap="square" lIns="0" tIns="0" rIns="0" bIns="0" rtlCol="0"/>
            <a:lstStyle/>
            <a:p>
              <a:endParaRPr/>
            </a:p>
          </p:txBody>
        </p:sp>
        <p:sp>
          <p:nvSpPr>
            <p:cNvPr id="8" name="object 8"/>
            <p:cNvSpPr/>
            <p:nvPr/>
          </p:nvSpPr>
          <p:spPr>
            <a:xfrm>
              <a:off x="9595574" y="4405020"/>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pic>
          <p:nvPicPr>
            <p:cNvPr id="9" name="object 9"/>
            <p:cNvPicPr/>
            <p:nvPr/>
          </p:nvPicPr>
          <p:blipFill>
            <a:blip r:embed="rId2" cstate="print"/>
            <a:stretch>
              <a:fillRect/>
            </a:stretch>
          </p:blipFill>
          <p:spPr>
            <a:xfrm>
              <a:off x="8318652" y="4864343"/>
              <a:ext cx="3472484" cy="1175870"/>
            </a:xfrm>
            <a:prstGeom prst="rect">
              <a:avLst/>
            </a:prstGeom>
          </p:spPr>
        </p:pic>
        <p:sp>
          <p:nvSpPr>
            <p:cNvPr id="10" name="object 10"/>
            <p:cNvSpPr/>
            <p:nvPr/>
          </p:nvSpPr>
          <p:spPr>
            <a:xfrm>
              <a:off x="8318652" y="4864341"/>
              <a:ext cx="3472815" cy="1176020"/>
            </a:xfrm>
            <a:custGeom>
              <a:avLst/>
              <a:gdLst/>
              <a:ahLst/>
              <a:cxnLst/>
              <a:rect l="l" t="t" r="r" b="b"/>
              <a:pathLst>
                <a:path w="3472815" h="1176020">
                  <a:moveTo>
                    <a:pt x="0" y="1175869"/>
                  </a:moveTo>
                  <a:lnTo>
                    <a:pt x="1086840" y="0"/>
                  </a:lnTo>
                  <a:lnTo>
                    <a:pt x="3472490" y="0"/>
                  </a:lnTo>
                  <a:lnTo>
                    <a:pt x="2385649" y="1175869"/>
                  </a:lnTo>
                  <a:lnTo>
                    <a:pt x="0" y="1175869"/>
                  </a:lnTo>
                  <a:close/>
                </a:path>
              </a:pathLst>
            </a:custGeom>
            <a:ln w="9186">
              <a:solidFill>
                <a:srgbClr val="1D7D66"/>
              </a:solidFill>
            </a:ln>
          </p:spPr>
          <p:txBody>
            <a:bodyPr wrap="square" lIns="0" tIns="0" rIns="0" bIns="0" rtlCol="0"/>
            <a:lstStyle/>
            <a:p>
              <a:endParaRPr/>
            </a:p>
          </p:txBody>
        </p:sp>
      </p:grpSp>
      <p:sp>
        <p:nvSpPr>
          <p:cNvPr id="11" name="object 11"/>
          <p:cNvSpPr txBox="1"/>
          <p:nvPr/>
        </p:nvSpPr>
        <p:spPr>
          <a:xfrm>
            <a:off x="7902308" y="5179179"/>
            <a:ext cx="599440" cy="577215"/>
          </a:xfrm>
          <a:prstGeom prst="rect">
            <a:avLst/>
          </a:prstGeom>
        </p:spPr>
        <p:txBody>
          <a:bodyPr vert="horz" wrap="square" lIns="0" tIns="12065" rIns="0" bIns="0" rtlCol="0">
            <a:spAutoFit/>
          </a:bodyPr>
          <a:lstStyle/>
          <a:p>
            <a:pPr marL="12700" marR="5080">
              <a:lnSpc>
                <a:spcPct val="100499"/>
              </a:lnSpc>
              <a:spcBef>
                <a:spcPts val="95"/>
              </a:spcBef>
            </a:pPr>
            <a:r>
              <a:rPr sz="1800" spc="-10" dirty="0">
                <a:latin typeface="Calibri"/>
                <a:cs typeface="Calibri"/>
              </a:rPr>
              <a:t>Input image</a:t>
            </a:r>
            <a:endParaRPr sz="1800">
              <a:latin typeface="Calibri"/>
              <a:cs typeface="Calibri"/>
            </a:endParaRPr>
          </a:p>
        </p:txBody>
      </p:sp>
      <p:grpSp>
        <p:nvGrpSpPr>
          <p:cNvPr id="12" name="object 12"/>
          <p:cNvGrpSpPr/>
          <p:nvPr/>
        </p:nvGrpSpPr>
        <p:grpSpPr>
          <a:xfrm>
            <a:off x="8369007" y="3031477"/>
            <a:ext cx="3206750" cy="2995295"/>
            <a:chOff x="8369007" y="3031477"/>
            <a:chExt cx="3206750" cy="2995295"/>
          </a:xfrm>
        </p:grpSpPr>
        <p:sp>
          <p:nvSpPr>
            <p:cNvPr id="13" name="object 13"/>
            <p:cNvSpPr/>
            <p:nvPr/>
          </p:nvSpPr>
          <p:spPr>
            <a:xfrm>
              <a:off x="8980080" y="4928654"/>
              <a:ext cx="1755139" cy="753745"/>
            </a:xfrm>
            <a:custGeom>
              <a:avLst/>
              <a:gdLst/>
              <a:ahLst/>
              <a:cxnLst/>
              <a:rect l="l" t="t" r="r" b="b"/>
              <a:pathLst>
                <a:path w="1755140" h="753745">
                  <a:moveTo>
                    <a:pt x="1754619" y="0"/>
                  </a:moveTo>
                  <a:lnTo>
                    <a:pt x="696264" y="0"/>
                  </a:lnTo>
                  <a:lnTo>
                    <a:pt x="0" y="753287"/>
                  </a:lnTo>
                  <a:lnTo>
                    <a:pt x="1058354" y="753287"/>
                  </a:lnTo>
                  <a:lnTo>
                    <a:pt x="1754619" y="0"/>
                  </a:lnTo>
                  <a:close/>
                </a:path>
              </a:pathLst>
            </a:custGeom>
            <a:solidFill>
              <a:srgbClr val="E7E6E6">
                <a:alpha val="79998"/>
              </a:srgbClr>
            </a:solidFill>
          </p:spPr>
          <p:txBody>
            <a:bodyPr wrap="square" lIns="0" tIns="0" rIns="0" bIns="0" rtlCol="0"/>
            <a:lstStyle/>
            <a:p>
              <a:endParaRPr/>
            </a:p>
          </p:txBody>
        </p:sp>
        <p:sp>
          <p:nvSpPr>
            <p:cNvPr id="14" name="object 14"/>
            <p:cNvSpPr/>
            <p:nvPr/>
          </p:nvSpPr>
          <p:spPr>
            <a:xfrm>
              <a:off x="8980080" y="4928654"/>
              <a:ext cx="1755139" cy="753745"/>
            </a:xfrm>
            <a:custGeom>
              <a:avLst/>
              <a:gdLst/>
              <a:ahLst/>
              <a:cxnLst/>
              <a:rect l="l" t="t" r="r" b="b"/>
              <a:pathLst>
                <a:path w="1755140" h="753745">
                  <a:moveTo>
                    <a:pt x="0" y="753291"/>
                  </a:moveTo>
                  <a:lnTo>
                    <a:pt x="696259" y="0"/>
                  </a:lnTo>
                  <a:lnTo>
                    <a:pt x="1754618" y="0"/>
                  </a:lnTo>
                  <a:lnTo>
                    <a:pt x="1058355" y="753291"/>
                  </a:lnTo>
                  <a:lnTo>
                    <a:pt x="0" y="753291"/>
                  </a:lnTo>
                  <a:close/>
                </a:path>
              </a:pathLst>
            </a:custGeom>
            <a:ln w="9186">
              <a:solidFill>
                <a:srgbClr val="1D7D66"/>
              </a:solidFill>
            </a:ln>
          </p:spPr>
          <p:txBody>
            <a:bodyPr wrap="square" lIns="0" tIns="0" rIns="0" bIns="0" rtlCol="0"/>
            <a:lstStyle/>
            <a:p>
              <a:endParaRPr/>
            </a:p>
          </p:txBody>
        </p:sp>
        <p:sp>
          <p:nvSpPr>
            <p:cNvPr id="15" name="object 15"/>
            <p:cNvSpPr/>
            <p:nvPr/>
          </p:nvSpPr>
          <p:spPr>
            <a:xfrm>
              <a:off x="10734700" y="4947018"/>
              <a:ext cx="836294" cy="312420"/>
            </a:xfrm>
            <a:custGeom>
              <a:avLst/>
              <a:gdLst/>
              <a:ahLst/>
              <a:cxnLst/>
              <a:rect l="l" t="t" r="r" b="b"/>
              <a:pathLst>
                <a:path w="836295" h="312420">
                  <a:moveTo>
                    <a:pt x="835964" y="0"/>
                  </a:moveTo>
                  <a:lnTo>
                    <a:pt x="288696" y="0"/>
                  </a:lnTo>
                  <a:lnTo>
                    <a:pt x="0" y="312343"/>
                  </a:lnTo>
                  <a:lnTo>
                    <a:pt x="547281" y="312343"/>
                  </a:lnTo>
                  <a:lnTo>
                    <a:pt x="835964" y="0"/>
                  </a:lnTo>
                  <a:close/>
                </a:path>
              </a:pathLst>
            </a:custGeom>
            <a:solidFill>
              <a:srgbClr val="E7E6E6">
                <a:alpha val="79998"/>
              </a:srgbClr>
            </a:solidFill>
          </p:spPr>
          <p:txBody>
            <a:bodyPr wrap="square" lIns="0" tIns="0" rIns="0" bIns="0" rtlCol="0"/>
            <a:lstStyle/>
            <a:p>
              <a:endParaRPr/>
            </a:p>
          </p:txBody>
        </p:sp>
        <p:sp>
          <p:nvSpPr>
            <p:cNvPr id="16" name="object 16"/>
            <p:cNvSpPr/>
            <p:nvPr/>
          </p:nvSpPr>
          <p:spPr>
            <a:xfrm>
              <a:off x="10734700" y="4947018"/>
              <a:ext cx="836294" cy="312420"/>
            </a:xfrm>
            <a:custGeom>
              <a:avLst/>
              <a:gdLst/>
              <a:ahLst/>
              <a:cxnLst/>
              <a:rect l="l" t="t" r="r" b="b"/>
              <a:pathLst>
                <a:path w="836295" h="312420">
                  <a:moveTo>
                    <a:pt x="0" y="312340"/>
                  </a:moveTo>
                  <a:lnTo>
                    <a:pt x="288692" y="0"/>
                  </a:lnTo>
                  <a:lnTo>
                    <a:pt x="835969" y="0"/>
                  </a:lnTo>
                  <a:lnTo>
                    <a:pt x="547277" y="312340"/>
                  </a:lnTo>
                  <a:lnTo>
                    <a:pt x="0" y="312340"/>
                  </a:lnTo>
                  <a:close/>
                </a:path>
              </a:pathLst>
            </a:custGeom>
            <a:ln w="9186">
              <a:solidFill>
                <a:srgbClr val="1D7D66"/>
              </a:solidFill>
            </a:ln>
          </p:spPr>
          <p:txBody>
            <a:bodyPr wrap="square" lIns="0" tIns="0" rIns="0" bIns="0" rtlCol="0"/>
            <a:lstStyle/>
            <a:p>
              <a:endParaRPr/>
            </a:p>
          </p:txBody>
        </p:sp>
        <p:sp>
          <p:nvSpPr>
            <p:cNvPr id="17" name="object 17"/>
            <p:cNvSpPr/>
            <p:nvPr/>
          </p:nvSpPr>
          <p:spPr>
            <a:xfrm>
              <a:off x="8373770" y="5544147"/>
              <a:ext cx="817880" cy="478155"/>
            </a:xfrm>
            <a:custGeom>
              <a:avLst/>
              <a:gdLst/>
              <a:ahLst/>
              <a:cxnLst/>
              <a:rect l="l" t="t" r="r" b="b"/>
              <a:pathLst>
                <a:path w="817879" h="478154">
                  <a:moveTo>
                    <a:pt x="817600" y="0"/>
                  </a:moveTo>
                  <a:lnTo>
                    <a:pt x="441528" y="0"/>
                  </a:lnTo>
                  <a:lnTo>
                    <a:pt x="0" y="477695"/>
                  </a:lnTo>
                  <a:lnTo>
                    <a:pt x="376072" y="477695"/>
                  </a:lnTo>
                  <a:lnTo>
                    <a:pt x="817600" y="0"/>
                  </a:lnTo>
                  <a:close/>
                </a:path>
              </a:pathLst>
            </a:custGeom>
            <a:solidFill>
              <a:srgbClr val="E7E6E6">
                <a:alpha val="79998"/>
              </a:srgbClr>
            </a:solidFill>
          </p:spPr>
          <p:txBody>
            <a:bodyPr wrap="square" lIns="0" tIns="0" rIns="0" bIns="0" rtlCol="0"/>
            <a:lstStyle/>
            <a:p>
              <a:endParaRPr/>
            </a:p>
          </p:txBody>
        </p:sp>
        <p:sp>
          <p:nvSpPr>
            <p:cNvPr id="18" name="object 18"/>
            <p:cNvSpPr/>
            <p:nvPr/>
          </p:nvSpPr>
          <p:spPr>
            <a:xfrm>
              <a:off x="8373770" y="5544147"/>
              <a:ext cx="817880" cy="478155"/>
            </a:xfrm>
            <a:custGeom>
              <a:avLst/>
              <a:gdLst/>
              <a:ahLst/>
              <a:cxnLst/>
              <a:rect l="l" t="t" r="r" b="b"/>
              <a:pathLst>
                <a:path w="817879" h="478154">
                  <a:moveTo>
                    <a:pt x="0" y="477697"/>
                  </a:moveTo>
                  <a:lnTo>
                    <a:pt x="441529" y="0"/>
                  </a:lnTo>
                  <a:lnTo>
                    <a:pt x="817596" y="0"/>
                  </a:lnTo>
                  <a:lnTo>
                    <a:pt x="376067" y="477697"/>
                  </a:lnTo>
                  <a:lnTo>
                    <a:pt x="0" y="477697"/>
                  </a:lnTo>
                  <a:close/>
                </a:path>
              </a:pathLst>
            </a:custGeom>
            <a:ln w="9186">
              <a:solidFill>
                <a:srgbClr val="1D7D66"/>
              </a:solidFill>
            </a:ln>
          </p:spPr>
          <p:txBody>
            <a:bodyPr wrap="square" lIns="0" tIns="0" rIns="0" bIns="0" rtlCol="0"/>
            <a:lstStyle/>
            <a:p>
              <a:endParaRPr/>
            </a:p>
          </p:txBody>
        </p:sp>
        <p:sp>
          <p:nvSpPr>
            <p:cNvPr id="19" name="object 19"/>
            <p:cNvSpPr/>
            <p:nvPr/>
          </p:nvSpPr>
          <p:spPr>
            <a:xfrm>
              <a:off x="10307535" y="3036239"/>
              <a:ext cx="252729" cy="1240790"/>
            </a:xfrm>
            <a:custGeom>
              <a:avLst/>
              <a:gdLst/>
              <a:ahLst/>
              <a:cxnLst/>
              <a:rect l="l" t="t" r="r" b="b"/>
              <a:pathLst>
                <a:path w="252729" h="1240789">
                  <a:moveTo>
                    <a:pt x="252615" y="0"/>
                  </a:moveTo>
                  <a:lnTo>
                    <a:pt x="0" y="252628"/>
                  </a:lnTo>
                  <a:lnTo>
                    <a:pt x="0" y="1240167"/>
                  </a:lnTo>
                  <a:lnTo>
                    <a:pt x="252615" y="987539"/>
                  </a:lnTo>
                  <a:lnTo>
                    <a:pt x="252615" y="0"/>
                  </a:lnTo>
                  <a:close/>
                </a:path>
              </a:pathLst>
            </a:custGeom>
            <a:solidFill>
              <a:srgbClr val="CDCDCD">
                <a:alpha val="92939"/>
              </a:srgbClr>
            </a:solidFill>
          </p:spPr>
          <p:txBody>
            <a:bodyPr wrap="square" lIns="0" tIns="0" rIns="0" bIns="0" rtlCol="0"/>
            <a:lstStyle/>
            <a:p>
              <a:endParaRPr/>
            </a:p>
          </p:txBody>
        </p:sp>
        <p:sp>
          <p:nvSpPr>
            <p:cNvPr id="20" name="object 20"/>
            <p:cNvSpPr/>
            <p:nvPr/>
          </p:nvSpPr>
          <p:spPr>
            <a:xfrm>
              <a:off x="9549650" y="3036239"/>
              <a:ext cx="1010919" cy="252729"/>
            </a:xfrm>
            <a:custGeom>
              <a:avLst/>
              <a:gdLst/>
              <a:ahLst/>
              <a:cxnLst/>
              <a:rect l="l" t="t" r="r" b="b"/>
              <a:pathLst>
                <a:path w="1010920" h="252729">
                  <a:moveTo>
                    <a:pt x="1010500" y="0"/>
                  </a:moveTo>
                  <a:lnTo>
                    <a:pt x="252628" y="0"/>
                  </a:lnTo>
                  <a:lnTo>
                    <a:pt x="0" y="252628"/>
                  </a:lnTo>
                  <a:lnTo>
                    <a:pt x="757885" y="252628"/>
                  </a:lnTo>
                  <a:lnTo>
                    <a:pt x="1010500" y="0"/>
                  </a:lnTo>
                  <a:close/>
                </a:path>
              </a:pathLst>
            </a:custGeom>
            <a:solidFill>
              <a:srgbClr val="FFFFFF">
                <a:alpha val="92939"/>
              </a:srgbClr>
            </a:solidFill>
          </p:spPr>
          <p:txBody>
            <a:bodyPr wrap="square" lIns="0" tIns="0" rIns="0" bIns="0" rtlCol="0"/>
            <a:lstStyle/>
            <a:p>
              <a:endParaRPr/>
            </a:p>
          </p:txBody>
        </p:sp>
        <p:sp>
          <p:nvSpPr>
            <p:cNvPr id="21" name="object 21"/>
            <p:cNvSpPr/>
            <p:nvPr/>
          </p:nvSpPr>
          <p:spPr>
            <a:xfrm>
              <a:off x="9549650" y="3036239"/>
              <a:ext cx="1010919" cy="1240790"/>
            </a:xfrm>
            <a:custGeom>
              <a:avLst/>
              <a:gdLst/>
              <a:ahLst/>
              <a:cxnLst/>
              <a:rect l="l" t="t" r="r" b="b"/>
              <a:pathLst>
                <a:path w="1010920" h="1240789">
                  <a:moveTo>
                    <a:pt x="0" y="252628"/>
                  </a:moveTo>
                  <a:lnTo>
                    <a:pt x="252628" y="0"/>
                  </a:lnTo>
                  <a:lnTo>
                    <a:pt x="1010513" y="0"/>
                  </a:lnTo>
                  <a:lnTo>
                    <a:pt x="1010513" y="987546"/>
                  </a:lnTo>
                  <a:lnTo>
                    <a:pt x="757884" y="1240175"/>
                  </a:lnTo>
                  <a:lnTo>
                    <a:pt x="0" y="1240175"/>
                  </a:lnTo>
                  <a:lnTo>
                    <a:pt x="0" y="252628"/>
                  </a:lnTo>
                  <a:close/>
                </a:path>
                <a:path w="1010920" h="1240789">
                  <a:moveTo>
                    <a:pt x="0" y="252628"/>
                  </a:moveTo>
                  <a:lnTo>
                    <a:pt x="757884" y="252628"/>
                  </a:lnTo>
                  <a:lnTo>
                    <a:pt x="1010513" y="0"/>
                  </a:lnTo>
                </a:path>
                <a:path w="1010920" h="1240789">
                  <a:moveTo>
                    <a:pt x="757884" y="252628"/>
                  </a:moveTo>
                  <a:lnTo>
                    <a:pt x="757884" y="1240175"/>
                  </a:lnTo>
                </a:path>
              </a:pathLst>
            </a:custGeom>
            <a:ln w="9186">
              <a:solidFill>
                <a:srgbClr val="1D7D66"/>
              </a:solidFill>
            </a:ln>
          </p:spPr>
          <p:txBody>
            <a:bodyPr wrap="square" lIns="0" tIns="0" rIns="0" bIns="0" rtlCol="0"/>
            <a:lstStyle/>
            <a:p>
              <a:endParaRPr/>
            </a:p>
          </p:txBody>
        </p:sp>
      </p:grpSp>
      <p:sp>
        <p:nvSpPr>
          <p:cNvPr id="22" name="object 22"/>
          <p:cNvSpPr txBox="1"/>
          <p:nvPr/>
        </p:nvSpPr>
        <p:spPr>
          <a:xfrm>
            <a:off x="9674555" y="3484012"/>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23" name="object 23"/>
          <p:cNvGrpSpPr/>
          <p:nvPr/>
        </p:nvGrpSpPr>
        <p:grpSpPr>
          <a:xfrm>
            <a:off x="10739119" y="2755874"/>
            <a:ext cx="1020444" cy="1250315"/>
            <a:chOff x="10739119" y="2755874"/>
            <a:chExt cx="1020444" cy="1250315"/>
          </a:xfrm>
        </p:grpSpPr>
        <p:sp>
          <p:nvSpPr>
            <p:cNvPr id="24" name="object 24"/>
            <p:cNvSpPr/>
            <p:nvPr/>
          </p:nvSpPr>
          <p:spPr>
            <a:xfrm>
              <a:off x="11501767" y="2760637"/>
              <a:ext cx="252729" cy="1240790"/>
            </a:xfrm>
            <a:custGeom>
              <a:avLst/>
              <a:gdLst/>
              <a:ahLst/>
              <a:cxnLst/>
              <a:rect l="l" t="t" r="r" b="b"/>
              <a:pathLst>
                <a:path w="252729" h="1240789">
                  <a:moveTo>
                    <a:pt x="252628" y="0"/>
                  </a:moveTo>
                  <a:lnTo>
                    <a:pt x="0" y="252628"/>
                  </a:lnTo>
                  <a:lnTo>
                    <a:pt x="0" y="1240180"/>
                  </a:lnTo>
                  <a:lnTo>
                    <a:pt x="252628" y="987552"/>
                  </a:lnTo>
                  <a:lnTo>
                    <a:pt x="252628" y="0"/>
                  </a:lnTo>
                  <a:close/>
                </a:path>
              </a:pathLst>
            </a:custGeom>
            <a:solidFill>
              <a:srgbClr val="CDCDCD">
                <a:alpha val="92939"/>
              </a:srgbClr>
            </a:solidFill>
          </p:spPr>
          <p:txBody>
            <a:bodyPr wrap="square" lIns="0" tIns="0" rIns="0" bIns="0" rtlCol="0"/>
            <a:lstStyle/>
            <a:p>
              <a:endParaRPr/>
            </a:p>
          </p:txBody>
        </p:sp>
        <p:sp>
          <p:nvSpPr>
            <p:cNvPr id="25" name="object 25"/>
            <p:cNvSpPr/>
            <p:nvPr/>
          </p:nvSpPr>
          <p:spPr>
            <a:xfrm>
              <a:off x="10743882" y="2760637"/>
              <a:ext cx="1010919" cy="252729"/>
            </a:xfrm>
            <a:custGeom>
              <a:avLst/>
              <a:gdLst/>
              <a:ahLst/>
              <a:cxnLst/>
              <a:rect l="l" t="t" r="r" b="b"/>
              <a:pathLst>
                <a:path w="1010920" h="252730">
                  <a:moveTo>
                    <a:pt x="1010513" y="0"/>
                  </a:moveTo>
                  <a:lnTo>
                    <a:pt x="252628" y="0"/>
                  </a:lnTo>
                  <a:lnTo>
                    <a:pt x="0" y="252628"/>
                  </a:lnTo>
                  <a:lnTo>
                    <a:pt x="757885" y="252628"/>
                  </a:lnTo>
                  <a:lnTo>
                    <a:pt x="1010513" y="0"/>
                  </a:lnTo>
                  <a:close/>
                </a:path>
              </a:pathLst>
            </a:custGeom>
            <a:solidFill>
              <a:srgbClr val="FFFFFF">
                <a:alpha val="92939"/>
              </a:srgbClr>
            </a:solidFill>
          </p:spPr>
          <p:txBody>
            <a:bodyPr wrap="square" lIns="0" tIns="0" rIns="0" bIns="0" rtlCol="0"/>
            <a:lstStyle/>
            <a:p>
              <a:endParaRPr/>
            </a:p>
          </p:txBody>
        </p:sp>
        <p:sp>
          <p:nvSpPr>
            <p:cNvPr id="26" name="object 26"/>
            <p:cNvSpPr/>
            <p:nvPr/>
          </p:nvSpPr>
          <p:spPr>
            <a:xfrm>
              <a:off x="10743882" y="2760637"/>
              <a:ext cx="1010919" cy="1240790"/>
            </a:xfrm>
            <a:custGeom>
              <a:avLst/>
              <a:gdLst/>
              <a:ahLst/>
              <a:cxnLst/>
              <a:rect l="l" t="t" r="r" b="b"/>
              <a:pathLst>
                <a:path w="1010920" h="1240789">
                  <a:moveTo>
                    <a:pt x="0" y="252628"/>
                  </a:moveTo>
                  <a:lnTo>
                    <a:pt x="252628" y="0"/>
                  </a:lnTo>
                  <a:lnTo>
                    <a:pt x="1010513" y="0"/>
                  </a:lnTo>
                  <a:lnTo>
                    <a:pt x="1010513" y="987546"/>
                  </a:lnTo>
                  <a:lnTo>
                    <a:pt x="757884" y="1240175"/>
                  </a:lnTo>
                  <a:lnTo>
                    <a:pt x="0" y="1240175"/>
                  </a:lnTo>
                  <a:lnTo>
                    <a:pt x="0" y="252628"/>
                  </a:lnTo>
                  <a:close/>
                </a:path>
                <a:path w="1010920" h="1240789">
                  <a:moveTo>
                    <a:pt x="0" y="252628"/>
                  </a:moveTo>
                  <a:lnTo>
                    <a:pt x="757884" y="252628"/>
                  </a:lnTo>
                  <a:lnTo>
                    <a:pt x="1010513" y="0"/>
                  </a:lnTo>
                </a:path>
                <a:path w="1010920" h="1240789">
                  <a:moveTo>
                    <a:pt x="757884" y="252628"/>
                  </a:moveTo>
                  <a:lnTo>
                    <a:pt x="757884" y="1240175"/>
                  </a:lnTo>
                </a:path>
              </a:pathLst>
            </a:custGeom>
            <a:ln w="9186">
              <a:solidFill>
                <a:srgbClr val="1D7D66"/>
              </a:solidFill>
            </a:ln>
          </p:spPr>
          <p:txBody>
            <a:bodyPr wrap="square" lIns="0" tIns="0" rIns="0" bIns="0" rtlCol="0"/>
            <a:lstStyle/>
            <a:p>
              <a:endParaRPr/>
            </a:p>
          </p:txBody>
        </p:sp>
      </p:grpSp>
      <p:sp>
        <p:nvSpPr>
          <p:cNvPr id="27" name="object 27"/>
          <p:cNvSpPr txBox="1"/>
          <p:nvPr/>
        </p:nvSpPr>
        <p:spPr>
          <a:xfrm>
            <a:off x="10872495" y="3207826"/>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28" name="object 28"/>
          <p:cNvGrpSpPr/>
          <p:nvPr/>
        </p:nvGrpSpPr>
        <p:grpSpPr>
          <a:xfrm>
            <a:off x="8433320" y="3417303"/>
            <a:ext cx="1029335" cy="1250315"/>
            <a:chOff x="8433320" y="3417303"/>
            <a:chExt cx="1029335" cy="1250315"/>
          </a:xfrm>
        </p:grpSpPr>
        <p:sp>
          <p:nvSpPr>
            <p:cNvPr id="29" name="object 29"/>
            <p:cNvSpPr/>
            <p:nvPr/>
          </p:nvSpPr>
          <p:spPr>
            <a:xfrm>
              <a:off x="9202851" y="3422065"/>
              <a:ext cx="255270" cy="1240790"/>
            </a:xfrm>
            <a:custGeom>
              <a:avLst/>
              <a:gdLst/>
              <a:ahLst/>
              <a:cxnLst/>
              <a:rect l="l" t="t" r="r" b="b"/>
              <a:pathLst>
                <a:path w="255270" h="1240789">
                  <a:moveTo>
                    <a:pt x="254927" y="0"/>
                  </a:moveTo>
                  <a:lnTo>
                    <a:pt x="0" y="254927"/>
                  </a:lnTo>
                  <a:lnTo>
                    <a:pt x="0" y="1240180"/>
                  </a:lnTo>
                  <a:lnTo>
                    <a:pt x="254927" y="985253"/>
                  </a:lnTo>
                  <a:lnTo>
                    <a:pt x="254927" y="0"/>
                  </a:lnTo>
                  <a:close/>
                </a:path>
              </a:pathLst>
            </a:custGeom>
            <a:solidFill>
              <a:srgbClr val="CDCDCD">
                <a:alpha val="92939"/>
              </a:srgbClr>
            </a:solidFill>
          </p:spPr>
          <p:txBody>
            <a:bodyPr wrap="square" lIns="0" tIns="0" rIns="0" bIns="0" rtlCol="0"/>
            <a:lstStyle/>
            <a:p>
              <a:endParaRPr/>
            </a:p>
          </p:txBody>
        </p:sp>
        <p:sp>
          <p:nvSpPr>
            <p:cNvPr id="30" name="object 30"/>
            <p:cNvSpPr/>
            <p:nvPr/>
          </p:nvSpPr>
          <p:spPr>
            <a:xfrm>
              <a:off x="8438083" y="3422065"/>
              <a:ext cx="1019810" cy="255270"/>
            </a:xfrm>
            <a:custGeom>
              <a:avLst/>
              <a:gdLst/>
              <a:ahLst/>
              <a:cxnLst/>
              <a:rect l="l" t="t" r="r" b="b"/>
              <a:pathLst>
                <a:path w="1019809" h="255270">
                  <a:moveTo>
                    <a:pt x="1019695" y="0"/>
                  </a:moveTo>
                  <a:lnTo>
                    <a:pt x="254927" y="0"/>
                  </a:lnTo>
                  <a:lnTo>
                    <a:pt x="0" y="254927"/>
                  </a:lnTo>
                  <a:lnTo>
                    <a:pt x="764768" y="254927"/>
                  </a:lnTo>
                  <a:lnTo>
                    <a:pt x="1019695" y="0"/>
                  </a:lnTo>
                  <a:close/>
                </a:path>
              </a:pathLst>
            </a:custGeom>
            <a:solidFill>
              <a:srgbClr val="FFFFFF">
                <a:alpha val="92939"/>
              </a:srgbClr>
            </a:solidFill>
          </p:spPr>
          <p:txBody>
            <a:bodyPr wrap="square" lIns="0" tIns="0" rIns="0" bIns="0" rtlCol="0"/>
            <a:lstStyle/>
            <a:p>
              <a:endParaRPr/>
            </a:p>
          </p:txBody>
        </p:sp>
        <p:sp>
          <p:nvSpPr>
            <p:cNvPr id="31" name="object 31"/>
            <p:cNvSpPr/>
            <p:nvPr/>
          </p:nvSpPr>
          <p:spPr>
            <a:xfrm>
              <a:off x="8438083" y="3422065"/>
              <a:ext cx="1019810" cy="1240790"/>
            </a:xfrm>
            <a:custGeom>
              <a:avLst/>
              <a:gdLst/>
              <a:ahLst/>
              <a:cxnLst/>
              <a:rect l="l" t="t" r="r" b="b"/>
              <a:pathLst>
                <a:path w="1019809" h="1240789">
                  <a:moveTo>
                    <a:pt x="0" y="254924"/>
                  </a:moveTo>
                  <a:lnTo>
                    <a:pt x="254924" y="0"/>
                  </a:lnTo>
                  <a:lnTo>
                    <a:pt x="1019699" y="0"/>
                  </a:lnTo>
                  <a:lnTo>
                    <a:pt x="1019699" y="985246"/>
                  </a:lnTo>
                  <a:lnTo>
                    <a:pt x="764771" y="1240175"/>
                  </a:lnTo>
                  <a:lnTo>
                    <a:pt x="0" y="1240175"/>
                  </a:lnTo>
                  <a:lnTo>
                    <a:pt x="0" y="254924"/>
                  </a:lnTo>
                  <a:close/>
                </a:path>
                <a:path w="1019809" h="1240789">
                  <a:moveTo>
                    <a:pt x="0" y="254924"/>
                  </a:moveTo>
                  <a:lnTo>
                    <a:pt x="764771" y="254924"/>
                  </a:lnTo>
                  <a:lnTo>
                    <a:pt x="1019699" y="0"/>
                  </a:lnTo>
                </a:path>
                <a:path w="1019809" h="1240789">
                  <a:moveTo>
                    <a:pt x="764771" y="254924"/>
                  </a:moveTo>
                  <a:lnTo>
                    <a:pt x="764771" y="1240175"/>
                  </a:lnTo>
                </a:path>
              </a:pathLst>
            </a:custGeom>
            <a:ln w="9186">
              <a:solidFill>
                <a:srgbClr val="1D7D66"/>
              </a:solidFill>
            </a:ln>
          </p:spPr>
          <p:txBody>
            <a:bodyPr wrap="square" lIns="0" tIns="0" rIns="0" bIns="0" rtlCol="0"/>
            <a:lstStyle/>
            <a:p>
              <a:endParaRPr/>
            </a:p>
          </p:txBody>
        </p:sp>
      </p:grpSp>
      <p:sp>
        <p:nvSpPr>
          <p:cNvPr id="32" name="object 32"/>
          <p:cNvSpPr txBox="1"/>
          <p:nvPr/>
        </p:nvSpPr>
        <p:spPr>
          <a:xfrm>
            <a:off x="8568473" y="3867591"/>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33" name="object 33"/>
          <p:cNvGrpSpPr/>
          <p:nvPr/>
        </p:nvGrpSpPr>
        <p:grpSpPr>
          <a:xfrm>
            <a:off x="8607856" y="4170591"/>
            <a:ext cx="2867025" cy="864235"/>
            <a:chOff x="8607856" y="4170591"/>
            <a:chExt cx="2867025" cy="864235"/>
          </a:xfrm>
        </p:grpSpPr>
        <p:sp>
          <p:nvSpPr>
            <p:cNvPr id="34" name="object 34"/>
            <p:cNvSpPr/>
            <p:nvPr/>
          </p:nvSpPr>
          <p:spPr>
            <a:xfrm>
              <a:off x="10900054" y="4175353"/>
              <a:ext cx="569595" cy="184150"/>
            </a:xfrm>
            <a:custGeom>
              <a:avLst/>
              <a:gdLst/>
              <a:ahLst/>
              <a:cxnLst/>
              <a:rect l="l" t="t" r="r" b="b"/>
              <a:pathLst>
                <a:path w="569595" h="184150">
                  <a:moveTo>
                    <a:pt x="569569" y="0"/>
                  </a:moveTo>
                  <a:lnTo>
                    <a:pt x="169824" y="0"/>
                  </a:lnTo>
                  <a:lnTo>
                    <a:pt x="0" y="183730"/>
                  </a:lnTo>
                  <a:lnTo>
                    <a:pt x="399745" y="183730"/>
                  </a:lnTo>
                  <a:lnTo>
                    <a:pt x="569569" y="0"/>
                  </a:lnTo>
                  <a:close/>
                </a:path>
              </a:pathLst>
            </a:custGeom>
            <a:solidFill>
              <a:srgbClr val="E7E6E6">
                <a:alpha val="79998"/>
              </a:srgbClr>
            </a:solidFill>
          </p:spPr>
          <p:txBody>
            <a:bodyPr wrap="square" lIns="0" tIns="0" rIns="0" bIns="0" rtlCol="0"/>
            <a:lstStyle/>
            <a:p>
              <a:endParaRPr/>
            </a:p>
          </p:txBody>
        </p:sp>
        <p:sp>
          <p:nvSpPr>
            <p:cNvPr id="35" name="object 35"/>
            <p:cNvSpPr/>
            <p:nvPr/>
          </p:nvSpPr>
          <p:spPr>
            <a:xfrm>
              <a:off x="10900054" y="4175353"/>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sp>
          <p:nvSpPr>
            <p:cNvPr id="36" name="object 36"/>
            <p:cNvSpPr/>
            <p:nvPr/>
          </p:nvSpPr>
          <p:spPr>
            <a:xfrm>
              <a:off x="8612619" y="4845977"/>
              <a:ext cx="569595" cy="184150"/>
            </a:xfrm>
            <a:custGeom>
              <a:avLst/>
              <a:gdLst/>
              <a:ahLst/>
              <a:cxnLst/>
              <a:rect l="l" t="t" r="r" b="b"/>
              <a:pathLst>
                <a:path w="569595" h="184150">
                  <a:moveTo>
                    <a:pt x="569569" y="0"/>
                  </a:moveTo>
                  <a:lnTo>
                    <a:pt x="169824" y="0"/>
                  </a:lnTo>
                  <a:lnTo>
                    <a:pt x="0" y="183718"/>
                  </a:lnTo>
                  <a:lnTo>
                    <a:pt x="399745" y="183718"/>
                  </a:lnTo>
                  <a:lnTo>
                    <a:pt x="569569" y="0"/>
                  </a:lnTo>
                  <a:close/>
                </a:path>
              </a:pathLst>
            </a:custGeom>
            <a:solidFill>
              <a:srgbClr val="E7E6E6">
                <a:alpha val="79998"/>
              </a:srgbClr>
            </a:solidFill>
          </p:spPr>
          <p:txBody>
            <a:bodyPr wrap="square" lIns="0" tIns="0" rIns="0" bIns="0" rtlCol="0"/>
            <a:lstStyle/>
            <a:p>
              <a:endParaRPr/>
            </a:p>
          </p:txBody>
        </p:sp>
        <p:sp>
          <p:nvSpPr>
            <p:cNvPr id="37" name="object 37"/>
            <p:cNvSpPr/>
            <p:nvPr/>
          </p:nvSpPr>
          <p:spPr>
            <a:xfrm>
              <a:off x="8612619" y="4845977"/>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grpSp>
      <p:sp>
        <p:nvSpPr>
          <p:cNvPr id="38" name="object 38"/>
          <p:cNvSpPr txBox="1"/>
          <p:nvPr/>
        </p:nvSpPr>
        <p:spPr>
          <a:xfrm>
            <a:off x="8644775" y="3031642"/>
            <a:ext cx="661670" cy="275590"/>
          </a:xfrm>
          <a:prstGeom prst="rect">
            <a:avLst/>
          </a:prstGeom>
          <a:ln w="18372">
            <a:solidFill>
              <a:srgbClr val="7A5FC5"/>
            </a:solidFill>
          </a:ln>
        </p:spPr>
        <p:txBody>
          <a:bodyPr vert="horz" wrap="square" lIns="0" tIns="0" rIns="0" bIns="0" rtlCol="0">
            <a:spAutoFit/>
          </a:bodyPr>
          <a:lstStyle/>
          <a:p>
            <a:pPr marL="99695">
              <a:lnSpc>
                <a:spcPts val="2050"/>
              </a:lnSpc>
            </a:pPr>
            <a:r>
              <a:rPr sz="1800" spc="-10" dirty="0">
                <a:latin typeface="Calibri"/>
                <a:cs typeface="Calibri"/>
              </a:rPr>
              <a:t>Class</a:t>
            </a:r>
            <a:endParaRPr sz="1800">
              <a:latin typeface="Calibri"/>
              <a:cs typeface="Calibri"/>
            </a:endParaRPr>
          </a:p>
        </p:txBody>
      </p:sp>
      <p:pic>
        <p:nvPicPr>
          <p:cNvPr id="39" name="object 39"/>
          <p:cNvPicPr/>
          <p:nvPr/>
        </p:nvPicPr>
        <p:blipFill>
          <a:blip r:embed="rId3" cstate="print"/>
          <a:stretch>
            <a:fillRect/>
          </a:stretch>
        </p:blipFill>
        <p:spPr>
          <a:xfrm>
            <a:off x="8819315" y="3334795"/>
            <a:ext cx="183729" cy="229662"/>
          </a:xfrm>
          <a:prstGeom prst="rect">
            <a:avLst/>
          </a:prstGeom>
        </p:spPr>
      </p:pic>
      <p:sp>
        <p:nvSpPr>
          <p:cNvPr id="40" name="object 40"/>
          <p:cNvSpPr txBox="1"/>
          <p:nvPr/>
        </p:nvSpPr>
        <p:spPr>
          <a:xfrm>
            <a:off x="9600171" y="2664180"/>
            <a:ext cx="707390" cy="285115"/>
          </a:xfrm>
          <a:prstGeom prst="rect">
            <a:avLst/>
          </a:prstGeom>
          <a:ln w="18372">
            <a:solidFill>
              <a:srgbClr val="7A5FC5"/>
            </a:solidFill>
          </a:ln>
        </p:spPr>
        <p:txBody>
          <a:bodyPr vert="horz" wrap="square" lIns="0" tIns="0" rIns="0" bIns="0" rtlCol="0">
            <a:spAutoFit/>
          </a:bodyPr>
          <a:lstStyle/>
          <a:p>
            <a:pPr marL="116839">
              <a:lnSpc>
                <a:spcPts val="2065"/>
              </a:lnSpc>
            </a:pPr>
            <a:r>
              <a:rPr sz="1800" spc="-10" dirty="0">
                <a:latin typeface="Calibri"/>
                <a:cs typeface="Calibri"/>
              </a:rPr>
              <a:t>Class</a:t>
            </a:r>
            <a:endParaRPr sz="1800">
              <a:latin typeface="Calibri"/>
              <a:cs typeface="Calibri"/>
            </a:endParaRPr>
          </a:p>
        </p:txBody>
      </p:sp>
      <p:grpSp>
        <p:nvGrpSpPr>
          <p:cNvPr id="41" name="object 41"/>
          <p:cNvGrpSpPr/>
          <p:nvPr/>
        </p:nvGrpSpPr>
        <p:grpSpPr>
          <a:xfrm>
            <a:off x="8478271" y="2691743"/>
            <a:ext cx="2950210" cy="3105150"/>
            <a:chOff x="8478271" y="2691743"/>
            <a:chExt cx="2950210" cy="3105150"/>
          </a:xfrm>
        </p:grpSpPr>
        <p:pic>
          <p:nvPicPr>
            <p:cNvPr id="42" name="object 42"/>
            <p:cNvPicPr/>
            <p:nvPr/>
          </p:nvPicPr>
          <p:blipFill>
            <a:blip r:embed="rId4" cstate="print"/>
            <a:stretch>
              <a:fillRect/>
            </a:stretch>
          </p:blipFill>
          <p:spPr>
            <a:xfrm>
              <a:off x="9921701" y="2967333"/>
              <a:ext cx="183729" cy="229662"/>
            </a:xfrm>
            <a:prstGeom prst="rect">
              <a:avLst/>
            </a:prstGeom>
          </p:spPr>
        </p:pic>
        <p:pic>
          <p:nvPicPr>
            <p:cNvPr id="43" name="object 43"/>
            <p:cNvPicPr/>
            <p:nvPr/>
          </p:nvPicPr>
          <p:blipFill>
            <a:blip r:embed="rId4" cstate="print"/>
            <a:stretch>
              <a:fillRect/>
            </a:stretch>
          </p:blipFill>
          <p:spPr>
            <a:xfrm>
              <a:off x="11244545" y="2691743"/>
              <a:ext cx="183729" cy="229662"/>
            </a:xfrm>
            <a:prstGeom prst="rect">
              <a:avLst/>
            </a:prstGeom>
          </p:spPr>
        </p:pic>
        <p:sp>
          <p:nvSpPr>
            <p:cNvPr id="44" name="object 44"/>
            <p:cNvSpPr/>
            <p:nvPr/>
          </p:nvSpPr>
          <p:spPr>
            <a:xfrm>
              <a:off x="8750426" y="5048072"/>
              <a:ext cx="184150" cy="744220"/>
            </a:xfrm>
            <a:custGeom>
              <a:avLst/>
              <a:gdLst/>
              <a:ahLst/>
              <a:cxnLst/>
              <a:rect l="l" t="t" r="r" b="b"/>
              <a:pathLst>
                <a:path w="184150" h="744220">
                  <a:moveTo>
                    <a:pt x="91859" y="0"/>
                  </a:moveTo>
                  <a:lnTo>
                    <a:pt x="0" y="91871"/>
                  </a:lnTo>
                  <a:lnTo>
                    <a:pt x="45923" y="91871"/>
                  </a:lnTo>
                  <a:lnTo>
                    <a:pt x="45923" y="744106"/>
                  </a:lnTo>
                  <a:lnTo>
                    <a:pt x="137795" y="744106"/>
                  </a:lnTo>
                  <a:lnTo>
                    <a:pt x="137795" y="91871"/>
                  </a:lnTo>
                  <a:lnTo>
                    <a:pt x="183718" y="91871"/>
                  </a:lnTo>
                  <a:lnTo>
                    <a:pt x="91859" y="0"/>
                  </a:lnTo>
                  <a:close/>
                </a:path>
              </a:pathLst>
            </a:custGeom>
            <a:solidFill>
              <a:srgbClr val="28AD8A"/>
            </a:solidFill>
          </p:spPr>
          <p:txBody>
            <a:bodyPr wrap="square" lIns="0" tIns="0" rIns="0" bIns="0" rtlCol="0"/>
            <a:lstStyle/>
            <a:p>
              <a:endParaRPr/>
            </a:p>
          </p:txBody>
        </p:sp>
        <p:sp>
          <p:nvSpPr>
            <p:cNvPr id="45" name="object 45"/>
            <p:cNvSpPr/>
            <p:nvPr/>
          </p:nvSpPr>
          <p:spPr>
            <a:xfrm>
              <a:off x="8750426" y="5048072"/>
              <a:ext cx="184150" cy="744220"/>
            </a:xfrm>
            <a:custGeom>
              <a:avLst/>
              <a:gdLst/>
              <a:ahLst/>
              <a:cxnLst/>
              <a:rect l="l" t="t" r="r" b="b"/>
              <a:pathLst>
                <a:path w="184150" h="744220">
                  <a:moveTo>
                    <a:pt x="0" y="91864"/>
                  </a:moveTo>
                  <a:lnTo>
                    <a:pt x="91865" y="0"/>
                  </a:lnTo>
                  <a:lnTo>
                    <a:pt x="183729" y="91864"/>
                  </a:lnTo>
                  <a:lnTo>
                    <a:pt x="137797" y="91864"/>
                  </a:lnTo>
                  <a:lnTo>
                    <a:pt x="137797" y="744105"/>
                  </a:lnTo>
                  <a:lnTo>
                    <a:pt x="45932" y="744105"/>
                  </a:lnTo>
                  <a:lnTo>
                    <a:pt x="45932" y="91864"/>
                  </a:lnTo>
                  <a:lnTo>
                    <a:pt x="0" y="91864"/>
                  </a:lnTo>
                  <a:close/>
                </a:path>
              </a:pathLst>
            </a:custGeom>
            <a:ln w="9186">
              <a:solidFill>
                <a:srgbClr val="1D7D66"/>
              </a:solidFill>
            </a:ln>
          </p:spPr>
          <p:txBody>
            <a:bodyPr wrap="square" lIns="0" tIns="0" rIns="0" bIns="0" rtlCol="0"/>
            <a:lstStyle/>
            <a:p>
              <a:endParaRPr/>
            </a:p>
          </p:txBody>
        </p:sp>
        <p:pic>
          <p:nvPicPr>
            <p:cNvPr id="46" name="object 46"/>
            <p:cNvPicPr/>
            <p:nvPr/>
          </p:nvPicPr>
          <p:blipFill>
            <a:blip r:embed="rId4" cstate="print"/>
            <a:stretch>
              <a:fillRect/>
            </a:stretch>
          </p:blipFill>
          <p:spPr>
            <a:xfrm>
              <a:off x="8755015" y="4676017"/>
              <a:ext cx="183729" cy="229662"/>
            </a:xfrm>
            <a:prstGeom prst="rect">
              <a:avLst/>
            </a:prstGeom>
          </p:spPr>
        </p:pic>
        <p:sp>
          <p:nvSpPr>
            <p:cNvPr id="47" name="object 47"/>
            <p:cNvSpPr/>
            <p:nvPr/>
          </p:nvSpPr>
          <p:spPr>
            <a:xfrm>
              <a:off x="9788486" y="4643869"/>
              <a:ext cx="184150" cy="735330"/>
            </a:xfrm>
            <a:custGeom>
              <a:avLst/>
              <a:gdLst/>
              <a:ahLst/>
              <a:cxnLst/>
              <a:rect l="l" t="t" r="r" b="b"/>
              <a:pathLst>
                <a:path w="184150" h="735329">
                  <a:moveTo>
                    <a:pt x="91871" y="0"/>
                  </a:moveTo>
                  <a:lnTo>
                    <a:pt x="0" y="91859"/>
                  </a:lnTo>
                  <a:lnTo>
                    <a:pt x="45935" y="91859"/>
                  </a:lnTo>
                  <a:lnTo>
                    <a:pt x="45935" y="734923"/>
                  </a:lnTo>
                  <a:lnTo>
                    <a:pt x="137807" y="734923"/>
                  </a:lnTo>
                  <a:lnTo>
                    <a:pt x="137807" y="91859"/>
                  </a:lnTo>
                  <a:lnTo>
                    <a:pt x="183730" y="91859"/>
                  </a:lnTo>
                  <a:lnTo>
                    <a:pt x="91871" y="0"/>
                  </a:lnTo>
                  <a:close/>
                </a:path>
              </a:pathLst>
            </a:custGeom>
            <a:solidFill>
              <a:srgbClr val="28AD8A"/>
            </a:solidFill>
          </p:spPr>
          <p:txBody>
            <a:bodyPr wrap="square" lIns="0" tIns="0" rIns="0" bIns="0" rtlCol="0"/>
            <a:lstStyle/>
            <a:p>
              <a:endParaRPr/>
            </a:p>
          </p:txBody>
        </p:sp>
        <p:sp>
          <p:nvSpPr>
            <p:cNvPr id="48" name="object 48"/>
            <p:cNvSpPr/>
            <p:nvPr/>
          </p:nvSpPr>
          <p:spPr>
            <a:xfrm>
              <a:off x="9788486" y="4643869"/>
              <a:ext cx="184150" cy="735330"/>
            </a:xfrm>
            <a:custGeom>
              <a:avLst/>
              <a:gdLst/>
              <a:ahLst/>
              <a:cxnLst/>
              <a:rect l="l" t="t" r="r" b="b"/>
              <a:pathLst>
                <a:path w="184150" h="735329">
                  <a:moveTo>
                    <a:pt x="0" y="91864"/>
                  </a:moveTo>
                  <a:lnTo>
                    <a:pt x="91864" y="0"/>
                  </a:lnTo>
                  <a:lnTo>
                    <a:pt x="183729" y="91864"/>
                  </a:lnTo>
                  <a:lnTo>
                    <a:pt x="137797" y="91864"/>
                  </a:lnTo>
                  <a:lnTo>
                    <a:pt x="137797" y="734918"/>
                  </a:lnTo>
                  <a:lnTo>
                    <a:pt x="45932" y="734918"/>
                  </a:lnTo>
                  <a:lnTo>
                    <a:pt x="45932" y="91864"/>
                  </a:lnTo>
                  <a:lnTo>
                    <a:pt x="0" y="91864"/>
                  </a:lnTo>
                  <a:close/>
                </a:path>
              </a:pathLst>
            </a:custGeom>
            <a:ln w="9186">
              <a:solidFill>
                <a:srgbClr val="1D7D66"/>
              </a:solidFill>
            </a:ln>
          </p:spPr>
          <p:txBody>
            <a:bodyPr wrap="square" lIns="0" tIns="0" rIns="0" bIns="0" rtlCol="0"/>
            <a:lstStyle/>
            <a:p>
              <a:endParaRPr/>
            </a:p>
          </p:txBody>
        </p:sp>
        <p:pic>
          <p:nvPicPr>
            <p:cNvPr id="49" name="object 49"/>
            <p:cNvPicPr/>
            <p:nvPr/>
          </p:nvPicPr>
          <p:blipFill>
            <a:blip r:embed="rId5" cstate="print"/>
            <a:stretch>
              <a:fillRect/>
            </a:stretch>
          </p:blipFill>
          <p:spPr>
            <a:xfrm>
              <a:off x="9783893" y="4290191"/>
              <a:ext cx="192916" cy="229662"/>
            </a:xfrm>
            <a:prstGeom prst="rect">
              <a:avLst/>
            </a:prstGeom>
          </p:spPr>
        </p:pic>
        <p:sp>
          <p:nvSpPr>
            <p:cNvPr id="50" name="object 50"/>
            <p:cNvSpPr/>
            <p:nvPr/>
          </p:nvSpPr>
          <p:spPr>
            <a:xfrm>
              <a:off x="11065408" y="4386643"/>
              <a:ext cx="184150" cy="735330"/>
            </a:xfrm>
            <a:custGeom>
              <a:avLst/>
              <a:gdLst/>
              <a:ahLst/>
              <a:cxnLst/>
              <a:rect l="l" t="t" r="r" b="b"/>
              <a:pathLst>
                <a:path w="184150" h="735329">
                  <a:moveTo>
                    <a:pt x="91871" y="0"/>
                  </a:moveTo>
                  <a:lnTo>
                    <a:pt x="0" y="91871"/>
                  </a:lnTo>
                  <a:lnTo>
                    <a:pt x="45935" y="91871"/>
                  </a:lnTo>
                  <a:lnTo>
                    <a:pt x="45935" y="734923"/>
                  </a:lnTo>
                  <a:lnTo>
                    <a:pt x="137807" y="734923"/>
                  </a:lnTo>
                  <a:lnTo>
                    <a:pt x="137807" y="91871"/>
                  </a:lnTo>
                  <a:lnTo>
                    <a:pt x="183730" y="91871"/>
                  </a:lnTo>
                  <a:lnTo>
                    <a:pt x="91871" y="0"/>
                  </a:lnTo>
                  <a:close/>
                </a:path>
              </a:pathLst>
            </a:custGeom>
            <a:solidFill>
              <a:srgbClr val="28AD8A"/>
            </a:solidFill>
          </p:spPr>
          <p:txBody>
            <a:bodyPr wrap="square" lIns="0" tIns="0" rIns="0" bIns="0" rtlCol="0"/>
            <a:lstStyle/>
            <a:p>
              <a:endParaRPr/>
            </a:p>
          </p:txBody>
        </p:sp>
        <p:sp>
          <p:nvSpPr>
            <p:cNvPr id="51" name="object 51"/>
            <p:cNvSpPr/>
            <p:nvPr/>
          </p:nvSpPr>
          <p:spPr>
            <a:xfrm>
              <a:off x="11065408" y="4386643"/>
              <a:ext cx="184150" cy="735330"/>
            </a:xfrm>
            <a:custGeom>
              <a:avLst/>
              <a:gdLst/>
              <a:ahLst/>
              <a:cxnLst/>
              <a:rect l="l" t="t" r="r" b="b"/>
              <a:pathLst>
                <a:path w="184150" h="735329">
                  <a:moveTo>
                    <a:pt x="0" y="91864"/>
                  </a:moveTo>
                  <a:lnTo>
                    <a:pt x="91864" y="0"/>
                  </a:lnTo>
                  <a:lnTo>
                    <a:pt x="183729" y="91864"/>
                  </a:lnTo>
                  <a:lnTo>
                    <a:pt x="137797" y="91864"/>
                  </a:lnTo>
                  <a:lnTo>
                    <a:pt x="137797" y="734918"/>
                  </a:lnTo>
                  <a:lnTo>
                    <a:pt x="45932" y="734918"/>
                  </a:lnTo>
                  <a:lnTo>
                    <a:pt x="45932" y="91864"/>
                  </a:lnTo>
                  <a:lnTo>
                    <a:pt x="0" y="91864"/>
                  </a:lnTo>
                  <a:close/>
                </a:path>
              </a:pathLst>
            </a:custGeom>
            <a:ln w="9186">
              <a:solidFill>
                <a:srgbClr val="1D7D66"/>
              </a:solidFill>
            </a:ln>
          </p:spPr>
          <p:txBody>
            <a:bodyPr wrap="square" lIns="0" tIns="0" rIns="0" bIns="0" rtlCol="0"/>
            <a:lstStyle/>
            <a:p>
              <a:endParaRPr/>
            </a:p>
          </p:txBody>
        </p:sp>
        <p:pic>
          <p:nvPicPr>
            <p:cNvPr id="52" name="object 52"/>
            <p:cNvPicPr/>
            <p:nvPr/>
          </p:nvPicPr>
          <p:blipFill>
            <a:blip r:embed="rId5" cstate="print"/>
            <a:stretch>
              <a:fillRect/>
            </a:stretch>
          </p:blipFill>
          <p:spPr>
            <a:xfrm>
              <a:off x="11060814" y="4023783"/>
              <a:ext cx="192916" cy="229662"/>
            </a:xfrm>
            <a:prstGeom prst="rect">
              <a:avLst/>
            </a:prstGeom>
          </p:spPr>
        </p:pic>
        <p:pic>
          <p:nvPicPr>
            <p:cNvPr id="53" name="object 53"/>
            <p:cNvPicPr/>
            <p:nvPr/>
          </p:nvPicPr>
          <p:blipFill>
            <a:blip r:embed="rId6" cstate="print"/>
            <a:stretch>
              <a:fillRect/>
            </a:stretch>
          </p:blipFill>
          <p:spPr>
            <a:xfrm>
              <a:off x="10896148" y="2727060"/>
              <a:ext cx="199883" cy="199883"/>
            </a:xfrm>
            <a:prstGeom prst="rect">
              <a:avLst/>
            </a:prstGeom>
          </p:spPr>
        </p:pic>
        <p:pic>
          <p:nvPicPr>
            <p:cNvPr id="54" name="object 54"/>
            <p:cNvPicPr/>
            <p:nvPr/>
          </p:nvPicPr>
          <p:blipFill>
            <a:blip r:embed="rId7" cstate="print"/>
            <a:stretch>
              <a:fillRect/>
            </a:stretch>
          </p:blipFill>
          <p:spPr>
            <a:xfrm>
              <a:off x="9436893" y="3007121"/>
              <a:ext cx="199883" cy="199883"/>
            </a:xfrm>
            <a:prstGeom prst="rect">
              <a:avLst/>
            </a:prstGeom>
          </p:spPr>
        </p:pic>
        <p:pic>
          <p:nvPicPr>
            <p:cNvPr id="55" name="object 55"/>
            <p:cNvPicPr/>
            <p:nvPr/>
          </p:nvPicPr>
          <p:blipFill>
            <a:blip r:embed="rId8" cstate="print"/>
            <a:stretch>
              <a:fillRect/>
            </a:stretch>
          </p:blipFill>
          <p:spPr>
            <a:xfrm>
              <a:off x="8478271" y="3368753"/>
              <a:ext cx="199883" cy="199883"/>
            </a:xfrm>
            <a:prstGeom prst="rect">
              <a:avLst/>
            </a:prstGeom>
          </p:spPr>
        </p:pic>
      </p:grpSp>
      <p:sp>
        <p:nvSpPr>
          <p:cNvPr id="56" name="object 56"/>
          <p:cNvSpPr txBox="1"/>
          <p:nvPr/>
        </p:nvSpPr>
        <p:spPr>
          <a:xfrm>
            <a:off x="11152682" y="2388590"/>
            <a:ext cx="643255" cy="275590"/>
          </a:xfrm>
          <a:prstGeom prst="rect">
            <a:avLst/>
          </a:prstGeom>
          <a:ln w="18372">
            <a:solidFill>
              <a:srgbClr val="7A5FC5"/>
            </a:solidFill>
          </a:ln>
        </p:spPr>
        <p:txBody>
          <a:bodyPr vert="horz" wrap="square" lIns="0" tIns="0" rIns="0" bIns="0" rtlCol="0">
            <a:spAutoFit/>
          </a:bodyPr>
          <a:lstStyle/>
          <a:p>
            <a:pPr marL="83820">
              <a:lnSpc>
                <a:spcPts val="2060"/>
              </a:lnSpc>
            </a:pPr>
            <a:r>
              <a:rPr sz="1800" spc="-10" dirty="0">
                <a:latin typeface="Calibri"/>
                <a:cs typeface="Calibri"/>
              </a:rPr>
              <a:t>Class</a:t>
            </a:r>
            <a:endParaRPr sz="1800">
              <a:latin typeface="Calibri"/>
              <a:cs typeface="Calibri"/>
            </a:endParaRPr>
          </a:p>
        </p:txBody>
      </p:sp>
      <p:sp>
        <p:nvSpPr>
          <p:cNvPr id="57" name="object 57"/>
          <p:cNvSpPr txBox="1"/>
          <p:nvPr/>
        </p:nvSpPr>
        <p:spPr>
          <a:xfrm>
            <a:off x="10408577" y="2388590"/>
            <a:ext cx="661670" cy="275590"/>
          </a:xfrm>
          <a:prstGeom prst="rect">
            <a:avLst/>
          </a:prstGeom>
          <a:ln w="18372">
            <a:solidFill>
              <a:srgbClr val="0000FF"/>
            </a:solidFill>
          </a:ln>
        </p:spPr>
        <p:txBody>
          <a:bodyPr vert="horz" wrap="square" lIns="0" tIns="0" rIns="0" bIns="0" rtlCol="0">
            <a:spAutoFit/>
          </a:bodyPr>
          <a:lstStyle/>
          <a:p>
            <a:pPr marL="92710">
              <a:lnSpc>
                <a:spcPts val="2060"/>
              </a:lnSpc>
            </a:pPr>
            <a:r>
              <a:rPr sz="1800" spc="-20" dirty="0">
                <a:latin typeface="Calibri"/>
                <a:cs typeface="Calibri"/>
              </a:rPr>
              <a:t>Bbox</a:t>
            </a:r>
            <a:endParaRPr sz="1800">
              <a:latin typeface="Calibri"/>
              <a:cs typeface="Calibri"/>
            </a:endParaRPr>
          </a:p>
        </p:txBody>
      </p:sp>
      <p:sp>
        <p:nvSpPr>
          <p:cNvPr id="58" name="object 58"/>
          <p:cNvSpPr txBox="1"/>
          <p:nvPr/>
        </p:nvSpPr>
        <p:spPr>
          <a:xfrm>
            <a:off x="8810129" y="2664180"/>
            <a:ext cx="661670" cy="275590"/>
          </a:xfrm>
          <a:prstGeom prst="rect">
            <a:avLst/>
          </a:prstGeom>
          <a:ln w="18372">
            <a:solidFill>
              <a:srgbClr val="0000FF"/>
            </a:solidFill>
          </a:ln>
        </p:spPr>
        <p:txBody>
          <a:bodyPr vert="horz" wrap="square" lIns="0" tIns="0" rIns="0" bIns="0" rtlCol="0">
            <a:spAutoFit/>
          </a:bodyPr>
          <a:lstStyle/>
          <a:p>
            <a:pPr marL="92710">
              <a:lnSpc>
                <a:spcPts val="2060"/>
              </a:lnSpc>
            </a:pPr>
            <a:r>
              <a:rPr sz="1800" spc="-20" dirty="0">
                <a:latin typeface="Calibri"/>
                <a:cs typeface="Calibri"/>
              </a:rPr>
              <a:t>Bbox</a:t>
            </a:r>
            <a:endParaRPr sz="1800">
              <a:latin typeface="Calibri"/>
              <a:cs typeface="Calibri"/>
            </a:endParaRPr>
          </a:p>
        </p:txBody>
      </p:sp>
      <p:sp>
        <p:nvSpPr>
          <p:cNvPr id="59" name="object 59"/>
          <p:cNvSpPr txBox="1"/>
          <p:nvPr/>
        </p:nvSpPr>
        <p:spPr>
          <a:xfrm>
            <a:off x="7873110" y="3040824"/>
            <a:ext cx="661670" cy="275590"/>
          </a:xfrm>
          <a:prstGeom prst="rect">
            <a:avLst/>
          </a:prstGeom>
          <a:ln w="18372">
            <a:solidFill>
              <a:srgbClr val="0000FF"/>
            </a:solidFill>
          </a:ln>
        </p:spPr>
        <p:txBody>
          <a:bodyPr vert="horz" wrap="square" lIns="0" tIns="0" rIns="0" bIns="0" rtlCol="0">
            <a:spAutoFit/>
          </a:bodyPr>
          <a:lstStyle/>
          <a:p>
            <a:pPr marL="93980">
              <a:lnSpc>
                <a:spcPts val="2005"/>
              </a:lnSpc>
            </a:pPr>
            <a:r>
              <a:rPr sz="1800" spc="-20" dirty="0">
                <a:latin typeface="Calibri"/>
                <a:cs typeface="Calibri"/>
              </a:rPr>
              <a:t>Bbox</a:t>
            </a:r>
            <a:endParaRPr sz="1800">
              <a:latin typeface="Calibri"/>
              <a:cs typeface="Calibri"/>
            </a:endParaRPr>
          </a:p>
        </p:txBody>
      </p:sp>
      <p:sp>
        <p:nvSpPr>
          <p:cNvPr id="60" name="object 60"/>
          <p:cNvSpPr txBox="1"/>
          <p:nvPr/>
        </p:nvSpPr>
        <p:spPr>
          <a:xfrm>
            <a:off x="8720404" y="1041908"/>
            <a:ext cx="2469515" cy="1129030"/>
          </a:xfrm>
          <a:prstGeom prst="rect">
            <a:avLst/>
          </a:prstGeom>
        </p:spPr>
        <p:txBody>
          <a:bodyPr vert="horz" wrap="square" lIns="0" tIns="12700" rIns="0" bIns="0" rtlCol="0">
            <a:spAutoFit/>
          </a:bodyPr>
          <a:lstStyle/>
          <a:p>
            <a:pPr marL="1270" algn="ctr">
              <a:lnSpc>
                <a:spcPct val="100000"/>
              </a:lnSpc>
              <a:spcBef>
                <a:spcPts val="100"/>
              </a:spcBef>
            </a:pPr>
            <a:r>
              <a:rPr sz="2400" u="heavy" dirty="0">
                <a:uFill>
                  <a:solidFill>
                    <a:srgbClr val="000000"/>
                  </a:solidFill>
                </a:uFill>
                <a:latin typeface="Calibri"/>
                <a:cs typeface="Calibri"/>
              </a:rPr>
              <a:t>“Slow”</a:t>
            </a:r>
            <a:r>
              <a:rPr sz="2400" u="heavy" spc="30" dirty="0">
                <a:uFill>
                  <a:solidFill>
                    <a:srgbClr val="000000"/>
                  </a:solidFill>
                </a:uFill>
                <a:latin typeface="Calibri"/>
                <a:cs typeface="Calibri"/>
              </a:rPr>
              <a:t> </a:t>
            </a:r>
            <a:r>
              <a:rPr sz="2400" u="heavy" spc="-10" dirty="0">
                <a:uFill>
                  <a:solidFill>
                    <a:srgbClr val="000000"/>
                  </a:solidFill>
                </a:uFill>
                <a:latin typeface="Calibri"/>
                <a:cs typeface="Calibri"/>
              </a:rPr>
              <a:t>R-</a:t>
            </a:r>
            <a:r>
              <a:rPr sz="2400" u="heavy" spc="-25" dirty="0">
                <a:uFill>
                  <a:solidFill>
                    <a:srgbClr val="000000"/>
                  </a:solidFill>
                </a:uFill>
                <a:latin typeface="Calibri"/>
                <a:cs typeface="Calibri"/>
              </a:rPr>
              <a:t>CNN</a:t>
            </a:r>
            <a:endParaRPr sz="2400">
              <a:latin typeface="Calibri"/>
              <a:cs typeface="Calibri"/>
            </a:endParaRPr>
          </a:p>
          <a:p>
            <a:pPr marL="12700" marR="5080" algn="ctr">
              <a:lnSpc>
                <a:spcPct val="100800"/>
              </a:lnSpc>
            </a:pPr>
            <a:r>
              <a:rPr sz="2400" dirty="0">
                <a:latin typeface="Calibri"/>
                <a:cs typeface="Calibri"/>
              </a:rPr>
              <a:t>Process</a:t>
            </a:r>
            <a:r>
              <a:rPr sz="2400" spc="-85" dirty="0">
                <a:latin typeface="Calibri"/>
                <a:cs typeface="Calibri"/>
              </a:rPr>
              <a:t> </a:t>
            </a:r>
            <a:r>
              <a:rPr sz="2400" dirty="0">
                <a:latin typeface="Calibri"/>
                <a:cs typeface="Calibri"/>
              </a:rPr>
              <a:t>each</a:t>
            </a:r>
            <a:r>
              <a:rPr sz="2400" spc="-80" dirty="0">
                <a:latin typeface="Calibri"/>
                <a:cs typeface="Calibri"/>
              </a:rPr>
              <a:t> </a:t>
            </a:r>
            <a:r>
              <a:rPr sz="2400" spc="-10" dirty="0">
                <a:latin typeface="Calibri"/>
                <a:cs typeface="Calibri"/>
              </a:rPr>
              <a:t>region independently</a:t>
            </a:r>
            <a:endParaRPr sz="2400">
              <a:latin typeface="Calibri"/>
              <a:cs typeface="Calibri"/>
            </a:endParaRPr>
          </a:p>
        </p:txBody>
      </p:sp>
      <p:grpSp>
        <p:nvGrpSpPr>
          <p:cNvPr id="61" name="object 61"/>
          <p:cNvGrpSpPr/>
          <p:nvPr/>
        </p:nvGrpSpPr>
        <p:grpSpPr>
          <a:xfrm>
            <a:off x="1057588" y="3834003"/>
            <a:ext cx="4678045" cy="2329180"/>
            <a:chOff x="1057588" y="3834003"/>
            <a:chExt cx="4678045" cy="2329180"/>
          </a:xfrm>
        </p:grpSpPr>
        <p:pic>
          <p:nvPicPr>
            <p:cNvPr id="62" name="object 62"/>
            <p:cNvPicPr/>
            <p:nvPr/>
          </p:nvPicPr>
          <p:blipFill>
            <a:blip r:embed="rId9" cstate="print"/>
            <a:stretch>
              <a:fillRect/>
            </a:stretch>
          </p:blipFill>
          <p:spPr>
            <a:xfrm>
              <a:off x="1063751" y="4611624"/>
              <a:ext cx="4666488" cy="1545336"/>
            </a:xfrm>
            <a:prstGeom prst="rect">
              <a:avLst/>
            </a:prstGeom>
          </p:spPr>
        </p:pic>
        <p:sp>
          <p:nvSpPr>
            <p:cNvPr id="63" name="object 63"/>
            <p:cNvSpPr/>
            <p:nvPr/>
          </p:nvSpPr>
          <p:spPr>
            <a:xfrm>
              <a:off x="1063938" y="4613325"/>
              <a:ext cx="4665345" cy="1543685"/>
            </a:xfrm>
            <a:custGeom>
              <a:avLst/>
              <a:gdLst/>
              <a:ahLst/>
              <a:cxnLst/>
              <a:rect l="l" t="t" r="r" b="b"/>
              <a:pathLst>
                <a:path w="4665345" h="1543685">
                  <a:moveTo>
                    <a:pt x="0" y="1543420"/>
                  </a:moveTo>
                  <a:lnTo>
                    <a:pt x="1426560" y="0"/>
                  </a:lnTo>
                  <a:lnTo>
                    <a:pt x="4664762" y="0"/>
                  </a:lnTo>
                  <a:lnTo>
                    <a:pt x="3238191" y="1543420"/>
                  </a:lnTo>
                  <a:lnTo>
                    <a:pt x="0" y="1543420"/>
                  </a:lnTo>
                  <a:close/>
                </a:path>
              </a:pathLst>
            </a:custGeom>
            <a:ln w="12700">
              <a:solidFill>
                <a:srgbClr val="1D7D66"/>
              </a:solidFill>
            </a:ln>
          </p:spPr>
          <p:txBody>
            <a:bodyPr wrap="square" lIns="0" tIns="0" rIns="0" bIns="0" rtlCol="0"/>
            <a:lstStyle/>
            <a:p>
              <a:endParaRPr/>
            </a:p>
          </p:txBody>
        </p:sp>
        <p:sp>
          <p:nvSpPr>
            <p:cNvPr id="64" name="object 64"/>
            <p:cNvSpPr/>
            <p:nvPr/>
          </p:nvSpPr>
          <p:spPr>
            <a:xfrm>
              <a:off x="2111044" y="4306633"/>
              <a:ext cx="2248535" cy="1398905"/>
            </a:xfrm>
            <a:custGeom>
              <a:avLst/>
              <a:gdLst/>
              <a:ahLst/>
              <a:cxnLst/>
              <a:rect l="l" t="t" r="r" b="b"/>
              <a:pathLst>
                <a:path w="2248535" h="1398904">
                  <a:moveTo>
                    <a:pt x="2248115" y="0"/>
                  </a:moveTo>
                  <a:lnTo>
                    <a:pt x="0" y="0"/>
                  </a:lnTo>
                  <a:lnTo>
                    <a:pt x="0" y="1398852"/>
                  </a:lnTo>
                  <a:lnTo>
                    <a:pt x="2248115" y="1398852"/>
                  </a:lnTo>
                  <a:lnTo>
                    <a:pt x="2248115" y="0"/>
                  </a:lnTo>
                  <a:close/>
                </a:path>
              </a:pathLst>
            </a:custGeom>
            <a:solidFill>
              <a:srgbClr val="FFFFFF">
                <a:alpha val="92939"/>
              </a:srgbClr>
            </a:solidFill>
          </p:spPr>
          <p:txBody>
            <a:bodyPr wrap="square" lIns="0" tIns="0" rIns="0" bIns="0" rtlCol="0"/>
            <a:lstStyle/>
            <a:p>
              <a:endParaRPr/>
            </a:p>
          </p:txBody>
        </p:sp>
        <p:sp>
          <p:nvSpPr>
            <p:cNvPr id="65" name="object 65"/>
            <p:cNvSpPr/>
            <p:nvPr/>
          </p:nvSpPr>
          <p:spPr>
            <a:xfrm>
              <a:off x="4359160" y="3840353"/>
              <a:ext cx="466725" cy="1865630"/>
            </a:xfrm>
            <a:custGeom>
              <a:avLst/>
              <a:gdLst/>
              <a:ahLst/>
              <a:cxnLst/>
              <a:rect l="l" t="t" r="r" b="b"/>
              <a:pathLst>
                <a:path w="466725" h="1865629">
                  <a:moveTo>
                    <a:pt x="466280" y="0"/>
                  </a:moveTo>
                  <a:lnTo>
                    <a:pt x="0" y="466280"/>
                  </a:lnTo>
                  <a:lnTo>
                    <a:pt x="0" y="1865133"/>
                  </a:lnTo>
                  <a:lnTo>
                    <a:pt x="466280" y="1398854"/>
                  </a:lnTo>
                  <a:lnTo>
                    <a:pt x="466280" y="0"/>
                  </a:lnTo>
                  <a:close/>
                </a:path>
              </a:pathLst>
            </a:custGeom>
            <a:solidFill>
              <a:srgbClr val="CDCDCD">
                <a:alpha val="92939"/>
              </a:srgbClr>
            </a:solidFill>
          </p:spPr>
          <p:txBody>
            <a:bodyPr wrap="square" lIns="0" tIns="0" rIns="0" bIns="0" rtlCol="0"/>
            <a:lstStyle/>
            <a:p>
              <a:endParaRPr/>
            </a:p>
          </p:txBody>
        </p:sp>
        <p:sp>
          <p:nvSpPr>
            <p:cNvPr id="66" name="object 66"/>
            <p:cNvSpPr/>
            <p:nvPr/>
          </p:nvSpPr>
          <p:spPr>
            <a:xfrm>
              <a:off x="2111044" y="3840353"/>
              <a:ext cx="2714625" cy="466725"/>
            </a:xfrm>
            <a:custGeom>
              <a:avLst/>
              <a:gdLst/>
              <a:ahLst/>
              <a:cxnLst/>
              <a:rect l="l" t="t" r="r" b="b"/>
              <a:pathLst>
                <a:path w="2714625" h="466725">
                  <a:moveTo>
                    <a:pt x="2714396" y="0"/>
                  </a:moveTo>
                  <a:lnTo>
                    <a:pt x="466280" y="0"/>
                  </a:lnTo>
                  <a:lnTo>
                    <a:pt x="0" y="466280"/>
                  </a:lnTo>
                  <a:lnTo>
                    <a:pt x="2248115" y="466280"/>
                  </a:lnTo>
                  <a:lnTo>
                    <a:pt x="2714396" y="0"/>
                  </a:lnTo>
                  <a:close/>
                </a:path>
              </a:pathLst>
            </a:custGeom>
            <a:solidFill>
              <a:srgbClr val="FFFFFF">
                <a:alpha val="92939"/>
              </a:srgbClr>
            </a:solidFill>
          </p:spPr>
          <p:txBody>
            <a:bodyPr wrap="square" lIns="0" tIns="0" rIns="0" bIns="0" rtlCol="0"/>
            <a:lstStyle/>
            <a:p>
              <a:endParaRPr/>
            </a:p>
          </p:txBody>
        </p:sp>
        <p:sp>
          <p:nvSpPr>
            <p:cNvPr id="67" name="object 67"/>
            <p:cNvSpPr/>
            <p:nvPr/>
          </p:nvSpPr>
          <p:spPr>
            <a:xfrm>
              <a:off x="2111044" y="3840353"/>
              <a:ext cx="2714625" cy="1865630"/>
            </a:xfrm>
            <a:custGeom>
              <a:avLst/>
              <a:gdLst/>
              <a:ahLst/>
              <a:cxnLst/>
              <a:rect l="l" t="t" r="r" b="b"/>
              <a:pathLst>
                <a:path w="2714625" h="1865629">
                  <a:moveTo>
                    <a:pt x="0" y="466284"/>
                  </a:moveTo>
                  <a:lnTo>
                    <a:pt x="466284" y="0"/>
                  </a:lnTo>
                  <a:lnTo>
                    <a:pt x="2714401" y="0"/>
                  </a:lnTo>
                  <a:lnTo>
                    <a:pt x="2714401" y="1398850"/>
                  </a:lnTo>
                  <a:lnTo>
                    <a:pt x="2248121" y="1865141"/>
                  </a:lnTo>
                  <a:lnTo>
                    <a:pt x="0" y="1865141"/>
                  </a:lnTo>
                  <a:lnTo>
                    <a:pt x="0" y="466284"/>
                  </a:lnTo>
                  <a:close/>
                </a:path>
                <a:path w="2714625" h="1865629">
                  <a:moveTo>
                    <a:pt x="0" y="466284"/>
                  </a:moveTo>
                  <a:lnTo>
                    <a:pt x="2248121" y="466284"/>
                  </a:lnTo>
                  <a:lnTo>
                    <a:pt x="2714401" y="0"/>
                  </a:lnTo>
                </a:path>
                <a:path w="2714625" h="1865629">
                  <a:moveTo>
                    <a:pt x="2248121" y="466284"/>
                  </a:moveTo>
                  <a:lnTo>
                    <a:pt x="2248121" y="1865141"/>
                  </a:lnTo>
                </a:path>
              </a:pathLst>
            </a:custGeom>
            <a:ln w="12700">
              <a:solidFill>
                <a:srgbClr val="1D7D66"/>
              </a:solidFill>
            </a:ln>
          </p:spPr>
          <p:txBody>
            <a:bodyPr wrap="square" lIns="0" tIns="0" rIns="0" bIns="0" rtlCol="0"/>
            <a:lstStyle/>
            <a:p>
              <a:endParaRPr/>
            </a:p>
          </p:txBody>
        </p:sp>
      </p:grpSp>
      <p:sp>
        <p:nvSpPr>
          <p:cNvPr id="68" name="object 68"/>
          <p:cNvSpPr txBox="1"/>
          <p:nvPr/>
        </p:nvSpPr>
        <p:spPr>
          <a:xfrm>
            <a:off x="2690787" y="4784852"/>
            <a:ext cx="108966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ConvNet</a:t>
            </a:r>
            <a:endParaRPr sz="2400">
              <a:latin typeface="Calibri"/>
              <a:cs typeface="Calibri"/>
            </a:endParaRPr>
          </a:p>
        </p:txBody>
      </p:sp>
      <p:grpSp>
        <p:nvGrpSpPr>
          <p:cNvPr id="69" name="object 69"/>
          <p:cNvGrpSpPr/>
          <p:nvPr/>
        </p:nvGrpSpPr>
        <p:grpSpPr>
          <a:xfrm>
            <a:off x="1583245" y="2980156"/>
            <a:ext cx="3248660" cy="1104900"/>
            <a:chOff x="1583245" y="2980156"/>
            <a:chExt cx="3248660" cy="1104900"/>
          </a:xfrm>
        </p:grpSpPr>
        <p:sp>
          <p:nvSpPr>
            <p:cNvPr id="70" name="object 70"/>
            <p:cNvSpPr/>
            <p:nvPr/>
          </p:nvSpPr>
          <p:spPr>
            <a:xfrm>
              <a:off x="2111044" y="3301072"/>
              <a:ext cx="2714625" cy="458470"/>
            </a:xfrm>
            <a:custGeom>
              <a:avLst/>
              <a:gdLst/>
              <a:ahLst/>
              <a:cxnLst/>
              <a:rect l="l" t="t" r="r" b="b"/>
              <a:pathLst>
                <a:path w="2714625" h="458470">
                  <a:moveTo>
                    <a:pt x="2714396" y="0"/>
                  </a:moveTo>
                  <a:lnTo>
                    <a:pt x="423557" y="0"/>
                  </a:lnTo>
                  <a:lnTo>
                    <a:pt x="0" y="458241"/>
                  </a:lnTo>
                  <a:lnTo>
                    <a:pt x="2290851" y="458241"/>
                  </a:lnTo>
                  <a:lnTo>
                    <a:pt x="2714396" y="0"/>
                  </a:lnTo>
                  <a:close/>
                </a:path>
              </a:pathLst>
            </a:custGeom>
            <a:solidFill>
              <a:srgbClr val="E7E6E6"/>
            </a:solidFill>
          </p:spPr>
          <p:txBody>
            <a:bodyPr wrap="square" lIns="0" tIns="0" rIns="0" bIns="0" rtlCol="0"/>
            <a:lstStyle/>
            <a:p>
              <a:endParaRPr/>
            </a:p>
          </p:txBody>
        </p:sp>
        <p:sp>
          <p:nvSpPr>
            <p:cNvPr id="71" name="object 71"/>
            <p:cNvSpPr/>
            <p:nvPr/>
          </p:nvSpPr>
          <p:spPr>
            <a:xfrm>
              <a:off x="2111044" y="3301072"/>
              <a:ext cx="2714625" cy="458470"/>
            </a:xfrm>
            <a:custGeom>
              <a:avLst/>
              <a:gdLst/>
              <a:ahLst/>
              <a:cxnLst/>
              <a:rect l="l" t="t" r="r" b="b"/>
              <a:pathLst>
                <a:path w="2714625" h="458470">
                  <a:moveTo>
                    <a:pt x="0" y="458248"/>
                  </a:moveTo>
                  <a:lnTo>
                    <a:pt x="423555" y="0"/>
                  </a:lnTo>
                  <a:lnTo>
                    <a:pt x="2714401" y="0"/>
                  </a:lnTo>
                  <a:lnTo>
                    <a:pt x="2290841" y="458248"/>
                  </a:lnTo>
                  <a:lnTo>
                    <a:pt x="0" y="458248"/>
                  </a:lnTo>
                  <a:close/>
                </a:path>
              </a:pathLst>
            </a:custGeom>
            <a:ln w="12700">
              <a:solidFill>
                <a:srgbClr val="1D7D66"/>
              </a:solidFill>
            </a:ln>
          </p:spPr>
          <p:txBody>
            <a:bodyPr wrap="square" lIns="0" tIns="0" rIns="0" bIns="0" rtlCol="0"/>
            <a:lstStyle/>
            <a:p>
              <a:endParaRPr/>
            </a:p>
          </p:txBody>
        </p:sp>
        <p:sp>
          <p:nvSpPr>
            <p:cNvPr id="72" name="object 72"/>
            <p:cNvSpPr/>
            <p:nvPr/>
          </p:nvSpPr>
          <p:spPr>
            <a:xfrm>
              <a:off x="3288474" y="3781933"/>
              <a:ext cx="238760" cy="297180"/>
            </a:xfrm>
            <a:custGeom>
              <a:avLst/>
              <a:gdLst/>
              <a:ahLst/>
              <a:cxnLst/>
              <a:rect l="l" t="t" r="r" b="b"/>
              <a:pathLst>
                <a:path w="238760" h="297179">
                  <a:moveTo>
                    <a:pt x="119138" y="0"/>
                  </a:moveTo>
                  <a:lnTo>
                    <a:pt x="0" y="119126"/>
                  </a:lnTo>
                  <a:lnTo>
                    <a:pt x="59575" y="119126"/>
                  </a:lnTo>
                  <a:lnTo>
                    <a:pt x="59575" y="296646"/>
                  </a:lnTo>
                  <a:lnTo>
                    <a:pt x="178701" y="296646"/>
                  </a:lnTo>
                  <a:lnTo>
                    <a:pt x="178701" y="119126"/>
                  </a:lnTo>
                  <a:lnTo>
                    <a:pt x="238277" y="119126"/>
                  </a:lnTo>
                  <a:lnTo>
                    <a:pt x="119138" y="0"/>
                  </a:lnTo>
                  <a:close/>
                </a:path>
              </a:pathLst>
            </a:custGeom>
            <a:solidFill>
              <a:srgbClr val="28AD8A"/>
            </a:solidFill>
          </p:spPr>
          <p:txBody>
            <a:bodyPr wrap="square" lIns="0" tIns="0" rIns="0" bIns="0" rtlCol="0"/>
            <a:lstStyle/>
            <a:p>
              <a:endParaRPr/>
            </a:p>
          </p:txBody>
        </p:sp>
        <p:sp>
          <p:nvSpPr>
            <p:cNvPr id="73" name="object 73"/>
            <p:cNvSpPr/>
            <p:nvPr/>
          </p:nvSpPr>
          <p:spPr>
            <a:xfrm>
              <a:off x="3288474" y="378193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74" name="object 74"/>
            <p:cNvSpPr/>
            <p:nvPr/>
          </p:nvSpPr>
          <p:spPr>
            <a:xfrm>
              <a:off x="2359710" y="3408921"/>
              <a:ext cx="753745" cy="292735"/>
            </a:xfrm>
            <a:custGeom>
              <a:avLst/>
              <a:gdLst/>
              <a:ahLst/>
              <a:cxnLst/>
              <a:rect l="l" t="t" r="r" b="b"/>
              <a:pathLst>
                <a:path w="753744" h="292735">
                  <a:moveTo>
                    <a:pt x="753427" y="0"/>
                  </a:moveTo>
                  <a:lnTo>
                    <a:pt x="270103" y="0"/>
                  </a:lnTo>
                  <a:lnTo>
                    <a:pt x="0" y="292227"/>
                  </a:lnTo>
                  <a:lnTo>
                    <a:pt x="483323" y="292227"/>
                  </a:lnTo>
                  <a:lnTo>
                    <a:pt x="753427" y="0"/>
                  </a:lnTo>
                  <a:close/>
                </a:path>
              </a:pathLst>
            </a:custGeom>
            <a:solidFill>
              <a:srgbClr val="E7E6E6"/>
            </a:solidFill>
          </p:spPr>
          <p:txBody>
            <a:bodyPr wrap="square" lIns="0" tIns="0" rIns="0" bIns="0" rtlCol="0"/>
            <a:lstStyle/>
            <a:p>
              <a:endParaRPr/>
            </a:p>
          </p:txBody>
        </p:sp>
        <p:sp>
          <p:nvSpPr>
            <p:cNvPr id="75" name="object 75"/>
            <p:cNvSpPr/>
            <p:nvPr/>
          </p:nvSpPr>
          <p:spPr>
            <a:xfrm>
              <a:off x="2359710" y="3408921"/>
              <a:ext cx="753745" cy="292735"/>
            </a:xfrm>
            <a:custGeom>
              <a:avLst/>
              <a:gdLst/>
              <a:ahLst/>
              <a:cxnLst/>
              <a:rect l="l" t="t" r="r" b="b"/>
              <a:pathLst>
                <a:path w="753744" h="292735">
                  <a:moveTo>
                    <a:pt x="0" y="292229"/>
                  </a:moveTo>
                  <a:lnTo>
                    <a:pt x="270104" y="0"/>
                  </a:lnTo>
                  <a:lnTo>
                    <a:pt x="753427" y="0"/>
                  </a:lnTo>
                  <a:lnTo>
                    <a:pt x="483323" y="292229"/>
                  </a:lnTo>
                  <a:lnTo>
                    <a:pt x="0" y="292229"/>
                  </a:lnTo>
                  <a:close/>
                </a:path>
              </a:pathLst>
            </a:custGeom>
            <a:ln w="12700">
              <a:solidFill>
                <a:srgbClr val="1D7D66"/>
              </a:solidFill>
            </a:ln>
          </p:spPr>
          <p:txBody>
            <a:bodyPr wrap="square" lIns="0" tIns="0" rIns="0" bIns="0" rtlCol="0"/>
            <a:lstStyle/>
            <a:p>
              <a:endParaRPr/>
            </a:p>
          </p:txBody>
        </p:sp>
        <p:sp>
          <p:nvSpPr>
            <p:cNvPr id="76" name="object 76"/>
            <p:cNvSpPr/>
            <p:nvPr/>
          </p:nvSpPr>
          <p:spPr>
            <a:xfrm>
              <a:off x="3091497" y="3534752"/>
              <a:ext cx="857885" cy="119380"/>
            </a:xfrm>
            <a:custGeom>
              <a:avLst/>
              <a:gdLst/>
              <a:ahLst/>
              <a:cxnLst/>
              <a:rect l="l" t="t" r="r" b="b"/>
              <a:pathLst>
                <a:path w="857885" h="119379">
                  <a:moveTo>
                    <a:pt x="857516" y="0"/>
                  </a:moveTo>
                  <a:lnTo>
                    <a:pt x="110108" y="0"/>
                  </a:lnTo>
                  <a:lnTo>
                    <a:pt x="0" y="119138"/>
                  </a:lnTo>
                  <a:lnTo>
                    <a:pt x="747394" y="119138"/>
                  </a:lnTo>
                  <a:lnTo>
                    <a:pt x="857516" y="0"/>
                  </a:lnTo>
                  <a:close/>
                </a:path>
              </a:pathLst>
            </a:custGeom>
            <a:solidFill>
              <a:srgbClr val="E7E6E6"/>
            </a:solidFill>
          </p:spPr>
          <p:txBody>
            <a:bodyPr wrap="square" lIns="0" tIns="0" rIns="0" bIns="0" rtlCol="0"/>
            <a:lstStyle/>
            <a:p>
              <a:endParaRPr/>
            </a:p>
          </p:txBody>
        </p:sp>
        <p:sp>
          <p:nvSpPr>
            <p:cNvPr id="77" name="object 77"/>
            <p:cNvSpPr/>
            <p:nvPr/>
          </p:nvSpPr>
          <p:spPr>
            <a:xfrm>
              <a:off x="3091497" y="3534752"/>
              <a:ext cx="857885" cy="119380"/>
            </a:xfrm>
            <a:custGeom>
              <a:avLst/>
              <a:gdLst/>
              <a:ahLst/>
              <a:cxnLst/>
              <a:rect l="l" t="t" r="r" b="b"/>
              <a:pathLst>
                <a:path w="857885" h="119379">
                  <a:moveTo>
                    <a:pt x="0" y="119133"/>
                  </a:moveTo>
                  <a:lnTo>
                    <a:pt x="110113" y="0"/>
                  </a:lnTo>
                  <a:lnTo>
                    <a:pt x="857520" y="0"/>
                  </a:lnTo>
                  <a:lnTo>
                    <a:pt x="747407" y="119133"/>
                  </a:lnTo>
                  <a:lnTo>
                    <a:pt x="0" y="119133"/>
                  </a:lnTo>
                  <a:close/>
                </a:path>
              </a:pathLst>
            </a:custGeom>
            <a:ln w="12700">
              <a:solidFill>
                <a:srgbClr val="1D7D66"/>
              </a:solidFill>
            </a:ln>
          </p:spPr>
          <p:txBody>
            <a:bodyPr wrap="square" lIns="0" tIns="0" rIns="0" bIns="0" rtlCol="0"/>
            <a:lstStyle/>
            <a:p>
              <a:endParaRPr/>
            </a:p>
          </p:txBody>
        </p:sp>
        <p:sp>
          <p:nvSpPr>
            <p:cNvPr id="78" name="object 78"/>
            <p:cNvSpPr/>
            <p:nvPr/>
          </p:nvSpPr>
          <p:spPr>
            <a:xfrm>
              <a:off x="3949103" y="3358375"/>
              <a:ext cx="671830" cy="342900"/>
            </a:xfrm>
            <a:custGeom>
              <a:avLst/>
              <a:gdLst/>
              <a:ahLst/>
              <a:cxnLst/>
              <a:rect l="l" t="t" r="r" b="b"/>
              <a:pathLst>
                <a:path w="671829" h="342900">
                  <a:moveTo>
                    <a:pt x="671449" y="0"/>
                  </a:moveTo>
                  <a:lnTo>
                    <a:pt x="316712" y="0"/>
                  </a:lnTo>
                  <a:lnTo>
                    <a:pt x="0" y="342645"/>
                  </a:lnTo>
                  <a:lnTo>
                    <a:pt x="354736" y="342645"/>
                  </a:lnTo>
                  <a:lnTo>
                    <a:pt x="671449" y="0"/>
                  </a:lnTo>
                  <a:close/>
                </a:path>
              </a:pathLst>
            </a:custGeom>
            <a:solidFill>
              <a:srgbClr val="E7E6E6"/>
            </a:solidFill>
          </p:spPr>
          <p:txBody>
            <a:bodyPr wrap="square" lIns="0" tIns="0" rIns="0" bIns="0" rtlCol="0"/>
            <a:lstStyle/>
            <a:p>
              <a:endParaRPr/>
            </a:p>
          </p:txBody>
        </p:sp>
        <p:sp>
          <p:nvSpPr>
            <p:cNvPr id="79" name="object 79"/>
            <p:cNvSpPr/>
            <p:nvPr/>
          </p:nvSpPr>
          <p:spPr>
            <a:xfrm>
              <a:off x="3949103" y="3358375"/>
              <a:ext cx="671830" cy="342900"/>
            </a:xfrm>
            <a:custGeom>
              <a:avLst/>
              <a:gdLst/>
              <a:ahLst/>
              <a:cxnLst/>
              <a:rect l="l" t="t" r="r" b="b"/>
              <a:pathLst>
                <a:path w="671829" h="342900">
                  <a:moveTo>
                    <a:pt x="0" y="342654"/>
                  </a:moveTo>
                  <a:lnTo>
                    <a:pt x="316711" y="0"/>
                  </a:lnTo>
                  <a:lnTo>
                    <a:pt x="671449" y="0"/>
                  </a:lnTo>
                  <a:lnTo>
                    <a:pt x="354738" y="342654"/>
                  </a:lnTo>
                  <a:lnTo>
                    <a:pt x="0" y="342654"/>
                  </a:lnTo>
                  <a:close/>
                </a:path>
              </a:pathLst>
            </a:custGeom>
            <a:ln w="12700">
              <a:solidFill>
                <a:srgbClr val="1D7D66"/>
              </a:solidFill>
            </a:ln>
          </p:spPr>
          <p:txBody>
            <a:bodyPr wrap="square" lIns="0" tIns="0" rIns="0" bIns="0" rtlCol="0"/>
            <a:lstStyle/>
            <a:p>
              <a:endParaRPr/>
            </a:p>
          </p:txBody>
        </p:sp>
        <p:sp>
          <p:nvSpPr>
            <p:cNvPr id="80" name="object 80"/>
            <p:cNvSpPr/>
            <p:nvPr/>
          </p:nvSpPr>
          <p:spPr>
            <a:xfrm>
              <a:off x="2672803" y="3202203"/>
              <a:ext cx="238760" cy="297180"/>
            </a:xfrm>
            <a:custGeom>
              <a:avLst/>
              <a:gdLst/>
              <a:ahLst/>
              <a:cxnLst/>
              <a:rect l="l" t="t" r="r" b="b"/>
              <a:pathLst>
                <a:path w="238760" h="297179">
                  <a:moveTo>
                    <a:pt x="119125" y="0"/>
                  </a:moveTo>
                  <a:lnTo>
                    <a:pt x="0" y="119125"/>
                  </a:lnTo>
                  <a:lnTo>
                    <a:pt x="59562" y="119125"/>
                  </a:lnTo>
                  <a:lnTo>
                    <a:pt x="59562" y="296646"/>
                  </a:lnTo>
                  <a:lnTo>
                    <a:pt x="178688" y="296646"/>
                  </a:lnTo>
                  <a:lnTo>
                    <a:pt x="178688" y="119125"/>
                  </a:lnTo>
                  <a:lnTo>
                    <a:pt x="238264" y="119125"/>
                  </a:lnTo>
                  <a:lnTo>
                    <a:pt x="119125" y="0"/>
                  </a:lnTo>
                  <a:close/>
                </a:path>
              </a:pathLst>
            </a:custGeom>
            <a:solidFill>
              <a:srgbClr val="28AD8A"/>
            </a:solidFill>
          </p:spPr>
          <p:txBody>
            <a:bodyPr wrap="square" lIns="0" tIns="0" rIns="0" bIns="0" rtlCol="0"/>
            <a:lstStyle/>
            <a:p>
              <a:endParaRPr/>
            </a:p>
          </p:txBody>
        </p:sp>
        <p:sp>
          <p:nvSpPr>
            <p:cNvPr id="81" name="object 81"/>
            <p:cNvSpPr/>
            <p:nvPr/>
          </p:nvSpPr>
          <p:spPr>
            <a:xfrm>
              <a:off x="2672803" y="320220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82" name="object 82"/>
            <p:cNvSpPr/>
            <p:nvPr/>
          </p:nvSpPr>
          <p:spPr>
            <a:xfrm>
              <a:off x="3414306" y="3311753"/>
              <a:ext cx="238760" cy="297180"/>
            </a:xfrm>
            <a:custGeom>
              <a:avLst/>
              <a:gdLst/>
              <a:ahLst/>
              <a:cxnLst/>
              <a:rect l="l" t="t" r="r" b="b"/>
              <a:pathLst>
                <a:path w="238760" h="297179">
                  <a:moveTo>
                    <a:pt x="119138" y="0"/>
                  </a:moveTo>
                  <a:lnTo>
                    <a:pt x="0" y="119126"/>
                  </a:lnTo>
                  <a:lnTo>
                    <a:pt x="59575" y="119126"/>
                  </a:lnTo>
                  <a:lnTo>
                    <a:pt x="59575" y="296646"/>
                  </a:lnTo>
                  <a:lnTo>
                    <a:pt x="178701" y="296646"/>
                  </a:lnTo>
                  <a:lnTo>
                    <a:pt x="178701" y="119126"/>
                  </a:lnTo>
                  <a:lnTo>
                    <a:pt x="238277" y="119126"/>
                  </a:lnTo>
                  <a:lnTo>
                    <a:pt x="119138" y="0"/>
                  </a:lnTo>
                  <a:close/>
                </a:path>
              </a:pathLst>
            </a:custGeom>
            <a:solidFill>
              <a:srgbClr val="28AD8A"/>
            </a:solidFill>
          </p:spPr>
          <p:txBody>
            <a:bodyPr wrap="square" lIns="0" tIns="0" rIns="0" bIns="0" rtlCol="0"/>
            <a:lstStyle/>
            <a:p>
              <a:endParaRPr/>
            </a:p>
          </p:txBody>
        </p:sp>
        <p:sp>
          <p:nvSpPr>
            <p:cNvPr id="83" name="object 83"/>
            <p:cNvSpPr/>
            <p:nvPr/>
          </p:nvSpPr>
          <p:spPr>
            <a:xfrm>
              <a:off x="3414306" y="331175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84" name="object 84"/>
            <p:cNvSpPr/>
            <p:nvPr/>
          </p:nvSpPr>
          <p:spPr>
            <a:xfrm>
              <a:off x="4155821" y="3252774"/>
              <a:ext cx="238760" cy="297180"/>
            </a:xfrm>
            <a:custGeom>
              <a:avLst/>
              <a:gdLst/>
              <a:ahLst/>
              <a:cxnLst/>
              <a:rect l="l" t="t" r="r" b="b"/>
              <a:pathLst>
                <a:path w="238760" h="297179">
                  <a:moveTo>
                    <a:pt x="119138" y="0"/>
                  </a:moveTo>
                  <a:lnTo>
                    <a:pt x="0" y="119125"/>
                  </a:lnTo>
                  <a:lnTo>
                    <a:pt x="59575" y="119125"/>
                  </a:lnTo>
                  <a:lnTo>
                    <a:pt x="59575" y="296646"/>
                  </a:lnTo>
                  <a:lnTo>
                    <a:pt x="178701" y="296646"/>
                  </a:lnTo>
                  <a:lnTo>
                    <a:pt x="178701" y="119125"/>
                  </a:lnTo>
                  <a:lnTo>
                    <a:pt x="238264" y="119125"/>
                  </a:lnTo>
                  <a:lnTo>
                    <a:pt x="119138" y="0"/>
                  </a:lnTo>
                  <a:close/>
                </a:path>
              </a:pathLst>
            </a:custGeom>
            <a:solidFill>
              <a:srgbClr val="28AD8A"/>
            </a:solidFill>
          </p:spPr>
          <p:txBody>
            <a:bodyPr wrap="square" lIns="0" tIns="0" rIns="0" bIns="0" rtlCol="0"/>
            <a:lstStyle/>
            <a:p>
              <a:endParaRPr/>
            </a:p>
          </p:txBody>
        </p:sp>
        <p:sp>
          <p:nvSpPr>
            <p:cNvPr id="85" name="object 85"/>
            <p:cNvSpPr/>
            <p:nvPr/>
          </p:nvSpPr>
          <p:spPr>
            <a:xfrm>
              <a:off x="4155821" y="3252774"/>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86" name="object 86"/>
            <p:cNvSpPr/>
            <p:nvPr/>
          </p:nvSpPr>
          <p:spPr>
            <a:xfrm>
              <a:off x="2519997" y="2986506"/>
              <a:ext cx="557530" cy="175895"/>
            </a:xfrm>
            <a:custGeom>
              <a:avLst/>
              <a:gdLst/>
              <a:ahLst/>
              <a:cxnLst/>
              <a:rect l="l" t="t" r="r" b="b"/>
              <a:pathLst>
                <a:path w="557530" h="175894">
                  <a:moveTo>
                    <a:pt x="557326" y="0"/>
                  </a:moveTo>
                  <a:lnTo>
                    <a:pt x="162445" y="0"/>
                  </a:lnTo>
                  <a:lnTo>
                    <a:pt x="0" y="175742"/>
                  </a:lnTo>
                  <a:lnTo>
                    <a:pt x="394893" y="175742"/>
                  </a:lnTo>
                  <a:lnTo>
                    <a:pt x="557326" y="0"/>
                  </a:lnTo>
                  <a:close/>
                </a:path>
              </a:pathLst>
            </a:custGeom>
            <a:solidFill>
              <a:srgbClr val="E7E6E6"/>
            </a:solidFill>
          </p:spPr>
          <p:txBody>
            <a:bodyPr wrap="square" lIns="0" tIns="0" rIns="0" bIns="0" rtlCol="0"/>
            <a:lstStyle/>
            <a:p>
              <a:endParaRPr/>
            </a:p>
          </p:txBody>
        </p:sp>
        <p:sp>
          <p:nvSpPr>
            <p:cNvPr id="87" name="object 87"/>
            <p:cNvSpPr/>
            <p:nvPr/>
          </p:nvSpPr>
          <p:spPr>
            <a:xfrm>
              <a:off x="2519997" y="2986506"/>
              <a:ext cx="557530" cy="175895"/>
            </a:xfrm>
            <a:custGeom>
              <a:avLst/>
              <a:gdLst/>
              <a:ahLst/>
              <a:cxnLst/>
              <a:rect l="l" t="t" r="r" b="b"/>
              <a:pathLst>
                <a:path w="557530"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88" name="object 88"/>
            <p:cNvSpPr/>
            <p:nvPr/>
          </p:nvSpPr>
          <p:spPr>
            <a:xfrm>
              <a:off x="3303460" y="3040126"/>
              <a:ext cx="557530" cy="175895"/>
            </a:xfrm>
            <a:custGeom>
              <a:avLst/>
              <a:gdLst/>
              <a:ahLst/>
              <a:cxnLst/>
              <a:rect l="l" t="t" r="r" b="b"/>
              <a:pathLst>
                <a:path w="557529" h="175894">
                  <a:moveTo>
                    <a:pt x="557326" y="0"/>
                  </a:moveTo>
                  <a:lnTo>
                    <a:pt x="162445" y="0"/>
                  </a:lnTo>
                  <a:lnTo>
                    <a:pt x="0" y="175755"/>
                  </a:lnTo>
                  <a:lnTo>
                    <a:pt x="394881" y="175755"/>
                  </a:lnTo>
                  <a:lnTo>
                    <a:pt x="557326" y="0"/>
                  </a:lnTo>
                  <a:close/>
                </a:path>
              </a:pathLst>
            </a:custGeom>
            <a:solidFill>
              <a:srgbClr val="E7E6E6"/>
            </a:solidFill>
          </p:spPr>
          <p:txBody>
            <a:bodyPr wrap="square" lIns="0" tIns="0" rIns="0" bIns="0" rtlCol="0"/>
            <a:lstStyle/>
            <a:p>
              <a:endParaRPr/>
            </a:p>
          </p:txBody>
        </p:sp>
        <p:sp>
          <p:nvSpPr>
            <p:cNvPr id="89" name="object 89"/>
            <p:cNvSpPr/>
            <p:nvPr/>
          </p:nvSpPr>
          <p:spPr>
            <a:xfrm>
              <a:off x="3303460" y="3040126"/>
              <a:ext cx="557530" cy="175895"/>
            </a:xfrm>
            <a:custGeom>
              <a:avLst/>
              <a:gdLst/>
              <a:ahLst/>
              <a:cxnLst/>
              <a:rect l="l" t="t" r="r" b="b"/>
              <a:pathLst>
                <a:path w="557529"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90" name="object 90"/>
            <p:cNvSpPr/>
            <p:nvPr/>
          </p:nvSpPr>
          <p:spPr>
            <a:xfrm>
              <a:off x="4064825" y="3028594"/>
              <a:ext cx="557530" cy="175895"/>
            </a:xfrm>
            <a:custGeom>
              <a:avLst/>
              <a:gdLst/>
              <a:ahLst/>
              <a:cxnLst/>
              <a:rect l="l" t="t" r="r" b="b"/>
              <a:pathLst>
                <a:path w="557529" h="175894">
                  <a:moveTo>
                    <a:pt x="557326" y="0"/>
                  </a:moveTo>
                  <a:lnTo>
                    <a:pt x="162433" y="0"/>
                  </a:lnTo>
                  <a:lnTo>
                    <a:pt x="0" y="175742"/>
                  </a:lnTo>
                  <a:lnTo>
                    <a:pt x="394881" y="175742"/>
                  </a:lnTo>
                  <a:lnTo>
                    <a:pt x="557326" y="0"/>
                  </a:lnTo>
                  <a:close/>
                </a:path>
              </a:pathLst>
            </a:custGeom>
            <a:solidFill>
              <a:srgbClr val="E7E6E6"/>
            </a:solidFill>
          </p:spPr>
          <p:txBody>
            <a:bodyPr wrap="square" lIns="0" tIns="0" rIns="0" bIns="0" rtlCol="0"/>
            <a:lstStyle/>
            <a:p>
              <a:endParaRPr/>
            </a:p>
          </p:txBody>
        </p:sp>
        <p:sp>
          <p:nvSpPr>
            <p:cNvPr id="91" name="object 91"/>
            <p:cNvSpPr/>
            <p:nvPr/>
          </p:nvSpPr>
          <p:spPr>
            <a:xfrm>
              <a:off x="4064825" y="3028594"/>
              <a:ext cx="557530" cy="175895"/>
            </a:xfrm>
            <a:custGeom>
              <a:avLst/>
              <a:gdLst/>
              <a:ahLst/>
              <a:cxnLst/>
              <a:rect l="l" t="t" r="r" b="b"/>
              <a:pathLst>
                <a:path w="557529"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92" name="object 92"/>
            <p:cNvSpPr/>
            <p:nvPr/>
          </p:nvSpPr>
          <p:spPr>
            <a:xfrm>
              <a:off x="1583245" y="3556190"/>
              <a:ext cx="1071880" cy="76200"/>
            </a:xfrm>
            <a:custGeom>
              <a:avLst/>
              <a:gdLst/>
              <a:ahLst/>
              <a:cxnLst/>
              <a:rect l="l" t="t" r="r" b="b"/>
              <a:pathLst>
                <a:path w="1071880" h="76200">
                  <a:moveTo>
                    <a:pt x="995400" y="0"/>
                  </a:moveTo>
                  <a:lnTo>
                    <a:pt x="995400" y="76200"/>
                  </a:lnTo>
                  <a:lnTo>
                    <a:pt x="1052550" y="47625"/>
                  </a:lnTo>
                  <a:lnTo>
                    <a:pt x="1008100" y="47625"/>
                  </a:lnTo>
                  <a:lnTo>
                    <a:pt x="1008100" y="28575"/>
                  </a:lnTo>
                  <a:lnTo>
                    <a:pt x="1052550" y="28575"/>
                  </a:lnTo>
                  <a:lnTo>
                    <a:pt x="995400" y="0"/>
                  </a:lnTo>
                  <a:close/>
                </a:path>
                <a:path w="1071880" h="76200">
                  <a:moveTo>
                    <a:pt x="995400" y="28575"/>
                  </a:moveTo>
                  <a:lnTo>
                    <a:pt x="0" y="28575"/>
                  </a:lnTo>
                  <a:lnTo>
                    <a:pt x="0" y="47625"/>
                  </a:lnTo>
                  <a:lnTo>
                    <a:pt x="995400" y="47625"/>
                  </a:lnTo>
                  <a:lnTo>
                    <a:pt x="995400" y="28575"/>
                  </a:lnTo>
                  <a:close/>
                </a:path>
                <a:path w="1071880" h="76200">
                  <a:moveTo>
                    <a:pt x="1052550" y="28575"/>
                  </a:moveTo>
                  <a:lnTo>
                    <a:pt x="1008100" y="28575"/>
                  </a:lnTo>
                  <a:lnTo>
                    <a:pt x="1008100" y="47625"/>
                  </a:lnTo>
                  <a:lnTo>
                    <a:pt x="1052550" y="47625"/>
                  </a:lnTo>
                  <a:lnTo>
                    <a:pt x="1071600" y="38100"/>
                  </a:lnTo>
                  <a:lnTo>
                    <a:pt x="1052550" y="28575"/>
                  </a:lnTo>
                  <a:close/>
                </a:path>
              </a:pathLst>
            </a:custGeom>
            <a:solidFill>
              <a:srgbClr val="C8472B"/>
            </a:solidFill>
          </p:spPr>
          <p:txBody>
            <a:bodyPr wrap="square" lIns="0" tIns="0" rIns="0" bIns="0" rtlCol="0"/>
            <a:lstStyle/>
            <a:p>
              <a:endParaRPr/>
            </a:p>
          </p:txBody>
        </p:sp>
      </p:grpSp>
      <p:sp>
        <p:nvSpPr>
          <p:cNvPr id="93" name="object 93"/>
          <p:cNvSpPr txBox="1"/>
          <p:nvPr/>
        </p:nvSpPr>
        <p:spPr>
          <a:xfrm>
            <a:off x="4790033" y="5680964"/>
            <a:ext cx="150304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Input</a:t>
            </a:r>
            <a:r>
              <a:rPr sz="2400" spc="-50" dirty="0">
                <a:latin typeface="Calibri"/>
                <a:cs typeface="Calibri"/>
              </a:rPr>
              <a:t> </a:t>
            </a:r>
            <a:r>
              <a:rPr sz="2400" spc="-20" dirty="0">
                <a:latin typeface="Calibri"/>
                <a:cs typeface="Calibri"/>
              </a:rPr>
              <a:t>image</a:t>
            </a:r>
            <a:endParaRPr sz="2400">
              <a:latin typeface="Calibri"/>
              <a:cs typeface="Calibri"/>
            </a:endParaRPr>
          </a:p>
        </p:txBody>
      </p:sp>
      <p:sp>
        <p:nvSpPr>
          <p:cNvPr id="94" name="object 94"/>
          <p:cNvSpPr txBox="1"/>
          <p:nvPr/>
        </p:nvSpPr>
        <p:spPr>
          <a:xfrm>
            <a:off x="4740198" y="2672588"/>
            <a:ext cx="2752725" cy="1939289"/>
          </a:xfrm>
          <a:prstGeom prst="rect">
            <a:avLst/>
          </a:prstGeom>
        </p:spPr>
        <p:txBody>
          <a:bodyPr vert="horz" wrap="square" lIns="0" tIns="12700" rIns="0" bIns="0" rtlCol="0">
            <a:spAutoFit/>
          </a:bodyPr>
          <a:lstStyle/>
          <a:p>
            <a:pPr marL="83820" marR="5080" indent="-71755">
              <a:lnSpc>
                <a:spcPct val="133300"/>
              </a:lnSpc>
              <a:spcBef>
                <a:spcPts val="100"/>
              </a:spcBef>
            </a:pPr>
            <a:r>
              <a:rPr sz="2400" dirty="0">
                <a:solidFill>
                  <a:srgbClr val="C8472B"/>
                </a:solidFill>
                <a:latin typeface="Calibri"/>
                <a:cs typeface="Calibri"/>
              </a:rPr>
              <a:t>Crop</a:t>
            </a:r>
            <a:r>
              <a:rPr sz="2400" spc="-60" dirty="0">
                <a:solidFill>
                  <a:srgbClr val="C8472B"/>
                </a:solidFill>
                <a:latin typeface="Calibri"/>
                <a:cs typeface="Calibri"/>
              </a:rPr>
              <a:t> </a:t>
            </a:r>
            <a:r>
              <a:rPr sz="2400" dirty="0">
                <a:solidFill>
                  <a:srgbClr val="C8472B"/>
                </a:solidFill>
                <a:latin typeface="Calibri"/>
                <a:cs typeface="Calibri"/>
              </a:rPr>
              <a:t>+</a:t>
            </a:r>
            <a:r>
              <a:rPr sz="2400" spc="-50" dirty="0">
                <a:solidFill>
                  <a:srgbClr val="C8472B"/>
                </a:solidFill>
                <a:latin typeface="Calibri"/>
                <a:cs typeface="Calibri"/>
              </a:rPr>
              <a:t> </a:t>
            </a:r>
            <a:r>
              <a:rPr sz="2400" spc="-10" dirty="0">
                <a:solidFill>
                  <a:srgbClr val="C8472B"/>
                </a:solidFill>
                <a:latin typeface="Calibri"/>
                <a:cs typeface="Calibri"/>
              </a:rPr>
              <a:t>Resize</a:t>
            </a:r>
            <a:r>
              <a:rPr sz="2400" spc="-50" dirty="0">
                <a:solidFill>
                  <a:srgbClr val="C8472B"/>
                </a:solidFill>
                <a:latin typeface="Calibri"/>
                <a:cs typeface="Calibri"/>
              </a:rPr>
              <a:t> </a:t>
            </a:r>
            <a:r>
              <a:rPr sz="2400" spc="-10" dirty="0">
                <a:solidFill>
                  <a:srgbClr val="C8472B"/>
                </a:solidFill>
                <a:latin typeface="Calibri"/>
                <a:cs typeface="Calibri"/>
              </a:rPr>
              <a:t>features </a:t>
            </a:r>
            <a:r>
              <a:rPr sz="2400" dirty="0">
                <a:latin typeface="Calibri"/>
                <a:cs typeface="Calibri"/>
              </a:rPr>
              <a:t>Image</a:t>
            </a:r>
            <a:r>
              <a:rPr sz="2400" spc="-55" dirty="0">
                <a:latin typeface="Calibri"/>
                <a:cs typeface="Calibri"/>
              </a:rPr>
              <a:t> </a:t>
            </a:r>
            <a:r>
              <a:rPr sz="2400" spc="-10" dirty="0">
                <a:latin typeface="Calibri"/>
                <a:cs typeface="Calibri"/>
              </a:rPr>
              <a:t>features</a:t>
            </a:r>
            <a:endParaRPr sz="2400">
              <a:latin typeface="Calibri"/>
              <a:cs typeface="Calibri"/>
            </a:endParaRPr>
          </a:p>
          <a:p>
            <a:pPr marL="169545" marR="356870">
              <a:lnSpc>
                <a:spcPct val="100000"/>
              </a:lnSpc>
              <a:spcBef>
                <a:spcPts val="1385"/>
              </a:spcBef>
            </a:pPr>
            <a:r>
              <a:rPr sz="2500" dirty="0">
                <a:latin typeface="Calibri"/>
                <a:cs typeface="Calibri"/>
              </a:rPr>
              <a:t>Run</a:t>
            </a:r>
            <a:r>
              <a:rPr sz="2500" spc="-55" dirty="0">
                <a:latin typeface="Calibri"/>
                <a:cs typeface="Calibri"/>
              </a:rPr>
              <a:t> </a:t>
            </a:r>
            <a:r>
              <a:rPr sz="2500" dirty="0">
                <a:latin typeface="Calibri"/>
                <a:cs typeface="Calibri"/>
              </a:rPr>
              <a:t>whole</a:t>
            </a:r>
            <a:r>
              <a:rPr sz="2500" spc="-55" dirty="0">
                <a:latin typeface="Calibri"/>
                <a:cs typeface="Calibri"/>
              </a:rPr>
              <a:t> </a:t>
            </a:r>
            <a:r>
              <a:rPr sz="2500" spc="-20" dirty="0">
                <a:latin typeface="Calibri"/>
                <a:cs typeface="Calibri"/>
              </a:rPr>
              <a:t>image </a:t>
            </a:r>
            <a:r>
              <a:rPr sz="2500" dirty="0">
                <a:latin typeface="Calibri"/>
                <a:cs typeface="Calibri"/>
              </a:rPr>
              <a:t>through</a:t>
            </a:r>
            <a:r>
              <a:rPr sz="2500" spc="-110" dirty="0">
                <a:latin typeface="Calibri"/>
                <a:cs typeface="Calibri"/>
              </a:rPr>
              <a:t> </a:t>
            </a:r>
            <a:r>
              <a:rPr sz="2400" spc="-10" dirty="0">
                <a:latin typeface="Calibri"/>
                <a:cs typeface="Calibri"/>
              </a:rPr>
              <a:t>ConvNet</a:t>
            </a:r>
            <a:endParaRPr sz="2400">
              <a:latin typeface="Calibri"/>
              <a:cs typeface="Calibri"/>
            </a:endParaRPr>
          </a:p>
        </p:txBody>
      </p:sp>
      <p:sp>
        <p:nvSpPr>
          <p:cNvPr id="95" name="object 95"/>
          <p:cNvSpPr txBox="1"/>
          <p:nvPr/>
        </p:nvSpPr>
        <p:spPr>
          <a:xfrm>
            <a:off x="43853" y="3836923"/>
            <a:ext cx="1771014" cy="1497965"/>
          </a:xfrm>
          <a:prstGeom prst="rect">
            <a:avLst/>
          </a:prstGeom>
        </p:spPr>
        <p:txBody>
          <a:bodyPr vert="horz" wrap="square" lIns="0" tIns="9525" rIns="0" bIns="0" rtlCol="0">
            <a:spAutoFit/>
          </a:bodyPr>
          <a:lstStyle/>
          <a:p>
            <a:pPr marL="12700" marR="5080">
              <a:lnSpc>
                <a:spcPct val="100800"/>
              </a:lnSpc>
              <a:spcBef>
                <a:spcPts val="75"/>
              </a:spcBef>
            </a:pPr>
            <a:r>
              <a:rPr sz="2400" spc="-10" dirty="0">
                <a:latin typeface="Calibri"/>
                <a:cs typeface="Calibri"/>
              </a:rPr>
              <a:t>“Backbone” network: </a:t>
            </a:r>
            <a:r>
              <a:rPr sz="2400" dirty="0">
                <a:latin typeface="Calibri"/>
                <a:cs typeface="Calibri"/>
              </a:rPr>
              <a:t>AlexNet,</a:t>
            </a:r>
            <a:r>
              <a:rPr sz="2400" spc="-125" dirty="0">
                <a:latin typeface="Calibri"/>
                <a:cs typeface="Calibri"/>
              </a:rPr>
              <a:t> </a:t>
            </a:r>
            <a:r>
              <a:rPr sz="2400" spc="-20" dirty="0">
                <a:latin typeface="Calibri"/>
                <a:cs typeface="Calibri"/>
              </a:rPr>
              <a:t>VGG, </a:t>
            </a:r>
            <a:r>
              <a:rPr sz="2400" spc="-10" dirty="0">
                <a:latin typeface="Calibri"/>
                <a:cs typeface="Calibri"/>
              </a:rPr>
              <a:t>ResNet,</a:t>
            </a:r>
            <a:r>
              <a:rPr sz="2400" spc="-90" dirty="0">
                <a:latin typeface="Calibri"/>
                <a:cs typeface="Calibri"/>
              </a:rPr>
              <a:t> </a:t>
            </a:r>
            <a:r>
              <a:rPr sz="2400" spc="-25" dirty="0">
                <a:latin typeface="Calibri"/>
                <a:cs typeface="Calibri"/>
              </a:rPr>
              <a:t>etc</a:t>
            </a:r>
            <a:endParaRPr sz="2400">
              <a:latin typeface="Calibri"/>
              <a:cs typeface="Calibri"/>
            </a:endParaRPr>
          </a:p>
        </p:txBody>
      </p:sp>
      <p:sp>
        <p:nvSpPr>
          <p:cNvPr id="96" name="object 96"/>
          <p:cNvSpPr txBox="1"/>
          <p:nvPr/>
        </p:nvSpPr>
        <p:spPr>
          <a:xfrm>
            <a:off x="81477" y="2008123"/>
            <a:ext cx="1985645" cy="1497965"/>
          </a:xfrm>
          <a:prstGeom prst="rect">
            <a:avLst/>
          </a:prstGeom>
        </p:spPr>
        <p:txBody>
          <a:bodyPr vert="horz" wrap="square" lIns="0" tIns="9525" rIns="0" bIns="0" rtlCol="0">
            <a:spAutoFit/>
          </a:bodyPr>
          <a:lstStyle/>
          <a:p>
            <a:pPr marL="12700" marR="5080">
              <a:lnSpc>
                <a:spcPct val="100800"/>
              </a:lnSpc>
              <a:spcBef>
                <a:spcPts val="75"/>
              </a:spcBef>
            </a:pPr>
            <a:r>
              <a:rPr sz="2400" dirty="0">
                <a:latin typeface="Calibri"/>
                <a:cs typeface="Calibri"/>
              </a:rPr>
              <a:t>Regions</a:t>
            </a:r>
            <a:r>
              <a:rPr sz="2400" spc="-120" dirty="0">
                <a:latin typeface="Calibri"/>
                <a:cs typeface="Calibri"/>
              </a:rPr>
              <a:t> </a:t>
            </a:r>
            <a:r>
              <a:rPr sz="2400" spc="-25" dirty="0">
                <a:latin typeface="Calibri"/>
                <a:cs typeface="Calibri"/>
              </a:rPr>
              <a:t>of </a:t>
            </a:r>
            <a:r>
              <a:rPr sz="2400" spc="-10" dirty="0">
                <a:latin typeface="Calibri"/>
                <a:cs typeface="Calibri"/>
              </a:rPr>
              <a:t>Interest</a:t>
            </a:r>
            <a:r>
              <a:rPr sz="2400" spc="-120" dirty="0">
                <a:latin typeface="Calibri"/>
                <a:cs typeface="Calibri"/>
              </a:rPr>
              <a:t> </a:t>
            </a:r>
            <a:r>
              <a:rPr sz="2400" spc="-10" dirty="0">
                <a:latin typeface="Calibri"/>
                <a:cs typeface="Calibri"/>
              </a:rPr>
              <a:t>(RoIs) </a:t>
            </a:r>
            <a:r>
              <a:rPr sz="2400" dirty="0">
                <a:latin typeface="Calibri"/>
                <a:cs typeface="Calibri"/>
              </a:rPr>
              <a:t>from</a:t>
            </a:r>
            <a:r>
              <a:rPr sz="2400" spc="-45" dirty="0">
                <a:latin typeface="Calibri"/>
                <a:cs typeface="Calibri"/>
              </a:rPr>
              <a:t> </a:t>
            </a:r>
            <a:r>
              <a:rPr sz="2400" dirty="0">
                <a:latin typeface="Calibri"/>
                <a:cs typeface="Calibri"/>
              </a:rPr>
              <a:t>a</a:t>
            </a:r>
            <a:r>
              <a:rPr sz="2400" spc="-40" dirty="0">
                <a:latin typeface="Calibri"/>
                <a:cs typeface="Calibri"/>
              </a:rPr>
              <a:t> </a:t>
            </a:r>
            <a:r>
              <a:rPr sz="2400" spc="-10" dirty="0">
                <a:latin typeface="Calibri"/>
                <a:cs typeface="Calibri"/>
              </a:rPr>
              <a:t>proposal method</a:t>
            </a:r>
            <a:endParaRPr sz="2400">
              <a:latin typeface="Calibri"/>
              <a:cs typeface="Calibri"/>
            </a:endParaRPr>
          </a:p>
        </p:txBody>
      </p:sp>
      <p:sp>
        <p:nvSpPr>
          <p:cNvPr id="97" name="object 97"/>
          <p:cNvSpPr txBox="1"/>
          <p:nvPr/>
        </p:nvSpPr>
        <p:spPr>
          <a:xfrm>
            <a:off x="120051" y="6216396"/>
            <a:ext cx="4531360" cy="147320"/>
          </a:xfrm>
          <a:prstGeom prst="rect">
            <a:avLst/>
          </a:prstGeom>
        </p:spPr>
        <p:txBody>
          <a:bodyPr vert="horz" wrap="square" lIns="0" tIns="12700" rIns="0" bIns="0" rtlCol="0">
            <a:spAutoFit/>
          </a:bodyPr>
          <a:lstStyle/>
          <a:p>
            <a:pPr marL="12700">
              <a:lnSpc>
                <a:spcPct val="100000"/>
              </a:lnSpc>
              <a:spcBef>
                <a:spcPts val="100"/>
              </a:spcBef>
            </a:pPr>
            <a:r>
              <a:rPr sz="800" spc="-10" dirty="0">
                <a:latin typeface="Calibri"/>
                <a:cs typeface="Calibri"/>
              </a:rPr>
              <a:t>Girshick, </a:t>
            </a:r>
            <a:r>
              <a:rPr sz="800" dirty="0">
                <a:latin typeface="Calibri"/>
                <a:cs typeface="Calibri"/>
              </a:rPr>
              <a:t>“Fast</a:t>
            </a:r>
            <a:r>
              <a:rPr sz="800" spc="-15" dirty="0">
                <a:latin typeface="Calibri"/>
                <a:cs typeface="Calibri"/>
              </a:rPr>
              <a:t> </a:t>
            </a:r>
            <a:r>
              <a:rPr sz="800" spc="-10" dirty="0">
                <a:latin typeface="Calibri"/>
                <a:cs typeface="Calibri"/>
              </a:rPr>
              <a:t>R-</a:t>
            </a:r>
            <a:r>
              <a:rPr sz="800" dirty="0">
                <a:latin typeface="Calibri"/>
                <a:cs typeface="Calibri"/>
              </a:rPr>
              <a:t>CNN”,</a:t>
            </a:r>
            <a:r>
              <a:rPr sz="800" spc="-10" dirty="0">
                <a:latin typeface="Calibri"/>
                <a:cs typeface="Calibri"/>
              </a:rPr>
              <a:t> </a:t>
            </a:r>
            <a:r>
              <a:rPr sz="800" dirty="0">
                <a:latin typeface="Calibri"/>
                <a:cs typeface="Calibri"/>
              </a:rPr>
              <a:t>ICCV</a:t>
            </a:r>
            <a:r>
              <a:rPr sz="800" spc="-10" dirty="0">
                <a:latin typeface="Calibri"/>
                <a:cs typeface="Calibri"/>
              </a:rPr>
              <a:t> </a:t>
            </a:r>
            <a:r>
              <a:rPr sz="800" dirty="0">
                <a:latin typeface="Calibri"/>
                <a:cs typeface="Calibri"/>
              </a:rPr>
              <a:t>2015.</a:t>
            </a:r>
            <a:r>
              <a:rPr sz="800" spc="-10" dirty="0">
                <a:latin typeface="Calibri"/>
                <a:cs typeface="Calibri"/>
              </a:rPr>
              <a:t> </a:t>
            </a:r>
            <a:r>
              <a:rPr sz="800" dirty="0">
                <a:latin typeface="Calibri"/>
                <a:cs typeface="Calibri"/>
              </a:rPr>
              <a:t>Figure</a:t>
            </a:r>
            <a:r>
              <a:rPr sz="800" spc="-5" dirty="0">
                <a:latin typeface="Calibri"/>
                <a:cs typeface="Calibri"/>
              </a:rPr>
              <a:t> </a:t>
            </a:r>
            <a:r>
              <a:rPr sz="800" spc="-10" dirty="0">
                <a:latin typeface="Calibri"/>
                <a:cs typeface="Calibri"/>
              </a:rPr>
              <a:t>copyright</a:t>
            </a:r>
            <a:r>
              <a:rPr sz="800" spc="-15" dirty="0">
                <a:latin typeface="Calibri"/>
                <a:cs typeface="Calibri"/>
              </a:rPr>
              <a:t> </a:t>
            </a:r>
            <a:r>
              <a:rPr sz="800" dirty="0">
                <a:latin typeface="Calibri"/>
                <a:cs typeface="Calibri"/>
              </a:rPr>
              <a:t>Ross</a:t>
            </a:r>
            <a:r>
              <a:rPr sz="800" spc="-10" dirty="0">
                <a:latin typeface="Calibri"/>
                <a:cs typeface="Calibri"/>
              </a:rPr>
              <a:t> Girshick, </a:t>
            </a:r>
            <a:r>
              <a:rPr sz="800" dirty="0">
                <a:latin typeface="Calibri"/>
                <a:cs typeface="Calibri"/>
              </a:rPr>
              <a:t>2015;</a:t>
            </a:r>
            <a:r>
              <a:rPr sz="800" spc="-10" dirty="0">
                <a:latin typeface="Calibri"/>
                <a:cs typeface="Calibri"/>
              </a:rPr>
              <a:t> </a:t>
            </a:r>
            <a:r>
              <a:rPr sz="800" u="sng" dirty="0">
                <a:solidFill>
                  <a:srgbClr val="0462C1"/>
                </a:solidFill>
                <a:uFill>
                  <a:solidFill>
                    <a:srgbClr val="0462C1"/>
                  </a:solidFill>
                </a:uFill>
                <a:latin typeface="Calibri"/>
                <a:cs typeface="Calibri"/>
              </a:rPr>
              <a:t>source</a:t>
            </a:r>
            <a:r>
              <a:rPr sz="800" dirty="0">
                <a:latin typeface="Calibri"/>
                <a:cs typeface="Calibri"/>
              </a:rPr>
              <a:t>.</a:t>
            </a:r>
            <a:r>
              <a:rPr sz="800" spc="-10" dirty="0">
                <a:latin typeface="Calibri"/>
                <a:cs typeface="Calibri"/>
              </a:rPr>
              <a:t> Reproduced</a:t>
            </a:r>
            <a:r>
              <a:rPr sz="800" spc="-5" dirty="0">
                <a:latin typeface="Calibri"/>
                <a:cs typeface="Calibri"/>
              </a:rPr>
              <a:t> </a:t>
            </a:r>
            <a:r>
              <a:rPr sz="800" dirty="0">
                <a:latin typeface="Calibri"/>
                <a:cs typeface="Calibri"/>
              </a:rPr>
              <a:t>with</a:t>
            </a:r>
            <a:r>
              <a:rPr sz="800" spc="-5" dirty="0">
                <a:latin typeface="Calibri"/>
                <a:cs typeface="Calibri"/>
              </a:rPr>
              <a:t> </a:t>
            </a:r>
            <a:r>
              <a:rPr sz="800" spc="-10" dirty="0">
                <a:latin typeface="Calibri"/>
                <a:cs typeface="Calibri"/>
              </a:rPr>
              <a:t>permission.</a:t>
            </a:r>
            <a:endParaRPr sz="800" dirty="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39" y="6451092"/>
            <a:ext cx="1520190" cy="330200"/>
          </a:xfrm>
          <a:prstGeom prst="rect">
            <a:avLst/>
          </a:prstGeom>
        </p:spPr>
        <p:txBody>
          <a:bodyPr vert="horz" wrap="square" lIns="0" tIns="12700" rIns="0" bIns="0" rtlCol="0">
            <a:spAutoFit/>
          </a:bodyPr>
          <a:lstStyle/>
          <a:p>
            <a:pPr marL="12700">
              <a:lnSpc>
                <a:spcPct val="100000"/>
              </a:lnSpc>
              <a:spcBef>
                <a:spcPts val="100"/>
              </a:spcBef>
            </a:pPr>
            <a:r>
              <a:rPr lang="en-TR" sz="2000" dirty="0">
                <a:solidFill>
                  <a:srgbClr val="FFC904"/>
                </a:solidFill>
                <a:latin typeface="Calibri"/>
                <a:cs typeface="Calibri"/>
              </a:rPr>
              <a:t> </a:t>
            </a:r>
            <a:endParaRPr sz="2000" dirty="0">
              <a:latin typeface="Calibri"/>
              <a:cs typeface="Calibri"/>
            </a:endParaRPr>
          </a:p>
        </p:txBody>
      </p:sp>
      <p:sp>
        <p:nvSpPr>
          <p:cNvPr id="3" name="object 3"/>
          <p:cNvSpPr txBox="1"/>
          <p:nvPr/>
        </p:nvSpPr>
        <p:spPr>
          <a:xfrm>
            <a:off x="9457181" y="6451092"/>
            <a:ext cx="1817370" cy="330200"/>
          </a:xfrm>
          <a:prstGeom prst="rect">
            <a:avLst/>
          </a:prstGeom>
        </p:spPr>
        <p:txBody>
          <a:bodyPr vert="horz" wrap="square" lIns="0" tIns="12700" rIns="0" bIns="0" rtlCol="0">
            <a:spAutoFit/>
          </a:bodyPr>
          <a:lstStyle/>
          <a:p>
            <a:pPr marL="12700">
              <a:lnSpc>
                <a:spcPct val="100000"/>
              </a:lnSpc>
              <a:spcBef>
                <a:spcPts val="100"/>
              </a:spcBef>
            </a:pPr>
            <a:r>
              <a:rPr lang="en-TR" sz="2000" dirty="0">
                <a:solidFill>
                  <a:srgbClr val="FFC904"/>
                </a:solidFill>
                <a:latin typeface="Calibri"/>
                <a:cs typeface="Calibri"/>
              </a:rPr>
              <a:t> </a:t>
            </a:r>
            <a:endParaRPr sz="2000" dirty="0">
              <a:latin typeface="Calibri"/>
              <a:cs typeface="Calibri"/>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Fast</a:t>
            </a:r>
            <a:r>
              <a:rPr spc="-195" dirty="0"/>
              <a:t> </a:t>
            </a:r>
            <a:r>
              <a:rPr spc="-20" dirty="0"/>
              <a:t>R-</a:t>
            </a:r>
            <a:r>
              <a:rPr spc="-25" dirty="0"/>
              <a:t>CNN</a:t>
            </a:r>
          </a:p>
        </p:txBody>
      </p:sp>
      <p:sp>
        <p:nvSpPr>
          <p:cNvPr id="5" name="object 5"/>
          <p:cNvSpPr txBox="1"/>
          <p:nvPr/>
        </p:nvSpPr>
        <p:spPr>
          <a:xfrm>
            <a:off x="5315051" y="6454140"/>
            <a:ext cx="1562100"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C904"/>
                </a:solidFill>
                <a:latin typeface="Calibri"/>
                <a:cs typeface="Calibri"/>
              </a:rPr>
              <a:t>Lecture</a:t>
            </a:r>
            <a:r>
              <a:rPr sz="2000" spc="-30" dirty="0">
                <a:solidFill>
                  <a:srgbClr val="FFC904"/>
                </a:solidFill>
                <a:latin typeface="Calibri"/>
                <a:cs typeface="Calibri"/>
              </a:rPr>
              <a:t> </a:t>
            </a:r>
            <a:r>
              <a:rPr lang="tr-TR" sz="2000" dirty="0">
                <a:solidFill>
                  <a:srgbClr val="FFC904"/>
                </a:solidFill>
                <a:latin typeface="Calibri"/>
                <a:cs typeface="Calibri"/>
              </a:rPr>
              <a:t>5</a:t>
            </a:r>
            <a:r>
              <a:rPr sz="2000" spc="-40" dirty="0">
                <a:solidFill>
                  <a:srgbClr val="FFC904"/>
                </a:solidFill>
                <a:latin typeface="Calibri"/>
                <a:cs typeface="Calibri"/>
              </a:rPr>
              <a:t> </a:t>
            </a:r>
            <a:r>
              <a:rPr sz="2000" dirty="0">
                <a:solidFill>
                  <a:srgbClr val="FFC904"/>
                </a:solidFill>
                <a:latin typeface="Calibri"/>
                <a:cs typeface="Calibri"/>
              </a:rPr>
              <a:t>-</a:t>
            </a:r>
            <a:r>
              <a:rPr sz="2000" spc="-35" dirty="0">
                <a:solidFill>
                  <a:srgbClr val="FFC904"/>
                </a:solidFill>
                <a:latin typeface="Calibri"/>
                <a:cs typeface="Calibri"/>
              </a:rPr>
              <a:t> </a:t>
            </a:r>
            <a:r>
              <a:rPr sz="2000" spc="-25" dirty="0">
                <a:solidFill>
                  <a:srgbClr val="FFC904"/>
                </a:solidFill>
                <a:latin typeface="Calibri"/>
                <a:cs typeface="Calibri"/>
              </a:rPr>
              <a:t>67</a:t>
            </a:r>
            <a:endParaRPr sz="2000" dirty="0">
              <a:latin typeface="Calibri"/>
              <a:cs typeface="Calibri"/>
            </a:endParaRPr>
          </a:p>
        </p:txBody>
      </p:sp>
      <p:grpSp>
        <p:nvGrpSpPr>
          <p:cNvPr id="6" name="object 6"/>
          <p:cNvGrpSpPr/>
          <p:nvPr/>
        </p:nvGrpSpPr>
        <p:grpSpPr>
          <a:xfrm>
            <a:off x="8313890" y="4400257"/>
            <a:ext cx="3482340" cy="1645285"/>
            <a:chOff x="8313890" y="4400257"/>
            <a:chExt cx="3482340" cy="1645285"/>
          </a:xfrm>
        </p:grpSpPr>
        <p:sp>
          <p:nvSpPr>
            <p:cNvPr id="7" name="object 7"/>
            <p:cNvSpPr/>
            <p:nvPr/>
          </p:nvSpPr>
          <p:spPr>
            <a:xfrm>
              <a:off x="9595574" y="4405020"/>
              <a:ext cx="569595" cy="184150"/>
            </a:xfrm>
            <a:custGeom>
              <a:avLst/>
              <a:gdLst/>
              <a:ahLst/>
              <a:cxnLst/>
              <a:rect l="l" t="t" r="r" b="b"/>
              <a:pathLst>
                <a:path w="569595" h="184150">
                  <a:moveTo>
                    <a:pt x="569569" y="0"/>
                  </a:moveTo>
                  <a:lnTo>
                    <a:pt x="169824" y="0"/>
                  </a:lnTo>
                  <a:lnTo>
                    <a:pt x="0" y="183730"/>
                  </a:lnTo>
                  <a:lnTo>
                    <a:pt x="399745" y="183730"/>
                  </a:lnTo>
                  <a:lnTo>
                    <a:pt x="569569" y="0"/>
                  </a:lnTo>
                  <a:close/>
                </a:path>
              </a:pathLst>
            </a:custGeom>
            <a:solidFill>
              <a:srgbClr val="E7E6E6">
                <a:alpha val="79998"/>
              </a:srgbClr>
            </a:solidFill>
          </p:spPr>
          <p:txBody>
            <a:bodyPr wrap="square" lIns="0" tIns="0" rIns="0" bIns="0" rtlCol="0"/>
            <a:lstStyle/>
            <a:p>
              <a:endParaRPr/>
            </a:p>
          </p:txBody>
        </p:sp>
        <p:sp>
          <p:nvSpPr>
            <p:cNvPr id="8" name="object 8"/>
            <p:cNvSpPr/>
            <p:nvPr/>
          </p:nvSpPr>
          <p:spPr>
            <a:xfrm>
              <a:off x="9595574" y="4405020"/>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pic>
          <p:nvPicPr>
            <p:cNvPr id="9" name="object 9"/>
            <p:cNvPicPr/>
            <p:nvPr/>
          </p:nvPicPr>
          <p:blipFill>
            <a:blip r:embed="rId2" cstate="print"/>
            <a:stretch>
              <a:fillRect/>
            </a:stretch>
          </p:blipFill>
          <p:spPr>
            <a:xfrm>
              <a:off x="8318652" y="4864343"/>
              <a:ext cx="3472484" cy="1175870"/>
            </a:xfrm>
            <a:prstGeom prst="rect">
              <a:avLst/>
            </a:prstGeom>
          </p:spPr>
        </p:pic>
        <p:sp>
          <p:nvSpPr>
            <p:cNvPr id="10" name="object 10"/>
            <p:cNvSpPr/>
            <p:nvPr/>
          </p:nvSpPr>
          <p:spPr>
            <a:xfrm>
              <a:off x="8318652" y="4864341"/>
              <a:ext cx="3472815" cy="1176020"/>
            </a:xfrm>
            <a:custGeom>
              <a:avLst/>
              <a:gdLst/>
              <a:ahLst/>
              <a:cxnLst/>
              <a:rect l="l" t="t" r="r" b="b"/>
              <a:pathLst>
                <a:path w="3472815" h="1176020">
                  <a:moveTo>
                    <a:pt x="0" y="1175869"/>
                  </a:moveTo>
                  <a:lnTo>
                    <a:pt x="1086840" y="0"/>
                  </a:lnTo>
                  <a:lnTo>
                    <a:pt x="3472490" y="0"/>
                  </a:lnTo>
                  <a:lnTo>
                    <a:pt x="2385649" y="1175869"/>
                  </a:lnTo>
                  <a:lnTo>
                    <a:pt x="0" y="1175869"/>
                  </a:lnTo>
                  <a:close/>
                </a:path>
              </a:pathLst>
            </a:custGeom>
            <a:ln w="9186">
              <a:solidFill>
                <a:srgbClr val="1D7D66"/>
              </a:solidFill>
            </a:ln>
          </p:spPr>
          <p:txBody>
            <a:bodyPr wrap="square" lIns="0" tIns="0" rIns="0" bIns="0" rtlCol="0"/>
            <a:lstStyle/>
            <a:p>
              <a:endParaRPr/>
            </a:p>
          </p:txBody>
        </p:sp>
      </p:grpSp>
      <p:sp>
        <p:nvSpPr>
          <p:cNvPr id="11" name="object 11"/>
          <p:cNvSpPr txBox="1"/>
          <p:nvPr/>
        </p:nvSpPr>
        <p:spPr>
          <a:xfrm>
            <a:off x="7902308" y="5179179"/>
            <a:ext cx="599440" cy="577215"/>
          </a:xfrm>
          <a:prstGeom prst="rect">
            <a:avLst/>
          </a:prstGeom>
        </p:spPr>
        <p:txBody>
          <a:bodyPr vert="horz" wrap="square" lIns="0" tIns="12065" rIns="0" bIns="0" rtlCol="0">
            <a:spAutoFit/>
          </a:bodyPr>
          <a:lstStyle/>
          <a:p>
            <a:pPr marL="12700" marR="5080">
              <a:lnSpc>
                <a:spcPct val="100499"/>
              </a:lnSpc>
              <a:spcBef>
                <a:spcPts val="95"/>
              </a:spcBef>
            </a:pPr>
            <a:r>
              <a:rPr sz="1800" spc="-10" dirty="0">
                <a:latin typeface="Calibri"/>
                <a:cs typeface="Calibri"/>
              </a:rPr>
              <a:t>Input image</a:t>
            </a:r>
            <a:endParaRPr sz="1800">
              <a:latin typeface="Calibri"/>
              <a:cs typeface="Calibri"/>
            </a:endParaRPr>
          </a:p>
        </p:txBody>
      </p:sp>
      <p:grpSp>
        <p:nvGrpSpPr>
          <p:cNvPr id="12" name="object 12"/>
          <p:cNvGrpSpPr/>
          <p:nvPr/>
        </p:nvGrpSpPr>
        <p:grpSpPr>
          <a:xfrm>
            <a:off x="8369007" y="3031477"/>
            <a:ext cx="3206750" cy="2995295"/>
            <a:chOff x="8369007" y="3031477"/>
            <a:chExt cx="3206750" cy="2995295"/>
          </a:xfrm>
        </p:grpSpPr>
        <p:sp>
          <p:nvSpPr>
            <p:cNvPr id="13" name="object 13"/>
            <p:cNvSpPr/>
            <p:nvPr/>
          </p:nvSpPr>
          <p:spPr>
            <a:xfrm>
              <a:off x="8980080" y="4928654"/>
              <a:ext cx="1755139" cy="753745"/>
            </a:xfrm>
            <a:custGeom>
              <a:avLst/>
              <a:gdLst/>
              <a:ahLst/>
              <a:cxnLst/>
              <a:rect l="l" t="t" r="r" b="b"/>
              <a:pathLst>
                <a:path w="1755140" h="753745">
                  <a:moveTo>
                    <a:pt x="1754619" y="0"/>
                  </a:moveTo>
                  <a:lnTo>
                    <a:pt x="696264" y="0"/>
                  </a:lnTo>
                  <a:lnTo>
                    <a:pt x="0" y="753287"/>
                  </a:lnTo>
                  <a:lnTo>
                    <a:pt x="1058354" y="753287"/>
                  </a:lnTo>
                  <a:lnTo>
                    <a:pt x="1754619" y="0"/>
                  </a:lnTo>
                  <a:close/>
                </a:path>
              </a:pathLst>
            </a:custGeom>
            <a:solidFill>
              <a:srgbClr val="E7E6E6">
                <a:alpha val="79998"/>
              </a:srgbClr>
            </a:solidFill>
          </p:spPr>
          <p:txBody>
            <a:bodyPr wrap="square" lIns="0" tIns="0" rIns="0" bIns="0" rtlCol="0"/>
            <a:lstStyle/>
            <a:p>
              <a:endParaRPr/>
            </a:p>
          </p:txBody>
        </p:sp>
        <p:sp>
          <p:nvSpPr>
            <p:cNvPr id="14" name="object 14"/>
            <p:cNvSpPr/>
            <p:nvPr/>
          </p:nvSpPr>
          <p:spPr>
            <a:xfrm>
              <a:off x="8980080" y="4928654"/>
              <a:ext cx="1755139" cy="753745"/>
            </a:xfrm>
            <a:custGeom>
              <a:avLst/>
              <a:gdLst/>
              <a:ahLst/>
              <a:cxnLst/>
              <a:rect l="l" t="t" r="r" b="b"/>
              <a:pathLst>
                <a:path w="1755140" h="753745">
                  <a:moveTo>
                    <a:pt x="0" y="753291"/>
                  </a:moveTo>
                  <a:lnTo>
                    <a:pt x="696259" y="0"/>
                  </a:lnTo>
                  <a:lnTo>
                    <a:pt x="1754618" y="0"/>
                  </a:lnTo>
                  <a:lnTo>
                    <a:pt x="1058355" y="753291"/>
                  </a:lnTo>
                  <a:lnTo>
                    <a:pt x="0" y="753291"/>
                  </a:lnTo>
                  <a:close/>
                </a:path>
              </a:pathLst>
            </a:custGeom>
            <a:ln w="9186">
              <a:solidFill>
                <a:srgbClr val="1D7D66"/>
              </a:solidFill>
            </a:ln>
          </p:spPr>
          <p:txBody>
            <a:bodyPr wrap="square" lIns="0" tIns="0" rIns="0" bIns="0" rtlCol="0"/>
            <a:lstStyle/>
            <a:p>
              <a:endParaRPr/>
            </a:p>
          </p:txBody>
        </p:sp>
        <p:sp>
          <p:nvSpPr>
            <p:cNvPr id="15" name="object 15"/>
            <p:cNvSpPr/>
            <p:nvPr/>
          </p:nvSpPr>
          <p:spPr>
            <a:xfrm>
              <a:off x="10734700" y="4947018"/>
              <a:ext cx="836294" cy="312420"/>
            </a:xfrm>
            <a:custGeom>
              <a:avLst/>
              <a:gdLst/>
              <a:ahLst/>
              <a:cxnLst/>
              <a:rect l="l" t="t" r="r" b="b"/>
              <a:pathLst>
                <a:path w="836295" h="312420">
                  <a:moveTo>
                    <a:pt x="835964" y="0"/>
                  </a:moveTo>
                  <a:lnTo>
                    <a:pt x="288696" y="0"/>
                  </a:lnTo>
                  <a:lnTo>
                    <a:pt x="0" y="312343"/>
                  </a:lnTo>
                  <a:lnTo>
                    <a:pt x="547281" y="312343"/>
                  </a:lnTo>
                  <a:lnTo>
                    <a:pt x="835964" y="0"/>
                  </a:lnTo>
                  <a:close/>
                </a:path>
              </a:pathLst>
            </a:custGeom>
            <a:solidFill>
              <a:srgbClr val="E7E6E6">
                <a:alpha val="79998"/>
              </a:srgbClr>
            </a:solidFill>
          </p:spPr>
          <p:txBody>
            <a:bodyPr wrap="square" lIns="0" tIns="0" rIns="0" bIns="0" rtlCol="0"/>
            <a:lstStyle/>
            <a:p>
              <a:endParaRPr/>
            </a:p>
          </p:txBody>
        </p:sp>
        <p:sp>
          <p:nvSpPr>
            <p:cNvPr id="16" name="object 16"/>
            <p:cNvSpPr/>
            <p:nvPr/>
          </p:nvSpPr>
          <p:spPr>
            <a:xfrm>
              <a:off x="10734700" y="4947018"/>
              <a:ext cx="836294" cy="312420"/>
            </a:xfrm>
            <a:custGeom>
              <a:avLst/>
              <a:gdLst/>
              <a:ahLst/>
              <a:cxnLst/>
              <a:rect l="l" t="t" r="r" b="b"/>
              <a:pathLst>
                <a:path w="836295" h="312420">
                  <a:moveTo>
                    <a:pt x="0" y="312340"/>
                  </a:moveTo>
                  <a:lnTo>
                    <a:pt x="288692" y="0"/>
                  </a:lnTo>
                  <a:lnTo>
                    <a:pt x="835969" y="0"/>
                  </a:lnTo>
                  <a:lnTo>
                    <a:pt x="547277" y="312340"/>
                  </a:lnTo>
                  <a:lnTo>
                    <a:pt x="0" y="312340"/>
                  </a:lnTo>
                  <a:close/>
                </a:path>
              </a:pathLst>
            </a:custGeom>
            <a:ln w="9186">
              <a:solidFill>
                <a:srgbClr val="1D7D66"/>
              </a:solidFill>
            </a:ln>
          </p:spPr>
          <p:txBody>
            <a:bodyPr wrap="square" lIns="0" tIns="0" rIns="0" bIns="0" rtlCol="0"/>
            <a:lstStyle/>
            <a:p>
              <a:endParaRPr/>
            </a:p>
          </p:txBody>
        </p:sp>
        <p:sp>
          <p:nvSpPr>
            <p:cNvPr id="17" name="object 17"/>
            <p:cNvSpPr/>
            <p:nvPr/>
          </p:nvSpPr>
          <p:spPr>
            <a:xfrm>
              <a:off x="8373770" y="5544147"/>
              <a:ext cx="817880" cy="478155"/>
            </a:xfrm>
            <a:custGeom>
              <a:avLst/>
              <a:gdLst/>
              <a:ahLst/>
              <a:cxnLst/>
              <a:rect l="l" t="t" r="r" b="b"/>
              <a:pathLst>
                <a:path w="817879" h="478154">
                  <a:moveTo>
                    <a:pt x="817600" y="0"/>
                  </a:moveTo>
                  <a:lnTo>
                    <a:pt x="441528" y="0"/>
                  </a:lnTo>
                  <a:lnTo>
                    <a:pt x="0" y="477695"/>
                  </a:lnTo>
                  <a:lnTo>
                    <a:pt x="376072" y="477695"/>
                  </a:lnTo>
                  <a:lnTo>
                    <a:pt x="817600" y="0"/>
                  </a:lnTo>
                  <a:close/>
                </a:path>
              </a:pathLst>
            </a:custGeom>
            <a:solidFill>
              <a:srgbClr val="E7E6E6">
                <a:alpha val="79998"/>
              </a:srgbClr>
            </a:solidFill>
          </p:spPr>
          <p:txBody>
            <a:bodyPr wrap="square" lIns="0" tIns="0" rIns="0" bIns="0" rtlCol="0"/>
            <a:lstStyle/>
            <a:p>
              <a:endParaRPr/>
            </a:p>
          </p:txBody>
        </p:sp>
        <p:sp>
          <p:nvSpPr>
            <p:cNvPr id="18" name="object 18"/>
            <p:cNvSpPr/>
            <p:nvPr/>
          </p:nvSpPr>
          <p:spPr>
            <a:xfrm>
              <a:off x="8373770" y="5544147"/>
              <a:ext cx="817880" cy="478155"/>
            </a:xfrm>
            <a:custGeom>
              <a:avLst/>
              <a:gdLst/>
              <a:ahLst/>
              <a:cxnLst/>
              <a:rect l="l" t="t" r="r" b="b"/>
              <a:pathLst>
                <a:path w="817879" h="478154">
                  <a:moveTo>
                    <a:pt x="0" y="477697"/>
                  </a:moveTo>
                  <a:lnTo>
                    <a:pt x="441529" y="0"/>
                  </a:lnTo>
                  <a:lnTo>
                    <a:pt x="817596" y="0"/>
                  </a:lnTo>
                  <a:lnTo>
                    <a:pt x="376067" y="477697"/>
                  </a:lnTo>
                  <a:lnTo>
                    <a:pt x="0" y="477697"/>
                  </a:lnTo>
                  <a:close/>
                </a:path>
              </a:pathLst>
            </a:custGeom>
            <a:ln w="9186">
              <a:solidFill>
                <a:srgbClr val="1D7D66"/>
              </a:solidFill>
            </a:ln>
          </p:spPr>
          <p:txBody>
            <a:bodyPr wrap="square" lIns="0" tIns="0" rIns="0" bIns="0" rtlCol="0"/>
            <a:lstStyle/>
            <a:p>
              <a:endParaRPr/>
            </a:p>
          </p:txBody>
        </p:sp>
        <p:sp>
          <p:nvSpPr>
            <p:cNvPr id="19" name="object 19"/>
            <p:cNvSpPr/>
            <p:nvPr/>
          </p:nvSpPr>
          <p:spPr>
            <a:xfrm>
              <a:off x="10307535" y="3036239"/>
              <a:ext cx="252729" cy="1240790"/>
            </a:xfrm>
            <a:custGeom>
              <a:avLst/>
              <a:gdLst/>
              <a:ahLst/>
              <a:cxnLst/>
              <a:rect l="l" t="t" r="r" b="b"/>
              <a:pathLst>
                <a:path w="252729" h="1240789">
                  <a:moveTo>
                    <a:pt x="252615" y="0"/>
                  </a:moveTo>
                  <a:lnTo>
                    <a:pt x="0" y="252628"/>
                  </a:lnTo>
                  <a:lnTo>
                    <a:pt x="0" y="1240167"/>
                  </a:lnTo>
                  <a:lnTo>
                    <a:pt x="252615" y="987539"/>
                  </a:lnTo>
                  <a:lnTo>
                    <a:pt x="252615" y="0"/>
                  </a:lnTo>
                  <a:close/>
                </a:path>
              </a:pathLst>
            </a:custGeom>
            <a:solidFill>
              <a:srgbClr val="CDCDCD">
                <a:alpha val="92939"/>
              </a:srgbClr>
            </a:solidFill>
          </p:spPr>
          <p:txBody>
            <a:bodyPr wrap="square" lIns="0" tIns="0" rIns="0" bIns="0" rtlCol="0"/>
            <a:lstStyle/>
            <a:p>
              <a:endParaRPr/>
            </a:p>
          </p:txBody>
        </p:sp>
        <p:sp>
          <p:nvSpPr>
            <p:cNvPr id="20" name="object 20"/>
            <p:cNvSpPr/>
            <p:nvPr/>
          </p:nvSpPr>
          <p:spPr>
            <a:xfrm>
              <a:off x="9549650" y="3036239"/>
              <a:ext cx="1010919" cy="252729"/>
            </a:xfrm>
            <a:custGeom>
              <a:avLst/>
              <a:gdLst/>
              <a:ahLst/>
              <a:cxnLst/>
              <a:rect l="l" t="t" r="r" b="b"/>
              <a:pathLst>
                <a:path w="1010920" h="252729">
                  <a:moveTo>
                    <a:pt x="1010500" y="0"/>
                  </a:moveTo>
                  <a:lnTo>
                    <a:pt x="252628" y="0"/>
                  </a:lnTo>
                  <a:lnTo>
                    <a:pt x="0" y="252628"/>
                  </a:lnTo>
                  <a:lnTo>
                    <a:pt x="757885" y="252628"/>
                  </a:lnTo>
                  <a:lnTo>
                    <a:pt x="1010500" y="0"/>
                  </a:lnTo>
                  <a:close/>
                </a:path>
              </a:pathLst>
            </a:custGeom>
            <a:solidFill>
              <a:srgbClr val="FFFFFF">
                <a:alpha val="92939"/>
              </a:srgbClr>
            </a:solidFill>
          </p:spPr>
          <p:txBody>
            <a:bodyPr wrap="square" lIns="0" tIns="0" rIns="0" bIns="0" rtlCol="0"/>
            <a:lstStyle/>
            <a:p>
              <a:endParaRPr/>
            </a:p>
          </p:txBody>
        </p:sp>
        <p:sp>
          <p:nvSpPr>
            <p:cNvPr id="21" name="object 21"/>
            <p:cNvSpPr/>
            <p:nvPr/>
          </p:nvSpPr>
          <p:spPr>
            <a:xfrm>
              <a:off x="9549650" y="3036239"/>
              <a:ext cx="1010919" cy="1240790"/>
            </a:xfrm>
            <a:custGeom>
              <a:avLst/>
              <a:gdLst/>
              <a:ahLst/>
              <a:cxnLst/>
              <a:rect l="l" t="t" r="r" b="b"/>
              <a:pathLst>
                <a:path w="1010920" h="1240789">
                  <a:moveTo>
                    <a:pt x="0" y="252628"/>
                  </a:moveTo>
                  <a:lnTo>
                    <a:pt x="252628" y="0"/>
                  </a:lnTo>
                  <a:lnTo>
                    <a:pt x="1010513" y="0"/>
                  </a:lnTo>
                  <a:lnTo>
                    <a:pt x="1010513" y="987546"/>
                  </a:lnTo>
                  <a:lnTo>
                    <a:pt x="757884" y="1240175"/>
                  </a:lnTo>
                  <a:lnTo>
                    <a:pt x="0" y="1240175"/>
                  </a:lnTo>
                  <a:lnTo>
                    <a:pt x="0" y="252628"/>
                  </a:lnTo>
                  <a:close/>
                </a:path>
                <a:path w="1010920" h="1240789">
                  <a:moveTo>
                    <a:pt x="0" y="252628"/>
                  </a:moveTo>
                  <a:lnTo>
                    <a:pt x="757884" y="252628"/>
                  </a:lnTo>
                  <a:lnTo>
                    <a:pt x="1010513" y="0"/>
                  </a:lnTo>
                </a:path>
                <a:path w="1010920" h="1240789">
                  <a:moveTo>
                    <a:pt x="757884" y="252628"/>
                  </a:moveTo>
                  <a:lnTo>
                    <a:pt x="757884" y="1240175"/>
                  </a:lnTo>
                </a:path>
              </a:pathLst>
            </a:custGeom>
            <a:ln w="9186">
              <a:solidFill>
                <a:srgbClr val="1D7D66"/>
              </a:solidFill>
            </a:ln>
          </p:spPr>
          <p:txBody>
            <a:bodyPr wrap="square" lIns="0" tIns="0" rIns="0" bIns="0" rtlCol="0"/>
            <a:lstStyle/>
            <a:p>
              <a:endParaRPr/>
            </a:p>
          </p:txBody>
        </p:sp>
      </p:grpSp>
      <p:sp>
        <p:nvSpPr>
          <p:cNvPr id="22" name="object 22"/>
          <p:cNvSpPr txBox="1"/>
          <p:nvPr/>
        </p:nvSpPr>
        <p:spPr>
          <a:xfrm>
            <a:off x="9674555" y="3484012"/>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23" name="object 23"/>
          <p:cNvGrpSpPr/>
          <p:nvPr/>
        </p:nvGrpSpPr>
        <p:grpSpPr>
          <a:xfrm>
            <a:off x="10739119" y="2755874"/>
            <a:ext cx="1020444" cy="1250315"/>
            <a:chOff x="10739119" y="2755874"/>
            <a:chExt cx="1020444" cy="1250315"/>
          </a:xfrm>
        </p:grpSpPr>
        <p:sp>
          <p:nvSpPr>
            <p:cNvPr id="24" name="object 24"/>
            <p:cNvSpPr/>
            <p:nvPr/>
          </p:nvSpPr>
          <p:spPr>
            <a:xfrm>
              <a:off x="11501767" y="2760637"/>
              <a:ext cx="252729" cy="1240790"/>
            </a:xfrm>
            <a:custGeom>
              <a:avLst/>
              <a:gdLst/>
              <a:ahLst/>
              <a:cxnLst/>
              <a:rect l="l" t="t" r="r" b="b"/>
              <a:pathLst>
                <a:path w="252729" h="1240789">
                  <a:moveTo>
                    <a:pt x="252628" y="0"/>
                  </a:moveTo>
                  <a:lnTo>
                    <a:pt x="0" y="252628"/>
                  </a:lnTo>
                  <a:lnTo>
                    <a:pt x="0" y="1240180"/>
                  </a:lnTo>
                  <a:lnTo>
                    <a:pt x="252628" y="987552"/>
                  </a:lnTo>
                  <a:lnTo>
                    <a:pt x="252628" y="0"/>
                  </a:lnTo>
                  <a:close/>
                </a:path>
              </a:pathLst>
            </a:custGeom>
            <a:solidFill>
              <a:srgbClr val="CDCDCD">
                <a:alpha val="92939"/>
              </a:srgbClr>
            </a:solidFill>
          </p:spPr>
          <p:txBody>
            <a:bodyPr wrap="square" lIns="0" tIns="0" rIns="0" bIns="0" rtlCol="0"/>
            <a:lstStyle/>
            <a:p>
              <a:endParaRPr/>
            </a:p>
          </p:txBody>
        </p:sp>
        <p:sp>
          <p:nvSpPr>
            <p:cNvPr id="25" name="object 25"/>
            <p:cNvSpPr/>
            <p:nvPr/>
          </p:nvSpPr>
          <p:spPr>
            <a:xfrm>
              <a:off x="10743882" y="2760637"/>
              <a:ext cx="1010919" cy="252729"/>
            </a:xfrm>
            <a:custGeom>
              <a:avLst/>
              <a:gdLst/>
              <a:ahLst/>
              <a:cxnLst/>
              <a:rect l="l" t="t" r="r" b="b"/>
              <a:pathLst>
                <a:path w="1010920" h="252730">
                  <a:moveTo>
                    <a:pt x="1010513" y="0"/>
                  </a:moveTo>
                  <a:lnTo>
                    <a:pt x="252628" y="0"/>
                  </a:lnTo>
                  <a:lnTo>
                    <a:pt x="0" y="252628"/>
                  </a:lnTo>
                  <a:lnTo>
                    <a:pt x="757885" y="252628"/>
                  </a:lnTo>
                  <a:lnTo>
                    <a:pt x="1010513" y="0"/>
                  </a:lnTo>
                  <a:close/>
                </a:path>
              </a:pathLst>
            </a:custGeom>
            <a:solidFill>
              <a:srgbClr val="FFFFFF">
                <a:alpha val="92939"/>
              </a:srgbClr>
            </a:solidFill>
          </p:spPr>
          <p:txBody>
            <a:bodyPr wrap="square" lIns="0" tIns="0" rIns="0" bIns="0" rtlCol="0"/>
            <a:lstStyle/>
            <a:p>
              <a:endParaRPr/>
            </a:p>
          </p:txBody>
        </p:sp>
        <p:sp>
          <p:nvSpPr>
            <p:cNvPr id="26" name="object 26"/>
            <p:cNvSpPr/>
            <p:nvPr/>
          </p:nvSpPr>
          <p:spPr>
            <a:xfrm>
              <a:off x="10743882" y="2760637"/>
              <a:ext cx="1010919" cy="1240790"/>
            </a:xfrm>
            <a:custGeom>
              <a:avLst/>
              <a:gdLst/>
              <a:ahLst/>
              <a:cxnLst/>
              <a:rect l="l" t="t" r="r" b="b"/>
              <a:pathLst>
                <a:path w="1010920" h="1240789">
                  <a:moveTo>
                    <a:pt x="0" y="252628"/>
                  </a:moveTo>
                  <a:lnTo>
                    <a:pt x="252628" y="0"/>
                  </a:lnTo>
                  <a:lnTo>
                    <a:pt x="1010513" y="0"/>
                  </a:lnTo>
                  <a:lnTo>
                    <a:pt x="1010513" y="987546"/>
                  </a:lnTo>
                  <a:lnTo>
                    <a:pt x="757884" y="1240175"/>
                  </a:lnTo>
                  <a:lnTo>
                    <a:pt x="0" y="1240175"/>
                  </a:lnTo>
                  <a:lnTo>
                    <a:pt x="0" y="252628"/>
                  </a:lnTo>
                  <a:close/>
                </a:path>
                <a:path w="1010920" h="1240789">
                  <a:moveTo>
                    <a:pt x="0" y="252628"/>
                  </a:moveTo>
                  <a:lnTo>
                    <a:pt x="757884" y="252628"/>
                  </a:lnTo>
                  <a:lnTo>
                    <a:pt x="1010513" y="0"/>
                  </a:lnTo>
                </a:path>
                <a:path w="1010920" h="1240789">
                  <a:moveTo>
                    <a:pt x="757884" y="252628"/>
                  </a:moveTo>
                  <a:lnTo>
                    <a:pt x="757884" y="1240175"/>
                  </a:lnTo>
                </a:path>
              </a:pathLst>
            </a:custGeom>
            <a:ln w="9186">
              <a:solidFill>
                <a:srgbClr val="1D7D66"/>
              </a:solidFill>
            </a:ln>
          </p:spPr>
          <p:txBody>
            <a:bodyPr wrap="square" lIns="0" tIns="0" rIns="0" bIns="0" rtlCol="0"/>
            <a:lstStyle/>
            <a:p>
              <a:endParaRPr/>
            </a:p>
          </p:txBody>
        </p:sp>
      </p:grpSp>
      <p:sp>
        <p:nvSpPr>
          <p:cNvPr id="27" name="object 27"/>
          <p:cNvSpPr txBox="1"/>
          <p:nvPr/>
        </p:nvSpPr>
        <p:spPr>
          <a:xfrm>
            <a:off x="10872495" y="3207826"/>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28" name="object 28"/>
          <p:cNvGrpSpPr/>
          <p:nvPr/>
        </p:nvGrpSpPr>
        <p:grpSpPr>
          <a:xfrm>
            <a:off x="8433320" y="3417303"/>
            <a:ext cx="1029335" cy="1250315"/>
            <a:chOff x="8433320" y="3417303"/>
            <a:chExt cx="1029335" cy="1250315"/>
          </a:xfrm>
        </p:grpSpPr>
        <p:sp>
          <p:nvSpPr>
            <p:cNvPr id="29" name="object 29"/>
            <p:cNvSpPr/>
            <p:nvPr/>
          </p:nvSpPr>
          <p:spPr>
            <a:xfrm>
              <a:off x="9202851" y="3422065"/>
              <a:ext cx="255270" cy="1240790"/>
            </a:xfrm>
            <a:custGeom>
              <a:avLst/>
              <a:gdLst/>
              <a:ahLst/>
              <a:cxnLst/>
              <a:rect l="l" t="t" r="r" b="b"/>
              <a:pathLst>
                <a:path w="255270" h="1240789">
                  <a:moveTo>
                    <a:pt x="254927" y="0"/>
                  </a:moveTo>
                  <a:lnTo>
                    <a:pt x="0" y="254927"/>
                  </a:lnTo>
                  <a:lnTo>
                    <a:pt x="0" y="1240180"/>
                  </a:lnTo>
                  <a:lnTo>
                    <a:pt x="254927" y="985253"/>
                  </a:lnTo>
                  <a:lnTo>
                    <a:pt x="254927" y="0"/>
                  </a:lnTo>
                  <a:close/>
                </a:path>
              </a:pathLst>
            </a:custGeom>
            <a:solidFill>
              <a:srgbClr val="CDCDCD">
                <a:alpha val="92939"/>
              </a:srgbClr>
            </a:solidFill>
          </p:spPr>
          <p:txBody>
            <a:bodyPr wrap="square" lIns="0" tIns="0" rIns="0" bIns="0" rtlCol="0"/>
            <a:lstStyle/>
            <a:p>
              <a:endParaRPr/>
            </a:p>
          </p:txBody>
        </p:sp>
        <p:sp>
          <p:nvSpPr>
            <p:cNvPr id="30" name="object 30"/>
            <p:cNvSpPr/>
            <p:nvPr/>
          </p:nvSpPr>
          <p:spPr>
            <a:xfrm>
              <a:off x="8438083" y="3422065"/>
              <a:ext cx="1019810" cy="255270"/>
            </a:xfrm>
            <a:custGeom>
              <a:avLst/>
              <a:gdLst/>
              <a:ahLst/>
              <a:cxnLst/>
              <a:rect l="l" t="t" r="r" b="b"/>
              <a:pathLst>
                <a:path w="1019809" h="255270">
                  <a:moveTo>
                    <a:pt x="1019695" y="0"/>
                  </a:moveTo>
                  <a:lnTo>
                    <a:pt x="254927" y="0"/>
                  </a:lnTo>
                  <a:lnTo>
                    <a:pt x="0" y="254927"/>
                  </a:lnTo>
                  <a:lnTo>
                    <a:pt x="764768" y="254927"/>
                  </a:lnTo>
                  <a:lnTo>
                    <a:pt x="1019695" y="0"/>
                  </a:lnTo>
                  <a:close/>
                </a:path>
              </a:pathLst>
            </a:custGeom>
            <a:solidFill>
              <a:srgbClr val="FFFFFF">
                <a:alpha val="92939"/>
              </a:srgbClr>
            </a:solidFill>
          </p:spPr>
          <p:txBody>
            <a:bodyPr wrap="square" lIns="0" tIns="0" rIns="0" bIns="0" rtlCol="0"/>
            <a:lstStyle/>
            <a:p>
              <a:endParaRPr/>
            </a:p>
          </p:txBody>
        </p:sp>
        <p:sp>
          <p:nvSpPr>
            <p:cNvPr id="31" name="object 31"/>
            <p:cNvSpPr/>
            <p:nvPr/>
          </p:nvSpPr>
          <p:spPr>
            <a:xfrm>
              <a:off x="8438083" y="3422065"/>
              <a:ext cx="1019810" cy="1240790"/>
            </a:xfrm>
            <a:custGeom>
              <a:avLst/>
              <a:gdLst/>
              <a:ahLst/>
              <a:cxnLst/>
              <a:rect l="l" t="t" r="r" b="b"/>
              <a:pathLst>
                <a:path w="1019809" h="1240789">
                  <a:moveTo>
                    <a:pt x="0" y="254924"/>
                  </a:moveTo>
                  <a:lnTo>
                    <a:pt x="254924" y="0"/>
                  </a:lnTo>
                  <a:lnTo>
                    <a:pt x="1019699" y="0"/>
                  </a:lnTo>
                  <a:lnTo>
                    <a:pt x="1019699" y="985246"/>
                  </a:lnTo>
                  <a:lnTo>
                    <a:pt x="764771" y="1240175"/>
                  </a:lnTo>
                  <a:lnTo>
                    <a:pt x="0" y="1240175"/>
                  </a:lnTo>
                  <a:lnTo>
                    <a:pt x="0" y="254924"/>
                  </a:lnTo>
                  <a:close/>
                </a:path>
                <a:path w="1019809" h="1240789">
                  <a:moveTo>
                    <a:pt x="0" y="254924"/>
                  </a:moveTo>
                  <a:lnTo>
                    <a:pt x="764771" y="254924"/>
                  </a:lnTo>
                  <a:lnTo>
                    <a:pt x="1019699" y="0"/>
                  </a:lnTo>
                </a:path>
                <a:path w="1019809" h="1240789">
                  <a:moveTo>
                    <a:pt x="764771" y="254924"/>
                  </a:moveTo>
                  <a:lnTo>
                    <a:pt x="764771" y="1240175"/>
                  </a:lnTo>
                </a:path>
              </a:pathLst>
            </a:custGeom>
            <a:ln w="9186">
              <a:solidFill>
                <a:srgbClr val="1D7D66"/>
              </a:solidFill>
            </a:ln>
          </p:spPr>
          <p:txBody>
            <a:bodyPr wrap="square" lIns="0" tIns="0" rIns="0" bIns="0" rtlCol="0"/>
            <a:lstStyle/>
            <a:p>
              <a:endParaRPr/>
            </a:p>
          </p:txBody>
        </p:sp>
      </p:grpSp>
      <p:sp>
        <p:nvSpPr>
          <p:cNvPr id="32" name="object 32"/>
          <p:cNvSpPr txBox="1"/>
          <p:nvPr/>
        </p:nvSpPr>
        <p:spPr>
          <a:xfrm>
            <a:off x="8568473" y="3867591"/>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33" name="object 33"/>
          <p:cNvGrpSpPr/>
          <p:nvPr/>
        </p:nvGrpSpPr>
        <p:grpSpPr>
          <a:xfrm>
            <a:off x="8607856" y="4170591"/>
            <a:ext cx="2867025" cy="864235"/>
            <a:chOff x="8607856" y="4170591"/>
            <a:chExt cx="2867025" cy="864235"/>
          </a:xfrm>
        </p:grpSpPr>
        <p:sp>
          <p:nvSpPr>
            <p:cNvPr id="34" name="object 34"/>
            <p:cNvSpPr/>
            <p:nvPr/>
          </p:nvSpPr>
          <p:spPr>
            <a:xfrm>
              <a:off x="10900054" y="4175353"/>
              <a:ext cx="569595" cy="184150"/>
            </a:xfrm>
            <a:custGeom>
              <a:avLst/>
              <a:gdLst/>
              <a:ahLst/>
              <a:cxnLst/>
              <a:rect l="l" t="t" r="r" b="b"/>
              <a:pathLst>
                <a:path w="569595" h="184150">
                  <a:moveTo>
                    <a:pt x="569569" y="0"/>
                  </a:moveTo>
                  <a:lnTo>
                    <a:pt x="169824" y="0"/>
                  </a:lnTo>
                  <a:lnTo>
                    <a:pt x="0" y="183730"/>
                  </a:lnTo>
                  <a:lnTo>
                    <a:pt x="399745" y="183730"/>
                  </a:lnTo>
                  <a:lnTo>
                    <a:pt x="569569" y="0"/>
                  </a:lnTo>
                  <a:close/>
                </a:path>
              </a:pathLst>
            </a:custGeom>
            <a:solidFill>
              <a:srgbClr val="E7E6E6">
                <a:alpha val="79998"/>
              </a:srgbClr>
            </a:solidFill>
          </p:spPr>
          <p:txBody>
            <a:bodyPr wrap="square" lIns="0" tIns="0" rIns="0" bIns="0" rtlCol="0"/>
            <a:lstStyle/>
            <a:p>
              <a:endParaRPr/>
            </a:p>
          </p:txBody>
        </p:sp>
        <p:sp>
          <p:nvSpPr>
            <p:cNvPr id="35" name="object 35"/>
            <p:cNvSpPr/>
            <p:nvPr/>
          </p:nvSpPr>
          <p:spPr>
            <a:xfrm>
              <a:off x="10900054" y="4175353"/>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sp>
          <p:nvSpPr>
            <p:cNvPr id="36" name="object 36"/>
            <p:cNvSpPr/>
            <p:nvPr/>
          </p:nvSpPr>
          <p:spPr>
            <a:xfrm>
              <a:off x="8612619" y="4845977"/>
              <a:ext cx="569595" cy="184150"/>
            </a:xfrm>
            <a:custGeom>
              <a:avLst/>
              <a:gdLst/>
              <a:ahLst/>
              <a:cxnLst/>
              <a:rect l="l" t="t" r="r" b="b"/>
              <a:pathLst>
                <a:path w="569595" h="184150">
                  <a:moveTo>
                    <a:pt x="569569" y="0"/>
                  </a:moveTo>
                  <a:lnTo>
                    <a:pt x="169824" y="0"/>
                  </a:lnTo>
                  <a:lnTo>
                    <a:pt x="0" y="183718"/>
                  </a:lnTo>
                  <a:lnTo>
                    <a:pt x="399745" y="183718"/>
                  </a:lnTo>
                  <a:lnTo>
                    <a:pt x="569569" y="0"/>
                  </a:lnTo>
                  <a:close/>
                </a:path>
              </a:pathLst>
            </a:custGeom>
            <a:solidFill>
              <a:srgbClr val="E7E6E6">
                <a:alpha val="79998"/>
              </a:srgbClr>
            </a:solidFill>
          </p:spPr>
          <p:txBody>
            <a:bodyPr wrap="square" lIns="0" tIns="0" rIns="0" bIns="0" rtlCol="0"/>
            <a:lstStyle/>
            <a:p>
              <a:endParaRPr/>
            </a:p>
          </p:txBody>
        </p:sp>
        <p:sp>
          <p:nvSpPr>
            <p:cNvPr id="37" name="object 37"/>
            <p:cNvSpPr/>
            <p:nvPr/>
          </p:nvSpPr>
          <p:spPr>
            <a:xfrm>
              <a:off x="8612619" y="4845977"/>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grpSp>
      <p:sp>
        <p:nvSpPr>
          <p:cNvPr id="38" name="object 38"/>
          <p:cNvSpPr txBox="1"/>
          <p:nvPr/>
        </p:nvSpPr>
        <p:spPr>
          <a:xfrm>
            <a:off x="8644775" y="3031642"/>
            <a:ext cx="661670" cy="275590"/>
          </a:xfrm>
          <a:prstGeom prst="rect">
            <a:avLst/>
          </a:prstGeom>
          <a:ln w="18372">
            <a:solidFill>
              <a:srgbClr val="7A5FC5"/>
            </a:solidFill>
          </a:ln>
        </p:spPr>
        <p:txBody>
          <a:bodyPr vert="horz" wrap="square" lIns="0" tIns="0" rIns="0" bIns="0" rtlCol="0">
            <a:spAutoFit/>
          </a:bodyPr>
          <a:lstStyle/>
          <a:p>
            <a:pPr marL="99695">
              <a:lnSpc>
                <a:spcPts val="2050"/>
              </a:lnSpc>
            </a:pPr>
            <a:r>
              <a:rPr sz="1800" spc="-10" dirty="0">
                <a:latin typeface="Calibri"/>
                <a:cs typeface="Calibri"/>
              </a:rPr>
              <a:t>Class</a:t>
            </a:r>
            <a:endParaRPr sz="1800">
              <a:latin typeface="Calibri"/>
              <a:cs typeface="Calibri"/>
            </a:endParaRPr>
          </a:p>
        </p:txBody>
      </p:sp>
      <p:pic>
        <p:nvPicPr>
          <p:cNvPr id="39" name="object 39"/>
          <p:cNvPicPr/>
          <p:nvPr/>
        </p:nvPicPr>
        <p:blipFill>
          <a:blip r:embed="rId3" cstate="print"/>
          <a:stretch>
            <a:fillRect/>
          </a:stretch>
        </p:blipFill>
        <p:spPr>
          <a:xfrm>
            <a:off x="8819315" y="3334795"/>
            <a:ext cx="183729" cy="229662"/>
          </a:xfrm>
          <a:prstGeom prst="rect">
            <a:avLst/>
          </a:prstGeom>
        </p:spPr>
      </p:pic>
      <p:sp>
        <p:nvSpPr>
          <p:cNvPr id="40" name="object 40"/>
          <p:cNvSpPr txBox="1"/>
          <p:nvPr/>
        </p:nvSpPr>
        <p:spPr>
          <a:xfrm>
            <a:off x="9600171" y="2664180"/>
            <a:ext cx="707390" cy="285115"/>
          </a:xfrm>
          <a:prstGeom prst="rect">
            <a:avLst/>
          </a:prstGeom>
          <a:ln w="18372">
            <a:solidFill>
              <a:srgbClr val="7A5FC5"/>
            </a:solidFill>
          </a:ln>
        </p:spPr>
        <p:txBody>
          <a:bodyPr vert="horz" wrap="square" lIns="0" tIns="0" rIns="0" bIns="0" rtlCol="0">
            <a:spAutoFit/>
          </a:bodyPr>
          <a:lstStyle/>
          <a:p>
            <a:pPr marL="116839">
              <a:lnSpc>
                <a:spcPts val="2065"/>
              </a:lnSpc>
            </a:pPr>
            <a:r>
              <a:rPr sz="1800" spc="-10" dirty="0">
                <a:latin typeface="Calibri"/>
                <a:cs typeface="Calibri"/>
              </a:rPr>
              <a:t>Class</a:t>
            </a:r>
            <a:endParaRPr sz="1800">
              <a:latin typeface="Calibri"/>
              <a:cs typeface="Calibri"/>
            </a:endParaRPr>
          </a:p>
        </p:txBody>
      </p:sp>
      <p:grpSp>
        <p:nvGrpSpPr>
          <p:cNvPr id="41" name="object 41"/>
          <p:cNvGrpSpPr/>
          <p:nvPr/>
        </p:nvGrpSpPr>
        <p:grpSpPr>
          <a:xfrm>
            <a:off x="8478271" y="2691743"/>
            <a:ext cx="2950210" cy="3105150"/>
            <a:chOff x="8478271" y="2691743"/>
            <a:chExt cx="2950210" cy="3105150"/>
          </a:xfrm>
        </p:grpSpPr>
        <p:pic>
          <p:nvPicPr>
            <p:cNvPr id="42" name="object 42"/>
            <p:cNvPicPr/>
            <p:nvPr/>
          </p:nvPicPr>
          <p:blipFill>
            <a:blip r:embed="rId4" cstate="print"/>
            <a:stretch>
              <a:fillRect/>
            </a:stretch>
          </p:blipFill>
          <p:spPr>
            <a:xfrm>
              <a:off x="9921701" y="2967333"/>
              <a:ext cx="183729" cy="229662"/>
            </a:xfrm>
            <a:prstGeom prst="rect">
              <a:avLst/>
            </a:prstGeom>
          </p:spPr>
        </p:pic>
        <p:pic>
          <p:nvPicPr>
            <p:cNvPr id="43" name="object 43"/>
            <p:cNvPicPr/>
            <p:nvPr/>
          </p:nvPicPr>
          <p:blipFill>
            <a:blip r:embed="rId4" cstate="print"/>
            <a:stretch>
              <a:fillRect/>
            </a:stretch>
          </p:blipFill>
          <p:spPr>
            <a:xfrm>
              <a:off x="11244545" y="2691743"/>
              <a:ext cx="183729" cy="229662"/>
            </a:xfrm>
            <a:prstGeom prst="rect">
              <a:avLst/>
            </a:prstGeom>
          </p:spPr>
        </p:pic>
        <p:sp>
          <p:nvSpPr>
            <p:cNvPr id="44" name="object 44"/>
            <p:cNvSpPr/>
            <p:nvPr/>
          </p:nvSpPr>
          <p:spPr>
            <a:xfrm>
              <a:off x="8750426" y="5048072"/>
              <a:ext cx="184150" cy="744220"/>
            </a:xfrm>
            <a:custGeom>
              <a:avLst/>
              <a:gdLst/>
              <a:ahLst/>
              <a:cxnLst/>
              <a:rect l="l" t="t" r="r" b="b"/>
              <a:pathLst>
                <a:path w="184150" h="744220">
                  <a:moveTo>
                    <a:pt x="91859" y="0"/>
                  </a:moveTo>
                  <a:lnTo>
                    <a:pt x="0" y="91871"/>
                  </a:lnTo>
                  <a:lnTo>
                    <a:pt x="45923" y="91871"/>
                  </a:lnTo>
                  <a:lnTo>
                    <a:pt x="45923" y="744106"/>
                  </a:lnTo>
                  <a:lnTo>
                    <a:pt x="137795" y="744106"/>
                  </a:lnTo>
                  <a:lnTo>
                    <a:pt x="137795" y="91871"/>
                  </a:lnTo>
                  <a:lnTo>
                    <a:pt x="183718" y="91871"/>
                  </a:lnTo>
                  <a:lnTo>
                    <a:pt x="91859" y="0"/>
                  </a:lnTo>
                  <a:close/>
                </a:path>
              </a:pathLst>
            </a:custGeom>
            <a:solidFill>
              <a:srgbClr val="28AD8A"/>
            </a:solidFill>
          </p:spPr>
          <p:txBody>
            <a:bodyPr wrap="square" lIns="0" tIns="0" rIns="0" bIns="0" rtlCol="0"/>
            <a:lstStyle/>
            <a:p>
              <a:endParaRPr/>
            </a:p>
          </p:txBody>
        </p:sp>
        <p:sp>
          <p:nvSpPr>
            <p:cNvPr id="45" name="object 45"/>
            <p:cNvSpPr/>
            <p:nvPr/>
          </p:nvSpPr>
          <p:spPr>
            <a:xfrm>
              <a:off x="8750426" y="5048072"/>
              <a:ext cx="184150" cy="744220"/>
            </a:xfrm>
            <a:custGeom>
              <a:avLst/>
              <a:gdLst/>
              <a:ahLst/>
              <a:cxnLst/>
              <a:rect l="l" t="t" r="r" b="b"/>
              <a:pathLst>
                <a:path w="184150" h="744220">
                  <a:moveTo>
                    <a:pt x="0" y="91864"/>
                  </a:moveTo>
                  <a:lnTo>
                    <a:pt x="91865" y="0"/>
                  </a:lnTo>
                  <a:lnTo>
                    <a:pt x="183729" y="91864"/>
                  </a:lnTo>
                  <a:lnTo>
                    <a:pt x="137797" y="91864"/>
                  </a:lnTo>
                  <a:lnTo>
                    <a:pt x="137797" y="744105"/>
                  </a:lnTo>
                  <a:lnTo>
                    <a:pt x="45932" y="744105"/>
                  </a:lnTo>
                  <a:lnTo>
                    <a:pt x="45932" y="91864"/>
                  </a:lnTo>
                  <a:lnTo>
                    <a:pt x="0" y="91864"/>
                  </a:lnTo>
                  <a:close/>
                </a:path>
              </a:pathLst>
            </a:custGeom>
            <a:ln w="9186">
              <a:solidFill>
                <a:srgbClr val="1D7D66"/>
              </a:solidFill>
            </a:ln>
          </p:spPr>
          <p:txBody>
            <a:bodyPr wrap="square" lIns="0" tIns="0" rIns="0" bIns="0" rtlCol="0"/>
            <a:lstStyle/>
            <a:p>
              <a:endParaRPr/>
            </a:p>
          </p:txBody>
        </p:sp>
        <p:pic>
          <p:nvPicPr>
            <p:cNvPr id="46" name="object 46"/>
            <p:cNvPicPr/>
            <p:nvPr/>
          </p:nvPicPr>
          <p:blipFill>
            <a:blip r:embed="rId4" cstate="print"/>
            <a:stretch>
              <a:fillRect/>
            </a:stretch>
          </p:blipFill>
          <p:spPr>
            <a:xfrm>
              <a:off x="8755015" y="4676017"/>
              <a:ext cx="183729" cy="229662"/>
            </a:xfrm>
            <a:prstGeom prst="rect">
              <a:avLst/>
            </a:prstGeom>
          </p:spPr>
        </p:pic>
        <p:sp>
          <p:nvSpPr>
            <p:cNvPr id="47" name="object 47"/>
            <p:cNvSpPr/>
            <p:nvPr/>
          </p:nvSpPr>
          <p:spPr>
            <a:xfrm>
              <a:off x="9788486" y="4643869"/>
              <a:ext cx="184150" cy="735330"/>
            </a:xfrm>
            <a:custGeom>
              <a:avLst/>
              <a:gdLst/>
              <a:ahLst/>
              <a:cxnLst/>
              <a:rect l="l" t="t" r="r" b="b"/>
              <a:pathLst>
                <a:path w="184150" h="735329">
                  <a:moveTo>
                    <a:pt x="91871" y="0"/>
                  </a:moveTo>
                  <a:lnTo>
                    <a:pt x="0" y="91859"/>
                  </a:lnTo>
                  <a:lnTo>
                    <a:pt x="45935" y="91859"/>
                  </a:lnTo>
                  <a:lnTo>
                    <a:pt x="45935" y="734923"/>
                  </a:lnTo>
                  <a:lnTo>
                    <a:pt x="137807" y="734923"/>
                  </a:lnTo>
                  <a:lnTo>
                    <a:pt x="137807" y="91859"/>
                  </a:lnTo>
                  <a:lnTo>
                    <a:pt x="183730" y="91859"/>
                  </a:lnTo>
                  <a:lnTo>
                    <a:pt x="91871" y="0"/>
                  </a:lnTo>
                  <a:close/>
                </a:path>
              </a:pathLst>
            </a:custGeom>
            <a:solidFill>
              <a:srgbClr val="28AD8A"/>
            </a:solidFill>
          </p:spPr>
          <p:txBody>
            <a:bodyPr wrap="square" lIns="0" tIns="0" rIns="0" bIns="0" rtlCol="0"/>
            <a:lstStyle/>
            <a:p>
              <a:endParaRPr/>
            </a:p>
          </p:txBody>
        </p:sp>
        <p:sp>
          <p:nvSpPr>
            <p:cNvPr id="48" name="object 48"/>
            <p:cNvSpPr/>
            <p:nvPr/>
          </p:nvSpPr>
          <p:spPr>
            <a:xfrm>
              <a:off x="9788486" y="4643869"/>
              <a:ext cx="184150" cy="735330"/>
            </a:xfrm>
            <a:custGeom>
              <a:avLst/>
              <a:gdLst/>
              <a:ahLst/>
              <a:cxnLst/>
              <a:rect l="l" t="t" r="r" b="b"/>
              <a:pathLst>
                <a:path w="184150" h="735329">
                  <a:moveTo>
                    <a:pt x="0" y="91864"/>
                  </a:moveTo>
                  <a:lnTo>
                    <a:pt x="91864" y="0"/>
                  </a:lnTo>
                  <a:lnTo>
                    <a:pt x="183729" y="91864"/>
                  </a:lnTo>
                  <a:lnTo>
                    <a:pt x="137797" y="91864"/>
                  </a:lnTo>
                  <a:lnTo>
                    <a:pt x="137797" y="734918"/>
                  </a:lnTo>
                  <a:lnTo>
                    <a:pt x="45932" y="734918"/>
                  </a:lnTo>
                  <a:lnTo>
                    <a:pt x="45932" y="91864"/>
                  </a:lnTo>
                  <a:lnTo>
                    <a:pt x="0" y="91864"/>
                  </a:lnTo>
                  <a:close/>
                </a:path>
              </a:pathLst>
            </a:custGeom>
            <a:ln w="9186">
              <a:solidFill>
                <a:srgbClr val="1D7D66"/>
              </a:solidFill>
            </a:ln>
          </p:spPr>
          <p:txBody>
            <a:bodyPr wrap="square" lIns="0" tIns="0" rIns="0" bIns="0" rtlCol="0"/>
            <a:lstStyle/>
            <a:p>
              <a:endParaRPr/>
            </a:p>
          </p:txBody>
        </p:sp>
        <p:pic>
          <p:nvPicPr>
            <p:cNvPr id="49" name="object 49"/>
            <p:cNvPicPr/>
            <p:nvPr/>
          </p:nvPicPr>
          <p:blipFill>
            <a:blip r:embed="rId5" cstate="print"/>
            <a:stretch>
              <a:fillRect/>
            </a:stretch>
          </p:blipFill>
          <p:spPr>
            <a:xfrm>
              <a:off x="9783893" y="4290191"/>
              <a:ext cx="192916" cy="229662"/>
            </a:xfrm>
            <a:prstGeom prst="rect">
              <a:avLst/>
            </a:prstGeom>
          </p:spPr>
        </p:pic>
        <p:sp>
          <p:nvSpPr>
            <p:cNvPr id="50" name="object 50"/>
            <p:cNvSpPr/>
            <p:nvPr/>
          </p:nvSpPr>
          <p:spPr>
            <a:xfrm>
              <a:off x="11065408" y="4386643"/>
              <a:ext cx="184150" cy="735330"/>
            </a:xfrm>
            <a:custGeom>
              <a:avLst/>
              <a:gdLst/>
              <a:ahLst/>
              <a:cxnLst/>
              <a:rect l="l" t="t" r="r" b="b"/>
              <a:pathLst>
                <a:path w="184150" h="735329">
                  <a:moveTo>
                    <a:pt x="91871" y="0"/>
                  </a:moveTo>
                  <a:lnTo>
                    <a:pt x="0" y="91871"/>
                  </a:lnTo>
                  <a:lnTo>
                    <a:pt x="45935" y="91871"/>
                  </a:lnTo>
                  <a:lnTo>
                    <a:pt x="45935" y="734923"/>
                  </a:lnTo>
                  <a:lnTo>
                    <a:pt x="137807" y="734923"/>
                  </a:lnTo>
                  <a:lnTo>
                    <a:pt x="137807" y="91871"/>
                  </a:lnTo>
                  <a:lnTo>
                    <a:pt x="183730" y="91871"/>
                  </a:lnTo>
                  <a:lnTo>
                    <a:pt x="91871" y="0"/>
                  </a:lnTo>
                  <a:close/>
                </a:path>
              </a:pathLst>
            </a:custGeom>
            <a:solidFill>
              <a:srgbClr val="28AD8A"/>
            </a:solidFill>
          </p:spPr>
          <p:txBody>
            <a:bodyPr wrap="square" lIns="0" tIns="0" rIns="0" bIns="0" rtlCol="0"/>
            <a:lstStyle/>
            <a:p>
              <a:endParaRPr/>
            </a:p>
          </p:txBody>
        </p:sp>
        <p:sp>
          <p:nvSpPr>
            <p:cNvPr id="51" name="object 51"/>
            <p:cNvSpPr/>
            <p:nvPr/>
          </p:nvSpPr>
          <p:spPr>
            <a:xfrm>
              <a:off x="11065408" y="4386643"/>
              <a:ext cx="184150" cy="735330"/>
            </a:xfrm>
            <a:custGeom>
              <a:avLst/>
              <a:gdLst/>
              <a:ahLst/>
              <a:cxnLst/>
              <a:rect l="l" t="t" r="r" b="b"/>
              <a:pathLst>
                <a:path w="184150" h="735329">
                  <a:moveTo>
                    <a:pt x="0" y="91864"/>
                  </a:moveTo>
                  <a:lnTo>
                    <a:pt x="91864" y="0"/>
                  </a:lnTo>
                  <a:lnTo>
                    <a:pt x="183729" y="91864"/>
                  </a:lnTo>
                  <a:lnTo>
                    <a:pt x="137797" y="91864"/>
                  </a:lnTo>
                  <a:lnTo>
                    <a:pt x="137797" y="734918"/>
                  </a:lnTo>
                  <a:lnTo>
                    <a:pt x="45932" y="734918"/>
                  </a:lnTo>
                  <a:lnTo>
                    <a:pt x="45932" y="91864"/>
                  </a:lnTo>
                  <a:lnTo>
                    <a:pt x="0" y="91864"/>
                  </a:lnTo>
                  <a:close/>
                </a:path>
              </a:pathLst>
            </a:custGeom>
            <a:ln w="9186">
              <a:solidFill>
                <a:srgbClr val="1D7D66"/>
              </a:solidFill>
            </a:ln>
          </p:spPr>
          <p:txBody>
            <a:bodyPr wrap="square" lIns="0" tIns="0" rIns="0" bIns="0" rtlCol="0"/>
            <a:lstStyle/>
            <a:p>
              <a:endParaRPr/>
            </a:p>
          </p:txBody>
        </p:sp>
        <p:pic>
          <p:nvPicPr>
            <p:cNvPr id="52" name="object 52"/>
            <p:cNvPicPr/>
            <p:nvPr/>
          </p:nvPicPr>
          <p:blipFill>
            <a:blip r:embed="rId5" cstate="print"/>
            <a:stretch>
              <a:fillRect/>
            </a:stretch>
          </p:blipFill>
          <p:spPr>
            <a:xfrm>
              <a:off x="11060814" y="4023783"/>
              <a:ext cx="192916" cy="229662"/>
            </a:xfrm>
            <a:prstGeom prst="rect">
              <a:avLst/>
            </a:prstGeom>
          </p:spPr>
        </p:pic>
        <p:pic>
          <p:nvPicPr>
            <p:cNvPr id="53" name="object 53"/>
            <p:cNvPicPr/>
            <p:nvPr/>
          </p:nvPicPr>
          <p:blipFill>
            <a:blip r:embed="rId6" cstate="print"/>
            <a:stretch>
              <a:fillRect/>
            </a:stretch>
          </p:blipFill>
          <p:spPr>
            <a:xfrm>
              <a:off x="10896148" y="2727060"/>
              <a:ext cx="199883" cy="199883"/>
            </a:xfrm>
            <a:prstGeom prst="rect">
              <a:avLst/>
            </a:prstGeom>
          </p:spPr>
        </p:pic>
        <p:pic>
          <p:nvPicPr>
            <p:cNvPr id="54" name="object 54"/>
            <p:cNvPicPr/>
            <p:nvPr/>
          </p:nvPicPr>
          <p:blipFill>
            <a:blip r:embed="rId7" cstate="print"/>
            <a:stretch>
              <a:fillRect/>
            </a:stretch>
          </p:blipFill>
          <p:spPr>
            <a:xfrm>
              <a:off x="9436893" y="3007121"/>
              <a:ext cx="199883" cy="199883"/>
            </a:xfrm>
            <a:prstGeom prst="rect">
              <a:avLst/>
            </a:prstGeom>
          </p:spPr>
        </p:pic>
        <p:pic>
          <p:nvPicPr>
            <p:cNvPr id="55" name="object 55"/>
            <p:cNvPicPr/>
            <p:nvPr/>
          </p:nvPicPr>
          <p:blipFill>
            <a:blip r:embed="rId8" cstate="print"/>
            <a:stretch>
              <a:fillRect/>
            </a:stretch>
          </p:blipFill>
          <p:spPr>
            <a:xfrm>
              <a:off x="8478271" y="3368753"/>
              <a:ext cx="199883" cy="199883"/>
            </a:xfrm>
            <a:prstGeom prst="rect">
              <a:avLst/>
            </a:prstGeom>
          </p:spPr>
        </p:pic>
      </p:grpSp>
      <p:sp>
        <p:nvSpPr>
          <p:cNvPr id="56" name="object 56"/>
          <p:cNvSpPr txBox="1"/>
          <p:nvPr/>
        </p:nvSpPr>
        <p:spPr>
          <a:xfrm>
            <a:off x="11152682" y="2388590"/>
            <a:ext cx="643255" cy="275590"/>
          </a:xfrm>
          <a:prstGeom prst="rect">
            <a:avLst/>
          </a:prstGeom>
          <a:ln w="18372">
            <a:solidFill>
              <a:srgbClr val="7A5FC5"/>
            </a:solidFill>
          </a:ln>
        </p:spPr>
        <p:txBody>
          <a:bodyPr vert="horz" wrap="square" lIns="0" tIns="0" rIns="0" bIns="0" rtlCol="0">
            <a:spAutoFit/>
          </a:bodyPr>
          <a:lstStyle/>
          <a:p>
            <a:pPr marL="83820">
              <a:lnSpc>
                <a:spcPts val="2060"/>
              </a:lnSpc>
            </a:pPr>
            <a:r>
              <a:rPr sz="1800" spc="-10" dirty="0">
                <a:latin typeface="Calibri"/>
                <a:cs typeface="Calibri"/>
              </a:rPr>
              <a:t>Class</a:t>
            </a:r>
            <a:endParaRPr sz="1800">
              <a:latin typeface="Calibri"/>
              <a:cs typeface="Calibri"/>
            </a:endParaRPr>
          </a:p>
        </p:txBody>
      </p:sp>
      <p:sp>
        <p:nvSpPr>
          <p:cNvPr id="57" name="object 57"/>
          <p:cNvSpPr txBox="1"/>
          <p:nvPr/>
        </p:nvSpPr>
        <p:spPr>
          <a:xfrm>
            <a:off x="10408577" y="2388590"/>
            <a:ext cx="661670" cy="275590"/>
          </a:xfrm>
          <a:prstGeom prst="rect">
            <a:avLst/>
          </a:prstGeom>
          <a:ln w="18372">
            <a:solidFill>
              <a:srgbClr val="0000FF"/>
            </a:solidFill>
          </a:ln>
        </p:spPr>
        <p:txBody>
          <a:bodyPr vert="horz" wrap="square" lIns="0" tIns="0" rIns="0" bIns="0" rtlCol="0">
            <a:spAutoFit/>
          </a:bodyPr>
          <a:lstStyle/>
          <a:p>
            <a:pPr marL="92710">
              <a:lnSpc>
                <a:spcPts val="2060"/>
              </a:lnSpc>
            </a:pPr>
            <a:r>
              <a:rPr sz="1800" spc="-20" dirty="0">
                <a:latin typeface="Calibri"/>
                <a:cs typeface="Calibri"/>
              </a:rPr>
              <a:t>Bbox</a:t>
            </a:r>
            <a:endParaRPr sz="1800">
              <a:latin typeface="Calibri"/>
              <a:cs typeface="Calibri"/>
            </a:endParaRPr>
          </a:p>
        </p:txBody>
      </p:sp>
      <p:sp>
        <p:nvSpPr>
          <p:cNvPr id="58" name="object 58"/>
          <p:cNvSpPr txBox="1"/>
          <p:nvPr/>
        </p:nvSpPr>
        <p:spPr>
          <a:xfrm>
            <a:off x="8810129" y="2664180"/>
            <a:ext cx="661670" cy="275590"/>
          </a:xfrm>
          <a:prstGeom prst="rect">
            <a:avLst/>
          </a:prstGeom>
          <a:ln w="18372">
            <a:solidFill>
              <a:srgbClr val="0000FF"/>
            </a:solidFill>
          </a:ln>
        </p:spPr>
        <p:txBody>
          <a:bodyPr vert="horz" wrap="square" lIns="0" tIns="0" rIns="0" bIns="0" rtlCol="0">
            <a:spAutoFit/>
          </a:bodyPr>
          <a:lstStyle/>
          <a:p>
            <a:pPr marL="92710">
              <a:lnSpc>
                <a:spcPts val="2060"/>
              </a:lnSpc>
            </a:pPr>
            <a:r>
              <a:rPr sz="1800" spc="-20" dirty="0">
                <a:latin typeface="Calibri"/>
                <a:cs typeface="Calibri"/>
              </a:rPr>
              <a:t>Bbox</a:t>
            </a:r>
            <a:endParaRPr sz="1800">
              <a:latin typeface="Calibri"/>
              <a:cs typeface="Calibri"/>
            </a:endParaRPr>
          </a:p>
        </p:txBody>
      </p:sp>
      <p:sp>
        <p:nvSpPr>
          <p:cNvPr id="59" name="object 59"/>
          <p:cNvSpPr txBox="1"/>
          <p:nvPr/>
        </p:nvSpPr>
        <p:spPr>
          <a:xfrm>
            <a:off x="7873110" y="3040824"/>
            <a:ext cx="661670" cy="275590"/>
          </a:xfrm>
          <a:prstGeom prst="rect">
            <a:avLst/>
          </a:prstGeom>
          <a:ln w="18372">
            <a:solidFill>
              <a:srgbClr val="0000FF"/>
            </a:solidFill>
          </a:ln>
        </p:spPr>
        <p:txBody>
          <a:bodyPr vert="horz" wrap="square" lIns="0" tIns="0" rIns="0" bIns="0" rtlCol="0">
            <a:spAutoFit/>
          </a:bodyPr>
          <a:lstStyle/>
          <a:p>
            <a:pPr marL="93980">
              <a:lnSpc>
                <a:spcPts val="2005"/>
              </a:lnSpc>
            </a:pPr>
            <a:r>
              <a:rPr sz="1800" spc="-20" dirty="0">
                <a:latin typeface="Calibri"/>
                <a:cs typeface="Calibri"/>
              </a:rPr>
              <a:t>Bbox</a:t>
            </a:r>
            <a:endParaRPr sz="1800">
              <a:latin typeface="Calibri"/>
              <a:cs typeface="Calibri"/>
            </a:endParaRPr>
          </a:p>
        </p:txBody>
      </p:sp>
      <p:sp>
        <p:nvSpPr>
          <p:cNvPr id="60" name="object 60"/>
          <p:cNvSpPr txBox="1"/>
          <p:nvPr/>
        </p:nvSpPr>
        <p:spPr>
          <a:xfrm>
            <a:off x="8720404" y="1041908"/>
            <a:ext cx="2469515" cy="1129030"/>
          </a:xfrm>
          <a:prstGeom prst="rect">
            <a:avLst/>
          </a:prstGeom>
        </p:spPr>
        <p:txBody>
          <a:bodyPr vert="horz" wrap="square" lIns="0" tIns="12700" rIns="0" bIns="0" rtlCol="0">
            <a:spAutoFit/>
          </a:bodyPr>
          <a:lstStyle/>
          <a:p>
            <a:pPr marL="1270" algn="ctr">
              <a:lnSpc>
                <a:spcPct val="100000"/>
              </a:lnSpc>
              <a:spcBef>
                <a:spcPts val="100"/>
              </a:spcBef>
            </a:pPr>
            <a:r>
              <a:rPr sz="2400" u="heavy" dirty="0">
                <a:uFill>
                  <a:solidFill>
                    <a:srgbClr val="000000"/>
                  </a:solidFill>
                </a:uFill>
                <a:latin typeface="Calibri"/>
                <a:cs typeface="Calibri"/>
              </a:rPr>
              <a:t>“Slow”</a:t>
            </a:r>
            <a:r>
              <a:rPr sz="2400" u="heavy" spc="30" dirty="0">
                <a:uFill>
                  <a:solidFill>
                    <a:srgbClr val="000000"/>
                  </a:solidFill>
                </a:uFill>
                <a:latin typeface="Calibri"/>
                <a:cs typeface="Calibri"/>
              </a:rPr>
              <a:t> </a:t>
            </a:r>
            <a:r>
              <a:rPr sz="2400" u="heavy" spc="-10" dirty="0">
                <a:uFill>
                  <a:solidFill>
                    <a:srgbClr val="000000"/>
                  </a:solidFill>
                </a:uFill>
                <a:latin typeface="Calibri"/>
                <a:cs typeface="Calibri"/>
              </a:rPr>
              <a:t>R-</a:t>
            </a:r>
            <a:r>
              <a:rPr sz="2400" u="heavy" spc="-25" dirty="0">
                <a:uFill>
                  <a:solidFill>
                    <a:srgbClr val="000000"/>
                  </a:solidFill>
                </a:uFill>
                <a:latin typeface="Calibri"/>
                <a:cs typeface="Calibri"/>
              </a:rPr>
              <a:t>CNN</a:t>
            </a:r>
            <a:endParaRPr sz="2400">
              <a:latin typeface="Calibri"/>
              <a:cs typeface="Calibri"/>
            </a:endParaRPr>
          </a:p>
          <a:p>
            <a:pPr marL="12700" marR="5080" algn="ctr">
              <a:lnSpc>
                <a:spcPct val="100800"/>
              </a:lnSpc>
            </a:pPr>
            <a:r>
              <a:rPr sz="2400" dirty="0">
                <a:latin typeface="Calibri"/>
                <a:cs typeface="Calibri"/>
              </a:rPr>
              <a:t>Process</a:t>
            </a:r>
            <a:r>
              <a:rPr sz="2400" spc="-85" dirty="0">
                <a:latin typeface="Calibri"/>
                <a:cs typeface="Calibri"/>
              </a:rPr>
              <a:t> </a:t>
            </a:r>
            <a:r>
              <a:rPr sz="2400" dirty="0">
                <a:latin typeface="Calibri"/>
                <a:cs typeface="Calibri"/>
              </a:rPr>
              <a:t>each</a:t>
            </a:r>
            <a:r>
              <a:rPr sz="2400" spc="-80" dirty="0">
                <a:latin typeface="Calibri"/>
                <a:cs typeface="Calibri"/>
              </a:rPr>
              <a:t> </a:t>
            </a:r>
            <a:r>
              <a:rPr sz="2400" spc="-10" dirty="0">
                <a:latin typeface="Calibri"/>
                <a:cs typeface="Calibri"/>
              </a:rPr>
              <a:t>region independently</a:t>
            </a:r>
            <a:endParaRPr sz="2400">
              <a:latin typeface="Calibri"/>
              <a:cs typeface="Calibri"/>
            </a:endParaRPr>
          </a:p>
        </p:txBody>
      </p:sp>
      <p:grpSp>
        <p:nvGrpSpPr>
          <p:cNvPr id="61" name="object 61"/>
          <p:cNvGrpSpPr/>
          <p:nvPr/>
        </p:nvGrpSpPr>
        <p:grpSpPr>
          <a:xfrm>
            <a:off x="1057588" y="3834003"/>
            <a:ext cx="4678045" cy="2329180"/>
            <a:chOff x="1057588" y="3834003"/>
            <a:chExt cx="4678045" cy="2329180"/>
          </a:xfrm>
        </p:grpSpPr>
        <p:pic>
          <p:nvPicPr>
            <p:cNvPr id="62" name="object 62"/>
            <p:cNvPicPr/>
            <p:nvPr/>
          </p:nvPicPr>
          <p:blipFill>
            <a:blip r:embed="rId9" cstate="print"/>
            <a:stretch>
              <a:fillRect/>
            </a:stretch>
          </p:blipFill>
          <p:spPr>
            <a:xfrm>
              <a:off x="1063751" y="4611624"/>
              <a:ext cx="4666488" cy="1545336"/>
            </a:xfrm>
            <a:prstGeom prst="rect">
              <a:avLst/>
            </a:prstGeom>
          </p:spPr>
        </p:pic>
        <p:sp>
          <p:nvSpPr>
            <p:cNvPr id="63" name="object 63"/>
            <p:cNvSpPr/>
            <p:nvPr/>
          </p:nvSpPr>
          <p:spPr>
            <a:xfrm>
              <a:off x="1063938" y="4613325"/>
              <a:ext cx="4665345" cy="1543685"/>
            </a:xfrm>
            <a:custGeom>
              <a:avLst/>
              <a:gdLst/>
              <a:ahLst/>
              <a:cxnLst/>
              <a:rect l="l" t="t" r="r" b="b"/>
              <a:pathLst>
                <a:path w="4665345" h="1543685">
                  <a:moveTo>
                    <a:pt x="0" y="1543420"/>
                  </a:moveTo>
                  <a:lnTo>
                    <a:pt x="1426560" y="0"/>
                  </a:lnTo>
                  <a:lnTo>
                    <a:pt x="4664762" y="0"/>
                  </a:lnTo>
                  <a:lnTo>
                    <a:pt x="3238191" y="1543420"/>
                  </a:lnTo>
                  <a:lnTo>
                    <a:pt x="0" y="1543420"/>
                  </a:lnTo>
                  <a:close/>
                </a:path>
              </a:pathLst>
            </a:custGeom>
            <a:ln w="12700">
              <a:solidFill>
                <a:srgbClr val="1D7D66"/>
              </a:solidFill>
            </a:ln>
          </p:spPr>
          <p:txBody>
            <a:bodyPr wrap="square" lIns="0" tIns="0" rIns="0" bIns="0" rtlCol="0"/>
            <a:lstStyle/>
            <a:p>
              <a:endParaRPr/>
            </a:p>
          </p:txBody>
        </p:sp>
        <p:sp>
          <p:nvSpPr>
            <p:cNvPr id="64" name="object 64"/>
            <p:cNvSpPr/>
            <p:nvPr/>
          </p:nvSpPr>
          <p:spPr>
            <a:xfrm>
              <a:off x="2111044" y="4306633"/>
              <a:ext cx="2248535" cy="1398905"/>
            </a:xfrm>
            <a:custGeom>
              <a:avLst/>
              <a:gdLst/>
              <a:ahLst/>
              <a:cxnLst/>
              <a:rect l="l" t="t" r="r" b="b"/>
              <a:pathLst>
                <a:path w="2248535" h="1398904">
                  <a:moveTo>
                    <a:pt x="2248115" y="0"/>
                  </a:moveTo>
                  <a:lnTo>
                    <a:pt x="0" y="0"/>
                  </a:lnTo>
                  <a:lnTo>
                    <a:pt x="0" y="1398852"/>
                  </a:lnTo>
                  <a:lnTo>
                    <a:pt x="2248115" y="1398852"/>
                  </a:lnTo>
                  <a:lnTo>
                    <a:pt x="2248115" y="0"/>
                  </a:lnTo>
                  <a:close/>
                </a:path>
              </a:pathLst>
            </a:custGeom>
            <a:solidFill>
              <a:srgbClr val="FFFFFF">
                <a:alpha val="92939"/>
              </a:srgbClr>
            </a:solidFill>
          </p:spPr>
          <p:txBody>
            <a:bodyPr wrap="square" lIns="0" tIns="0" rIns="0" bIns="0" rtlCol="0"/>
            <a:lstStyle/>
            <a:p>
              <a:endParaRPr/>
            </a:p>
          </p:txBody>
        </p:sp>
        <p:sp>
          <p:nvSpPr>
            <p:cNvPr id="65" name="object 65"/>
            <p:cNvSpPr/>
            <p:nvPr/>
          </p:nvSpPr>
          <p:spPr>
            <a:xfrm>
              <a:off x="4359160" y="3840353"/>
              <a:ext cx="466725" cy="1865630"/>
            </a:xfrm>
            <a:custGeom>
              <a:avLst/>
              <a:gdLst/>
              <a:ahLst/>
              <a:cxnLst/>
              <a:rect l="l" t="t" r="r" b="b"/>
              <a:pathLst>
                <a:path w="466725" h="1865629">
                  <a:moveTo>
                    <a:pt x="466280" y="0"/>
                  </a:moveTo>
                  <a:lnTo>
                    <a:pt x="0" y="466280"/>
                  </a:lnTo>
                  <a:lnTo>
                    <a:pt x="0" y="1865133"/>
                  </a:lnTo>
                  <a:lnTo>
                    <a:pt x="466280" y="1398854"/>
                  </a:lnTo>
                  <a:lnTo>
                    <a:pt x="466280" y="0"/>
                  </a:lnTo>
                  <a:close/>
                </a:path>
              </a:pathLst>
            </a:custGeom>
            <a:solidFill>
              <a:srgbClr val="CDCDCD">
                <a:alpha val="92939"/>
              </a:srgbClr>
            </a:solidFill>
          </p:spPr>
          <p:txBody>
            <a:bodyPr wrap="square" lIns="0" tIns="0" rIns="0" bIns="0" rtlCol="0"/>
            <a:lstStyle/>
            <a:p>
              <a:endParaRPr/>
            </a:p>
          </p:txBody>
        </p:sp>
        <p:sp>
          <p:nvSpPr>
            <p:cNvPr id="66" name="object 66"/>
            <p:cNvSpPr/>
            <p:nvPr/>
          </p:nvSpPr>
          <p:spPr>
            <a:xfrm>
              <a:off x="2111044" y="3840353"/>
              <a:ext cx="2714625" cy="466725"/>
            </a:xfrm>
            <a:custGeom>
              <a:avLst/>
              <a:gdLst/>
              <a:ahLst/>
              <a:cxnLst/>
              <a:rect l="l" t="t" r="r" b="b"/>
              <a:pathLst>
                <a:path w="2714625" h="466725">
                  <a:moveTo>
                    <a:pt x="2714396" y="0"/>
                  </a:moveTo>
                  <a:lnTo>
                    <a:pt x="466280" y="0"/>
                  </a:lnTo>
                  <a:lnTo>
                    <a:pt x="0" y="466280"/>
                  </a:lnTo>
                  <a:lnTo>
                    <a:pt x="2248115" y="466280"/>
                  </a:lnTo>
                  <a:lnTo>
                    <a:pt x="2714396" y="0"/>
                  </a:lnTo>
                  <a:close/>
                </a:path>
              </a:pathLst>
            </a:custGeom>
            <a:solidFill>
              <a:srgbClr val="FFFFFF">
                <a:alpha val="92939"/>
              </a:srgbClr>
            </a:solidFill>
          </p:spPr>
          <p:txBody>
            <a:bodyPr wrap="square" lIns="0" tIns="0" rIns="0" bIns="0" rtlCol="0"/>
            <a:lstStyle/>
            <a:p>
              <a:endParaRPr/>
            </a:p>
          </p:txBody>
        </p:sp>
        <p:sp>
          <p:nvSpPr>
            <p:cNvPr id="67" name="object 67"/>
            <p:cNvSpPr/>
            <p:nvPr/>
          </p:nvSpPr>
          <p:spPr>
            <a:xfrm>
              <a:off x="2111044" y="3840353"/>
              <a:ext cx="2714625" cy="1865630"/>
            </a:xfrm>
            <a:custGeom>
              <a:avLst/>
              <a:gdLst/>
              <a:ahLst/>
              <a:cxnLst/>
              <a:rect l="l" t="t" r="r" b="b"/>
              <a:pathLst>
                <a:path w="2714625" h="1865629">
                  <a:moveTo>
                    <a:pt x="0" y="466284"/>
                  </a:moveTo>
                  <a:lnTo>
                    <a:pt x="466284" y="0"/>
                  </a:lnTo>
                  <a:lnTo>
                    <a:pt x="2714401" y="0"/>
                  </a:lnTo>
                  <a:lnTo>
                    <a:pt x="2714401" y="1398850"/>
                  </a:lnTo>
                  <a:lnTo>
                    <a:pt x="2248121" y="1865141"/>
                  </a:lnTo>
                  <a:lnTo>
                    <a:pt x="0" y="1865141"/>
                  </a:lnTo>
                  <a:lnTo>
                    <a:pt x="0" y="466284"/>
                  </a:lnTo>
                  <a:close/>
                </a:path>
                <a:path w="2714625" h="1865629">
                  <a:moveTo>
                    <a:pt x="0" y="466284"/>
                  </a:moveTo>
                  <a:lnTo>
                    <a:pt x="2248121" y="466284"/>
                  </a:lnTo>
                  <a:lnTo>
                    <a:pt x="2714401" y="0"/>
                  </a:lnTo>
                </a:path>
                <a:path w="2714625" h="1865629">
                  <a:moveTo>
                    <a:pt x="2248121" y="466284"/>
                  </a:moveTo>
                  <a:lnTo>
                    <a:pt x="2248121" y="1865141"/>
                  </a:lnTo>
                </a:path>
              </a:pathLst>
            </a:custGeom>
            <a:ln w="12700">
              <a:solidFill>
                <a:srgbClr val="1D7D66"/>
              </a:solidFill>
            </a:ln>
          </p:spPr>
          <p:txBody>
            <a:bodyPr wrap="square" lIns="0" tIns="0" rIns="0" bIns="0" rtlCol="0"/>
            <a:lstStyle/>
            <a:p>
              <a:endParaRPr/>
            </a:p>
          </p:txBody>
        </p:sp>
      </p:grpSp>
      <p:sp>
        <p:nvSpPr>
          <p:cNvPr id="68" name="object 68"/>
          <p:cNvSpPr txBox="1"/>
          <p:nvPr/>
        </p:nvSpPr>
        <p:spPr>
          <a:xfrm>
            <a:off x="2690787" y="4784852"/>
            <a:ext cx="108966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ConvNet</a:t>
            </a:r>
            <a:endParaRPr sz="2400">
              <a:latin typeface="Calibri"/>
              <a:cs typeface="Calibri"/>
            </a:endParaRPr>
          </a:p>
        </p:txBody>
      </p:sp>
      <p:grpSp>
        <p:nvGrpSpPr>
          <p:cNvPr id="69" name="object 69"/>
          <p:cNvGrpSpPr/>
          <p:nvPr/>
        </p:nvGrpSpPr>
        <p:grpSpPr>
          <a:xfrm>
            <a:off x="1583245" y="2980156"/>
            <a:ext cx="3248660" cy="1104900"/>
            <a:chOff x="1583245" y="2980156"/>
            <a:chExt cx="3248660" cy="1104900"/>
          </a:xfrm>
        </p:grpSpPr>
        <p:sp>
          <p:nvSpPr>
            <p:cNvPr id="70" name="object 70"/>
            <p:cNvSpPr/>
            <p:nvPr/>
          </p:nvSpPr>
          <p:spPr>
            <a:xfrm>
              <a:off x="2111044" y="3301072"/>
              <a:ext cx="2714625" cy="458470"/>
            </a:xfrm>
            <a:custGeom>
              <a:avLst/>
              <a:gdLst/>
              <a:ahLst/>
              <a:cxnLst/>
              <a:rect l="l" t="t" r="r" b="b"/>
              <a:pathLst>
                <a:path w="2714625" h="458470">
                  <a:moveTo>
                    <a:pt x="2714396" y="0"/>
                  </a:moveTo>
                  <a:lnTo>
                    <a:pt x="423557" y="0"/>
                  </a:lnTo>
                  <a:lnTo>
                    <a:pt x="0" y="458241"/>
                  </a:lnTo>
                  <a:lnTo>
                    <a:pt x="2290851" y="458241"/>
                  </a:lnTo>
                  <a:lnTo>
                    <a:pt x="2714396" y="0"/>
                  </a:lnTo>
                  <a:close/>
                </a:path>
              </a:pathLst>
            </a:custGeom>
            <a:solidFill>
              <a:srgbClr val="E7E6E6"/>
            </a:solidFill>
          </p:spPr>
          <p:txBody>
            <a:bodyPr wrap="square" lIns="0" tIns="0" rIns="0" bIns="0" rtlCol="0"/>
            <a:lstStyle/>
            <a:p>
              <a:endParaRPr/>
            </a:p>
          </p:txBody>
        </p:sp>
        <p:sp>
          <p:nvSpPr>
            <p:cNvPr id="71" name="object 71"/>
            <p:cNvSpPr/>
            <p:nvPr/>
          </p:nvSpPr>
          <p:spPr>
            <a:xfrm>
              <a:off x="2111044" y="3301072"/>
              <a:ext cx="2714625" cy="458470"/>
            </a:xfrm>
            <a:custGeom>
              <a:avLst/>
              <a:gdLst/>
              <a:ahLst/>
              <a:cxnLst/>
              <a:rect l="l" t="t" r="r" b="b"/>
              <a:pathLst>
                <a:path w="2714625" h="458470">
                  <a:moveTo>
                    <a:pt x="0" y="458248"/>
                  </a:moveTo>
                  <a:lnTo>
                    <a:pt x="423555" y="0"/>
                  </a:lnTo>
                  <a:lnTo>
                    <a:pt x="2714401" y="0"/>
                  </a:lnTo>
                  <a:lnTo>
                    <a:pt x="2290841" y="458248"/>
                  </a:lnTo>
                  <a:lnTo>
                    <a:pt x="0" y="458248"/>
                  </a:lnTo>
                  <a:close/>
                </a:path>
              </a:pathLst>
            </a:custGeom>
            <a:ln w="12700">
              <a:solidFill>
                <a:srgbClr val="1D7D66"/>
              </a:solidFill>
            </a:ln>
          </p:spPr>
          <p:txBody>
            <a:bodyPr wrap="square" lIns="0" tIns="0" rIns="0" bIns="0" rtlCol="0"/>
            <a:lstStyle/>
            <a:p>
              <a:endParaRPr/>
            </a:p>
          </p:txBody>
        </p:sp>
        <p:sp>
          <p:nvSpPr>
            <p:cNvPr id="72" name="object 72"/>
            <p:cNvSpPr/>
            <p:nvPr/>
          </p:nvSpPr>
          <p:spPr>
            <a:xfrm>
              <a:off x="3288474" y="3781933"/>
              <a:ext cx="238760" cy="297180"/>
            </a:xfrm>
            <a:custGeom>
              <a:avLst/>
              <a:gdLst/>
              <a:ahLst/>
              <a:cxnLst/>
              <a:rect l="l" t="t" r="r" b="b"/>
              <a:pathLst>
                <a:path w="238760" h="297179">
                  <a:moveTo>
                    <a:pt x="119138" y="0"/>
                  </a:moveTo>
                  <a:lnTo>
                    <a:pt x="0" y="119126"/>
                  </a:lnTo>
                  <a:lnTo>
                    <a:pt x="59575" y="119126"/>
                  </a:lnTo>
                  <a:lnTo>
                    <a:pt x="59575" y="296646"/>
                  </a:lnTo>
                  <a:lnTo>
                    <a:pt x="178701" y="296646"/>
                  </a:lnTo>
                  <a:lnTo>
                    <a:pt x="178701" y="119126"/>
                  </a:lnTo>
                  <a:lnTo>
                    <a:pt x="238277" y="119126"/>
                  </a:lnTo>
                  <a:lnTo>
                    <a:pt x="119138" y="0"/>
                  </a:lnTo>
                  <a:close/>
                </a:path>
              </a:pathLst>
            </a:custGeom>
            <a:solidFill>
              <a:srgbClr val="28AD8A"/>
            </a:solidFill>
          </p:spPr>
          <p:txBody>
            <a:bodyPr wrap="square" lIns="0" tIns="0" rIns="0" bIns="0" rtlCol="0"/>
            <a:lstStyle/>
            <a:p>
              <a:endParaRPr/>
            </a:p>
          </p:txBody>
        </p:sp>
        <p:sp>
          <p:nvSpPr>
            <p:cNvPr id="73" name="object 73"/>
            <p:cNvSpPr/>
            <p:nvPr/>
          </p:nvSpPr>
          <p:spPr>
            <a:xfrm>
              <a:off x="3288474" y="378193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74" name="object 74"/>
            <p:cNvSpPr/>
            <p:nvPr/>
          </p:nvSpPr>
          <p:spPr>
            <a:xfrm>
              <a:off x="2359710" y="3408921"/>
              <a:ext cx="753745" cy="292735"/>
            </a:xfrm>
            <a:custGeom>
              <a:avLst/>
              <a:gdLst/>
              <a:ahLst/>
              <a:cxnLst/>
              <a:rect l="l" t="t" r="r" b="b"/>
              <a:pathLst>
                <a:path w="753744" h="292735">
                  <a:moveTo>
                    <a:pt x="753427" y="0"/>
                  </a:moveTo>
                  <a:lnTo>
                    <a:pt x="270103" y="0"/>
                  </a:lnTo>
                  <a:lnTo>
                    <a:pt x="0" y="292227"/>
                  </a:lnTo>
                  <a:lnTo>
                    <a:pt x="483323" y="292227"/>
                  </a:lnTo>
                  <a:lnTo>
                    <a:pt x="753427" y="0"/>
                  </a:lnTo>
                  <a:close/>
                </a:path>
              </a:pathLst>
            </a:custGeom>
            <a:solidFill>
              <a:srgbClr val="E7E6E6"/>
            </a:solidFill>
          </p:spPr>
          <p:txBody>
            <a:bodyPr wrap="square" lIns="0" tIns="0" rIns="0" bIns="0" rtlCol="0"/>
            <a:lstStyle/>
            <a:p>
              <a:endParaRPr/>
            </a:p>
          </p:txBody>
        </p:sp>
        <p:sp>
          <p:nvSpPr>
            <p:cNvPr id="75" name="object 75"/>
            <p:cNvSpPr/>
            <p:nvPr/>
          </p:nvSpPr>
          <p:spPr>
            <a:xfrm>
              <a:off x="2359710" y="3408921"/>
              <a:ext cx="753745" cy="292735"/>
            </a:xfrm>
            <a:custGeom>
              <a:avLst/>
              <a:gdLst/>
              <a:ahLst/>
              <a:cxnLst/>
              <a:rect l="l" t="t" r="r" b="b"/>
              <a:pathLst>
                <a:path w="753744" h="292735">
                  <a:moveTo>
                    <a:pt x="0" y="292229"/>
                  </a:moveTo>
                  <a:lnTo>
                    <a:pt x="270104" y="0"/>
                  </a:lnTo>
                  <a:lnTo>
                    <a:pt x="753427" y="0"/>
                  </a:lnTo>
                  <a:lnTo>
                    <a:pt x="483323" y="292229"/>
                  </a:lnTo>
                  <a:lnTo>
                    <a:pt x="0" y="292229"/>
                  </a:lnTo>
                  <a:close/>
                </a:path>
              </a:pathLst>
            </a:custGeom>
            <a:ln w="12700">
              <a:solidFill>
                <a:srgbClr val="1D7D66"/>
              </a:solidFill>
            </a:ln>
          </p:spPr>
          <p:txBody>
            <a:bodyPr wrap="square" lIns="0" tIns="0" rIns="0" bIns="0" rtlCol="0"/>
            <a:lstStyle/>
            <a:p>
              <a:endParaRPr/>
            </a:p>
          </p:txBody>
        </p:sp>
        <p:sp>
          <p:nvSpPr>
            <p:cNvPr id="76" name="object 76"/>
            <p:cNvSpPr/>
            <p:nvPr/>
          </p:nvSpPr>
          <p:spPr>
            <a:xfrm>
              <a:off x="3091497" y="3534752"/>
              <a:ext cx="857885" cy="119380"/>
            </a:xfrm>
            <a:custGeom>
              <a:avLst/>
              <a:gdLst/>
              <a:ahLst/>
              <a:cxnLst/>
              <a:rect l="l" t="t" r="r" b="b"/>
              <a:pathLst>
                <a:path w="857885" h="119379">
                  <a:moveTo>
                    <a:pt x="857516" y="0"/>
                  </a:moveTo>
                  <a:lnTo>
                    <a:pt x="110108" y="0"/>
                  </a:lnTo>
                  <a:lnTo>
                    <a:pt x="0" y="119138"/>
                  </a:lnTo>
                  <a:lnTo>
                    <a:pt x="747394" y="119138"/>
                  </a:lnTo>
                  <a:lnTo>
                    <a:pt x="857516" y="0"/>
                  </a:lnTo>
                  <a:close/>
                </a:path>
              </a:pathLst>
            </a:custGeom>
            <a:solidFill>
              <a:srgbClr val="E7E6E6"/>
            </a:solidFill>
          </p:spPr>
          <p:txBody>
            <a:bodyPr wrap="square" lIns="0" tIns="0" rIns="0" bIns="0" rtlCol="0"/>
            <a:lstStyle/>
            <a:p>
              <a:endParaRPr/>
            </a:p>
          </p:txBody>
        </p:sp>
        <p:sp>
          <p:nvSpPr>
            <p:cNvPr id="77" name="object 77"/>
            <p:cNvSpPr/>
            <p:nvPr/>
          </p:nvSpPr>
          <p:spPr>
            <a:xfrm>
              <a:off x="3091497" y="3534752"/>
              <a:ext cx="857885" cy="119380"/>
            </a:xfrm>
            <a:custGeom>
              <a:avLst/>
              <a:gdLst/>
              <a:ahLst/>
              <a:cxnLst/>
              <a:rect l="l" t="t" r="r" b="b"/>
              <a:pathLst>
                <a:path w="857885" h="119379">
                  <a:moveTo>
                    <a:pt x="0" y="119133"/>
                  </a:moveTo>
                  <a:lnTo>
                    <a:pt x="110113" y="0"/>
                  </a:lnTo>
                  <a:lnTo>
                    <a:pt x="857520" y="0"/>
                  </a:lnTo>
                  <a:lnTo>
                    <a:pt x="747407" y="119133"/>
                  </a:lnTo>
                  <a:lnTo>
                    <a:pt x="0" y="119133"/>
                  </a:lnTo>
                  <a:close/>
                </a:path>
              </a:pathLst>
            </a:custGeom>
            <a:ln w="12700">
              <a:solidFill>
                <a:srgbClr val="1D7D66"/>
              </a:solidFill>
            </a:ln>
          </p:spPr>
          <p:txBody>
            <a:bodyPr wrap="square" lIns="0" tIns="0" rIns="0" bIns="0" rtlCol="0"/>
            <a:lstStyle/>
            <a:p>
              <a:endParaRPr/>
            </a:p>
          </p:txBody>
        </p:sp>
        <p:sp>
          <p:nvSpPr>
            <p:cNvPr id="78" name="object 78"/>
            <p:cNvSpPr/>
            <p:nvPr/>
          </p:nvSpPr>
          <p:spPr>
            <a:xfrm>
              <a:off x="3949103" y="3358375"/>
              <a:ext cx="671830" cy="342900"/>
            </a:xfrm>
            <a:custGeom>
              <a:avLst/>
              <a:gdLst/>
              <a:ahLst/>
              <a:cxnLst/>
              <a:rect l="l" t="t" r="r" b="b"/>
              <a:pathLst>
                <a:path w="671829" h="342900">
                  <a:moveTo>
                    <a:pt x="671449" y="0"/>
                  </a:moveTo>
                  <a:lnTo>
                    <a:pt x="316712" y="0"/>
                  </a:lnTo>
                  <a:lnTo>
                    <a:pt x="0" y="342645"/>
                  </a:lnTo>
                  <a:lnTo>
                    <a:pt x="354736" y="342645"/>
                  </a:lnTo>
                  <a:lnTo>
                    <a:pt x="671449" y="0"/>
                  </a:lnTo>
                  <a:close/>
                </a:path>
              </a:pathLst>
            </a:custGeom>
            <a:solidFill>
              <a:srgbClr val="E7E6E6"/>
            </a:solidFill>
          </p:spPr>
          <p:txBody>
            <a:bodyPr wrap="square" lIns="0" tIns="0" rIns="0" bIns="0" rtlCol="0"/>
            <a:lstStyle/>
            <a:p>
              <a:endParaRPr/>
            </a:p>
          </p:txBody>
        </p:sp>
        <p:sp>
          <p:nvSpPr>
            <p:cNvPr id="79" name="object 79"/>
            <p:cNvSpPr/>
            <p:nvPr/>
          </p:nvSpPr>
          <p:spPr>
            <a:xfrm>
              <a:off x="3949103" y="3358375"/>
              <a:ext cx="671830" cy="342900"/>
            </a:xfrm>
            <a:custGeom>
              <a:avLst/>
              <a:gdLst/>
              <a:ahLst/>
              <a:cxnLst/>
              <a:rect l="l" t="t" r="r" b="b"/>
              <a:pathLst>
                <a:path w="671829" h="342900">
                  <a:moveTo>
                    <a:pt x="0" y="342654"/>
                  </a:moveTo>
                  <a:lnTo>
                    <a:pt x="316711" y="0"/>
                  </a:lnTo>
                  <a:lnTo>
                    <a:pt x="671449" y="0"/>
                  </a:lnTo>
                  <a:lnTo>
                    <a:pt x="354738" y="342654"/>
                  </a:lnTo>
                  <a:lnTo>
                    <a:pt x="0" y="342654"/>
                  </a:lnTo>
                  <a:close/>
                </a:path>
              </a:pathLst>
            </a:custGeom>
            <a:ln w="12700">
              <a:solidFill>
                <a:srgbClr val="1D7D66"/>
              </a:solidFill>
            </a:ln>
          </p:spPr>
          <p:txBody>
            <a:bodyPr wrap="square" lIns="0" tIns="0" rIns="0" bIns="0" rtlCol="0"/>
            <a:lstStyle/>
            <a:p>
              <a:endParaRPr/>
            </a:p>
          </p:txBody>
        </p:sp>
        <p:sp>
          <p:nvSpPr>
            <p:cNvPr id="80" name="object 80"/>
            <p:cNvSpPr/>
            <p:nvPr/>
          </p:nvSpPr>
          <p:spPr>
            <a:xfrm>
              <a:off x="2672803" y="3202203"/>
              <a:ext cx="238760" cy="297180"/>
            </a:xfrm>
            <a:custGeom>
              <a:avLst/>
              <a:gdLst/>
              <a:ahLst/>
              <a:cxnLst/>
              <a:rect l="l" t="t" r="r" b="b"/>
              <a:pathLst>
                <a:path w="238760" h="297179">
                  <a:moveTo>
                    <a:pt x="119125" y="0"/>
                  </a:moveTo>
                  <a:lnTo>
                    <a:pt x="0" y="119125"/>
                  </a:lnTo>
                  <a:lnTo>
                    <a:pt x="59562" y="119125"/>
                  </a:lnTo>
                  <a:lnTo>
                    <a:pt x="59562" y="296646"/>
                  </a:lnTo>
                  <a:lnTo>
                    <a:pt x="178688" y="296646"/>
                  </a:lnTo>
                  <a:lnTo>
                    <a:pt x="178688" y="119125"/>
                  </a:lnTo>
                  <a:lnTo>
                    <a:pt x="238264" y="119125"/>
                  </a:lnTo>
                  <a:lnTo>
                    <a:pt x="119125" y="0"/>
                  </a:lnTo>
                  <a:close/>
                </a:path>
              </a:pathLst>
            </a:custGeom>
            <a:solidFill>
              <a:srgbClr val="28AD8A"/>
            </a:solidFill>
          </p:spPr>
          <p:txBody>
            <a:bodyPr wrap="square" lIns="0" tIns="0" rIns="0" bIns="0" rtlCol="0"/>
            <a:lstStyle/>
            <a:p>
              <a:endParaRPr/>
            </a:p>
          </p:txBody>
        </p:sp>
        <p:sp>
          <p:nvSpPr>
            <p:cNvPr id="81" name="object 81"/>
            <p:cNvSpPr/>
            <p:nvPr/>
          </p:nvSpPr>
          <p:spPr>
            <a:xfrm>
              <a:off x="2672803" y="320220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82" name="object 82"/>
            <p:cNvSpPr/>
            <p:nvPr/>
          </p:nvSpPr>
          <p:spPr>
            <a:xfrm>
              <a:off x="3414306" y="3311753"/>
              <a:ext cx="238760" cy="297180"/>
            </a:xfrm>
            <a:custGeom>
              <a:avLst/>
              <a:gdLst/>
              <a:ahLst/>
              <a:cxnLst/>
              <a:rect l="l" t="t" r="r" b="b"/>
              <a:pathLst>
                <a:path w="238760" h="297179">
                  <a:moveTo>
                    <a:pt x="119138" y="0"/>
                  </a:moveTo>
                  <a:lnTo>
                    <a:pt x="0" y="119126"/>
                  </a:lnTo>
                  <a:lnTo>
                    <a:pt x="59575" y="119126"/>
                  </a:lnTo>
                  <a:lnTo>
                    <a:pt x="59575" y="296646"/>
                  </a:lnTo>
                  <a:lnTo>
                    <a:pt x="178701" y="296646"/>
                  </a:lnTo>
                  <a:lnTo>
                    <a:pt x="178701" y="119126"/>
                  </a:lnTo>
                  <a:lnTo>
                    <a:pt x="238277" y="119126"/>
                  </a:lnTo>
                  <a:lnTo>
                    <a:pt x="119138" y="0"/>
                  </a:lnTo>
                  <a:close/>
                </a:path>
              </a:pathLst>
            </a:custGeom>
            <a:solidFill>
              <a:srgbClr val="28AD8A"/>
            </a:solidFill>
          </p:spPr>
          <p:txBody>
            <a:bodyPr wrap="square" lIns="0" tIns="0" rIns="0" bIns="0" rtlCol="0"/>
            <a:lstStyle/>
            <a:p>
              <a:endParaRPr/>
            </a:p>
          </p:txBody>
        </p:sp>
        <p:sp>
          <p:nvSpPr>
            <p:cNvPr id="83" name="object 83"/>
            <p:cNvSpPr/>
            <p:nvPr/>
          </p:nvSpPr>
          <p:spPr>
            <a:xfrm>
              <a:off x="3414306" y="331175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84" name="object 84"/>
            <p:cNvSpPr/>
            <p:nvPr/>
          </p:nvSpPr>
          <p:spPr>
            <a:xfrm>
              <a:off x="4155821" y="3252774"/>
              <a:ext cx="238760" cy="297180"/>
            </a:xfrm>
            <a:custGeom>
              <a:avLst/>
              <a:gdLst/>
              <a:ahLst/>
              <a:cxnLst/>
              <a:rect l="l" t="t" r="r" b="b"/>
              <a:pathLst>
                <a:path w="238760" h="297179">
                  <a:moveTo>
                    <a:pt x="119138" y="0"/>
                  </a:moveTo>
                  <a:lnTo>
                    <a:pt x="0" y="119125"/>
                  </a:lnTo>
                  <a:lnTo>
                    <a:pt x="59575" y="119125"/>
                  </a:lnTo>
                  <a:lnTo>
                    <a:pt x="59575" y="296646"/>
                  </a:lnTo>
                  <a:lnTo>
                    <a:pt x="178701" y="296646"/>
                  </a:lnTo>
                  <a:lnTo>
                    <a:pt x="178701" y="119125"/>
                  </a:lnTo>
                  <a:lnTo>
                    <a:pt x="238264" y="119125"/>
                  </a:lnTo>
                  <a:lnTo>
                    <a:pt x="119138" y="0"/>
                  </a:lnTo>
                  <a:close/>
                </a:path>
              </a:pathLst>
            </a:custGeom>
            <a:solidFill>
              <a:srgbClr val="28AD8A"/>
            </a:solidFill>
          </p:spPr>
          <p:txBody>
            <a:bodyPr wrap="square" lIns="0" tIns="0" rIns="0" bIns="0" rtlCol="0"/>
            <a:lstStyle/>
            <a:p>
              <a:endParaRPr/>
            </a:p>
          </p:txBody>
        </p:sp>
        <p:sp>
          <p:nvSpPr>
            <p:cNvPr id="85" name="object 85"/>
            <p:cNvSpPr/>
            <p:nvPr/>
          </p:nvSpPr>
          <p:spPr>
            <a:xfrm>
              <a:off x="4155821" y="3252774"/>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86" name="object 86"/>
            <p:cNvSpPr/>
            <p:nvPr/>
          </p:nvSpPr>
          <p:spPr>
            <a:xfrm>
              <a:off x="2519997" y="2986506"/>
              <a:ext cx="557530" cy="175895"/>
            </a:xfrm>
            <a:custGeom>
              <a:avLst/>
              <a:gdLst/>
              <a:ahLst/>
              <a:cxnLst/>
              <a:rect l="l" t="t" r="r" b="b"/>
              <a:pathLst>
                <a:path w="557530" h="175894">
                  <a:moveTo>
                    <a:pt x="557326" y="0"/>
                  </a:moveTo>
                  <a:lnTo>
                    <a:pt x="162445" y="0"/>
                  </a:lnTo>
                  <a:lnTo>
                    <a:pt x="0" y="175742"/>
                  </a:lnTo>
                  <a:lnTo>
                    <a:pt x="394893" y="175742"/>
                  </a:lnTo>
                  <a:lnTo>
                    <a:pt x="557326" y="0"/>
                  </a:lnTo>
                  <a:close/>
                </a:path>
              </a:pathLst>
            </a:custGeom>
            <a:solidFill>
              <a:srgbClr val="E7E6E6"/>
            </a:solidFill>
          </p:spPr>
          <p:txBody>
            <a:bodyPr wrap="square" lIns="0" tIns="0" rIns="0" bIns="0" rtlCol="0"/>
            <a:lstStyle/>
            <a:p>
              <a:endParaRPr/>
            </a:p>
          </p:txBody>
        </p:sp>
        <p:sp>
          <p:nvSpPr>
            <p:cNvPr id="87" name="object 87"/>
            <p:cNvSpPr/>
            <p:nvPr/>
          </p:nvSpPr>
          <p:spPr>
            <a:xfrm>
              <a:off x="2519997" y="2986506"/>
              <a:ext cx="557530" cy="175895"/>
            </a:xfrm>
            <a:custGeom>
              <a:avLst/>
              <a:gdLst/>
              <a:ahLst/>
              <a:cxnLst/>
              <a:rect l="l" t="t" r="r" b="b"/>
              <a:pathLst>
                <a:path w="557530"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88" name="object 88"/>
            <p:cNvSpPr/>
            <p:nvPr/>
          </p:nvSpPr>
          <p:spPr>
            <a:xfrm>
              <a:off x="3303460" y="3040126"/>
              <a:ext cx="557530" cy="175895"/>
            </a:xfrm>
            <a:custGeom>
              <a:avLst/>
              <a:gdLst/>
              <a:ahLst/>
              <a:cxnLst/>
              <a:rect l="l" t="t" r="r" b="b"/>
              <a:pathLst>
                <a:path w="557529" h="175894">
                  <a:moveTo>
                    <a:pt x="557326" y="0"/>
                  </a:moveTo>
                  <a:lnTo>
                    <a:pt x="162445" y="0"/>
                  </a:lnTo>
                  <a:lnTo>
                    <a:pt x="0" y="175755"/>
                  </a:lnTo>
                  <a:lnTo>
                    <a:pt x="394881" y="175755"/>
                  </a:lnTo>
                  <a:lnTo>
                    <a:pt x="557326" y="0"/>
                  </a:lnTo>
                  <a:close/>
                </a:path>
              </a:pathLst>
            </a:custGeom>
            <a:solidFill>
              <a:srgbClr val="E7E6E6"/>
            </a:solidFill>
          </p:spPr>
          <p:txBody>
            <a:bodyPr wrap="square" lIns="0" tIns="0" rIns="0" bIns="0" rtlCol="0"/>
            <a:lstStyle/>
            <a:p>
              <a:endParaRPr/>
            </a:p>
          </p:txBody>
        </p:sp>
        <p:sp>
          <p:nvSpPr>
            <p:cNvPr id="89" name="object 89"/>
            <p:cNvSpPr/>
            <p:nvPr/>
          </p:nvSpPr>
          <p:spPr>
            <a:xfrm>
              <a:off x="3303460" y="3040126"/>
              <a:ext cx="557530" cy="175895"/>
            </a:xfrm>
            <a:custGeom>
              <a:avLst/>
              <a:gdLst/>
              <a:ahLst/>
              <a:cxnLst/>
              <a:rect l="l" t="t" r="r" b="b"/>
              <a:pathLst>
                <a:path w="557529"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90" name="object 90"/>
            <p:cNvSpPr/>
            <p:nvPr/>
          </p:nvSpPr>
          <p:spPr>
            <a:xfrm>
              <a:off x="4064825" y="3028594"/>
              <a:ext cx="557530" cy="175895"/>
            </a:xfrm>
            <a:custGeom>
              <a:avLst/>
              <a:gdLst/>
              <a:ahLst/>
              <a:cxnLst/>
              <a:rect l="l" t="t" r="r" b="b"/>
              <a:pathLst>
                <a:path w="557529" h="175894">
                  <a:moveTo>
                    <a:pt x="557326" y="0"/>
                  </a:moveTo>
                  <a:lnTo>
                    <a:pt x="162433" y="0"/>
                  </a:lnTo>
                  <a:lnTo>
                    <a:pt x="0" y="175742"/>
                  </a:lnTo>
                  <a:lnTo>
                    <a:pt x="394881" y="175742"/>
                  </a:lnTo>
                  <a:lnTo>
                    <a:pt x="557326" y="0"/>
                  </a:lnTo>
                  <a:close/>
                </a:path>
              </a:pathLst>
            </a:custGeom>
            <a:solidFill>
              <a:srgbClr val="E7E6E6"/>
            </a:solidFill>
          </p:spPr>
          <p:txBody>
            <a:bodyPr wrap="square" lIns="0" tIns="0" rIns="0" bIns="0" rtlCol="0"/>
            <a:lstStyle/>
            <a:p>
              <a:endParaRPr/>
            </a:p>
          </p:txBody>
        </p:sp>
        <p:sp>
          <p:nvSpPr>
            <p:cNvPr id="91" name="object 91"/>
            <p:cNvSpPr/>
            <p:nvPr/>
          </p:nvSpPr>
          <p:spPr>
            <a:xfrm>
              <a:off x="4064825" y="3028594"/>
              <a:ext cx="557530" cy="175895"/>
            </a:xfrm>
            <a:custGeom>
              <a:avLst/>
              <a:gdLst/>
              <a:ahLst/>
              <a:cxnLst/>
              <a:rect l="l" t="t" r="r" b="b"/>
              <a:pathLst>
                <a:path w="557529"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92" name="object 92"/>
            <p:cNvSpPr/>
            <p:nvPr/>
          </p:nvSpPr>
          <p:spPr>
            <a:xfrm>
              <a:off x="1583245" y="3556190"/>
              <a:ext cx="1071880" cy="76200"/>
            </a:xfrm>
            <a:custGeom>
              <a:avLst/>
              <a:gdLst/>
              <a:ahLst/>
              <a:cxnLst/>
              <a:rect l="l" t="t" r="r" b="b"/>
              <a:pathLst>
                <a:path w="1071880" h="76200">
                  <a:moveTo>
                    <a:pt x="995400" y="0"/>
                  </a:moveTo>
                  <a:lnTo>
                    <a:pt x="995400" y="76200"/>
                  </a:lnTo>
                  <a:lnTo>
                    <a:pt x="1052550" y="47625"/>
                  </a:lnTo>
                  <a:lnTo>
                    <a:pt x="1008100" y="47625"/>
                  </a:lnTo>
                  <a:lnTo>
                    <a:pt x="1008100" y="28575"/>
                  </a:lnTo>
                  <a:lnTo>
                    <a:pt x="1052550" y="28575"/>
                  </a:lnTo>
                  <a:lnTo>
                    <a:pt x="995400" y="0"/>
                  </a:lnTo>
                  <a:close/>
                </a:path>
                <a:path w="1071880" h="76200">
                  <a:moveTo>
                    <a:pt x="995400" y="28575"/>
                  </a:moveTo>
                  <a:lnTo>
                    <a:pt x="0" y="28575"/>
                  </a:lnTo>
                  <a:lnTo>
                    <a:pt x="0" y="47625"/>
                  </a:lnTo>
                  <a:lnTo>
                    <a:pt x="995400" y="47625"/>
                  </a:lnTo>
                  <a:lnTo>
                    <a:pt x="995400" y="28575"/>
                  </a:lnTo>
                  <a:close/>
                </a:path>
                <a:path w="1071880" h="76200">
                  <a:moveTo>
                    <a:pt x="1052550" y="28575"/>
                  </a:moveTo>
                  <a:lnTo>
                    <a:pt x="1008100" y="28575"/>
                  </a:lnTo>
                  <a:lnTo>
                    <a:pt x="1008100" y="47625"/>
                  </a:lnTo>
                  <a:lnTo>
                    <a:pt x="1052550" y="47625"/>
                  </a:lnTo>
                  <a:lnTo>
                    <a:pt x="1071600" y="38100"/>
                  </a:lnTo>
                  <a:lnTo>
                    <a:pt x="1052550" y="28575"/>
                  </a:lnTo>
                  <a:close/>
                </a:path>
              </a:pathLst>
            </a:custGeom>
            <a:solidFill>
              <a:srgbClr val="C8472B"/>
            </a:solidFill>
          </p:spPr>
          <p:txBody>
            <a:bodyPr wrap="square" lIns="0" tIns="0" rIns="0" bIns="0" rtlCol="0"/>
            <a:lstStyle/>
            <a:p>
              <a:endParaRPr/>
            </a:p>
          </p:txBody>
        </p:sp>
      </p:grpSp>
      <p:sp>
        <p:nvSpPr>
          <p:cNvPr id="93" name="object 93"/>
          <p:cNvSpPr txBox="1"/>
          <p:nvPr/>
        </p:nvSpPr>
        <p:spPr>
          <a:xfrm>
            <a:off x="4790033" y="5680964"/>
            <a:ext cx="150304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Input</a:t>
            </a:r>
            <a:r>
              <a:rPr sz="2400" spc="-50" dirty="0">
                <a:latin typeface="Calibri"/>
                <a:cs typeface="Calibri"/>
              </a:rPr>
              <a:t> </a:t>
            </a:r>
            <a:r>
              <a:rPr sz="2400" spc="-20" dirty="0">
                <a:latin typeface="Calibri"/>
                <a:cs typeface="Calibri"/>
              </a:rPr>
              <a:t>image</a:t>
            </a:r>
            <a:endParaRPr sz="2400">
              <a:latin typeface="Calibri"/>
              <a:cs typeface="Calibri"/>
            </a:endParaRPr>
          </a:p>
        </p:txBody>
      </p:sp>
      <p:sp>
        <p:nvSpPr>
          <p:cNvPr id="94" name="object 94"/>
          <p:cNvSpPr txBox="1"/>
          <p:nvPr/>
        </p:nvSpPr>
        <p:spPr>
          <a:xfrm>
            <a:off x="4740198" y="2108199"/>
            <a:ext cx="2752725" cy="2503805"/>
          </a:xfrm>
          <a:prstGeom prst="rect">
            <a:avLst/>
          </a:prstGeom>
        </p:spPr>
        <p:txBody>
          <a:bodyPr vert="horz" wrap="square" lIns="0" tIns="12700" rIns="0" bIns="0" rtlCol="0">
            <a:spAutoFit/>
          </a:bodyPr>
          <a:lstStyle/>
          <a:p>
            <a:pPr marL="83185">
              <a:lnSpc>
                <a:spcPct val="100000"/>
              </a:lnSpc>
              <a:spcBef>
                <a:spcPts val="100"/>
              </a:spcBef>
            </a:pPr>
            <a:r>
              <a:rPr sz="2400" spc="-50" dirty="0">
                <a:latin typeface="Calibri"/>
                <a:cs typeface="Calibri"/>
              </a:rPr>
              <a:t>Per-</a:t>
            </a:r>
            <a:r>
              <a:rPr sz="2400" dirty="0">
                <a:latin typeface="Calibri"/>
                <a:cs typeface="Calibri"/>
              </a:rPr>
              <a:t>Region</a:t>
            </a:r>
            <a:r>
              <a:rPr sz="2400" spc="-45" dirty="0">
                <a:latin typeface="Calibri"/>
                <a:cs typeface="Calibri"/>
              </a:rPr>
              <a:t> </a:t>
            </a:r>
            <a:r>
              <a:rPr sz="2500" spc="-10" dirty="0">
                <a:latin typeface="Calibri"/>
                <a:cs typeface="Calibri"/>
              </a:rPr>
              <a:t>Network</a:t>
            </a:r>
            <a:endParaRPr sz="2500">
              <a:latin typeface="Calibri"/>
              <a:cs typeface="Calibri"/>
            </a:endParaRPr>
          </a:p>
          <a:p>
            <a:pPr marL="83820" marR="5080" indent="-71755">
              <a:lnSpc>
                <a:spcPct val="133300"/>
              </a:lnSpc>
              <a:spcBef>
                <a:spcPts val="1445"/>
              </a:spcBef>
            </a:pPr>
            <a:r>
              <a:rPr sz="2400" dirty="0">
                <a:solidFill>
                  <a:srgbClr val="C8472B"/>
                </a:solidFill>
                <a:latin typeface="Calibri"/>
                <a:cs typeface="Calibri"/>
              </a:rPr>
              <a:t>Crop</a:t>
            </a:r>
            <a:r>
              <a:rPr sz="2400" spc="-60" dirty="0">
                <a:solidFill>
                  <a:srgbClr val="C8472B"/>
                </a:solidFill>
                <a:latin typeface="Calibri"/>
                <a:cs typeface="Calibri"/>
              </a:rPr>
              <a:t> </a:t>
            </a:r>
            <a:r>
              <a:rPr sz="2400" dirty="0">
                <a:solidFill>
                  <a:srgbClr val="C8472B"/>
                </a:solidFill>
                <a:latin typeface="Calibri"/>
                <a:cs typeface="Calibri"/>
              </a:rPr>
              <a:t>+</a:t>
            </a:r>
            <a:r>
              <a:rPr sz="2400" spc="-50" dirty="0">
                <a:solidFill>
                  <a:srgbClr val="C8472B"/>
                </a:solidFill>
                <a:latin typeface="Calibri"/>
                <a:cs typeface="Calibri"/>
              </a:rPr>
              <a:t> </a:t>
            </a:r>
            <a:r>
              <a:rPr sz="2400" spc="-10" dirty="0">
                <a:solidFill>
                  <a:srgbClr val="C8472B"/>
                </a:solidFill>
                <a:latin typeface="Calibri"/>
                <a:cs typeface="Calibri"/>
              </a:rPr>
              <a:t>Resize</a:t>
            </a:r>
            <a:r>
              <a:rPr sz="2400" spc="-50" dirty="0">
                <a:solidFill>
                  <a:srgbClr val="C8472B"/>
                </a:solidFill>
                <a:latin typeface="Calibri"/>
                <a:cs typeface="Calibri"/>
              </a:rPr>
              <a:t> </a:t>
            </a:r>
            <a:r>
              <a:rPr sz="2400" spc="-10" dirty="0">
                <a:solidFill>
                  <a:srgbClr val="C8472B"/>
                </a:solidFill>
                <a:latin typeface="Calibri"/>
                <a:cs typeface="Calibri"/>
              </a:rPr>
              <a:t>features </a:t>
            </a:r>
            <a:r>
              <a:rPr sz="2400" dirty="0">
                <a:latin typeface="Calibri"/>
                <a:cs typeface="Calibri"/>
              </a:rPr>
              <a:t>Image</a:t>
            </a:r>
            <a:r>
              <a:rPr sz="2400" spc="-55" dirty="0">
                <a:latin typeface="Calibri"/>
                <a:cs typeface="Calibri"/>
              </a:rPr>
              <a:t> </a:t>
            </a:r>
            <a:r>
              <a:rPr sz="2400" spc="-10" dirty="0">
                <a:latin typeface="Calibri"/>
                <a:cs typeface="Calibri"/>
              </a:rPr>
              <a:t>features</a:t>
            </a:r>
            <a:endParaRPr sz="2400">
              <a:latin typeface="Calibri"/>
              <a:cs typeface="Calibri"/>
            </a:endParaRPr>
          </a:p>
          <a:p>
            <a:pPr marL="169545" marR="356870">
              <a:lnSpc>
                <a:spcPct val="100000"/>
              </a:lnSpc>
              <a:spcBef>
                <a:spcPts val="1385"/>
              </a:spcBef>
            </a:pPr>
            <a:r>
              <a:rPr sz="2500" dirty="0">
                <a:latin typeface="Calibri"/>
                <a:cs typeface="Calibri"/>
              </a:rPr>
              <a:t>Run</a:t>
            </a:r>
            <a:r>
              <a:rPr sz="2500" spc="-55" dirty="0">
                <a:latin typeface="Calibri"/>
                <a:cs typeface="Calibri"/>
              </a:rPr>
              <a:t> </a:t>
            </a:r>
            <a:r>
              <a:rPr sz="2500" dirty="0">
                <a:latin typeface="Calibri"/>
                <a:cs typeface="Calibri"/>
              </a:rPr>
              <a:t>whole</a:t>
            </a:r>
            <a:r>
              <a:rPr sz="2500" spc="-55" dirty="0">
                <a:latin typeface="Calibri"/>
                <a:cs typeface="Calibri"/>
              </a:rPr>
              <a:t> </a:t>
            </a:r>
            <a:r>
              <a:rPr sz="2500" spc="-20" dirty="0">
                <a:latin typeface="Calibri"/>
                <a:cs typeface="Calibri"/>
              </a:rPr>
              <a:t>image </a:t>
            </a:r>
            <a:r>
              <a:rPr sz="2500" dirty="0">
                <a:latin typeface="Calibri"/>
                <a:cs typeface="Calibri"/>
              </a:rPr>
              <a:t>through</a:t>
            </a:r>
            <a:r>
              <a:rPr sz="2500" spc="-110" dirty="0">
                <a:latin typeface="Calibri"/>
                <a:cs typeface="Calibri"/>
              </a:rPr>
              <a:t> </a:t>
            </a:r>
            <a:r>
              <a:rPr sz="2400" spc="-10" dirty="0">
                <a:latin typeface="Calibri"/>
                <a:cs typeface="Calibri"/>
              </a:rPr>
              <a:t>ConvNet</a:t>
            </a:r>
            <a:endParaRPr sz="2400">
              <a:latin typeface="Calibri"/>
              <a:cs typeface="Calibri"/>
            </a:endParaRPr>
          </a:p>
        </p:txBody>
      </p:sp>
      <p:sp>
        <p:nvSpPr>
          <p:cNvPr id="95" name="object 95"/>
          <p:cNvSpPr txBox="1"/>
          <p:nvPr/>
        </p:nvSpPr>
        <p:spPr>
          <a:xfrm>
            <a:off x="43853" y="3836923"/>
            <a:ext cx="1771014" cy="1497965"/>
          </a:xfrm>
          <a:prstGeom prst="rect">
            <a:avLst/>
          </a:prstGeom>
        </p:spPr>
        <p:txBody>
          <a:bodyPr vert="horz" wrap="square" lIns="0" tIns="9525" rIns="0" bIns="0" rtlCol="0">
            <a:spAutoFit/>
          </a:bodyPr>
          <a:lstStyle/>
          <a:p>
            <a:pPr marL="12700" marR="5080">
              <a:lnSpc>
                <a:spcPct val="100800"/>
              </a:lnSpc>
              <a:spcBef>
                <a:spcPts val="75"/>
              </a:spcBef>
            </a:pPr>
            <a:r>
              <a:rPr sz="2400" spc="-10" dirty="0">
                <a:latin typeface="Calibri"/>
                <a:cs typeface="Calibri"/>
              </a:rPr>
              <a:t>“Backbone” network: </a:t>
            </a:r>
            <a:r>
              <a:rPr sz="2400" dirty="0">
                <a:latin typeface="Calibri"/>
                <a:cs typeface="Calibri"/>
              </a:rPr>
              <a:t>AlexNet,</a:t>
            </a:r>
            <a:r>
              <a:rPr sz="2400" spc="-125" dirty="0">
                <a:latin typeface="Calibri"/>
                <a:cs typeface="Calibri"/>
              </a:rPr>
              <a:t> </a:t>
            </a:r>
            <a:r>
              <a:rPr sz="2400" spc="-20" dirty="0">
                <a:latin typeface="Calibri"/>
                <a:cs typeface="Calibri"/>
              </a:rPr>
              <a:t>VGG, </a:t>
            </a:r>
            <a:r>
              <a:rPr sz="2400" spc="-10" dirty="0">
                <a:latin typeface="Calibri"/>
                <a:cs typeface="Calibri"/>
              </a:rPr>
              <a:t>ResNet,</a:t>
            </a:r>
            <a:r>
              <a:rPr sz="2400" spc="-90" dirty="0">
                <a:latin typeface="Calibri"/>
                <a:cs typeface="Calibri"/>
              </a:rPr>
              <a:t> </a:t>
            </a:r>
            <a:r>
              <a:rPr sz="2400" spc="-25" dirty="0">
                <a:latin typeface="Calibri"/>
                <a:cs typeface="Calibri"/>
              </a:rPr>
              <a:t>etc</a:t>
            </a:r>
            <a:endParaRPr sz="2400">
              <a:latin typeface="Calibri"/>
              <a:cs typeface="Calibri"/>
            </a:endParaRPr>
          </a:p>
        </p:txBody>
      </p:sp>
      <p:sp>
        <p:nvSpPr>
          <p:cNvPr id="96" name="object 96"/>
          <p:cNvSpPr txBox="1"/>
          <p:nvPr/>
        </p:nvSpPr>
        <p:spPr>
          <a:xfrm>
            <a:off x="81477" y="2008123"/>
            <a:ext cx="1985645" cy="1497965"/>
          </a:xfrm>
          <a:prstGeom prst="rect">
            <a:avLst/>
          </a:prstGeom>
        </p:spPr>
        <p:txBody>
          <a:bodyPr vert="horz" wrap="square" lIns="0" tIns="9525" rIns="0" bIns="0" rtlCol="0">
            <a:spAutoFit/>
          </a:bodyPr>
          <a:lstStyle/>
          <a:p>
            <a:pPr marL="12700" marR="5080">
              <a:lnSpc>
                <a:spcPct val="100800"/>
              </a:lnSpc>
              <a:spcBef>
                <a:spcPts val="75"/>
              </a:spcBef>
            </a:pPr>
            <a:r>
              <a:rPr sz="2400" dirty="0">
                <a:latin typeface="Calibri"/>
                <a:cs typeface="Calibri"/>
              </a:rPr>
              <a:t>Regions</a:t>
            </a:r>
            <a:r>
              <a:rPr sz="2400" spc="-120" dirty="0">
                <a:latin typeface="Calibri"/>
                <a:cs typeface="Calibri"/>
              </a:rPr>
              <a:t> </a:t>
            </a:r>
            <a:r>
              <a:rPr sz="2400" spc="-25" dirty="0">
                <a:latin typeface="Calibri"/>
                <a:cs typeface="Calibri"/>
              </a:rPr>
              <a:t>of </a:t>
            </a:r>
            <a:r>
              <a:rPr sz="2400" spc="-10" dirty="0">
                <a:latin typeface="Calibri"/>
                <a:cs typeface="Calibri"/>
              </a:rPr>
              <a:t>Interest</a:t>
            </a:r>
            <a:r>
              <a:rPr sz="2400" spc="-120" dirty="0">
                <a:latin typeface="Calibri"/>
                <a:cs typeface="Calibri"/>
              </a:rPr>
              <a:t> </a:t>
            </a:r>
            <a:r>
              <a:rPr sz="2400" spc="-10" dirty="0">
                <a:latin typeface="Calibri"/>
                <a:cs typeface="Calibri"/>
              </a:rPr>
              <a:t>(RoIs) </a:t>
            </a:r>
            <a:r>
              <a:rPr sz="2400" dirty="0">
                <a:latin typeface="Calibri"/>
                <a:cs typeface="Calibri"/>
              </a:rPr>
              <a:t>from</a:t>
            </a:r>
            <a:r>
              <a:rPr sz="2400" spc="-45" dirty="0">
                <a:latin typeface="Calibri"/>
                <a:cs typeface="Calibri"/>
              </a:rPr>
              <a:t> </a:t>
            </a:r>
            <a:r>
              <a:rPr sz="2400" dirty="0">
                <a:latin typeface="Calibri"/>
                <a:cs typeface="Calibri"/>
              </a:rPr>
              <a:t>a</a:t>
            </a:r>
            <a:r>
              <a:rPr sz="2400" spc="-40" dirty="0">
                <a:latin typeface="Calibri"/>
                <a:cs typeface="Calibri"/>
              </a:rPr>
              <a:t> </a:t>
            </a:r>
            <a:r>
              <a:rPr sz="2400" spc="-10" dirty="0">
                <a:latin typeface="Calibri"/>
                <a:cs typeface="Calibri"/>
              </a:rPr>
              <a:t>proposal method</a:t>
            </a:r>
            <a:endParaRPr sz="2400">
              <a:latin typeface="Calibri"/>
              <a:cs typeface="Calibri"/>
            </a:endParaRPr>
          </a:p>
        </p:txBody>
      </p:sp>
      <p:sp>
        <p:nvSpPr>
          <p:cNvPr id="97" name="object 97"/>
          <p:cNvSpPr txBox="1"/>
          <p:nvPr/>
        </p:nvSpPr>
        <p:spPr>
          <a:xfrm>
            <a:off x="120051" y="6216396"/>
            <a:ext cx="4531360" cy="147320"/>
          </a:xfrm>
          <a:prstGeom prst="rect">
            <a:avLst/>
          </a:prstGeom>
        </p:spPr>
        <p:txBody>
          <a:bodyPr vert="horz" wrap="square" lIns="0" tIns="12700" rIns="0" bIns="0" rtlCol="0">
            <a:spAutoFit/>
          </a:bodyPr>
          <a:lstStyle/>
          <a:p>
            <a:pPr marL="12700">
              <a:lnSpc>
                <a:spcPct val="100000"/>
              </a:lnSpc>
              <a:spcBef>
                <a:spcPts val="100"/>
              </a:spcBef>
            </a:pPr>
            <a:r>
              <a:rPr sz="800" spc="-10" dirty="0">
                <a:latin typeface="Calibri"/>
                <a:cs typeface="Calibri"/>
              </a:rPr>
              <a:t>Girshick, </a:t>
            </a:r>
            <a:r>
              <a:rPr sz="800" dirty="0">
                <a:latin typeface="Calibri"/>
                <a:cs typeface="Calibri"/>
              </a:rPr>
              <a:t>“Fast</a:t>
            </a:r>
            <a:r>
              <a:rPr sz="800" spc="-15" dirty="0">
                <a:latin typeface="Calibri"/>
                <a:cs typeface="Calibri"/>
              </a:rPr>
              <a:t> </a:t>
            </a:r>
            <a:r>
              <a:rPr sz="800" spc="-10" dirty="0">
                <a:latin typeface="Calibri"/>
                <a:cs typeface="Calibri"/>
              </a:rPr>
              <a:t>R-</a:t>
            </a:r>
            <a:r>
              <a:rPr sz="800" dirty="0">
                <a:latin typeface="Calibri"/>
                <a:cs typeface="Calibri"/>
              </a:rPr>
              <a:t>CNN”,</a:t>
            </a:r>
            <a:r>
              <a:rPr sz="800" spc="-10" dirty="0">
                <a:latin typeface="Calibri"/>
                <a:cs typeface="Calibri"/>
              </a:rPr>
              <a:t> </a:t>
            </a:r>
            <a:r>
              <a:rPr sz="800" dirty="0">
                <a:latin typeface="Calibri"/>
                <a:cs typeface="Calibri"/>
              </a:rPr>
              <a:t>ICCV</a:t>
            </a:r>
            <a:r>
              <a:rPr sz="800" spc="-10" dirty="0">
                <a:latin typeface="Calibri"/>
                <a:cs typeface="Calibri"/>
              </a:rPr>
              <a:t> </a:t>
            </a:r>
            <a:r>
              <a:rPr sz="800" dirty="0">
                <a:latin typeface="Calibri"/>
                <a:cs typeface="Calibri"/>
              </a:rPr>
              <a:t>2015.</a:t>
            </a:r>
            <a:r>
              <a:rPr sz="800" spc="-10" dirty="0">
                <a:latin typeface="Calibri"/>
                <a:cs typeface="Calibri"/>
              </a:rPr>
              <a:t> </a:t>
            </a:r>
            <a:r>
              <a:rPr sz="800" dirty="0">
                <a:latin typeface="Calibri"/>
                <a:cs typeface="Calibri"/>
              </a:rPr>
              <a:t>Figure</a:t>
            </a:r>
            <a:r>
              <a:rPr sz="800" spc="-5" dirty="0">
                <a:latin typeface="Calibri"/>
                <a:cs typeface="Calibri"/>
              </a:rPr>
              <a:t> </a:t>
            </a:r>
            <a:r>
              <a:rPr sz="800" spc="-10" dirty="0">
                <a:latin typeface="Calibri"/>
                <a:cs typeface="Calibri"/>
              </a:rPr>
              <a:t>copyright</a:t>
            </a:r>
            <a:r>
              <a:rPr sz="800" spc="-15" dirty="0">
                <a:latin typeface="Calibri"/>
                <a:cs typeface="Calibri"/>
              </a:rPr>
              <a:t> </a:t>
            </a:r>
            <a:r>
              <a:rPr sz="800" dirty="0">
                <a:latin typeface="Calibri"/>
                <a:cs typeface="Calibri"/>
              </a:rPr>
              <a:t>Ross</a:t>
            </a:r>
            <a:r>
              <a:rPr sz="800" spc="-10" dirty="0">
                <a:latin typeface="Calibri"/>
                <a:cs typeface="Calibri"/>
              </a:rPr>
              <a:t> Girshick, </a:t>
            </a:r>
            <a:r>
              <a:rPr sz="800" dirty="0">
                <a:latin typeface="Calibri"/>
                <a:cs typeface="Calibri"/>
              </a:rPr>
              <a:t>2015;</a:t>
            </a:r>
            <a:r>
              <a:rPr sz="800" spc="-10" dirty="0">
                <a:latin typeface="Calibri"/>
                <a:cs typeface="Calibri"/>
              </a:rPr>
              <a:t> </a:t>
            </a:r>
            <a:r>
              <a:rPr sz="800" u="sng" dirty="0">
                <a:solidFill>
                  <a:srgbClr val="0462C1"/>
                </a:solidFill>
                <a:uFill>
                  <a:solidFill>
                    <a:srgbClr val="0462C1"/>
                  </a:solidFill>
                </a:uFill>
                <a:latin typeface="Calibri"/>
                <a:cs typeface="Calibri"/>
              </a:rPr>
              <a:t>source</a:t>
            </a:r>
            <a:r>
              <a:rPr sz="800" dirty="0">
                <a:latin typeface="Calibri"/>
                <a:cs typeface="Calibri"/>
              </a:rPr>
              <a:t>.</a:t>
            </a:r>
            <a:r>
              <a:rPr sz="800" spc="-10" dirty="0">
                <a:latin typeface="Calibri"/>
                <a:cs typeface="Calibri"/>
              </a:rPr>
              <a:t> Reproduced</a:t>
            </a:r>
            <a:r>
              <a:rPr sz="800" spc="-5" dirty="0">
                <a:latin typeface="Calibri"/>
                <a:cs typeface="Calibri"/>
              </a:rPr>
              <a:t> </a:t>
            </a:r>
            <a:r>
              <a:rPr sz="800" dirty="0">
                <a:latin typeface="Calibri"/>
                <a:cs typeface="Calibri"/>
              </a:rPr>
              <a:t>with</a:t>
            </a:r>
            <a:r>
              <a:rPr sz="800" spc="-5" dirty="0">
                <a:latin typeface="Calibri"/>
                <a:cs typeface="Calibri"/>
              </a:rPr>
              <a:t> </a:t>
            </a:r>
            <a:r>
              <a:rPr sz="800" spc="-10" dirty="0">
                <a:latin typeface="Calibri"/>
                <a:cs typeface="Calibri"/>
              </a:rPr>
              <a:t>permission.</a:t>
            </a:r>
            <a:endParaRPr sz="800" dirty="0">
              <a:latin typeface="Calibri"/>
              <a:cs typeface="Calibri"/>
            </a:endParaRPr>
          </a:p>
        </p:txBody>
      </p:sp>
      <p:grpSp>
        <p:nvGrpSpPr>
          <p:cNvPr id="98" name="object 98"/>
          <p:cNvGrpSpPr/>
          <p:nvPr/>
        </p:nvGrpSpPr>
        <p:grpSpPr>
          <a:xfrm>
            <a:off x="2578950" y="2117331"/>
            <a:ext cx="519430" cy="661670"/>
            <a:chOff x="2578950" y="2117331"/>
            <a:chExt cx="519430" cy="661670"/>
          </a:xfrm>
        </p:grpSpPr>
        <p:sp>
          <p:nvSpPr>
            <p:cNvPr id="99" name="object 99"/>
            <p:cNvSpPr/>
            <p:nvPr/>
          </p:nvSpPr>
          <p:spPr>
            <a:xfrm>
              <a:off x="2983331" y="2123681"/>
              <a:ext cx="108585" cy="648970"/>
            </a:xfrm>
            <a:custGeom>
              <a:avLst/>
              <a:gdLst/>
              <a:ahLst/>
              <a:cxnLst/>
              <a:rect l="l" t="t" r="r" b="b"/>
              <a:pathLst>
                <a:path w="108585" h="648969">
                  <a:moveTo>
                    <a:pt x="108165" y="0"/>
                  </a:moveTo>
                  <a:lnTo>
                    <a:pt x="0" y="108153"/>
                  </a:lnTo>
                  <a:lnTo>
                    <a:pt x="0" y="648906"/>
                  </a:lnTo>
                  <a:lnTo>
                    <a:pt x="108165" y="540753"/>
                  </a:lnTo>
                  <a:lnTo>
                    <a:pt x="108165" y="0"/>
                  </a:lnTo>
                  <a:close/>
                </a:path>
              </a:pathLst>
            </a:custGeom>
            <a:solidFill>
              <a:srgbClr val="CDCDCD">
                <a:alpha val="92939"/>
              </a:srgbClr>
            </a:solidFill>
          </p:spPr>
          <p:txBody>
            <a:bodyPr wrap="square" lIns="0" tIns="0" rIns="0" bIns="0" rtlCol="0"/>
            <a:lstStyle/>
            <a:p>
              <a:endParaRPr/>
            </a:p>
          </p:txBody>
        </p:sp>
        <p:sp>
          <p:nvSpPr>
            <p:cNvPr id="100" name="object 100"/>
            <p:cNvSpPr/>
            <p:nvPr/>
          </p:nvSpPr>
          <p:spPr>
            <a:xfrm>
              <a:off x="2585300" y="2123681"/>
              <a:ext cx="506730" cy="108585"/>
            </a:xfrm>
            <a:custGeom>
              <a:avLst/>
              <a:gdLst/>
              <a:ahLst/>
              <a:cxnLst/>
              <a:rect l="l" t="t" r="r" b="b"/>
              <a:pathLst>
                <a:path w="506730" h="108585">
                  <a:moveTo>
                    <a:pt x="506196" y="0"/>
                  </a:moveTo>
                  <a:lnTo>
                    <a:pt x="108165" y="0"/>
                  </a:lnTo>
                  <a:lnTo>
                    <a:pt x="0" y="108153"/>
                  </a:lnTo>
                  <a:lnTo>
                    <a:pt x="398030" y="108153"/>
                  </a:lnTo>
                  <a:lnTo>
                    <a:pt x="506196" y="0"/>
                  </a:lnTo>
                  <a:close/>
                </a:path>
              </a:pathLst>
            </a:custGeom>
            <a:solidFill>
              <a:srgbClr val="FFFFFF">
                <a:alpha val="92939"/>
              </a:srgbClr>
            </a:solidFill>
          </p:spPr>
          <p:txBody>
            <a:bodyPr wrap="square" lIns="0" tIns="0" rIns="0" bIns="0" rtlCol="0"/>
            <a:lstStyle/>
            <a:p>
              <a:endParaRPr/>
            </a:p>
          </p:txBody>
        </p:sp>
        <p:sp>
          <p:nvSpPr>
            <p:cNvPr id="101" name="object 101"/>
            <p:cNvSpPr/>
            <p:nvPr/>
          </p:nvSpPr>
          <p:spPr>
            <a:xfrm>
              <a:off x="2585300" y="2123681"/>
              <a:ext cx="506730" cy="648970"/>
            </a:xfrm>
            <a:custGeom>
              <a:avLst/>
              <a:gdLst/>
              <a:ahLst/>
              <a:cxnLst/>
              <a:rect l="l" t="t" r="r" b="b"/>
              <a:pathLst>
                <a:path w="506730" h="648969">
                  <a:moveTo>
                    <a:pt x="0" y="108162"/>
                  </a:moveTo>
                  <a:lnTo>
                    <a:pt x="108162" y="0"/>
                  </a:lnTo>
                  <a:lnTo>
                    <a:pt x="506186" y="0"/>
                  </a:lnTo>
                  <a:lnTo>
                    <a:pt x="506186" y="540753"/>
                  </a:lnTo>
                  <a:lnTo>
                    <a:pt x="398024" y="648914"/>
                  </a:lnTo>
                  <a:lnTo>
                    <a:pt x="0" y="648914"/>
                  </a:lnTo>
                  <a:lnTo>
                    <a:pt x="0" y="108162"/>
                  </a:lnTo>
                  <a:close/>
                </a:path>
                <a:path w="506730" h="648969">
                  <a:moveTo>
                    <a:pt x="0" y="108162"/>
                  </a:moveTo>
                  <a:lnTo>
                    <a:pt x="398024" y="108162"/>
                  </a:lnTo>
                  <a:lnTo>
                    <a:pt x="506186" y="0"/>
                  </a:lnTo>
                </a:path>
              </a:pathLst>
            </a:custGeom>
            <a:ln w="12700">
              <a:solidFill>
                <a:srgbClr val="1D7D66"/>
              </a:solidFill>
            </a:ln>
          </p:spPr>
          <p:txBody>
            <a:bodyPr wrap="square" lIns="0" tIns="0" rIns="0" bIns="0" rtlCol="0"/>
            <a:lstStyle/>
            <a:p>
              <a:endParaRPr/>
            </a:p>
          </p:txBody>
        </p:sp>
      </p:grpSp>
      <p:sp>
        <p:nvSpPr>
          <p:cNvPr id="102" name="object 102"/>
          <p:cNvSpPr/>
          <p:nvPr/>
        </p:nvSpPr>
        <p:spPr>
          <a:xfrm>
            <a:off x="2983325" y="2231843"/>
            <a:ext cx="0" cy="541020"/>
          </a:xfrm>
          <a:custGeom>
            <a:avLst/>
            <a:gdLst/>
            <a:ahLst/>
            <a:cxnLst/>
            <a:rect l="l" t="t" r="r" b="b"/>
            <a:pathLst>
              <a:path h="541019">
                <a:moveTo>
                  <a:pt x="0" y="0"/>
                </a:moveTo>
                <a:lnTo>
                  <a:pt x="0" y="540752"/>
                </a:lnTo>
              </a:path>
            </a:pathLst>
          </a:custGeom>
          <a:ln w="12700">
            <a:solidFill>
              <a:srgbClr val="1D7D66"/>
            </a:solidFill>
          </a:ln>
        </p:spPr>
        <p:txBody>
          <a:bodyPr wrap="square" lIns="0" tIns="0" rIns="0" bIns="0" rtlCol="0"/>
          <a:lstStyle/>
          <a:p>
            <a:endParaRPr/>
          </a:p>
        </p:txBody>
      </p:sp>
      <p:sp>
        <p:nvSpPr>
          <p:cNvPr id="103" name="object 103"/>
          <p:cNvSpPr txBox="1"/>
          <p:nvPr/>
        </p:nvSpPr>
        <p:spPr>
          <a:xfrm>
            <a:off x="2646725"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104" name="object 104"/>
          <p:cNvGrpSpPr/>
          <p:nvPr/>
        </p:nvGrpSpPr>
        <p:grpSpPr>
          <a:xfrm>
            <a:off x="3322675" y="2118093"/>
            <a:ext cx="519430" cy="661670"/>
            <a:chOff x="3322675" y="2118093"/>
            <a:chExt cx="519430" cy="661670"/>
          </a:xfrm>
        </p:grpSpPr>
        <p:sp>
          <p:nvSpPr>
            <p:cNvPr id="105" name="object 105"/>
            <p:cNvSpPr/>
            <p:nvPr/>
          </p:nvSpPr>
          <p:spPr>
            <a:xfrm>
              <a:off x="3727056" y="2124443"/>
              <a:ext cx="108585" cy="648970"/>
            </a:xfrm>
            <a:custGeom>
              <a:avLst/>
              <a:gdLst/>
              <a:ahLst/>
              <a:cxnLst/>
              <a:rect l="l" t="t" r="r" b="b"/>
              <a:pathLst>
                <a:path w="108585" h="648969">
                  <a:moveTo>
                    <a:pt x="108165" y="0"/>
                  </a:moveTo>
                  <a:lnTo>
                    <a:pt x="0" y="108165"/>
                  </a:lnTo>
                  <a:lnTo>
                    <a:pt x="0" y="648919"/>
                  </a:lnTo>
                  <a:lnTo>
                    <a:pt x="108165" y="540753"/>
                  </a:lnTo>
                  <a:lnTo>
                    <a:pt x="108165" y="0"/>
                  </a:lnTo>
                  <a:close/>
                </a:path>
              </a:pathLst>
            </a:custGeom>
            <a:solidFill>
              <a:srgbClr val="CDCDCD">
                <a:alpha val="92939"/>
              </a:srgbClr>
            </a:solidFill>
          </p:spPr>
          <p:txBody>
            <a:bodyPr wrap="square" lIns="0" tIns="0" rIns="0" bIns="0" rtlCol="0"/>
            <a:lstStyle/>
            <a:p>
              <a:endParaRPr/>
            </a:p>
          </p:txBody>
        </p:sp>
        <p:sp>
          <p:nvSpPr>
            <p:cNvPr id="106" name="object 106"/>
            <p:cNvSpPr/>
            <p:nvPr/>
          </p:nvSpPr>
          <p:spPr>
            <a:xfrm>
              <a:off x="3329025" y="2124443"/>
              <a:ext cx="506730" cy="108585"/>
            </a:xfrm>
            <a:custGeom>
              <a:avLst/>
              <a:gdLst/>
              <a:ahLst/>
              <a:cxnLst/>
              <a:rect l="l" t="t" r="r" b="b"/>
              <a:pathLst>
                <a:path w="506729" h="108585">
                  <a:moveTo>
                    <a:pt x="506196" y="0"/>
                  </a:moveTo>
                  <a:lnTo>
                    <a:pt x="108165" y="0"/>
                  </a:lnTo>
                  <a:lnTo>
                    <a:pt x="0" y="108165"/>
                  </a:lnTo>
                  <a:lnTo>
                    <a:pt x="398030" y="108165"/>
                  </a:lnTo>
                  <a:lnTo>
                    <a:pt x="506196" y="0"/>
                  </a:lnTo>
                  <a:close/>
                </a:path>
              </a:pathLst>
            </a:custGeom>
            <a:solidFill>
              <a:srgbClr val="FFFFFF">
                <a:alpha val="92939"/>
              </a:srgbClr>
            </a:solidFill>
          </p:spPr>
          <p:txBody>
            <a:bodyPr wrap="square" lIns="0" tIns="0" rIns="0" bIns="0" rtlCol="0"/>
            <a:lstStyle/>
            <a:p>
              <a:endParaRPr/>
            </a:p>
          </p:txBody>
        </p:sp>
        <p:sp>
          <p:nvSpPr>
            <p:cNvPr id="107" name="object 107"/>
            <p:cNvSpPr/>
            <p:nvPr/>
          </p:nvSpPr>
          <p:spPr>
            <a:xfrm>
              <a:off x="3329025" y="2124443"/>
              <a:ext cx="506730" cy="648970"/>
            </a:xfrm>
            <a:custGeom>
              <a:avLst/>
              <a:gdLst/>
              <a:ahLst/>
              <a:cxnLst/>
              <a:rect l="l" t="t" r="r" b="b"/>
              <a:pathLst>
                <a:path w="506729" h="648969">
                  <a:moveTo>
                    <a:pt x="0" y="108162"/>
                  </a:moveTo>
                  <a:lnTo>
                    <a:pt x="108162" y="0"/>
                  </a:lnTo>
                  <a:lnTo>
                    <a:pt x="506186" y="0"/>
                  </a:lnTo>
                  <a:lnTo>
                    <a:pt x="506186" y="540753"/>
                  </a:lnTo>
                  <a:lnTo>
                    <a:pt x="398024" y="648914"/>
                  </a:lnTo>
                  <a:lnTo>
                    <a:pt x="0" y="648914"/>
                  </a:lnTo>
                  <a:lnTo>
                    <a:pt x="0" y="108162"/>
                  </a:lnTo>
                  <a:close/>
                </a:path>
                <a:path w="506729" h="648969">
                  <a:moveTo>
                    <a:pt x="0" y="108162"/>
                  </a:moveTo>
                  <a:lnTo>
                    <a:pt x="398024" y="108162"/>
                  </a:lnTo>
                  <a:lnTo>
                    <a:pt x="506186" y="0"/>
                  </a:lnTo>
                </a:path>
              </a:pathLst>
            </a:custGeom>
            <a:ln w="12700">
              <a:solidFill>
                <a:srgbClr val="1D7D66"/>
              </a:solidFill>
            </a:ln>
          </p:spPr>
          <p:txBody>
            <a:bodyPr wrap="square" lIns="0" tIns="0" rIns="0" bIns="0" rtlCol="0"/>
            <a:lstStyle/>
            <a:p>
              <a:endParaRPr/>
            </a:p>
          </p:txBody>
        </p:sp>
      </p:grpSp>
      <p:sp>
        <p:nvSpPr>
          <p:cNvPr id="108" name="object 108"/>
          <p:cNvSpPr/>
          <p:nvPr/>
        </p:nvSpPr>
        <p:spPr>
          <a:xfrm>
            <a:off x="3727049" y="2232605"/>
            <a:ext cx="0" cy="541020"/>
          </a:xfrm>
          <a:custGeom>
            <a:avLst/>
            <a:gdLst/>
            <a:ahLst/>
            <a:cxnLst/>
            <a:rect l="l" t="t" r="r" b="b"/>
            <a:pathLst>
              <a:path h="541019">
                <a:moveTo>
                  <a:pt x="0" y="0"/>
                </a:moveTo>
                <a:lnTo>
                  <a:pt x="0" y="540752"/>
                </a:lnTo>
              </a:path>
            </a:pathLst>
          </a:custGeom>
          <a:ln w="12700">
            <a:solidFill>
              <a:srgbClr val="1D7D66"/>
            </a:solidFill>
          </a:ln>
        </p:spPr>
        <p:txBody>
          <a:bodyPr wrap="square" lIns="0" tIns="0" rIns="0" bIns="0" rtlCol="0"/>
          <a:lstStyle/>
          <a:p>
            <a:endParaRPr/>
          </a:p>
        </p:txBody>
      </p:sp>
      <p:sp>
        <p:nvSpPr>
          <p:cNvPr id="109" name="object 109"/>
          <p:cNvSpPr txBox="1"/>
          <p:nvPr/>
        </p:nvSpPr>
        <p:spPr>
          <a:xfrm>
            <a:off x="3390450"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110" name="object 110"/>
          <p:cNvGrpSpPr/>
          <p:nvPr/>
        </p:nvGrpSpPr>
        <p:grpSpPr>
          <a:xfrm>
            <a:off x="4084040" y="2117331"/>
            <a:ext cx="519430" cy="661670"/>
            <a:chOff x="4084040" y="2117331"/>
            <a:chExt cx="519430" cy="661670"/>
          </a:xfrm>
        </p:grpSpPr>
        <p:sp>
          <p:nvSpPr>
            <p:cNvPr id="111" name="object 111"/>
            <p:cNvSpPr/>
            <p:nvPr/>
          </p:nvSpPr>
          <p:spPr>
            <a:xfrm>
              <a:off x="4488421" y="2123681"/>
              <a:ext cx="108585" cy="648970"/>
            </a:xfrm>
            <a:custGeom>
              <a:avLst/>
              <a:gdLst/>
              <a:ahLst/>
              <a:cxnLst/>
              <a:rect l="l" t="t" r="r" b="b"/>
              <a:pathLst>
                <a:path w="108585" h="648969">
                  <a:moveTo>
                    <a:pt x="108153" y="0"/>
                  </a:moveTo>
                  <a:lnTo>
                    <a:pt x="0" y="108153"/>
                  </a:lnTo>
                  <a:lnTo>
                    <a:pt x="0" y="648906"/>
                  </a:lnTo>
                  <a:lnTo>
                    <a:pt x="108153" y="540753"/>
                  </a:lnTo>
                  <a:lnTo>
                    <a:pt x="108153" y="0"/>
                  </a:lnTo>
                  <a:close/>
                </a:path>
              </a:pathLst>
            </a:custGeom>
            <a:solidFill>
              <a:srgbClr val="CDCDCD">
                <a:alpha val="92939"/>
              </a:srgbClr>
            </a:solidFill>
          </p:spPr>
          <p:txBody>
            <a:bodyPr wrap="square" lIns="0" tIns="0" rIns="0" bIns="0" rtlCol="0"/>
            <a:lstStyle/>
            <a:p>
              <a:endParaRPr/>
            </a:p>
          </p:txBody>
        </p:sp>
        <p:sp>
          <p:nvSpPr>
            <p:cNvPr id="112" name="object 112"/>
            <p:cNvSpPr/>
            <p:nvPr/>
          </p:nvSpPr>
          <p:spPr>
            <a:xfrm>
              <a:off x="4090390" y="2123681"/>
              <a:ext cx="506730" cy="108585"/>
            </a:xfrm>
            <a:custGeom>
              <a:avLst/>
              <a:gdLst/>
              <a:ahLst/>
              <a:cxnLst/>
              <a:rect l="l" t="t" r="r" b="b"/>
              <a:pathLst>
                <a:path w="506729" h="108585">
                  <a:moveTo>
                    <a:pt x="506183" y="0"/>
                  </a:moveTo>
                  <a:lnTo>
                    <a:pt x="108165" y="0"/>
                  </a:lnTo>
                  <a:lnTo>
                    <a:pt x="0" y="108153"/>
                  </a:lnTo>
                  <a:lnTo>
                    <a:pt x="398030" y="108153"/>
                  </a:lnTo>
                  <a:lnTo>
                    <a:pt x="506183" y="0"/>
                  </a:lnTo>
                  <a:close/>
                </a:path>
              </a:pathLst>
            </a:custGeom>
            <a:solidFill>
              <a:srgbClr val="FFFFFF">
                <a:alpha val="92939"/>
              </a:srgbClr>
            </a:solidFill>
          </p:spPr>
          <p:txBody>
            <a:bodyPr wrap="square" lIns="0" tIns="0" rIns="0" bIns="0" rtlCol="0"/>
            <a:lstStyle/>
            <a:p>
              <a:endParaRPr/>
            </a:p>
          </p:txBody>
        </p:sp>
        <p:sp>
          <p:nvSpPr>
            <p:cNvPr id="113" name="object 113"/>
            <p:cNvSpPr/>
            <p:nvPr/>
          </p:nvSpPr>
          <p:spPr>
            <a:xfrm>
              <a:off x="4090390" y="2123681"/>
              <a:ext cx="506730" cy="648970"/>
            </a:xfrm>
            <a:custGeom>
              <a:avLst/>
              <a:gdLst/>
              <a:ahLst/>
              <a:cxnLst/>
              <a:rect l="l" t="t" r="r" b="b"/>
              <a:pathLst>
                <a:path w="506729" h="648969">
                  <a:moveTo>
                    <a:pt x="0" y="108162"/>
                  </a:moveTo>
                  <a:lnTo>
                    <a:pt x="108162" y="0"/>
                  </a:lnTo>
                  <a:lnTo>
                    <a:pt x="506186" y="0"/>
                  </a:lnTo>
                  <a:lnTo>
                    <a:pt x="506186" y="540753"/>
                  </a:lnTo>
                  <a:lnTo>
                    <a:pt x="398024" y="648914"/>
                  </a:lnTo>
                  <a:lnTo>
                    <a:pt x="0" y="648914"/>
                  </a:lnTo>
                  <a:lnTo>
                    <a:pt x="0" y="108162"/>
                  </a:lnTo>
                  <a:close/>
                </a:path>
                <a:path w="506729" h="648969">
                  <a:moveTo>
                    <a:pt x="0" y="108162"/>
                  </a:moveTo>
                  <a:lnTo>
                    <a:pt x="398024" y="108162"/>
                  </a:lnTo>
                  <a:lnTo>
                    <a:pt x="506186" y="0"/>
                  </a:lnTo>
                </a:path>
                <a:path w="506729" h="648969">
                  <a:moveTo>
                    <a:pt x="398024" y="108162"/>
                  </a:moveTo>
                  <a:lnTo>
                    <a:pt x="398024" y="648914"/>
                  </a:lnTo>
                </a:path>
              </a:pathLst>
            </a:custGeom>
            <a:ln w="12700">
              <a:solidFill>
                <a:srgbClr val="1D7D66"/>
              </a:solidFill>
            </a:ln>
          </p:spPr>
          <p:txBody>
            <a:bodyPr wrap="square" lIns="0" tIns="0" rIns="0" bIns="0" rtlCol="0"/>
            <a:lstStyle/>
            <a:p>
              <a:endParaRPr/>
            </a:p>
          </p:txBody>
        </p:sp>
      </p:grpSp>
      <p:sp>
        <p:nvSpPr>
          <p:cNvPr id="114" name="object 114"/>
          <p:cNvSpPr txBox="1"/>
          <p:nvPr/>
        </p:nvSpPr>
        <p:spPr>
          <a:xfrm>
            <a:off x="4151802"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115" name="object 115"/>
          <p:cNvGrpSpPr/>
          <p:nvPr/>
        </p:nvGrpSpPr>
        <p:grpSpPr>
          <a:xfrm>
            <a:off x="2679395" y="2780842"/>
            <a:ext cx="1743075" cy="321310"/>
            <a:chOff x="2679395" y="2780842"/>
            <a:chExt cx="1743075" cy="321310"/>
          </a:xfrm>
        </p:grpSpPr>
        <p:sp>
          <p:nvSpPr>
            <p:cNvPr id="116" name="object 116"/>
            <p:cNvSpPr/>
            <p:nvPr/>
          </p:nvSpPr>
          <p:spPr>
            <a:xfrm>
              <a:off x="2685745" y="2798927"/>
              <a:ext cx="238760" cy="297180"/>
            </a:xfrm>
            <a:custGeom>
              <a:avLst/>
              <a:gdLst/>
              <a:ahLst/>
              <a:cxnLst/>
              <a:rect l="l" t="t" r="r" b="b"/>
              <a:pathLst>
                <a:path w="238760" h="297180">
                  <a:moveTo>
                    <a:pt x="119125" y="0"/>
                  </a:moveTo>
                  <a:lnTo>
                    <a:pt x="0" y="119125"/>
                  </a:lnTo>
                  <a:lnTo>
                    <a:pt x="59562" y="119125"/>
                  </a:lnTo>
                  <a:lnTo>
                    <a:pt x="59562" y="296646"/>
                  </a:lnTo>
                  <a:lnTo>
                    <a:pt x="178688" y="296646"/>
                  </a:lnTo>
                  <a:lnTo>
                    <a:pt x="178688" y="119125"/>
                  </a:lnTo>
                  <a:lnTo>
                    <a:pt x="238264" y="119125"/>
                  </a:lnTo>
                  <a:lnTo>
                    <a:pt x="119125" y="0"/>
                  </a:lnTo>
                  <a:close/>
                </a:path>
              </a:pathLst>
            </a:custGeom>
            <a:solidFill>
              <a:srgbClr val="28AD8A"/>
            </a:solidFill>
          </p:spPr>
          <p:txBody>
            <a:bodyPr wrap="square" lIns="0" tIns="0" rIns="0" bIns="0" rtlCol="0"/>
            <a:lstStyle/>
            <a:p>
              <a:endParaRPr/>
            </a:p>
          </p:txBody>
        </p:sp>
        <p:sp>
          <p:nvSpPr>
            <p:cNvPr id="117" name="object 117"/>
            <p:cNvSpPr/>
            <p:nvPr/>
          </p:nvSpPr>
          <p:spPr>
            <a:xfrm>
              <a:off x="2685745" y="2798927"/>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18" name="object 118"/>
            <p:cNvSpPr/>
            <p:nvPr/>
          </p:nvSpPr>
          <p:spPr>
            <a:xfrm>
              <a:off x="3414306" y="2787192"/>
              <a:ext cx="238760" cy="297180"/>
            </a:xfrm>
            <a:custGeom>
              <a:avLst/>
              <a:gdLst/>
              <a:ahLst/>
              <a:cxnLst/>
              <a:rect l="l" t="t" r="r" b="b"/>
              <a:pathLst>
                <a:path w="238760" h="297180">
                  <a:moveTo>
                    <a:pt x="119138" y="0"/>
                  </a:moveTo>
                  <a:lnTo>
                    <a:pt x="0" y="119125"/>
                  </a:lnTo>
                  <a:lnTo>
                    <a:pt x="59575" y="119125"/>
                  </a:lnTo>
                  <a:lnTo>
                    <a:pt x="59575" y="296646"/>
                  </a:lnTo>
                  <a:lnTo>
                    <a:pt x="178701" y="296646"/>
                  </a:lnTo>
                  <a:lnTo>
                    <a:pt x="178701" y="119125"/>
                  </a:lnTo>
                  <a:lnTo>
                    <a:pt x="238277" y="119125"/>
                  </a:lnTo>
                  <a:lnTo>
                    <a:pt x="119138" y="0"/>
                  </a:lnTo>
                  <a:close/>
                </a:path>
              </a:pathLst>
            </a:custGeom>
            <a:solidFill>
              <a:srgbClr val="28AD8A"/>
            </a:solidFill>
          </p:spPr>
          <p:txBody>
            <a:bodyPr wrap="square" lIns="0" tIns="0" rIns="0" bIns="0" rtlCol="0"/>
            <a:lstStyle/>
            <a:p>
              <a:endParaRPr/>
            </a:p>
          </p:txBody>
        </p:sp>
        <p:sp>
          <p:nvSpPr>
            <p:cNvPr id="119" name="object 119"/>
            <p:cNvSpPr/>
            <p:nvPr/>
          </p:nvSpPr>
          <p:spPr>
            <a:xfrm>
              <a:off x="3414306" y="2787192"/>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20" name="object 120"/>
            <p:cNvSpPr/>
            <p:nvPr/>
          </p:nvSpPr>
          <p:spPr>
            <a:xfrm>
              <a:off x="4177855" y="2797848"/>
              <a:ext cx="238760" cy="297180"/>
            </a:xfrm>
            <a:custGeom>
              <a:avLst/>
              <a:gdLst/>
              <a:ahLst/>
              <a:cxnLst/>
              <a:rect l="l" t="t" r="r" b="b"/>
              <a:pathLst>
                <a:path w="238760" h="297180">
                  <a:moveTo>
                    <a:pt x="119138" y="0"/>
                  </a:moveTo>
                  <a:lnTo>
                    <a:pt x="0" y="119138"/>
                  </a:lnTo>
                  <a:lnTo>
                    <a:pt x="59575" y="119138"/>
                  </a:lnTo>
                  <a:lnTo>
                    <a:pt x="59575" y="296659"/>
                  </a:lnTo>
                  <a:lnTo>
                    <a:pt x="178701" y="296659"/>
                  </a:lnTo>
                  <a:lnTo>
                    <a:pt x="178701" y="119138"/>
                  </a:lnTo>
                  <a:lnTo>
                    <a:pt x="238264" y="119138"/>
                  </a:lnTo>
                  <a:lnTo>
                    <a:pt x="119138" y="0"/>
                  </a:lnTo>
                  <a:close/>
                </a:path>
              </a:pathLst>
            </a:custGeom>
            <a:solidFill>
              <a:srgbClr val="28AD8A"/>
            </a:solidFill>
          </p:spPr>
          <p:txBody>
            <a:bodyPr wrap="square" lIns="0" tIns="0" rIns="0" bIns="0" rtlCol="0"/>
            <a:lstStyle/>
            <a:p>
              <a:endParaRPr/>
            </a:p>
          </p:txBody>
        </p:sp>
        <p:sp>
          <p:nvSpPr>
            <p:cNvPr id="121" name="object 121"/>
            <p:cNvSpPr/>
            <p:nvPr/>
          </p:nvSpPr>
          <p:spPr>
            <a:xfrm>
              <a:off x="4177855" y="2797848"/>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Fast</a:t>
            </a:r>
            <a:r>
              <a:rPr spc="-195" dirty="0"/>
              <a:t> </a:t>
            </a:r>
            <a:r>
              <a:rPr spc="-20" dirty="0"/>
              <a:t>R-</a:t>
            </a:r>
            <a:r>
              <a:rPr spc="-25" dirty="0"/>
              <a:t>CNN</a:t>
            </a:r>
          </a:p>
        </p:txBody>
      </p:sp>
      <p:grpSp>
        <p:nvGrpSpPr>
          <p:cNvPr id="3" name="object 3"/>
          <p:cNvGrpSpPr/>
          <p:nvPr/>
        </p:nvGrpSpPr>
        <p:grpSpPr>
          <a:xfrm>
            <a:off x="8313890" y="4400257"/>
            <a:ext cx="3482340" cy="1645285"/>
            <a:chOff x="8313890" y="4400257"/>
            <a:chExt cx="3482340" cy="1645285"/>
          </a:xfrm>
        </p:grpSpPr>
        <p:sp>
          <p:nvSpPr>
            <p:cNvPr id="4" name="object 4"/>
            <p:cNvSpPr/>
            <p:nvPr/>
          </p:nvSpPr>
          <p:spPr>
            <a:xfrm>
              <a:off x="9595574" y="4405020"/>
              <a:ext cx="569595" cy="184150"/>
            </a:xfrm>
            <a:custGeom>
              <a:avLst/>
              <a:gdLst/>
              <a:ahLst/>
              <a:cxnLst/>
              <a:rect l="l" t="t" r="r" b="b"/>
              <a:pathLst>
                <a:path w="569595" h="184150">
                  <a:moveTo>
                    <a:pt x="569569" y="0"/>
                  </a:moveTo>
                  <a:lnTo>
                    <a:pt x="169824" y="0"/>
                  </a:lnTo>
                  <a:lnTo>
                    <a:pt x="0" y="183730"/>
                  </a:lnTo>
                  <a:lnTo>
                    <a:pt x="399745" y="183730"/>
                  </a:lnTo>
                  <a:lnTo>
                    <a:pt x="569569" y="0"/>
                  </a:lnTo>
                  <a:close/>
                </a:path>
              </a:pathLst>
            </a:custGeom>
            <a:solidFill>
              <a:srgbClr val="E7E6E6">
                <a:alpha val="79998"/>
              </a:srgbClr>
            </a:solidFill>
          </p:spPr>
          <p:txBody>
            <a:bodyPr wrap="square" lIns="0" tIns="0" rIns="0" bIns="0" rtlCol="0"/>
            <a:lstStyle/>
            <a:p>
              <a:endParaRPr/>
            </a:p>
          </p:txBody>
        </p:sp>
        <p:sp>
          <p:nvSpPr>
            <p:cNvPr id="5" name="object 5"/>
            <p:cNvSpPr/>
            <p:nvPr/>
          </p:nvSpPr>
          <p:spPr>
            <a:xfrm>
              <a:off x="9595574" y="4405020"/>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pic>
          <p:nvPicPr>
            <p:cNvPr id="6" name="object 6"/>
            <p:cNvPicPr/>
            <p:nvPr/>
          </p:nvPicPr>
          <p:blipFill>
            <a:blip r:embed="rId2" cstate="print"/>
            <a:stretch>
              <a:fillRect/>
            </a:stretch>
          </p:blipFill>
          <p:spPr>
            <a:xfrm>
              <a:off x="8318652" y="4864343"/>
              <a:ext cx="3472484" cy="1175870"/>
            </a:xfrm>
            <a:prstGeom prst="rect">
              <a:avLst/>
            </a:prstGeom>
          </p:spPr>
        </p:pic>
        <p:sp>
          <p:nvSpPr>
            <p:cNvPr id="7" name="object 7"/>
            <p:cNvSpPr/>
            <p:nvPr/>
          </p:nvSpPr>
          <p:spPr>
            <a:xfrm>
              <a:off x="8318652" y="4864341"/>
              <a:ext cx="3472815" cy="1176020"/>
            </a:xfrm>
            <a:custGeom>
              <a:avLst/>
              <a:gdLst/>
              <a:ahLst/>
              <a:cxnLst/>
              <a:rect l="l" t="t" r="r" b="b"/>
              <a:pathLst>
                <a:path w="3472815" h="1176020">
                  <a:moveTo>
                    <a:pt x="0" y="1175869"/>
                  </a:moveTo>
                  <a:lnTo>
                    <a:pt x="1086840" y="0"/>
                  </a:lnTo>
                  <a:lnTo>
                    <a:pt x="3472490" y="0"/>
                  </a:lnTo>
                  <a:lnTo>
                    <a:pt x="2385649" y="1175869"/>
                  </a:lnTo>
                  <a:lnTo>
                    <a:pt x="0" y="1175869"/>
                  </a:lnTo>
                  <a:close/>
                </a:path>
              </a:pathLst>
            </a:custGeom>
            <a:ln w="9186">
              <a:solidFill>
                <a:srgbClr val="1D7D66"/>
              </a:solidFill>
            </a:ln>
          </p:spPr>
          <p:txBody>
            <a:bodyPr wrap="square" lIns="0" tIns="0" rIns="0" bIns="0" rtlCol="0"/>
            <a:lstStyle/>
            <a:p>
              <a:endParaRPr/>
            </a:p>
          </p:txBody>
        </p:sp>
      </p:grpSp>
      <p:sp>
        <p:nvSpPr>
          <p:cNvPr id="8" name="object 8"/>
          <p:cNvSpPr txBox="1"/>
          <p:nvPr/>
        </p:nvSpPr>
        <p:spPr>
          <a:xfrm>
            <a:off x="7902308" y="5179179"/>
            <a:ext cx="599440" cy="577215"/>
          </a:xfrm>
          <a:prstGeom prst="rect">
            <a:avLst/>
          </a:prstGeom>
        </p:spPr>
        <p:txBody>
          <a:bodyPr vert="horz" wrap="square" lIns="0" tIns="12065" rIns="0" bIns="0" rtlCol="0">
            <a:spAutoFit/>
          </a:bodyPr>
          <a:lstStyle/>
          <a:p>
            <a:pPr marL="12700" marR="5080">
              <a:lnSpc>
                <a:spcPct val="100499"/>
              </a:lnSpc>
              <a:spcBef>
                <a:spcPts val="95"/>
              </a:spcBef>
            </a:pPr>
            <a:r>
              <a:rPr sz="1800" spc="-10" dirty="0">
                <a:latin typeface="Calibri"/>
                <a:cs typeface="Calibri"/>
              </a:rPr>
              <a:t>Input image</a:t>
            </a:r>
            <a:endParaRPr sz="1800">
              <a:latin typeface="Calibri"/>
              <a:cs typeface="Calibri"/>
            </a:endParaRPr>
          </a:p>
        </p:txBody>
      </p:sp>
      <p:grpSp>
        <p:nvGrpSpPr>
          <p:cNvPr id="9" name="object 9"/>
          <p:cNvGrpSpPr/>
          <p:nvPr/>
        </p:nvGrpSpPr>
        <p:grpSpPr>
          <a:xfrm>
            <a:off x="8369007" y="3031477"/>
            <a:ext cx="3206750" cy="2995295"/>
            <a:chOff x="8369007" y="3031477"/>
            <a:chExt cx="3206750" cy="2995295"/>
          </a:xfrm>
        </p:grpSpPr>
        <p:sp>
          <p:nvSpPr>
            <p:cNvPr id="10" name="object 10"/>
            <p:cNvSpPr/>
            <p:nvPr/>
          </p:nvSpPr>
          <p:spPr>
            <a:xfrm>
              <a:off x="8980080" y="4928654"/>
              <a:ext cx="1755139" cy="753745"/>
            </a:xfrm>
            <a:custGeom>
              <a:avLst/>
              <a:gdLst/>
              <a:ahLst/>
              <a:cxnLst/>
              <a:rect l="l" t="t" r="r" b="b"/>
              <a:pathLst>
                <a:path w="1755140" h="753745">
                  <a:moveTo>
                    <a:pt x="1754619" y="0"/>
                  </a:moveTo>
                  <a:lnTo>
                    <a:pt x="696264" y="0"/>
                  </a:lnTo>
                  <a:lnTo>
                    <a:pt x="0" y="753287"/>
                  </a:lnTo>
                  <a:lnTo>
                    <a:pt x="1058354" y="753287"/>
                  </a:lnTo>
                  <a:lnTo>
                    <a:pt x="1754619" y="0"/>
                  </a:lnTo>
                  <a:close/>
                </a:path>
              </a:pathLst>
            </a:custGeom>
            <a:solidFill>
              <a:srgbClr val="E7E6E6">
                <a:alpha val="79998"/>
              </a:srgbClr>
            </a:solidFill>
          </p:spPr>
          <p:txBody>
            <a:bodyPr wrap="square" lIns="0" tIns="0" rIns="0" bIns="0" rtlCol="0"/>
            <a:lstStyle/>
            <a:p>
              <a:endParaRPr/>
            </a:p>
          </p:txBody>
        </p:sp>
        <p:sp>
          <p:nvSpPr>
            <p:cNvPr id="11" name="object 11"/>
            <p:cNvSpPr/>
            <p:nvPr/>
          </p:nvSpPr>
          <p:spPr>
            <a:xfrm>
              <a:off x="8980080" y="4928654"/>
              <a:ext cx="1755139" cy="753745"/>
            </a:xfrm>
            <a:custGeom>
              <a:avLst/>
              <a:gdLst/>
              <a:ahLst/>
              <a:cxnLst/>
              <a:rect l="l" t="t" r="r" b="b"/>
              <a:pathLst>
                <a:path w="1755140" h="753745">
                  <a:moveTo>
                    <a:pt x="0" y="753291"/>
                  </a:moveTo>
                  <a:lnTo>
                    <a:pt x="696259" y="0"/>
                  </a:lnTo>
                  <a:lnTo>
                    <a:pt x="1754618" y="0"/>
                  </a:lnTo>
                  <a:lnTo>
                    <a:pt x="1058355" y="753291"/>
                  </a:lnTo>
                  <a:lnTo>
                    <a:pt x="0" y="753291"/>
                  </a:lnTo>
                  <a:close/>
                </a:path>
              </a:pathLst>
            </a:custGeom>
            <a:ln w="9186">
              <a:solidFill>
                <a:srgbClr val="1D7D66"/>
              </a:solidFill>
            </a:ln>
          </p:spPr>
          <p:txBody>
            <a:bodyPr wrap="square" lIns="0" tIns="0" rIns="0" bIns="0" rtlCol="0"/>
            <a:lstStyle/>
            <a:p>
              <a:endParaRPr/>
            </a:p>
          </p:txBody>
        </p:sp>
        <p:sp>
          <p:nvSpPr>
            <p:cNvPr id="12" name="object 12"/>
            <p:cNvSpPr/>
            <p:nvPr/>
          </p:nvSpPr>
          <p:spPr>
            <a:xfrm>
              <a:off x="10734700" y="4947018"/>
              <a:ext cx="836294" cy="312420"/>
            </a:xfrm>
            <a:custGeom>
              <a:avLst/>
              <a:gdLst/>
              <a:ahLst/>
              <a:cxnLst/>
              <a:rect l="l" t="t" r="r" b="b"/>
              <a:pathLst>
                <a:path w="836295" h="312420">
                  <a:moveTo>
                    <a:pt x="835964" y="0"/>
                  </a:moveTo>
                  <a:lnTo>
                    <a:pt x="288696" y="0"/>
                  </a:lnTo>
                  <a:lnTo>
                    <a:pt x="0" y="312343"/>
                  </a:lnTo>
                  <a:lnTo>
                    <a:pt x="547281" y="312343"/>
                  </a:lnTo>
                  <a:lnTo>
                    <a:pt x="835964" y="0"/>
                  </a:lnTo>
                  <a:close/>
                </a:path>
              </a:pathLst>
            </a:custGeom>
            <a:solidFill>
              <a:srgbClr val="E7E6E6">
                <a:alpha val="79998"/>
              </a:srgbClr>
            </a:solidFill>
          </p:spPr>
          <p:txBody>
            <a:bodyPr wrap="square" lIns="0" tIns="0" rIns="0" bIns="0" rtlCol="0"/>
            <a:lstStyle/>
            <a:p>
              <a:endParaRPr/>
            </a:p>
          </p:txBody>
        </p:sp>
        <p:sp>
          <p:nvSpPr>
            <p:cNvPr id="13" name="object 13"/>
            <p:cNvSpPr/>
            <p:nvPr/>
          </p:nvSpPr>
          <p:spPr>
            <a:xfrm>
              <a:off x="10734700" y="4947018"/>
              <a:ext cx="836294" cy="312420"/>
            </a:xfrm>
            <a:custGeom>
              <a:avLst/>
              <a:gdLst/>
              <a:ahLst/>
              <a:cxnLst/>
              <a:rect l="l" t="t" r="r" b="b"/>
              <a:pathLst>
                <a:path w="836295" h="312420">
                  <a:moveTo>
                    <a:pt x="0" y="312340"/>
                  </a:moveTo>
                  <a:lnTo>
                    <a:pt x="288692" y="0"/>
                  </a:lnTo>
                  <a:lnTo>
                    <a:pt x="835969" y="0"/>
                  </a:lnTo>
                  <a:lnTo>
                    <a:pt x="547277" y="312340"/>
                  </a:lnTo>
                  <a:lnTo>
                    <a:pt x="0" y="312340"/>
                  </a:lnTo>
                  <a:close/>
                </a:path>
              </a:pathLst>
            </a:custGeom>
            <a:ln w="9186">
              <a:solidFill>
                <a:srgbClr val="1D7D66"/>
              </a:solidFill>
            </a:ln>
          </p:spPr>
          <p:txBody>
            <a:bodyPr wrap="square" lIns="0" tIns="0" rIns="0" bIns="0" rtlCol="0"/>
            <a:lstStyle/>
            <a:p>
              <a:endParaRPr/>
            </a:p>
          </p:txBody>
        </p:sp>
        <p:sp>
          <p:nvSpPr>
            <p:cNvPr id="14" name="object 14"/>
            <p:cNvSpPr/>
            <p:nvPr/>
          </p:nvSpPr>
          <p:spPr>
            <a:xfrm>
              <a:off x="8373770" y="5544147"/>
              <a:ext cx="817880" cy="478155"/>
            </a:xfrm>
            <a:custGeom>
              <a:avLst/>
              <a:gdLst/>
              <a:ahLst/>
              <a:cxnLst/>
              <a:rect l="l" t="t" r="r" b="b"/>
              <a:pathLst>
                <a:path w="817879" h="478154">
                  <a:moveTo>
                    <a:pt x="817600" y="0"/>
                  </a:moveTo>
                  <a:lnTo>
                    <a:pt x="441528" y="0"/>
                  </a:lnTo>
                  <a:lnTo>
                    <a:pt x="0" y="477695"/>
                  </a:lnTo>
                  <a:lnTo>
                    <a:pt x="376072" y="477695"/>
                  </a:lnTo>
                  <a:lnTo>
                    <a:pt x="817600" y="0"/>
                  </a:lnTo>
                  <a:close/>
                </a:path>
              </a:pathLst>
            </a:custGeom>
            <a:solidFill>
              <a:srgbClr val="E7E6E6">
                <a:alpha val="79998"/>
              </a:srgbClr>
            </a:solidFill>
          </p:spPr>
          <p:txBody>
            <a:bodyPr wrap="square" lIns="0" tIns="0" rIns="0" bIns="0" rtlCol="0"/>
            <a:lstStyle/>
            <a:p>
              <a:endParaRPr/>
            </a:p>
          </p:txBody>
        </p:sp>
        <p:sp>
          <p:nvSpPr>
            <p:cNvPr id="15" name="object 15"/>
            <p:cNvSpPr/>
            <p:nvPr/>
          </p:nvSpPr>
          <p:spPr>
            <a:xfrm>
              <a:off x="8373770" y="5544147"/>
              <a:ext cx="817880" cy="478155"/>
            </a:xfrm>
            <a:custGeom>
              <a:avLst/>
              <a:gdLst/>
              <a:ahLst/>
              <a:cxnLst/>
              <a:rect l="l" t="t" r="r" b="b"/>
              <a:pathLst>
                <a:path w="817879" h="478154">
                  <a:moveTo>
                    <a:pt x="0" y="477697"/>
                  </a:moveTo>
                  <a:lnTo>
                    <a:pt x="441529" y="0"/>
                  </a:lnTo>
                  <a:lnTo>
                    <a:pt x="817596" y="0"/>
                  </a:lnTo>
                  <a:lnTo>
                    <a:pt x="376067" y="477697"/>
                  </a:lnTo>
                  <a:lnTo>
                    <a:pt x="0" y="477697"/>
                  </a:lnTo>
                  <a:close/>
                </a:path>
              </a:pathLst>
            </a:custGeom>
            <a:ln w="9186">
              <a:solidFill>
                <a:srgbClr val="1D7D66"/>
              </a:solidFill>
            </a:ln>
          </p:spPr>
          <p:txBody>
            <a:bodyPr wrap="square" lIns="0" tIns="0" rIns="0" bIns="0" rtlCol="0"/>
            <a:lstStyle/>
            <a:p>
              <a:endParaRPr/>
            </a:p>
          </p:txBody>
        </p:sp>
        <p:sp>
          <p:nvSpPr>
            <p:cNvPr id="16" name="object 16"/>
            <p:cNvSpPr/>
            <p:nvPr/>
          </p:nvSpPr>
          <p:spPr>
            <a:xfrm>
              <a:off x="10307535" y="3036239"/>
              <a:ext cx="252729" cy="1240790"/>
            </a:xfrm>
            <a:custGeom>
              <a:avLst/>
              <a:gdLst/>
              <a:ahLst/>
              <a:cxnLst/>
              <a:rect l="l" t="t" r="r" b="b"/>
              <a:pathLst>
                <a:path w="252729" h="1240789">
                  <a:moveTo>
                    <a:pt x="252615" y="0"/>
                  </a:moveTo>
                  <a:lnTo>
                    <a:pt x="0" y="252628"/>
                  </a:lnTo>
                  <a:lnTo>
                    <a:pt x="0" y="1240167"/>
                  </a:lnTo>
                  <a:lnTo>
                    <a:pt x="252615" y="987539"/>
                  </a:lnTo>
                  <a:lnTo>
                    <a:pt x="252615" y="0"/>
                  </a:lnTo>
                  <a:close/>
                </a:path>
              </a:pathLst>
            </a:custGeom>
            <a:solidFill>
              <a:srgbClr val="CDCDCD">
                <a:alpha val="92939"/>
              </a:srgbClr>
            </a:solidFill>
          </p:spPr>
          <p:txBody>
            <a:bodyPr wrap="square" lIns="0" tIns="0" rIns="0" bIns="0" rtlCol="0"/>
            <a:lstStyle/>
            <a:p>
              <a:endParaRPr/>
            </a:p>
          </p:txBody>
        </p:sp>
        <p:sp>
          <p:nvSpPr>
            <p:cNvPr id="17" name="object 17"/>
            <p:cNvSpPr/>
            <p:nvPr/>
          </p:nvSpPr>
          <p:spPr>
            <a:xfrm>
              <a:off x="9549650" y="3036239"/>
              <a:ext cx="1010919" cy="252729"/>
            </a:xfrm>
            <a:custGeom>
              <a:avLst/>
              <a:gdLst/>
              <a:ahLst/>
              <a:cxnLst/>
              <a:rect l="l" t="t" r="r" b="b"/>
              <a:pathLst>
                <a:path w="1010920" h="252729">
                  <a:moveTo>
                    <a:pt x="1010500" y="0"/>
                  </a:moveTo>
                  <a:lnTo>
                    <a:pt x="252628" y="0"/>
                  </a:lnTo>
                  <a:lnTo>
                    <a:pt x="0" y="252628"/>
                  </a:lnTo>
                  <a:lnTo>
                    <a:pt x="757885" y="252628"/>
                  </a:lnTo>
                  <a:lnTo>
                    <a:pt x="1010500" y="0"/>
                  </a:lnTo>
                  <a:close/>
                </a:path>
              </a:pathLst>
            </a:custGeom>
            <a:solidFill>
              <a:srgbClr val="FFFFFF">
                <a:alpha val="92939"/>
              </a:srgbClr>
            </a:solidFill>
          </p:spPr>
          <p:txBody>
            <a:bodyPr wrap="square" lIns="0" tIns="0" rIns="0" bIns="0" rtlCol="0"/>
            <a:lstStyle/>
            <a:p>
              <a:endParaRPr/>
            </a:p>
          </p:txBody>
        </p:sp>
        <p:sp>
          <p:nvSpPr>
            <p:cNvPr id="18" name="object 18"/>
            <p:cNvSpPr/>
            <p:nvPr/>
          </p:nvSpPr>
          <p:spPr>
            <a:xfrm>
              <a:off x="9549650" y="3036239"/>
              <a:ext cx="1010919" cy="1240790"/>
            </a:xfrm>
            <a:custGeom>
              <a:avLst/>
              <a:gdLst/>
              <a:ahLst/>
              <a:cxnLst/>
              <a:rect l="l" t="t" r="r" b="b"/>
              <a:pathLst>
                <a:path w="1010920" h="1240789">
                  <a:moveTo>
                    <a:pt x="0" y="252628"/>
                  </a:moveTo>
                  <a:lnTo>
                    <a:pt x="252628" y="0"/>
                  </a:lnTo>
                  <a:lnTo>
                    <a:pt x="1010513" y="0"/>
                  </a:lnTo>
                  <a:lnTo>
                    <a:pt x="1010513" y="987546"/>
                  </a:lnTo>
                  <a:lnTo>
                    <a:pt x="757884" y="1240175"/>
                  </a:lnTo>
                  <a:lnTo>
                    <a:pt x="0" y="1240175"/>
                  </a:lnTo>
                  <a:lnTo>
                    <a:pt x="0" y="252628"/>
                  </a:lnTo>
                  <a:close/>
                </a:path>
                <a:path w="1010920" h="1240789">
                  <a:moveTo>
                    <a:pt x="0" y="252628"/>
                  </a:moveTo>
                  <a:lnTo>
                    <a:pt x="757884" y="252628"/>
                  </a:lnTo>
                  <a:lnTo>
                    <a:pt x="1010513" y="0"/>
                  </a:lnTo>
                </a:path>
                <a:path w="1010920" h="1240789">
                  <a:moveTo>
                    <a:pt x="757884" y="252628"/>
                  </a:moveTo>
                  <a:lnTo>
                    <a:pt x="757884" y="1240175"/>
                  </a:lnTo>
                </a:path>
              </a:pathLst>
            </a:custGeom>
            <a:ln w="9186">
              <a:solidFill>
                <a:srgbClr val="1D7D66"/>
              </a:solidFill>
            </a:ln>
          </p:spPr>
          <p:txBody>
            <a:bodyPr wrap="square" lIns="0" tIns="0" rIns="0" bIns="0" rtlCol="0"/>
            <a:lstStyle/>
            <a:p>
              <a:endParaRPr/>
            </a:p>
          </p:txBody>
        </p:sp>
      </p:grpSp>
      <p:sp>
        <p:nvSpPr>
          <p:cNvPr id="19" name="object 19"/>
          <p:cNvSpPr txBox="1"/>
          <p:nvPr/>
        </p:nvSpPr>
        <p:spPr>
          <a:xfrm>
            <a:off x="9674555" y="3484012"/>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20" name="object 20"/>
          <p:cNvGrpSpPr/>
          <p:nvPr/>
        </p:nvGrpSpPr>
        <p:grpSpPr>
          <a:xfrm>
            <a:off x="10739119" y="2755874"/>
            <a:ext cx="1020444" cy="1250315"/>
            <a:chOff x="10739119" y="2755874"/>
            <a:chExt cx="1020444" cy="1250315"/>
          </a:xfrm>
        </p:grpSpPr>
        <p:sp>
          <p:nvSpPr>
            <p:cNvPr id="21" name="object 21"/>
            <p:cNvSpPr/>
            <p:nvPr/>
          </p:nvSpPr>
          <p:spPr>
            <a:xfrm>
              <a:off x="11501767" y="2760637"/>
              <a:ext cx="252729" cy="1240790"/>
            </a:xfrm>
            <a:custGeom>
              <a:avLst/>
              <a:gdLst/>
              <a:ahLst/>
              <a:cxnLst/>
              <a:rect l="l" t="t" r="r" b="b"/>
              <a:pathLst>
                <a:path w="252729" h="1240789">
                  <a:moveTo>
                    <a:pt x="252628" y="0"/>
                  </a:moveTo>
                  <a:lnTo>
                    <a:pt x="0" y="252628"/>
                  </a:lnTo>
                  <a:lnTo>
                    <a:pt x="0" y="1240180"/>
                  </a:lnTo>
                  <a:lnTo>
                    <a:pt x="252628" y="987552"/>
                  </a:lnTo>
                  <a:lnTo>
                    <a:pt x="252628" y="0"/>
                  </a:lnTo>
                  <a:close/>
                </a:path>
              </a:pathLst>
            </a:custGeom>
            <a:solidFill>
              <a:srgbClr val="CDCDCD">
                <a:alpha val="92939"/>
              </a:srgbClr>
            </a:solidFill>
          </p:spPr>
          <p:txBody>
            <a:bodyPr wrap="square" lIns="0" tIns="0" rIns="0" bIns="0" rtlCol="0"/>
            <a:lstStyle/>
            <a:p>
              <a:endParaRPr/>
            </a:p>
          </p:txBody>
        </p:sp>
        <p:sp>
          <p:nvSpPr>
            <p:cNvPr id="22" name="object 22"/>
            <p:cNvSpPr/>
            <p:nvPr/>
          </p:nvSpPr>
          <p:spPr>
            <a:xfrm>
              <a:off x="10743882" y="2760637"/>
              <a:ext cx="1010919" cy="252729"/>
            </a:xfrm>
            <a:custGeom>
              <a:avLst/>
              <a:gdLst/>
              <a:ahLst/>
              <a:cxnLst/>
              <a:rect l="l" t="t" r="r" b="b"/>
              <a:pathLst>
                <a:path w="1010920" h="252730">
                  <a:moveTo>
                    <a:pt x="1010513" y="0"/>
                  </a:moveTo>
                  <a:lnTo>
                    <a:pt x="252628" y="0"/>
                  </a:lnTo>
                  <a:lnTo>
                    <a:pt x="0" y="252628"/>
                  </a:lnTo>
                  <a:lnTo>
                    <a:pt x="757885" y="252628"/>
                  </a:lnTo>
                  <a:lnTo>
                    <a:pt x="1010513" y="0"/>
                  </a:lnTo>
                  <a:close/>
                </a:path>
              </a:pathLst>
            </a:custGeom>
            <a:solidFill>
              <a:srgbClr val="FFFFFF">
                <a:alpha val="92939"/>
              </a:srgbClr>
            </a:solidFill>
          </p:spPr>
          <p:txBody>
            <a:bodyPr wrap="square" lIns="0" tIns="0" rIns="0" bIns="0" rtlCol="0"/>
            <a:lstStyle/>
            <a:p>
              <a:endParaRPr/>
            </a:p>
          </p:txBody>
        </p:sp>
        <p:sp>
          <p:nvSpPr>
            <p:cNvPr id="23" name="object 23"/>
            <p:cNvSpPr/>
            <p:nvPr/>
          </p:nvSpPr>
          <p:spPr>
            <a:xfrm>
              <a:off x="10743882" y="2760637"/>
              <a:ext cx="1010919" cy="1240790"/>
            </a:xfrm>
            <a:custGeom>
              <a:avLst/>
              <a:gdLst/>
              <a:ahLst/>
              <a:cxnLst/>
              <a:rect l="l" t="t" r="r" b="b"/>
              <a:pathLst>
                <a:path w="1010920" h="1240789">
                  <a:moveTo>
                    <a:pt x="0" y="252628"/>
                  </a:moveTo>
                  <a:lnTo>
                    <a:pt x="252628" y="0"/>
                  </a:lnTo>
                  <a:lnTo>
                    <a:pt x="1010513" y="0"/>
                  </a:lnTo>
                  <a:lnTo>
                    <a:pt x="1010513" y="987546"/>
                  </a:lnTo>
                  <a:lnTo>
                    <a:pt x="757884" y="1240175"/>
                  </a:lnTo>
                  <a:lnTo>
                    <a:pt x="0" y="1240175"/>
                  </a:lnTo>
                  <a:lnTo>
                    <a:pt x="0" y="252628"/>
                  </a:lnTo>
                  <a:close/>
                </a:path>
                <a:path w="1010920" h="1240789">
                  <a:moveTo>
                    <a:pt x="0" y="252628"/>
                  </a:moveTo>
                  <a:lnTo>
                    <a:pt x="757884" y="252628"/>
                  </a:lnTo>
                  <a:lnTo>
                    <a:pt x="1010513" y="0"/>
                  </a:lnTo>
                </a:path>
                <a:path w="1010920" h="1240789">
                  <a:moveTo>
                    <a:pt x="757884" y="252628"/>
                  </a:moveTo>
                  <a:lnTo>
                    <a:pt x="757884" y="1240175"/>
                  </a:lnTo>
                </a:path>
              </a:pathLst>
            </a:custGeom>
            <a:ln w="9186">
              <a:solidFill>
                <a:srgbClr val="1D7D66"/>
              </a:solidFill>
            </a:ln>
          </p:spPr>
          <p:txBody>
            <a:bodyPr wrap="square" lIns="0" tIns="0" rIns="0" bIns="0" rtlCol="0"/>
            <a:lstStyle/>
            <a:p>
              <a:endParaRPr/>
            </a:p>
          </p:txBody>
        </p:sp>
      </p:grpSp>
      <p:sp>
        <p:nvSpPr>
          <p:cNvPr id="24" name="object 24"/>
          <p:cNvSpPr txBox="1"/>
          <p:nvPr/>
        </p:nvSpPr>
        <p:spPr>
          <a:xfrm>
            <a:off x="10872495" y="3207826"/>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25" name="object 25"/>
          <p:cNvGrpSpPr/>
          <p:nvPr/>
        </p:nvGrpSpPr>
        <p:grpSpPr>
          <a:xfrm>
            <a:off x="8433320" y="3417303"/>
            <a:ext cx="1029335" cy="1250315"/>
            <a:chOff x="8433320" y="3417303"/>
            <a:chExt cx="1029335" cy="1250315"/>
          </a:xfrm>
        </p:grpSpPr>
        <p:sp>
          <p:nvSpPr>
            <p:cNvPr id="26" name="object 26"/>
            <p:cNvSpPr/>
            <p:nvPr/>
          </p:nvSpPr>
          <p:spPr>
            <a:xfrm>
              <a:off x="9202851" y="3422065"/>
              <a:ext cx="255270" cy="1240790"/>
            </a:xfrm>
            <a:custGeom>
              <a:avLst/>
              <a:gdLst/>
              <a:ahLst/>
              <a:cxnLst/>
              <a:rect l="l" t="t" r="r" b="b"/>
              <a:pathLst>
                <a:path w="255270" h="1240789">
                  <a:moveTo>
                    <a:pt x="254927" y="0"/>
                  </a:moveTo>
                  <a:lnTo>
                    <a:pt x="0" y="254927"/>
                  </a:lnTo>
                  <a:lnTo>
                    <a:pt x="0" y="1240180"/>
                  </a:lnTo>
                  <a:lnTo>
                    <a:pt x="254927" y="985253"/>
                  </a:lnTo>
                  <a:lnTo>
                    <a:pt x="254927" y="0"/>
                  </a:lnTo>
                  <a:close/>
                </a:path>
              </a:pathLst>
            </a:custGeom>
            <a:solidFill>
              <a:srgbClr val="CDCDCD">
                <a:alpha val="92939"/>
              </a:srgbClr>
            </a:solidFill>
          </p:spPr>
          <p:txBody>
            <a:bodyPr wrap="square" lIns="0" tIns="0" rIns="0" bIns="0" rtlCol="0"/>
            <a:lstStyle/>
            <a:p>
              <a:endParaRPr/>
            </a:p>
          </p:txBody>
        </p:sp>
        <p:sp>
          <p:nvSpPr>
            <p:cNvPr id="27" name="object 27"/>
            <p:cNvSpPr/>
            <p:nvPr/>
          </p:nvSpPr>
          <p:spPr>
            <a:xfrm>
              <a:off x="8438083" y="3422065"/>
              <a:ext cx="1019810" cy="255270"/>
            </a:xfrm>
            <a:custGeom>
              <a:avLst/>
              <a:gdLst/>
              <a:ahLst/>
              <a:cxnLst/>
              <a:rect l="l" t="t" r="r" b="b"/>
              <a:pathLst>
                <a:path w="1019809" h="255270">
                  <a:moveTo>
                    <a:pt x="1019695" y="0"/>
                  </a:moveTo>
                  <a:lnTo>
                    <a:pt x="254927" y="0"/>
                  </a:lnTo>
                  <a:lnTo>
                    <a:pt x="0" y="254927"/>
                  </a:lnTo>
                  <a:lnTo>
                    <a:pt x="764768" y="254927"/>
                  </a:lnTo>
                  <a:lnTo>
                    <a:pt x="1019695" y="0"/>
                  </a:lnTo>
                  <a:close/>
                </a:path>
              </a:pathLst>
            </a:custGeom>
            <a:solidFill>
              <a:srgbClr val="FFFFFF">
                <a:alpha val="92939"/>
              </a:srgbClr>
            </a:solidFill>
          </p:spPr>
          <p:txBody>
            <a:bodyPr wrap="square" lIns="0" tIns="0" rIns="0" bIns="0" rtlCol="0"/>
            <a:lstStyle/>
            <a:p>
              <a:endParaRPr/>
            </a:p>
          </p:txBody>
        </p:sp>
        <p:sp>
          <p:nvSpPr>
            <p:cNvPr id="28" name="object 28"/>
            <p:cNvSpPr/>
            <p:nvPr/>
          </p:nvSpPr>
          <p:spPr>
            <a:xfrm>
              <a:off x="8438083" y="3422065"/>
              <a:ext cx="1019810" cy="1240790"/>
            </a:xfrm>
            <a:custGeom>
              <a:avLst/>
              <a:gdLst/>
              <a:ahLst/>
              <a:cxnLst/>
              <a:rect l="l" t="t" r="r" b="b"/>
              <a:pathLst>
                <a:path w="1019809" h="1240789">
                  <a:moveTo>
                    <a:pt x="0" y="254924"/>
                  </a:moveTo>
                  <a:lnTo>
                    <a:pt x="254924" y="0"/>
                  </a:lnTo>
                  <a:lnTo>
                    <a:pt x="1019699" y="0"/>
                  </a:lnTo>
                  <a:lnTo>
                    <a:pt x="1019699" y="985246"/>
                  </a:lnTo>
                  <a:lnTo>
                    <a:pt x="764771" y="1240175"/>
                  </a:lnTo>
                  <a:lnTo>
                    <a:pt x="0" y="1240175"/>
                  </a:lnTo>
                  <a:lnTo>
                    <a:pt x="0" y="254924"/>
                  </a:lnTo>
                  <a:close/>
                </a:path>
                <a:path w="1019809" h="1240789">
                  <a:moveTo>
                    <a:pt x="0" y="254924"/>
                  </a:moveTo>
                  <a:lnTo>
                    <a:pt x="764771" y="254924"/>
                  </a:lnTo>
                  <a:lnTo>
                    <a:pt x="1019699" y="0"/>
                  </a:lnTo>
                </a:path>
                <a:path w="1019809" h="1240789">
                  <a:moveTo>
                    <a:pt x="764771" y="254924"/>
                  </a:moveTo>
                  <a:lnTo>
                    <a:pt x="764771" y="1240175"/>
                  </a:lnTo>
                </a:path>
              </a:pathLst>
            </a:custGeom>
            <a:ln w="9186">
              <a:solidFill>
                <a:srgbClr val="1D7D66"/>
              </a:solidFill>
            </a:ln>
          </p:spPr>
          <p:txBody>
            <a:bodyPr wrap="square" lIns="0" tIns="0" rIns="0" bIns="0" rtlCol="0"/>
            <a:lstStyle/>
            <a:p>
              <a:endParaRPr/>
            </a:p>
          </p:txBody>
        </p:sp>
      </p:grpSp>
      <p:sp>
        <p:nvSpPr>
          <p:cNvPr id="29" name="object 29"/>
          <p:cNvSpPr txBox="1"/>
          <p:nvPr/>
        </p:nvSpPr>
        <p:spPr>
          <a:xfrm>
            <a:off x="8568473" y="3867591"/>
            <a:ext cx="483870" cy="556895"/>
          </a:xfrm>
          <a:prstGeom prst="rect">
            <a:avLst/>
          </a:prstGeom>
        </p:spPr>
        <p:txBody>
          <a:bodyPr vert="horz" wrap="square" lIns="0" tIns="9525" rIns="0" bIns="0" rtlCol="0">
            <a:spAutoFit/>
          </a:bodyPr>
          <a:lstStyle/>
          <a:p>
            <a:pPr marL="85725" marR="5080" indent="-73660">
              <a:lnSpc>
                <a:spcPct val="102800"/>
              </a:lnSpc>
              <a:spcBef>
                <a:spcPts val="75"/>
              </a:spcBef>
            </a:pPr>
            <a:r>
              <a:rPr sz="1700" spc="-20" dirty="0">
                <a:latin typeface="Calibri"/>
                <a:cs typeface="Calibri"/>
              </a:rPr>
              <a:t>Conv </a:t>
            </a:r>
            <a:r>
              <a:rPr sz="1700" spc="-25" dirty="0">
                <a:latin typeface="Calibri"/>
                <a:cs typeface="Calibri"/>
              </a:rPr>
              <a:t>Net</a:t>
            </a:r>
            <a:endParaRPr sz="1700">
              <a:latin typeface="Calibri"/>
              <a:cs typeface="Calibri"/>
            </a:endParaRPr>
          </a:p>
        </p:txBody>
      </p:sp>
      <p:grpSp>
        <p:nvGrpSpPr>
          <p:cNvPr id="30" name="object 30"/>
          <p:cNvGrpSpPr/>
          <p:nvPr/>
        </p:nvGrpSpPr>
        <p:grpSpPr>
          <a:xfrm>
            <a:off x="8607856" y="4170591"/>
            <a:ext cx="2867025" cy="864235"/>
            <a:chOff x="8607856" y="4170591"/>
            <a:chExt cx="2867025" cy="864235"/>
          </a:xfrm>
        </p:grpSpPr>
        <p:sp>
          <p:nvSpPr>
            <p:cNvPr id="31" name="object 31"/>
            <p:cNvSpPr/>
            <p:nvPr/>
          </p:nvSpPr>
          <p:spPr>
            <a:xfrm>
              <a:off x="10900054" y="4175353"/>
              <a:ext cx="569595" cy="184150"/>
            </a:xfrm>
            <a:custGeom>
              <a:avLst/>
              <a:gdLst/>
              <a:ahLst/>
              <a:cxnLst/>
              <a:rect l="l" t="t" r="r" b="b"/>
              <a:pathLst>
                <a:path w="569595" h="184150">
                  <a:moveTo>
                    <a:pt x="569569" y="0"/>
                  </a:moveTo>
                  <a:lnTo>
                    <a:pt x="169824" y="0"/>
                  </a:lnTo>
                  <a:lnTo>
                    <a:pt x="0" y="183730"/>
                  </a:lnTo>
                  <a:lnTo>
                    <a:pt x="399745" y="183730"/>
                  </a:lnTo>
                  <a:lnTo>
                    <a:pt x="569569" y="0"/>
                  </a:lnTo>
                  <a:close/>
                </a:path>
              </a:pathLst>
            </a:custGeom>
            <a:solidFill>
              <a:srgbClr val="E7E6E6">
                <a:alpha val="79998"/>
              </a:srgbClr>
            </a:solidFill>
          </p:spPr>
          <p:txBody>
            <a:bodyPr wrap="square" lIns="0" tIns="0" rIns="0" bIns="0" rtlCol="0"/>
            <a:lstStyle/>
            <a:p>
              <a:endParaRPr/>
            </a:p>
          </p:txBody>
        </p:sp>
        <p:sp>
          <p:nvSpPr>
            <p:cNvPr id="32" name="object 32"/>
            <p:cNvSpPr/>
            <p:nvPr/>
          </p:nvSpPr>
          <p:spPr>
            <a:xfrm>
              <a:off x="10900054" y="4175353"/>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sp>
          <p:nvSpPr>
            <p:cNvPr id="33" name="object 33"/>
            <p:cNvSpPr/>
            <p:nvPr/>
          </p:nvSpPr>
          <p:spPr>
            <a:xfrm>
              <a:off x="8612619" y="4845977"/>
              <a:ext cx="569595" cy="184150"/>
            </a:xfrm>
            <a:custGeom>
              <a:avLst/>
              <a:gdLst/>
              <a:ahLst/>
              <a:cxnLst/>
              <a:rect l="l" t="t" r="r" b="b"/>
              <a:pathLst>
                <a:path w="569595" h="184150">
                  <a:moveTo>
                    <a:pt x="569569" y="0"/>
                  </a:moveTo>
                  <a:lnTo>
                    <a:pt x="169824" y="0"/>
                  </a:lnTo>
                  <a:lnTo>
                    <a:pt x="0" y="183718"/>
                  </a:lnTo>
                  <a:lnTo>
                    <a:pt x="399745" y="183718"/>
                  </a:lnTo>
                  <a:lnTo>
                    <a:pt x="569569" y="0"/>
                  </a:lnTo>
                  <a:close/>
                </a:path>
              </a:pathLst>
            </a:custGeom>
            <a:solidFill>
              <a:srgbClr val="E7E6E6">
                <a:alpha val="79998"/>
              </a:srgbClr>
            </a:solidFill>
          </p:spPr>
          <p:txBody>
            <a:bodyPr wrap="square" lIns="0" tIns="0" rIns="0" bIns="0" rtlCol="0"/>
            <a:lstStyle/>
            <a:p>
              <a:endParaRPr/>
            </a:p>
          </p:txBody>
        </p:sp>
        <p:sp>
          <p:nvSpPr>
            <p:cNvPr id="34" name="object 34"/>
            <p:cNvSpPr/>
            <p:nvPr/>
          </p:nvSpPr>
          <p:spPr>
            <a:xfrm>
              <a:off x="8612619" y="4845977"/>
              <a:ext cx="569595" cy="184150"/>
            </a:xfrm>
            <a:custGeom>
              <a:avLst/>
              <a:gdLst/>
              <a:ahLst/>
              <a:cxnLst/>
              <a:rect l="l" t="t" r="r" b="b"/>
              <a:pathLst>
                <a:path w="569595" h="184150">
                  <a:moveTo>
                    <a:pt x="0" y="183729"/>
                  </a:moveTo>
                  <a:lnTo>
                    <a:pt x="169818" y="0"/>
                  </a:lnTo>
                  <a:lnTo>
                    <a:pt x="569561" y="0"/>
                  </a:lnTo>
                  <a:lnTo>
                    <a:pt x="399742" y="183729"/>
                  </a:lnTo>
                  <a:lnTo>
                    <a:pt x="0" y="183729"/>
                  </a:lnTo>
                  <a:close/>
                </a:path>
              </a:pathLst>
            </a:custGeom>
            <a:ln w="9186">
              <a:solidFill>
                <a:srgbClr val="1D7D66"/>
              </a:solidFill>
            </a:ln>
          </p:spPr>
          <p:txBody>
            <a:bodyPr wrap="square" lIns="0" tIns="0" rIns="0" bIns="0" rtlCol="0"/>
            <a:lstStyle/>
            <a:p>
              <a:endParaRPr/>
            </a:p>
          </p:txBody>
        </p:sp>
      </p:grpSp>
      <p:sp>
        <p:nvSpPr>
          <p:cNvPr id="35" name="object 35"/>
          <p:cNvSpPr txBox="1"/>
          <p:nvPr/>
        </p:nvSpPr>
        <p:spPr>
          <a:xfrm>
            <a:off x="8644775" y="3031642"/>
            <a:ext cx="661670" cy="275590"/>
          </a:xfrm>
          <a:prstGeom prst="rect">
            <a:avLst/>
          </a:prstGeom>
          <a:ln w="18372">
            <a:solidFill>
              <a:srgbClr val="7A5FC5"/>
            </a:solidFill>
          </a:ln>
        </p:spPr>
        <p:txBody>
          <a:bodyPr vert="horz" wrap="square" lIns="0" tIns="0" rIns="0" bIns="0" rtlCol="0">
            <a:spAutoFit/>
          </a:bodyPr>
          <a:lstStyle/>
          <a:p>
            <a:pPr marL="99695">
              <a:lnSpc>
                <a:spcPts val="2050"/>
              </a:lnSpc>
            </a:pPr>
            <a:r>
              <a:rPr sz="1800" spc="-10" dirty="0">
                <a:latin typeface="Calibri"/>
                <a:cs typeface="Calibri"/>
              </a:rPr>
              <a:t>Class</a:t>
            </a:r>
            <a:endParaRPr sz="1800">
              <a:latin typeface="Calibri"/>
              <a:cs typeface="Calibri"/>
            </a:endParaRPr>
          </a:p>
        </p:txBody>
      </p:sp>
      <p:pic>
        <p:nvPicPr>
          <p:cNvPr id="36" name="object 36"/>
          <p:cNvPicPr/>
          <p:nvPr/>
        </p:nvPicPr>
        <p:blipFill>
          <a:blip r:embed="rId3" cstate="print"/>
          <a:stretch>
            <a:fillRect/>
          </a:stretch>
        </p:blipFill>
        <p:spPr>
          <a:xfrm>
            <a:off x="8819315" y="3334795"/>
            <a:ext cx="183729" cy="229662"/>
          </a:xfrm>
          <a:prstGeom prst="rect">
            <a:avLst/>
          </a:prstGeom>
        </p:spPr>
      </p:pic>
      <p:sp>
        <p:nvSpPr>
          <p:cNvPr id="37" name="object 37"/>
          <p:cNvSpPr txBox="1"/>
          <p:nvPr/>
        </p:nvSpPr>
        <p:spPr>
          <a:xfrm>
            <a:off x="9600171" y="2664180"/>
            <a:ext cx="707390" cy="285115"/>
          </a:xfrm>
          <a:prstGeom prst="rect">
            <a:avLst/>
          </a:prstGeom>
          <a:ln w="18372">
            <a:solidFill>
              <a:srgbClr val="7A5FC5"/>
            </a:solidFill>
          </a:ln>
        </p:spPr>
        <p:txBody>
          <a:bodyPr vert="horz" wrap="square" lIns="0" tIns="0" rIns="0" bIns="0" rtlCol="0">
            <a:spAutoFit/>
          </a:bodyPr>
          <a:lstStyle/>
          <a:p>
            <a:pPr marL="116839">
              <a:lnSpc>
                <a:spcPts val="2065"/>
              </a:lnSpc>
            </a:pPr>
            <a:r>
              <a:rPr sz="1800" spc="-10" dirty="0">
                <a:latin typeface="Calibri"/>
                <a:cs typeface="Calibri"/>
              </a:rPr>
              <a:t>Class</a:t>
            </a:r>
            <a:endParaRPr sz="1800">
              <a:latin typeface="Calibri"/>
              <a:cs typeface="Calibri"/>
            </a:endParaRPr>
          </a:p>
        </p:txBody>
      </p:sp>
      <p:grpSp>
        <p:nvGrpSpPr>
          <p:cNvPr id="38" name="object 38"/>
          <p:cNvGrpSpPr/>
          <p:nvPr/>
        </p:nvGrpSpPr>
        <p:grpSpPr>
          <a:xfrm>
            <a:off x="8478271" y="2691743"/>
            <a:ext cx="2950210" cy="3105150"/>
            <a:chOff x="8478271" y="2691743"/>
            <a:chExt cx="2950210" cy="3105150"/>
          </a:xfrm>
        </p:grpSpPr>
        <p:pic>
          <p:nvPicPr>
            <p:cNvPr id="39" name="object 39"/>
            <p:cNvPicPr/>
            <p:nvPr/>
          </p:nvPicPr>
          <p:blipFill>
            <a:blip r:embed="rId4" cstate="print"/>
            <a:stretch>
              <a:fillRect/>
            </a:stretch>
          </p:blipFill>
          <p:spPr>
            <a:xfrm>
              <a:off x="9921701" y="2967333"/>
              <a:ext cx="183729" cy="229662"/>
            </a:xfrm>
            <a:prstGeom prst="rect">
              <a:avLst/>
            </a:prstGeom>
          </p:spPr>
        </p:pic>
        <p:pic>
          <p:nvPicPr>
            <p:cNvPr id="40" name="object 40"/>
            <p:cNvPicPr/>
            <p:nvPr/>
          </p:nvPicPr>
          <p:blipFill>
            <a:blip r:embed="rId4" cstate="print"/>
            <a:stretch>
              <a:fillRect/>
            </a:stretch>
          </p:blipFill>
          <p:spPr>
            <a:xfrm>
              <a:off x="11244545" y="2691743"/>
              <a:ext cx="183729" cy="229662"/>
            </a:xfrm>
            <a:prstGeom prst="rect">
              <a:avLst/>
            </a:prstGeom>
          </p:spPr>
        </p:pic>
        <p:sp>
          <p:nvSpPr>
            <p:cNvPr id="41" name="object 41"/>
            <p:cNvSpPr/>
            <p:nvPr/>
          </p:nvSpPr>
          <p:spPr>
            <a:xfrm>
              <a:off x="8750426" y="5048072"/>
              <a:ext cx="184150" cy="744220"/>
            </a:xfrm>
            <a:custGeom>
              <a:avLst/>
              <a:gdLst/>
              <a:ahLst/>
              <a:cxnLst/>
              <a:rect l="l" t="t" r="r" b="b"/>
              <a:pathLst>
                <a:path w="184150" h="744220">
                  <a:moveTo>
                    <a:pt x="91859" y="0"/>
                  </a:moveTo>
                  <a:lnTo>
                    <a:pt x="0" y="91871"/>
                  </a:lnTo>
                  <a:lnTo>
                    <a:pt x="45923" y="91871"/>
                  </a:lnTo>
                  <a:lnTo>
                    <a:pt x="45923" y="744106"/>
                  </a:lnTo>
                  <a:lnTo>
                    <a:pt x="137795" y="744106"/>
                  </a:lnTo>
                  <a:lnTo>
                    <a:pt x="137795" y="91871"/>
                  </a:lnTo>
                  <a:lnTo>
                    <a:pt x="183718" y="91871"/>
                  </a:lnTo>
                  <a:lnTo>
                    <a:pt x="91859" y="0"/>
                  </a:lnTo>
                  <a:close/>
                </a:path>
              </a:pathLst>
            </a:custGeom>
            <a:solidFill>
              <a:srgbClr val="28AD8A"/>
            </a:solidFill>
          </p:spPr>
          <p:txBody>
            <a:bodyPr wrap="square" lIns="0" tIns="0" rIns="0" bIns="0" rtlCol="0"/>
            <a:lstStyle/>
            <a:p>
              <a:endParaRPr/>
            </a:p>
          </p:txBody>
        </p:sp>
        <p:sp>
          <p:nvSpPr>
            <p:cNvPr id="42" name="object 42"/>
            <p:cNvSpPr/>
            <p:nvPr/>
          </p:nvSpPr>
          <p:spPr>
            <a:xfrm>
              <a:off x="8750426" y="5048072"/>
              <a:ext cx="184150" cy="744220"/>
            </a:xfrm>
            <a:custGeom>
              <a:avLst/>
              <a:gdLst/>
              <a:ahLst/>
              <a:cxnLst/>
              <a:rect l="l" t="t" r="r" b="b"/>
              <a:pathLst>
                <a:path w="184150" h="744220">
                  <a:moveTo>
                    <a:pt x="0" y="91864"/>
                  </a:moveTo>
                  <a:lnTo>
                    <a:pt x="91865" y="0"/>
                  </a:lnTo>
                  <a:lnTo>
                    <a:pt x="183729" y="91864"/>
                  </a:lnTo>
                  <a:lnTo>
                    <a:pt x="137797" y="91864"/>
                  </a:lnTo>
                  <a:lnTo>
                    <a:pt x="137797" y="744105"/>
                  </a:lnTo>
                  <a:lnTo>
                    <a:pt x="45932" y="744105"/>
                  </a:lnTo>
                  <a:lnTo>
                    <a:pt x="45932" y="91864"/>
                  </a:lnTo>
                  <a:lnTo>
                    <a:pt x="0" y="91864"/>
                  </a:lnTo>
                  <a:close/>
                </a:path>
              </a:pathLst>
            </a:custGeom>
            <a:ln w="9186">
              <a:solidFill>
                <a:srgbClr val="1D7D66"/>
              </a:solidFill>
            </a:ln>
          </p:spPr>
          <p:txBody>
            <a:bodyPr wrap="square" lIns="0" tIns="0" rIns="0" bIns="0" rtlCol="0"/>
            <a:lstStyle/>
            <a:p>
              <a:endParaRPr/>
            </a:p>
          </p:txBody>
        </p:sp>
        <p:pic>
          <p:nvPicPr>
            <p:cNvPr id="43" name="object 43"/>
            <p:cNvPicPr/>
            <p:nvPr/>
          </p:nvPicPr>
          <p:blipFill>
            <a:blip r:embed="rId4" cstate="print"/>
            <a:stretch>
              <a:fillRect/>
            </a:stretch>
          </p:blipFill>
          <p:spPr>
            <a:xfrm>
              <a:off x="8755015" y="4676017"/>
              <a:ext cx="183729" cy="229662"/>
            </a:xfrm>
            <a:prstGeom prst="rect">
              <a:avLst/>
            </a:prstGeom>
          </p:spPr>
        </p:pic>
        <p:sp>
          <p:nvSpPr>
            <p:cNvPr id="44" name="object 44"/>
            <p:cNvSpPr/>
            <p:nvPr/>
          </p:nvSpPr>
          <p:spPr>
            <a:xfrm>
              <a:off x="9788486" y="4643869"/>
              <a:ext cx="184150" cy="735330"/>
            </a:xfrm>
            <a:custGeom>
              <a:avLst/>
              <a:gdLst/>
              <a:ahLst/>
              <a:cxnLst/>
              <a:rect l="l" t="t" r="r" b="b"/>
              <a:pathLst>
                <a:path w="184150" h="735329">
                  <a:moveTo>
                    <a:pt x="91871" y="0"/>
                  </a:moveTo>
                  <a:lnTo>
                    <a:pt x="0" y="91859"/>
                  </a:lnTo>
                  <a:lnTo>
                    <a:pt x="45935" y="91859"/>
                  </a:lnTo>
                  <a:lnTo>
                    <a:pt x="45935" y="734923"/>
                  </a:lnTo>
                  <a:lnTo>
                    <a:pt x="137807" y="734923"/>
                  </a:lnTo>
                  <a:lnTo>
                    <a:pt x="137807" y="91859"/>
                  </a:lnTo>
                  <a:lnTo>
                    <a:pt x="183730" y="91859"/>
                  </a:lnTo>
                  <a:lnTo>
                    <a:pt x="91871" y="0"/>
                  </a:lnTo>
                  <a:close/>
                </a:path>
              </a:pathLst>
            </a:custGeom>
            <a:solidFill>
              <a:srgbClr val="28AD8A"/>
            </a:solidFill>
          </p:spPr>
          <p:txBody>
            <a:bodyPr wrap="square" lIns="0" tIns="0" rIns="0" bIns="0" rtlCol="0"/>
            <a:lstStyle/>
            <a:p>
              <a:endParaRPr/>
            </a:p>
          </p:txBody>
        </p:sp>
        <p:sp>
          <p:nvSpPr>
            <p:cNvPr id="45" name="object 45"/>
            <p:cNvSpPr/>
            <p:nvPr/>
          </p:nvSpPr>
          <p:spPr>
            <a:xfrm>
              <a:off x="9788486" y="4643869"/>
              <a:ext cx="184150" cy="735330"/>
            </a:xfrm>
            <a:custGeom>
              <a:avLst/>
              <a:gdLst/>
              <a:ahLst/>
              <a:cxnLst/>
              <a:rect l="l" t="t" r="r" b="b"/>
              <a:pathLst>
                <a:path w="184150" h="735329">
                  <a:moveTo>
                    <a:pt x="0" y="91864"/>
                  </a:moveTo>
                  <a:lnTo>
                    <a:pt x="91864" y="0"/>
                  </a:lnTo>
                  <a:lnTo>
                    <a:pt x="183729" y="91864"/>
                  </a:lnTo>
                  <a:lnTo>
                    <a:pt x="137797" y="91864"/>
                  </a:lnTo>
                  <a:lnTo>
                    <a:pt x="137797" y="734918"/>
                  </a:lnTo>
                  <a:lnTo>
                    <a:pt x="45932" y="734918"/>
                  </a:lnTo>
                  <a:lnTo>
                    <a:pt x="45932" y="91864"/>
                  </a:lnTo>
                  <a:lnTo>
                    <a:pt x="0" y="91864"/>
                  </a:lnTo>
                  <a:close/>
                </a:path>
              </a:pathLst>
            </a:custGeom>
            <a:ln w="9186">
              <a:solidFill>
                <a:srgbClr val="1D7D66"/>
              </a:solidFill>
            </a:ln>
          </p:spPr>
          <p:txBody>
            <a:bodyPr wrap="square" lIns="0" tIns="0" rIns="0" bIns="0" rtlCol="0"/>
            <a:lstStyle/>
            <a:p>
              <a:endParaRPr/>
            </a:p>
          </p:txBody>
        </p:sp>
        <p:pic>
          <p:nvPicPr>
            <p:cNvPr id="46" name="object 46"/>
            <p:cNvPicPr/>
            <p:nvPr/>
          </p:nvPicPr>
          <p:blipFill>
            <a:blip r:embed="rId5" cstate="print"/>
            <a:stretch>
              <a:fillRect/>
            </a:stretch>
          </p:blipFill>
          <p:spPr>
            <a:xfrm>
              <a:off x="9783893" y="4290191"/>
              <a:ext cx="192916" cy="229662"/>
            </a:xfrm>
            <a:prstGeom prst="rect">
              <a:avLst/>
            </a:prstGeom>
          </p:spPr>
        </p:pic>
        <p:sp>
          <p:nvSpPr>
            <p:cNvPr id="47" name="object 47"/>
            <p:cNvSpPr/>
            <p:nvPr/>
          </p:nvSpPr>
          <p:spPr>
            <a:xfrm>
              <a:off x="11065408" y="4386643"/>
              <a:ext cx="184150" cy="735330"/>
            </a:xfrm>
            <a:custGeom>
              <a:avLst/>
              <a:gdLst/>
              <a:ahLst/>
              <a:cxnLst/>
              <a:rect l="l" t="t" r="r" b="b"/>
              <a:pathLst>
                <a:path w="184150" h="735329">
                  <a:moveTo>
                    <a:pt x="91871" y="0"/>
                  </a:moveTo>
                  <a:lnTo>
                    <a:pt x="0" y="91871"/>
                  </a:lnTo>
                  <a:lnTo>
                    <a:pt x="45935" y="91871"/>
                  </a:lnTo>
                  <a:lnTo>
                    <a:pt x="45935" y="734923"/>
                  </a:lnTo>
                  <a:lnTo>
                    <a:pt x="137807" y="734923"/>
                  </a:lnTo>
                  <a:lnTo>
                    <a:pt x="137807" y="91871"/>
                  </a:lnTo>
                  <a:lnTo>
                    <a:pt x="183730" y="91871"/>
                  </a:lnTo>
                  <a:lnTo>
                    <a:pt x="91871" y="0"/>
                  </a:lnTo>
                  <a:close/>
                </a:path>
              </a:pathLst>
            </a:custGeom>
            <a:solidFill>
              <a:srgbClr val="28AD8A"/>
            </a:solidFill>
          </p:spPr>
          <p:txBody>
            <a:bodyPr wrap="square" lIns="0" tIns="0" rIns="0" bIns="0" rtlCol="0"/>
            <a:lstStyle/>
            <a:p>
              <a:endParaRPr/>
            </a:p>
          </p:txBody>
        </p:sp>
        <p:sp>
          <p:nvSpPr>
            <p:cNvPr id="48" name="object 48"/>
            <p:cNvSpPr/>
            <p:nvPr/>
          </p:nvSpPr>
          <p:spPr>
            <a:xfrm>
              <a:off x="11065408" y="4386643"/>
              <a:ext cx="184150" cy="735330"/>
            </a:xfrm>
            <a:custGeom>
              <a:avLst/>
              <a:gdLst/>
              <a:ahLst/>
              <a:cxnLst/>
              <a:rect l="l" t="t" r="r" b="b"/>
              <a:pathLst>
                <a:path w="184150" h="735329">
                  <a:moveTo>
                    <a:pt x="0" y="91864"/>
                  </a:moveTo>
                  <a:lnTo>
                    <a:pt x="91864" y="0"/>
                  </a:lnTo>
                  <a:lnTo>
                    <a:pt x="183729" y="91864"/>
                  </a:lnTo>
                  <a:lnTo>
                    <a:pt x="137797" y="91864"/>
                  </a:lnTo>
                  <a:lnTo>
                    <a:pt x="137797" y="734918"/>
                  </a:lnTo>
                  <a:lnTo>
                    <a:pt x="45932" y="734918"/>
                  </a:lnTo>
                  <a:lnTo>
                    <a:pt x="45932" y="91864"/>
                  </a:lnTo>
                  <a:lnTo>
                    <a:pt x="0" y="91864"/>
                  </a:lnTo>
                  <a:close/>
                </a:path>
              </a:pathLst>
            </a:custGeom>
            <a:ln w="9186">
              <a:solidFill>
                <a:srgbClr val="1D7D66"/>
              </a:solidFill>
            </a:ln>
          </p:spPr>
          <p:txBody>
            <a:bodyPr wrap="square" lIns="0" tIns="0" rIns="0" bIns="0" rtlCol="0"/>
            <a:lstStyle/>
            <a:p>
              <a:endParaRPr/>
            </a:p>
          </p:txBody>
        </p:sp>
        <p:pic>
          <p:nvPicPr>
            <p:cNvPr id="49" name="object 49"/>
            <p:cNvPicPr/>
            <p:nvPr/>
          </p:nvPicPr>
          <p:blipFill>
            <a:blip r:embed="rId5" cstate="print"/>
            <a:stretch>
              <a:fillRect/>
            </a:stretch>
          </p:blipFill>
          <p:spPr>
            <a:xfrm>
              <a:off x="11060814" y="4023783"/>
              <a:ext cx="192916" cy="229662"/>
            </a:xfrm>
            <a:prstGeom prst="rect">
              <a:avLst/>
            </a:prstGeom>
          </p:spPr>
        </p:pic>
        <p:pic>
          <p:nvPicPr>
            <p:cNvPr id="50" name="object 50"/>
            <p:cNvPicPr/>
            <p:nvPr/>
          </p:nvPicPr>
          <p:blipFill>
            <a:blip r:embed="rId6" cstate="print"/>
            <a:stretch>
              <a:fillRect/>
            </a:stretch>
          </p:blipFill>
          <p:spPr>
            <a:xfrm>
              <a:off x="10896148" y="2727060"/>
              <a:ext cx="199883" cy="199883"/>
            </a:xfrm>
            <a:prstGeom prst="rect">
              <a:avLst/>
            </a:prstGeom>
          </p:spPr>
        </p:pic>
        <p:pic>
          <p:nvPicPr>
            <p:cNvPr id="51" name="object 51"/>
            <p:cNvPicPr/>
            <p:nvPr/>
          </p:nvPicPr>
          <p:blipFill>
            <a:blip r:embed="rId7" cstate="print"/>
            <a:stretch>
              <a:fillRect/>
            </a:stretch>
          </p:blipFill>
          <p:spPr>
            <a:xfrm>
              <a:off x="9436893" y="3007121"/>
              <a:ext cx="199883" cy="199883"/>
            </a:xfrm>
            <a:prstGeom prst="rect">
              <a:avLst/>
            </a:prstGeom>
          </p:spPr>
        </p:pic>
        <p:pic>
          <p:nvPicPr>
            <p:cNvPr id="52" name="object 52"/>
            <p:cNvPicPr/>
            <p:nvPr/>
          </p:nvPicPr>
          <p:blipFill>
            <a:blip r:embed="rId8" cstate="print"/>
            <a:stretch>
              <a:fillRect/>
            </a:stretch>
          </p:blipFill>
          <p:spPr>
            <a:xfrm>
              <a:off x="8478271" y="3368753"/>
              <a:ext cx="199883" cy="199883"/>
            </a:xfrm>
            <a:prstGeom prst="rect">
              <a:avLst/>
            </a:prstGeom>
          </p:spPr>
        </p:pic>
      </p:grpSp>
      <p:sp>
        <p:nvSpPr>
          <p:cNvPr id="53" name="object 53"/>
          <p:cNvSpPr txBox="1"/>
          <p:nvPr/>
        </p:nvSpPr>
        <p:spPr>
          <a:xfrm>
            <a:off x="11152682" y="2388590"/>
            <a:ext cx="643255" cy="275590"/>
          </a:xfrm>
          <a:prstGeom prst="rect">
            <a:avLst/>
          </a:prstGeom>
          <a:ln w="18372">
            <a:solidFill>
              <a:srgbClr val="7A5FC5"/>
            </a:solidFill>
          </a:ln>
        </p:spPr>
        <p:txBody>
          <a:bodyPr vert="horz" wrap="square" lIns="0" tIns="0" rIns="0" bIns="0" rtlCol="0">
            <a:spAutoFit/>
          </a:bodyPr>
          <a:lstStyle/>
          <a:p>
            <a:pPr marL="83820">
              <a:lnSpc>
                <a:spcPts val="2060"/>
              </a:lnSpc>
            </a:pPr>
            <a:r>
              <a:rPr sz="1800" spc="-10" dirty="0">
                <a:latin typeface="Calibri"/>
                <a:cs typeface="Calibri"/>
              </a:rPr>
              <a:t>Class</a:t>
            </a:r>
            <a:endParaRPr sz="1800">
              <a:latin typeface="Calibri"/>
              <a:cs typeface="Calibri"/>
            </a:endParaRPr>
          </a:p>
        </p:txBody>
      </p:sp>
      <p:sp>
        <p:nvSpPr>
          <p:cNvPr id="54" name="object 54"/>
          <p:cNvSpPr txBox="1"/>
          <p:nvPr/>
        </p:nvSpPr>
        <p:spPr>
          <a:xfrm>
            <a:off x="10408577" y="2388590"/>
            <a:ext cx="661670" cy="275590"/>
          </a:xfrm>
          <a:prstGeom prst="rect">
            <a:avLst/>
          </a:prstGeom>
          <a:ln w="18372">
            <a:solidFill>
              <a:srgbClr val="0000FF"/>
            </a:solidFill>
          </a:ln>
        </p:spPr>
        <p:txBody>
          <a:bodyPr vert="horz" wrap="square" lIns="0" tIns="0" rIns="0" bIns="0" rtlCol="0">
            <a:spAutoFit/>
          </a:bodyPr>
          <a:lstStyle/>
          <a:p>
            <a:pPr marL="92710">
              <a:lnSpc>
                <a:spcPts val="2060"/>
              </a:lnSpc>
            </a:pPr>
            <a:r>
              <a:rPr sz="1800" spc="-20" dirty="0">
                <a:latin typeface="Calibri"/>
                <a:cs typeface="Calibri"/>
              </a:rPr>
              <a:t>Bbox</a:t>
            </a:r>
            <a:endParaRPr sz="1800">
              <a:latin typeface="Calibri"/>
              <a:cs typeface="Calibri"/>
            </a:endParaRPr>
          </a:p>
        </p:txBody>
      </p:sp>
      <p:sp>
        <p:nvSpPr>
          <p:cNvPr id="55" name="object 55"/>
          <p:cNvSpPr txBox="1"/>
          <p:nvPr/>
        </p:nvSpPr>
        <p:spPr>
          <a:xfrm>
            <a:off x="8810129" y="2664180"/>
            <a:ext cx="661670" cy="275590"/>
          </a:xfrm>
          <a:prstGeom prst="rect">
            <a:avLst/>
          </a:prstGeom>
          <a:ln w="18372">
            <a:solidFill>
              <a:srgbClr val="0000FF"/>
            </a:solidFill>
          </a:ln>
        </p:spPr>
        <p:txBody>
          <a:bodyPr vert="horz" wrap="square" lIns="0" tIns="0" rIns="0" bIns="0" rtlCol="0">
            <a:spAutoFit/>
          </a:bodyPr>
          <a:lstStyle/>
          <a:p>
            <a:pPr marL="92710">
              <a:lnSpc>
                <a:spcPts val="2060"/>
              </a:lnSpc>
            </a:pPr>
            <a:r>
              <a:rPr sz="1800" spc="-20" dirty="0">
                <a:latin typeface="Calibri"/>
                <a:cs typeface="Calibri"/>
              </a:rPr>
              <a:t>Bbox</a:t>
            </a:r>
            <a:endParaRPr sz="1800">
              <a:latin typeface="Calibri"/>
              <a:cs typeface="Calibri"/>
            </a:endParaRPr>
          </a:p>
        </p:txBody>
      </p:sp>
      <p:sp>
        <p:nvSpPr>
          <p:cNvPr id="56" name="object 56"/>
          <p:cNvSpPr txBox="1"/>
          <p:nvPr/>
        </p:nvSpPr>
        <p:spPr>
          <a:xfrm>
            <a:off x="7873110" y="3040824"/>
            <a:ext cx="661670" cy="275590"/>
          </a:xfrm>
          <a:prstGeom prst="rect">
            <a:avLst/>
          </a:prstGeom>
          <a:ln w="18372">
            <a:solidFill>
              <a:srgbClr val="0000FF"/>
            </a:solidFill>
          </a:ln>
        </p:spPr>
        <p:txBody>
          <a:bodyPr vert="horz" wrap="square" lIns="0" tIns="0" rIns="0" bIns="0" rtlCol="0">
            <a:spAutoFit/>
          </a:bodyPr>
          <a:lstStyle/>
          <a:p>
            <a:pPr marL="93980">
              <a:lnSpc>
                <a:spcPts val="2005"/>
              </a:lnSpc>
            </a:pPr>
            <a:r>
              <a:rPr sz="1800" spc="-20" dirty="0">
                <a:latin typeface="Calibri"/>
                <a:cs typeface="Calibri"/>
              </a:rPr>
              <a:t>Bbox</a:t>
            </a:r>
            <a:endParaRPr sz="1800">
              <a:latin typeface="Calibri"/>
              <a:cs typeface="Calibri"/>
            </a:endParaRPr>
          </a:p>
        </p:txBody>
      </p:sp>
      <p:sp>
        <p:nvSpPr>
          <p:cNvPr id="57" name="object 57"/>
          <p:cNvSpPr txBox="1"/>
          <p:nvPr/>
        </p:nvSpPr>
        <p:spPr>
          <a:xfrm>
            <a:off x="8720404" y="1041908"/>
            <a:ext cx="2469515" cy="1129030"/>
          </a:xfrm>
          <a:prstGeom prst="rect">
            <a:avLst/>
          </a:prstGeom>
        </p:spPr>
        <p:txBody>
          <a:bodyPr vert="horz" wrap="square" lIns="0" tIns="12700" rIns="0" bIns="0" rtlCol="0">
            <a:spAutoFit/>
          </a:bodyPr>
          <a:lstStyle/>
          <a:p>
            <a:pPr marL="1270" algn="ctr">
              <a:lnSpc>
                <a:spcPct val="100000"/>
              </a:lnSpc>
              <a:spcBef>
                <a:spcPts val="100"/>
              </a:spcBef>
            </a:pPr>
            <a:r>
              <a:rPr sz="2400" u="heavy" dirty="0">
                <a:uFill>
                  <a:solidFill>
                    <a:srgbClr val="000000"/>
                  </a:solidFill>
                </a:uFill>
                <a:latin typeface="Calibri"/>
                <a:cs typeface="Calibri"/>
              </a:rPr>
              <a:t>“Slow”</a:t>
            </a:r>
            <a:r>
              <a:rPr sz="2400" u="heavy" spc="30" dirty="0">
                <a:uFill>
                  <a:solidFill>
                    <a:srgbClr val="000000"/>
                  </a:solidFill>
                </a:uFill>
                <a:latin typeface="Calibri"/>
                <a:cs typeface="Calibri"/>
              </a:rPr>
              <a:t> </a:t>
            </a:r>
            <a:r>
              <a:rPr sz="2400" u="heavy" spc="-10" dirty="0">
                <a:uFill>
                  <a:solidFill>
                    <a:srgbClr val="000000"/>
                  </a:solidFill>
                </a:uFill>
                <a:latin typeface="Calibri"/>
                <a:cs typeface="Calibri"/>
              </a:rPr>
              <a:t>R-</a:t>
            </a:r>
            <a:r>
              <a:rPr sz="2400" u="heavy" spc="-25" dirty="0">
                <a:uFill>
                  <a:solidFill>
                    <a:srgbClr val="000000"/>
                  </a:solidFill>
                </a:uFill>
                <a:latin typeface="Calibri"/>
                <a:cs typeface="Calibri"/>
              </a:rPr>
              <a:t>CNN</a:t>
            </a:r>
            <a:endParaRPr sz="2400">
              <a:latin typeface="Calibri"/>
              <a:cs typeface="Calibri"/>
            </a:endParaRPr>
          </a:p>
          <a:p>
            <a:pPr marL="12700" marR="5080" algn="ctr">
              <a:lnSpc>
                <a:spcPct val="100800"/>
              </a:lnSpc>
            </a:pPr>
            <a:r>
              <a:rPr sz="2400" dirty="0">
                <a:latin typeface="Calibri"/>
                <a:cs typeface="Calibri"/>
              </a:rPr>
              <a:t>Process</a:t>
            </a:r>
            <a:r>
              <a:rPr sz="2400" spc="-85" dirty="0">
                <a:latin typeface="Calibri"/>
                <a:cs typeface="Calibri"/>
              </a:rPr>
              <a:t> </a:t>
            </a:r>
            <a:r>
              <a:rPr sz="2400" dirty="0">
                <a:latin typeface="Calibri"/>
                <a:cs typeface="Calibri"/>
              </a:rPr>
              <a:t>each</a:t>
            </a:r>
            <a:r>
              <a:rPr sz="2400" spc="-80" dirty="0">
                <a:latin typeface="Calibri"/>
                <a:cs typeface="Calibri"/>
              </a:rPr>
              <a:t> </a:t>
            </a:r>
            <a:r>
              <a:rPr sz="2400" spc="-10" dirty="0">
                <a:latin typeface="Calibri"/>
                <a:cs typeface="Calibri"/>
              </a:rPr>
              <a:t>region independently</a:t>
            </a:r>
            <a:endParaRPr sz="2400">
              <a:latin typeface="Calibri"/>
              <a:cs typeface="Calibri"/>
            </a:endParaRPr>
          </a:p>
        </p:txBody>
      </p:sp>
      <p:grpSp>
        <p:nvGrpSpPr>
          <p:cNvPr id="58" name="object 58"/>
          <p:cNvGrpSpPr/>
          <p:nvPr/>
        </p:nvGrpSpPr>
        <p:grpSpPr>
          <a:xfrm>
            <a:off x="1057588" y="3834003"/>
            <a:ext cx="4678045" cy="2329180"/>
            <a:chOff x="1057588" y="3834003"/>
            <a:chExt cx="4678045" cy="2329180"/>
          </a:xfrm>
        </p:grpSpPr>
        <p:pic>
          <p:nvPicPr>
            <p:cNvPr id="59" name="object 59"/>
            <p:cNvPicPr/>
            <p:nvPr/>
          </p:nvPicPr>
          <p:blipFill>
            <a:blip r:embed="rId9" cstate="print"/>
            <a:stretch>
              <a:fillRect/>
            </a:stretch>
          </p:blipFill>
          <p:spPr>
            <a:xfrm>
              <a:off x="1063751" y="4611624"/>
              <a:ext cx="4666488" cy="1545336"/>
            </a:xfrm>
            <a:prstGeom prst="rect">
              <a:avLst/>
            </a:prstGeom>
          </p:spPr>
        </p:pic>
        <p:sp>
          <p:nvSpPr>
            <p:cNvPr id="60" name="object 60"/>
            <p:cNvSpPr/>
            <p:nvPr/>
          </p:nvSpPr>
          <p:spPr>
            <a:xfrm>
              <a:off x="1063938" y="4613325"/>
              <a:ext cx="4665345" cy="1543685"/>
            </a:xfrm>
            <a:custGeom>
              <a:avLst/>
              <a:gdLst/>
              <a:ahLst/>
              <a:cxnLst/>
              <a:rect l="l" t="t" r="r" b="b"/>
              <a:pathLst>
                <a:path w="4665345" h="1543685">
                  <a:moveTo>
                    <a:pt x="0" y="1543420"/>
                  </a:moveTo>
                  <a:lnTo>
                    <a:pt x="1426560" y="0"/>
                  </a:lnTo>
                  <a:lnTo>
                    <a:pt x="4664762" y="0"/>
                  </a:lnTo>
                  <a:lnTo>
                    <a:pt x="3238191" y="1543420"/>
                  </a:lnTo>
                  <a:lnTo>
                    <a:pt x="0" y="1543420"/>
                  </a:lnTo>
                  <a:close/>
                </a:path>
              </a:pathLst>
            </a:custGeom>
            <a:ln w="12700">
              <a:solidFill>
                <a:srgbClr val="1D7D66"/>
              </a:solidFill>
            </a:ln>
          </p:spPr>
          <p:txBody>
            <a:bodyPr wrap="square" lIns="0" tIns="0" rIns="0" bIns="0" rtlCol="0"/>
            <a:lstStyle/>
            <a:p>
              <a:endParaRPr/>
            </a:p>
          </p:txBody>
        </p:sp>
        <p:sp>
          <p:nvSpPr>
            <p:cNvPr id="61" name="object 61"/>
            <p:cNvSpPr/>
            <p:nvPr/>
          </p:nvSpPr>
          <p:spPr>
            <a:xfrm>
              <a:off x="2111044" y="4306633"/>
              <a:ext cx="2248535" cy="1398905"/>
            </a:xfrm>
            <a:custGeom>
              <a:avLst/>
              <a:gdLst/>
              <a:ahLst/>
              <a:cxnLst/>
              <a:rect l="l" t="t" r="r" b="b"/>
              <a:pathLst>
                <a:path w="2248535" h="1398904">
                  <a:moveTo>
                    <a:pt x="2248115" y="0"/>
                  </a:moveTo>
                  <a:lnTo>
                    <a:pt x="0" y="0"/>
                  </a:lnTo>
                  <a:lnTo>
                    <a:pt x="0" y="1398852"/>
                  </a:lnTo>
                  <a:lnTo>
                    <a:pt x="2248115" y="1398852"/>
                  </a:lnTo>
                  <a:lnTo>
                    <a:pt x="2248115" y="0"/>
                  </a:lnTo>
                  <a:close/>
                </a:path>
              </a:pathLst>
            </a:custGeom>
            <a:solidFill>
              <a:srgbClr val="FFFFFF">
                <a:alpha val="92939"/>
              </a:srgbClr>
            </a:solidFill>
          </p:spPr>
          <p:txBody>
            <a:bodyPr wrap="square" lIns="0" tIns="0" rIns="0" bIns="0" rtlCol="0"/>
            <a:lstStyle/>
            <a:p>
              <a:endParaRPr/>
            </a:p>
          </p:txBody>
        </p:sp>
        <p:sp>
          <p:nvSpPr>
            <p:cNvPr id="62" name="object 62"/>
            <p:cNvSpPr/>
            <p:nvPr/>
          </p:nvSpPr>
          <p:spPr>
            <a:xfrm>
              <a:off x="4359160" y="3840353"/>
              <a:ext cx="466725" cy="1865630"/>
            </a:xfrm>
            <a:custGeom>
              <a:avLst/>
              <a:gdLst/>
              <a:ahLst/>
              <a:cxnLst/>
              <a:rect l="l" t="t" r="r" b="b"/>
              <a:pathLst>
                <a:path w="466725" h="1865629">
                  <a:moveTo>
                    <a:pt x="466280" y="0"/>
                  </a:moveTo>
                  <a:lnTo>
                    <a:pt x="0" y="466280"/>
                  </a:lnTo>
                  <a:lnTo>
                    <a:pt x="0" y="1865133"/>
                  </a:lnTo>
                  <a:lnTo>
                    <a:pt x="466280" y="1398854"/>
                  </a:lnTo>
                  <a:lnTo>
                    <a:pt x="466280" y="0"/>
                  </a:lnTo>
                  <a:close/>
                </a:path>
              </a:pathLst>
            </a:custGeom>
            <a:solidFill>
              <a:srgbClr val="CDCDCD">
                <a:alpha val="92939"/>
              </a:srgbClr>
            </a:solidFill>
          </p:spPr>
          <p:txBody>
            <a:bodyPr wrap="square" lIns="0" tIns="0" rIns="0" bIns="0" rtlCol="0"/>
            <a:lstStyle/>
            <a:p>
              <a:endParaRPr/>
            </a:p>
          </p:txBody>
        </p:sp>
        <p:sp>
          <p:nvSpPr>
            <p:cNvPr id="63" name="object 63"/>
            <p:cNvSpPr/>
            <p:nvPr/>
          </p:nvSpPr>
          <p:spPr>
            <a:xfrm>
              <a:off x="2111044" y="3840353"/>
              <a:ext cx="2714625" cy="466725"/>
            </a:xfrm>
            <a:custGeom>
              <a:avLst/>
              <a:gdLst/>
              <a:ahLst/>
              <a:cxnLst/>
              <a:rect l="l" t="t" r="r" b="b"/>
              <a:pathLst>
                <a:path w="2714625" h="466725">
                  <a:moveTo>
                    <a:pt x="2714396" y="0"/>
                  </a:moveTo>
                  <a:lnTo>
                    <a:pt x="466280" y="0"/>
                  </a:lnTo>
                  <a:lnTo>
                    <a:pt x="0" y="466280"/>
                  </a:lnTo>
                  <a:lnTo>
                    <a:pt x="2248115" y="466280"/>
                  </a:lnTo>
                  <a:lnTo>
                    <a:pt x="2714396" y="0"/>
                  </a:lnTo>
                  <a:close/>
                </a:path>
              </a:pathLst>
            </a:custGeom>
            <a:solidFill>
              <a:srgbClr val="FFFFFF">
                <a:alpha val="92939"/>
              </a:srgbClr>
            </a:solidFill>
          </p:spPr>
          <p:txBody>
            <a:bodyPr wrap="square" lIns="0" tIns="0" rIns="0" bIns="0" rtlCol="0"/>
            <a:lstStyle/>
            <a:p>
              <a:endParaRPr/>
            </a:p>
          </p:txBody>
        </p:sp>
        <p:sp>
          <p:nvSpPr>
            <p:cNvPr id="64" name="object 64"/>
            <p:cNvSpPr/>
            <p:nvPr/>
          </p:nvSpPr>
          <p:spPr>
            <a:xfrm>
              <a:off x="2111044" y="3840353"/>
              <a:ext cx="2714625" cy="1865630"/>
            </a:xfrm>
            <a:custGeom>
              <a:avLst/>
              <a:gdLst/>
              <a:ahLst/>
              <a:cxnLst/>
              <a:rect l="l" t="t" r="r" b="b"/>
              <a:pathLst>
                <a:path w="2714625" h="1865629">
                  <a:moveTo>
                    <a:pt x="0" y="466284"/>
                  </a:moveTo>
                  <a:lnTo>
                    <a:pt x="466284" y="0"/>
                  </a:lnTo>
                  <a:lnTo>
                    <a:pt x="2714401" y="0"/>
                  </a:lnTo>
                  <a:lnTo>
                    <a:pt x="2714401" y="1398850"/>
                  </a:lnTo>
                  <a:lnTo>
                    <a:pt x="2248121" y="1865141"/>
                  </a:lnTo>
                  <a:lnTo>
                    <a:pt x="0" y="1865141"/>
                  </a:lnTo>
                  <a:lnTo>
                    <a:pt x="0" y="466284"/>
                  </a:lnTo>
                  <a:close/>
                </a:path>
                <a:path w="2714625" h="1865629">
                  <a:moveTo>
                    <a:pt x="0" y="466284"/>
                  </a:moveTo>
                  <a:lnTo>
                    <a:pt x="2248121" y="466284"/>
                  </a:lnTo>
                  <a:lnTo>
                    <a:pt x="2714401" y="0"/>
                  </a:lnTo>
                </a:path>
                <a:path w="2714625" h="1865629">
                  <a:moveTo>
                    <a:pt x="2248121" y="466284"/>
                  </a:moveTo>
                  <a:lnTo>
                    <a:pt x="2248121" y="1865141"/>
                  </a:lnTo>
                </a:path>
              </a:pathLst>
            </a:custGeom>
            <a:ln w="12700">
              <a:solidFill>
                <a:srgbClr val="1D7D66"/>
              </a:solidFill>
            </a:ln>
          </p:spPr>
          <p:txBody>
            <a:bodyPr wrap="square" lIns="0" tIns="0" rIns="0" bIns="0" rtlCol="0"/>
            <a:lstStyle/>
            <a:p>
              <a:endParaRPr/>
            </a:p>
          </p:txBody>
        </p:sp>
      </p:grpSp>
      <p:sp>
        <p:nvSpPr>
          <p:cNvPr id="65" name="object 65"/>
          <p:cNvSpPr txBox="1"/>
          <p:nvPr/>
        </p:nvSpPr>
        <p:spPr>
          <a:xfrm>
            <a:off x="2690787" y="4784852"/>
            <a:ext cx="108966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ConvNet</a:t>
            </a:r>
            <a:endParaRPr sz="2400">
              <a:latin typeface="Calibri"/>
              <a:cs typeface="Calibri"/>
            </a:endParaRPr>
          </a:p>
        </p:txBody>
      </p:sp>
      <p:grpSp>
        <p:nvGrpSpPr>
          <p:cNvPr id="66" name="object 66"/>
          <p:cNvGrpSpPr/>
          <p:nvPr/>
        </p:nvGrpSpPr>
        <p:grpSpPr>
          <a:xfrm>
            <a:off x="1583245" y="2980156"/>
            <a:ext cx="3248660" cy="1104900"/>
            <a:chOff x="1583245" y="2980156"/>
            <a:chExt cx="3248660" cy="1104900"/>
          </a:xfrm>
        </p:grpSpPr>
        <p:sp>
          <p:nvSpPr>
            <p:cNvPr id="67" name="object 67"/>
            <p:cNvSpPr/>
            <p:nvPr/>
          </p:nvSpPr>
          <p:spPr>
            <a:xfrm>
              <a:off x="2111044" y="3301072"/>
              <a:ext cx="2714625" cy="458470"/>
            </a:xfrm>
            <a:custGeom>
              <a:avLst/>
              <a:gdLst/>
              <a:ahLst/>
              <a:cxnLst/>
              <a:rect l="l" t="t" r="r" b="b"/>
              <a:pathLst>
                <a:path w="2714625" h="458470">
                  <a:moveTo>
                    <a:pt x="2714396" y="0"/>
                  </a:moveTo>
                  <a:lnTo>
                    <a:pt x="423557" y="0"/>
                  </a:lnTo>
                  <a:lnTo>
                    <a:pt x="0" y="458241"/>
                  </a:lnTo>
                  <a:lnTo>
                    <a:pt x="2290851" y="458241"/>
                  </a:lnTo>
                  <a:lnTo>
                    <a:pt x="2714396" y="0"/>
                  </a:lnTo>
                  <a:close/>
                </a:path>
              </a:pathLst>
            </a:custGeom>
            <a:solidFill>
              <a:srgbClr val="E7E6E6"/>
            </a:solidFill>
          </p:spPr>
          <p:txBody>
            <a:bodyPr wrap="square" lIns="0" tIns="0" rIns="0" bIns="0" rtlCol="0"/>
            <a:lstStyle/>
            <a:p>
              <a:endParaRPr/>
            </a:p>
          </p:txBody>
        </p:sp>
        <p:sp>
          <p:nvSpPr>
            <p:cNvPr id="68" name="object 68"/>
            <p:cNvSpPr/>
            <p:nvPr/>
          </p:nvSpPr>
          <p:spPr>
            <a:xfrm>
              <a:off x="2111044" y="3301072"/>
              <a:ext cx="2714625" cy="458470"/>
            </a:xfrm>
            <a:custGeom>
              <a:avLst/>
              <a:gdLst/>
              <a:ahLst/>
              <a:cxnLst/>
              <a:rect l="l" t="t" r="r" b="b"/>
              <a:pathLst>
                <a:path w="2714625" h="458470">
                  <a:moveTo>
                    <a:pt x="0" y="458248"/>
                  </a:moveTo>
                  <a:lnTo>
                    <a:pt x="423555" y="0"/>
                  </a:lnTo>
                  <a:lnTo>
                    <a:pt x="2714401" y="0"/>
                  </a:lnTo>
                  <a:lnTo>
                    <a:pt x="2290841" y="458248"/>
                  </a:lnTo>
                  <a:lnTo>
                    <a:pt x="0" y="458248"/>
                  </a:lnTo>
                  <a:close/>
                </a:path>
              </a:pathLst>
            </a:custGeom>
            <a:ln w="12700">
              <a:solidFill>
                <a:srgbClr val="1D7D66"/>
              </a:solidFill>
            </a:ln>
          </p:spPr>
          <p:txBody>
            <a:bodyPr wrap="square" lIns="0" tIns="0" rIns="0" bIns="0" rtlCol="0"/>
            <a:lstStyle/>
            <a:p>
              <a:endParaRPr/>
            </a:p>
          </p:txBody>
        </p:sp>
        <p:sp>
          <p:nvSpPr>
            <p:cNvPr id="69" name="object 69"/>
            <p:cNvSpPr/>
            <p:nvPr/>
          </p:nvSpPr>
          <p:spPr>
            <a:xfrm>
              <a:off x="3288474" y="3781933"/>
              <a:ext cx="238760" cy="297180"/>
            </a:xfrm>
            <a:custGeom>
              <a:avLst/>
              <a:gdLst/>
              <a:ahLst/>
              <a:cxnLst/>
              <a:rect l="l" t="t" r="r" b="b"/>
              <a:pathLst>
                <a:path w="238760" h="297179">
                  <a:moveTo>
                    <a:pt x="119138" y="0"/>
                  </a:moveTo>
                  <a:lnTo>
                    <a:pt x="0" y="119126"/>
                  </a:lnTo>
                  <a:lnTo>
                    <a:pt x="59575" y="119126"/>
                  </a:lnTo>
                  <a:lnTo>
                    <a:pt x="59575" y="296646"/>
                  </a:lnTo>
                  <a:lnTo>
                    <a:pt x="178701" y="296646"/>
                  </a:lnTo>
                  <a:lnTo>
                    <a:pt x="178701" y="119126"/>
                  </a:lnTo>
                  <a:lnTo>
                    <a:pt x="238277" y="119126"/>
                  </a:lnTo>
                  <a:lnTo>
                    <a:pt x="119138" y="0"/>
                  </a:lnTo>
                  <a:close/>
                </a:path>
              </a:pathLst>
            </a:custGeom>
            <a:solidFill>
              <a:srgbClr val="28AD8A"/>
            </a:solidFill>
          </p:spPr>
          <p:txBody>
            <a:bodyPr wrap="square" lIns="0" tIns="0" rIns="0" bIns="0" rtlCol="0"/>
            <a:lstStyle/>
            <a:p>
              <a:endParaRPr/>
            </a:p>
          </p:txBody>
        </p:sp>
        <p:sp>
          <p:nvSpPr>
            <p:cNvPr id="70" name="object 70"/>
            <p:cNvSpPr/>
            <p:nvPr/>
          </p:nvSpPr>
          <p:spPr>
            <a:xfrm>
              <a:off x="3288474" y="378193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71" name="object 71"/>
            <p:cNvSpPr/>
            <p:nvPr/>
          </p:nvSpPr>
          <p:spPr>
            <a:xfrm>
              <a:off x="2359710" y="3408921"/>
              <a:ext cx="753745" cy="292735"/>
            </a:xfrm>
            <a:custGeom>
              <a:avLst/>
              <a:gdLst/>
              <a:ahLst/>
              <a:cxnLst/>
              <a:rect l="l" t="t" r="r" b="b"/>
              <a:pathLst>
                <a:path w="753744" h="292735">
                  <a:moveTo>
                    <a:pt x="753427" y="0"/>
                  </a:moveTo>
                  <a:lnTo>
                    <a:pt x="270103" y="0"/>
                  </a:lnTo>
                  <a:lnTo>
                    <a:pt x="0" y="292227"/>
                  </a:lnTo>
                  <a:lnTo>
                    <a:pt x="483323" y="292227"/>
                  </a:lnTo>
                  <a:lnTo>
                    <a:pt x="753427" y="0"/>
                  </a:lnTo>
                  <a:close/>
                </a:path>
              </a:pathLst>
            </a:custGeom>
            <a:solidFill>
              <a:srgbClr val="E7E6E6"/>
            </a:solidFill>
          </p:spPr>
          <p:txBody>
            <a:bodyPr wrap="square" lIns="0" tIns="0" rIns="0" bIns="0" rtlCol="0"/>
            <a:lstStyle/>
            <a:p>
              <a:endParaRPr/>
            </a:p>
          </p:txBody>
        </p:sp>
        <p:sp>
          <p:nvSpPr>
            <p:cNvPr id="72" name="object 72"/>
            <p:cNvSpPr/>
            <p:nvPr/>
          </p:nvSpPr>
          <p:spPr>
            <a:xfrm>
              <a:off x="2359710" y="3408921"/>
              <a:ext cx="753745" cy="292735"/>
            </a:xfrm>
            <a:custGeom>
              <a:avLst/>
              <a:gdLst/>
              <a:ahLst/>
              <a:cxnLst/>
              <a:rect l="l" t="t" r="r" b="b"/>
              <a:pathLst>
                <a:path w="753744" h="292735">
                  <a:moveTo>
                    <a:pt x="0" y="292229"/>
                  </a:moveTo>
                  <a:lnTo>
                    <a:pt x="270104" y="0"/>
                  </a:lnTo>
                  <a:lnTo>
                    <a:pt x="753427" y="0"/>
                  </a:lnTo>
                  <a:lnTo>
                    <a:pt x="483323" y="292229"/>
                  </a:lnTo>
                  <a:lnTo>
                    <a:pt x="0" y="292229"/>
                  </a:lnTo>
                  <a:close/>
                </a:path>
              </a:pathLst>
            </a:custGeom>
            <a:ln w="12700">
              <a:solidFill>
                <a:srgbClr val="1D7D66"/>
              </a:solidFill>
            </a:ln>
          </p:spPr>
          <p:txBody>
            <a:bodyPr wrap="square" lIns="0" tIns="0" rIns="0" bIns="0" rtlCol="0"/>
            <a:lstStyle/>
            <a:p>
              <a:endParaRPr/>
            </a:p>
          </p:txBody>
        </p:sp>
        <p:sp>
          <p:nvSpPr>
            <p:cNvPr id="73" name="object 73"/>
            <p:cNvSpPr/>
            <p:nvPr/>
          </p:nvSpPr>
          <p:spPr>
            <a:xfrm>
              <a:off x="3091497" y="3534752"/>
              <a:ext cx="857885" cy="119380"/>
            </a:xfrm>
            <a:custGeom>
              <a:avLst/>
              <a:gdLst/>
              <a:ahLst/>
              <a:cxnLst/>
              <a:rect l="l" t="t" r="r" b="b"/>
              <a:pathLst>
                <a:path w="857885" h="119379">
                  <a:moveTo>
                    <a:pt x="857516" y="0"/>
                  </a:moveTo>
                  <a:lnTo>
                    <a:pt x="110108" y="0"/>
                  </a:lnTo>
                  <a:lnTo>
                    <a:pt x="0" y="119138"/>
                  </a:lnTo>
                  <a:lnTo>
                    <a:pt x="747394" y="119138"/>
                  </a:lnTo>
                  <a:lnTo>
                    <a:pt x="857516" y="0"/>
                  </a:lnTo>
                  <a:close/>
                </a:path>
              </a:pathLst>
            </a:custGeom>
            <a:solidFill>
              <a:srgbClr val="E7E6E6"/>
            </a:solidFill>
          </p:spPr>
          <p:txBody>
            <a:bodyPr wrap="square" lIns="0" tIns="0" rIns="0" bIns="0" rtlCol="0"/>
            <a:lstStyle/>
            <a:p>
              <a:endParaRPr/>
            </a:p>
          </p:txBody>
        </p:sp>
        <p:sp>
          <p:nvSpPr>
            <p:cNvPr id="74" name="object 74"/>
            <p:cNvSpPr/>
            <p:nvPr/>
          </p:nvSpPr>
          <p:spPr>
            <a:xfrm>
              <a:off x="3091497" y="3534752"/>
              <a:ext cx="857885" cy="119380"/>
            </a:xfrm>
            <a:custGeom>
              <a:avLst/>
              <a:gdLst/>
              <a:ahLst/>
              <a:cxnLst/>
              <a:rect l="l" t="t" r="r" b="b"/>
              <a:pathLst>
                <a:path w="857885" h="119379">
                  <a:moveTo>
                    <a:pt x="0" y="119133"/>
                  </a:moveTo>
                  <a:lnTo>
                    <a:pt x="110113" y="0"/>
                  </a:lnTo>
                  <a:lnTo>
                    <a:pt x="857520" y="0"/>
                  </a:lnTo>
                  <a:lnTo>
                    <a:pt x="747407" y="119133"/>
                  </a:lnTo>
                  <a:lnTo>
                    <a:pt x="0" y="119133"/>
                  </a:lnTo>
                  <a:close/>
                </a:path>
              </a:pathLst>
            </a:custGeom>
            <a:ln w="12700">
              <a:solidFill>
                <a:srgbClr val="1D7D66"/>
              </a:solidFill>
            </a:ln>
          </p:spPr>
          <p:txBody>
            <a:bodyPr wrap="square" lIns="0" tIns="0" rIns="0" bIns="0" rtlCol="0"/>
            <a:lstStyle/>
            <a:p>
              <a:endParaRPr/>
            </a:p>
          </p:txBody>
        </p:sp>
        <p:sp>
          <p:nvSpPr>
            <p:cNvPr id="75" name="object 75"/>
            <p:cNvSpPr/>
            <p:nvPr/>
          </p:nvSpPr>
          <p:spPr>
            <a:xfrm>
              <a:off x="3949103" y="3358375"/>
              <a:ext cx="671830" cy="342900"/>
            </a:xfrm>
            <a:custGeom>
              <a:avLst/>
              <a:gdLst/>
              <a:ahLst/>
              <a:cxnLst/>
              <a:rect l="l" t="t" r="r" b="b"/>
              <a:pathLst>
                <a:path w="671829" h="342900">
                  <a:moveTo>
                    <a:pt x="671449" y="0"/>
                  </a:moveTo>
                  <a:lnTo>
                    <a:pt x="316712" y="0"/>
                  </a:lnTo>
                  <a:lnTo>
                    <a:pt x="0" y="342645"/>
                  </a:lnTo>
                  <a:lnTo>
                    <a:pt x="354736" y="342645"/>
                  </a:lnTo>
                  <a:lnTo>
                    <a:pt x="671449" y="0"/>
                  </a:lnTo>
                  <a:close/>
                </a:path>
              </a:pathLst>
            </a:custGeom>
            <a:solidFill>
              <a:srgbClr val="E7E6E6"/>
            </a:solidFill>
          </p:spPr>
          <p:txBody>
            <a:bodyPr wrap="square" lIns="0" tIns="0" rIns="0" bIns="0" rtlCol="0"/>
            <a:lstStyle/>
            <a:p>
              <a:endParaRPr/>
            </a:p>
          </p:txBody>
        </p:sp>
        <p:sp>
          <p:nvSpPr>
            <p:cNvPr id="76" name="object 76"/>
            <p:cNvSpPr/>
            <p:nvPr/>
          </p:nvSpPr>
          <p:spPr>
            <a:xfrm>
              <a:off x="3949103" y="3358375"/>
              <a:ext cx="671830" cy="342900"/>
            </a:xfrm>
            <a:custGeom>
              <a:avLst/>
              <a:gdLst/>
              <a:ahLst/>
              <a:cxnLst/>
              <a:rect l="l" t="t" r="r" b="b"/>
              <a:pathLst>
                <a:path w="671829" h="342900">
                  <a:moveTo>
                    <a:pt x="0" y="342654"/>
                  </a:moveTo>
                  <a:lnTo>
                    <a:pt x="316711" y="0"/>
                  </a:lnTo>
                  <a:lnTo>
                    <a:pt x="671449" y="0"/>
                  </a:lnTo>
                  <a:lnTo>
                    <a:pt x="354738" y="342654"/>
                  </a:lnTo>
                  <a:lnTo>
                    <a:pt x="0" y="342654"/>
                  </a:lnTo>
                  <a:close/>
                </a:path>
              </a:pathLst>
            </a:custGeom>
            <a:ln w="12700">
              <a:solidFill>
                <a:srgbClr val="1D7D66"/>
              </a:solidFill>
            </a:ln>
          </p:spPr>
          <p:txBody>
            <a:bodyPr wrap="square" lIns="0" tIns="0" rIns="0" bIns="0" rtlCol="0"/>
            <a:lstStyle/>
            <a:p>
              <a:endParaRPr/>
            </a:p>
          </p:txBody>
        </p:sp>
        <p:sp>
          <p:nvSpPr>
            <p:cNvPr id="77" name="object 77"/>
            <p:cNvSpPr/>
            <p:nvPr/>
          </p:nvSpPr>
          <p:spPr>
            <a:xfrm>
              <a:off x="2672803" y="3202203"/>
              <a:ext cx="238760" cy="297180"/>
            </a:xfrm>
            <a:custGeom>
              <a:avLst/>
              <a:gdLst/>
              <a:ahLst/>
              <a:cxnLst/>
              <a:rect l="l" t="t" r="r" b="b"/>
              <a:pathLst>
                <a:path w="238760" h="297179">
                  <a:moveTo>
                    <a:pt x="119125" y="0"/>
                  </a:moveTo>
                  <a:lnTo>
                    <a:pt x="0" y="119125"/>
                  </a:lnTo>
                  <a:lnTo>
                    <a:pt x="59562" y="119125"/>
                  </a:lnTo>
                  <a:lnTo>
                    <a:pt x="59562" y="296646"/>
                  </a:lnTo>
                  <a:lnTo>
                    <a:pt x="178688" y="296646"/>
                  </a:lnTo>
                  <a:lnTo>
                    <a:pt x="178688" y="119125"/>
                  </a:lnTo>
                  <a:lnTo>
                    <a:pt x="238264" y="119125"/>
                  </a:lnTo>
                  <a:lnTo>
                    <a:pt x="119125" y="0"/>
                  </a:lnTo>
                  <a:close/>
                </a:path>
              </a:pathLst>
            </a:custGeom>
            <a:solidFill>
              <a:srgbClr val="28AD8A"/>
            </a:solidFill>
          </p:spPr>
          <p:txBody>
            <a:bodyPr wrap="square" lIns="0" tIns="0" rIns="0" bIns="0" rtlCol="0"/>
            <a:lstStyle/>
            <a:p>
              <a:endParaRPr/>
            </a:p>
          </p:txBody>
        </p:sp>
        <p:sp>
          <p:nvSpPr>
            <p:cNvPr id="78" name="object 78"/>
            <p:cNvSpPr/>
            <p:nvPr/>
          </p:nvSpPr>
          <p:spPr>
            <a:xfrm>
              <a:off x="2672803" y="320220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79" name="object 79"/>
            <p:cNvSpPr/>
            <p:nvPr/>
          </p:nvSpPr>
          <p:spPr>
            <a:xfrm>
              <a:off x="3414306" y="3311753"/>
              <a:ext cx="238760" cy="297180"/>
            </a:xfrm>
            <a:custGeom>
              <a:avLst/>
              <a:gdLst/>
              <a:ahLst/>
              <a:cxnLst/>
              <a:rect l="l" t="t" r="r" b="b"/>
              <a:pathLst>
                <a:path w="238760" h="297179">
                  <a:moveTo>
                    <a:pt x="119138" y="0"/>
                  </a:moveTo>
                  <a:lnTo>
                    <a:pt x="0" y="119126"/>
                  </a:lnTo>
                  <a:lnTo>
                    <a:pt x="59575" y="119126"/>
                  </a:lnTo>
                  <a:lnTo>
                    <a:pt x="59575" y="296646"/>
                  </a:lnTo>
                  <a:lnTo>
                    <a:pt x="178701" y="296646"/>
                  </a:lnTo>
                  <a:lnTo>
                    <a:pt x="178701" y="119126"/>
                  </a:lnTo>
                  <a:lnTo>
                    <a:pt x="238277" y="119126"/>
                  </a:lnTo>
                  <a:lnTo>
                    <a:pt x="119138" y="0"/>
                  </a:lnTo>
                  <a:close/>
                </a:path>
              </a:pathLst>
            </a:custGeom>
            <a:solidFill>
              <a:srgbClr val="28AD8A"/>
            </a:solidFill>
          </p:spPr>
          <p:txBody>
            <a:bodyPr wrap="square" lIns="0" tIns="0" rIns="0" bIns="0" rtlCol="0"/>
            <a:lstStyle/>
            <a:p>
              <a:endParaRPr/>
            </a:p>
          </p:txBody>
        </p:sp>
        <p:sp>
          <p:nvSpPr>
            <p:cNvPr id="80" name="object 80"/>
            <p:cNvSpPr/>
            <p:nvPr/>
          </p:nvSpPr>
          <p:spPr>
            <a:xfrm>
              <a:off x="3414306" y="331175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81" name="object 81"/>
            <p:cNvSpPr/>
            <p:nvPr/>
          </p:nvSpPr>
          <p:spPr>
            <a:xfrm>
              <a:off x="4155821" y="3252774"/>
              <a:ext cx="238760" cy="297180"/>
            </a:xfrm>
            <a:custGeom>
              <a:avLst/>
              <a:gdLst/>
              <a:ahLst/>
              <a:cxnLst/>
              <a:rect l="l" t="t" r="r" b="b"/>
              <a:pathLst>
                <a:path w="238760" h="297179">
                  <a:moveTo>
                    <a:pt x="119138" y="0"/>
                  </a:moveTo>
                  <a:lnTo>
                    <a:pt x="0" y="119125"/>
                  </a:lnTo>
                  <a:lnTo>
                    <a:pt x="59575" y="119125"/>
                  </a:lnTo>
                  <a:lnTo>
                    <a:pt x="59575" y="296646"/>
                  </a:lnTo>
                  <a:lnTo>
                    <a:pt x="178701" y="296646"/>
                  </a:lnTo>
                  <a:lnTo>
                    <a:pt x="178701" y="119125"/>
                  </a:lnTo>
                  <a:lnTo>
                    <a:pt x="238264" y="119125"/>
                  </a:lnTo>
                  <a:lnTo>
                    <a:pt x="119138" y="0"/>
                  </a:lnTo>
                  <a:close/>
                </a:path>
              </a:pathLst>
            </a:custGeom>
            <a:solidFill>
              <a:srgbClr val="28AD8A"/>
            </a:solidFill>
          </p:spPr>
          <p:txBody>
            <a:bodyPr wrap="square" lIns="0" tIns="0" rIns="0" bIns="0" rtlCol="0"/>
            <a:lstStyle/>
            <a:p>
              <a:endParaRPr/>
            </a:p>
          </p:txBody>
        </p:sp>
        <p:sp>
          <p:nvSpPr>
            <p:cNvPr id="82" name="object 82"/>
            <p:cNvSpPr/>
            <p:nvPr/>
          </p:nvSpPr>
          <p:spPr>
            <a:xfrm>
              <a:off x="4155821" y="3252774"/>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83" name="object 83"/>
            <p:cNvSpPr/>
            <p:nvPr/>
          </p:nvSpPr>
          <p:spPr>
            <a:xfrm>
              <a:off x="2519997" y="2986506"/>
              <a:ext cx="557530" cy="175895"/>
            </a:xfrm>
            <a:custGeom>
              <a:avLst/>
              <a:gdLst/>
              <a:ahLst/>
              <a:cxnLst/>
              <a:rect l="l" t="t" r="r" b="b"/>
              <a:pathLst>
                <a:path w="557530" h="175894">
                  <a:moveTo>
                    <a:pt x="557326" y="0"/>
                  </a:moveTo>
                  <a:lnTo>
                    <a:pt x="162445" y="0"/>
                  </a:lnTo>
                  <a:lnTo>
                    <a:pt x="0" y="175742"/>
                  </a:lnTo>
                  <a:lnTo>
                    <a:pt x="394893" y="175742"/>
                  </a:lnTo>
                  <a:lnTo>
                    <a:pt x="557326" y="0"/>
                  </a:lnTo>
                  <a:close/>
                </a:path>
              </a:pathLst>
            </a:custGeom>
            <a:solidFill>
              <a:srgbClr val="E7E6E6"/>
            </a:solidFill>
          </p:spPr>
          <p:txBody>
            <a:bodyPr wrap="square" lIns="0" tIns="0" rIns="0" bIns="0" rtlCol="0"/>
            <a:lstStyle/>
            <a:p>
              <a:endParaRPr/>
            </a:p>
          </p:txBody>
        </p:sp>
        <p:sp>
          <p:nvSpPr>
            <p:cNvPr id="84" name="object 84"/>
            <p:cNvSpPr/>
            <p:nvPr/>
          </p:nvSpPr>
          <p:spPr>
            <a:xfrm>
              <a:off x="2519997" y="2986506"/>
              <a:ext cx="557530" cy="175895"/>
            </a:xfrm>
            <a:custGeom>
              <a:avLst/>
              <a:gdLst/>
              <a:ahLst/>
              <a:cxnLst/>
              <a:rect l="l" t="t" r="r" b="b"/>
              <a:pathLst>
                <a:path w="557530"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85" name="object 85"/>
            <p:cNvSpPr/>
            <p:nvPr/>
          </p:nvSpPr>
          <p:spPr>
            <a:xfrm>
              <a:off x="3303460" y="3040126"/>
              <a:ext cx="557530" cy="175895"/>
            </a:xfrm>
            <a:custGeom>
              <a:avLst/>
              <a:gdLst/>
              <a:ahLst/>
              <a:cxnLst/>
              <a:rect l="l" t="t" r="r" b="b"/>
              <a:pathLst>
                <a:path w="557529" h="175894">
                  <a:moveTo>
                    <a:pt x="557326" y="0"/>
                  </a:moveTo>
                  <a:lnTo>
                    <a:pt x="162445" y="0"/>
                  </a:lnTo>
                  <a:lnTo>
                    <a:pt x="0" y="175755"/>
                  </a:lnTo>
                  <a:lnTo>
                    <a:pt x="394881" y="175755"/>
                  </a:lnTo>
                  <a:lnTo>
                    <a:pt x="557326" y="0"/>
                  </a:lnTo>
                  <a:close/>
                </a:path>
              </a:pathLst>
            </a:custGeom>
            <a:solidFill>
              <a:srgbClr val="E7E6E6"/>
            </a:solidFill>
          </p:spPr>
          <p:txBody>
            <a:bodyPr wrap="square" lIns="0" tIns="0" rIns="0" bIns="0" rtlCol="0"/>
            <a:lstStyle/>
            <a:p>
              <a:endParaRPr/>
            </a:p>
          </p:txBody>
        </p:sp>
        <p:sp>
          <p:nvSpPr>
            <p:cNvPr id="86" name="object 86"/>
            <p:cNvSpPr/>
            <p:nvPr/>
          </p:nvSpPr>
          <p:spPr>
            <a:xfrm>
              <a:off x="3303460" y="3040126"/>
              <a:ext cx="557530" cy="175895"/>
            </a:xfrm>
            <a:custGeom>
              <a:avLst/>
              <a:gdLst/>
              <a:ahLst/>
              <a:cxnLst/>
              <a:rect l="l" t="t" r="r" b="b"/>
              <a:pathLst>
                <a:path w="557529"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87" name="object 87"/>
            <p:cNvSpPr/>
            <p:nvPr/>
          </p:nvSpPr>
          <p:spPr>
            <a:xfrm>
              <a:off x="4064825" y="3028594"/>
              <a:ext cx="557530" cy="175895"/>
            </a:xfrm>
            <a:custGeom>
              <a:avLst/>
              <a:gdLst/>
              <a:ahLst/>
              <a:cxnLst/>
              <a:rect l="l" t="t" r="r" b="b"/>
              <a:pathLst>
                <a:path w="557529" h="175894">
                  <a:moveTo>
                    <a:pt x="557326" y="0"/>
                  </a:moveTo>
                  <a:lnTo>
                    <a:pt x="162433" y="0"/>
                  </a:lnTo>
                  <a:lnTo>
                    <a:pt x="0" y="175742"/>
                  </a:lnTo>
                  <a:lnTo>
                    <a:pt x="394881" y="175742"/>
                  </a:lnTo>
                  <a:lnTo>
                    <a:pt x="557326" y="0"/>
                  </a:lnTo>
                  <a:close/>
                </a:path>
              </a:pathLst>
            </a:custGeom>
            <a:solidFill>
              <a:srgbClr val="E7E6E6"/>
            </a:solidFill>
          </p:spPr>
          <p:txBody>
            <a:bodyPr wrap="square" lIns="0" tIns="0" rIns="0" bIns="0" rtlCol="0"/>
            <a:lstStyle/>
            <a:p>
              <a:endParaRPr/>
            </a:p>
          </p:txBody>
        </p:sp>
        <p:sp>
          <p:nvSpPr>
            <p:cNvPr id="88" name="object 88"/>
            <p:cNvSpPr/>
            <p:nvPr/>
          </p:nvSpPr>
          <p:spPr>
            <a:xfrm>
              <a:off x="4064825" y="3028594"/>
              <a:ext cx="557530" cy="175895"/>
            </a:xfrm>
            <a:custGeom>
              <a:avLst/>
              <a:gdLst/>
              <a:ahLst/>
              <a:cxnLst/>
              <a:rect l="l" t="t" r="r" b="b"/>
              <a:pathLst>
                <a:path w="557529"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89" name="object 89"/>
            <p:cNvSpPr/>
            <p:nvPr/>
          </p:nvSpPr>
          <p:spPr>
            <a:xfrm>
              <a:off x="1583245" y="3556190"/>
              <a:ext cx="1071880" cy="76200"/>
            </a:xfrm>
            <a:custGeom>
              <a:avLst/>
              <a:gdLst/>
              <a:ahLst/>
              <a:cxnLst/>
              <a:rect l="l" t="t" r="r" b="b"/>
              <a:pathLst>
                <a:path w="1071880" h="76200">
                  <a:moveTo>
                    <a:pt x="995400" y="0"/>
                  </a:moveTo>
                  <a:lnTo>
                    <a:pt x="995400" y="76200"/>
                  </a:lnTo>
                  <a:lnTo>
                    <a:pt x="1052550" y="47625"/>
                  </a:lnTo>
                  <a:lnTo>
                    <a:pt x="1008100" y="47625"/>
                  </a:lnTo>
                  <a:lnTo>
                    <a:pt x="1008100" y="28575"/>
                  </a:lnTo>
                  <a:lnTo>
                    <a:pt x="1052550" y="28575"/>
                  </a:lnTo>
                  <a:lnTo>
                    <a:pt x="995400" y="0"/>
                  </a:lnTo>
                  <a:close/>
                </a:path>
                <a:path w="1071880" h="76200">
                  <a:moveTo>
                    <a:pt x="995400" y="28575"/>
                  </a:moveTo>
                  <a:lnTo>
                    <a:pt x="0" y="28575"/>
                  </a:lnTo>
                  <a:lnTo>
                    <a:pt x="0" y="47625"/>
                  </a:lnTo>
                  <a:lnTo>
                    <a:pt x="995400" y="47625"/>
                  </a:lnTo>
                  <a:lnTo>
                    <a:pt x="995400" y="28575"/>
                  </a:lnTo>
                  <a:close/>
                </a:path>
                <a:path w="1071880" h="76200">
                  <a:moveTo>
                    <a:pt x="1052550" y="28575"/>
                  </a:moveTo>
                  <a:lnTo>
                    <a:pt x="1008100" y="28575"/>
                  </a:lnTo>
                  <a:lnTo>
                    <a:pt x="1008100" y="47625"/>
                  </a:lnTo>
                  <a:lnTo>
                    <a:pt x="1052550" y="47625"/>
                  </a:lnTo>
                  <a:lnTo>
                    <a:pt x="1071600" y="38100"/>
                  </a:lnTo>
                  <a:lnTo>
                    <a:pt x="1052550" y="28575"/>
                  </a:lnTo>
                  <a:close/>
                </a:path>
              </a:pathLst>
            </a:custGeom>
            <a:solidFill>
              <a:srgbClr val="C8472B"/>
            </a:solidFill>
          </p:spPr>
          <p:txBody>
            <a:bodyPr wrap="square" lIns="0" tIns="0" rIns="0" bIns="0" rtlCol="0"/>
            <a:lstStyle/>
            <a:p>
              <a:endParaRPr/>
            </a:p>
          </p:txBody>
        </p:sp>
      </p:grpSp>
      <p:sp>
        <p:nvSpPr>
          <p:cNvPr id="90" name="object 90"/>
          <p:cNvSpPr txBox="1"/>
          <p:nvPr/>
        </p:nvSpPr>
        <p:spPr>
          <a:xfrm>
            <a:off x="4790033" y="5680964"/>
            <a:ext cx="150304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Input</a:t>
            </a:r>
            <a:r>
              <a:rPr sz="2400" spc="-50" dirty="0">
                <a:latin typeface="Calibri"/>
                <a:cs typeface="Calibri"/>
              </a:rPr>
              <a:t> </a:t>
            </a:r>
            <a:r>
              <a:rPr sz="2400" spc="-20" dirty="0">
                <a:latin typeface="Calibri"/>
                <a:cs typeface="Calibri"/>
              </a:rPr>
              <a:t>image</a:t>
            </a:r>
            <a:endParaRPr sz="2400">
              <a:latin typeface="Calibri"/>
              <a:cs typeface="Calibri"/>
            </a:endParaRPr>
          </a:p>
        </p:txBody>
      </p:sp>
      <p:sp>
        <p:nvSpPr>
          <p:cNvPr id="91" name="object 91"/>
          <p:cNvSpPr txBox="1"/>
          <p:nvPr/>
        </p:nvSpPr>
        <p:spPr>
          <a:xfrm>
            <a:off x="4740198" y="2108199"/>
            <a:ext cx="2752725" cy="2503805"/>
          </a:xfrm>
          <a:prstGeom prst="rect">
            <a:avLst/>
          </a:prstGeom>
        </p:spPr>
        <p:txBody>
          <a:bodyPr vert="horz" wrap="square" lIns="0" tIns="12700" rIns="0" bIns="0" rtlCol="0">
            <a:spAutoFit/>
          </a:bodyPr>
          <a:lstStyle/>
          <a:p>
            <a:pPr marL="83185">
              <a:lnSpc>
                <a:spcPct val="100000"/>
              </a:lnSpc>
              <a:spcBef>
                <a:spcPts val="100"/>
              </a:spcBef>
            </a:pPr>
            <a:r>
              <a:rPr sz="2400" spc="-50" dirty="0">
                <a:latin typeface="Calibri"/>
                <a:cs typeface="Calibri"/>
              </a:rPr>
              <a:t>Per-</a:t>
            </a:r>
            <a:r>
              <a:rPr sz="2400" dirty="0">
                <a:latin typeface="Calibri"/>
                <a:cs typeface="Calibri"/>
              </a:rPr>
              <a:t>Region</a:t>
            </a:r>
            <a:r>
              <a:rPr sz="2400" spc="-45" dirty="0">
                <a:latin typeface="Calibri"/>
                <a:cs typeface="Calibri"/>
              </a:rPr>
              <a:t> </a:t>
            </a:r>
            <a:r>
              <a:rPr sz="2500" spc="-10" dirty="0">
                <a:latin typeface="Calibri"/>
                <a:cs typeface="Calibri"/>
              </a:rPr>
              <a:t>Network</a:t>
            </a:r>
            <a:endParaRPr sz="2500">
              <a:latin typeface="Calibri"/>
              <a:cs typeface="Calibri"/>
            </a:endParaRPr>
          </a:p>
          <a:p>
            <a:pPr marL="83820" marR="5080" indent="-71755">
              <a:lnSpc>
                <a:spcPct val="133300"/>
              </a:lnSpc>
              <a:spcBef>
                <a:spcPts val="1445"/>
              </a:spcBef>
            </a:pPr>
            <a:r>
              <a:rPr sz="2400" dirty="0">
                <a:solidFill>
                  <a:srgbClr val="C8472B"/>
                </a:solidFill>
                <a:latin typeface="Calibri"/>
                <a:cs typeface="Calibri"/>
              </a:rPr>
              <a:t>Crop</a:t>
            </a:r>
            <a:r>
              <a:rPr sz="2400" spc="-60" dirty="0">
                <a:solidFill>
                  <a:srgbClr val="C8472B"/>
                </a:solidFill>
                <a:latin typeface="Calibri"/>
                <a:cs typeface="Calibri"/>
              </a:rPr>
              <a:t> </a:t>
            </a:r>
            <a:r>
              <a:rPr sz="2400" dirty="0">
                <a:solidFill>
                  <a:srgbClr val="C8472B"/>
                </a:solidFill>
                <a:latin typeface="Calibri"/>
                <a:cs typeface="Calibri"/>
              </a:rPr>
              <a:t>+</a:t>
            </a:r>
            <a:r>
              <a:rPr sz="2400" spc="-50" dirty="0">
                <a:solidFill>
                  <a:srgbClr val="C8472B"/>
                </a:solidFill>
                <a:latin typeface="Calibri"/>
                <a:cs typeface="Calibri"/>
              </a:rPr>
              <a:t> </a:t>
            </a:r>
            <a:r>
              <a:rPr sz="2400" spc="-10" dirty="0">
                <a:solidFill>
                  <a:srgbClr val="C8472B"/>
                </a:solidFill>
                <a:latin typeface="Calibri"/>
                <a:cs typeface="Calibri"/>
              </a:rPr>
              <a:t>Resize</a:t>
            </a:r>
            <a:r>
              <a:rPr sz="2400" spc="-50" dirty="0">
                <a:solidFill>
                  <a:srgbClr val="C8472B"/>
                </a:solidFill>
                <a:latin typeface="Calibri"/>
                <a:cs typeface="Calibri"/>
              </a:rPr>
              <a:t> </a:t>
            </a:r>
            <a:r>
              <a:rPr sz="2400" spc="-10" dirty="0">
                <a:solidFill>
                  <a:srgbClr val="C8472B"/>
                </a:solidFill>
                <a:latin typeface="Calibri"/>
                <a:cs typeface="Calibri"/>
              </a:rPr>
              <a:t>features </a:t>
            </a:r>
            <a:r>
              <a:rPr sz="2400" dirty="0">
                <a:latin typeface="Calibri"/>
                <a:cs typeface="Calibri"/>
              </a:rPr>
              <a:t>Image</a:t>
            </a:r>
            <a:r>
              <a:rPr sz="2400" spc="-55" dirty="0">
                <a:latin typeface="Calibri"/>
                <a:cs typeface="Calibri"/>
              </a:rPr>
              <a:t> </a:t>
            </a:r>
            <a:r>
              <a:rPr sz="2400" spc="-10" dirty="0">
                <a:latin typeface="Calibri"/>
                <a:cs typeface="Calibri"/>
              </a:rPr>
              <a:t>features</a:t>
            </a:r>
            <a:endParaRPr sz="2400">
              <a:latin typeface="Calibri"/>
              <a:cs typeface="Calibri"/>
            </a:endParaRPr>
          </a:p>
          <a:p>
            <a:pPr marL="169545" marR="356870">
              <a:lnSpc>
                <a:spcPct val="100000"/>
              </a:lnSpc>
              <a:spcBef>
                <a:spcPts val="1385"/>
              </a:spcBef>
            </a:pPr>
            <a:r>
              <a:rPr sz="2500" dirty="0">
                <a:latin typeface="Calibri"/>
                <a:cs typeface="Calibri"/>
              </a:rPr>
              <a:t>Run</a:t>
            </a:r>
            <a:r>
              <a:rPr sz="2500" spc="-55" dirty="0">
                <a:latin typeface="Calibri"/>
                <a:cs typeface="Calibri"/>
              </a:rPr>
              <a:t> </a:t>
            </a:r>
            <a:r>
              <a:rPr sz="2500" dirty="0">
                <a:latin typeface="Calibri"/>
                <a:cs typeface="Calibri"/>
              </a:rPr>
              <a:t>whole</a:t>
            </a:r>
            <a:r>
              <a:rPr sz="2500" spc="-55" dirty="0">
                <a:latin typeface="Calibri"/>
                <a:cs typeface="Calibri"/>
              </a:rPr>
              <a:t> </a:t>
            </a:r>
            <a:r>
              <a:rPr sz="2500" spc="-20" dirty="0">
                <a:latin typeface="Calibri"/>
                <a:cs typeface="Calibri"/>
              </a:rPr>
              <a:t>image </a:t>
            </a:r>
            <a:r>
              <a:rPr sz="2500" dirty="0">
                <a:latin typeface="Calibri"/>
                <a:cs typeface="Calibri"/>
              </a:rPr>
              <a:t>through</a:t>
            </a:r>
            <a:r>
              <a:rPr sz="2500" spc="-110" dirty="0">
                <a:latin typeface="Calibri"/>
                <a:cs typeface="Calibri"/>
              </a:rPr>
              <a:t> </a:t>
            </a:r>
            <a:r>
              <a:rPr sz="2400" spc="-10" dirty="0">
                <a:latin typeface="Calibri"/>
                <a:cs typeface="Calibri"/>
              </a:rPr>
              <a:t>ConvNet</a:t>
            </a:r>
            <a:endParaRPr sz="2400">
              <a:latin typeface="Calibri"/>
              <a:cs typeface="Calibri"/>
            </a:endParaRPr>
          </a:p>
        </p:txBody>
      </p:sp>
      <p:sp>
        <p:nvSpPr>
          <p:cNvPr id="92" name="object 92"/>
          <p:cNvSpPr txBox="1"/>
          <p:nvPr/>
        </p:nvSpPr>
        <p:spPr>
          <a:xfrm>
            <a:off x="43853" y="3836923"/>
            <a:ext cx="1771014" cy="1497965"/>
          </a:xfrm>
          <a:prstGeom prst="rect">
            <a:avLst/>
          </a:prstGeom>
        </p:spPr>
        <p:txBody>
          <a:bodyPr vert="horz" wrap="square" lIns="0" tIns="9525" rIns="0" bIns="0" rtlCol="0">
            <a:spAutoFit/>
          </a:bodyPr>
          <a:lstStyle/>
          <a:p>
            <a:pPr marL="12700" marR="5080">
              <a:lnSpc>
                <a:spcPct val="100800"/>
              </a:lnSpc>
              <a:spcBef>
                <a:spcPts val="75"/>
              </a:spcBef>
            </a:pPr>
            <a:r>
              <a:rPr sz="2400" spc="-10" dirty="0">
                <a:latin typeface="Calibri"/>
                <a:cs typeface="Calibri"/>
              </a:rPr>
              <a:t>“Backbone” network: </a:t>
            </a:r>
            <a:r>
              <a:rPr sz="2400" dirty="0">
                <a:latin typeface="Calibri"/>
                <a:cs typeface="Calibri"/>
              </a:rPr>
              <a:t>AlexNet,</a:t>
            </a:r>
            <a:r>
              <a:rPr sz="2400" spc="-125" dirty="0">
                <a:latin typeface="Calibri"/>
                <a:cs typeface="Calibri"/>
              </a:rPr>
              <a:t> </a:t>
            </a:r>
            <a:r>
              <a:rPr sz="2400" spc="-20" dirty="0">
                <a:latin typeface="Calibri"/>
                <a:cs typeface="Calibri"/>
              </a:rPr>
              <a:t>VGG, </a:t>
            </a:r>
            <a:r>
              <a:rPr sz="2400" spc="-10" dirty="0">
                <a:latin typeface="Calibri"/>
                <a:cs typeface="Calibri"/>
              </a:rPr>
              <a:t>ResNet,</a:t>
            </a:r>
            <a:r>
              <a:rPr sz="2400" spc="-90" dirty="0">
                <a:latin typeface="Calibri"/>
                <a:cs typeface="Calibri"/>
              </a:rPr>
              <a:t> </a:t>
            </a:r>
            <a:r>
              <a:rPr sz="2400" spc="-25" dirty="0">
                <a:latin typeface="Calibri"/>
                <a:cs typeface="Calibri"/>
              </a:rPr>
              <a:t>etc</a:t>
            </a:r>
            <a:endParaRPr sz="2400">
              <a:latin typeface="Calibri"/>
              <a:cs typeface="Calibri"/>
            </a:endParaRPr>
          </a:p>
        </p:txBody>
      </p:sp>
      <p:sp>
        <p:nvSpPr>
          <p:cNvPr id="93" name="object 93"/>
          <p:cNvSpPr txBox="1"/>
          <p:nvPr/>
        </p:nvSpPr>
        <p:spPr>
          <a:xfrm>
            <a:off x="81477" y="2008123"/>
            <a:ext cx="1985645" cy="1497965"/>
          </a:xfrm>
          <a:prstGeom prst="rect">
            <a:avLst/>
          </a:prstGeom>
        </p:spPr>
        <p:txBody>
          <a:bodyPr vert="horz" wrap="square" lIns="0" tIns="9525" rIns="0" bIns="0" rtlCol="0">
            <a:spAutoFit/>
          </a:bodyPr>
          <a:lstStyle/>
          <a:p>
            <a:pPr marL="12700" marR="5080">
              <a:lnSpc>
                <a:spcPct val="100800"/>
              </a:lnSpc>
              <a:spcBef>
                <a:spcPts val="75"/>
              </a:spcBef>
            </a:pPr>
            <a:r>
              <a:rPr sz="2400" dirty="0">
                <a:latin typeface="Calibri"/>
                <a:cs typeface="Calibri"/>
              </a:rPr>
              <a:t>Regions</a:t>
            </a:r>
            <a:r>
              <a:rPr sz="2400" spc="-120" dirty="0">
                <a:latin typeface="Calibri"/>
                <a:cs typeface="Calibri"/>
              </a:rPr>
              <a:t> </a:t>
            </a:r>
            <a:r>
              <a:rPr sz="2400" spc="-25" dirty="0">
                <a:latin typeface="Calibri"/>
                <a:cs typeface="Calibri"/>
              </a:rPr>
              <a:t>of </a:t>
            </a:r>
            <a:r>
              <a:rPr sz="2400" spc="-10" dirty="0">
                <a:latin typeface="Calibri"/>
                <a:cs typeface="Calibri"/>
              </a:rPr>
              <a:t>Interest</a:t>
            </a:r>
            <a:r>
              <a:rPr sz="2400" spc="-120" dirty="0">
                <a:latin typeface="Calibri"/>
                <a:cs typeface="Calibri"/>
              </a:rPr>
              <a:t> </a:t>
            </a:r>
            <a:r>
              <a:rPr sz="2400" spc="-10" dirty="0">
                <a:latin typeface="Calibri"/>
                <a:cs typeface="Calibri"/>
              </a:rPr>
              <a:t>(RoIs) </a:t>
            </a:r>
            <a:r>
              <a:rPr sz="2400" dirty="0">
                <a:latin typeface="Calibri"/>
                <a:cs typeface="Calibri"/>
              </a:rPr>
              <a:t>from</a:t>
            </a:r>
            <a:r>
              <a:rPr sz="2400" spc="-45" dirty="0">
                <a:latin typeface="Calibri"/>
                <a:cs typeface="Calibri"/>
              </a:rPr>
              <a:t> </a:t>
            </a:r>
            <a:r>
              <a:rPr sz="2400" dirty="0">
                <a:latin typeface="Calibri"/>
                <a:cs typeface="Calibri"/>
              </a:rPr>
              <a:t>a</a:t>
            </a:r>
            <a:r>
              <a:rPr sz="2400" spc="-40" dirty="0">
                <a:latin typeface="Calibri"/>
                <a:cs typeface="Calibri"/>
              </a:rPr>
              <a:t> </a:t>
            </a:r>
            <a:r>
              <a:rPr sz="2400" spc="-10" dirty="0">
                <a:latin typeface="Calibri"/>
                <a:cs typeface="Calibri"/>
              </a:rPr>
              <a:t>proposal method</a:t>
            </a:r>
            <a:endParaRPr sz="2400">
              <a:latin typeface="Calibri"/>
              <a:cs typeface="Calibri"/>
            </a:endParaRPr>
          </a:p>
        </p:txBody>
      </p:sp>
      <p:grpSp>
        <p:nvGrpSpPr>
          <p:cNvPr id="94" name="object 94"/>
          <p:cNvGrpSpPr/>
          <p:nvPr/>
        </p:nvGrpSpPr>
        <p:grpSpPr>
          <a:xfrm>
            <a:off x="2578950" y="2117331"/>
            <a:ext cx="519430" cy="661670"/>
            <a:chOff x="2578950" y="2117331"/>
            <a:chExt cx="519430" cy="661670"/>
          </a:xfrm>
        </p:grpSpPr>
        <p:sp>
          <p:nvSpPr>
            <p:cNvPr id="95" name="object 95"/>
            <p:cNvSpPr/>
            <p:nvPr/>
          </p:nvSpPr>
          <p:spPr>
            <a:xfrm>
              <a:off x="2983331" y="2123681"/>
              <a:ext cx="108585" cy="648970"/>
            </a:xfrm>
            <a:custGeom>
              <a:avLst/>
              <a:gdLst/>
              <a:ahLst/>
              <a:cxnLst/>
              <a:rect l="l" t="t" r="r" b="b"/>
              <a:pathLst>
                <a:path w="108585" h="648969">
                  <a:moveTo>
                    <a:pt x="108165" y="0"/>
                  </a:moveTo>
                  <a:lnTo>
                    <a:pt x="0" y="108153"/>
                  </a:lnTo>
                  <a:lnTo>
                    <a:pt x="0" y="648906"/>
                  </a:lnTo>
                  <a:lnTo>
                    <a:pt x="108165" y="540753"/>
                  </a:lnTo>
                  <a:lnTo>
                    <a:pt x="108165" y="0"/>
                  </a:lnTo>
                  <a:close/>
                </a:path>
              </a:pathLst>
            </a:custGeom>
            <a:solidFill>
              <a:srgbClr val="CDCDCD">
                <a:alpha val="92939"/>
              </a:srgbClr>
            </a:solidFill>
          </p:spPr>
          <p:txBody>
            <a:bodyPr wrap="square" lIns="0" tIns="0" rIns="0" bIns="0" rtlCol="0"/>
            <a:lstStyle/>
            <a:p>
              <a:endParaRPr/>
            </a:p>
          </p:txBody>
        </p:sp>
        <p:sp>
          <p:nvSpPr>
            <p:cNvPr id="96" name="object 96"/>
            <p:cNvSpPr/>
            <p:nvPr/>
          </p:nvSpPr>
          <p:spPr>
            <a:xfrm>
              <a:off x="2585300" y="2123681"/>
              <a:ext cx="506730" cy="108585"/>
            </a:xfrm>
            <a:custGeom>
              <a:avLst/>
              <a:gdLst/>
              <a:ahLst/>
              <a:cxnLst/>
              <a:rect l="l" t="t" r="r" b="b"/>
              <a:pathLst>
                <a:path w="506730" h="108585">
                  <a:moveTo>
                    <a:pt x="506196" y="0"/>
                  </a:moveTo>
                  <a:lnTo>
                    <a:pt x="108165" y="0"/>
                  </a:lnTo>
                  <a:lnTo>
                    <a:pt x="0" y="108153"/>
                  </a:lnTo>
                  <a:lnTo>
                    <a:pt x="398030" y="108153"/>
                  </a:lnTo>
                  <a:lnTo>
                    <a:pt x="506196" y="0"/>
                  </a:lnTo>
                  <a:close/>
                </a:path>
              </a:pathLst>
            </a:custGeom>
            <a:solidFill>
              <a:srgbClr val="FFFFFF">
                <a:alpha val="92939"/>
              </a:srgbClr>
            </a:solidFill>
          </p:spPr>
          <p:txBody>
            <a:bodyPr wrap="square" lIns="0" tIns="0" rIns="0" bIns="0" rtlCol="0"/>
            <a:lstStyle/>
            <a:p>
              <a:endParaRPr/>
            </a:p>
          </p:txBody>
        </p:sp>
        <p:sp>
          <p:nvSpPr>
            <p:cNvPr id="97" name="object 97"/>
            <p:cNvSpPr/>
            <p:nvPr/>
          </p:nvSpPr>
          <p:spPr>
            <a:xfrm>
              <a:off x="2585300" y="2123681"/>
              <a:ext cx="506730" cy="648970"/>
            </a:xfrm>
            <a:custGeom>
              <a:avLst/>
              <a:gdLst/>
              <a:ahLst/>
              <a:cxnLst/>
              <a:rect l="l" t="t" r="r" b="b"/>
              <a:pathLst>
                <a:path w="506730" h="648969">
                  <a:moveTo>
                    <a:pt x="0" y="108162"/>
                  </a:moveTo>
                  <a:lnTo>
                    <a:pt x="108162" y="0"/>
                  </a:lnTo>
                  <a:lnTo>
                    <a:pt x="506186" y="0"/>
                  </a:lnTo>
                  <a:lnTo>
                    <a:pt x="506186" y="540753"/>
                  </a:lnTo>
                  <a:lnTo>
                    <a:pt x="398024" y="648914"/>
                  </a:lnTo>
                  <a:lnTo>
                    <a:pt x="0" y="648914"/>
                  </a:lnTo>
                  <a:lnTo>
                    <a:pt x="0" y="108162"/>
                  </a:lnTo>
                  <a:close/>
                </a:path>
                <a:path w="506730" h="648969">
                  <a:moveTo>
                    <a:pt x="0" y="108162"/>
                  </a:moveTo>
                  <a:lnTo>
                    <a:pt x="398024" y="108162"/>
                  </a:lnTo>
                  <a:lnTo>
                    <a:pt x="506186" y="0"/>
                  </a:lnTo>
                </a:path>
              </a:pathLst>
            </a:custGeom>
            <a:ln w="12700">
              <a:solidFill>
                <a:srgbClr val="1D7D66"/>
              </a:solidFill>
            </a:ln>
          </p:spPr>
          <p:txBody>
            <a:bodyPr wrap="square" lIns="0" tIns="0" rIns="0" bIns="0" rtlCol="0"/>
            <a:lstStyle/>
            <a:p>
              <a:endParaRPr/>
            </a:p>
          </p:txBody>
        </p:sp>
      </p:grpSp>
      <p:sp>
        <p:nvSpPr>
          <p:cNvPr id="98" name="object 98"/>
          <p:cNvSpPr/>
          <p:nvPr/>
        </p:nvSpPr>
        <p:spPr>
          <a:xfrm>
            <a:off x="2983325" y="2231843"/>
            <a:ext cx="0" cy="541020"/>
          </a:xfrm>
          <a:custGeom>
            <a:avLst/>
            <a:gdLst/>
            <a:ahLst/>
            <a:cxnLst/>
            <a:rect l="l" t="t" r="r" b="b"/>
            <a:pathLst>
              <a:path h="541019">
                <a:moveTo>
                  <a:pt x="0" y="0"/>
                </a:moveTo>
                <a:lnTo>
                  <a:pt x="0" y="540752"/>
                </a:lnTo>
              </a:path>
            </a:pathLst>
          </a:custGeom>
          <a:ln w="12700">
            <a:solidFill>
              <a:srgbClr val="1D7D66"/>
            </a:solidFill>
          </a:ln>
        </p:spPr>
        <p:txBody>
          <a:bodyPr wrap="square" lIns="0" tIns="0" rIns="0" bIns="0" rtlCol="0"/>
          <a:lstStyle/>
          <a:p>
            <a:endParaRPr/>
          </a:p>
        </p:txBody>
      </p:sp>
      <p:sp>
        <p:nvSpPr>
          <p:cNvPr id="99" name="object 99"/>
          <p:cNvSpPr txBox="1"/>
          <p:nvPr/>
        </p:nvSpPr>
        <p:spPr>
          <a:xfrm>
            <a:off x="2646725"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100" name="object 100"/>
          <p:cNvGrpSpPr/>
          <p:nvPr/>
        </p:nvGrpSpPr>
        <p:grpSpPr>
          <a:xfrm>
            <a:off x="3322675" y="2118093"/>
            <a:ext cx="519430" cy="661670"/>
            <a:chOff x="3322675" y="2118093"/>
            <a:chExt cx="519430" cy="661670"/>
          </a:xfrm>
        </p:grpSpPr>
        <p:sp>
          <p:nvSpPr>
            <p:cNvPr id="101" name="object 101"/>
            <p:cNvSpPr/>
            <p:nvPr/>
          </p:nvSpPr>
          <p:spPr>
            <a:xfrm>
              <a:off x="3727056" y="2124443"/>
              <a:ext cx="108585" cy="648970"/>
            </a:xfrm>
            <a:custGeom>
              <a:avLst/>
              <a:gdLst/>
              <a:ahLst/>
              <a:cxnLst/>
              <a:rect l="l" t="t" r="r" b="b"/>
              <a:pathLst>
                <a:path w="108585" h="648969">
                  <a:moveTo>
                    <a:pt x="108165" y="0"/>
                  </a:moveTo>
                  <a:lnTo>
                    <a:pt x="0" y="108165"/>
                  </a:lnTo>
                  <a:lnTo>
                    <a:pt x="0" y="648919"/>
                  </a:lnTo>
                  <a:lnTo>
                    <a:pt x="108165" y="540753"/>
                  </a:lnTo>
                  <a:lnTo>
                    <a:pt x="108165" y="0"/>
                  </a:lnTo>
                  <a:close/>
                </a:path>
              </a:pathLst>
            </a:custGeom>
            <a:solidFill>
              <a:srgbClr val="CDCDCD">
                <a:alpha val="92939"/>
              </a:srgbClr>
            </a:solidFill>
          </p:spPr>
          <p:txBody>
            <a:bodyPr wrap="square" lIns="0" tIns="0" rIns="0" bIns="0" rtlCol="0"/>
            <a:lstStyle/>
            <a:p>
              <a:endParaRPr/>
            </a:p>
          </p:txBody>
        </p:sp>
        <p:sp>
          <p:nvSpPr>
            <p:cNvPr id="102" name="object 102"/>
            <p:cNvSpPr/>
            <p:nvPr/>
          </p:nvSpPr>
          <p:spPr>
            <a:xfrm>
              <a:off x="3329025" y="2124443"/>
              <a:ext cx="506730" cy="108585"/>
            </a:xfrm>
            <a:custGeom>
              <a:avLst/>
              <a:gdLst/>
              <a:ahLst/>
              <a:cxnLst/>
              <a:rect l="l" t="t" r="r" b="b"/>
              <a:pathLst>
                <a:path w="506729" h="108585">
                  <a:moveTo>
                    <a:pt x="506196" y="0"/>
                  </a:moveTo>
                  <a:lnTo>
                    <a:pt x="108165" y="0"/>
                  </a:lnTo>
                  <a:lnTo>
                    <a:pt x="0" y="108165"/>
                  </a:lnTo>
                  <a:lnTo>
                    <a:pt x="398030" y="108165"/>
                  </a:lnTo>
                  <a:lnTo>
                    <a:pt x="506196" y="0"/>
                  </a:lnTo>
                  <a:close/>
                </a:path>
              </a:pathLst>
            </a:custGeom>
            <a:solidFill>
              <a:srgbClr val="FFFFFF">
                <a:alpha val="92939"/>
              </a:srgbClr>
            </a:solidFill>
          </p:spPr>
          <p:txBody>
            <a:bodyPr wrap="square" lIns="0" tIns="0" rIns="0" bIns="0" rtlCol="0"/>
            <a:lstStyle/>
            <a:p>
              <a:endParaRPr/>
            </a:p>
          </p:txBody>
        </p:sp>
        <p:sp>
          <p:nvSpPr>
            <p:cNvPr id="103" name="object 103"/>
            <p:cNvSpPr/>
            <p:nvPr/>
          </p:nvSpPr>
          <p:spPr>
            <a:xfrm>
              <a:off x="3329025" y="2124443"/>
              <a:ext cx="506730" cy="648970"/>
            </a:xfrm>
            <a:custGeom>
              <a:avLst/>
              <a:gdLst/>
              <a:ahLst/>
              <a:cxnLst/>
              <a:rect l="l" t="t" r="r" b="b"/>
              <a:pathLst>
                <a:path w="506729" h="648969">
                  <a:moveTo>
                    <a:pt x="0" y="108162"/>
                  </a:moveTo>
                  <a:lnTo>
                    <a:pt x="108162" y="0"/>
                  </a:lnTo>
                  <a:lnTo>
                    <a:pt x="506186" y="0"/>
                  </a:lnTo>
                  <a:lnTo>
                    <a:pt x="506186" y="540753"/>
                  </a:lnTo>
                  <a:lnTo>
                    <a:pt x="398024" y="648914"/>
                  </a:lnTo>
                  <a:lnTo>
                    <a:pt x="0" y="648914"/>
                  </a:lnTo>
                  <a:lnTo>
                    <a:pt x="0" y="108162"/>
                  </a:lnTo>
                  <a:close/>
                </a:path>
                <a:path w="506729" h="648969">
                  <a:moveTo>
                    <a:pt x="0" y="108162"/>
                  </a:moveTo>
                  <a:lnTo>
                    <a:pt x="398024" y="108162"/>
                  </a:lnTo>
                  <a:lnTo>
                    <a:pt x="506186" y="0"/>
                  </a:lnTo>
                </a:path>
              </a:pathLst>
            </a:custGeom>
            <a:ln w="12700">
              <a:solidFill>
                <a:srgbClr val="1D7D66"/>
              </a:solidFill>
            </a:ln>
          </p:spPr>
          <p:txBody>
            <a:bodyPr wrap="square" lIns="0" tIns="0" rIns="0" bIns="0" rtlCol="0"/>
            <a:lstStyle/>
            <a:p>
              <a:endParaRPr/>
            </a:p>
          </p:txBody>
        </p:sp>
      </p:grpSp>
      <p:sp>
        <p:nvSpPr>
          <p:cNvPr id="104" name="object 104"/>
          <p:cNvSpPr/>
          <p:nvPr/>
        </p:nvSpPr>
        <p:spPr>
          <a:xfrm>
            <a:off x="3727049" y="2232605"/>
            <a:ext cx="0" cy="541020"/>
          </a:xfrm>
          <a:custGeom>
            <a:avLst/>
            <a:gdLst/>
            <a:ahLst/>
            <a:cxnLst/>
            <a:rect l="l" t="t" r="r" b="b"/>
            <a:pathLst>
              <a:path h="541019">
                <a:moveTo>
                  <a:pt x="0" y="0"/>
                </a:moveTo>
                <a:lnTo>
                  <a:pt x="0" y="540752"/>
                </a:lnTo>
              </a:path>
            </a:pathLst>
          </a:custGeom>
          <a:ln w="12700">
            <a:solidFill>
              <a:srgbClr val="1D7D66"/>
            </a:solidFill>
          </a:ln>
        </p:spPr>
        <p:txBody>
          <a:bodyPr wrap="square" lIns="0" tIns="0" rIns="0" bIns="0" rtlCol="0"/>
          <a:lstStyle/>
          <a:p>
            <a:endParaRPr/>
          </a:p>
        </p:txBody>
      </p:sp>
      <p:sp>
        <p:nvSpPr>
          <p:cNvPr id="105" name="object 105"/>
          <p:cNvSpPr txBox="1"/>
          <p:nvPr/>
        </p:nvSpPr>
        <p:spPr>
          <a:xfrm>
            <a:off x="3390450"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106" name="object 106"/>
          <p:cNvGrpSpPr/>
          <p:nvPr/>
        </p:nvGrpSpPr>
        <p:grpSpPr>
          <a:xfrm>
            <a:off x="4084040" y="2117331"/>
            <a:ext cx="519430" cy="661670"/>
            <a:chOff x="4084040" y="2117331"/>
            <a:chExt cx="519430" cy="661670"/>
          </a:xfrm>
        </p:grpSpPr>
        <p:sp>
          <p:nvSpPr>
            <p:cNvPr id="107" name="object 107"/>
            <p:cNvSpPr/>
            <p:nvPr/>
          </p:nvSpPr>
          <p:spPr>
            <a:xfrm>
              <a:off x="4488421" y="2123681"/>
              <a:ext cx="108585" cy="648970"/>
            </a:xfrm>
            <a:custGeom>
              <a:avLst/>
              <a:gdLst/>
              <a:ahLst/>
              <a:cxnLst/>
              <a:rect l="l" t="t" r="r" b="b"/>
              <a:pathLst>
                <a:path w="108585" h="648969">
                  <a:moveTo>
                    <a:pt x="108153" y="0"/>
                  </a:moveTo>
                  <a:lnTo>
                    <a:pt x="0" y="108153"/>
                  </a:lnTo>
                  <a:lnTo>
                    <a:pt x="0" y="648906"/>
                  </a:lnTo>
                  <a:lnTo>
                    <a:pt x="108153" y="540753"/>
                  </a:lnTo>
                  <a:lnTo>
                    <a:pt x="108153" y="0"/>
                  </a:lnTo>
                  <a:close/>
                </a:path>
              </a:pathLst>
            </a:custGeom>
            <a:solidFill>
              <a:srgbClr val="CDCDCD">
                <a:alpha val="92939"/>
              </a:srgbClr>
            </a:solidFill>
          </p:spPr>
          <p:txBody>
            <a:bodyPr wrap="square" lIns="0" tIns="0" rIns="0" bIns="0" rtlCol="0"/>
            <a:lstStyle/>
            <a:p>
              <a:endParaRPr/>
            </a:p>
          </p:txBody>
        </p:sp>
        <p:sp>
          <p:nvSpPr>
            <p:cNvPr id="108" name="object 108"/>
            <p:cNvSpPr/>
            <p:nvPr/>
          </p:nvSpPr>
          <p:spPr>
            <a:xfrm>
              <a:off x="4090390" y="2123681"/>
              <a:ext cx="506730" cy="108585"/>
            </a:xfrm>
            <a:custGeom>
              <a:avLst/>
              <a:gdLst/>
              <a:ahLst/>
              <a:cxnLst/>
              <a:rect l="l" t="t" r="r" b="b"/>
              <a:pathLst>
                <a:path w="506729" h="108585">
                  <a:moveTo>
                    <a:pt x="506183" y="0"/>
                  </a:moveTo>
                  <a:lnTo>
                    <a:pt x="108165" y="0"/>
                  </a:lnTo>
                  <a:lnTo>
                    <a:pt x="0" y="108153"/>
                  </a:lnTo>
                  <a:lnTo>
                    <a:pt x="398030" y="108153"/>
                  </a:lnTo>
                  <a:lnTo>
                    <a:pt x="506183" y="0"/>
                  </a:lnTo>
                  <a:close/>
                </a:path>
              </a:pathLst>
            </a:custGeom>
            <a:solidFill>
              <a:srgbClr val="FFFFFF">
                <a:alpha val="92939"/>
              </a:srgbClr>
            </a:solidFill>
          </p:spPr>
          <p:txBody>
            <a:bodyPr wrap="square" lIns="0" tIns="0" rIns="0" bIns="0" rtlCol="0"/>
            <a:lstStyle/>
            <a:p>
              <a:endParaRPr/>
            </a:p>
          </p:txBody>
        </p:sp>
        <p:sp>
          <p:nvSpPr>
            <p:cNvPr id="109" name="object 109"/>
            <p:cNvSpPr/>
            <p:nvPr/>
          </p:nvSpPr>
          <p:spPr>
            <a:xfrm>
              <a:off x="4090390" y="2123681"/>
              <a:ext cx="506730" cy="648970"/>
            </a:xfrm>
            <a:custGeom>
              <a:avLst/>
              <a:gdLst/>
              <a:ahLst/>
              <a:cxnLst/>
              <a:rect l="l" t="t" r="r" b="b"/>
              <a:pathLst>
                <a:path w="506729" h="648969">
                  <a:moveTo>
                    <a:pt x="0" y="108162"/>
                  </a:moveTo>
                  <a:lnTo>
                    <a:pt x="108162" y="0"/>
                  </a:lnTo>
                  <a:lnTo>
                    <a:pt x="506186" y="0"/>
                  </a:lnTo>
                  <a:lnTo>
                    <a:pt x="506186" y="540753"/>
                  </a:lnTo>
                  <a:lnTo>
                    <a:pt x="398024" y="648914"/>
                  </a:lnTo>
                  <a:lnTo>
                    <a:pt x="0" y="648914"/>
                  </a:lnTo>
                  <a:lnTo>
                    <a:pt x="0" y="108162"/>
                  </a:lnTo>
                  <a:close/>
                </a:path>
                <a:path w="506729" h="648969">
                  <a:moveTo>
                    <a:pt x="0" y="108162"/>
                  </a:moveTo>
                  <a:lnTo>
                    <a:pt x="398024" y="108162"/>
                  </a:lnTo>
                  <a:lnTo>
                    <a:pt x="506186" y="0"/>
                  </a:lnTo>
                </a:path>
                <a:path w="506729" h="648969">
                  <a:moveTo>
                    <a:pt x="398024" y="108162"/>
                  </a:moveTo>
                  <a:lnTo>
                    <a:pt x="398024" y="648914"/>
                  </a:lnTo>
                </a:path>
              </a:pathLst>
            </a:custGeom>
            <a:ln w="12700">
              <a:solidFill>
                <a:srgbClr val="1D7D66"/>
              </a:solidFill>
            </a:ln>
          </p:spPr>
          <p:txBody>
            <a:bodyPr wrap="square" lIns="0" tIns="0" rIns="0" bIns="0" rtlCol="0"/>
            <a:lstStyle/>
            <a:p>
              <a:endParaRPr/>
            </a:p>
          </p:txBody>
        </p:sp>
      </p:grpSp>
      <p:sp>
        <p:nvSpPr>
          <p:cNvPr id="110" name="object 110"/>
          <p:cNvSpPr txBox="1"/>
          <p:nvPr/>
        </p:nvSpPr>
        <p:spPr>
          <a:xfrm>
            <a:off x="4151802"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111" name="object 111"/>
          <p:cNvGrpSpPr/>
          <p:nvPr/>
        </p:nvGrpSpPr>
        <p:grpSpPr>
          <a:xfrm>
            <a:off x="2673184" y="1779130"/>
            <a:ext cx="1751330" cy="1323340"/>
            <a:chOff x="2673184" y="1779130"/>
            <a:chExt cx="1751330" cy="1323340"/>
          </a:xfrm>
        </p:grpSpPr>
        <p:sp>
          <p:nvSpPr>
            <p:cNvPr id="112" name="object 112"/>
            <p:cNvSpPr/>
            <p:nvPr/>
          </p:nvSpPr>
          <p:spPr>
            <a:xfrm>
              <a:off x="2685745" y="2798927"/>
              <a:ext cx="238760" cy="297180"/>
            </a:xfrm>
            <a:custGeom>
              <a:avLst/>
              <a:gdLst/>
              <a:ahLst/>
              <a:cxnLst/>
              <a:rect l="l" t="t" r="r" b="b"/>
              <a:pathLst>
                <a:path w="238760" h="297180">
                  <a:moveTo>
                    <a:pt x="119125" y="0"/>
                  </a:moveTo>
                  <a:lnTo>
                    <a:pt x="0" y="119125"/>
                  </a:lnTo>
                  <a:lnTo>
                    <a:pt x="59562" y="119125"/>
                  </a:lnTo>
                  <a:lnTo>
                    <a:pt x="59562" y="296646"/>
                  </a:lnTo>
                  <a:lnTo>
                    <a:pt x="178688" y="296646"/>
                  </a:lnTo>
                  <a:lnTo>
                    <a:pt x="178688" y="119125"/>
                  </a:lnTo>
                  <a:lnTo>
                    <a:pt x="238264" y="119125"/>
                  </a:lnTo>
                  <a:lnTo>
                    <a:pt x="119125" y="0"/>
                  </a:lnTo>
                  <a:close/>
                </a:path>
              </a:pathLst>
            </a:custGeom>
            <a:solidFill>
              <a:srgbClr val="28AD8A"/>
            </a:solidFill>
          </p:spPr>
          <p:txBody>
            <a:bodyPr wrap="square" lIns="0" tIns="0" rIns="0" bIns="0" rtlCol="0"/>
            <a:lstStyle/>
            <a:p>
              <a:endParaRPr/>
            </a:p>
          </p:txBody>
        </p:sp>
        <p:sp>
          <p:nvSpPr>
            <p:cNvPr id="113" name="object 113"/>
            <p:cNvSpPr/>
            <p:nvPr/>
          </p:nvSpPr>
          <p:spPr>
            <a:xfrm>
              <a:off x="2685745" y="2798927"/>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14" name="object 114"/>
            <p:cNvSpPr/>
            <p:nvPr/>
          </p:nvSpPr>
          <p:spPr>
            <a:xfrm>
              <a:off x="3414306" y="2787192"/>
              <a:ext cx="238760" cy="297180"/>
            </a:xfrm>
            <a:custGeom>
              <a:avLst/>
              <a:gdLst/>
              <a:ahLst/>
              <a:cxnLst/>
              <a:rect l="l" t="t" r="r" b="b"/>
              <a:pathLst>
                <a:path w="238760" h="297180">
                  <a:moveTo>
                    <a:pt x="119138" y="0"/>
                  </a:moveTo>
                  <a:lnTo>
                    <a:pt x="0" y="119125"/>
                  </a:lnTo>
                  <a:lnTo>
                    <a:pt x="59575" y="119125"/>
                  </a:lnTo>
                  <a:lnTo>
                    <a:pt x="59575" y="296646"/>
                  </a:lnTo>
                  <a:lnTo>
                    <a:pt x="178701" y="296646"/>
                  </a:lnTo>
                  <a:lnTo>
                    <a:pt x="178701" y="119125"/>
                  </a:lnTo>
                  <a:lnTo>
                    <a:pt x="238277" y="119125"/>
                  </a:lnTo>
                  <a:lnTo>
                    <a:pt x="119138" y="0"/>
                  </a:lnTo>
                  <a:close/>
                </a:path>
              </a:pathLst>
            </a:custGeom>
            <a:solidFill>
              <a:srgbClr val="28AD8A"/>
            </a:solidFill>
          </p:spPr>
          <p:txBody>
            <a:bodyPr wrap="square" lIns="0" tIns="0" rIns="0" bIns="0" rtlCol="0"/>
            <a:lstStyle/>
            <a:p>
              <a:endParaRPr/>
            </a:p>
          </p:txBody>
        </p:sp>
        <p:sp>
          <p:nvSpPr>
            <p:cNvPr id="115" name="object 115"/>
            <p:cNvSpPr/>
            <p:nvPr/>
          </p:nvSpPr>
          <p:spPr>
            <a:xfrm>
              <a:off x="3414306" y="2787192"/>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16" name="object 116"/>
            <p:cNvSpPr/>
            <p:nvPr/>
          </p:nvSpPr>
          <p:spPr>
            <a:xfrm>
              <a:off x="4177855" y="2797848"/>
              <a:ext cx="238760" cy="297180"/>
            </a:xfrm>
            <a:custGeom>
              <a:avLst/>
              <a:gdLst/>
              <a:ahLst/>
              <a:cxnLst/>
              <a:rect l="l" t="t" r="r" b="b"/>
              <a:pathLst>
                <a:path w="238760" h="297180">
                  <a:moveTo>
                    <a:pt x="119138" y="0"/>
                  </a:moveTo>
                  <a:lnTo>
                    <a:pt x="0" y="119138"/>
                  </a:lnTo>
                  <a:lnTo>
                    <a:pt x="59575" y="119138"/>
                  </a:lnTo>
                  <a:lnTo>
                    <a:pt x="59575" y="296659"/>
                  </a:lnTo>
                  <a:lnTo>
                    <a:pt x="178701" y="296659"/>
                  </a:lnTo>
                  <a:lnTo>
                    <a:pt x="178701" y="119138"/>
                  </a:lnTo>
                  <a:lnTo>
                    <a:pt x="238264" y="119138"/>
                  </a:lnTo>
                  <a:lnTo>
                    <a:pt x="119138" y="0"/>
                  </a:lnTo>
                  <a:close/>
                </a:path>
              </a:pathLst>
            </a:custGeom>
            <a:solidFill>
              <a:srgbClr val="28AD8A"/>
            </a:solidFill>
          </p:spPr>
          <p:txBody>
            <a:bodyPr wrap="square" lIns="0" tIns="0" rIns="0" bIns="0" rtlCol="0"/>
            <a:lstStyle/>
            <a:p>
              <a:endParaRPr/>
            </a:p>
          </p:txBody>
        </p:sp>
        <p:sp>
          <p:nvSpPr>
            <p:cNvPr id="117" name="object 117"/>
            <p:cNvSpPr/>
            <p:nvPr/>
          </p:nvSpPr>
          <p:spPr>
            <a:xfrm>
              <a:off x="4177855" y="2797848"/>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18" name="object 118"/>
            <p:cNvSpPr/>
            <p:nvPr/>
          </p:nvSpPr>
          <p:spPr>
            <a:xfrm>
              <a:off x="3418928" y="1785480"/>
              <a:ext cx="238760" cy="297180"/>
            </a:xfrm>
            <a:custGeom>
              <a:avLst/>
              <a:gdLst/>
              <a:ahLst/>
              <a:cxnLst/>
              <a:rect l="l" t="t" r="r" b="b"/>
              <a:pathLst>
                <a:path w="238760" h="297180">
                  <a:moveTo>
                    <a:pt x="119125" y="0"/>
                  </a:moveTo>
                  <a:lnTo>
                    <a:pt x="0" y="119138"/>
                  </a:lnTo>
                  <a:lnTo>
                    <a:pt x="59562" y="119138"/>
                  </a:lnTo>
                  <a:lnTo>
                    <a:pt x="59562" y="296646"/>
                  </a:lnTo>
                  <a:lnTo>
                    <a:pt x="178701" y="296646"/>
                  </a:lnTo>
                  <a:lnTo>
                    <a:pt x="178701" y="119138"/>
                  </a:lnTo>
                  <a:lnTo>
                    <a:pt x="238264" y="119138"/>
                  </a:lnTo>
                  <a:lnTo>
                    <a:pt x="119125" y="0"/>
                  </a:lnTo>
                  <a:close/>
                </a:path>
              </a:pathLst>
            </a:custGeom>
            <a:solidFill>
              <a:srgbClr val="28AD8A"/>
            </a:solidFill>
          </p:spPr>
          <p:txBody>
            <a:bodyPr wrap="square" lIns="0" tIns="0" rIns="0" bIns="0" rtlCol="0"/>
            <a:lstStyle/>
            <a:p>
              <a:endParaRPr/>
            </a:p>
          </p:txBody>
        </p:sp>
        <p:sp>
          <p:nvSpPr>
            <p:cNvPr id="119" name="object 119"/>
            <p:cNvSpPr/>
            <p:nvPr/>
          </p:nvSpPr>
          <p:spPr>
            <a:xfrm>
              <a:off x="3418928" y="1785480"/>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20" name="object 120"/>
            <p:cNvSpPr/>
            <p:nvPr/>
          </p:nvSpPr>
          <p:spPr>
            <a:xfrm>
              <a:off x="4179354" y="1785480"/>
              <a:ext cx="238760" cy="297180"/>
            </a:xfrm>
            <a:custGeom>
              <a:avLst/>
              <a:gdLst/>
              <a:ahLst/>
              <a:cxnLst/>
              <a:rect l="l" t="t" r="r" b="b"/>
              <a:pathLst>
                <a:path w="238760" h="297180">
                  <a:moveTo>
                    <a:pt x="119138" y="0"/>
                  </a:moveTo>
                  <a:lnTo>
                    <a:pt x="0" y="119138"/>
                  </a:lnTo>
                  <a:lnTo>
                    <a:pt x="59575" y="119138"/>
                  </a:lnTo>
                  <a:lnTo>
                    <a:pt x="59575" y="296646"/>
                  </a:lnTo>
                  <a:lnTo>
                    <a:pt x="178701" y="296646"/>
                  </a:lnTo>
                  <a:lnTo>
                    <a:pt x="178701" y="119138"/>
                  </a:lnTo>
                  <a:lnTo>
                    <a:pt x="238264" y="119138"/>
                  </a:lnTo>
                  <a:lnTo>
                    <a:pt x="119138" y="0"/>
                  </a:lnTo>
                  <a:close/>
                </a:path>
              </a:pathLst>
            </a:custGeom>
            <a:solidFill>
              <a:srgbClr val="28AD8A"/>
            </a:solidFill>
          </p:spPr>
          <p:txBody>
            <a:bodyPr wrap="square" lIns="0" tIns="0" rIns="0" bIns="0" rtlCol="0"/>
            <a:lstStyle/>
            <a:p>
              <a:endParaRPr/>
            </a:p>
          </p:txBody>
        </p:sp>
        <p:sp>
          <p:nvSpPr>
            <p:cNvPr id="121" name="object 121"/>
            <p:cNvSpPr/>
            <p:nvPr/>
          </p:nvSpPr>
          <p:spPr>
            <a:xfrm>
              <a:off x="4179354" y="1785480"/>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22" name="object 122"/>
            <p:cNvSpPr/>
            <p:nvPr/>
          </p:nvSpPr>
          <p:spPr>
            <a:xfrm>
              <a:off x="2679534" y="1785480"/>
              <a:ext cx="238760" cy="297180"/>
            </a:xfrm>
            <a:custGeom>
              <a:avLst/>
              <a:gdLst/>
              <a:ahLst/>
              <a:cxnLst/>
              <a:rect l="l" t="t" r="r" b="b"/>
              <a:pathLst>
                <a:path w="238760" h="297180">
                  <a:moveTo>
                    <a:pt x="119125" y="0"/>
                  </a:moveTo>
                  <a:lnTo>
                    <a:pt x="0" y="119138"/>
                  </a:lnTo>
                  <a:lnTo>
                    <a:pt x="59562" y="119138"/>
                  </a:lnTo>
                  <a:lnTo>
                    <a:pt x="59562" y="296646"/>
                  </a:lnTo>
                  <a:lnTo>
                    <a:pt x="178701" y="296646"/>
                  </a:lnTo>
                  <a:lnTo>
                    <a:pt x="178701" y="119138"/>
                  </a:lnTo>
                  <a:lnTo>
                    <a:pt x="238264" y="119138"/>
                  </a:lnTo>
                  <a:lnTo>
                    <a:pt x="119125" y="0"/>
                  </a:lnTo>
                  <a:close/>
                </a:path>
              </a:pathLst>
            </a:custGeom>
            <a:solidFill>
              <a:srgbClr val="28AD8A"/>
            </a:solidFill>
          </p:spPr>
          <p:txBody>
            <a:bodyPr wrap="square" lIns="0" tIns="0" rIns="0" bIns="0" rtlCol="0"/>
            <a:lstStyle/>
            <a:p>
              <a:endParaRPr/>
            </a:p>
          </p:txBody>
        </p:sp>
        <p:sp>
          <p:nvSpPr>
            <p:cNvPr id="123" name="object 123"/>
            <p:cNvSpPr/>
            <p:nvPr/>
          </p:nvSpPr>
          <p:spPr>
            <a:xfrm>
              <a:off x="2679534" y="1785480"/>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grpSp>
      <p:sp>
        <p:nvSpPr>
          <p:cNvPr id="124" name="object 124"/>
          <p:cNvSpPr txBox="1"/>
          <p:nvPr/>
        </p:nvSpPr>
        <p:spPr>
          <a:xfrm>
            <a:off x="4083443" y="1056589"/>
            <a:ext cx="749300" cy="324485"/>
          </a:xfrm>
          <a:prstGeom prst="rect">
            <a:avLst/>
          </a:prstGeom>
          <a:ln w="19050">
            <a:solidFill>
              <a:srgbClr val="0000FF"/>
            </a:solidFill>
          </a:ln>
        </p:spPr>
        <p:txBody>
          <a:bodyPr vert="horz" wrap="square" lIns="0" tIns="13335" rIns="0" bIns="0" rtlCol="0">
            <a:spAutoFit/>
          </a:bodyPr>
          <a:lstStyle/>
          <a:p>
            <a:pPr marL="144780">
              <a:lnSpc>
                <a:spcPct val="100000"/>
              </a:lnSpc>
              <a:spcBef>
                <a:spcPts val="105"/>
              </a:spcBef>
            </a:pPr>
            <a:r>
              <a:rPr sz="1800" spc="-20" dirty="0">
                <a:latin typeface="Calibri"/>
                <a:cs typeface="Calibri"/>
              </a:rPr>
              <a:t>Bbox</a:t>
            </a:r>
            <a:endParaRPr sz="1800">
              <a:latin typeface="Calibri"/>
              <a:cs typeface="Calibri"/>
            </a:endParaRPr>
          </a:p>
        </p:txBody>
      </p:sp>
      <p:sp>
        <p:nvSpPr>
          <p:cNvPr id="131" name="object 131"/>
          <p:cNvSpPr txBox="1"/>
          <p:nvPr/>
        </p:nvSpPr>
        <p:spPr>
          <a:xfrm>
            <a:off x="120051" y="6221257"/>
            <a:ext cx="4531360" cy="149860"/>
          </a:xfrm>
          <a:prstGeom prst="rect">
            <a:avLst/>
          </a:prstGeom>
        </p:spPr>
        <p:txBody>
          <a:bodyPr vert="horz" wrap="square" lIns="0" tIns="7620" rIns="0" bIns="0" rtlCol="0">
            <a:spAutoFit/>
          </a:bodyPr>
          <a:lstStyle/>
          <a:p>
            <a:pPr marL="12700">
              <a:lnSpc>
                <a:spcPct val="100000"/>
              </a:lnSpc>
              <a:spcBef>
                <a:spcPts val="60"/>
              </a:spcBef>
            </a:pPr>
            <a:r>
              <a:rPr sz="800" spc="-10" dirty="0">
                <a:latin typeface="Calibri"/>
                <a:cs typeface="Calibri"/>
              </a:rPr>
              <a:t>Girshick, </a:t>
            </a:r>
            <a:r>
              <a:rPr sz="800" dirty="0">
                <a:latin typeface="Calibri"/>
                <a:cs typeface="Calibri"/>
              </a:rPr>
              <a:t>“Fast</a:t>
            </a:r>
            <a:r>
              <a:rPr sz="800" spc="-15" dirty="0">
                <a:latin typeface="Calibri"/>
                <a:cs typeface="Calibri"/>
              </a:rPr>
              <a:t> </a:t>
            </a:r>
            <a:r>
              <a:rPr sz="800" spc="-10" dirty="0">
                <a:latin typeface="Calibri"/>
                <a:cs typeface="Calibri"/>
              </a:rPr>
              <a:t>R-</a:t>
            </a:r>
            <a:r>
              <a:rPr sz="800" dirty="0">
                <a:latin typeface="Calibri"/>
                <a:cs typeface="Calibri"/>
              </a:rPr>
              <a:t>CNN”,</a:t>
            </a:r>
            <a:r>
              <a:rPr sz="800" spc="-10" dirty="0">
                <a:latin typeface="Calibri"/>
                <a:cs typeface="Calibri"/>
              </a:rPr>
              <a:t> </a:t>
            </a:r>
            <a:r>
              <a:rPr sz="800" dirty="0">
                <a:latin typeface="Calibri"/>
                <a:cs typeface="Calibri"/>
              </a:rPr>
              <a:t>ICCV</a:t>
            </a:r>
            <a:r>
              <a:rPr sz="800" spc="-10" dirty="0">
                <a:latin typeface="Calibri"/>
                <a:cs typeface="Calibri"/>
              </a:rPr>
              <a:t> </a:t>
            </a:r>
            <a:r>
              <a:rPr sz="800" dirty="0">
                <a:latin typeface="Calibri"/>
                <a:cs typeface="Calibri"/>
              </a:rPr>
              <a:t>2015.</a:t>
            </a:r>
            <a:r>
              <a:rPr sz="800" spc="-10" dirty="0">
                <a:latin typeface="Calibri"/>
                <a:cs typeface="Calibri"/>
              </a:rPr>
              <a:t> </a:t>
            </a:r>
            <a:r>
              <a:rPr sz="800" dirty="0">
                <a:latin typeface="Calibri"/>
                <a:cs typeface="Calibri"/>
              </a:rPr>
              <a:t>Figure</a:t>
            </a:r>
            <a:r>
              <a:rPr sz="800" spc="-5" dirty="0">
                <a:latin typeface="Calibri"/>
                <a:cs typeface="Calibri"/>
              </a:rPr>
              <a:t> </a:t>
            </a:r>
            <a:r>
              <a:rPr sz="800" spc="-10" dirty="0">
                <a:latin typeface="Calibri"/>
                <a:cs typeface="Calibri"/>
              </a:rPr>
              <a:t>copyright</a:t>
            </a:r>
            <a:r>
              <a:rPr sz="800" spc="-15" dirty="0">
                <a:latin typeface="Calibri"/>
                <a:cs typeface="Calibri"/>
              </a:rPr>
              <a:t> </a:t>
            </a:r>
            <a:r>
              <a:rPr sz="800" dirty="0">
                <a:latin typeface="Calibri"/>
                <a:cs typeface="Calibri"/>
              </a:rPr>
              <a:t>Ross</a:t>
            </a:r>
            <a:r>
              <a:rPr sz="800" spc="-10" dirty="0">
                <a:latin typeface="Calibri"/>
                <a:cs typeface="Calibri"/>
              </a:rPr>
              <a:t> Girshick, </a:t>
            </a:r>
            <a:r>
              <a:rPr sz="800" dirty="0">
                <a:latin typeface="Calibri"/>
                <a:cs typeface="Calibri"/>
              </a:rPr>
              <a:t>2015;</a:t>
            </a:r>
            <a:r>
              <a:rPr sz="800" spc="-10" dirty="0">
                <a:latin typeface="Calibri"/>
                <a:cs typeface="Calibri"/>
              </a:rPr>
              <a:t> </a:t>
            </a:r>
            <a:r>
              <a:rPr sz="800" u="sng" dirty="0">
                <a:solidFill>
                  <a:srgbClr val="0462C1"/>
                </a:solidFill>
                <a:uFill>
                  <a:solidFill>
                    <a:srgbClr val="0462C1"/>
                  </a:solidFill>
                </a:uFill>
                <a:latin typeface="Calibri"/>
                <a:cs typeface="Calibri"/>
              </a:rPr>
              <a:t>source</a:t>
            </a:r>
            <a:r>
              <a:rPr sz="800" dirty="0">
                <a:latin typeface="Calibri"/>
                <a:cs typeface="Calibri"/>
              </a:rPr>
              <a:t>.</a:t>
            </a:r>
            <a:r>
              <a:rPr sz="800" spc="-10" dirty="0">
                <a:latin typeface="Calibri"/>
                <a:cs typeface="Calibri"/>
              </a:rPr>
              <a:t> Reproduced</a:t>
            </a:r>
            <a:r>
              <a:rPr sz="800" spc="-5" dirty="0">
                <a:latin typeface="Calibri"/>
                <a:cs typeface="Calibri"/>
              </a:rPr>
              <a:t> </a:t>
            </a:r>
            <a:r>
              <a:rPr sz="800" dirty="0">
                <a:latin typeface="Calibri"/>
                <a:cs typeface="Calibri"/>
              </a:rPr>
              <a:t>with</a:t>
            </a:r>
            <a:r>
              <a:rPr sz="800" spc="-5" dirty="0">
                <a:latin typeface="Calibri"/>
                <a:cs typeface="Calibri"/>
              </a:rPr>
              <a:t> </a:t>
            </a:r>
            <a:r>
              <a:rPr sz="800" spc="-10" dirty="0">
                <a:latin typeface="Calibri"/>
                <a:cs typeface="Calibri"/>
              </a:rPr>
              <a:t>permission.</a:t>
            </a:r>
            <a:endParaRPr sz="800" dirty="0">
              <a:latin typeface="Calibri"/>
              <a:cs typeface="Calibri"/>
            </a:endParaRPr>
          </a:p>
        </p:txBody>
      </p:sp>
      <p:sp>
        <p:nvSpPr>
          <p:cNvPr id="132" name="object 132"/>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33" name="object 133"/>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65</a:t>
            </a:fld>
            <a:endParaRPr spc="-25" dirty="0"/>
          </a:p>
        </p:txBody>
      </p:sp>
      <p:sp>
        <p:nvSpPr>
          <p:cNvPr id="134" name="object 134"/>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125" name="object 125"/>
          <p:cNvSpPr txBox="1"/>
          <p:nvPr/>
        </p:nvSpPr>
        <p:spPr>
          <a:xfrm>
            <a:off x="4090390" y="1444637"/>
            <a:ext cx="742315" cy="324485"/>
          </a:xfrm>
          <a:prstGeom prst="rect">
            <a:avLst/>
          </a:prstGeom>
          <a:ln w="19050">
            <a:solidFill>
              <a:srgbClr val="7A5FC5"/>
            </a:solidFill>
          </a:ln>
        </p:spPr>
        <p:txBody>
          <a:bodyPr vert="horz" wrap="square" lIns="0" tIns="12065" rIns="0" bIns="0" rtlCol="0">
            <a:spAutoFit/>
          </a:bodyPr>
          <a:lstStyle/>
          <a:p>
            <a:pPr marL="139700">
              <a:lnSpc>
                <a:spcPct val="100000"/>
              </a:lnSpc>
              <a:spcBef>
                <a:spcPts val="95"/>
              </a:spcBef>
            </a:pPr>
            <a:r>
              <a:rPr sz="1800" spc="-10" dirty="0">
                <a:latin typeface="Calibri"/>
                <a:cs typeface="Calibri"/>
              </a:rPr>
              <a:t>Class</a:t>
            </a:r>
            <a:endParaRPr sz="1800">
              <a:latin typeface="Calibri"/>
              <a:cs typeface="Calibri"/>
            </a:endParaRPr>
          </a:p>
        </p:txBody>
      </p:sp>
      <p:sp>
        <p:nvSpPr>
          <p:cNvPr id="126" name="object 126"/>
          <p:cNvSpPr txBox="1"/>
          <p:nvPr/>
        </p:nvSpPr>
        <p:spPr>
          <a:xfrm>
            <a:off x="3202254" y="1056589"/>
            <a:ext cx="749300" cy="324485"/>
          </a:xfrm>
          <a:prstGeom prst="rect">
            <a:avLst/>
          </a:prstGeom>
          <a:ln w="19050">
            <a:solidFill>
              <a:srgbClr val="0000FF"/>
            </a:solidFill>
          </a:ln>
        </p:spPr>
        <p:txBody>
          <a:bodyPr vert="horz" wrap="square" lIns="0" tIns="13335" rIns="0" bIns="0" rtlCol="0">
            <a:spAutoFit/>
          </a:bodyPr>
          <a:lstStyle/>
          <a:p>
            <a:pPr marL="144780">
              <a:lnSpc>
                <a:spcPct val="100000"/>
              </a:lnSpc>
              <a:spcBef>
                <a:spcPts val="105"/>
              </a:spcBef>
            </a:pPr>
            <a:r>
              <a:rPr sz="1800" spc="-20" dirty="0">
                <a:latin typeface="Calibri"/>
                <a:cs typeface="Calibri"/>
              </a:rPr>
              <a:t>Bbox</a:t>
            </a:r>
            <a:endParaRPr sz="1800">
              <a:latin typeface="Calibri"/>
              <a:cs typeface="Calibri"/>
            </a:endParaRPr>
          </a:p>
        </p:txBody>
      </p:sp>
      <p:sp>
        <p:nvSpPr>
          <p:cNvPr id="127" name="object 127"/>
          <p:cNvSpPr txBox="1"/>
          <p:nvPr/>
        </p:nvSpPr>
        <p:spPr>
          <a:xfrm>
            <a:off x="3209188" y="1444637"/>
            <a:ext cx="742315" cy="324485"/>
          </a:xfrm>
          <a:prstGeom prst="rect">
            <a:avLst/>
          </a:prstGeom>
          <a:ln w="19050">
            <a:solidFill>
              <a:srgbClr val="7A5FC5"/>
            </a:solidFill>
          </a:ln>
        </p:spPr>
        <p:txBody>
          <a:bodyPr vert="horz" wrap="square" lIns="0" tIns="12065" rIns="0" bIns="0" rtlCol="0">
            <a:spAutoFit/>
          </a:bodyPr>
          <a:lstStyle/>
          <a:p>
            <a:pPr marL="139700">
              <a:lnSpc>
                <a:spcPct val="100000"/>
              </a:lnSpc>
              <a:spcBef>
                <a:spcPts val="95"/>
              </a:spcBef>
            </a:pPr>
            <a:r>
              <a:rPr sz="1800" spc="-10" dirty="0">
                <a:latin typeface="Calibri"/>
                <a:cs typeface="Calibri"/>
              </a:rPr>
              <a:t>Class</a:t>
            </a:r>
            <a:endParaRPr sz="1800">
              <a:latin typeface="Calibri"/>
              <a:cs typeface="Calibri"/>
            </a:endParaRPr>
          </a:p>
        </p:txBody>
      </p:sp>
      <p:sp>
        <p:nvSpPr>
          <p:cNvPr id="128" name="object 128"/>
          <p:cNvSpPr txBox="1"/>
          <p:nvPr/>
        </p:nvSpPr>
        <p:spPr>
          <a:xfrm>
            <a:off x="2308542" y="1045184"/>
            <a:ext cx="749300" cy="324485"/>
          </a:xfrm>
          <a:prstGeom prst="rect">
            <a:avLst/>
          </a:prstGeom>
          <a:ln w="19050">
            <a:solidFill>
              <a:srgbClr val="0000FF"/>
            </a:solidFill>
          </a:ln>
        </p:spPr>
        <p:txBody>
          <a:bodyPr vert="horz" wrap="square" lIns="0" tIns="12065" rIns="0" bIns="0" rtlCol="0">
            <a:spAutoFit/>
          </a:bodyPr>
          <a:lstStyle/>
          <a:p>
            <a:pPr marL="144780">
              <a:lnSpc>
                <a:spcPct val="100000"/>
              </a:lnSpc>
              <a:spcBef>
                <a:spcPts val="95"/>
              </a:spcBef>
            </a:pPr>
            <a:r>
              <a:rPr sz="1800" spc="-20" dirty="0">
                <a:latin typeface="Calibri"/>
                <a:cs typeface="Calibri"/>
              </a:rPr>
              <a:t>Bbox</a:t>
            </a:r>
            <a:endParaRPr sz="1800">
              <a:latin typeface="Calibri"/>
              <a:cs typeface="Calibri"/>
            </a:endParaRPr>
          </a:p>
        </p:txBody>
      </p:sp>
      <p:sp>
        <p:nvSpPr>
          <p:cNvPr id="129" name="object 129"/>
          <p:cNvSpPr txBox="1"/>
          <p:nvPr/>
        </p:nvSpPr>
        <p:spPr>
          <a:xfrm>
            <a:off x="2315476" y="1433233"/>
            <a:ext cx="742315" cy="324485"/>
          </a:xfrm>
          <a:prstGeom prst="rect">
            <a:avLst/>
          </a:prstGeom>
          <a:ln w="19050">
            <a:solidFill>
              <a:srgbClr val="7A5FC5"/>
            </a:solidFill>
          </a:ln>
        </p:spPr>
        <p:txBody>
          <a:bodyPr vert="horz" wrap="square" lIns="0" tIns="11430" rIns="0" bIns="0" rtlCol="0">
            <a:spAutoFit/>
          </a:bodyPr>
          <a:lstStyle/>
          <a:p>
            <a:pPr marL="139700">
              <a:lnSpc>
                <a:spcPct val="100000"/>
              </a:lnSpc>
              <a:spcBef>
                <a:spcPts val="90"/>
              </a:spcBef>
            </a:pPr>
            <a:r>
              <a:rPr sz="1800" spc="-10" dirty="0">
                <a:latin typeface="Calibri"/>
                <a:cs typeface="Calibri"/>
              </a:rPr>
              <a:t>Class</a:t>
            </a:r>
            <a:endParaRPr sz="1800">
              <a:latin typeface="Calibri"/>
              <a:cs typeface="Calibri"/>
            </a:endParaRPr>
          </a:p>
        </p:txBody>
      </p:sp>
      <p:sp>
        <p:nvSpPr>
          <p:cNvPr id="130" name="object 130"/>
          <p:cNvSpPr txBox="1"/>
          <p:nvPr/>
        </p:nvSpPr>
        <p:spPr>
          <a:xfrm>
            <a:off x="5040871" y="980947"/>
            <a:ext cx="2590165" cy="756920"/>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C8472B"/>
                </a:solidFill>
                <a:latin typeface="Calibri"/>
                <a:cs typeface="Calibri"/>
              </a:rPr>
              <a:t>Category</a:t>
            </a:r>
            <a:r>
              <a:rPr sz="2400" spc="-80" dirty="0">
                <a:solidFill>
                  <a:srgbClr val="C8472B"/>
                </a:solidFill>
                <a:latin typeface="Calibri"/>
                <a:cs typeface="Calibri"/>
              </a:rPr>
              <a:t> </a:t>
            </a:r>
            <a:r>
              <a:rPr sz="2400" dirty="0">
                <a:solidFill>
                  <a:srgbClr val="C8472B"/>
                </a:solidFill>
                <a:latin typeface="Calibri"/>
                <a:cs typeface="Calibri"/>
              </a:rPr>
              <a:t>and</a:t>
            </a:r>
            <a:r>
              <a:rPr sz="2400" spc="-85" dirty="0">
                <a:solidFill>
                  <a:srgbClr val="C8472B"/>
                </a:solidFill>
                <a:latin typeface="Calibri"/>
                <a:cs typeface="Calibri"/>
              </a:rPr>
              <a:t> </a:t>
            </a:r>
            <a:r>
              <a:rPr sz="2400" spc="-25" dirty="0">
                <a:solidFill>
                  <a:srgbClr val="C8472B"/>
                </a:solidFill>
                <a:latin typeface="Calibri"/>
                <a:cs typeface="Calibri"/>
              </a:rPr>
              <a:t>box </a:t>
            </a:r>
            <a:r>
              <a:rPr sz="2400" spc="-10" dirty="0">
                <a:solidFill>
                  <a:srgbClr val="C8472B"/>
                </a:solidFill>
                <a:latin typeface="Calibri"/>
                <a:cs typeface="Calibri"/>
              </a:rPr>
              <a:t>transform</a:t>
            </a:r>
            <a:r>
              <a:rPr sz="2400" spc="-70" dirty="0">
                <a:solidFill>
                  <a:srgbClr val="C8472B"/>
                </a:solidFill>
                <a:latin typeface="Calibri"/>
                <a:cs typeface="Calibri"/>
              </a:rPr>
              <a:t> </a:t>
            </a:r>
            <a:r>
              <a:rPr sz="2400" dirty="0">
                <a:solidFill>
                  <a:srgbClr val="C8472B"/>
                </a:solidFill>
                <a:latin typeface="Calibri"/>
                <a:cs typeface="Calibri"/>
              </a:rPr>
              <a:t>per</a:t>
            </a:r>
            <a:r>
              <a:rPr sz="2400" spc="-60" dirty="0">
                <a:solidFill>
                  <a:srgbClr val="C8472B"/>
                </a:solidFill>
                <a:latin typeface="Calibri"/>
                <a:cs typeface="Calibri"/>
              </a:rPr>
              <a:t> </a:t>
            </a:r>
            <a:r>
              <a:rPr sz="2400" spc="-10" dirty="0">
                <a:solidFill>
                  <a:srgbClr val="C8472B"/>
                </a:solidFill>
                <a:latin typeface="Calibri"/>
                <a:cs typeface="Calibri"/>
              </a:rPr>
              <a:t>region</a:t>
            </a:r>
            <a:endParaRPr sz="2400">
              <a:latin typeface="Calibri"/>
              <a:cs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Fast</a:t>
            </a:r>
            <a:r>
              <a:rPr spc="-195" dirty="0"/>
              <a:t> </a:t>
            </a:r>
            <a:r>
              <a:rPr spc="-20" dirty="0"/>
              <a:t>R-</a:t>
            </a:r>
            <a:r>
              <a:rPr spc="-25" dirty="0"/>
              <a:t>CNN</a:t>
            </a:r>
          </a:p>
        </p:txBody>
      </p:sp>
      <p:grpSp>
        <p:nvGrpSpPr>
          <p:cNvPr id="3" name="object 3"/>
          <p:cNvGrpSpPr/>
          <p:nvPr/>
        </p:nvGrpSpPr>
        <p:grpSpPr>
          <a:xfrm>
            <a:off x="1057588" y="3834003"/>
            <a:ext cx="4678045" cy="2329180"/>
            <a:chOff x="1057588" y="3834003"/>
            <a:chExt cx="4678045" cy="2329180"/>
          </a:xfrm>
        </p:grpSpPr>
        <p:pic>
          <p:nvPicPr>
            <p:cNvPr id="4" name="object 4"/>
            <p:cNvPicPr/>
            <p:nvPr/>
          </p:nvPicPr>
          <p:blipFill>
            <a:blip r:embed="rId2" cstate="print"/>
            <a:stretch>
              <a:fillRect/>
            </a:stretch>
          </p:blipFill>
          <p:spPr>
            <a:xfrm>
              <a:off x="1063751" y="4611624"/>
              <a:ext cx="4666488" cy="1545336"/>
            </a:xfrm>
            <a:prstGeom prst="rect">
              <a:avLst/>
            </a:prstGeom>
          </p:spPr>
        </p:pic>
        <p:sp>
          <p:nvSpPr>
            <p:cNvPr id="5" name="object 5"/>
            <p:cNvSpPr/>
            <p:nvPr/>
          </p:nvSpPr>
          <p:spPr>
            <a:xfrm>
              <a:off x="1063938" y="4613325"/>
              <a:ext cx="4665345" cy="1543685"/>
            </a:xfrm>
            <a:custGeom>
              <a:avLst/>
              <a:gdLst/>
              <a:ahLst/>
              <a:cxnLst/>
              <a:rect l="l" t="t" r="r" b="b"/>
              <a:pathLst>
                <a:path w="4665345" h="1543685">
                  <a:moveTo>
                    <a:pt x="0" y="1543420"/>
                  </a:moveTo>
                  <a:lnTo>
                    <a:pt x="1426560" y="0"/>
                  </a:lnTo>
                  <a:lnTo>
                    <a:pt x="4664762" y="0"/>
                  </a:lnTo>
                  <a:lnTo>
                    <a:pt x="3238191" y="1543420"/>
                  </a:lnTo>
                  <a:lnTo>
                    <a:pt x="0" y="1543420"/>
                  </a:lnTo>
                  <a:close/>
                </a:path>
              </a:pathLst>
            </a:custGeom>
            <a:ln w="12700">
              <a:solidFill>
                <a:srgbClr val="1D7D66"/>
              </a:solidFill>
            </a:ln>
          </p:spPr>
          <p:txBody>
            <a:bodyPr wrap="square" lIns="0" tIns="0" rIns="0" bIns="0" rtlCol="0"/>
            <a:lstStyle/>
            <a:p>
              <a:endParaRPr/>
            </a:p>
          </p:txBody>
        </p:sp>
        <p:sp>
          <p:nvSpPr>
            <p:cNvPr id="6" name="object 6"/>
            <p:cNvSpPr/>
            <p:nvPr/>
          </p:nvSpPr>
          <p:spPr>
            <a:xfrm>
              <a:off x="2111044" y="4306633"/>
              <a:ext cx="2248535" cy="1398905"/>
            </a:xfrm>
            <a:custGeom>
              <a:avLst/>
              <a:gdLst/>
              <a:ahLst/>
              <a:cxnLst/>
              <a:rect l="l" t="t" r="r" b="b"/>
              <a:pathLst>
                <a:path w="2248535" h="1398904">
                  <a:moveTo>
                    <a:pt x="2248115" y="0"/>
                  </a:moveTo>
                  <a:lnTo>
                    <a:pt x="0" y="0"/>
                  </a:lnTo>
                  <a:lnTo>
                    <a:pt x="0" y="1398852"/>
                  </a:lnTo>
                  <a:lnTo>
                    <a:pt x="2248115" y="1398852"/>
                  </a:lnTo>
                  <a:lnTo>
                    <a:pt x="2248115" y="0"/>
                  </a:lnTo>
                  <a:close/>
                </a:path>
              </a:pathLst>
            </a:custGeom>
            <a:solidFill>
              <a:srgbClr val="FFFFFF">
                <a:alpha val="92939"/>
              </a:srgbClr>
            </a:solidFill>
          </p:spPr>
          <p:txBody>
            <a:bodyPr wrap="square" lIns="0" tIns="0" rIns="0" bIns="0" rtlCol="0"/>
            <a:lstStyle/>
            <a:p>
              <a:endParaRPr/>
            </a:p>
          </p:txBody>
        </p:sp>
        <p:sp>
          <p:nvSpPr>
            <p:cNvPr id="7" name="object 7"/>
            <p:cNvSpPr/>
            <p:nvPr/>
          </p:nvSpPr>
          <p:spPr>
            <a:xfrm>
              <a:off x="4359160" y="3840353"/>
              <a:ext cx="466725" cy="1865630"/>
            </a:xfrm>
            <a:custGeom>
              <a:avLst/>
              <a:gdLst/>
              <a:ahLst/>
              <a:cxnLst/>
              <a:rect l="l" t="t" r="r" b="b"/>
              <a:pathLst>
                <a:path w="466725" h="1865629">
                  <a:moveTo>
                    <a:pt x="466280" y="0"/>
                  </a:moveTo>
                  <a:lnTo>
                    <a:pt x="0" y="466280"/>
                  </a:lnTo>
                  <a:lnTo>
                    <a:pt x="0" y="1865133"/>
                  </a:lnTo>
                  <a:lnTo>
                    <a:pt x="466280" y="1398854"/>
                  </a:lnTo>
                  <a:lnTo>
                    <a:pt x="466280" y="0"/>
                  </a:lnTo>
                  <a:close/>
                </a:path>
              </a:pathLst>
            </a:custGeom>
            <a:solidFill>
              <a:srgbClr val="CDCDCD">
                <a:alpha val="92939"/>
              </a:srgbClr>
            </a:solidFill>
          </p:spPr>
          <p:txBody>
            <a:bodyPr wrap="square" lIns="0" tIns="0" rIns="0" bIns="0" rtlCol="0"/>
            <a:lstStyle/>
            <a:p>
              <a:endParaRPr/>
            </a:p>
          </p:txBody>
        </p:sp>
        <p:sp>
          <p:nvSpPr>
            <p:cNvPr id="8" name="object 8"/>
            <p:cNvSpPr/>
            <p:nvPr/>
          </p:nvSpPr>
          <p:spPr>
            <a:xfrm>
              <a:off x="2111044" y="3840353"/>
              <a:ext cx="2714625" cy="466725"/>
            </a:xfrm>
            <a:custGeom>
              <a:avLst/>
              <a:gdLst/>
              <a:ahLst/>
              <a:cxnLst/>
              <a:rect l="l" t="t" r="r" b="b"/>
              <a:pathLst>
                <a:path w="2714625" h="466725">
                  <a:moveTo>
                    <a:pt x="2714396" y="0"/>
                  </a:moveTo>
                  <a:lnTo>
                    <a:pt x="466280" y="0"/>
                  </a:lnTo>
                  <a:lnTo>
                    <a:pt x="0" y="466280"/>
                  </a:lnTo>
                  <a:lnTo>
                    <a:pt x="2248115" y="466280"/>
                  </a:lnTo>
                  <a:lnTo>
                    <a:pt x="2714396" y="0"/>
                  </a:lnTo>
                  <a:close/>
                </a:path>
              </a:pathLst>
            </a:custGeom>
            <a:solidFill>
              <a:srgbClr val="FFFFFF">
                <a:alpha val="92939"/>
              </a:srgbClr>
            </a:solidFill>
          </p:spPr>
          <p:txBody>
            <a:bodyPr wrap="square" lIns="0" tIns="0" rIns="0" bIns="0" rtlCol="0"/>
            <a:lstStyle/>
            <a:p>
              <a:endParaRPr/>
            </a:p>
          </p:txBody>
        </p:sp>
        <p:sp>
          <p:nvSpPr>
            <p:cNvPr id="9" name="object 9"/>
            <p:cNvSpPr/>
            <p:nvPr/>
          </p:nvSpPr>
          <p:spPr>
            <a:xfrm>
              <a:off x="2111044" y="3840353"/>
              <a:ext cx="2714625" cy="1865630"/>
            </a:xfrm>
            <a:custGeom>
              <a:avLst/>
              <a:gdLst/>
              <a:ahLst/>
              <a:cxnLst/>
              <a:rect l="l" t="t" r="r" b="b"/>
              <a:pathLst>
                <a:path w="2714625" h="1865629">
                  <a:moveTo>
                    <a:pt x="0" y="466284"/>
                  </a:moveTo>
                  <a:lnTo>
                    <a:pt x="466284" y="0"/>
                  </a:lnTo>
                  <a:lnTo>
                    <a:pt x="2714401" y="0"/>
                  </a:lnTo>
                  <a:lnTo>
                    <a:pt x="2714401" y="1398850"/>
                  </a:lnTo>
                  <a:lnTo>
                    <a:pt x="2248121" y="1865141"/>
                  </a:lnTo>
                  <a:lnTo>
                    <a:pt x="0" y="1865141"/>
                  </a:lnTo>
                  <a:lnTo>
                    <a:pt x="0" y="466284"/>
                  </a:lnTo>
                  <a:close/>
                </a:path>
                <a:path w="2714625" h="1865629">
                  <a:moveTo>
                    <a:pt x="0" y="466284"/>
                  </a:moveTo>
                  <a:lnTo>
                    <a:pt x="2248121" y="466284"/>
                  </a:lnTo>
                  <a:lnTo>
                    <a:pt x="2714401" y="0"/>
                  </a:lnTo>
                </a:path>
                <a:path w="2714625" h="1865629">
                  <a:moveTo>
                    <a:pt x="2248121" y="466284"/>
                  </a:moveTo>
                  <a:lnTo>
                    <a:pt x="2248121" y="1865141"/>
                  </a:lnTo>
                </a:path>
              </a:pathLst>
            </a:custGeom>
            <a:ln w="12700">
              <a:solidFill>
                <a:srgbClr val="1D7D66"/>
              </a:solidFill>
            </a:ln>
          </p:spPr>
          <p:txBody>
            <a:bodyPr wrap="square" lIns="0" tIns="0" rIns="0" bIns="0" rtlCol="0"/>
            <a:lstStyle/>
            <a:p>
              <a:endParaRPr/>
            </a:p>
          </p:txBody>
        </p:sp>
      </p:grpSp>
      <p:sp>
        <p:nvSpPr>
          <p:cNvPr id="10" name="object 10"/>
          <p:cNvSpPr txBox="1"/>
          <p:nvPr/>
        </p:nvSpPr>
        <p:spPr>
          <a:xfrm>
            <a:off x="2690787" y="4784852"/>
            <a:ext cx="108966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ConvNet</a:t>
            </a:r>
            <a:endParaRPr sz="2400">
              <a:latin typeface="Calibri"/>
              <a:cs typeface="Calibri"/>
            </a:endParaRPr>
          </a:p>
        </p:txBody>
      </p:sp>
      <p:grpSp>
        <p:nvGrpSpPr>
          <p:cNvPr id="11" name="object 11"/>
          <p:cNvGrpSpPr/>
          <p:nvPr/>
        </p:nvGrpSpPr>
        <p:grpSpPr>
          <a:xfrm>
            <a:off x="1583245" y="2980156"/>
            <a:ext cx="3248660" cy="1104900"/>
            <a:chOff x="1583245" y="2980156"/>
            <a:chExt cx="3248660" cy="1104900"/>
          </a:xfrm>
        </p:grpSpPr>
        <p:sp>
          <p:nvSpPr>
            <p:cNvPr id="12" name="object 12"/>
            <p:cNvSpPr/>
            <p:nvPr/>
          </p:nvSpPr>
          <p:spPr>
            <a:xfrm>
              <a:off x="2111044" y="3301072"/>
              <a:ext cx="2714625" cy="458470"/>
            </a:xfrm>
            <a:custGeom>
              <a:avLst/>
              <a:gdLst/>
              <a:ahLst/>
              <a:cxnLst/>
              <a:rect l="l" t="t" r="r" b="b"/>
              <a:pathLst>
                <a:path w="2714625" h="458470">
                  <a:moveTo>
                    <a:pt x="2714396" y="0"/>
                  </a:moveTo>
                  <a:lnTo>
                    <a:pt x="423557" y="0"/>
                  </a:lnTo>
                  <a:lnTo>
                    <a:pt x="0" y="458241"/>
                  </a:lnTo>
                  <a:lnTo>
                    <a:pt x="2290851" y="458241"/>
                  </a:lnTo>
                  <a:lnTo>
                    <a:pt x="2714396" y="0"/>
                  </a:lnTo>
                  <a:close/>
                </a:path>
              </a:pathLst>
            </a:custGeom>
            <a:solidFill>
              <a:srgbClr val="E7E6E6"/>
            </a:solidFill>
          </p:spPr>
          <p:txBody>
            <a:bodyPr wrap="square" lIns="0" tIns="0" rIns="0" bIns="0" rtlCol="0"/>
            <a:lstStyle/>
            <a:p>
              <a:endParaRPr/>
            </a:p>
          </p:txBody>
        </p:sp>
        <p:sp>
          <p:nvSpPr>
            <p:cNvPr id="13" name="object 13"/>
            <p:cNvSpPr/>
            <p:nvPr/>
          </p:nvSpPr>
          <p:spPr>
            <a:xfrm>
              <a:off x="2111044" y="3301072"/>
              <a:ext cx="2714625" cy="458470"/>
            </a:xfrm>
            <a:custGeom>
              <a:avLst/>
              <a:gdLst/>
              <a:ahLst/>
              <a:cxnLst/>
              <a:rect l="l" t="t" r="r" b="b"/>
              <a:pathLst>
                <a:path w="2714625" h="458470">
                  <a:moveTo>
                    <a:pt x="0" y="458248"/>
                  </a:moveTo>
                  <a:lnTo>
                    <a:pt x="423555" y="0"/>
                  </a:lnTo>
                  <a:lnTo>
                    <a:pt x="2714401" y="0"/>
                  </a:lnTo>
                  <a:lnTo>
                    <a:pt x="2290841" y="458248"/>
                  </a:lnTo>
                  <a:lnTo>
                    <a:pt x="0" y="458248"/>
                  </a:lnTo>
                  <a:close/>
                </a:path>
              </a:pathLst>
            </a:custGeom>
            <a:ln w="12700">
              <a:solidFill>
                <a:srgbClr val="1D7D66"/>
              </a:solidFill>
            </a:ln>
          </p:spPr>
          <p:txBody>
            <a:bodyPr wrap="square" lIns="0" tIns="0" rIns="0" bIns="0" rtlCol="0"/>
            <a:lstStyle/>
            <a:p>
              <a:endParaRPr/>
            </a:p>
          </p:txBody>
        </p:sp>
        <p:sp>
          <p:nvSpPr>
            <p:cNvPr id="14" name="object 14"/>
            <p:cNvSpPr/>
            <p:nvPr/>
          </p:nvSpPr>
          <p:spPr>
            <a:xfrm>
              <a:off x="3288474" y="3781933"/>
              <a:ext cx="238760" cy="297180"/>
            </a:xfrm>
            <a:custGeom>
              <a:avLst/>
              <a:gdLst/>
              <a:ahLst/>
              <a:cxnLst/>
              <a:rect l="l" t="t" r="r" b="b"/>
              <a:pathLst>
                <a:path w="238760" h="297179">
                  <a:moveTo>
                    <a:pt x="119138" y="0"/>
                  </a:moveTo>
                  <a:lnTo>
                    <a:pt x="0" y="119126"/>
                  </a:lnTo>
                  <a:lnTo>
                    <a:pt x="59575" y="119126"/>
                  </a:lnTo>
                  <a:lnTo>
                    <a:pt x="59575" y="296646"/>
                  </a:lnTo>
                  <a:lnTo>
                    <a:pt x="178701" y="296646"/>
                  </a:lnTo>
                  <a:lnTo>
                    <a:pt x="178701" y="119126"/>
                  </a:lnTo>
                  <a:lnTo>
                    <a:pt x="238277" y="119126"/>
                  </a:lnTo>
                  <a:lnTo>
                    <a:pt x="119138" y="0"/>
                  </a:lnTo>
                  <a:close/>
                </a:path>
              </a:pathLst>
            </a:custGeom>
            <a:solidFill>
              <a:srgbClr val="28AD8A"/>
            </a:solidFill>
          </p:spPr>
          <p:txBody>
            <a:bodyPr wrap="square" lIns="0" tIns="0" rIns="0" bIns="0" rtlCol="0"/>
            <a:lstStyle/>
            <a:p>
              <a:endParaRPr/>
            </a:p>
          </p:txBody>
        </p:sp>
        <p:sp>
          <p:nvSpPr>
            <p:cNvPr id="15" name="object 15"/>
            <p:cNvSpPr/>
            <p:nvPr/>
          </p:nvSpPr>
          <p:spPr>
            <a:xfrm>
              <a:off x="3288474" y="378193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6" name="object 16"/>
            <p:cNvSpPr/>
            <p:nvPr/>
          </p:nvSpPr>
          <p:spPr>
            <a:xfrm>
              <a:off x="2359710" y="3408921"/>
              <a:ext cx="753745" cy="292735"/>
            </a:xfrm>
            <a:custGeom>
              <a:avLst/>
              <a:gdLst/>
              <a:ahLst/>
              <a:cxnLst/>
              <a:rect l="l" t="t" r="r" b="b"/>
              <a:pathLst>
                <a:path w="753744" h="292735">
                  <a:moveTo>
                    <a:pt x="753427" y="0"/>
                  </a:moveTo>
                  <a:lnTo>
                    <a:pt x="270103" y="0"/>
                  </a:lnTo>
                  <a:lnTo>
                    <a:pt x="0" y="292227"/>
                  </a:lnTo>
                  <a:lnTo>
                    <a:pt x="483323" y="292227"/>
                  </a:lnTo>
                  <a:lnTo>
                    <a:pt x="753427" y="0"/>
                  </a:lnTo>
                  <a:close/>
                </a:path>
              </a:pathLst>
            </a:custGeom>
            <a:solidFill>
              <a:srgbClr val="E7E6E6"/>
            </a:solidFill>
          </p:spPr>
          <p:txBody>
            <a:bodyPr wrap="square" lIns="0" tIns="0" rIns="0" bIns="0" rtlCol="0"/>
            <a:lstStyle/>
            <a:p>
              <a:endParaRPr/>
            </a:p>
          </p:txBody>
        </p:sp>
        <p:sp>
          <p:nvSpPr>
            <p:cNvPr id="17" name="object 17"/>
            <p:cNvSpPr/>
            <p:nvPr/>
          </p:nvSpPr>
          <p:spPr>
            <a:xfrm>
              <a:off x="2359710" y="3408921"/>
              <a:ext cx="753745" cy="292735"/>
            </a:xfrm>
            <a:custGeom>
              <a:avLst/>
              <a:gdLst/>
              <a:ahLst/>
              <a:cxnLst/>
              <a:rect l="l" t="t" r="r" b="b"/>
              <a:pathLst>
                <a:path w="753744" h="292735">
                  <a:moveTo>
                    <a:pt x="0" y="292229"/>
                  </a:moveTo>
                  <a:lnTo>
                    <a:pt x="270104" y="0"/>
                  </a:lnTo>
                  <a:lnTo>
                    <a:pt x="753427" y="0"/>
                  </a:lnTo>
                  <a:lnTo>
                    <a:pt x="483323" y="292229"/>
                  </a:lnTo>
                  <a:lnTo>
                    <a:pt x="0" y="292229"/>
                  </a:lnTo>
                  <a:close/>
                </a:path>
              </a:pathLst>
            </a:custGeom>
            <a:ln w="12700">
              <a:solidFill>
                <a:srgbClr val="1D7D66"/>
              </a:solidFill>
            </a:ln>
          </p:spPr>
          <p:txBody>
            <a:bodyPr wrap="square" lIns="0" tIns="0" rIns="0" bIns="0" rtlCol="0"/>
            <a:lstStyle/>
            <a:p>
              <a:endParaRPr/>
            </a:p>
          </p:txBody>
        </p:sp>
        <p:sp>
          <p:nvSpPr>
            <p:cNvPr id="18" name="object 18"/>
            <p:cNvSpPr/>
            <p:nvPr/>
          </p:nvSpPr>
          <p:spPr>
            <a:xfrm>
              <a:off x="3091497" y="3534752"/>
              <a:ext cx="857885" cy="119380"/>
            </a:xfrm>
            <a:custGeom>
              <a:avLst/>
              <a:gdLst/>
              <a:ahLst/>
              <a:cxnLst/>
              <a:rect l="l" t="t" r="r" b="b"/>
              <a:pathLst>
                <a:path w="857885" h="119379">
                  <a:moveTo>
                    <a:pt x="857516" y="0"/>
                  </a:moveTo>
                  <a:lnTo>
                    <a:pt x="110108" y="0"/>
                  </a:lnTo>
                  <a:lnTo>
                    <a:pt x="0" y="119138"/>
                  </a:lnTo>
                  <a:lnTo>
                    <a:pt x="747394" y="119138"/>
                  </a:lnTo>
                  <a:lnTo>
                    <a:pt x="857516" y="0"/>
                  </a:lnTo>
                  <a:close/>
                </a:path>
              </a:pathLst>
            </a:custGeom>
            <a:solidFill>
              <a:srgbClr val="E7E6E6"/>
            </a:solidFill>
          </p:spPr>
          <p:txBody>
            <a:bodyPr wrap="square" lIns="0" tIns="0" rIns="0" bIns="0" rtlCol="0"/>
            <a:lstStyle/>
            <a:p>
              <a:endParaRPr/>
            </a:p>
          </p:txBody>
        </p:sp>
        <p:sp>
          <p:nvSpPr>
            <p:cNvPr id="19" name="object 19"/>
            <p:cNvSpPr/>
            <p:nvPr/>
          </p:nvSpPr>
          <p:spPr>
            <a:xfrm>
              <a:off x="3091497" y="3534752"/>
              <a:ext cx="857885" cy="119380"/>
            </a:xfrm>
            <a:custGeom>
              <a:avLst/>
              <a:gdLst/>
              <a:ahLst/>
              <a:cxnLst/>
              <a:rect l="l" t="t" r="r" b="b"/>
              <a:pathLst>
                <a:path w="857885" h="119379">
                  <a:moveTo>
                    <a:pt x="0" y="119133"/>
                  </a:moveTo>
                  <a:lnTo>
                    <a:pt x="110113" y="0"/>
                  </a:lnTo>
                  <a:lnTo>
                    <a:pt x="857520" y="0"/>
                  </a:lnTo>
                  <a:lnTo>
                    <a:pt x="747407" y="119133"/>
                  </a:lnTo>
                  <a:lnTo>
                    <a:pt x="0" y="119133"/>
                  </a:lnTo>
                  <a:close/>
                </a:path>
              </a:pathLst>
            </a:custGeom>
            <a:ln w="12700">
              <a:solidFill>
                <a:srgbClr val="1D7D66"/>
              </a:solidFill>
            </a:ln>
          </p:spPr>
          <p:txBody>
            <a:bodyPr wrap="square" lIns="0" tIns="0" rIns="0" bIns="0" rtlCol="0"/>
            <a:lstStyle/>
            <a:p>
              <a:endParaRPr/>
            </a:p>
          </p:txBody>
        </p:sp>
        <p:sp>
          <p:nvSpPr>
            <p:cNvPr id="20" name="object 20"/>
            <p:cNvSpPr/>
            <p:nvPr/>
          </p:nvSpPr>
          <p:spPr>
            <a:xfrm>
              <a:off x="3949103" y="3358375"/>
              <a:ext cx="671830" cy="342900"/>
            </a:xfrm>
            <a:custGeom>
              <a:avLst/>
              <a:gdLst/>
              <a:ahLst/>
              <a:cxnLst/>
              <a:rect l="l" t="t" r="r" b="b"/>
              <a:pathLst>
                <a:path w="671829" h="342900">
                  <a:moveTo>
                    <a:pt x="671449" y="0"/>
                  </a:moveTo>
                  <a:lnTo>
                    <a:pt x="316712" y="0"/>
                  </a:lnTo>
                  <a:lnTo>
                    <a:pt x="0" y="342645"/>
                  </a:lnTo>
                  <a:lnTo>
                    <a:pt x="354736" y="342645"/>
                  </a:lnTo>
                  <a:lnTo>
                    <a:pt x="671449" y="0"/>
                  </a:lnTo>
                  <a:close/>
                </a:path>
              </a:pathLst>
            </a:custGeom>
            <a:solidFill>
              <a:srgbClr val="E7E6E6"/>
            </a:solidFill>
          </p:spPr>
          <p:txBody>
            <a:bodyPr wrap="square" lIns="0" tIns="0" rIns="0" bIns="0" rtlCol="0"/>
            <a:lstStyle/>
            <a:p>
              <a:endParaRPr/>
            </a:p>
          </p:txBody>
        </p:sp>
        <p:sp>
          <p:nvSpPr>
            <p:cNvPr id="21" name="object 21"/>
            <p:cNvSpPr/>
            <p:nvPr/>
          </p:nvSpPr>
          <p:spPr>
            <a:xfrm>
              <a:off x="3949103" y="3358375"/>
              <a:ext cx="671830" cy="342900"/>
            </a:xfrm>
            <a:custGeom>
              <a:avLst/>
              <a:gdLst/>
              <a:ahLst/>
              <a:cxnLst/>
              <a:rect l="l" t="t" r="r" b="b"/>
              <a:pathLst>
                <a:path w="671829" h="342900">
                  <a:moveTo>
                    <a:pt x="0" y="342654"/>
                  </a:moveTo>
                  <a:lnTo>
                    <a:pt x="316711" y="0"/>
                  </a:lnTo>
                  <a:lnTo>
                    <a:pt x="671449" y="0"/>
                  </a:lnTo>
                  <a:lnTo>
                    <a:pt x="354738" y="342654"/>
                  </a:lnTo>
                  <a:lnTo>
                    <a:pt x="0" y="342654"/>
                  </a:lnTo>
                  <a:close/>
                </a:path>
              </a:pathLst>
            </a:custGeom>
            <a:ln w="12700">
              <a:solidFill>
                <a:srgbClr val="1D7D66"/>
              </a:solidFill>
            </a:ln>
          </p:spPr>
          <p:txBody>
            <a:bodyPr wrap="square" lIns="0" tIns="0" rIns="0" bIns="0" rtlCol="0"/>
            <a:lstStyle/>
            <a:p>
              <a:endParaRPr/>
            </a:p>
          </p:txBody>
        </p:sp>
        <p:sp>
          <p:nvSpPr>
            <p:cNvPr id="22" name="object 22"/>
            <p:cNvSpPr/>
            <p:nvPr/>
          </p:nvSpPr>
          <p:spPr>
            <a:xfrm>
              <a:off x="2672803" y="3202203"/>
              <a:ext cx="238760" cy="297180"/>
            </a:xfrm>
            <a:custGeom>
              <a:avLst/>
              <a:gdLst/>
              <a:ahLst/>
              <a:cxnLst/>
              <a:rect l="l" t="t" r="r" b="b"/>
              <a:pathLst>
                <a:path w="238760" h="297179">
                  <a:moveTo>
                    <a:pt x="119125" y="0"/>
                  </a:moveTo>
                  <a:lnTo>
                    <a:pt x="0" y="119125"/>
                  </a:lnTo>
                  <a:lnTo>
                    <a:pt x="59562" y="119125"/>
                  </a:lnTo>
                  <a:lnTo>
                    <a:pt x="59562" y="296646"/>
                  </a:lnTo>
                  <a:lnTo>
                    <a:pt x="178688" y="296646"/>
                  </a:lnTo>
                  <a:lnTo>
                    <a:pt x="178688" y="119125"/>
                  </a:lnTo>
                  <a:lnTo>
                    <a:pt x="238264" y="119125"/>
                  </a:lnTo>
                  <a:lnTo>
                    <a:pt x="119125" y="0"/>
                  </a:lnTo>
                  <a:close/>
                </a:path>
              </a:pathLst>
            </a:custGeom>
            <a:solidFill>
              <a:srgbClr val="28AD8A"/>
            </a:solidFill>
          </p:spPr>
          <p:txBody>
            <a:bodyPr wrap="square" lIns="0" tIns="0" rIns="0" bIns="0" rtlCol="0"/>
            <a:lstStyle/>
            <a:p>
              <a:endParaRPr/>
            </a:p>
          </p:txBody>
        </p:sp>
        <p:sp>
          <p:nvSpPr>
            <p:cNvPr id="23" name="object 23"/>
            <p:cNvSpPr/>
            <p:nvPr/>
          </p:nvSpPr>
          <p:spPr>
            <a:xfrm>
              <a:off x="2672803" y="320220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24" name="object 24"/>
            <p:cNvSpPr/>
            <p:nvPr/>
          </p:nvSpPr>
          <p:spPr>
            <a:xfrm>
              <a:off x="3414306" y="3311753"/>
              <a:ext cx="238760" cy="297180"/>
            </a:xfrm>
            <a:custGeom>
              <a:avLst/>
              <a:gdLst/>
              <a:ahLst/>
              <a:cxnLst/>
              <a:rect l="l" t="t" r="r" b="b"/>
              <a:pathLst>
                <a:path w="238760" h="297179">
                  <a:moveTo>
                    <a:pt x="119138" y="0"/>
                  </a:moveTo>
                  <a:lnTo>
                    <a:pt x="0" y="119126"/>
                  </a:lnTo>
                  <a:lnTo>
                    <a:pt x="59575" y="119126"/>
                  </a:lnTo>
                  <a:lnTo>
                    <a:pt x="59575" y="296646"/>
                  </a:lnTo>
                  <a:lnTo>
                    <a:pt x="178701" y="296646"/>
                  </a:lnTo>
                  <a:lnTo>
                    <a:pt x="178701" y="119126"/>
                  </a:lnTo>
                  <a:lnTo>
                    <a:pt x="238277" y="119126"/>
                  </a:lnTo>
                  <a:lnTo>
                    <a:pt x="119138" y="0"/>
                  </a:lnTo>
                  <a:close/>
                </a:path>
              </a:pathLst>
            </a:custGeom>
            <a:solidFill>
              <a:srgbClr val="28AD8A"/>
            </a:solidFill>
          </p:spPr>
          <p:txBody>
            <a:bodyPr wrap="square" lIns="0" tIns="0" rIns="0" bIns="0" rtlCol="0"/>
            <a:lstStyle/>
            <a:p>
              <a:endParaRPr/>
            </a:p>
          </p:txBody>
        </p:sp>
        <p:sp>
          <p:nvSpPr>
            <p:cNvPr id="25" name="object 25"/>
            <p:cNvSpPr/>
            <p:nvPr/>
          </p:nvSpPr>
          <p:spPr>
            <a:xfrm>
              <a:off x="3414306" y="331175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26" name="object 26"/>
            <p:cNvSpPr/>
            <p:nvPr/>
          </p:nvSpPr>
          <p:spPr>
            <a:xfrm>
              <a:off x="4155821" y="3252774"/>
              <a:ext cx="238760" cy="297180"/>
            </a:xfrm>
            <a:custGeom>
              <a:avLst/>
              <a:gdLst/>
              <a:ahLst/>
              <a:cxnLst/>
              <a:rect l="l" t="t" r="r" b="b"/>
              <a:pathLst>
                <a:path w="238760" h="297179">
                  <a:moveTo>
                    <a:pt x="119138" y="0"/>
                  </a:moveTo>
                  <a:lnTo>
                    <a:pt x="0" y="119125"/>
                  </a:lnTo>
                  <a:lnTo>
                    <a:pt x="59575" y="119125"/>
                  </a:lnTo>
                  <a:lnTo>
                    <a:pt x="59575" y="296646"/>
                  </a:lnTo>
                  <a:lnTo>
                    <a:pt x="178701" y="296646"/>
                  </a:lnTo>
                  <a:lnTo>
                    <a:pt x="178701" y="119125"/>
                  </a:lnTo>
                  <a:lnTo>
                    <a:pt x="238264" y="119125"/>
                  </a:lnTo>
                  <a:lnTo>
                    <a:pt x="119138" y="0"/>
                  </a:lnTo>
                  <a:close/>
                </a:path>
              </a:pathLst>
            </a:custGeom>
            <a:solidFill>
              <a:srgbClr val="28AD8A"/>
            </a:solidFill>
          </p:spPr>
          <p:txBody>
            <a:bodyPr wrap="square" lIns="0" tIns="0" rIns="0" bIns="0" rtlCol="0"/>
            <a:lstStyle/>
            <a:p>
              <a:endParaRPr/>
            </a:p>
          </p:txBody>
        </p:sp>
        <p:sp>
          <p:nvSpPr>
            <p:cNvPr id="27" name="object 27"/>
            <p:cNvSpPr/>
            <p:nvPr/>
          </p:nvSpPr>
          <p:spPr>
            <a:xfrm>
              <a:off x="4155821" y="3252774"/>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28" name="object 28"/>
            <p:cNvSpPr/>
            <p:nvPr/>
          </p:nvSpPr>
          <p:spPr>
            <a:xfrm>
              <a:off x="2519997" y="2986506"/>
              <a:ext cx="557530" cy="175895"/>
            </a:xfrm>
            <a:custGeom>
              <a:avLst/>
              <a:gdLst/>
              <a:ahLst/>
              <a:cxnLst/>
              <a:rect l="l" t="t" r="r" b="b"/>
              <a:pathLst>
                <a:path w="557530" h="175894">
                  <a:moveTo>
                    <a:pt x="557326" y="0"/>
                  </a:moveTo>
                  <a:lnTo>
                    <a:pt x="162445" y="0"/>
                  </a:lnTo>
                  <a:lnTo>
                    <a:pt x="0" y="175742"/>
                  </a:lnTo>
                  <a:lnTo>
                    <a:pt x="394893" y="175742"/>
                  </a:lnTo>
                  <a:lnTo>
                    <a:pt x="557326" y="0"/>
                  </a:lnTo>
                  <a:close/>
                </a:path>
              </a:pathLst>
            </a:custGeom>
            <a:solidFill>
              <a:srgbClr val="E7E6E6"/>
            </a:solidFill>
          </p:spPr>
          <p:txBody>
            <a:bodyPr wrap="square" lIns="0" tIns="0" rIns="0" bIns="0" rtlCol="0"/>
            <a:lstStyle/>
            <a:p>
              <a:endParaRPr/>
            </a:p>
          </p:txBody>
        </p:sp>
        <p:sp>
          <p:nvSpPr>
            <p:cNvPr id="29" name="object 29"/>
            <p:cNvSpPr/>
            <p:nvPr/>
          </p:nvSpPr>
          <p:spPr>
            <a:xfrm>
              <a:off x="2519997" y="2986506"/>
              <a:ext cx="557530" cy="175895"/>
            </a:xfrm>
            <a:custGeom>
              <a:avLst/>
              <a:gdLst/>
              <a:ahLst/>
              <a:cxnLst/>
              <a:rect l="l" t="t" r="r" b="b"/>
              <a:pathLst>
                <a:path w="557530"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30" name="object 30"/>
            <p:cNvSpPr/>
            <p:nvPr/>
          </p:nvSpPr>
          <p:spPr>
            <a:xfrm>
              <a:off x="3303460" y="3040126"/>
              <a:ext cx="557530" cy="175895"/>
            </a:xfrm>
            <a:custGeom>
              <a:avLst/>
              <a:gdLst/>
              <a:ahLst/>
              <a:cxnLst/>
              <a:rect l="l" t="t" r="r" b="b"/>
              <a:pathLst>
                <a:path w="557529" h="175894">
                  <a:moveTo>
                    <a:pt x="557326" y="0"/>
                  </a:moveTo>
                  <a:lnTo>
                    <a:pt x="162445" y="0"/>
                  </a:lnTo>
                  <a:lnTo>
                    <a:pt x="0" y="175755"/>
                  </a:lnTo>
                  <a:lnTo>
                    <a:pt x="394881" y="175755"/>
                  </a:lnTo>
                  <a:lnTo>
                    <a:pt x="557326" y="0"/>
                  </a:lnTo>
                  <a:close/>
                </a:path>
              </a:pathLst>
            </a:custGeom>
            <a:solidFill>
              <a:srgbClr val="E7E6E6"/>
            </a:solidFill>
          </p:spPr>
          <p:txBody>
            <a:bodyPr wrap="square" lIns="0" tIns="0" rIns="0" bIns="0" rtlCol="0"/>
            <a:lstStyle/>
            <a:p>
              <a:endParaRPr/>
            </a:p>
          </p:txBody>
        </p:sp>
        <p:sp>
          <p:nvSpPr>
            <p:cNvPr id="31" name="object 31"/>
            <p:cNvSpPr/>
            <p:nvPr/>
          </p:nvSpPr>
          <p:spPr>
            <a:xfrm>
              <a:off x="3303460" y="3040126"/>
              <a:ext cx="557530" cy="175895"/>
            </a:xfrm>
            <a:custGeom>
              <a:avLst/>
              <a:gdLst/>
              <a:ahLst/>
              <a:cxnLst/>
              <a:rect l="l" t="t" r="r" b="b"/>
              <a:pathLst>
                <a:path w="557529"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32" name="object 32"/>
            <p:cNvSpPr/>
            <p:nvPr/>
          </p:nvSpPr>
          <p:spPr>
            <a:xfrm>
              <a:off x="4064825" y="3028594"/>
              <a:ext cx="557530" cy="175895"/>
            </a:xfrm>
            <a:custGeom>
              <a:avLst/>
              <a:gdLst/>
              <a:ahLst/>
              <a:cxnLst/>
              <a:rect l="l" t="t" r="r" b="b"/>
              <a:pathLst>
                <a:path w="557529" h="175894">
                  <a:moveTo>
                    <a:pt x="557326" y="0"/>
                  </a:moveTo>
                  <a:lnTo>
                    <a:pt x="162433" y="0"/>
                  </a:lnTo>
                  <a:lnTo>
                    <a:pt x="0" y="175742"/>
                  </a:lnTo>
                  <a:lnTo>
                    <a:pt x="394881" y="175742"/>
                  </a:lnTo>
                  <a:lnTo>
                    <a:pt x="557326" y="0"/>
                  </a:lnTo>
                  <a:close/>
                </a:path>
              </a:pathLst>
            </a:custGeom>
            <a:solidFill>
              <a:srgbClr val="E7E6E6"/>
            </a:solidFill>
          </p:spPr>
          <p:txBody>
            <a:bodyPr wrap="square" lIns="0" tIns="0" rIns="0" bIns="0" rtlCol="0"/>
            <a:lstStyle/>
            <a:p>
              <a:endParaRPr/>
            </a:p>
          </p:txBody>
        </p:sp>
        <p:sp>
          <p:nvSpPr>
            <p:cNvPr id="33" name="object 33"/>
            <p:cNvSpPr/>
            <p:nvPr/>
          </p:nvSpPr>
          <p:spPr>
            <a:xfrm>
              <a:off x="4064825" y="3028594"/>
              <a:ext cx="557530" cy="175895"/>
            </a:xfrm>
            <a:custGeom>
              <a:avLst/>
              <a:gdLst/>
              <a:ahLst/>
              <a:cxnLst/>
              <a:rect l="l" t="t" r="r" b="b"/>
              <a:pathLst>
                <a:path w="557529"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34" name="object 34"/>
            <p:cNvSpPr/>
            <p:nvPr/>
          </p:nvSpPr>
          <p:spPr>
            <a:xfrm>
              <a:off x="1583245" y="3556190"/>
              <a:ext cx="1071880" cy="76200"/>
            </a:xfrm>
            <a:custGeom>
              <a:avLst/>
              <a:gdLst/>
              <a:ahLst/>
              <a:cxnLst/>
              <a:rect l="l" t="t" r="r" b="b"/>
              <a:pathLst>
                <a:path w="1071880" h="76200">
                  <a:moveTo>
                    <a:pt x="995400" y="0"/>
                  </a:moveTo>
                  <a:lnTo>
                    <a:pt x="995400" y="76200"/>
                  </a:lnTo>
                  <a:lnTo>
                    <a:pt x="1052550" y="47625"/>
                  </a:lnTo>
                  <a:lnTo>
                    <a:pt x="1008100" y="47625"/>
                  </a:lnTo>
                  <a:lnTo>
                    <a:pt x="1008100" y="28575"/>
                  </a:lnTo>
                  <a:lnTo>
                    <a:pt x="1052550" y="28575"/>
                  </a:lnTo>
                  <a:lnTo>
                    <a:pt x="995400" y="0"/>
                  </a:lnTo>
                  <a:close/>
                </a:path>
                <a:path w="1071880" h="76200">
                  <a:moveTo>
                    <a:pt x="995400" y="28575"/>
                  </a:moveTo>
                  <a:lnTo>
                    <a:pt x="0" y="28575"/>
                  </a:lnTo>
                  <a:lnTo>
                    <a:pt x="0" y="47625"/>
                  </a:lnTo>
                  <a:lnTo>
                    <a:pt x="995400" y="47625"/>
                  </a:lnTo>
                  <a:lnTo>
                    <a:pt x="995400" y="28575"/>
                  </a:lnTo>
                  <a:close/>
                </a:path>
                <a:path w="1071880" h="76200">
                  <a:moveTo>
                    <a:pt x="1052550" y="28575"/>
                  </a:moveTo>
                  <a:lnTo>
                    <a:pt x="1008100" y="28575"/>
                  </a:lnTo>
                  <a:lnTo>
                    <a:pt x="1008100" y="47625"/>
                  </a:lnTo>
                  <a:lnTo>
                    <a:pt x="1052550" y="47625"/>
                  </a:lnTo>
                  <a:lnTo>
                    <a:pt x="1071600" y="38100"/>
                  </a:lnTo>
                  <a:lnTo>
                    <a:pt x="1052550" y="28575"/>
                  </a:lnTo>
                  <a:close/>
                </a:path>
              </a:pathLst>
            </a:custGeom>
            <a:solidFill>
              <a:srgbClr val="C8472B"/>
            </a:solidFill>
          </p:spPr>
          <p:txBody>
            <a:bodyPr wrap="square" lIns="0" tIns="0" rIns="0" bIns="0" rtlCol="0"/>
            <a:lstStyle/>
            <a:p>
              <a:endParaRPr/>
            </a:p>
          </p:txBody>
        </p:sp>
      </p:grpSp>
      <p:sp>
        <p:nvSpPr>
          <p:cNvPr id="35" name="object 35"/>
          <p:cNvSpPr txBox="1"/>
          <p:nvPr/>
        </p:nvSpPr>
        <p:spPr>
          <a:xfrm>
            <a:off x="4790033" y="5680964"/>
            <a:ext cx="150304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Input</a:t>
            </a:r>
            <a:r>
              <a:rPr sz="2400" spc="-50" dirty="0">
                <a:latin typeface="Calibri"/>
                <a:cs typeface="Calibri"/>
              </a:rPr>
              <a:t> </a:t>
            </a:r>
            <a:r>
              <a:rPr sz="2400" spc="-20" dirty="0">
                <a:latin typeface="Calibri"/>
                <a:cs typeface="Calibri"/>
              </a:rPr>
              <a:t>image</a:t>
            </a:r>
            <a:endParaRPr sz="2400">
              <a:latin typeface="Calibri"/>
              <a:cs typeface="Calibri"/>
            </a:endParaRPr>
          </a:p>
        </p:txBody>
      </p:sp>
      <p:sp>
        <p:nvSpPr>
          <p:cNvPr id="36" name="object 36"/>
          <p:cNvSpPr txBox="1"/>
          <p:nvPr/>
        </p:nvSpPr>
        <p:spPr>
          <a:xfrm>
            <a:off x="4740198" y="2108199"/>
            <a:ext cx="2752725" cy="2503805"/>
          </a:xfrm>
          <a:prstGeom prst="rect">
            <a:avLst/>
          </a:prstGeom>
        </p:spPr>
        <p:txBody>
          <a:bodyPr vert="horz" wrap="square" lIns="0" tIns="12700" rIns="0" bIns="0" rtlCol="0">
            <a:spAutoFit/>
          </a:bodyPr>
          <a:lstStyle/>
          <a:p>
            <a:pPr marL="83185">
              <a:lnSpc>
                <a:spcPct val="100000"/>
              </a:lnSpc>
              <a:spcBef>
                <a:spcPts val="100"/>
              </a:spcBef>
            </a:pPr>
            <a:r>
              <a:rPr sz="2400" spc="-50" dirty="0">
                <a:latin typeface="Calibri"/>
                <a:cs typeface="Calibri"/>
              </a:rPr>
              <a:t>Per-</a:t>
            </a:r>
            <a:r>
              <a:rPr sz="2400" dirty="0">
                <a:latin typeface="Calibri"/>
                <a:cs typeface="Calibri"/>
              </a:rPr>
              <a:t>Region</a:t>
            </a:r>
            <a:r>
              <a:rPr sz="2400" spc="-45" dirty="0">
                <a:latin typeface="Calibri"/>
                <a:cs typeface="Calibri"/>
              </a:rPr>
              <a:t> </a:t>
            </a:r>
            <a:r>
              <a:rPr sz="2500" spc="-10" dirty="0">
                <a:latin typeface="Calibri"/>
                <a:cs typeface="Calibri"/>
              </a:rPr>
              <a:t>Network</a:t>
            </a:r>
            <a:endParaRPr sz="2500">
              <a:latin typeface="Calibri"/>
              <a:cs typeface="Calibri"/>
            </a:endParaRPr>
          </a:p>
          <a:p>
            <a:pPr marL="83820" marR="5080" indent="-71755">
              <a:lnSpc>
                <a:spcPct val="133300"/>
              </a:lnSpc>
              <a:spcBef>
                <a:spcPts val="1445"/>
              </a:spcBef>
            </a:pPr>
            <a:r>
              <a:rPr sz="2400" dirty="0">
                <a:solidFill>
                  <a:srgbClr val="C8472B"/>
                </a:solidFill>
                <a:latin typeface="Calibri"/>
                <a:cs typeface="Calibri"/>
              </a:rPr>
              <a:t>Crop</a:t>
            </a:r>
            <a:r>
              <a:rPr sz="2400" spc="-60" dirty="0">
                <a:solidFill>
                  <a:srgbClr val="C8472B"/>
                </a:solidFill>
                <a:latin typeface="Calibri"/>
                <a:cs typeface="Calibri"/>
              </a:rPr>
              <a:t> </a:t>
            </a:r>
            <a:r>
              <a:rPr sz="2400" dirty="0">
                <a:solidFill>
                  <a:srgbClr val="C8472B"/>
                </a:solidFill>
                <a:latin typeface="Calibri"/>
                <a:cs typeface="Calibri"/>
              </a:rPr>
              <a:t>+</a:t>
            </a:r>
            <a:r>
              <a:rPr sz="2400" spc="-50" dirty="0">
                <a:solidFill>
                  <a:srgbClr val="C8472B"/>
                </a:solidFill>
                <a:latin typeface="Calibri"/>
                <a:cs typeface="Calibri"/>
              </a:rPr>
              <a:t> </a:t>
            </a:r>
            <a:r>
              <a:rPr sz="2400" spc="-10" dirty="0">
                <a:solidFill>
                  <a:srgbClr val="C8472B"/>
                </a:solidFill>
                <a:latin typeface="Calibri"/>
                <a:cs typeface="Calibri"/>
              </a:rPr>
              <a:t>Resize</a:t>
            </a:r>
            <a:r>
              <a:rPr sz="2400" spc="-50" dirty="0">
                <a:solidFill>
                  <a:srgbClr val="C8472B"/>
                </a:solidFill>
                <a:latin typeface="Calibri"/>
                <a:cs typeface="Calibri"/>
              </a:rPr>
              <a:t> </a:t>
            </a:r>
            <a:r>
              <a:rPr sz="2400" spc="-10" dirty="0">
                <a:solidFill>
                  <a:srgbClr val="C8472B"/>
                </a:solidFill>
                <a:latin typeface="Calibri"/>
                <a:cs typeface="Calibri"/>
              </a:rPr>
              <a:t>features </a:t>
            </a:r>
            <a:r>
              <a:rPr sz="2400" dirty="0">
                <a:latin typeface="Calibri"/>
                <a:cs typeface="Calibri"/>
              </a:rPr>
              <a:t>Image</a:t>
            </a:r>
            <a:r>
              <a:rPr sz="2400" spc="-55" dirty="0">
                <a:latin typeface="Calibri"/>
                <a:cs typeface="Calibri"/>
              </a:rPr>
              <a:t> </a:t>
            </a:r>
            <a:r>
              <a:rPr sz="2400" spc="-10" dirty="0">
                <a:latin typeface="Calibri"/>
                <a:cs typeface="Calibri"/>
              </a:rPr>
              <a:t>features</a:t>
            </a:r>
            <a:endParaRPr sz="2400">
              <a:latin typeface="Calibri"/>
              <a:cs typeface="Calibri"/>
            </a:endParaRPr>
          </a:p>
          <a:p>
            <a:pPr marL="169545" marR="356870">
              <a:lnSpc>
                <a:spcPct val="100000"/>
              </a:lnSpc>
              <a:spcBef>
                <a:spcPts val="1385"/>
              </a:spcBef>
            </a:pPr>
            <a:r>
              <a:rPr sz="2500" dirty="0">
                <a:latin typeface="Calibri"/>
                <a:cs typeface="Calibri"/>
              </a:rPr>
              <a:t>Run</a:t>
            </a:r>
            <a:r>
              <a:rPr sz="2500" spc="-55" dirty="0">
                <a:latin typeface="Calibri"/>
                <a:cs typeface="Calibri"/>
              </a:rPr>
              <a:t> </a:t>
            </a:r>
            <a:r>
              <a:rPr sz="2500" dirty="0">
                <a:latin typeface="Calibri"/>
                <a:cs typeface="Calibri"/>
              </a:rPr>
              <a:t>whole</a:t>
            </a:r>
            <a:r>
              <a:rPr sz="2500" spc="-55" dirty="0">
                <a:latin typeface="Calibri"/>
                <a:cs typeface="Calibri"/>
              </a:rPr>
              <a:t> </a:t>
            </a:r>
            <a:r>
              <a:rPr sz="2500" spc="-20" dirty="0">
                <a:latin typeface="Calibri"/>
                <a:cs typeface="Calibri"/>
              </a:rPr>
              <a:t>image </a:t>
            </a:r>
            <a:r>
              <a:rPr sz="2500" dirty="0">
                <a:latin typeface="Calibri"/>
                <a:cs typeface="Calibri"/>
              </a:rPr>
              <a:t>through</a:t>
            </a:r>
            <a:r>
              <a:rPr sz="2500" spc="-110" dirty="0">
                <a:latin typeface="Calibri"/>
                <a:cs typeface="Calibri"/>
              </a:rPr>
              <a:t> </a:t>
            </a:r>
            <a:r>
              <a:rPr sz="2400" spc="-10" dirty="0">
                <a:latin typeface="Calibri"/>
                <a:cs typeface="Calibri"/>
              </a:rPr>
              <a:t>ConvNet</a:t>
            </a:r>
            <a:endParaRPr sz="2400">
              <a:latin typeface="Calibri"/>
              <a:cs typeface="Calibri"/>
            </a:endParaRPr>
          </a:p>
        </p:txBody>
      </p:sp>
      <p:sp>
        <p:nvSpPr>
          <p:cNvPr id="37" name="object 37"/>
          <p:cNvSpPr txBox="1"/>
          <p:nvPr/>
        </p:nvSpPr>
        <p:spPr>
          <a:xfrm>
            <a:off x="43853" y="3836923"/>
            <a:ext cx="1771014" cy="1497965"/>
          </a:xfrm>
          <a:prstGeom prst="rect">
            <a:avLst/>
          </a:prstGeom>
        </p:spPr>
        <p:txBody>
          <a:bodyPr vert="horz" wrap="square" lIns="0" tIns="9525" rIns="0" bIns="0" rtlCol="0">
            <a:spAutoFit/>
          </a:bodyPr>
          <a:lstStyle/>
          <a:p>
            <a:pPr marL="12700" marR="5080">
              <a:lnSpc>
                <a:spcPct val="100800"/>
              </a:lnSpc>
              <a:spcBef>
                <a:spcPts val="75"/>
              </a:spcBef>
            </a:pPr>
            <a:r>
              <a:rPr sz="2400" spc="-10" dirty="0">
                <a:latin typeface="Calibri"/>
                <a:cs typeface="Calibri"/>
              </a:rPr>
              <a:t>“Backbone” network: </a:t>
            </a:r>
            <a:r>
              <a:rPr sz="2400" dirty="0">
                <a:latin typeface="Calibri"/>
                <a:cs typeface="Calibri"/>
              </a:rPr>
              <a:t>AlexNet,</a:t>
            </a:r>
            <a:r>
              <a:rPr sz="2400" spc="-125" dirty="0">
                <a:latin typeface="Calibri"/>
                <a:cs typeface="Calibri"/>
              </a:rPr>
              <a:t> </a:t>
            </a:r>
            <a:r>
              <a:rPr sz="2400" spc="-20" dirty="0">
                <a:latin typeface="Calibri"/>
                <a:cs typeface="Calibri"/>
              </a:rPr>
              <a:t>VGG, </a:t>
            </a:r>
            <a:r>
              <a:rPr sz="2400" spc="-10" dirty="0">
                <a:latin typeface="Calibri"/>
                <a:cs typeface="Calibri"/>
              </a:rPr>
              <a:t>ResNet,</a:t>
            </a:r>
            <a:r>
              <a:rPr sz="2400" spc="-90" dirty="0">
                <a:latin typeface="Calibri"/>
                <a:cs typeface="Calibri"/>
              </a:rPr>
              <a:t> </a:t>
            </a:r>
            <a:r>
              <a:rPr sz="2400" spc="-25" dirty="0">
                <a:latin typeface="Calibri"/>
                <a:cs typeface="Calibri"/>
              </a:rPr>
              <a:t>etc</a:t>
            </a:r>
            <a:endParaRPr sz="2400">
              <a:latin typeface="Calibri"/>
              <a:cs typeface="Calibri"/>
            </a:endParaRPr>
          </a:p>
        </p:txBody>
      </p:sp>
      <p:sp>
        <p:nvSpPr>
          <p:cNvPr id="38" name="object 38"/>
          <p:cNvSpPr txBox="1"/>
          <p:nvPr/>
        </p:nvSpPr>
        <p:spPr>
          <a:xfrm>
            <a:off x="81477" y="2008123"/>
            <a:ext cx="1985645" cy="1497965"/>
          </a:xfrm>
          <a:prstGeom prst="rect">
            <a:avLst/>
          </a:prstGeom>
        </p:spPr>
        <p:txBody>
          <a:bodyPr vert="horz" wrap="square" lIns="0" tIns="9525" rIns="0" bIns="0" rtlCol="0">
            <a:spAutoFit/>
          </a:bodyPr>
          <a:lstStyle/>
          <a:p>
            <a:pPr marL="12700" marR="5080">
              <a:lnSpc>
                <a:spcPct val="100800"/>
              </a:lnSpc>
              <a:spcBef>
                <a:spcPts val="75"/>
              </a:spcBef>
            </a:pPr>
            <a:r>
              <a:rPr sz="2400" dirty="0">
                <a:latin typeface="Calibri"/>
                <a:cs typeface="Calibri"/>
              </a:rPr>
              <a:t>Regions</a:t>
            </a:r>
            <a:r>
              <a:rPr sz="2400" spc="-120" dirty="0">
                <a:latin typeface="Calibri"/>
                <a:cs typeface="Calibri"/>
              </a:rPr>
              <a:t> </a:t>
            </a:r>
            <a:r>
              <a:rPr sz="2400" spc="-25" dirty="0">
                <a:latin typeface="Calibri"/>
                <a:cs typeface="Calibri"/>
              </a:rPr>
              <a:t>of </a:t>
            </a:r>
            <a:r>
              <a:rPr sz="2400" spc="-10" dirty="0">
                <a:latin typeface="Calibri"/>
                <a:cs typeface="Calibri"/>
              </a:rPr>
              <a:t>Interest</a:t>
            </a:r>
            <a:r>
              <a:rPr sz="2400" spc="-120" dirty="0">
                <a:latin typeface="Calibri"/>
                <a:cs typeface="Calibri"/>
              </a:rPr>
              <a:t> </a:t>
            </a:r>
            <a:r>
              <a:rPr sz="2400" spc="-10" dirty="0">
                <a:latin typeface="Calibri"/>
                <a:cs typeface="Calibri"/>
              </a:rPr>
              <a:t>(RoIs) </a:t>
            </a:r>
            <a:r>
              <a:rPr sz="2400" dirty="0">
                <a:latin typeface="Calibri"/>
                <a:cs typeface="Calibri"/>
              </a:rPr>
              <a:t>from</a:t>
            </a:r>
            <a:r>
              <a:rPr sz="2400" spc="-45" dirty="0">
                <a:latin typeface="Calibri"/>
                <a:cs typeface="Calibri"/>
              </a:rPr>
              <a:t> </a:t>
            </a:r>
            <a:r>
              <a:rPr sz="2400" dirty="0">
                <a:latin typeface="Calibri"/>
                <a:cs typeface="Calibri"/>
              </a:rPr>
              <a:t>a</a:t>
            </a:r>
            <a:r>
              <a:rPr sz="2400" spc="-40" dirty="0">
                <a:latin typeface="Calibri"/>
                <a:cs typeface="Calibri"/>
              </a:rPr>
              <a:t> </a:t>
            </a:r>
            <a:r>
              <a:rPr sz="2400" spc="-10" dirty="0">
                <a:latin typeface="Calibri"/>
                <a:cs typeface="Calibri"/>
              </a:rPr>
              <a:t>proposal method</a:t>
            </a:r>
            <a:endParaRPr sz="2400">
              <a:latin typeface="Calibri"/>
              <a:cs typeface="Calibri"/>
            </a:endParaRPr>
          </a:p>
        </p:txBody>
      </p:sp>
      <p:grpSp>
        <p:nvGrpSpPr>
          <p:cNvPr id="39" name="object 39"/>
          <p:cNvGrpSpPr/>
          <p:nvPr/>
        </p:nvGrpSpPr>
        <p:grpSpPr>
          <a:xfrm>
            <a:off x="2578950" y="2117331"/>
            <a:ext cx="519430" cy="661670"/>
            <a:chOff x="2578950" y="2117331"/>
            <a:chExt cx="519430" cy="661670"/>
          </a:xfrm>
        </p:grpSpPr>
        <p:sp>
          <p:nvSpPr>
            <p:cNvPr id="40" name="object 40"/>
            <p:cNvSpPr/>
            <p:nvPr/>
          </p:nvSpPr>
          <p:spPr>
            <a:xfrm>
              <a:off x="2983331" y="2123681"/>
              <a:ext cx="108585" cy="648970"/>
            </a:xfrm>
            <a:custGeom>
              <a:avLst/>
              <a:gdLst/>
              <a:ahLst/>
              <a:cxnLst/>
              <a:rect l="l" t="t" r="r" b="b"/>
              <a:pathLst>
                <a:path w="108585" h="648969">
                  <a:moveTo>
                    <a:pt x="108165" y="0"/>
                  </a:moveTo>
                  <a:lnTo>
                    <a:pt x="0" y="108153"/>
                  </a:lnTo>
                  <a:lnTo>
                    <a:pt x="0" y="648906"/>
                  </a:lnTo>
                  <a:lnTo>
                    <a:pt x="108165" y="540753"/>
                  </a:lnTo>
                  <a:lnTo>
                    <a:pt x="108165" y="0"/>
                  </a:lnTo>
                  <a:close/>
                </a:path>
              </a:pathLst>
            </a:custGeom>
            <a:solidFill>
              <a:srgbClr val="CDCDCD">
                <a:alpha val="92939"/>
              </a:srgbClr>
            </a:solidFill>
          </p:spPr>
          <p:txBody>
            <a:bodyPr wrap="square" lIns="0" tIns="0" rIns="0" bIns="0" rtlCol="0"/>
            <a:lstStyle/>
            <a:p>
              <a:endParaRPr/>
            </a:p>
          </p:txBody>
        </p:sp>
        <p:sp>
          <p:nvSpPr>
            <p:cNvPr id="41" name="object 41"/>
            <p:cNvSpPr/>
            <p:nvPr/>
          </p:nvSpPr>
          <p:spPr>
            <a:xfrm>
              <a:off x="2585300" y="2123681"/>
              <a:ext cx="506730" cy="108585"/>
            </a:xfrm>
            <a:custGeom>
              <a:avLst/>
              <a:gdLst/>
              <a:ahLst/>
              <a:cxnLst/>
              <a:rect l="l" t="t" r="r" b="b"/>
              <a:pathLst>
                <a:path w="506730" h="108585">
                  <a:moveTo>
                    <a:pt x="506196" y="0"/>
                  </a:moveTo>
                  <a:lnTo>
                    <a:pt x="108165" y="0"/>
                  </a:lnTo>
                  <a:lnTo>
                    <a:pt x="0" y="108153"/>
                  </a:lnTo>
                  <a:lnTo>
                    <a:pt x="398030" y="108153"/>
                  </a:lnTo>
                  <a:lnTo>
                    <a:pt x="506196" y="0"/>
                  </a:lnTo>
                  <a:close/>
                </a:path>
              </a:pathLst>
            </a:custGeom>
            <a:solidFill>
              <a:srgbClr val="FFFFFF">
                <a:alpha val="92939"/>
              </a:srgbClr>
            </a:solidFill>
          </p:spPr>
          <p:txBody>
            <a:bodyPr wrap="square" lIns="0" tIns="0" rIns="0" bIns="0" rtlCol="0"/>
            <a:lstStyle/>
            <a:p>
              <a:endParaRPr/>
            </a:p>
          </p:txBody>
        </p:sp>
        <p:sp>
          <p:nvSpPr>
            <p:cNvPr id="42" name="object 42"/>
            <p:cNvSpPr/>
            <p:nvPr/>
          </p:nvSpPr>
          <p:spPr>
            <a:xfrm>
              <a:off x="2585300" y="2123681"/>
              <a:ext cx="506730" cy="648970"/>
            </a:xfrm>
            <a:custGeom>
              <a:avLst/>
              <a:gdLst/>
              <a:ahLst/>
              <a:cxnLst/>
              <a:rect l="l" t="t" r="r" b="b"/>
              <a:pathLst>
                <a:path w="506730" h="648969">
                  <a:moveTo>
                    <a:pt x="0" y="108162"/>
                  </a:moveTo>
                  <a:lnTo>
                    <a:pt x="108162" y="0"/>
                  </a:lnTo>
                  <a:lnTo>
                    <a:pt x="506186" y="0"/>
                  </a:lnTo>
                  <a:lnTo>
                    <a:pt x="506186" y="540753"/>
                  </a:lnTo>
                  <a:lnTo>
                    <a:pt x="398024" y="648914"/>
                  </a:lnTo>
                  <a:lnTo>
                    <a:pt x="0" y="648914"/>
                  </a:lnTo>
                  <a:lnTo>
                    <a:pt x="0" y="108162"/>
                  </a:lnTo>
                  <a:close/>
                </a:path>
                <a:path w="506730" h="648969">
                  <a:moveTo>
                    <a:pt x="0" y="108162"/>
                  </a:moveTo>
                  <a:lnTo>
                    <a:pt x="398024" y="108162"/>
                  </a:lnTo>
                  <a:lnTo>
                    <a:pt x="506186" y="0"/>
                  </a:lnTo>
                </a:path>
              </a:pathLst>
            </a:custGeom>
            <a:ln w="12700">
              <a:solidFill>
                <a:srgbClr val="1D7D66"/>
              </a:solidFill>
            </a:ln>
          </p:spPr>
          <p:txBody>
            <a:bodyPr wrap="square" lIns="0" tIns="0" rIns="0" bIns="0" rtlCol="0"/>
            <a:lstStyle/>
            <a:p>
              <a:endParaRPr/>
            </a:p>
          </p:txBody>
        </p:sp>
      </p:grpSp>
      <p:sp>
        <p:nvSpPr>
          <p:cNvPr id="43" name="object 43"/>
          <p:cNvSpPr/>
          <p:nvPr/>
        </p:nvSpPr>
        <p:spPr>
          <a:xfrm>
            <a:off x="2983325" y="2231843"/>
            <a:ext cx="0" cy="541020"/>
          </a:xfrm>
          <a:custGeom>
            <a:avLst/>
            <a:gdLst/>
            <a:ahLst/>
            <a:cxnLst/>
            <a:rect l="l" t="t" r="r" b="b"/>
            <a:pathLst>
              <a:path h="541019">
                <a:moveTo>
                  <a:pt x="0" y="0"/>
                </a:moveTo>
                <a:lnTo>
                  <a:pt x="0" y="540752"/>
                </a:lnTo>
              </a:path>
            </a:pathLst>
          </a:custGeom>
          <a:ln w="12700">
            <a:solidFill>
              <a:srgbClr val="1D7D66"/>
            </a:solidFill>
          </a:ln>
        </p:spPr>
        <p:txBody>
          <a:bodyPr wrap="square" lIns="0" tIns="0" rIns="0" bIns="0" rtlCol="0"/>
          <a:lstStyle/>
          <a:p>
            <a:endParaRPr/>
          </a:p>
        </p:txBody>
      </p:sp>
      <p:sp>
        <p:nvSpPr>
          <p:cNvPr id="44" name="object 44"/>
          <p:cNvSpPr txBox="1"/>
          <p:nvPr/>
        </p:nvSpPr>
        <p:spPr>
          <a:xfrm>
            <a:off x="2646725"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45" name="object 45"/>
          <p:cNvGrpSpPr/>
          <p:nvPr/>
        </p:nvGrpSpPr>
        <p:grpSpPr>
          <a:xfrm>
            <a:off x="3322675" y="2118093"/>
            <a:ext cx="519430" cy="661670"/>
            <a:chOff x="3322675" y="2118093"/>
            <a:chExt cx="519430" cy="661670"/>
          </a:xfrm>
        </p:grpSpPr>
        <p:sp>
          <p:nvSpPr>
            <p:cNvPr id="46" name="object 46"/>
            <p:cNvSpPr/>
            <p:nvPr/>
          </p:nvSpPr>
          <p:spPr>
            <a:xfrm>
              <a:off x="3727056" y="2124443"/>
              <a:ext cx="108585" cy="648970"/>
            </a:xfrm>
            <a:custGeom>
              <a:avLst/>
              <a:gdLst/>
              <a:ahLst/>
              <a:cxnLst/>
              <a:rect l="l" t="t" r="r" b="b"/>
              <a:pathLst>
                <a:path w="108585" h="648969">
                  <a:moveTo>
                    <a:pt x="108165" y="0"/>
                  </a:moveTo>
                  <a:lnTo>
                    <a:pt x="0" y="108165"/>
                  </a:lnTo>
                  <a:lnTo>
                    <a:pt x="0" y="648919"/>
                  </a:lnTo>
                  <a:lnTo>
                    <a:pt x="108165" y="540753"/>
                  </a:lnTo>
                  <a:lnTo>
                    <a:pt x="108165" y="0"/>
                  </a:lnTo>
                  <a:close/>
                </a:path>
              </a:pathLst>
            </a:custGeom>
            <a:solidFill>
              <a:srgbClr val="CDCDCD">
                <a:alpha val="92939"/>
              </a:srgbClr>
            </a:solidFill>
          </p:spPr>
          <p:txBody>
            <a:bodyPr wrap="square" lIns="0" tIns="0" rIns="0" bIns="0" rtlCol="0"/>
            <a:lstStyle/>
            <a:p>
              <a:endParaRPr/>
            </a:p>
          </p:txBody>
        </p:sp>
        <p:sp>
          <p:nvSpPr>
            <p:cNvPr id="47" name="object 47"/>
            <p:cNvSpPr/>
            <p:nvPr/>
          </p:nvSpPr>
          <p:spPr>
            <a:xfrm>
              <a:off x="3329025" y="2124443"/>
              <a:ext cx="506730" cy="108585"/>
            </a:xfrm>
            <a:custGeom>
              <a:avLst/>
              <a:gdLst/>
              <a:ahLst/>
              <a:cxnLst/>
              <a:rect l="l" t="t" r="r" b="b"/>
              <a:pathLst>
                <a:path w="506729" h="108585">
                  <a:moveTo>
                    <a:pt x="506196" y="0"/>
                  </a:moveTo>
                  <a:lnTo>
                    <a:pt x="108165" y="0"/>
                  </a:lnTo>
                  <a:lnTo>
                    <a:pt x="0" y="108165"/>
                  </a:lnTo>
                  <a:lnTo>
                    <a:pt x="398030" y="108165"/>
                  </a:lnTo>
                  <a:lnTo>
                    <a:pt x="506196" y="0"/>
                  </a:lnTo>
                  <a:close/>
                </a:path>
              </a:pathLst>
            </a:custGeom>
            <a:solidFill>
              <a:srgbClr val="FFFFFF">
                <a:alpha val="92939"/>
              </a:srgbClr>
            </a:solidFill>
          </p:spPr>
          <p:txBody>
            <a:bodyPr wrap="square" lIns="0" tIns="0" rIns="0" bIns="0" rtlCol="0"/>
            <a:lstStyle/>
            <a:p>
              <a:endParaRPr/>
            </a:p>
          </p:txBody>
        </p:sp>
        <p:sp>
          <p:nvSpPr>
            <p:cNvPr id="48" name="object 48"/>
            <p:cNvSpPr/>
            <p:nvPr/>
          </p:nvSpPr>
          <p:spPr>
            <a:xfrm>
              <a:off x="3329025" y="2124443"/>
              <a:ext cx="506730" cy="648970"/>
            </a:xfrm>
            <a:custGeom>
              <a:avLst/>
              <a:gdLst/>
              <a:ahLst/>
              <a:cxnLst/>
              <a:rect l="l" t="t" r="r" b="b"/>
              <a:pathLst>
                <a:path w="506729" h="648969">
                  <a:moveTo>
                    <a:pt x="0" y="108162"/>
                  </a:moveTo>
                  <a:lnTo>
                    <a:pt x="108162" y="0"/>
                  </a:lnTo>
                  <a:lnTo>
                    <a:pt x="506186" y="0"/>
                  </a:lnTo>
                  <a:lnTo>
                    <a:pt x="506186" y="540753"/>
                  </a:lnTo>
                  <a:lnTo>
                    <a:pt x="398024" y="648914"/>
                  </a:lnTo>
                  <a:lnTo>
                    <a:pt x="0" y="648914"/>
                  </a:lnTo>
                  <a:lnTo>
                    <a:pt x="0" y="108162"/>
                  </a:lnTo>
                  <a:close/>
                </a:path>
                <a:path w="506729" h="648969">
                  <a:moveTo>
                    <a:pt x="0" y="108162"/>
                  </a:moveTo>
                  <a:lnTo>
                    <a:pt x="398024" y="108162"/>
                  </a:lnTo>
                  <a:lnTo>
                    <a:pt x="506186" y="0"/>
                  </a:lnTo>
                </a:path>
              </a:pathLst>
            </a:custGeom>
            <a:ln w="12700">
              <a:solidFill>
                <a:srgbClr val="1D7D66"/>
              </a:solidFill>
            </a:ln>
          </p:spPr>
          <p:txBody>
            <a:bodyPr wrap="square" lIns="0" tIns="0" rIns="0" bIns="0" rtlCol="0"/>
            <a:lstStyle/>
            <a:p>
              <a:endParaRPr/>
            </a:p>
          </p:txBody>
        </p:sp>
      </p:grpSp>
      <p:sp>
        <p:nvSpPr>
          <p:cNvPr id="49" name="object 49"/>
          <p:cNvSpPr/>
          <p:nvPr/>
        </p:nvSpPr>
        <p:spPr>
          <a:xfrm>
            <a:off x="3727049" y="2232605"/>
            <a:ext cx="0" cy="541020"/>
          </a:xfrm>
          <a:custGeom>
            <a:avLst/>
            <a:gdLst/>
            <a:ahLst/>
            <a:cxnLst/>
            <a:rect l="l" t="t" r="r" b="b"/>
            <a:pathLst>
              <a:path h="541019">
                <a:moveTo>
                  <a:pt x="0" y="0"/>
                </a:moveTo>
                <a:lnTo>
                  <a:pt x="0" y="540752"/>
                </a:lnTo>
              </a:path>
            </a:pathLst>
          </a:custGeom>
          <a:ln w="12700">
            <a:solidFill>
              <a:srgbClr val="1D7D66"/>
            </a:solidFill>
          </a:ln>
        </p:spPr>
        <p:txBody>
          <a:bodyPr wrap="square" lIns="0" tIns="0" rIns="0" bIns="0" rtlCol="0"/>
          <a:lstStyle/>
          <a:p>
            <a:endParaRPr/>
          </a:p>
        </p:txBody>
      </p:sp>
      <p:sp>
        <p:nvSpPr>
          <p:cNvPr id="50" name="object 50"/>
          <p:cNvSpPr txBox="1"/>
          <p:nvPr/>
        </p:nvSpPr>
        <p:spPr>
          <a:xfrm>
            <a:off x="3390450"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51" name="object 51"/>
          <p:cNvGrpSpPr/>
          <p:nvPr/>
        </p:nvGrpSpPr>
        <p:grpSpPr>
          <a:xfrm>
            <a:off x="4084040" y="2117331"/>
            <a:ext cx="519430" cy="661670"/>
            <a:chOff x="4084040" y="2117331"/>
            <a:chExt cx="519430" cy="661670"/>
          </a:xfrm>
        </p:grpSpPr>
        <p:sp>
          <p:nvSpPr>
            <p:cNvPr id="52" name="object 52"/>
            <p:cNvSpPr/>
            <p:nvPr/>
          </p:nvSpPr>
          <p:spPr>
            <a:xfrm>
              <a:off x="4488421" y="2123681"/>
              <a:ext cx="108585" cy="648970"/>
            </a:xfrm>
            <a:custGeom>
              <a:avLst/>
              <a:gdLst/>
              <a:ahLst/>
              <a:cxnLst/>
              <a:rect l="l" t="t" r="r" b="b"/>
              <a:pathLst>
                <a:path w="108585" h="648969">
                  <a:moveTo>
                    <a:pt x="108153" y="0"/>
                  </a:moveTo>
                  <a:lnTo>
                    <a:pt x="0" y="108153"/>
                  </a:lnTo>
                  <a:lnTo>
                    <a:pt x="0" y="648906"/>
                  </a:lnTo>
                  <a:lnTo>
                    <a:pt x="108153" y="540753"/>
                  </a:lnTo>
                  <a:lnTo>
                    <a:pt x="108153" y="0"/>
                  </a:lnTo>
                  <a:close/>
                </a:path>
              </a:pathLst>
            </a:custGeom>
            <a:solidFill>
              <a:srgbClr val="CDCDCD">
                <a:alpha val="92939"/>
              </a:srgbClr>
            </a:solidFill>
          </p:spPr>
          <p:txBody>
            <a:bodyPr wrap="square" lIns="0" tIns="0" rIns="0" bIns="0" rtlCol="0"/>
            <a:lstStyle/>
            <a:p>
              <a:endParaRPr/>
            </a:p>
          </p:txBody>
        </p:sp>
        <p:sp>
          <p:nvSpPr>
            <p:cNvPr id="53" name="object 53"/>
            <p:cNvSpPr/>
            <p:nvPr/>
          </p:nvSpPr>
          <p:spPr>
            <a:xfrm>
              <a:off x="4090390" y="2123681"/>
              <a:ext cx="506730" cy="108585"/>
            </a:xfrm>
            <a:custGeom>
              <a:avLst/>
              <a:gdLst/>
              <a:ahLst/>
              <a:cxnLst/>
              <a:rect l="l" t="t" r="r" b="b"/>
              <a:pathLst>
                <a:path w="506729" h="108585">
                  <a:moveTo>
                    <a:pt x="506183" y="0"/>
                  </a:moveTo>
                  <a:lnTo>
                    <a:pt x="108165" y="0"/>
                  </a:lnTo>
                  <a:lnTo>
                    <a:pt x="0" y="108153"/>
                  </a:lnTo>
                  <a:lnTo>
                    <a:pt x="398030" y="108153"/>
                  </a:lnTo>
                  <a:lnTo>
                    <a:pt x="506183" y="0"/>
                  </a:lnTo>
                  <a:close/>
                </a:path>
              </a:pathLst>
            </a:custGeom>
            <a:solidFill>
              <a:srgbClr val="FFFFFF">
                <a:alpha val="92939"/>
              </a:srgbClr>
            </a:solidFill>
          </p:spPr>
          <p:txBody>
            <a:bodyPr wrap="square" lIns="0" tIns="0" rIns="0" bIns="0" rtlCol="0"/>
            <a:lstStyle/>
            <a:p>
              <a:endParaRPr/>
            </a:p>
          </p:txBody>
        </p:sp>
        <p:sp>
          <p:nvSpPr>
            <p:cNvPr id="54" name="object 54"/>
            <p:cNvSpPr/>
            <p:nvPr/>
          </p:nvSpPr>
          <p:spPr>
            <a:xfrm>
              <a:off x="4090390" y="2123681"/>
              <a:ext cx="506730" cy="648970"/>
            </a:xfrm>
            <a:custGeom>
              <a:avLst/>
              <a:gdLst/>
              <a:ahLst/>
              <a:cxnLst/>
              <a:rect l="l" t="t" r="r" b="b"/>
              <a:pathLst>
                <a:path w="506729" h="648969">
                  <a:moveTo>
                    <a:pt x="0" y="108162"/>
                  </a:moveTo>
                  <a:lnTo>
                    <a:pt x="108162" y="0"/>
                  </a:lnTo>
                  <a:lnTo>
                    <a:pt x="506186" y="0"/>
                  </a:lnTo>
                  <a:lnTo>
                    <a:pt x="506186" y="540753"/>
                  </a:lnTo>
                  <a:lnTo>
                    <a:pt x="398024" y="648914"/>
                  </a:lnTo>
                  <a:lnTo>
                    <a:pt x="0" y="648914"/>
                  </a:lnTo>
                  <a:lnTo>
                    <a:pt x="0" y="108162"/>
                  </a:lnTo>
                  <a:close/>
                </a:path>
                <a:path w="506729" h="648969">
                  <a:moveTo>
                    <a:pt x="0" y="108162"/>
                  </a:moveTo>
                  <a:lnTo>
                    <a:pt x="398024" y="108162"/>
                  </a:lnTo>
                  <a:lnTo>
                    <a:pt x="506186" y="0"/>
                  </a:lnTo>
                </a:path>
                <a:path w="506729" h="648969">
                  <a:moveTo>
                    <a:pt x="398024" y="108162"/>
                  </a:moveTo>
                  <a:lnTo>
                    <a:pt x="398024" y="648914"/>
                  </a:lnTo>
                </a:path>
              </a:pathLst>
            </a:custGeom>
            <a:ln w="12700">
              <a:solidFill>
                <a:srgbClr val="1D7D66"/>
              </a:solidFill>
            </a:ln>
          </p:spPr>
          <p:txBody>
            <a:bodyPr wrap="square" lIns="0" tIns="0" rIns="0" bIns="0" rtlCol="0"/>
            <a:lstStyle/>
            <a:p>
              <a:endParaRPr/>
            </a:p>
          </p:txBody>
        </p:sp>
      </p:grpSp>
      <p:sp>
        <p:nvSpPr>
          <p:cNvPr id="55" name="object 55"/>
          <p:cNvSpPr txBox="1"/>
          <p:nvPr/>
        </p:nvSpPr>
        <p:spPr>
          <a:xfrm>
            <a:off x="4151802"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56" name="object 56"/>
          <p:cNvGrpSpPr/>
          <p:nvPr/>
        </p:nvGrpSpPr>
        <p:grpSpPr>
          <a:xfrm>
            <a:off x="2673184" y="1779130"/>
            <a:ext cx="5135245" cy="3335020"/>
            <a:chOff x="2673184" y="1779130"/>
            <a:chExt cx="5135245" cy="3335020"/>
          </a:xfrm>
        </p:grpSpPr>
        <p:sp>
          <p:nvSpPr>
            <p:cNvPr id="57" name="object 57"/>
            <p:cNvSpPr/>
            <p:nvPr/>
          </p:nvSpPr>
          <p:spPr>
            <a:xfrm>
              <a:off x="2685745" y="2798927"/>
              <a:ext cx="238760" cy="297180"/>
            </a:xfrm>
            <a:custGeom>
              <a:avLst/>
              <a:gdLst/>
              <a:ahLst/>
              <a:cxnLst/>
              <a:rect l="l" t="t" r="r" b="b"/>
              <a:pathLst>
                <a:path w="238760" h="297180">
                  <a:moveTo>
                    <a:pt x="119125" y="0"/>
                  </a:moveTo>
                  <a:lnTo>
                    <a:pt x="0" y="119125"/>
                  </a:lnTo>
                  <a:lnTo>
                    <a:pt x="59562" y="119125"/>
                  </a:lnTo>
                  <a:lnTo>
                    <a:pt x="59562" y="296646"/>
                  </a:lnTo>
                  <a:lnTo>
                    <a:pt x="178688" y="296646"/>
                  </a:lnTo>
                  <a:lnTo>
                    <a:pt x="178688" y="119125"/>
                  </a:lnTo>
                  <a:lnTo>
                    <a:pt x="238264" y="119125"/>
                  </a:lnTo>
                  <a:lnTo>
                    <a:pt x="119125" y="0"/>
                  </a:lnTo>
                  <a:close/>
                </a:path>
              </a:pathLst>
            </a:custGeom>
            <a:solidFill>
              <a:srgbClr val="28AD8A"/>
            </a:solidFill>
          </p:spPr>
          <p:txBody>
            <a:bodyPr wrap="square" lIns="0" tIns="0" rIns="0" bIns="0" rtlCol="0"/>
            <a:lstStyle/>
            <a:p>
              <a:endParaRPr/>
            </a:p>
          </p:txBody>
        </p:sp>
        <p:sp>
          <p:nvSpPr>
            <p:cNvPr id="58" name="object 58"/>
            <p:cNvSpPr/>
            <p:nvPr/>
          </p:nvSpPr>
          <p:spPr>
            <a:xfrm>
              <a:off x="2685745" y="2798927"/>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59" name="object 59"/>
            <p:cNvSpPr/>
            <p:nvPr/>
          </p:nvSpPr>
          <p:spPr>
            <a:xfrm>
              <a:off x="3414306" y="2787192"/>
              <a:ext cx="238760" cy="297180"/>
            </a:xfrm>
            <a:custGeom>
              <a:avLst/>
              <a:gdLst/>
              <a:ahLst/>
              <a:cxnLst/>
              <a:rect l="l" t="t" r="r" b="b"/>
              <a:pathLst>
                <a:path w="238760" h="297180">
                  <a:moveTo>
                    <a:pt x="119138" y="0"/>
                  </a:moveTo>
                  <a:lnTo>
                    <a:pt x="0" y="119125"/>
                  </a:lnTo>
                  <a:lnTo>
                    <a:pt x="59575" y="119125"/>
                  </a:lnTo>
                  <a:lnTo>
                    <a:pt x="59575" y="296646"/>
                  </a:lnTo>
                  <a:lnTo>
                    <a:pt x="178701" y="296646"/>
                  </a:lnTo>
                  <a:lnTo>
                    <a:pt x="178701" y="119125"/>
                  </a:lnTo>
                  <a:lnTo>
                    <a:pt x="238277" y="119125"/>
                  </a:lnTo>
                  <a:lnTo>
                    <a:pt x="119138" y="0"/>
                  </a:lnTo>
                  <a:close/>
                </a:path>
              </a:pathLst>
            </a:custGeom>
            <a:solidFill>
              <a:srgbClr val="28AD8A"/>
            </a:solidFill>
          </p:spPr>
          <p:txBody>
            <a:bodyPr wrap="square" lIns="0" tIns="0" rIns="0" bIns="0" rtlCol="0"/>
            <a:lstStyle/>
            <a:p>
              <a:endParaRPr/>
            </a:p>
          </p:txBody>
        </p:sp>
        <p:sp>
          <p:nvSpPr>
            <p:cNvPr id="60" name="object 60"/>
            <p:cNvSpPr/>
            <p:nvPr/>
          </p:nvSpPr>
          <p:spPr>
            <a:xfrm>
              <a:off x="3414306" y="2787192"/>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61" name="object 61"/>
            <p:cNvSpPr/>
            <p:nvPr/>
          </p:nvSpPr>
          <p:spPr>
            <a:xfrm>
              <a:off x="4177855" y="2797848"/>
              <a:ext cx="238760" cy="297180"/>
            </a:xfrm>
            <a:custGeom>
              <a:avLst/>
              <a:gdLst/>
              <a:ahLst/>
              <a:cxnLst/>
              <a:rect l="l" t="t" r="r" b="b"/>
              <a:pathLst>
                <a:path w="238760" h="297180">
                  <a:moveTo>
                    <a:pt x="119138" y="0"/>
                  </a:moveTo>
                  <a:lnTo>
                    <a:pt x="0" y="119138"/>
                  </a:lnTo>
                  <a:lnTo>
                    <a:pt x="59575" y="119138"/>
                  </a:lnTo>
                  <a:lnTo>
                    <a:pt x="59575" y="296659"/>
                  </a:lnTo>
                  <a:lnTo>
                    <a:pt x="178701" y="296659"/>
                  </a:lnTo>
                  <a:lnTo>
                    <a:pt x="178701" y="119138"/>
                  </a:lnTo>
                  <a:lnTo>
                    <a:pt x="238264" y="119138"/>
                  </a:lnTo>
                  <a:lnTo>
                    <a:pt x="119138" y="0"/>
                  </a:lnTo>
                  <a:close/>
                </a:path>
              </a:pathLst>
            </a:custGeom>
            <a:solidFill>
              <a:srgbClr val="28AD8A"/>
            </a:solidFill>
          </p:spPr>
          <p:txBody>
            <a:bodyPr wrap="square" lIns="0" tIns="0" rIns="0" bIns="0" rtlCol="0"/>
            <a:lstStyle/>
            <a:p>
              <a:endParaRPr/>
            </a:p>
          </p:txBody>
        </p:sp>
        <p:sp>
          <p:nvSpPr>
            <p:cNvPr id="62" name="object 62"/>
            <p:cNvSpPr/>
            <p:nvPr/>
          </p:nvSpPr>
          <p:spPr>
            <a:xfrm>
              <a:off x="4177855" y="2797848"/>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63" name="object 63"/>
            <p:cNvSpPr/>
            <p:nvPr/>
          </p:nvSpPr>
          <p:spPr>
            <a:xfrm>
              <a:off x="3418928" y="1785480"/>
              <a:ext cx="238760" cy="297180"/>
            </a:xfrm>
            <a:custGeom>
              <a:avLst/>
              <a:gdLst/>
              <a:ahLst/>
              <a:cxnLst/>
              <a:rect l="l" t="t" r="r" b="b"/>
              <a:pathLst>
                <a:path w="238760" h="297180">
                  <a:moveTo>
                    <a:pt x="119125" y="0"/>
                  </a:moveTo>
                  <a:lnTo>
                    <a:pt x="0" y="119138"/>
                  </a:lnTo>
                  <a:lnTo>
                    <a:pt x="59562" y="119138"/>
                  </a:lnTo>
                  <a:lnTo>
                    <a:pt x="59562" y="296646"/>
                  </a:lnTo>
                  <a:lnTo>
                    <a:pt x="178701" y="296646"/>
                  </a:lnTo>
                  <a:lnTo>
                    <a:pt x="178701" y="119138"/>
                  </a:lnTo>
                  <a:lnTo>
                    <a:pt x="238264" y="119138"/>
                  </a:lnTo>
                  <a:lnTo>
                    <a:pt x="119125" y="0"/>
                  </a:lnTo>
                  <a:close/>
                </a:path>
              </a:pathLst>
            </a:custGeom>
            <a:solidFill>
              <a:srgbClr val="28AD8A"/>
            </a:solidFill>
          </p:spPr>
          <p:txBody>
            <a:bodyPr wrap="square" lIns="0" tIns="0" rIns="0" bIns="0" rtlCol="0"/>
            <a:lstStyle/>
            <a:p>
              <a:endParaRPr/>
            </a:p>
          </p:txBody>
        </p:sp>
        <p:sp>
          <p:nvSpPr>
            <p:cNvPr id="64" name="object 64"/>
            <p:cNvSpPr/>
            <p:nvPr/>
          </p:nvSpPr>
          <p:spPr>
            <a:xfrm>
              <a:off x="3418928" y="1785480"/>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65" name="object 65"/>
            <p:cNvSpPr/>
            <p:nvPr/>
          </p:nvSpPr>
          <p:spPr>
            <a:xfrm>
              <a:off x="4179354" y="1785480"/>
              <a:ext cx="238760" cy="297180"/>
            </a:xfrm>
            <a:custGeom>
              <a:avLst/>
              <a:gdLst/>
              <a:ahLst/>
              <a:cxnLst/>
              <a:rect l="l" t="t" r="r" b="b"/>
              <a:pathLst>
                <a:path w="238760" h="297180">
                  <a:moveTo>
                    <a:pt x="119138" y="0"/>
                  </a:moveTo>
                  <a:lnTo>
                    <a:pt x="0" y="119138"/>
                  </a:lnTo>
                  <a:lnTo>
                    <a:pt x="59575" y="119138"/>
                  </a:lnTo>
                  <a:lnTo>
                    <a:pt x="59575" y="296646"/>
                  </a:lnTo>
                  <a:lnTo>
                    <a:pt x="178701" y="296646"/>
                  </a:lnTo>
                  <a:lnTo>
                    <a:pt x="178701" y="119138"/>
                  </a:lnTo>
                  <a:lnTo>
                    <a:pt x="238264" y="119138"/>
                  </a:lnTo>
                  <a:lnTo>
                    <a:pt x="119138" y="0"/>
                  </a:lnTo>
                  <a:close/>
                </a:path>
              </a:pathLst>
            </a:custGeom>
            <a:solidFill>
              <a:srgbClr val="28AD8A"/>
            </a:solidFill>
          </p:spPr>
          <p:txBody>
            <a:bodyPr wrap="square" lIns="0" tIns="0" rIns="0" bIns="0" rtlCol="0"/>
            <a:lstStyle/>
            <a:p>
              <a:endParaRPr/>
            </a:p>
          </p:txBody>
        </p:sp>
        <p:sp>
          <p:nvSpPr>
            <p:cNvPr id="66" name="object 66"/>
            <p:cNvSpPr/>
            <p:nvPr/>
          </p:nvSpPr>
          <p:spPr>
            <a:xfrm>
              <a:off x="4179354" y="1785480"/>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67" name="object 67"/>
            <p:cNvSpPr/>
            <p:nvPr/>
          </p:nvSpPr>
          <p:spPr>
            <a:xfrm>
              <a:off x="2679534" y="1785480"/>
              <a:ext cx="238760" cy="297180"/>
            </a:xfrm>
            <a:custGeom>
              <a:avLst/>
              <a:gdLst/>
              <a:ahLst/>
              <a:cxnLst/>
              <a:rect l="l" t="t" r="r" b="b"/>
              <a:pathLst>
                <a:path w="238760" h="297180">
                  <a:moveTo>
                    <a:pt x="119125" y="0"/>
                  </a:moveTo>
                  <a:lnTo>
                    <a:pt x="0" y="119138"/>
                  </a:lnTo>
                  <a:lnTo>
                    <a:pt x="59562" y="119138"/>
                  </a:lnTo>
                  <a:lnTo>
                    <a:pt x="59562" y="296646"/>
                  </a:lnTo>
                  <a:lnTo>
                    <a:pt x="178701" y="296646"/>
                  </a:lnTo>
                  <a:lnTo>
                    <a:pt x="178701" y="119138"/>
                  </a:lnTo>
                  <a:lnTo>
                    <a:pt x="238264" y="119138"/>
                  </a:lnTo>
                  <a:lnTo>
                    <a:pt x="119125" y="0"/>
                  </a:lnTo>
                  <a:close/>
                </a:path>
              </a:pathLst>
            </a:custGeom>
            <a:solidFill>
              <a:srgbClr val="28AD8A"/>
            </a:solidFill>
          </p:spPr>
          <p:txBody>
            <a:bodyPr wrap="square" lIns="0" tIns="0" rIns="0" bIns="0" rtlCol="0"/>
            <a:lstStyle/>
            <a:p>
              <a:endParaRPr/>
            </a:p>
          </p:txBody>
        </p:sp>
        <p:sp>
          <p:nvSpPr>
            <p:cNvPr id="68" name="object 68"/>
            <p:cNvSpPr/>
            <p:nvPr/>
          </p:nvSpPr>
          <p:spPr>
            <a:xfrm>
              <a:off x="2679534" y="1785480"/>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69" name="object 69"/>
            <p:cNvSpPr/>
            <p:nvPr/>
          </p:nvSpPr>
          <p:spPr>
            <a:xfrm>
              <a:off x="4767948" y="1982482"/>
              <a:ext cx="3040380" cy="3131185"/>
            </a:xfrm>
            <a:custGeom>
              <a:avLst/>
              <a:gdLst/>
              <a:ahLst/>
              <a:cxnLst/>
              <a:rect l="l" t="t" r="r" b="b"/>
              <a:pathLst>
                <a:path w="3040379" h="3131185">
                  <a:moveTo>
                    <a:pt x="2502865" y="3004083"/>
                  </a:moveTo>
                  <a:lnTo>
                    <a:pt x="453351" y="3004083"/>
                  </a:lnTo>
                  <a:lnTo>
                    <a:pt x="453351" y="2940583"/>
                  </a:lnTo>
                  <a:lnTo>
                    <a:pt x="262851" y="3035833"/>
                  </a:lnTo>
                  <a:lnTo>
                    <a:pt x="453351" y="3131083"/>
                  </a:lnTo>
                  <a:lnTo>
                    <a:pt x="453351" y="3067583"/>
                  </a:lnTo>
                  <a:lnTo>
                    <a:pt x="2502865" y="3067583"/>
                  </a:lnTo>
                  <a:lnTo>
                    <a:pt x="2502865" y="3004083"/>
                  </a:lnTo>
                  <a:close/>
                </a:path>
                <a:path w="3040379" h="3131185">
                  <a:moveTo>
                    <a:pt x="3039922" y="63500"/>
                  </a:moveTo>
                  <a:lnTo>
                    <a:pt x="190500" y="63500"/>
                  </a:lnTo>
                  <a:lnTo>
                    <a:pt x="190500" y="0"/>
                  </a:lnTo>
                  <a:lnTo>
                    <a:pt x="0" y="95250"/>
                  </a:lnTo>
                  <a:lnTo>
                    <a:pt x="190500" y="190500"/>
                  </a:lnTo>
                  <a:lnTo>
                    <a:pt x="190500" y="127000"/>
                  </a:lnTo>
                  <a:lnTo>
                    <a:pt x="3039922" y="127000"/>
                  </a:lnTo>
                  <a:lnTo>
                    <a:pt x="3039922" y="63500"/>
                  </a:lnTo>
                  <a:close/>
                </a:path>
              </a:pathLst>
            </a:custGeom>
            <a:solidFill>
              <a:srgbClr val="000000"/>
            </a:solidFill>
          </p:spPr>
          <p:txBody>
            <a:bodyPr wrap="square" lIns="0" tIns="0" rIns="0" bIns="0" rtlCol="0"/>
            <a:lstStyle/>
            <a:p>
              <a:endParaRPr/>
            </a:p>
          </p:txBody>
        </p:sp>
      </p:grpSp>
      <p:sp>
        <p:nvSpPr>
          <p:cNvPr id="70" name="object 70"/>
          <p:cNvSpPr txBox="1"/>
          <p:nvPr/>
        </p:nvSpPr>
        <p:spPr>
          <a:xfrm>
            <a:off x="4083443" y="1056589"/>
            <a:ext cx="749300" cy="324485"/>
          </a:xfrm>
          <a:prstGeom prst="rect">
            <a:avLst/>
          </a:prstGeom>
          <a:ln w="19050">
            <a:solidFill>
              <a:srgbClr val="0000FF"/>
            </a:solidFill>
          </a:ln>
        </p:spPr>
        <p:txBody>
          <a:bodyPr vert="horz" wrap="square" lIns="0" tIns="13335" rIns="0" bIns="0" rtlCol="0">
            <a:spAutoFit/>
          </a:bodyPr>
          <a:lstStyle/>
          <a:p>
            <a:pPr marL="144780">
              <a:lnSpc>
                <a:spcPct val="100000"/>
              </a:lnSpc>
              <a:spcBef>
                <a:spcPts val="105"/>
              </a:spcBef>
            </a:pPr>
            <a:r>
              <a:rPr sz="1800" spc="-20" dirty="0">
                <a:latin typeface="Calibri"/>
                <a:cs typeface="Calibri"/>
              </a:rPr>
              <a:t>Bbox</a:t>
            </a:r>
            <a:endParaRPr sz="1800">
              <a:latin typeface="Calibri"/>
              <a:cs typeface="Calibri"/>
            </a:endParaRPr>
          </a:p>
        </p:txBody>
      </p:sp>
      <p:sp>
        <p:nvSpPr>
          <p:cNvPr id="79" name="object 79"/>
          <p:cNvSpPr txBox="1"/>
          <p:nvPr/>
        </p:nvSpPr>
        <p:spPr>
          <a:xfrm>
            <a:off x="120051" y="6221257"/>
            <a:ext cx="4531360" cy="149860"/>
          </a:xfrm>
          <a:prstGeom prst="rect">
            <a:avLst/>
          </a:prstGeom>
        </p:spPr>
        <p:txBody>
          <a:bodyPr vert="horz" wrap="square" lIns="0" tIns="7620" rIns="0" bIns="0" rtlCol="0">
            <a:spAutoFit/>
          </a:bodyPr>
          <a:lstStyle/>
          <a:p>
            <a:pPr marL="12700">
              <a:lnSpc>
                <a:spcPct val="100000"/>
              </a:lnSpc>
              <a:spcBef>
                <a:spcPts val="60"/>
              </a:spcBef>
            </a:pPr>
            <a:r>
              <a:rPr sz="800" spc="-10" dirty="0">
                <a:latin typeface="Calibri"/>
                <a:cs typeface="Calibri"/>
              </a:rPr>
              <a:t>Girshick, </a:t>
            </a:r>
            <a:r>
              <a:rPr sz="800" dirty="0">
                <a:latin typeface="Calibri"/>
                <a:cs typeface="Calibri"/>
              </a:rPr>
              <a:t>“Fast</a:t>
            </a:r>
            <a:r>
              <a:rPr sz="800" spc="-15" dirty="0">
                <a:latin typeface="Calibri"/>
                <a:cs typeface="Calibri"/>
              </a:rPr>
              <a:t> </a:t>
            </a:r>
            <a:r>
              <a:rPr sz="800" spc="-10" dirty="0">
                <a:latin typeface="Calibri"/>
                <a:cs typeface="Calibri"/>
              </a:rPr>
              <a:t>R-</a:t>
            </a:r>
            <a:r>
              <a:rPr sz="800" dirty="0">
                <a:latin typeface="Calibri"/>
                <a:cs typeface="Calibri"/>
              </a:rPr>
              <a:t>CNN”,</a:t>
            </a:r>
            <a:r>
              <a:rPr sz="800" spc="-10" dirty="0">
                <a:latin typeface="Calibri"/>
                <a:cs typeface="Calibri"/>
              </a:rPr>
              <a:t> </a:t>
            </a:r>
            <a:r>
              <a:rPr sz="800" dirty="0">
                <a:latin typeface="Calibri"/>
                <a:cs typeface="Calibri"/>
              </a:rPr>
              <a:t>ICCV</a:t>
            </a:r>
            <a:r>
              <a:rPr sz="800" spc="-10" dirty="0">
                <a:latin typeface="Calibri"/>
                <a:cs typeface="Calibri"/>
              </a:rPr>
              <a:t> </a:t>
            </a:r>
            <a:r>
              <a:rPr sz="800" dirty="0">
                <a:latin typeface="Calibri"/>
                <a:cs typeface="Calibri"/>
              </a:rPr>
              <a:t>2015.</a:t>
            </a:r>
            <a:r>
              <a:rPr sz="800" spc="-10" dirty="0">
                <a:latin typeface="Calibri"/>
                <a:cs typeface="Calibri"/>
              </a:rPr>
              <a:t> </a:t>
            </a:r>
            <a:r>
              <a:rPr sz="800" dirty="0">
                <a:latin typeface="Calibri"/>
                <a:cs typeface="Calibri"/>
              </a:rPr>
              <a:t>Figure</a:t>
            </a:r>
            <a:r>
              <a:rPr sz="800" spc="-5" dirty="0">
                <a:latin typeface="Calibri"/>
                <a:cs typeface="Calibri"/>
              </a:rPr>
              <a:t> </a:t>
            </a:r>
            <a:r>
              <a:rPr sz="800" spc="-10" dirty="0">
                <a:latin typeface="Calibri"/>
                <a:cs typeface="Calibri"/>
              </a:rPr>
              <a:t>copyright</a:t>
            </a:r>
            <a:r>
              <a:rPr sz="800" spc="-15" dirty="0">
                <a:latin typeface="Calibri"/>
                <a:cs typeface="Calibri"/>
              </a:rPr>
              <a:t> </a:t>
            </a:r>
            <a:r>
              <a:rPr sz="800" dirty="0">
                <a:latin typeface="Calibri"/>
                <a:cs typeface="Calibri"/>
              </a:rPr>
              <a:t>Ross</a:t>
            </a:r>
            <a:r>
              <a:rPr sz="800" spc="-10" dirty="0">
                <a:latin typeface="Calibri"/>
                <a:cs typeface="Calibri"/>
              </a:rPr>
              <a:t> Girshick, </a:t>
            </a:r>
            <a:r>
              <a:rPr sz="800" dirty="0">
                <a:latin typeface="Calibri"/>
                <a:cs typeface="Calibri"/>
              </a:rPr>
              <a:t>2015;</a:t>
            </a:r>
            <a:r>
              <a:rPr sz="800" spc="-10" dirty="0">
                <a:latin typeface="Calibri"/>
                <a:cs typeface="Calibri"/>
              </a:rPr>
              <a:t> </a:t>
            </a:r>
            <a:r>
              <a:rPr sz="800" u="sng" dirty="0">
                <a:solidFill>
                  <a:srgbClr val="0462C1"/>
                </a:solidFill>
                <a:uFill>
                  <a:solidFill>
                    <a:srgbClr val="0462C1"/>
                  </a:solidFill>
                </a:uFill>
                <a:latin typeface="Calibri"/>
                <a:cs typeface="Calibri"/>
              </a:rPr>
              <a:t>source</a:t>
            </a:r>
            <a:r>
              <a:rPr sz="800" dirty="0">
                <a:latin typeface="Calibri"/>
                <a:cs typeface="Calibri"/>
              </a:rPr>
              <a:t>.</a:t>
            </a:r>
            <a:r>
              <a:rPr sz="800" spc="-10" dirty="0">
                <a:latin typeface="Calibri"/>
                <a:cs typeface="Calibri"/>
              </a:rPr>
              <a:t> Reproduced</a:t>
            </a:r>
            <a:r>
              <a:rPr sz="800" spc="-5" dirty="0">
                <a:latin typeface="Calibri"/>
                <a:cs typeface="Calibri"/>
              </a:rPr>
              <a:t> </a:t>
            </a:r>
            <a:r>
              <a:rPr sz="800" dirty="0">
                <a:latin typeface="Calibri"/>
                <a:cs typeface="Calibri"/>
              </a:rPr>
              <a:t>with</a:t>
            </a:r>
            <a:r>
              <a:rPr sz="800" spc="-5" dirty="0">
                <a:latin typeface="Calibri"/>
                <a:cs typeface="Calibri"/>
              </a:rPr>
              <a:t> </a:t>
            </a:r>
            <a:r>
              <a:rPr sz="800" spc="-10" dirty="0">
                <a:latin typeface="Calibri"/>
                <a:cs typeface="Calibri"/>
              </a:rPr>
              <a:t>permission.</a:t>
            </a:r>
            <a:endParaRPr sz="800" dirty="0">
              <a:latin typeface="Calibri"/>
              <a:cs typeface="Calibri"/>
            </a:endParaRPr>
          </a:p>
        </p:txBody>
      </p:sp>
      <p:sp>
        <p:nvSpPr>
          <p:cNvPr id="80" name="object 80"/>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81" name="object 81"/>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66</a:t>
            </a:fld>
            <a:endParaRPr spc="-25" dirty="0"/>
          </a:p>
        </p:txBody>
      </p:sp>
      <p:sp>
        <p:nvSpPr>
          <p:cNvPr id="82" name="object 82"/>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71" name="object 71"/>
          <p:cNvSpPr txBox="1"/>
          <p:nvPr/>
        </p:nvSpPr>
        <p:spPr>
          <a:xfrm>
            <a:off x="4090390" y="1444637"/>
            <a:ext cx="742315" cy="324485"/>
          </a:xfrm>
          <a:prstGeom prst="rect">
            <a:avLst/>
          </a:prstGeom>
          <a:ln w="19050">
            <a:solidFill>
              <a:srgbClr val="7A5FC5"/>
            </a:solidFill>
          </a:ln>
        </p:spPr>
        <p:txBody>
          <a:bodyPr vert="horz" wrap="square" lIns="0" tIns="12065" rIns="0" bIns="0" rtlCol="0">
            <a:spAutoFit/>
          </a:bodyPr>
          <a:lstStyle/>
          <a:p>
            <a:pPr marL="139700">
              <a:lnSpc>
                <a:spcPct val="100000"/>
              </a:lnSpc>
              <a:spcBef>
                <a:spcPts val="95"/>
              </a:spcBef>
            </a:pPr>
            <a:r>
              <a:rPr sz="1800" spc="-10" dirty="0">
                <a:latin typeface="Calibri"/>
                <a:cs typeface="Calibri"/>
              </a:rPr>
              <a:t>Class</a:t>
            </a:r>
            <a:endParaRPr sz="1800">
              <a:latin typeface="Calibri"/>
              <a:cs typeface="Calibri"/>
            </a:endParaRPr>
          </a:p>
        </p:txBody>
      </p:sp>
      <p:sp>
        <p:nvSpPr>
          <p:cNvPr id="72" name="object 72"/>
          <p:cNvSpPr txBox="1"/>
          <p:nvPr/>
        </p:nvSpPr>
        <p:spPr>
          <a:xfrm>
            <a:off x="3202254" y="1056589"/>
            <a:ext cx="749300" cy="324485"/>
          </a:xfrm>
          <a:prstGeom prst="rect">
            <a:avLst/>
          </a:prstGeom>
          <a:ln w="19050">
            <a:solidFill>
              <a:srgbClr val="0000FF"/>
            </a:solidFill>
          </a:ln>
        </p:spPr>
        <p:txBody>
          <a:bodyPr vert="horz" wrap="square" lIns="0" tIns="13335" rIns="0" bIns="0" rtlCol="0">
            <a:spAutoFit/>
          </a:bodyPr>
          <a:lstStyle/>
          <a:p>
            <a:pPr marL="144780">
              <a:lnSpc>
                <a:spcPct val="100000"/>
              </a:lnSpc>
              <a:spcBef>
                <a:spcPts val="105"/>
              </a:spcBef>
            </a:pPr>
            <a:r>
              <a:rPr sz="1800" spc="-20" dirty="0">
                <a:latin typeface="Calibri"/>
                <a:cs typeface="Calibri"/>
              </a:rPr>
              <a:t>Bbox</a:t>
            </a:r>
            <a:endParaRPr sz="1800">
              <a:latin typeface="Calibri"/>
              <a:cs typeface="Calibri"/>
            </a:endParaRPr>
          </a:p>
        </p:txBody>
      </p:sp>
      <p:sp>
        <p:nvSpPr>
          <p:cNvPr id="73" name="object 73"/>
          <p:cNvSpPr txBox="1"/>
          <p:nvPr/>
        </p:nvSpPr>
        <p:spPr>
          <a:xfrm>
            <a:off x="3209188" y="1444637"/>
            <a:ext cx="742315" cy="324485"/>
          </a:xfrm>
          <a:prstGeom prst="rect">
            <a:avLst/>
          </a:prstGeom>
          <a:ln w="19050">
            <a:solidFill>
              <a:srgbClr val="7A5FC5"/>
            </a:solidFill>
          </a:ln>
        </p:spPr>
        <p:txBody>
          <a:bodyPr vert="horz" wrap="square" lIns="0" tIns="12065" rIns="0" bIns="0" rtlCol="0">
            <a:spAutoFit/>
          </a:bodyPr>
          <a:lstStyle/>
          <a:p>
            <a:pPr marL="139700">
              <a:lnSpc>
                <a:spcPct val="100000"/>
              </a:lnSpc>
              <a:spcBef>
                <a:spcPts val="95"/>
              </a:spcBef>
            </a:pPr>
            <a:r>
              <a:rPr sz="1800" spc="-10" dirty="0">
                <a:latin typeface="Calibri"/>
                <a:cs typeface="Calibri"/>
              </a:rPr>
              <a:t>Class</a:t>
            </a:r>
            <a:endParaRPr sz="1800">
              <a:latin typeface="Calibri"/>
              <a:cs typeface="Calibri"/>
            </a:endParaRPr>
          </a:p>
        </p:txBody>
      </p:sp>
      <p:sp>
        <p:nvSpPr>
          <p:cNvPr id="74" name="object 74"/>
          <p:cNvSpPr txBox="1"/>
          <p:nvPr/>
        </p:nvSpPr>
        <p:spPr>
          <a:xfrm>
            <a:off x="2308542" y="1045184"/>
            <a:ext cx="749300" cy="324485"/>
          </a:xfrm>
          <a:prstGeom prst="rect">
            <a:avLst/>
          </a:prstGeom>
          <a:ln w="19050">
            <a:solidFill>
              <a:srgbClr val="0000FF"/>
            </a:solidFill>
          </a:ln>
        </p:spPr>
        <p:txBody>
          <a:bodyPr vert="horz" wrap="square" lIns="0" tIns="12065" rIns="0" bIns="0" rtlCol="0">
            <a:spAutoFit/>
          </a:bodyPr>
          <a:lstStyle/>
          <a:p>
            <a:pPr marL="144780">
              <a:lnSpc>
                <a:spcPct val="100000"/>
              </a:lnSpc>
              <a:spcBef>
                <a:spcPts val="95"/>
              </a:spcBef>
            </a:pPr>
            <a:r>
              <a:rPr sz="1800" spc="-20" dirty="0">
                <a:latin typeface="Calibri"/>
                <a:cs typeface="Calibri"/>
              </a:rPr>
              <a:t>Bbox</a:t>
            </a:r>
            <a:endParaRPr sz="1800">
              <a:latin typeface="Calibri"/>
              <a:cs typeface="Calibri"/>
            </a:endParaRPr>
          </a:p>
        </p:txBody>
      </p:sp>
      <p:sp>
        <p:nvSpPr>
          <p:cNvPr id="75" name="object 75"/>
          <p:cNvSpPr txBox="1"/>
          <p:nvPr/>
        </p:nvSpPr>
        <p:spPr>
          <a:xfrm>
            <a:off x="2315476" y="1433233"/>
            <a:ext cx="742315" cy="324485"/>
          </a:xfrm>
          <a:prstGeom prst="rect">
            <a:avLst/>
          </a:prstGeom>
          <a:ln w="19050">
            <a:solidFill>
              <a:srgbClr val="7A5FC5"/>
            </a:solidFill>
          </a:ln>
        </p:spPr>
        <p:txBody>
          <a:bodyPr vert="horz" wrap="square" lIns="0" tIns="11430" rIns="0" bIns="0" rtlCol="0">
            <a:spAutoFit/>
          </a:bodyPr>
          <a:lstStyle/>
          <a:p>
            <a:pPr marL="139700">
              <a:lnSpc>
                <a:spcPct val="100000"/>
              </a:lnSpc>
              <a:spcBef>
                <a:spcPts val="90"/>
              </a:spcBef>
            </a:pPr>
            <a:r>
              <a:rPr sz="1800" spc="-10" dirty="0">
                <a:latin typeface="Calibri"/>
                <a:cs typeface="Calibri"/>
              </a:rPr>
              <a:t>Class</a:t>
            </a:r>
            <a:endParaRPr sz="1800">
              <a:latin typeface="Calibri"/>
              <a:cs typeface="Calibri"/>
            </a:endParaRPr>
          </a:p>
        </p:txBody>
      </p:sp>
      <p:sp>
        <p:nvSpPr>
          <p:cNvPr id="76" name="object 76"/>
          <p:cNvSpPr txBox="1"/>
          <p:nvPr/>
        </p:nvSpPr>
        <p:spPr>
          <a:xfrm>
            <a:off x="5040871" y="980947"/>
            <a:ext cx="2590165" cy="756920"/>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C8472B"/>
                </a:solidFill>
                <a:latin typeface="Calibri"/>
                <a:cs typeface="Calibri"/>
              </a:rPr>
              <a:t>Category</a:t>
            </a:r>
            <a:r>
              <a:rPr sz="2400" spc="-80" dirty="0">
                <a:solidFill>
                  <a:srgbClr val="C8472B"/>
                </a:solidFill>
                <a:latin typeface="Calibri"/>
                <a:cs typeface="Calibri"/>
              </a:rPr>
              <a:t> </a:t>
            </a:r>
            <a:r>
              <a:rPr sz="2400" dirty="0">
                <a:solidFill>
                  <a:srgbClr val="C8472B"/>
                </a:solidFill>
                <a:latin typeface="Calibri"/>
                <a:cs typeface="Calibri"/>
              </a:rPr>
              <a:t>and</a:t>
            </a:r>
            <a:r>
              <a:rPr sz="2400" spc="-85" dirty="0">
                <a:solidFill>
                  <a:srgbClr val="C8472B"/>
                </a:solidFill>
                <a:latin typeface="Calibri"/>
                <a:cs typeface="Calibri"/>
              </a:rPr>
              <a:t> </a:t>
            </a:r>
            <a:r>
              <a:rPr sz="2400" spc="-25" dirty="0">
                <a:solidFill>
                  <a:srgbClr val="C8472B"/>
                </a:solidFill>
                <a:latin typeface="Calibri"/>
                <a:cs typeface="Calibri"/>
              </a:rPr>
              <a:t>box </a:t>
            </a:r>
            <a:r>
              <a:rPr sz="2400" spc="-10" dirty="0">
                <a:solidFill>
                  <a:srgbClr val="C8472B"/>
                </a:solidFill>
                <a:latin typeface="Calibri"/>
                <a:cs typeface="Calibri"/>
              </a:rPr>
              <a:t>transform</a:t>
            </a:r>
            <a:r>
              <a:rPr sz="2400" spc="-70" dirty="0">
                <a:solidFill>
                  <a:srgbClr val="C8472B"/>
                </a:solidFill>
                <a:latin typeface="Calibri"/>
                <a:cs typeface="Calibri"/>
              </a:rPr>
              <a:t> </a:t>
            </a:r>
            <a:r>
              <a:rPr sz="2400" dirty="0">
                <a:solidFill>
                  <a:srgbClr val="C8472B"/>
                </a:solidFill>
                <a:latin typeface="Calibri"/>
                <a:cs typeface="Calibri"/>
              </a:rPr>
              <a:t>per</a:t>
            </a:r>
            <a:r>
              <a:rPr sz="2400" spc="-60" dirty="0">
                <a:solidFill>
                  <a:srgbClr val="C8472B"/>
                </a:solidFill>
                <a:latin typeface="Calibri"/>
                <a:cs typeface="Calibri"/>
              </a:rPr>
              <a:t> </a:t>
            </a:r>
            <a:r>
              <a:rPr sz="2400" spc="-10" dirty="0">
                <a:solidFill>
                  <a:srgbClr val="C8472B"/>
                </a:solidFill>
                <a:latin typeface="Calibri"/>
                <a:cs typeface="Calibri"/>
              </a:rPr>
              <a:t>region</a:t>
            </a:r>
            <a:endParaRPr sz="2400">
              <a:latin typeface="Calibri"/>
              <a:cs typeface="Calibri"/>
            </a:endParaRPr>
          </a:p>
        </p:txBody>
      </p:sp>
      <p:sp>
        <p:nvSpPr>
          <p:cNvPr id="77" name="object 77"/>
          <p:cNvSpPr txBox="1"/>
          <p:nvPr/>
        </p:nvSpPr>
        <p:spPr>
          <a:xfrm>
            <a:off x="7656245" y="4358132"/>
            <a:ext cx="3609340" cy="1494790"/>
          </a:xfrm>
          <a:prstGeom prst="rect">
            <a:avLst/>
          </a:prstGeom>
        </p:spPr>
        <p:txBody>
          <a:bodyPr vert="horz" wrap="square" lIns="0" tIns="10160" rIns="0" bIns="0" rtlCol="0">
            <a:spAutoFit/>
          </a:bodyPr>
          <a:lstStyle/>
          <a:p>
            <a:pPr marL="12700" marR="5080">
              <a:lnSpc>
                <a:spcPct val="100600"/>
              </a:lnSpc>
              <a:spcBef>
                <a:spcPts val="80"/>
              </a:spcBef>
            </a:pPr>
            <a:r>
              <a:rPr sz="2400" dirty="0">
                <a:latin typeface="Calibri"/>
                <a:cs typeface="Calibri"/>
              </a:rPr>
              <a:t>Most</a:t>
            </a:r>
            <a:r>
              <a:rPr sz="2400" spc="-45" dirty="0">
                <a:latin typeface="Calibri"/>
                <a:cs typeface="Calibri"/>
              </a:rPr>
              <a:t> </a:t>
            </a:r>
            <a:r>
              <a:rPr sz="2400" dirty="0">
                <a:latin typeface="Calibri"/>
                <a:cs typeface="Calibri"/>
              </a:rPr>
              <a:t>of</a:t>
            </a:r>
            <a:r>
              <a:rPr sz="2400" spc="-30" dirty="0">
                <a:latin typeface="Calibri"/>
                <a:cs typeface="Calibri"/>
              </a:rPr>
              <a:t> </a:t>
            </a:r>
            <a:r>
              <a:rPr sz="2400" dirty="0">
                <a:latin typeface="Calibri"/>
                <a:cs typeface="Calibri"/>
              </a:rPr>
              <a:t>the</a:t>
            </a:r>
            <a:r>
              <a:rPr sz="2400" spc="-30" dirty="0">
                <a:latin typeface="Calibri"/>
                <a:cs typeface="Calibri"/>
              </a:rPr>
              <a:t> </a:t>
            </a:r>
            <a:r>
              <a:rPr sz="2400" spc="-10" dirty="0">
                <a:latin typeface="Calibri"/>
                <a:cs typeface="Calibri"/>
              </a:rPr>
              <a:t>computation </a:t>
            </a:r>
            <a:r>
              <a:rPr sz="2400" dirty="0">
                <a:latin typeface="Calibri"/>
                <a:cs typeface="Calibri"/>
              </a:rPr>
              <a:t>happens</a:t>
            </a:r>
            <a:r>
              <a:rPr sz="2400" spc="-60" dirty="0">
                <a:latin typeface="Calibri"/>
                <a:cs typeface="Calibri"/>
              </a:rPr>
              <a:t> </a:t>
            </a:r>
            <a:r>
              <a:rPr sz="2400" dirty="0">
                <a:latin typeface="Calibri"/>
                <a:cs typeface="Calibri"/>
              </a:rPr>
              <a:t>in</a:t>
            </a:r>
            <a:r>
              <a:rPr sz="2400" spc="-55" dirty="0">
                <a:latin typeface="Calibri"/>
                <a:cs typeface="Calibri"/>
              </a:rPr>
              <a:t> </a:t>
            </a:r>
            <a:r>
              <a:rPr sz="2400" spc="-10" dirty="0">
                <a:latin typeface="Calibri"/>
                <a:cs typeface="Calibri"/>
              </a:rPr>
              <a:t>backbone </a:t>
            </a:r>
            <a:r>
              <a:rPr sz="2400" dirty="0">
                <a:latin typeface="Calibri"/>
                <a:cs typeface="Calibri"/>
              </a:rPr>
              <a:t>network;</a:t>
            </a:r>
            <a:r>
              <a:rPr sz="2400" spc="-70" dirty="0">
                <a:latin typeface="Calibri"/>
                <a:cs typeface="Calibri"/>
              </a:rPr>
              <a:t> </a:t>
            </a:r>
            <a:r>
              <a:rPr sz="2400" dirty="0">
                <a:latin typeface="Calibri"/>
                <a:cs typeface="Calibri"/>
              </a:rPr>
              <a:t>this</a:t>
            </a:r>
            <a:r>
              <a:rPr sz="2400" spc="-70" dirty="0">
                <a:latin typeface="Calibri"/>
                <a:cs typeface="Calibri"/>
              </a:rPr>
              <a:t> </a:t>
            </a:r>
            <a:r>
              <a:rPr sz="2400" dirty="0">
                <a:latin typeface="Calibri"/>
                <a:cs typeface="Calibri"/>
              </a:rPr>
              <a:t>saves</a:t>
            </a:r>
            <a:r>
              <a:rPr sz="2400" spc="-70" dirty="0">
                <a:latin typeface="Calibri"/>
                <a:cs typeface="Calibri"/>
              </a:rPr>
              <a:t> </a:t>
            </a:r>
            <a:r>
              <a:rPr sz="2400" dirty="0">
                <a:latin typeface="Calibri"/>
                <a:cs typeface="Calibri"/>
              </a:rPr>
              <a:t>work</a:t>
            </a:r>
            <a:r>
              <a:rPr sz="2400" spc="-70" dirty="0">
                <a:latin typeface="Calibri"/>
                <a:cs typeface="Calibri"/>
              </a:rPr>
              <a:t> </a:t>
            </a:r>
            <a:r>
              <a:rPr sz="2400" spc="-25" dirty="0">
                <a:latin typeface="Calibri"/>
                <a:cs typeface="Calibri"/>
              </a:rPr>
              <a:t>for </a:t>
            </a:r>
            <a:r>
              <a:rPr sz="2400" dirty="0">
                <a:latin typeface="Calibri"/>
                <a:cs typeface="Calibri"/>
              </a:rPr>
              <a:t>overlapping</a:t>
            </a:r>
            <a:r>
              <a:rPr sz="2400" spc="-110" dirty="0">
                <a:latin typeface="Calibri"/>
                <a:cs typeface="Calibri"/>
              </a:rPr>
              <a:t> </a:t>
            </a:r>
            <a:r>
              <a:rPr sz="2400" dirty="0">
                <a:latin typeface="Calibri"/>
                <a:cs typeface="Calibri"/>
              </a:rPr>
              <a:t>region</a:t>
            </a:r>
            <a:r>
              <a:rPr sz="2400" spc="-110" dirty="0">
                <a:latin typeface="Calibri"/>
                <a:cs typeface="Calibri"/>
              </a:rPr>
              <a:t> </a:t>
            </a:r>
            <a:r>
              <a:rPr sz="2400" spc="-10" dirty="0">
                <a:latin typeface="Calibri"/>
                <a:cs typeface="Calibri"/>
              </a:rPr>
              <a:t>proposals</a:t>
            </a:r>
            <a:endParaRPr sz="2400">
              <a:latin typeface="Calibri"/>
              <a:cs typeface="Calibri"/>
            </a:endParaRPr>
          </a:p>
        </p:txBody>
      </p:sp>
      <p:sp>
        <p:nvSpPr>
          <p:cNvPr id="78" name="object 78"/>
          <p:cNvSpPr txBox="1"/>
          <p:nvPr/>
        </p:nvSpPr>
        <p:spPr>
          <a:xfrm>
            <a:off x="8027314" y="1669796"/>
            <a:ext cx="2723515" cy="760095"/>
          </a:xfrm>
          <a:prstGeom prst="rect">
            <a:avLst/>
          </a:prstGeom>
        </p:spPr>
        <p:txBody>
          <a:bodyPr vert="horz" wrap="square" lIns="0" tIns="9525" rIns="0" bIns="0" rtlCol="0">
            <a:spAutoFit/>
          </a:bodyPr>
          <a:lstStyle/>
          <a:p>
            <a:pPr marL="12700" marR="5080">
              <a:lnSpc>
                <a:spcPct val="100800"/>
              </a:lnSpc>
              <a:spcBef>
                <a:spcPts val="75"/>
              </a:spcBef>
            </a:pPr>
            <a:r>
              <a:rPr sz="2400" spc="-50" dirty="0">
                <a:latin typeface="Calibri"/>
                <a:cs typeface="Calibri"/>
              </a:rPr>
              <a:t>Per-</a:t>
            </a:r>
            <a:r>
              <a:rPr sz="2400" dirty="0">
                <a:latin typeface="Calibri"/>
                <a:cs typeface="Calibri"/>
              </a:rPr>
              <a:t>Region</a:t>
            </a:r>
            <a:r>
              <a:rPr sz="2400" spc="-65" dirty="0">
                <a:latin typeface="Calibri"/>
                <a:cs typeface="Calibri"/>
              </a:rPr>
              <a:t> </a:t>
            </a:r>
            <a:r>
              <a:rPr sz="2400" dirty="0">
                <a:latin typeface="Calibri"/>
                <a:cs typeface="Calibri"/>
              </a:rPr>
              <a:t>network</a:t>
            </a:r>
            <a:r>
              <a:rPr sz="2400" spc="-70" dirty="0">
                <a:latin typeface="Calibri"/>
                <a:cs typeface="Calibri"/>
              </a:rPr>
              <a:t> </a:t>
            </a:r>
            <a:r>
              <a:rPr sz="2400" spc="-25" dirty="0">
                <a:latin typeface="Calibri"/>
                <a:cs typeface="Calibri"/>
              </a:rPr>
              <a:t>is </a:t>
            </a:r>
            <a:r>
              <a:rPr sz="2400" spc="-10" dirty="0">
                <a:latin typeface="Calibri"/>
                <a:cs typeface="Calibri"/>
              </a:rPr>
              <a:t>relatively</a:t>
            </a:r>
            <a:r>
              <a:rPr sz="2400" spc="-70" dirty="0">
                <a:latin typeface="Calibri"/>
                <a:cs typeface="Calibri"/>
              </a:rPr>
              <a:t> </a:t>
            </a:r>
            <a:r>
              <a:rPr sz="2400" spc="-10" dirty="0">
                <a:latin typeface="Calibri"/>
                <a:cs typeface="Calibri"/>
              </a:rPr>
              <a:t>lightweight</a:t>
            </a:r>
            <a:endParaRPr sz="24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Fast</a:t>
            </a:r>
            <a:r>
              <a:rPr spc="-195" dirty="0"/>
              <a:t> </a:t>
            </a:r>
            <a:r>
              <a:rPr spc="-20" dirty="0"/>
              <a:t>R-</a:t>
            </a:r>
            <a:r>
              <a:rPr spc="-25" dirty="0"/>
              <a:t>CNN</a:t>
            </a:r>
          </a:p>
        </p:txBody>
      </p:sp>
      <p:grpSp>
        <p:nvGrpSpPr>
          <p:cNvPr id="3" name="object 3"/>
          <p:cNvGrpSpPr/>
          <p:nvPr/>
        </p:nvGrpSpPr>
        <p:grpSpPr>
          <a:xfrm>
            <a:off x="1057588" y="3834003"/>
            <a:ext cx="4678045" cy="2329180"/>
            <a:chOff x="1057588" y="3834003"/>
            <a:chExt cx="4678045" cy="2329180"/>
          </a:xfrm>
        </p:grpSpPr>
        <p:pic>
          <p:nvPicPr>
            <p:cNvPr id="4" name="object 4"/>
            <p:cNvPicPr/>
            <p:nvPr/>
          </p:nvPicPr>
          <p:blipFill>
            <a:blip r:embed="rId2" cstate="print"/>
            <a:stretch>
              <a:fillRect/>
            </a:stretch>
          </p:blipFill>
          <p:spPr>
            <a:xfrm>
              <a:off x="1063751" y="4611624"/>
              <a:ext cx="4666488" cy="1545336"/>
            </a:xfrm>
            <a:prstGeom prst="rect">
              <a:avLst/>
            </a:prstGeom>
          </p:spPr>
        </p:pic>
        <p:sp>
          <p:nvSpPr>
            <p:cNvPr id="5" name="object 5"/>
            <p:cNvSpPr/>
            <p:nvPr/>
          </p:nvSpPr>
          <p:spPr>
            <a:xfrm>
              <a:off x="1063938" y="4613325"/>
              <a:ext cx="4665345" cy="1543685"/>
            </a:xfrm>
            <a:custGeom>
              <a:avLst/>
              <a:gdLst/>
              <a:ahLst/>
              <a:cxnLst/>
              <a:rect l="l" t="t" r="r" b="b"/>
              <a:pathLst>
                <a:path w="4665345" h="1543685">
                  <a:moveTo>
                    <a:pt x="0" y="1543420"/>
                  </a:moveTo>
                  <a:lnTo>
                    <a:pt x="1426560" y="0"/>
                  </a:lnTo>
                  <a:lnTo>
                    <a:pt x="4664762" y="0"/>
                  </a:lnTo>
                  <a:lnTo>
                    <a:pt x="3238191" y="1543420"/>
                  </a:lnTo>
                  <a:lnTo>
                    <a:pt x="0" y="1543420"/>
                  </a:lnTo>
                  <a:close/>
                </a:path>
              </a:pathLst>
            </a:custGeom>
            <a:ln w="12700">
              <a:solidFill>
                <a:srgbClr val="1D7D66"/>
              </a:solidFill>
            </a:ln>
          </p:spPr>
          <p:txBody>
            <a:bodyPr wrap="square" lIns="0" tIns="0" rIns="0" bIns="0" rtlCol="0"/>
            <a:lstStyle/>
            <a:p>
              <a:endParaRPr/>
            </a:p>
          </p:txBody>
        </p:sp>
        <p:sp>
          <p:nvSpPr>
            <p:cNvPr id="6" name="object 6"/>
            <p:cNvSpPr/>
            <p:nvPr/>
          </p:nvSpPr>
          <p:spPr>
            <a:xfrm>
              <a:off x="2111044" y="4306633"/>
              <a:ext cx="2248535" cy="1398905"/>
            </a:xfrm>
            <a:custGeom>
              <a:avLst/>
              <a:gdLst/>
              <a:ahLst/>
              <a:cxnLst/>
              <a:rect l="l" t="t" r="r" b="b"/>
              <a:pathLst>
                <a:path w="2248535" h="1398904">
                  <a:moveTo>
                    <a:pt x="2248115" y="0"/>
                  </a:moveTo>
                  <a:lnTo>
                    <a:pt x="0" y="0"/>
                  </a:lnTo>
                  <a:lnTo>
                    <a:pt x="0" y="1398852"/>
                  </a:lnTo>
                  <a:lnTo>
                    <a:pt x="2248115" y="1398852"/>
                  </a:lnTo>
                  <a:lnTo>
                    <a:pt x="2248115" y="0"/>
                  </a:lnTo>
                  <a:close/>
                </a:path>
              </a:pathLst>
            </a:custGeom>
            <a:solidFill>
              <a:srgbClr val="FFFFFF">
                <a:alpha val="92939"/>
              </a:srgbClr>
            </a:solidFill>
          </p:spPr>
          <p:txBody>
            <a:bodyPr wrap="square" lIns="0" tIns="0" rIns="0" bIns="0" rtlCol="0"/>
            <a:lstStyle/>
            <a:p>
              <a:endParaRPr/>
            </a:p>
          </p:txBody>
        </p:sp>
        <p:sp>
          <p:nvSpPr>
            <p:cNvPr id="7" name="object 7"/>
            <p:cNvSpPr/>
            <p:nvPr/>
          </p:nvSpPr>
          <p:spPr>
            <a:xfrm>
              <a:off x="4359160" y="3840353"/>
              <a:ext cx="466725" cy="1865630"/>
            </a:xfrm>
            <a:custGeom>
              <a:avLst/>
              <a:gdLst/>
              <a:ahLst/>
              <a:cxnLst/>
              <a:rect l="l" t="t" r="r" b="b"/>
              <a:pathLst>
                <a:path w="466725" h="1865629">
                  <a:moveTo>
                    <a:pt x="466280" y="0"/>
                  </a:moveTo>
                  <a:lnTo>
                    <a:pt x="0" y="466280"/>
                  </a:lnTo>
                  <a:lnTo>
                    <a:pt x="0" y="1865133"/>
                  </a:lnTo>
                  <a:lnTo>
                    <a:pt x="466280" y="1398854"/>
                  </a:lnTo>
                  <a:lnTo>
                    <a:pt x="466280" y="0"/>
                  </a:lnTo>
                  <a:close/>
                </a:path>
              </a:pathLst>
            </a:custGeom>
            <a:solidFill>
              <a:srgbClr val="CDCDCD">
                <a:alpha val="92939"/>
              </a:srgbClr>
            </a:solidFill>
          </p:spPr>
          <p:txBody>
            <a:bodyPr wrap="square" lIns="0" tIns="0" rIns="0" bIns="0" rtlCol="0"/>
            <a:lstStyle/>
            <a:p>
              <a:endParaRPr/>
            </a:p>
          </p:txBody>
        </p:sp>
        <p:sp>
          <p:nvSpPr>
            <p:cNvPr id="8" name="object 8"/>
            <p:cNvSpPr/>
            <p:nvPr/>
          </p:nvSpPr>
          <p:spPr>
            <a:xfrm>
              <a:off x="2111044" y="3840353"/>
              <a:ext cx="2714625" cy="466725"/>
            </a:xfrm>
            <a:custGeom>
              <a:avLst/>
              <a:gdLst/>
              <a:ahLst/>
              <a:cxnLst/>
              <a:rect l="l" t="t" r="r" b="b"/>
              <a:pathLst>
                <a:path w="2714625" h="466725">
                  <a:moveTo>
                    <a:pt x="2714396" y="0"/>
                  </a:moveTo>
                  <a:lnTo>
                    <a:pt x="466280" y="0"/>
                  </a:lnTo>
                  <a:lnTo>
                    <a:pt x="0" y="466280"/>
                  </a:lnTo>
                  <a:lnTo>
                    <a:pt x="2248115" y="466280"/>
                  </a:lnTo>
                  <a:lnTo>
                    <a:pt x="2714396" y="0"/>
                  </a:lnTo>
                  <a:close/>
                </a:path>
              </a:pathLst>
            </a:custGeom>
            <a:solidFill>
              <a:srgbClr val="FFFFFF">
                <a:alpha val="92939"/>
              </a:srgbClr>
            </a:solidFill>
          </p:spPr>
          <p:txBody>
            <a:bodyPr wrap="square" lIns="0" tIns="0" rIns="0" bIns="0" rtlCol="0"/>
            <a:lstStyle/>
            <a:p>
              <a:endParaRPr/>
            </a:p>
          </p:txBody>
        </p:sp>
        <p:sp>
          <p:nvSpPr>
            <p:cNvPr id="9" name="object 9"/>
            <p:cNvSpPr/>
            <p:nvPr/>
          </p:nvSpPr>
          <p:spPr>
            <a:xfrm>
              <a:off x="2111044" y="3840353"/>
              <a:ext cx="2714625" cy="1865630"/>
            </a:xfrm>
            <a:custGeom>
              <a:avLst/>
              <a:gdLst/>
              <a:ahLst/>
              <a:cxnLst/>
              <a:rect l="l" t="t" r="r" b="b"/>
              <a:pathLst>
                <a:path w="2714625" h="1865629">
                  <a:moveTo>
                    <a:pt x="0" y="466284"/>
                  </a:moveTo>
                  <a:lnTo>
                    <a:pt x="466284" y="0"/>
                  </a:lnTo>
                  <a:lnTo>
                    <a:pt x="2714401" y="0"/>
                  </a:lnTo>
                  <a:lnTo>
                    <a:pt x="2714401" y="1398850"/>
                  </a:lnTo>
                  <a:lnTo>
                    <a:pt x="2248121" y="1865141"/>
                  </a:lnTo>
                  <a:lnTo>
                    <a:pt x="0" y="1865141"/>
                  </a:lnTo>
                  <a:lnTo>
                    <a:pt x="0" y="466284"/>
                  </a:lnTo>
                  <a:close/>
                </a:path>
                <a:path w="2714625" h="1865629">
                  <a:moveTo>
                    <a:pt x="0" y="466284"/>
                  </a:moveTo>
                  <a:lnTo>
                    <a:pt x="2248121" y="466284"/>
                  </a:lnTo>
                  <a:lnTo>
                    <a:pt x="2714401" y="0"/>
                  </a:lnTo>
                </a:path>
                <a:path w="2714625" h="1865629">
                  <a:moveTo>
                    <a:pt x="2248121" y="466284"/>
                  </a:moveTo>
                  <a:lnTo>
                    <a:pt x="2248121" y="1865141"/>
                  </a:lnTo>
                </a:path>
              </a:pathLst>
            </a:custGeom>
            <a:ln w="12700">
              <a:solidFill>
                <a:srgbClr val="1D7D66"/>
              </a:solidFill>
            </a:ln>
          </p:spPr>
          <p:txBody>
            <a:bodyPr wrap="square" lIns="0" tIns="0" rIns="0" bIns="0" rtlCol="0"/>
            <a:lstStyle/>
            <a:p>
              <a:endParaRPr/>
            </a:p>
          </p:txBody>
        </p:sp>
      </p:grpSp>
      <p:sp>
        <p:nvSpPr>
          <p:cNvPr id="10" name="object 10"/>
          <p:cNvSpPr txBox="1"/>
          <p:nvPr/>
        </p:nvSpPr>
        <p:spPr>
          <a:xfrm>
            <a:off x="2690787" y="4784852"/>
            <a:ext cx="108966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ConvNet</a:t>
            </a:r>
            <a:endParaRPr sz="2400">
              <a:latin typeface="Calibri"/>
              <a:cs typeface="Calibri"/>
            </a:endParaRPr>
          </a:p>
        </p:txBody>
      </p:sp>
      <p:grpSp>
        <p:nvGrpSpPr>
          <p:cNvPr id="11" name="object 11"/>
          <p:cNvGrpSpPr/>
          <p:nvPr/>
        </p:nvGrpSpPr>
        <p:grpSpPr>
          <a:xfrm>
            <a:off x="2104694" y="2980156"/>
            <a:ext cx="2727325" cy="1104900"/>
            <a:chOff x="2104694" y="2980156"/>
            <a:chExt cx="2727325" cy="1104900"/>
          </a:xfrm>
        </p:grpSpPr>
        <p:sp>
          <p:nvSpPr>
            <p:cNvPr id="12" name="object 12"/>
            <p:cNvSpPr/>
            <p:nvPr/>
          </p:nvSpPr>
          <p:spPr>
            <a:xfrm>
              <a:off x="2111044" y="3301072"/>
              <a:ext cx="2714625" cy="458470"/>
            </a:xfrm>
            <a:custGeom>
              <a:avLst/>
              <a:gdLst/>
              <a:ahLst/>
              <a:cxnLst/>
              <a:rect l="l" t="t" r="r" b="b"/>
              <a:pathLst>
                <a:path w="2714625" h="458470">
                  <a:moveTo>
                    <a:pt x="2714396" y="0"/>
                  </a:moveTo>
                  <a:lnTo>
                    <a:pt x="423557" y="0"/>
                  </a:lnTo>
                  <a:lnTo>
                    <a:pt x="0" y="458241"/>
                  </a:lnTo>
                  <a:lnTo>
                    <a:pt x="2290851" y="458241"/>
                  </a:lnTo>
                  <a:lnTo>
                    <a:pt x="2714396" y="0"/>
                  </a:lnTo>
                  <a:close/>
                </a:path>
              </a:pathLst>
            </a:custGeom>
            <a:solidFill>
              <a:srgbClr val="E7E6E6"/>
            </a:solidFill>
          </p:spPr>
          <p:txBody>
            <a:bodyPr wrap="square" lIns="0" tIns="0" rIns="0" bIns="0" rtlCol="0"/>
            <a:lstStyle/>
            <a:p>
              <a:endParaRPr/>
            </a:p>
          </p:txBody>
        </p:sp>
        <p:sp>
          <p:nvSpPr>
            <p:cNvPr id="13" name="object 13"/>
            <p:cNvSpPr/>
            <p:nvPr/>
          </p:nvSpPr>
          <p:spPr>
            <a:xfrm>
              <a:off x="2111044" y="3301072"/>
              <a:ext cx="2714625" cy="458470"/>
            </a:xfrm>
            <a:custGeom>
              <a:avLst/>
              <a:gdLst/>
              <a:ahLst/>
              <a:cxnLst/>
              <a:rect l="l" t="t" r="r" b="b"/>
              <a:pathLst>
                <a:path w="2714625" h="458470">
                  <a:moveTo>
                    <a:pt x="0" y="458248"/>
                  </a:moveTo>
                  <a:lnTo>
                    <a:pt x="423555" y="0"/>
                  </a:lnTo>
                  <a:lnTo>
                    <a:pt x="2714401" y="0"/>
                  </a:lnTo>
                  <a:lnTo>
                    <a:pt x="2290841" y="458248"/>
                  </a:lnTo>
                  <a:lnTo>
                    <a:pt x="0" y="458248"/>
                  </a:lnTo>
                  <a:close/>
                </a:path>
              </a:pathLst>
            </a:custGeom>
            <a:ln w="12700">
              <a:solidFill>
                <a:srgbClr val="1D7D66"/>
              </a:solidFill>
            </a:ln>
          </p:spPr>
          <p:txBody>
            <a:bodyPr wrap="square" lIns="0" tIns="0" rIns="0" bIns="0" rtlCol="0"/>
            <a:lstStyle/>
            <a:p>
              <a:endParaRPr/>
            </a:p>
          </p:txBody>
        </p:sp>
        <p:sp>
          <p:nvSpPr>
            <p:cNvPr id="14" name="object 14"/>
            <p:cNvSpPr/>
            <p:nvPr/>
          </p:nvSpPr>
          <p:spPr>
            <a:xfrm>
              <a:off x="3288474" y="3781933"/>
              <a:ext cx="238760" cy="297180"/>
            </a:xfrm>
            <a:custGeom>
              <a:avLst/>
              <a:gdLst/>
              <a:ahLst/>
              <a:cxnLst/>
              <a:rect l="l" t="t" r="r" b="b"/>
              <a:pathLst>
                <a:path w="238760" h="297179">
                  <a:moveTo>
                    <a:pt x="119138" y="0"/>
                  </a:moveTo>
                  <a:lnTo>
                    <a:pt x="0" y="119126"/>
                  </a:lnTo>
                  <a:lnTo>
                    <a:pt x="59575" y="119126"/>
                  </a:lnTo>
                  <a:lnTo>
                    <a:pt x="59575" y="296646"/>
                  </a:lnTo>
                  <a:lnTo>
                    <a:pt x="178701" y="296646"/>
                  </a:lnTo>
                  <a:lnTo>
                    <a:pt x="178701" y="119126"/>
                  </a:lnTo>
                  <a:lnTo>
                    <a:pt x="238277" y="119126"/>
                  </a:lnTo>
                  <a:lnTo>
                    <a:pt x="119138" y="0"/>
                  </a:lnTo>
                  <a:close/>
                </a:path>
              </a:pathLst>
            </a:custGeom>
            <a:solidFill>
              <a:srgbClr val="28AD8A"/>
            </a:solidFill>
          </p:spPr>
          <p:txBody>
            <a:bodyPr wrap="square" lIns="0" tIns="0" rIns="0" bIns="0" rtlCol="0"/>
            <a:lstStyle/>
            <a:p>
              <a:endParaRPr/>
            </a:p>
          </p:txBody>
        </p:sp>
        <p:sp>
          <p:nvSpPr>
            <p:cNvPr id="15" name="object 15"/>
            <p:cNvSpPr/>
            <p:nvPr/>
          </p:nvSpPr>
          <p:spPr>
            <a:xfrm>
              <a:off x="3288474" y="378193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6" name="object 16"/>
            <p:cNvSpPr/>
            <p:nvPr/>
          </p:nvSpPr>
          <p:spPr>
            <a:xfrm>
              <a:off x="2359710" y="3408921"/>
              <a:ext cx="753745" cy="292735"/>
            </a:xfrm>
            <a:custGeom>
              <a:avLst/>
              <a:gdLst/>
              <a:ahLst/>
              <a:cxnLst/>
              <a:rect l="l" t="t" r="r" b="b"/>
              <a:pathLst>
                <a:path w="753744" h="292735">
                  <a:moveTo>
                    <a:pt x="753427" y="0"/>
                  </a:moveTo>
                  <a:lnTo>
                    <a:pt x="270103" y="0"/>
                  </a:lnTo>
                  <a:lnTo>
                    <a:pt x="0" y="292227"/>
                  </a:lnTo>
                  <a:lnTo>
                    <a:pt x="483323" y="292227"/>
                  </a:lnTo>
                  <a:lnTo>
                    <a:pt x="753427" y="0"/>
                  </a:lnTo>
                  <a:close/>
                </a:path>
              </a:pathLst>
            </a:custGeom>
            <a:solidFill>
              <a:srgbClr val="E7E6E6"/>
            </a:solidFill>
          </p:spPr>
          <p:txBody>
            <a:bodyPr wrap="square" lIns="0" tIns="0" rIns="0" bIns="0" rtlCol="0"/>
            <a:lstStyle/>
            <a:p>
              <a:endParaRPr/>
            </a:p>
          </p:txBody>
        </p:sp>
        <p:sp>
          <p:nvSpPr>
            <p:cNvPr id="17" name="object 17"/>
            <p:cNvSpPr/>
            <p:nvPr/>
          </p:nvSpPr>
          <p:spPr>
            <a:xfrm>
              <a:off x="2359710" y="3408921"/>
              <a:ext cx="753745" cy="292735"/>
            </a:xfrm>
            <a:custGeom>
              <a:avLst/>
              <a:gdLst/>
              <a:ahLst/>
              <a:cxnLst/>
              <a:rect l="l" t="t" r="r" b="b"/>
              <a:pathLst>
                <a:path w="753744" h="292735">
                  <a:moveTo>
                    <a:pt x="0" y="292229"/>
                  </a:moveTo>
                  <a:lnTo>
                    <a:pt x="270104" y="0"/>
                  </a:lnTo>
                  <a:lnTo>
                    <a:pt x="753427" y="0"/>
                  </a:lnTo>
                  <a:lnTo>
                    <a:pt x="483323" y="292229"/>
                  </a:lnTo>
                  <a:lnTo>
                    <a:pt x="0" y="292229"/>
                  </a:lnTo>
                  <a:close/>
                </a:path>
              </a:pathLst>
            </a:custGeom>
            <a:ln w="12700">
              <a:solidFill>
                <a:srgbClr val="1D7D66"/>
              </a:solidFill>
            </a:ln>
          </p:spPr>
          <p:txBody>
            <a:bodyPr wrap="square" lIns="0" tIns="0" rIns="0" bIns="0" rtlCol="0"/>
            <a:lstStyle/>
            <a:p>
              <a:endParaRPr/>
            </a:p>
          </p:txBody>
        </p:sp>
        <p:sp>
          <p:nvSpPr>
            <p:cNvPr id="18" name="object 18"/>
            <p:cNvSpPr/>
            <p:nvPr/>
          </p:nvSpPr>
          <p:spPr>
            <a:xfrm>
              <a:off x="3091497" y="3534752"/>
              <a:ext cx="857885" cy="119380"/>
            </a:xfrm>
            <a:custGeom>
              <a:avLst/>
              <a:gdLst/>
              <a:ahLst/>
              <a:cxnLst/>
              <a:rect l="l" t="t" r="r" b="b"/>
              <a:pathLst>
                <a:path w="857885" h="119379">
                  <a:moveTo>
                    <a:pt x="857516" y="0"/>
                  </a:moveTo>
                  <a:lnTo>
                    <a:pt x="110108" y="0"/>
                  </a:lnTo>
                  <a:lnTo>
                    <a:pt x="0" y="119138"/>
                  </a:lnTo>
                  <a:lnTo>
                    <a:pt x="747394" y="119138"/>
                  </a:lnTo>
                  <a:lnTo>
                    <a:pt x="857516" y="0"/>
                  </a:lnTo>
                  <a:close/>
                </a:path>
              </a:pathLst>
            </a:custGeom>
            <a:solidFill>
              <a:srgbClr val="E7E6E6"/>
            </a:solidFill>
          </p:spPr>
          <p:txBody>
            <a:bodyPr wrap="square" lIns="0" tIns="0" rIns="0" bIns="0" rtlCol="0"/>
            <a:lstStyle/>
            <a:p>
              <a:endParaRPr/>
            </a:p>
          </p:txBody>
        </p:sp>
        <p:sp>
          <p:nvSpPr>
            <p:cNvPr id="19" name="object 19"/>
            <p:cNvSpPr/>
            <p:nvPr/>
          </p:nvSpPr>
          <p:spPr>
            <a:xfrm>
              <a:off x="3091497" y="3534752"/>
              <a:ext cx="857885" cy="119380"/>
            </a:xfrm>
            <a:custGeom>
              <a:avLst/>
              <a:gdLst/>
              <a:ahLst/>
              <a:cxnLst/>
              <a:rect l="l" t="t" r="r" b="b"/>
              <a:pathLst>
                <a:path w="857885" h="119379">
                  <a:moveTo>
                    <a:pt x="0" y="119133"/>
                  </a:moveTo>
                  <a:lnTo>
                    <a:pt x="110113" y="0"/>
                  </a:lnTo>
                  <a:lnTo>
                    <a:pt x="857520" y="0"/>
                  </a:lnTo>
                  <a:lnTo>
                    <a:pt x="747407" y="119133"/>
                  </a:lnTo>
                  <a:lnTo>
                    <a:pt x="0" y="119133"/>
                  </a:lnTo>
                  <a:close/>
                </a:path>
              </a:pathLst>
            </a:custGeom>
            <a:ln w="12700">
              <a:solidFill>
                <a:srgbClr val="1D7D66"/>
              </a:solidFill>
            </a:ln>
          </p:spPr>
          <p:txBody>
            <a:bodyPr wrap="square" lIns="0" tIns="0" rIns="0" bIns="0" rtlCol="0"/>
            <a:lstStyle/>
            <a:p>
              <a:endParaRPr/>
            </a:p>
          </p:txBody>
        </p:sp>
        <p:sp>
          <p:nvSpPr>
            <p:cNvPr id="20" name="object 20"/>
            <p:cNvSpPr/>
            <p:nvPr/>
          </p:nvSpPr>
          <p:spPr>
            <a:xfrm>
              <a:off x="3949103" y="3358375"/>
              <a:ext cx="671830" cy="342900"/>
            </a:xfrm>
            <a:custGeom>
              <a:avLst/>
              <a:gdLst/>
              <a:ahLst/>
              <a:cxnLst/>
              <a:rect l="l" t="t" r="r" b="b"/>
              <a:pathLst>
                <a:path w="671829" h="342900">
                  <a:moveTo>
                    <a:pt x="671449" y="0"/>
                  </a:moveTo>
                  <a:lnTo>
                    <a:pt x="316712" y="0"/>
                  </a:lnTo>
                  <a:lnTo>
                    <a:pt x="0" y="342645"/>
                  </a:lnTo>
                  <a:lnTo>
                    <a:pt x="354736" y="342645"/>
                  </a:lnTo>
                  <a:lnTo>
                    <a:pt x="671449" y="0"/>
                  </a:lnTo>
                  <a:close/>
                </a:path>
              </a:pathLst>
            </a:custGeom>
            <a:solidFill>
              <a:srgbClr val="E7E6E6"/>
            </a:solidFill>
          </p:spPr>
          <p:txBody>
            <a:bodyPr wrap="square" lIns="0" tIns="0" rIns="0" bIns="0" rtlCol="0"/>
            <a:lstStyle/>
            <a:p>
              <a:endParaRPr/>
            </a:p>
          </p:txBody>
        </p:sp>
        <p:sp>
          <p:nvSpPr>
            <p:cNvPr id="21" name="object 21"/>
            <p:cNvSpPr/>
            <p:nvPr/>
          </p:nvSpPr>
          <p:spPr>
            <a:xfrm>
              <a:off x="3949103" y="3358375"/>
              <a:ext cx="671830" cy="342900"/>
            </a:xfrm>
            <a:custGeom>
              <a:avLst/>
              <a:gdLst/>
              <a:ahLst/>
              <a:cxnLst/>
              <a:rect l="l" t="t" r="r" b="b"/>
              <a:pathLst>
                <a:path w="671829" h="342900">
                  <a:moveTo>
                    <a:pt x="0" y="342654"/>
                  </a:moveTo>
                  <a:lnTo>
                    <a:pt x="316711" y="0"/>
                  </a:lnTo>
                  <a:lnTo>
                    <a:pt x="671449" y="0"/>
                  </a:lnTo>
                  <a:lnTo>
                    <a:pt x="354738" y="342654"/>
                  </a:lnTo>
                  <a:lnTo>
                    <a:pt x="0" y="342654"/>
                  </a:lnTo>
                  <a:close/>
                </a:path>
              </a:pathLst>
            </a:custGeom>
            <a:ln w="12700">
              <a:solidFill>
                <a:srgbClr val="1D7D66"/>
              </a:solidFill>
            </a:ln>
          </p:spPr>
          <p:txBody>
            <a:bodyPr wrap="square" lIns="0" tIns="0" rIns="0" bIns="0" rtlCol="0"/>
            <a:lstStyle/>
            <a:p>
              <a:endParaRPr/>
            </a:p>
          </p:txBody>
        </p:sp>
        <p:sp>
          <p:nvSpPr>
            <p:cNvPr id="22" name="object 22"/>
            <p:cNvSpPr/>
            <p:nvPr/>
          </p:nvSpPr>
          <p:spPr>
            <a:xfrm>
              <a:off x="2672803" y="3202203"/>
              <a:ext cx="238760" cy="297180"/>
            </a:xfrm>
            <a:custGeom>
              <a:avLst/>
              <a:gdLst/>
              <a:ahLst/>
              <a:cxnLst/>
              <a:rect l="l" t="t" r="r" b="b"/>
              <a:pathLst>
                <a:path w="238760" h="297179">
                  <a:moveTo>
                    <a:pt x="119125" y="0"/>
                  </a:moveTo>
                  <a:lnTo>
                    <a:pt x="0" y="119125"/>
                  </a:lnTo>
                  <a:lnTo>
                    <a:pt x="59562" y="119125"/>
                  </a:lnTo>
                  <a:lnTo>
                    <a:pt x="59562" y="296646"/>
                  </a:lnTo>
                  <a:lnTo>
                    <a:pt x="178688" y="296646"/>
                  </a:lnTo>
                  <a:lnTo>
                    <a:pt x="178688" y="119125"/>
                  </a:lnTo>
                  <a:lnTo>
                    <a:pt x="238264" y="119125"/>
                  </a:lnTo>
                  <a:lnTo>
                    <a:pt x="119125" y="0"/>
                  </a:lnTo>
                  <a:close/>
                </a:path>
              </a:pathLst>
            </a:custGeom>
            <a:solidFill>
              <a:srgbClr val="28AD8A"/>
            </a:solidFill>
          </p:spPr>
          <p:txBody>
            <a:bodyPr wrap="square" lIns="0" tIns="0" rIns="0" bIns="0" rtlCol="0"/>
            <a:lstStyle/>
            <a:p>
              <a:endParaRPr/>
            </a:p>
          </p:txBody>
        </p:sp>
        <p:sp>
          <p:nvSpPr>
            <p:cNvPr id="23" name="object 23"/>
            <p:cNvSpPr/>
            <p:nvPr/>
          </p:nvSpPr>
          <p:spPr>
            <a:xfrm>
              <a:off x="2672803" y="320220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24" name="object 24"/>
            <p:cNvSpPr/>
            <p:nvPr/>
          </p:nvSpPr>
          <p:spPr>
            <a:xfrm>
              <a:off x="3414306" y="3311753"/>
              <a:ext cx="238760" cy="297180"/>
            </a:xfrm>
            <a:custGeom>
              <a:avLst/>
              <a:gdLst/>
              <a:ahLst/>
              <a:cxnLst/>
              <a:rect l="l" t="t" r="r" b="b"/>
              <a:pathLst>
                <a:path w="238760" h="297179">
                  <a:moveTo>
                    <a:pt x="119138" y="0"/>
                  </a:moveTo>
                  <a:lnTo>
                    <a:pt x="0" y="119126"/>
                  </a:lnTo>
                  <a:lnTo>
                    <a:pt x="59575" y="119126"/>
                  </a:lnTo>
                  <a:lnTo>
                    <a:pt x="59575" y="296646"/>
                  </a:lnTo>
                  <a:lnTo>
                    <a:pt x="178701" y="296646"/>
                  </a:lnTo>
                  <a:lnTo>
                    <a:pt x="178701" y="119126"/>
                  </a:lnTo>
                  <a:lnTo>
                    <a:pt x="238277" y="119126"/>
                  </a:lnTo>
                  <a:lnTo>
                    <a:pt x="119138" y="0"/>
                  </a:lnTo>
                  <a:close/>
                </a:path>
              </a:pathLst>
            </a:custGeom>
            <a:solidFill>
              <a:srgbClr val="28AD8A"/>
            </a:solidFill>
          </p:spPr>
          <p:txBody>
            <a:bodyPr wrap="square" lIns="0" tIns="0" rIns="0" bIns="0" rtlCol="0"/>
            <a:lstStyle/>
            <a:p>
              <a:endParaRPr/>
            </a:p>
          </p:txBody>
        </p:sp>
        <p:sp>
          <p:nvSpPr>
            <p:cNvPr id="25" name="object 25"/>
            <p:cNvSpPr/>
            <p:nvPr/>
          </p:nvSpPr>
          <p:spPr>
            <a:xfrm>
              <a:off x="3414306" y="331175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26" name="object 26"/>
            <p:cNvSpPr/>
            <p:nvPr/>
          </p:nvSpPr>
          <p:spPr>
            <a:xfrm>
              <a:off x="4155820" y="3252774"/>
              <a:ext cx="238760" cy="297180"/>
            </a:xfrm>
            <a:custGeom>
              <a:avLst/>
              <a:gdLst/>
              <a:ahLst/>
              <a:cxnLst/>
              <a:rect l="l" t="t" r="r" b="b"/>
              <a:pathLst>
                <a:path w="238760" h="297179">
                  <a:moveTo>
                    <a:pt x="119138" y="0"/>
                  </a:moveTo>
                  <a:lnTo>
                    <a:pt x="0" y="119125"/>
                  </a:lnTo>
                  <a:lnTo>
                    <a:pt x="59575" y="119125"/>
                  </a:lnTo>
                  <a:lnTo>
                    <a:pt x="59575" y="296646"/>
                  </a:lnTo>
                  <a:lnTo>
                    <a:pt x="178701" y="296646"/>
                  </a:lnTo>
                  <a:lnTo>
                    <a:pt x="178701" y="119125"/>
                  </a:lnTo>
                  <a:lnTo>
                    <a:pt x="238264" y="119125"/>
                  </a:lnTo>
                  <a:lnTo>
                    <a:pt x="119138" y="0"/>
                  </a:lnTo>
                  <a:close/>
                </a:path>
              </a:pathLst>
            </a:custGeom>
            <a:solidFill>
              <a:srgbClr val="28AD8A"/>
            </a:solidFill>
          </p:spPr>
          <p:txBody>
            <a:bodyPr wrap="square" lIns="0" tIns="0" rIns="0" bIns="0" rtlCol="0"/>
            <a:lstStyle/>
            <a:p>
              <a:endParaRPr/>
            </a:p>
          </p:txBody>
        </p:sp>
        <p:sp>
          <p:nvSpPr>
            <p:cNvPr id="27" name="object 27"/>
            <p:cNvSpPr/>
            <p:nvPr/>
          </p:nvSpPr>
          <p:spPr>
            <a:xfrm>
              <a:off x="4155820" y="3252774"/>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28" name="object 28"/>
            <p:cNvSpPr/>
            <p:nvPr/>
          </p:nvSpPr>
          <p:spPr>
            <a:xfrm>
              <a:off x="2519997" y="2986506"/>
              <a:ext cx="557530" cy="175895"/>
            </a:xfrm>
            <a:custGeom>
              <a:avLst/>
              <a:gdLst/>
              <a:ahLst/>
              <a:cxnLst/>
              <a:rect l="l" t="t" r="r" b="b"/>
              <a:pathLst>
                <a:path w="557530" h="175894">
                  <a:moveTo>
                    <a:pt x="557326" y="0"/>
                  </a:moveTo>
                  <a:lnTo>
                    <a:pt x="162445" y="0"/>
                  </a:lnTo>
                  <a:lnTo>
                    <a:pt x="0" y="175742"/>
                  </a:lnTo>
                  <a:lnTo>
                    <a:pt x="394893" y="175742"/>
                  </a:lnTo>
                  <a:lnTo>
                    <a:pt x="557326" y="0"/>
                  </a:lnTo>
                  <a:close/>
                </a:path>
              </a:pathLst>
            </a:custGeom>
            <a:solidFill>
              <a:srgbClr val="E7E6E6"/>
            </a:solidFill>
          </p:spPr>
          <p:txBody>
            <a:bodyPr wrap="square" lIns="0" tIns="0" rIns="0" bIns="0" rtlCol="0"/>
            <a:lstStyle/>
            <a:p>
              <a:endParaRPr/>
            </a:p>
          </p:txBody>
        </p:sp>
        <p:sp>
          <p:nvSpPr>
            <p:cNvPr id="29" name="object 29"/>
            <p:cNvSpPr/>
            <p:nvPr/>
          </p:nvSpPr>
          <p:spPr>
            <a:xfrm>
              <a:off x="2519997" y="2986506"/>
              <a:ext cx="557530" cy="175895"/>
            </a:xfrm>
            <a:custGeom>
              <a:avLst/>
              <a:gdLst/>
              <a:ahLst/>
              <a:cxnLst/>
              <a:rect l="l" t="t" r="r" b="b"/>
              <a:pathLst>
                <a:path w="557530"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30" name="object 30"/>
            <p:cNvSpPr/>
            <p:nvPr/>
          </p:nvSpPr>
          <p:spPr>
            <a:xfrm>
              <a:off x="3303460" y="3040126"/>
              <a:ext cx="557530" cy="175895"/>
            </a:xfrm>
            <a:custGeom>
              <a:avLst/>
              <a:gdLst/>
              <a:ahLst/>
              <a:cxnLst/>
              <a:rect l="l" t="t" r="r" b="b"/>
              <a:pathLst>
                <a:path w="557529" h="175894">
                  <a:moveTo>
                    <a:pt x="557326" y="0"/>
                  </a:moveTo>
                  <a:lnTo>
                    <a:pt x="162445" y="0"/>
                  </a:lnTo>
                  <a:lnTo>
                    <a:pt x="0" y="175755"/>
                  </a:lnTo>
                  <a:lnTo>
                    <a:pt x="394881" y="175755"/>
                  </a:lnTo>
                  <a:lnTo>
                    <a:pt x="557326" y="0"/>
                  </a:lnTo>
                  <a:close/>
                </a:path>
              </a:pathLst>
            </a:custGeom>
            <a:solidFill>
              <a:srgbClr val="E7E6E6"/>
            </a:solidFill>
          </p:spPr>
          <p:txBody>
            <a:bodyPr wrap="square" lIns="0" tIns="0" rIns="0" bIns="0" rtlCol="0"/>
            <a:lstStyle/>
            <a:p>
              <a:endParaRPr/>
            </a:p>
          </p:txBody>
        </p:sp>
        <p:sp>
          <p:nvSpPr>
            <p:cNvPr id="31" name="object 31"/>
            <p:cNvSpPr/>
            <p:nvPr/>
          </p:nvSpPr>
          <p:spPr>
            <a:xfrm>
              <a:off x="3303460" y="3040126"/>
              <a:ext cx="557530" cy="175895"/>
            </a:xfrm>
            <a:custGeom>
              <a:avLst/>
              <a:gdLst/>
              <a:ahLst/>
              <a:cxnLst/>
              <a:rect l="l" t="t" r="r" b="b"/>
              <a:pathLst>
                <a:path w="557529"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32" name="object 32"/>
            <p:cNvSpPr/>
            <p:nvPr/>
          </p:nvSpPr>
          <p:spPr>
            <a:xfrm>
              <a:off x="4064825" y="3028594"/>
              <a:ext cx="557530" cy="175895"/>
            </a:xfrm>
            <a:custGeom>
              <a:avLst/>
              <a:gdLst/>
              <a:ahLst/>
              <a:cxnLst/>
              <a:rect l="l" t="t" r="r" b="b"/>
              <a:pathLst>
                <a:path w="557529" h="175894">
                  <a:moveTo>
                    <a:pt x="557326" y="0"/>
                  </a:moveTo>
                  <a:lnTo>
                    <a:pt x="162433" y="0"/>
                  </a:lnTo>
                  <a:lnTo>
                    <a:pt x="0" y="175742"/>
                  </a:lnTo>
                  <a:lnTo>
                    <a:pt x="394881" y="175742"/>
                  </a:lnTo>
                  <a:lnTo>
                    <a:pt x="557326" y="0"/>
                  </a:lnTo>
                  <a:close/>
                </a:path>
              </a:pathLst>
            </a:custGeom>
            <a:solidFill>
              <a:srgbClr val="E7E6E6"/>
            </a:solidFill>
          </p:spPr>
          <p:txBody>
            <a:bodyPr wrap="square" lIns="0" tIns="0" rIns="0" bIns="0" rtlCol="0"/>
            <a:lstStyle/>
            <a:p>
              <a:endParaRPr/>
            </a:p>
          </p:txBody>
        </p:sp>
        <p:sp>
          <p:nvSpPr>
            <p:cNvPr id="33" name="object 33"/>
            <p:cNvSpPr/>
            <p:nvPr/>
          </p:nvSpPr>
          <p:spPr>
            <a:xfrm>
              <a:off x="4064825" y="3028594"/>
              <a:ext cx="557530" cy="175895"/>
            </a:xfrm>
            <a:custGeom>
              <a:avLst/>
              <a:gdLst/>
              <a:ahLst/>
              <a:cxnLst/>
              <a:rect l="l" t="t" r="r" b="b"/>
              <a:pathLst>
                <a:path w="557529"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grpSp>
      <p:sp>
        <p:nvSpPr>
          <p:cNvPr id="34" name="object 34"/>
          <p:cNvSpPr txBox="1"/>
          <p:nvPr/>
        </p:nvSpPr>
        <p:spPr>
          <a:xfrm>
            <a:off x="4897424" y="3824222"/>
            <a:ext cx="2243455" cy="787400"/>
          </a:xfrm>
          <a:prstGeom prst="rect">
            <a:avLst/>
          </a:prstGeom>
        </p:spPr>
        <p:txBody>
          <a:bodyPr vert="horz" wrap="square" lIns="0" tIns="12700" rIns="0" bIns="0" rtlCol="0">
            <a:spAutoFit/>
          </a:bodyPr>
          <a:lstStyle/>
          <a:p>
            <a:pPr marL="12700" marR="5080">
              <a:lnSpc>
                <a:spcPct val="100000"/>
              </a:lnSpc>
              <a:spcBef>
                <a:spcPts val="100"/>
              </a:spcBef>
            </a:pPr>
            <a:r>
              <a:rPr sz="2500" dirty="0">
                <a:latin typeface="Calibri"/>
                <a:cs typeface="Calibri"/>
              </a:rPr>
              <a:t>Run</a:t>
            </a:r>
            <a:r>
              <a:rPr sz="2500" spc="-55" dirty="0">
                <a:latin typeface="Calibri"/>
                <a:cs typeface="Calibri"/>
              </a:rPr>
              <a:t> </a:t>
            </a:r>
            <a:r>
              <a:rPr sz="2500" dirty="0">
                <a:latin typeface="Calibri"/>
                <a:cs typeface="Calibri"/>
              </a:rPr>
              <a:t>whole</a:t>
            </a:r>
            <a:r>
              <a:rPr sz="2500" spc="-55" dirty="0">
                <a:latin typeface="Calibri"/>
                <a:cs typeface="Calibri"/>
              </a:rPr>
              <a:t> </a:t>
            </a:r>
            <a:r>
              <a:rPr sz="2500" spc="-20" dirty="0">
                <a:latin typeface="Calibri"/>
                <a:cs typeface="Calibri"/>
              </a:rPr>
              <a:t>image </a:t>
            </a:r>
            <a:r>
              <a:rPr sz="2500" dirty="0">
                <a:latin typeface="Calibri"/>
                <a:cs typeface="Calibri"/>
              </a:rPr>
              <a:t>through</a:t>
            </a:r>
            <a:r>
              <a:rPr sz="2500" spc="-110" dirty="0">
                <a:latin typeface="Calibri"/>
                <a:cs typeface="Calibri"/>
              </a:rPr>
              <a:t> </a:t>
            </a:r>
            <a:r>
              <a:rPr sz="2400" spc="-10" dirty="0">
                <a:latin typeface="Calibri"/>
                <a:cs typeface="Calibri"/>
              </a:rPr>
              <a:t>ConvNet</a:t>
            </a:r>
            <a:endParaRPr sz="2400">
              <a:latin typeface="Calibri"/>
              <a:cs typeface="Calibri"/>
            </a:endParaRPr>
          </a:p>
        </p:txBody>
      </p:sp>
      <p:grpSp>
        <p:nvGrpSpPr>
          <p:cNvPr id="35" name="object 35"/>
          <p:cNvGrpSpPr/>
          <p:nvPr/>
        </p:nvGrpSpPr>
        <p:grpSpPr>
          <a:xfrm>
            <a:off x="1583245" y="2117331"/>
            <a:ext cx="1515110" cy="1515110"/>
            <a:chOff x="1583245" y="2117331"/>
            <a:chExt cx="1515110" cy="1515110"/>
          </a:xfrm>
        </p:grpSpPr>
        <p:sp>
          <p:nvSpPr>
            <p:cNvPr id="36" name="object 36"/>
            <p:cNvSpPr/>
            <p:nvPr/>
          </p:nvSpPr>
          <p:spPr>
            <a:xfrm>
              <a:off x="1583245" y="3556190"/>
              <a:ext cx="1071880" cy="76200"/>
            </a:xfrm>
            <a:custGeom>
              <a:avLst/>
              <a:gdLst/>
              <a:ahLst/>
              <a:cxnLst/>
              <a:rect l="l" t="t" r="r" b="b"/>
              <a:pathLst>
                <a:path w="1071880" h="76200">
                  <a:moveTo>
                    <a:pt x="995400" y="0"/>
                  </a:moveTo>
                  <a:lnTo>
                    <a:pt x="995400" y="76200"/>
                  </a:lnTo>
                  <a:lnTo>
                    <a:pt x="1052550" y="47625"/>
                  </a:lnTo>
                  <a:lnTo>
                    <a:pt x="1008100" y="47625"/>
                  </a:lnTo>
                  <a:lnTo>
                    <a:pt x="1008100" y="28575"/>
                  </a:lnTo>
                  <a:lnTo>
                    <a:pt x="1052550" y="28575"/>
                  </a:lnTo>
                  <a:lnTo>
                    <a:pt x="995400" y="0"/>
                  </a:lnTo>
                  <a:close/>
                </a:path>
                <a:path w="1071880" h="76200">
                  <a:moveTo>
                    <a:pt x="995400" y="28575"/>
                  </a:moveTo>
                  <a:lnTo>
                    <a:pt x="0" y="28575"/>
                  </a:lnTo>
                  <a:lnTo>
                    <a:pt x="0" y="47625"/>
                  </a:lnTo>
                  <a:lnTo>
                    <a:pt x="995400" y="47625"/>
                  </a:lnTo>
                  <a:lnTo>
                    <a:pt x="995400" y="28575"/>
                  </a:lnTo>
                  <a:close/>
                </a:path>
                <a:path w="1071880" h="76200">
                  <a:moveTo>
                    <a:pt x="1052550" y="28575"/>
                  </a:moveTo>
                  <a:lnTo>
                    <a:pt x="1008100" y="28575"/>
                  </a:lnTo>
                  <a:lnTo>
                    <a:pt x="1008100" y="47625"/>
                  </a:lnTo>
                  <a:lnTo>
                    <a:pt x="1052550" y="47625"/>
                  </a:lnTo>
                  <a:lnTo>
                    <a:pt x="1071600" y="38100"/>
                  </a:lnTo>
                  <a:lnTo>
                    <a:pt x="1052550" y="28575"/>
                  </a:lnTo>
                  <a:close/>
                </a:path>
              </a:pathLst>
            </a:custGeom>
            <a:solidFill>
              <a:srgbClr val="C8472B"/>
            </a:solidFill>
          </p:spPr>
          <p:txBody>
            <a:bodyPr wrap="square" lIns="0" tIns="0" rIns="0" bIns="0" rtlCol="0"/>
            <a:lstStyle/>
            <a:p>
              <a:endParaRPr/>
            </a:p>
          </p:txBody>
        </p:sp>
        <p:sp>
          <p:nvSpPr>
            <p:cNvPr id="37" name="object 37"/>
            <p:cNvSpPr/>
            <p:nvPr/>
          </p:nvSpPr>
          <p:spPr>
            <a:xfrm>
              <a:off x="2983331" y="2123681"/>
              <a:ext cx="108585" cy="648970"/>
            </a:xfrm>
            <a:custGeom>
              <a:avLst/>
              <a:gdLst/>
              <a:ahLst/>
              <a:cxnLst/>
              <a:rect l="l" t="t" r="r" b="b"/>
              <a:pathLst>
                <a:path w="108585" h="648969">
                  <a:moveTo>
                    <a:pt x="108165" y="0"/>
                  </a:moveTo>
                  <a:lnTo>
                    <a:pt x="0" y="108153"/>
                  </a:lnTo>
                  <a:lnTo>
                    <a:pt x="0" y="648906"/>
                  </a:lnTo>
                  <a:lnTo>
                    <a:pt x="108165" y="540753"/>
                  </a:lnTo>
                  <a:lnTo>
                    <a:pt x="108165" y="0"/>
                  </a:lnTo>
                  <a:close/>
                </a:path>
              </a:pathLst>
            </a:custGeom>
            <a:solidFill>
              <a:srgbClr val="CDCDCD">
                <a:alpha val="92939"/>
              </a:srgbClr>
            </a:solidFill>
          </p:spPr>
          <p:txBody>
            <a:bodyPr wrap="square" lIns="0" tIns="0" rIns="0" bIns="0" rtlCol="0"/>
            <a:lstStyle/>
            <a:p>
              <a:endParaRPr/>
            </a:p>
          </p:txBody>
        </p:sp>
        <p:sp>
          <p:nvSpPr>
            <p:cNvPr id="38" name="object 38"/>
            <p:cNvSpPr/>
            <p:nvPr/>
          </p:nvSpPr>
          <p:spPr>
            <a:xfrm>
              <a:off x="2585300" y="2123681"/>
              <a:ext cx="506730" cy="108585"/>
            </a:xfrm>
            <a:custGeom>
              <a:avLst/>
              <a:gdLst/>
              <a:ahLst/>
              <a:cxnLst/>
              <a:rect l="l" t="t" r="r" b="b"/>
              <a:pathLst>
                <a:path w="506730" h="108585">
                  <a:moveTo>
                    <a:pt x="506196" y="0"/>
                  </a:moveTo>
                  <a:lnTo>
                    <a:pt x="108165" y="0"/>
                  </a:lnTo>
                  <a:lnTo>
                    <a:pt x="0" y="108153"/>
                  </a:lnTo>
                  <a:lnTo>
                    <a:pt x="398030" y="108153"/>
                  </a:lnTo>
                  <a:lnTo>
                    <a:pt x="506196" y="0"/>
                  </a:lnTo>
                  <a:close/>
                </a:path>
              </a:pathLst>
            </a:custGeom>
            <a:solidFill>
              <a:srgbClr val="FFFFFF">
                <a:alpha val="92939"/>
              </a:srgbClr>
            </a:solidFill>
          </p:spPr>
          <p:txBody>
            <a:bodyPr wrap="square" lIns="0" tIns="0" rIns="0" bIns="0" rtlCol="0"/>
            <a:lstStyle/>
            <a:p>
              <a:endParaRPr/>
            </a:p>
          </p:txBody>
        </p:sp>
        <p:sp>
          <p:nvSpPr>
            <p:cNvPr id="39" name="object 39"/>
            <p:cNvSpPr/>
            <p:nvPr/>
          </p:nvSpPr>
          <p:spPr>
            <a:xfrm>
              <a:off x="2585300" y="2123681"/>
              <a:ext cx="506730" cy="648970"/>
            </a:xfrm>
            <a:custGeom>
              <a:avLst/>
              <a:gdLst/>
              <a:ahLst/>
              <a:cxnLst/>
              <a:rect l="l" t="t" r="r" b="b"/>
              <a:pathLst>
                <a:path w="506730" h="648969">
                  <a:moveTo>
                    <a:pt x="0" y="108162"/>
                  </a:moveTo>
                  <a:lnTo>
                    <a:pt x="108162" y="0"/>
                  </a:lnTo>
                  <a:lnTo>
                    <a:pt x="506186" y="0"/>
                  </a:lnTo>
                  <a:lnTo>
                    <a:pt x="506186" y="540753"/>
                  </a:lnTo>
                  <a:lnTo>
                    <a:pt x="398024" y="648914"/>
                  </a:lnTo>
                  <a:lnTo>
                    <a:pt x="0" y="648914"/>
                  </a:lnTo>
                  <a:lnTo>
                    <a:pt x="0" y="108162"/>
                  </a:lnTo>
                  <a:close/>
                </a:path>
                <a:path w="506730" h="648969">
                  <a:moveTo>
                    <a:pt x="0" y="108162"/>
                  </a:moveTo>
                  <a:lnTo>
                    <a:pt x="398024" y="108162"/>
                  </a:lnTo>
                  <a:lnTo>
                    <a:pt x="506186" y="0"/>
                  </a:lnTo>
                </a:path>
              </a:pathLst>
            </a:custGeom>
            <a:ln w="12700">
              <a:solidFill>
                <a:srgbClr val="1D7D66"/>
              </a:solidFill>
            </a:ln>
          </p:spPr>
          <p:txBody>
            <a:bodyPr wrap="square" lIns="0" tIns="0" rIns="0" bIns="0" rtlCol="0"/>
            <a:lstStyle/>
            <a:p>
              <a:endParaRPr/>
            </a:p>
          </p:txBody>
        </p:sp>
      </p:grpSp>
      <p:sp>
        <p:nvSpPr>
          <p:cNvPr id="40" name="object 40"/>
          <p:cNvSpPr txBox="1"/>
          <p:nvPr/>
        </p:nvSpPr>
        <p:spPr>
          <a:xfrm>
            <a:off x="4740198" y="2108199"/>
            <a:ext cx="2752725" cy="1565275"/>
          </a:xfrm>
          <a:prstGeom prst="rect">
            <a:avLst/>
          </a:prstGeom>
        </p:spPr>
        <p:txBody>
          <a:bodyPr vert="horz" wrap="square" lIns="0" tIns="12700" rIns="0" bIns="0" rtlCol="0">
            <a:spAutoFit/>
          </a:bodyPr>
          <a:lstStyle/>
          <a:p>
            <a:pPr marL="83185">
              <a:lnSpc>
                <a:spcPct val="100000"/>
              </a:lnSpc>
              <a:spcBef>
                <a:spcPts val="100"/>
              </a:spcBef>
            </a:pPr>
            <a:r>
              <a:rPr sz="2400" spc="-50" dirty="0">
                <a:latin typeface="Calibri"/>
                <a:cs typeface="Calibri"/>
              </a:rPr>
              <a:t>Per-</a:t>
            </a:r>
            <a:r>
              <a:rPr sz="2400" dirty="0">
                <a:latin typeface="Calibri"/>
                <a:cs typeface="Calibri"/>
              </a:rPr>
              <a:t>Region</a:t>
            </a:r>
            <a:r>
              <a:rPr sz="2400" spc="-45" dirty="0">
                <a:latin typeface="Calibri"/>
                <a:cs typeface="Calibri"/>
              </a:rPr>
              <a:t> </a:t>
            </a:r>
            <a:r>
              <a:rPr sz="2500" spc="-10" dirty="0">
                <a:latin typeface="Calibri"/>
                <a:cs typeface="Calibri"/>
              </a:rPr>
              <a:t>Network</a:t>
            </a:r>
            <a:endParaRPr sz="2500" dirty="0">
              <a:latin typeface="Calibri"/>
              <a:cs typeface="Calibri"/>
            </a:endParaRPr>
          </a:p>
          <a:p>
            <a:pPr marL="83820" marR="5080" indent="-71755">
              <a:lnSpc>
                <a:spcPct val="133300"/>
              </a:lnSpc>
              <a:spcBef>
                <a:spcPts val="1445"/>
              </a:spcBef>
            </a:pPr>
            <a:r>
              <a:rPr sz="2400" dirty="0">
                <a:solidFill>
                  <a:srgbClr val="C8472B"/>
                </a:solidFill>
                <a:latin typeface="Calibri"/>
                <a:cs typeface="Calibri"/>
              </a:rPr>
              <a:t>Crop</a:t>
            </a:r>
            <a:r>
              <a:rPr sz="2400" spc="-60" dirty="0">
                <a:solidFill>
                  <a:srgbClr val="C8472B"/>
                </a:solidFill>
                <a:latin typeface="Calibri"/>
                <a:cs typeface="Calibri"/>
              </a:rPr>
              <a:t> </a:t>
            </a:r>
            <a:r>
              <a:rPr sz="2400" dirty="0">
                <a:solidFill>
                  <a:srgbClr val="C8472B"/>
                </a:solidFill>
                <a:latin typeface="Calibri"/>
                <a:cs typeface="Calibri"/>
              </a:rPr>
              <a:t>+</a:t>
            </a:r>
            <a:r>
              <a:rPr sz="2400" spc="-50" dirty="0">
                <a:solidFill>
                  <a:srgbClr val="C8472B"/>
                </a:solidFill>
                <a:latin typeface="Calibri"/>
                <a:cs typeface="Calibri"/>
              </a:rPr>
              <a:t> </a:t>
            </a:r>
            <a:r>
              <a:rPr sz="2400" spc="-10" dirty="0">
                <a:solidFill>
                  <a:srgbClr val="C8472B"/>
                </a:solidFill>
                <a:latin typeface="Calibri"/>
                <a:cs typeface="Calibri"/>
              </a:rPr>
              <a:t>Resize</a:t>
            </a:r>
            <a:r>
              <a:rPr sz="2400" spc="-50" dirty="0">
                <a:solidFill>
                  <a:srgbClr val="C8472B"/>
                </a:solidFill>
                <a:latin typeface="Calibri"/>
                <a:cs typeface="Calibri"/>
              </a:rPr>
              <a:t> </a:t>
            </a:r>
            <a:r>
              <a:rPr sz="2400" spc="-10" dirty="0">
                <a:solidFill>
                  <a:srgbClr val="C8472B"/>
                </a:solidFill>
                <a:latin typeface="Calibri"/>
                <a:cs typeface="Calibri"/>
              </a:rPr>
              <a:t>features </a:t>
            </a:r>
            <a:r>
              <a:rPr sz="2400" dirty="0">
                <a:latin typeface="Calibri"/>
                <a:cs typeface="Calibri"/>
              </a:rPr>
              <a:t>Image</a:t>
            </a:r>
            <a:r>
              <a:rPr sz="2400" spc="-55" dirty="0">
                <a:latin typeface="Calibri"/>
                <a:cs typeface="Calibri"/>
              </a:rPr>
              <a:t> </a:t>
            </a:r>
            <a:r>
              <a:rPr sz="2400" spc="-10" dirty="0">
                <a:latin typeface="Calibri"/>
                <a:cs typeface="Calibri"/>
              </a:rPr>
              <a:t>features</a:t>
            </a:r>
            <a:endParaRPr sz="2400" dirty="0">
              <a:latin typeface="Calibri"/>
              <a:cs typeface="Calibri"/>
            </a:endParaRPr>
          </a:p>
        </p:txBody>
      </p:sp>
      <p:sp>
        <p:nvSpPr>
          <p:cNvPr id="41" name="object 41"/>
          <p:cNvSpPr txBox="1"/>
          <p:nvPr/>
        </p:nvSpPr>
        <p:spPr>
          <a:xfrm>
            <a:off x="43853" y="3836923"/>
            <a:ext cx="1771014" cy="1497965"/>
          </a:xfrm>
          <a:prstGeom prst="rect">
            <a:avLst/>
          </a:prstGeom>
        </p:spPr>
        <p:txBody>
          <a:bodyPr vert="horz" wrap="square" lIns="0" tIns="9525" rIns="0" bIns="0" rtlCol="0">
            <a:spAutoFit/>
          </a:bodyPr>
          <a:lstStyle/>
          <a:p>
            <a:pPr marL="12700" marR="5080">
              <a:lnSpc>
                <a:spcPct val="100800"/>
              </a:lnSpc>
              <a:spcBef>
                <a:spcPts val="75"/>
              </a:spcBef>
            </a:pPr>
            <a:r>
              <a:rPr sz="2400" spc="-10" dirty="0">
                <a:latin typeface="Calibri"/>
                <a:cs typeface="Calibri"/>
              </a:rPr>
              <a:t>“Backbone” network: </a:t>
            </a:r>
            <a:r>
              <a:rPr sz="2400" dirty="0">
                <a:latin typeface="Calibri"/>
                <a:cs typeface="Calibri"/>
              </a:rPr>
              <a:t>AlexNet,</a:t>
            </a:r>
            <a:r>
              <a:rPr sz="2400" spc="-125" dirty="0">
                <a:latin typeface="Calibri"/>
                <a:cs typeface="Calibri"/>
              </a:rPr>
              <a:t> </a:t>
            </a:r>
            <a:r>
              <a:rPr sz="2400" spc="-20" dirty="0">
                <a:latin typeface="Calibri"/>
                <a:cs typeface="Calibri"/>
              </a:rPr>
              <a:t>VGG, </a:t>
            </a:r>
            <a:r>
              <a:rPr sz="2400" spc="-10" dirty="0">
                <a:latin typeface="Calibri"/>
                <a:cs typeface="Calibri"/>
              </a:rPr>
              <a:t>ResNet,</a:t>
            </a:r>
            <a:r>
              <a:rPr sz="2400" spc="-90" dirty="0">
                <a:latin typeface="Calibri"/>
                <a:cs typeface="Calibri"/>
              </a:rPr>
              <a:t> </a:t>
            </a:r>
            <a:r>
              <a:rPr sz="2400" spc="-25" dirty="0">
                <a:latin typeface="Calibri"/>
                <a:cs typeface="Calibri"/>
              </a:rPr>
              <a:t>etc</a:t>
            </a:r>
            <a:endParaRPr sz="2400">
              <a:latin typeface="Calibri"/>
              <a:cs typeface="Calibri"/>
            </a:endParaRPr>
          </a:p>
        </p:txBody>
      </p:sp>
      <p:sp>
        <p:nvSpPr>
          <p:cNvPr id="42" name="object 42"/>
          <p:cNvSpPr txBox="1"/>
          <p:nvPr/>
        </p:nvSpPr>
        <p:spPr>
          <a:xfrm>
            <a:off x="81477" y="2008123"/>
            <a:ext cx="1985645" cy="1497965"/>
          </a:xfrm>
          <a:prstGeom prst="rect">
            <a:avLst/>
          </a:prstGeom>
        </p:spPr>
        <p:txBody>
          <a:bodyPr vert="horz" wrap="square" lIns="0" tIns="9525" rIns="0" bIns="0" rtlCol="0">
            <a:spAutoFit/>
          </a:bodyPr>
          <a:lstStyle/>
          <a:p>
            <a:pPr marL="12700" marR="5080">
              <a:lnSpc>
                <a:spcPct val="100800"/>
              </a:lnSpc>
              <a:spcBef>
                <a:spcPts val="75"/>
              </a:spcBef>
            </a:pPr>
            <a:r>
              <a:rPr sz="2400" dirty="0">
                <a:latin typeface="Calibri"/>
                <a:cs typeface="Calibri"/>
              </a:rPr>
              <a:t>Regions</a:t>
            </a:r>
            <a:r>
              <a:rPr sz="2400" spc="-120" dirty="0">
                <a:latin typeface="Calibri"/>
                <a:cs typeface="Calibri"/>
              </a:rPr>
              <a:t> </a:t>
            </a:r>
            <a:r>
              <a:rPr sz="2400" spc="-25" dirty="0">
                <a:latin typeface="Calibri"/>
                <a:cs typeface="Calibri"/>
              </a:rPr>
              <a:t>of </a:t>
            </a:r>
            <a:r>
              <a:rPr sz="2400" spc="-10" dirty="0">
                <a:latin typeface="Calibri"/>
                <a:cs typeface="Calibri"/>
              </a:rPr>
              <a:t>Interest</a:t>
            </a:r>
            <a:r>
              <a:rPr sz="2400" spc="-120" dirty="0">
                <a:latin typeface="Calibri"/>
                <a:cs typeface="Calibri"/>
              </a:rPr>
              <a:t> </a:t>
            </a:r>
            <a:r>
              <a:rPr sz="2400" spc="-10" dirty="0">
                <a:latin typeface="Calibri"/>
                <a:cs typeface="Calibri"/>
              </a:rPr>
              <a:t>(RoIs) </a:t>
            </a:r>
            <a:r>
              <a:rPr sz="2400" dirty="0">
                <a:latin typeface="Calibri"/>
                <a:cs typeface="Calibri"/>
              </a:rPr>
              <a:t>from</a:t>
            </a:r>
            <a:r>
              <a:rPr sz="2400" spc="-45" dirty="0">
                <a:latin typeface="Calibri"/>
                <a:cs typeface="Calibri"/>
              </a:rPr>
              <a:t> </a:t>
            </a:r>
            <a:r>
              <a:rPr sz="2400" dirty="0">
                <a:latin typeface="Calibri"/>
                <a:cs typeface="Calibri"/>
              </a:rPr>
              <a:t>a</a:t>
            </a:r>
            <a:r>
              <a:rPr sz="2400" spc="-40" dirty="0">
                <a:latin typeface="Calibri"/>
                <a:cs typeface="Calibri"/>
              </a:rPr>
              <a:t> </a:t>
            </a:r>
            <a:r>
              <a:rPr sz="2400" spc="-10" dirty="0">
                <a:latin typeface="Calibri"/>
                <a:cs typeface="Calibri"/>
              </a:rPr>
              <a:t>proposal method</a:t>
            </a:r>
            <a:endParaRPr sz="2400">
              <a:latin typeface="Calibri"/>
              <a:cs typeface="Calibri"/>
            </a:endParaRPr>
          </a:p>
        </p:txBody>
      </p:sp>
      <p:sp>
        <p:nvSpPr>
          <p:cNvPr id="43" name="object 43"/>
          <p:cNvSpPr/>
          <p:nvPr/>
        </p:nvSpPr>
        <p:spPr>
          <a:xfrm>
            <a:off x="2983325" y="2231843"/>
            <a:ext cx="0" cy="541020"/>
          </a:xfrm>
          <a:custGeom>
            <a:avLst/>
            <a:gdLst/>
            <a:ahLst/>
            <a:cxnLst/>
            <a:rect l="l" t="t" r="r" b="b"/>
            <a:pathLst>
              <a:path h="541019">
                <a:moveTo>
                  <a:pt x="0" y="0"/>
                </a:moveTo>
                <a:lnTo>
                  <a:pt x="0" y="540752"/>
                </a:lnTo>
              </a:path>
            </a:pathLst>
          </a:custGeom>
          <a:ln w="12700">
            <a:solidFill>
              <a:srgbClr val="1D7D66"/>
            </a:solidFill>
          </a:ln>
        </p:spPr>
        <p:txBody>
          <a:bodyPr wrap="square" lIns="0" tIns="0" rIns="0" bIns="0" rtlCol="0"/>
          <a:lstStyle/>
          <a:p>
            <a:endParaRPr/>
          </a:p>
        </p:txBody>
      </p:sp>
      <p:sp>
        <p:nvSpPr>
          <p:cNvPr id="44" name="object 44"/>
          <p:cNvSpPr txBox="1"/>
          <p:nvPr/>
        </p:nvSpPr>
        <p:spPr>
          <a:xfrm>
            <a:off x="2646725"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45" name="object 45"/>
          <p:cNvGrpSpPr/>
          <p:nvPr/>
        </p:nvGrpSpPr>
        <p:grpSpPr>
          <a:xfrm>
            <a:off x="3322675" y="2118093"/>
            <a:ext cx="519430" cy="661670"/>
            <a:chOff x="3322675" y="2118093"/>
            <a:chExt cx="519430" cy="661670"/>
          </a:xfrm>
        </p:grpSpPr>
        <p:sp>
          <p:nvSpPr>
            <p:cNvPr id="46" name="object 46"/>
            <p:cNvSpPr/>
            <p:nvPr/>
          </p:nvSpPr>
          <p:spPr>
            <a:xfrm>
              <a:off x="3727056" y="2124443"/>
              <a:ext cx="108585" cy="648970"/>
            </a:xfrm>
            <a:custGeom>
              <a:avLst/>
              <a:gdLst/>
              <a:ahLst/>
              <a:cxnLst/>
              <a:rect l="l" t="t" r="r" b="b"/>
              <a:pathLst>
                <a:path w="108585" h="648969">
                  <a:moveTo>
                    <a:pt x="108165" y="0"/>
                  </a:moveTo>
                  <a:lnTo>
                    <a:pt x="0" y="108165"/>
                  </a:lnTo>
                  <a:lnTo>
                    <a:pt x="0" y="648919"/>
                  </a:lnTo>
                  <a:lnTo>
                    <a:pt x="108165" y="540753"/>
                  </a:lnTo>
                  <a:lnTo>
                    <a:pt x="108165" y="0"/>
                  </a:lnTo>
                  <a:close/>
                </a:path>
              </a:pathLst>
            </a:custGeom>
            <a:solidFill>
              <a:srgbClr val="CDCDCD">
                <a:alpha val="92939"/>
              </a:srgbClr>
            </a:solidFill>
          </p:spPr>
          <p:txBody>
            <a:bodyPr wrap="square" lIns="0" tIns="0" rIns="0" bIns="0" rtlCol="0"/>
            <a:lstStyle/>
            <a:p>
              <a:endParaRPr/>
            </a:p>
          </p:txBody>
        </p:sp>
        <p:sp>
          <p:nvSpPr>
            <p:cNvPr id="47" name="object 47"/>
            <p:cNvSpPr/>
            <p:nvPr/>
          </p:nvSpPr>
          <p:spPr>
            <a:xfrm>
              <a:off x="3329025" y="2124443"/>
              <a:ext cx="506730" cy="108585"/>
            </a:xfrm>
            <a:custGeom>
              <a:avLst/>
              <a:gdLst/>
              <a:ahLst/>
              <a:cxnLst/>
              <a:rect l="l" t="t" r="r" b="b"/>
              <a:pathLst>
                <a:path w="506729" h="108585">
                  <a:moveTo>
                    <a:pt x="506196" y="0"/>
                  </a:moveTo>
                  <a:lnTo>
                    <a:pt x="108165" y="0"/>
                  </a:lnTo>
                  <a:lnTo>
                    <a:pt x="0" y="108165"/>
                  </a:lnTo>
                  <a:lnTo>
                    <a:pt x="398030" y="108165"/>
                  </a:lnTo>
                  <a:lnTo>
                    <a:pt x="506196" y="0"/>
                  </a:lnTo>
                  <a:close/>
                </a:path>
              </a:pathLst>
            </a:custGeom>
            <a:solidFill>
              <a:srgbClr val="FFFFFF">
                <a:alpha val="92939"/>
              </a:srgbClr>
            </a:solidFill>
          </p:spPr>
          <p:txBody>
            <a:bodyPr wrap="square" lIns="0" tIns="0" rIns="0" bIns="0" rtlCol="0"/>
            <a:lstStyle/>
            <a:p>
              <a:endParaRPr/>
            </a:p>
          </p:txBody>
        </p:sp>
        <p:sp>
          <p:nvSpPr>
            <p:cNvPr id="48" name="object 48"/>
            <p:cNvSpPr/>
            <p:nvPr/>
          </p:nvSpPr>
          <p:spPr>
            <a:xfrm>
              <a:off x="3329025" y="2124443"/>
              <a:ext cx="506730" cy="648970"/>
            </a:xfrm>
            <a:custGeom>
              <a:avLst/>
              <a:gdLst/>
              <a:ahLst/>
              <a:cxnLst/>
              <a:rect l="l" t="t" r="r" b="b"/>
              <a:pathLst>
                <a:path w="506729" h="648969">
                  <a:moveTo>
                    <a:pt x="0" y="108162"/>
                  </a:moveTo>
                  <a:lnTo>
                    <a:pt x="108162" y="0"/>
                  </a:lnTo>
                  <a:lnTo>
                    <a:pt x="506186" y="0"/>
                  </a:lnTo>
                  <a:lnTo>
                    <a:pt x="506186" y="540753"/>
                  </a:lnTo>
                  <a:lnTo>
                    <a:pt x="398024" y="648914"/>
                  </a:lnTo>
                  <a:lnTo>
                    <a:pt x="0" y="648914"/>
                  </a:lnTo>
                  <a:lnTo>
                    <a:pt x="0" y="108162"/>
                  </a:lnTo>
                  <a:close/>
                </a:path>
                <a:path w="506729" h="648969">
                  <a:moveTo>
                    <a:pt x="0" y="108162"/>
                  </a:moveTo>
                  <a:lnTo>
                    <a:pt x="398024" y="108162"/>
                  </a:lnTo>
                  <a:lnTo>
                    <a:pt x="506186" y="0"/>
                  </a:lnTo>
                </a:path>
              </a:pathLst>
            </a:custGeom>
            <a:ln w="12700">
              <a:solidFill>
                <a:srgbClr val="1D7D66"/>
              </a:solidFill>
            </a:ln>
          </p:spPr>
          <p:txBody>
            <a:bodyPr wrap="square" lIns="0" tIns="0" rIns="0" bIns="0" rtlCol="0"/>
            <a:lstStyle/>
            <a:p>
              <a:endParaRPr/>
            </a:p>
          </p:txBody>
        </p:sp>
      </p:grpSp>
      <p:sp>
        <p:nvSpPr>
          <p:cNvPr id="49" name="object 49"/>
          <p:cNvSpPr/>
          <p:nvPr/>
        </p:nvSpPr>
        <p:spPr>
          <a:xfrm>
            <a:off x="3727049" y="2232605"/>
            <a:ext cx="0" cy="541020"/>
          </a:xfrm>
          <a:custGeom>
            <a:avLst/>
            <a:gdLst/>
            <a:ahLst/>
            <a:cxnLst/>
            <a:rect l="l" t="t" r="r" b="b"/>
            <a:pathLst>
              <a:path h="541019">
                <a:moveTo>
                  <a:pt x="0" y="0"/>
                </a:moveTo>
                <a:lnTo>
                  <a:pt x="0" y="540752"/>
                </a:lnTo>
              </a:path>
            </a:pathLst>
          </a:custGeom>
          <a:ln w="12700">
            <a:solidFill>
              <a:srgbClr val="1D7D66"/>
            </a:solidFill>
          </a:ln>
        </p:spPr>
        <p:txBody>
          <a:bodyPr wrap="square" lIns="0" tIns="0" rIns="0" bIns="0" rtlCol="0"/>
          <a:lstStyle/>
          <a:p>
            <a:endParaRPr/>
          </a:p>
        </p:txBody>
      </p:sp>
      <p:sp>
        <p:nvSpPr>
          <p:cNvPr id="50" name="object 50"/>
          <p:cNvSpPr txBox="1"/>
          <p:nvPr/>
        </p:nvSpPr>
        <p:spPr>
          <a:xfrm>
            <a:off x="3390450"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51" name="object 51"/>
          <p:cNvGrpSpPr/>
          <p:nvPr/>
        </p:nvGrpSpPr>
        <p:grpSpPr>
          <a:xfrm>
            <a:off x="4084040" y="2117331"/>
            <a:ext cx="519430" cy="661670"/>
            <a:chOff x="4084040" y="2117331"/>
            <a:chExt cx="519430" cy="661670"/>
          </a:xfrm>
        </p:grpSpPr>
        <p:sp>
          <p:nvSpPr>
            <p:cNvPr id="52" name="object 52"/>
            <p:cNvSpPr/>
            <p:nvPr/>
          </p:nvSpPr>
          <p:spPr>
            <a:xfrm>
              <a:off x="4488421" y="2123681"/>
              <a:ext cx="108585" cy="648970"/>
            </a:xfrm>
            <a:custGeom>
              <a:avLst/>
              <a:gdLst/>
              <a:ahLst/>
              <a:cxnLst/>
              <a:rect l="l" t="t" r="r" b="b"/>
              <a:pathLst>
                <a:path w="108585" h="648969">
                  <a:moveTo>
                    <a:pt x="108153" y="0"/>
                  </a:moveTo>
                  <a:lnTo>
                    <a:pt x="0" y="108153"/>
                  </a:lnTo>
                  <a:lnTo>
                    <a:pt x="0" y="648906"/>
                  </a:lnTo>
                  <a:lnTo>
                    <a:pt x="108153" y="540753"/>
                  </a:lnTo>
                  <a:lnTo>
                    <a:pt x="108153" y="0"/>
                  </a:lnTo>
                  <a:close/>
                </a:path>
              </a:pathLst>
            </a:custGeom>
            <a:solidFill>
              <a:srgbClr val="CDCDCD">
                <a:alpha val="92939"/>
              </a:srgbClr>
            </a:solidFill>
          </p:spPr>
          <p:txBody>
            <a:bodyPr wrap="square" lIns="0" tIns="0" rIns="0" bIns="0" rtlCol="0"/>
            <a:lstStyle/>
            <a:p>
              <a:endParaRPr/>
            </a:p>
          </p:txBody>
        </p:sp>
        <p:sp>
          <p:nvSpPr>
            <p:cNvPr id="53" name="object 53"/>
            <p:cNvSpPr/>
            <p:nvPr/>
          </p:nvSpPr>
          <p:spPr>
            <a:xfrm>
              <a:off x="4090390" y="2123681"/>
              <a:ext cx="506730" cy="108585"/>
            </a:xfrm>
            <a:custGeom>
              <a:avLst/>
              <a:gdLst/>
              <a:ahLst/>
              <a:cxnLst/>
              <a:rect l="l" t="t" r="r" b="b"/>
              <a:pathLst>
                <a:path w="506729" h="108585">
                  <a:moveTo>
                    <a:pt x="506183" y="0"/>
                  </a:moveTo>
                  <a:lnTo>
                    <a:pt x="108165" y="0"/>
                  </a:lnTo>
                  <a:lnTo>
                    <a:pt x="0" y="108153"/>
                  </a:lnTo>
                  <a:lnTo>
                    <a:pt x="398030" y="108153"/>
                  </a:lnTo>
                  <a:lnTo>
                    <a:pt x="506183" y="0"/>
                  </a:lnTo>
                  <a:close/>
                </a:path>
              </a:pathLst>
            </a:custGeom>
            <a:solidFill>
              <a:srgbClr val="FFFFFF">
                <a:alpha val="92939"/>
              </a:srgbClr>
            </a:solidFill>
          </p:spPr>
          <p:txBody>
            <a:bodyPr wrap="square" lIns="0" tIns="0" rIns="0" bIns="0" rtlCol="0"/>
            <a:lstStyle/>
            <a:p>
              <a:endParaRPr/>
            </a:p>
          </p:txBody>
        </p:sp>
        <p:sp>
          <p:nvSpPr>
            <p:cNvPr id="54" name="object 54"/>
            <p:cNvSpPr/>
            <p:nvPr/>
          </p:nvSpPr>
          <p:spPr>
            <a:xfrm>
              <a:off x="4090390" y="2123681"/>
              <a:ext cx="506730" cy="648970"/>
            </a:xfrm>
            <a:custGeom>
              <a:avLst/>
              <a:gdLst/>
              <a:ahLst/>
              <a:cxnLst/>
              <a:rect l="l" t="t" r="r" b="b"/>
              <a:pathLst>
                <a:path w="506729" h="648969">
                  <a:moveTo>
                    <a:pt x="0" y="108162"/>
                  </a:moveTo>
                  <a:lnTo>
                    <a:pt x="108162" y="0"/>
                  </a:lnTo>
                  <a:lnTo>
                    <a:pt x="506186" y="0"/>
                  </a:lnTo>
                  <a:lnTo>
                    <a:pt x="506186" y="540753"/>
                  </a:lnTo>
                  <a:lnTo>
                    <a:pt x="398024" y="648914"/>
                  </a:lnTo>
                  <a:lnTo>
                    <a:pt x="0" y="648914"/>
                  </a:lnTo>
                  <a:lnTo>
                    <a:pt x="0" y="108162"/>
                  </a:lnTo>
                  <a:close/>
                </a:path>
                <a:path w="506729" h="648969">
                  <a:moveTo>
                    <a:pt x="0" y="108162"/>
                  </a:moveTo>
                  <a:lnTo>
                    <a:pt x="398024" y="108162"/>
                  </a:lnTo>
                  <a:lnTo>
                    <a:pt x="506186" y="0"/>
                  </a:lnTo>
                </a:path>
                <a:path w="506729" h="648969">
                  <a:moveTo>
                    <a:pt x="398024" y="108162"/>
                  </a:moveTo>
                  <a:lnTo>
                    <a:pt x="398024" y="648914"/>
                  </a:lnTo>
                </a:path>
              </a:pathLst>
            </a:custGeom>
            <a:ln w="12700">
              <a:solidFill>
                <a:srgbClr val="1D7D66"/>
              </a:solidFill>
            </a:ln>
          </p:spPr>
          <p:txBody>
            <a:bodyPr wrap="square" lIns="0" tIns="0" rIns="0" bIns="0" rtlCol="0"/>
            <a:lstStyle/>
            <a:p>
              <a:endParaRPr/>
            </a:p>
          </p:txBody>
        </p:sp>
      </p:grpSp>
      <p:sp>
        <p:nvSpPr>
          <p:cNvPr id="55" name="object 55"/>
          <p:cNvSpPr txBox="1"/>
          <p:nvPr/>
        </p:nvSpPr>
        <p:spPr>
          <a:xfrm>
            <a:off x="4151802"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56" name="object 56"/>
          <p:cNvGrpSpPr/>
          <p:nvPr/>
        </p:nvGrpSpPr>
        <p:grpSpPr>
          <a:xfrm>
            <a:off x="1982101" y="1779130"/>
            <a:ext cx="2981960" cy="4053840"/>
            <a:chOff x="1982101" y="1779130"/>
            <a:chExt cx="2981960" cy="4053840"/>
          </a:xfrm>
        </p:grpSpPr>
        <p:sp>
          <p:nvSpPr>
            <p:cNvPr id="57" name="object 57"/>
            <p:cNvSpPr/>
            <p:nvPr/>
          </p:nvSpPr>
          <p:spPr>
            <a:xfrm>
              <a:off x="2685745" y="2798927"/>
              <a:ext cx="238760" cy="297180"/>
            </a:xfrm>
            <a:custGeom>
              <a:avLst/>
              <a:gdLst/>
              <a:ahLst/>
              <a:cxnLst/>
              <a:rect l="l" t="t" r="r" b="b"/>
              <a:pathLst>
                <a:path w="238760" h="297180">
                  <a:moveTo>
                    <a:pt x="119125" y="0"/>
                  </a:moveTo>
                  <a:lnTo>
                    <a:pt x="0" y="119125"/>
                  </a:lnTo>
                  <a:lnTo>
                    <a:pt x="59562" y="119125"/>
                  </a:lnTo>
                  <a:lnTo>
                    <a:pt x="59562" y="296646"/>
                  </a:lnTo>
                  <a:lnTo>
                    <a:pt x="178688" y="296646"/>
                  </a:lnTo>
                  <a:lnTo>
                    <a:pt x="178688" y="119125"/>
                  </a:lnTo>
                  <a:lnTo>
                    <a:pt x="238264" y="119125"/>
                  </a:lnTo>
                  <a:lnTo>
                    <a:pt x="119125" y="0"/>
                  </a:lnTo>
                  <a:close/>
                </a:path>
              </a:pathLst>
            </a:custGeom>
            <a:solidFill>
              <a:srgbClr val="28AD8A"/>
            </a:solidFill>
          </p:spPr>
          <p:txBody>
            <a:bodyPr wrap="square" lIns="0" tIns="0" rIns="0" bIns="0" rtlCol="0"/>
            <a:lstStyle/>
            <a:p>
              <a:endParaRPr/>
            </a:p>
          </p:txBody>
        </p:sp>
        <p:sp>
          <p:nvSpPr>
            <p:cNvPr id="58" name="object 58"/>
            <p:cNvSpPr/>
            <p:nvPr/>
          </p:nvSpPr>
          <p:spPr>
            <a:xfrm>
              <a:off x="2685745" y="2798927"/>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59" name="object 59"/>
            <p:cNvSpPr/>
            <p:nvPr/>
          </p:nvSpPr>
          <p:spPr>
            <a:xfrm>
              <a:off x="3414306" y="2787192"/>
              <a:ext cx="238760" cy="297180"/>
            </a:xfrm>
            <a:custGeom>
              <a:avLst/>
              <a:gdLst/>
              <a:ahLst/>
              <a:cxnLst/>
              <a:rect l="l" t="t" r="r" b="b"/>
              <a:pathLst>
                <a:path w="238760" h="297180">
                  <a:moveTo>
                    <a:pt x="119138" y="0"/>
                  </a:moveTo>
                  <a:lnTo>
                    <a:pt x="0" y="119125"/>
                  </a:lnTo>
                  <a:lnTo>
                    <a:pt x="59575" y="119125"/>
                  </a:lnTo>
                  <a:lnTo>
                    <a:pt x="59575" y="296646"/>
                  </a:lnTo>
                  <a:lnTo>
                    <a:pt x="178701" y="296646"/>
                  </a:lnTo>
                  <a:lnTo>
                    <a:pt x="178701" y="119125"/>
                  </a:lnTo>
                  <a:lnTo>
                    <a:pt x="238277" y="119125"/>
                  </a:lnTo>
                  <a:lnTo>
                    <a:pt x="119138" y="0"/>
                  </a:lnTo>
                  <a:close/>
                </a:path>
              </a:pathLst>
            </a:custGeom>
            <a:solidFill>
              <a:srgbClr val="28AD8A"/>
            </a:solidFill>
          </p:spPr>
          <p:txBody>
            <a:bodyPr wrap="square" lIns="0" tIns="0" rIns="0" bIns="0" rtlCol="0"/>
            <a:lstStyle/>
            <a:p>
              <a:endParaRPr/>
            </a:p>
          </p:txBody>
        </p:sp>
        <p:sp>
          <p:nvSpPr>
            <p:cNvPr id="60" name="object 60"/>
            <p:cNvSpPr/>
            <p:nvPr/>
          </p:nvSpPr>
          <p:spPr>
            <a:xfrm>
              <a:off x="3414306" y="2787192"/>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61" name="object 61"/>
            <p:cNvSpPr/>
            <p:nvPr/>
          </p:nvSpPr>
          <p:spPr>
            <a:xfrm>
              <a:off x="4177855" y="2797848"/>
              <a:ext cx="238760" cy="297180"/>
            </a:xfrm>
            <a:custGeom>
              <a:avLst/>
              <a:gdLst/>
              <a:ahLst/>
              <a:cxnLst/>
              <a:rect l="l" t="t" r="r" b="b"/>
              <a:pathLst>
                <a:path w="238760" h="297180">
                  <a:moveTo>
                    <a:pt x="119138" y="0"/>
                  </a:moveTo>
                  <a:lnTo>
                    <a:pt x="0" y="119138"/>
                  </a:lnTo>
                  <a:lnTo>
                    <a:pt x="59575" y="119138"/>
                  </a:lnTo>
                  <a:lnTo>
                    <a:pt x="59575" y="296659"/>
                  </a:lnTo>
                  <a:lnTo>
                    <a:pt x="178701" y="296659"/>
                  </a:lnTo>
                  <a:lnTo>
                    <a:pt x="178701" y="119138"/>
                  </a:lnTo>
                  <a:lnTo>
                    <a:pt x="238264" y="119138"/>
                  </a:lnTo>
                  <a:lnTo>
                    <a:pt x="119138" y="0"/>
                  </a:lnTo>
                  <a:close/>
                </a:path>
              </a:pathLst>
            </a:custGeom>
            <a:solidFill>
              <a:srgbClr val="28AD8A"/>
            </a:solidFill>
          </p:spPr>
          <p:txBody>
            <a:bodyPr wrap="square" lIns="0" tIns="0" rIns="0" bIns="0" rtlCol="0"/>
            <a:lstStyle/>
            <a:p>
              <a:endParaRPr/>
            </a:p>
          </p:txBody>
        </p:sp>
        <p:sp>
          <p:nvSpPr>
            <p:cNvPr id="62" name="object 62"/>
            <p:cNvSpPr/>
            <p:nvPr/>
          </p:nvSpPr>
          <p:spPr>
            <a:xfrm>
              <a:off x="4177855" y="2797848"/>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63" name="object 63"/>
            <p:cNvSpPr/>
            <p:nvPr/>
          </p:nvSpPr>
          <p:spPr>
            <a:xfrm>
              <a:off x="3418928" y="1785480"/>
              <a:ext cx="238760" cy="297180"/>
            </a:xfrm>
            <a:custGeom>
              <a:avLst/>
              <a:gdLst/>
              <a:ahLst/>
              <a:cxnLst/>
              <a:rect l="l" t="t" r="r" b="b"/>
              <a:pathLst>
                <a:path w="238760" h="297180">
                  <a:moveTo>
                    <a:pt x="119125" y="0"/>
                  </a:moveTo>
                  <a:lnTo>
                    <a:pt x="0" y="119138"/>
                  </a:lnTo>
                  <a:lnTo>
                    <a:pt x="59562" y="119138"/>
                  </a:lnTo>
                  <a:lnTo>
                    <a:pt x="59562" y="296646"/>
                  </a:lnTo>
                  <a:lnTo>
                    <a:pt x="178701" y="296646"/>
                  </a:lnTo>
                  <a:lnTo>
                    <a:pt x="178701" y="119138"/>
                  </a:lnTo>
                  <a:lnTo>
                    <a:pt x="238264" y="119138"/>
                  </a:lnTo>
                  <a:lnTo>
                    <a:pt x="119125" y="0"/>
                  </a:lnTo>
                  <a:close/>
                </a:path>
              </a:pathLst>
            </a:custGeom>
            <a:solidFill>
              <a:srgbClr val="28AD8A"/>
            </a:solidFill>
          </p:spPr>
          <p:txBody>
            <a:bodyPr wrap="square" lIns="0" tIns="0" rIns="0" bIns="0" rtlCol="0"/>
            <a:lstStyle/>
            <a:p>
              <a:endParaRPr/>
            </a:p>
          </p:txBody>
        </p:sp>
        <p:sp>
          <p:nvSpPr>
            <p:cNvPr id="64" name="object 64"/>
            <p:cNvSpPr/>
            <p:nvPr/>
          </p:nvSpPr>
          <p:spPr>
            <a:xfrm>
              <a:off x="3418928" y="1785480"/>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65" name="object 65"/>
            <p:cNvSpPr/>
            <p:nvPr/>
          </p:nvSpPr>
          <p:spPr>
            <a:xfrm>
              <a:off x="4179354" y="1785480"/>
              <a:ext cx="238760" cy="297180"/>
            </a:xfrm>
            <a:custGeom>
              <a:avLst/>
              <a:gdLst/>
              <a:ahLst/>
              <a:cxnLst/>
              <a:rect l="l" t="t" r="r" b="b"/>
              <a:pathLst>
                <a:path w="238760" h="297180">
                  <a:moveTo>
                    <a:pt x="119138" y="0"/>
                  </a:moveTo>
                  <a:lnTo>
                    <a:pt x="0" y="119138"/>
                  </a:lnTo>
                  <a:lnTo>
                    <a:pt x="59575" y="119138"/>
                  </a:lnTo>
                  <a:lnTo>
                    <a:pt x="59575" y="296646"/>
                  </a:lnTo>
                  <a:lnTo>
                    <a:pt x="178701" y="296646"/>
                  </a:lnTo>
                  <a:lnTo>
                    <a:pt x="178701" y="119138"/>
                  </a:lnTo>
                  <a:lnTo>
                    <a:pt x="238264" y="119138"/>
                  </a:lnTo>
                  <a:lnTo>
                    <a:pt x="119138" y="0"/>
                  </a:lnTo>
                  <a:close/>
                </a:path>
              </a:pathLst>
            </a:custGeom>
            <a:solidFill>
              <a:srgbClr val="28AD8A"/>
            </a:solidFill>
          </p:spPr>
          <p:txBody>
            <a:bodyPr wrap="square" lIns="0" tIns="0" rIns="0" bIns="0" rtlCol="0"/>
            <a:lstStyle/>
            <a:p>
              <a:endParaRPr/>
            </a:p>
          </p:txBody>
        </p:sp>
        <p:sp>
          <p:nvSpPr>
            <p:cNvPr id="66" name="object 66"/>
            <p:cNvSpPr/>
            <p:nvPr/>
          </p:nvSpPr>
          <p:spPr>
            <a:xfrm>
              <a:off x="4179354" y="1785480"/>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67" name="object 67"/>
            <p:cNvSpPr/>
            <p:nvPr/>
          </p:nvSpPr>
          <p:spPr>
            <a:xfrm>
              <a:off x="2679534" y="1785480"/>
              <a:ext cx="238760" cy="297180"/>
            </a:xfrm>
            <a:custGeom>
              <a:avLst/>
              <a:gdLst/>
              <a:ahLst/>
              <a:cxnLst/>
              <a:rect l="l" t="t" r="r" b="b"/>
              <a:pathLst>
                <a:path w="238760" h="297180">
                  <a:moveTo>
                    <a:pt x="119125" y="0"/>
                  </a:moveTo>
                  <a:lnTo>
                    <a:pt x="0" y="119138"/>
                  </a:lnTo>
                  <a:lnTo>
                    <a:pt x="59562" y="119138"/>
                  </a:lnTo>
                  <a:lnTo>
                    <a:pt x="59562" y="296646"/>
                  </a:lnTo>
                  <a:lnTo>
                    <a:pt x="178701" y="296646"/>
                  </a:lnTo>
                  <a:lnTo>
                    <a:pt x="178701" y="119138"/>
                  </a:lnTo>
                  <a:lnTo>
                    <a:pt x="238264" y="119138"/>
                  </a:lnTo>
                  <a:lnTo>
                    <a:pt x="119125" y="0"/>
                  </a:lnTo>
                  <a:close/>
                </a:path>
              </a:pathLst>
            </a:custGeom>
            <a:solidFill>
              <a:srgbClr val="28AD8A"/>
            </a:solidFill>
          </p:spPr>
          <p:txBody>
            <a:bodyPr wrap="square" lIns="0" tIns="0" rIns="0" bIns="0" rtlCol="0"/>
            <a:lstStyle/>
            <a:p>
              <a:endParaRPr/>
            </a:p>
          </p:txBody>
        </p:sp>
        <p:sp>
          <p:nvSpPr>
            <p:cNvPr id="68" name="object 68"/>
            <p:cNvSpPr/>
            <p:nvPr/>
          </p:nvSpPr>
          <p:spPr>
            <a:xfrm>
              <a:off x="2679534" y="1785480"/>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69" name="object 69"/>
            <p:cNvSpPr/>
            <p:nvPr/>
          </p:nvSpPr>
          <p:spPr>
            <a:xfrm>
              <a:off x="2013851" y="3826853"/>
              <a:ext cx="2918460" cy="1974214"/>
            </a:xfrm>
            <a:custGeom>
              <a:avLst/>
              <a:gdLst/>
              <a:ahLst/>
              <a:cxnLst/>
              <a:rect l="l" t="t" r="r" b="b"/>
              <a:pathLst>
                <a:path w="2918460" h="1974214">
                  <a:moveTo>
                    <a:pt x="0" y="0"/>
                  </a:moveTo>
                  <a:lnTo>
                    <a:pt x="2917851" y="0"/>
                  </a:lnTo>
                  <a:lnTo>
                    <a:pt x="2917851" y="1974151"/>
                  </a:lnTo>
                  <a:lnTo>
                    <a:pt x="0" y="1974151"/>
                  </a:lnTo>
                  <a:lnTo>
                    <a:pt x="0" y="0"/>
                  </a:lnTo>
                  <a:close/>
                </a:path>
              </a:pathLst>
            </a:custGeom>
            <a:ln w="63500">
              <a:solidFill>
                <a:srgbClr val="6FAC46"/>
              </a:solidFill>
            </a:ln>
          </p:spPr>
          <p:txBody>
            <a:bodyPr wrap="square" lIns="0" tIns="0" rIns="0" bIns="0" rtlCol="0"/>
            <a:lstStyle/>
            <a:p>
              <a:endParaRPr/>
            </a:p>
          </p:txBody>
        </p:sp>
        <p:sp>
          <p:nvSpPr>
            <p:cNvPr id="70" name="object 70"/>
            <p:cNvSpPr/>
            <p:nvPr/>
          </p:nvSpPr>
          <p:spPr>
            <a:xfrm>
              <a:off x="2487345" y="2080983"/>
              <a:ext cx="2034539" cy="765810"/>
            </a:xfrm>
            <a:custGeom>
              <a:avLst/>
              <a:gdLst/>
              <a:ahLst/>
              <a:cxnLst/>
              <a:rect l="l" t="t" r="r" b="b"/>
              <a:pathLst>
                <a:path w="2034539" h="765810">
                  <a:moveTo>
                    <a:pt x="0" y="0"/>
                  </a:moveTo>
                  <a:lnTo>
                    <a:pt x="2034101" y="0"/>
                  </a:lnTo>
                  <a:lnTo>
                    <a:pt x="2034101" y="765487"/>
                  </a:lnTo>
                  <a:lnTo>
                    <a:pt x="0" y="765487"/>
                  </a:lnTo>
                  <a:lnTo>
                    <a:pt x="0" y="0"/>
                  </a:lnTo>
                  <a:close/>
                </a:path>
              </a:pathLst>
            </a:custGeom>
            <a:ln w="63500">
              <a:solidFill>
                <a:srgbClr val="EC7C30"/>
              </a:solidFill>
            </a:ln>
          </p:spPr>
          <p:txBody>
            <a:bodyPr wrap="square" lIns="0" tIns="0" rIns="0" bIns="0" rtlCol="0"/>
            <a:lstStyle/>
            <a:p>
              <a:endParaRPr/>
            </a:p>
          </p:txBody>
        </p:sp>
      </p:grpSp>
      <p:sp>
        <p:nvSpPr>
          <p:cNvPr id="71" name="object 71"/>
          <p:cNvSpPr txBox="1"/>
          <p:nvPr/>
        </p:nvSpPr>
        <p:spPr>
          <a:xfrm>
            <a:off x="4083443" y="1056589"/>
            <a:ext cx="749300" cy="324485"/>
          </a:xfrm>
          <a:prstGeom prst="rect">
            <a:avLst/>
          </a:prstGeom>
          <a:ln w="19050">
            <a:solidFill>
              <a:srgbClr val="0000FF"/>
            </a:solidFill>
          </a:ln>
        </p:spPr>
        <p:txBody>
          <a:bodyPr vert="horz" wrap="square" lIns="0" tIns="13335" rIns="0" bIns="0" rtlCol="0">
            <a:spAutoFit/>
          </a:bodyPr>
          <a:lstStyle/>
          <a:p>
            <a:pPr marL="144780">
              <a:lnSpc>
                <a:spcPct val="100000"/>
              </a:lnSpc>
              <a:spcBef>
                <a:spcPts val="105"/>
              </a:spcBef>
            </a:pPr>
            <a:r>
              <a:rPr sz="1800" spc="-20" dirty="0">
                <a:latin typeface="Calibri"/>
                <a:cs typeface="Calibri"/>
              </a:rPr>
              <a:t>Bbox</a:t>
            </a:r>
            <a:endParaRPr sz="1800">
              <a:latin typeface="Calibri"/>
              <a:cs typeface="Calibri"/>
            </a:endParaRPr>
          </a:p>
        </p:txBody>
      </p:sp>
      <p:sp>
        <p:nvSpPr>
          <p:cNvPr id="72" name="object 72"/>
          <p:cNvSpPr txBox="1"/>
          <p:nvPr/>
        </p:nvSpPr>
        <p:spPr>
          <a:xfrm>
            <a:off x="4090390" y="1444637"/>
            <a:ext cx="742315" cy="324485"/>
          </a:xfrm>
          <a:prstGeom prst="rect">
            <a:avLst/>
          </a:prstGeom>
          <a:ln w="19050">
            <a:solidFill>
              <a:srgbClr val="7A5FC5"/>
            </a:solidFill>
          </a:ln>
        </p:spPr>
        <p:txBody>
          <a:bodyPr vert="horz" wrap="square" lIns="0" tIns="12065" rIns="0" bIns="0" rtlCol="0">
            <a:spAutoFit/>
          </a:bodyPr>
          <a:lstStyle/>
          <a:p>
            <a:pPr marL="139700">
              <a:lnSpc>
                <a:spcPct val="100000"/>
              </a:lnSpc>
              <a:spcBef>
                <a:spcPts val="95"/>
              </a:spcBef>
            </a:pPr>
            <a:r>
              <a:rPr sz="1800" spc="-10" dirty="0">
                <a:latin typeface="Calibri"/>
                <a:cs typeface="Calibri"/>
              </a:rPr>
              <a:t>Class</a:t>
            </a:r>
            <a:endParaRPr sz="1800">
              <a:latin typeface="Calibri"/>
              <a:cs typeface="Calibri"/>
            </a:endParaRPr>
          </a:p>
        </p:txBody>
      </p:sp>
      <p:sp>
        <p:nvSpPr>
          <p:cNvPr id="73" name="object 73"/>
          <p:cNvSpPr txBox="1"/>
          <p:nvPr/>
        </p:nvSpPr>
        <p:spPr>
          <a:xfrm>
            <a:off x="3202254" y="1056589"/>
            <a:ext cx="749300" cy="324485"/>
          </a:xfrm>
          <a:prstGeom prst="rect">
            <a:avLst/>
          </a:prstGeom>
          <a:ln w="19050">
            <a:solidFill>
              <a:srgbClr val="0000FF"/>
            </a:solidFill>
          </a:ln>
        </p:spPr>
        <p:txBody>
          <a:bodyPr vert="horz" wrap="square" lIns="0" tIns="13335" rIns="0" bIns="0" rtlCol="0">
            <a:spAutoFit/>
          </a:bodyPr>
          <a:lstStyle/>
          <a:p>
            <a:pPr marL="144780">
              <a:lnSpc>
                <a:spcPct val="100000"/>
              </a:lnSpc>
              <a:spcBef>
                <a:spcPts val="105"/>
              </a:spcBef>
            </a:pPr>
            <a:r>
              <a:rPr sz="1800" spc="-20" dirty="0">
                <a:latin typeface="Calibri"/>
                <a:cs typeface="Calibri"/>
              </a:rPr>
              <a:t>Bbox</a:t>
            </a:r>
            <a:endParaRPr sz="1800">
              <a:latin typeface="Calibri"/>
              <a:cs typeface="Calibri"/>
            </a:endParaRPr>
          </a:p>
        </p:txBody>
      </p:sp>
      <p:sp>
        <p:nvSpPr>
          <p:cNvPr id="74" name="object 74"/>
          <p:cNvSpPr txBox="1"/>
          <p:nvPr/>
        </p:nvSpPr>
        <p:spPr>
          <a:xfrm>
            <a:off x="3209188" y="1444637"/>
            <a:ext cx="742315" cy="324485"/>
          </a:xfrm>
          <a:prstGeom prst="rect">
            <a:avLst/>
          </a:prstGeom>
          <a:ln w="19050">
            <a:solidFill>
              <a:srgbClr val="7A5FC5"/>
            </a:solidFill>
          </a:ln>
        </p:spPr>
        <p:txBody>
          <a:bodyPr vert="horz" wrap="square" lIns="0" tIns="12065" rIns="0" bIns="0" rtlCol="0">
            <a:spAutoFit/>
          </a:bodyPr>
          <a:lstStyle/>
          <a:p>
            <a:pPr marL="139700">
              <a:lnSpc>
                <a:spcPct val="100000"/>
              </a:lnSpc>
              <a:spcBef>
                <a:spcPts val="95"/>
              </a:spcBef>
            </a:pPr>
            <a:r>
              <a:rPr sz="1800" spc="-10" dirty="0">
                <a:latin typeface="Calibri"/>
                <a:cs typeface="Calibri"/>
              </a:rPr>
              <a:t>Class</a:t>
            </a:r>
            <a:endParaRPr sz="1800">
              <a:latin typeface="Calibri"/>
              <a:cs typeface="Calibri"/>
            </a:endParaRPr>
          </a:p>
        </p:txBody>
      </p:sp>
      <p:sp>
        <p:nvSpPr>
          <p:cNvPr id="75" name="object 75"/>
          <p:cNvSpPr txBox="1"/>
          <p:nvPr/>
        </p:nvSpPr>
        <p:spPr>
          <a:xfrm>
            <a:off x="2308542" y="1045184"/>
            <a:ext cx="749300" cy="324485"/>
          </a:xfrm>
          <a:prstGeom prst="rect">
            <a:avLst/>
          </a:prstGeom>
          <a:ln w="19050">
            <a:solidFill>
              <a:srgbClr val="0000FF"/>
            </a:solidFill>
          </a:ln>
        </p:spPr>
        <p:txBody>
          <a:bodyPr vert="horz" wrap="square" lIns="0" tIns="12065" rIns="0" bIns="0" rtlCol="0">
            <a:spAutoFit/>
          </a:bodyPr>
          <a:lstStyle/>
          <a:p>
            <a:pPr marL="144780">
              <a:lnSpc>
                <a:spcPct val="100000"/>
              </a:lnSpc>
              <a:spcBef>
                <a:spcPts val="95"/>
              </a:spcBef>
            </a:pPr>
            <a:r>
              <a:rPr sz="1800" spc="-20" dirty="0">
                <a:latin typeface="Calibri"/>
                <a:cs typeface="Calibri"/>
              </a:rPr>
              <a:t>Bbox</a:t>
            </a:r>
            <a:endParaRPr sz="1800">
              <a:latin typeface="Calibri"/>
              <a:cs typeface="Calibri"/>
            </a:endParaRPr>
          </a:p>
        </p:txBody>
      </p:sp>
      <p:sp>
        <p:nvSpPr>
          <p:cNvPr id="76" name="object 76"/>
          <p:cNvSpPr txBox="1"/>
          <p:nvPr/>
        </p:nvSpPr>
        <p:spPr>
          <a:xfrm>
            <a:off x="2315476" y="1433233"/>
            <a:ext cx="742315" cy="324485"/>
          </a:xfrm>
          <a:prstGeom prst="rect">
            <a:avLst/>
          </a:prstGeom>
          <a:ln w="19050">
            <a:solidFill>
              <a:srgbClr val="7A5FC5"/>
            </a:solidFill>
          </a:ln>
        </p:spPr>
        <p:txBody>
          <a:bodyPr vert="horz" wrap="square" lIns="0" tIns="11430" rIns="0" bIns="0" rtlCol="0">
            <a:spAutoFit/>
          </a:bodyPr>
          <a:lstStyle/>
          <a:p>
            <a:pPr marL="139700">
              <a:lnSpc>
                <a:spcPct val="100000"/>
              </a:lnSpc>
              <a:spcBef>
                <a:spcPts val="90"/>
              </a:spcBef>
            </a:pPr>
            <a:r>
              <a:rPr sz="1800" spc="-10" dirty="0">
                <a:latin typeface="Calibri"/>
                <a:cs typeface="Calibri"/>
              </a:rPr>
              <a:t>Class</a:t>
            </a:r>
            <a:endParaRPr sz="1800">
              <a:latin typeface="Calibri"/>
              <a:cs typeface="Calibri"/>
            </a:endParaRPr>
          </a:p>
        </p:txBody>
      </p:sp>
      <p:sp>
        <p:nvSpPr>
          <p:cNvPr id="77" name="object 77"/>
          <p:cNvSpPr txBox="1"/>
          <p:nvPr/>
        </p:nvSpPr>
        <p:spPr>
          <a:xfrm>
            <a:off x="5040871" y="980947"/>
            <a:ext cx="2590165" cy="756920"/>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C8472B"/>
                </a:solidFill>
                <a:latin typeface="Calibri"/>
                <a:cs typeface="Calibri"/>
              </a:rPr>
              <a:t>Category</a:t>
            </a:r>
            <a:r>
              <a:rPr sz="2400" spc="-80" dirty="0">
                <a:solidFill>
                  <a:srgbClr val="C8472B"/>
                </a:solidFill>
                <a:latin typeface="Calibri"/>
                <a:cs typeface="Calibri"/>
              </a:rPr>
              <a:t> </a:t>
            </a:r>
            <a:r>
              <a:rPr sz="2400" dirty="0">
                <a:solidFill>
                  <a:srgbClr val="C8472B"/>
                </a:solidFill>
                <a:latin typeface="Calibri"/>
                <a:cs typeface="Calibri"/>
              </a:rPr>
              <a:t>and</a:t>
            </a:r>
            <a:r>
              <a:rPr sz="2400" spc="-85" dirty="0">
                <a:solidFill>
                  <a:srgbClr val="C8472B"/>
                </a:solidFill>
                <a:latin typeface="Calibri"/>
                <a:cs typeface="Calibri"/>
              </a:rPr>
              <a:t> </a:t>
            </a:r>
            <a:r>
              <a:rPr sz="2400" spc="-25" dirty="0">
                <a:solidFill>
                  <a:srgbClr val="C8472B"/>
                </a:solidFill>
                <a:latin typeface="Calibri"/>
                <a:cs typeface="Calibri"/>
              </a:rPr>
              <a:t>box </a:t>
            </a:r>
            <a:r>
              <a:rPr sz="2400" spc="-10" dirty="0">
                <a:solidFill>
                  <a:srgbClr val="C8472B"/>
                </a:solidFill>
                <a:latin typeface="Calibri"/>
                <a:cs typeface="Calibri"/>
              </a:rPr>
              <a:t>transform</a:t>
            </a:r>
            <a:r>
              <a:rPr sz="2400" spc="-70" dirty="0">
                <a:solidFill>
                  <a:srgbClr val="C8472B"/>
                </a:solidFill>
                <a:latin typeface="Calibri"/>
                <a:cs typeface="Calibri"/>
              </a:rPr>
              <a:t> </a:t>
            </a:r>
            <a:r>
              <a:rPr sz="2400" dirty="0">
                <a:solidFill>
                  <a:srgbClr val="C8472B"/>
                </a:solidFill>
                <a:latin typeface="Calibri"/>
                <a:cs typeface="Calibri"/>
              </a:rPr>
              <a:t>per</a:t>
            </a:r>
            <a:r>
              <a:rPr sz="2400" spc="-60" dirty="0">
                <a:solidFill>
                  <a:srgbClr val="C8472B"/>
                </a:solidFill>
                <a:latin typeface="Calibri"/>
                <a:cs typeface="Calibri"/>
              </a:rPr>
              <a:t> </a:t>
            </a:r>
            <a:r>
              <a:rPr sz="2400" spc="-10" dirty="0">
                <a:solidFill>
                  <a:srgbClr val="C8472B"/>
                </a:solidFill>
                <a:latin typeface="Calibri"/>
                <a:cs typeface="Calibri"/>
              </a:rPr>
              <a:t>region</a:t>
            </a:r>
            <a:endParaRPr sz="2400">
              <a:latin typeface="Calibri"/>
              <a:cs typeface="Calibri"/>
            </a:endParaRPr>
          </a:p>
        </p:txBody>
      </p:sp>
      <p:grpSp>
        <p:nvGrpSpPr>
          <p:cNvPr id="78" name="object 78"/>
          <p:cNvGrpSpPr/>
          <p:nvPr/>
        </p:nvGrpSpPr>
        <p:grpSpPr>
          <a:xfrm>
            <a:off x="7703045" y="287108"/>
            <a:ext cx="2098040" cy="5574665"/>
            <a:chOff x="7703045" y="287108"/>
            <a:chExt cx="2098040" cy="5574665"/>
          </a:xfrm>
        </p:grpSpPr>
        <p:pic>
          <p:nvPicPr>
            <p:cNvPr id="79" name="object 79"/>
            <p:cNvPicPr/>
            <p:nvPr/>
          </p:nvPicPr>
          <p:blipFill>
            <a:blip r:embed="rId3" cstate="print"/>
            <a:stretch>
              <a:fillRect/>
            </a:stretch>
          </p:blipFill>
          <p:spPr>
            <a:xfrm>
              <a:off x="7904402" y="350519"/>
              <a:ext cx="1854365" cy="5511088"/>
            </a:xfrm>
            <a:prstGeom prst="rect">
              <a:avLst/>
            </a:prstGeom>
          </p:spPr>
        </p:pic>
        <p:sp>
          <p:nvSpPr>
            <p:cNvPr id="80" name="object 80"/>
            <p:cNvSpPr/>
            <p:nvPr/>
          </p:nvSpPr>
          <p:spPr>
            <a:xfrm>
              <a:off x="7734795" y="1045184"/>
              <a:ext cx="2034539" cy="4485005"/>
            </a:xfrm>
            <a:custGeom>
              <a:avLst/>
              <a:gdLst/>
              <a:ahLst/>
              <a:cxnLst/>
              <a:rect l="l" t="t" r="r" b="b"/>
              <a:pathLst>
                <a:path w="2034540" h="4485005">
                  <a:moveTo>
                    <a:pt x="0" y="0"/>
                  </a:moveTo>
                  <a:lnTo>
                    <a:pt x="2034101" y="0"/>
                  </a:lnTo>
                  <a:lnTo>
                    <a:pt x="2034101" y="4484762"/>
                  </a:lnTo>
                  <a:lnTo>
                    <a:pt x="0" y="4484762"/>
                  </a:lnTo>
                  <a:lnTo>
                    <a:pt x="0" y="0"/>
                  </a:lnTo>
                  <a:close/>
                </a:path>
              </a:pathLst>
            </a:custGeom>
            <a:ln w="63500">
              <a:solidFill>
                <a:srgbClr val="6FAC46"/>
              </a:solidFill>
            </a:ln>
          </p:spPr>
          <p:txBody>
            <a:bodyPr wrap="square" lIns="0" tIns="0" rIns="0" bIns="0" rtlCol="0"/>
            <a:lstStyle/>
            <a:p>
              <a:endParaRPr/>
            </a:p>
          </p:txBody>
        </p:sp>
        <p:sp>
          <p:nvSpPr>
            <p:cNvPr id="81" name="object 81"/>
            <p:cNvSpPr/>
            <p:nvPr/>
          </p:nvSpPr>
          <p:spPr>
            <a:xfrm>
              <a:off x="7734795" y="318858"/>
              <a:ext cx="2034539" cy="570230"/>
            </a:xfrm>
            <a:custGeom>
              <a:avLst/>
              <a:gdLst/>
              <a:ahLst/>
              <a:cxnLst/>
              <a:rect l="l" t="t" r="r" b="b"/>
              <a:pathLst>
                <a:path w="2034540" h="570230">
                  <a:moveTo>
                    <a:pt x="0" y="0"/>
                  </a:moveTo>
                  <a:lnTo>
                    <a:pt x="2034101" y="0"/>
                  </a:lnTo>
                  <a:lnTo>
                    <a:pt x="2034101" y="570050"/>
                  </a:lnTo>
                  <a:lnTo>
                    <a:pt x="0" y="570050"/>
                  </a:lnTo>
                  <a:lnTo>
                    <a:pt x="0" y="0"/>
                  </a:lnTo>
                  <a:close/>
                </a:path>
              </a:pathLst>
            </a:custGeom>
            <a:ln w="63500">
              <a:solidFill>
                <a:srgbClr val="EC7C30"/>
              </a:solidFill>
            </a:ln>
          </p:spPr>
          <p:txBody>
            <a:bodyPr wrap="square" lIns="0" tIns="0" rIns="0" bIns="0" rtlCol="0"/>
            <a:lstStyle/>
            <a:p>
              <a:endParaRPr/>
            </a:p>
          </p:txBody>
        </p:sp>
      </p:grpSp>
      <p:sp>
        <p:nvSpPr>
          <p:cNvPr id="82" name="object 82"/>
          <p:cNvSpPr txBox="1"/>
          <p:nvPr/>
        </p:nvSpPr>
        <p:spPr>
          <a:xfrm>
            <a:off x="9918534" y="1188211"/>
            <a:ext cx="2123440" cy="3695700"/>
          </a:xfrm>
          <a:prstGeom prst="rect">
            <a:avLst/>
          </a:prstGeom>
        </p:spPr>
        <p:txBody>
          <a:bodyPr vert="horz" wrap="square" lIns="0" tIns="12065" rIns="0" bIns="0" rtlCol="0">
            <a:spAutoFit/>
          </a:bodyPr>
          <a:lstStyle/>
          <a:p>
            <a:pPr marL="12700" marR="268605">
              <a:lnSpc>
                <a:spcPct val="100099"/>
              </a:lnSpc>
              <a:spcBef>
                <a:spcPts val="95"/>
              </a:spcBef>
            </a:pPr>
            <a:r>
              <a:rPr sz="2400" spc="-10" dirty="0">
                <a:latin typeface="Calibri"/>
                <a:cs typeface="Calibri"/>
              </a:rPr>
              <a:t>Example: </a:t>
            </a:r>
            <a:r>
              <a:rPr sz="2400" dirty="0">
                <a:latin typeface="Calibri"/>
                <a:cs typeface="Calibri"/>
              </a:rPr>
              <a:t>When</a:t>
            </a:r>
            <a:r>
              <a:rPr sz="2400" spc="-70" dirty="0">
                <a:latin typeface="Calibri"/>
                <a:cs typeface="Calibri"/>
              </a:rPr>
              <a:t> </a:t>
            </a:r>
            <a:r>
              <a:rPr sz="2400" spc="-20" dirty="0">
                <a:latin typeface="Calibri"/>
                <a:cs typeface="Calibri"/>
              </a:rPr>
              <a:t>using </a:t>
            </a:r>
            <a:r>
              <a:rPr sz="2400" dirty="0">
                <a:latin typeface="Calibri"/>
                <a:cs typeface="Calibri"/>
              </a:rPr>
              <a:t>AlexNet</a:t>
            </a:r>
            <a:r>
              <a:rPr sz="2400" spc="-90" dirty="0">
                <a:latin typeface="Calibri"/>
                <a:cs typeface="Calibri"/>
              </a:rPr>
              <a:t> </a:t>
            </a:r>
            <a:r>
              <a:rPr sz="2400" spc="-25" dirty="0">
                <a:latin typeface="Calibri"/>
                <a:cs typeface="Calibri"/>
              </a:rPr>
              <a:t>for </a:t>
            </a:r>
            <a:r>
              <a:rPr sz="2400" dirty="0">
                <a:latin typeface="Calibri"/>
                <a:cs typeface="Calibri"/>
              </a:rPr>
              <a:t>detection,</a:t>
            </a:r>
            <a:r>
              <a:rPr sz="2400" spc="-120" dirty="0">
                <a:latin typeface="Calibri"/>
                <a:cs typeface="Calibri"/>
              </a:rPr>
              <a:t> </a:t>
            </a:r>
            <a:r>
              <a:rPr sz="2400" spc="-20" dirty="0">
                <a:latin typeface="Calibri"/>
                <a:cs typeface="Calibri"/>
              </a:rPr>
              <a:t>five </a:t>
            </a:r>
            <a:r>
              <a:rPr sz="2400" dirty="0">
                <a:latin typeface="Calibri"/>
                <a:cs typeface="Calibri"/>
              </a:rPr>
              <a:t>conv</a:t>
            </a:r>
            <a:r>
              <a:rPr sz="2400" spc="-100" dirty="0">
                <a:latin typeface="Calibri"/>
                <a:cs typeface="Calibri"/>
              </a:rPr>
              <a:t> </a:t>
            </a:r>
            <a:r>
              <a:rPr sz="2400" spc="-10" dirty="0">
                <a:latin typeface="Calibri"/>
                <a:cs typeface="Calibri"/>
              </a:rPr>
              <a:t>layers</a:t>
            </a:r>
            <a:r>
              <a:rPr sz="2400" spc="-105" dirty="0">
                <a:latin typeface="Calibri"/>
                <a:cs typeface="Calibri"/>
              </a:rPr>
              <a:t> </a:t>
            </a:r>
            <a:r>
              <a:rPr sz="2400" spc="-25" dirty="0">
                <a:latin typeface="Calibri"/>
                <a:cs typeface="Calibri"/>
              </a:rPr>
              <a:t>are </a:t>
            </a:r>
            <a:r>
              <a:rPr sz="2400" dirty="0">
                <a:latin typeface="Calibri"/>
                <a:cs typeface="Calibri"/>
              </a:rPr>
              <a:t>used</a:t>
            </a:r>
            <a:r>
              <a:rPr sz="2400" spc="-45" dirty="0">
                <a:latin typeface="Calibri"/>
                <a:cs typeface="Calibri"/>
              </a:rPr>
              <a:t> </a:t>
            </a:r>
            <a:r>
              <a:rPr sz="2400" spc="-25" dirty="0">
                <a:latin typeface="Calibri"/>
                <a:cs typeface="Calibri"/>
              </a:rPr>
              <a:t>for </a:t>
            </a:r>
            <a:r>
              <a:rPr sz="2400" dirty="0">
                <a:latin typeface="Calibri"/>
                <a:cs typeface="Calibri"/>
              </a:rPr>
              <a:t>backbone</a:t>
            </a:r>
            <a:r>
              <a:rPr sz="2400" spc="-65" dirty="0">
                <a:latin typeface="Calibri"/>
                <a:cs typeface="Calibri"/>
              </a:rPr>
              <a:t> </a:t>
            </a:r>
            <a:r>
              <a:rPr sz="2400" spc="-25" dirty="0">
                <a:latin typeface="Calibri"/>
                <a:cs typeface="Calibri"/>
              </a:rPr>
              <a:t>and</a:t>
            </a:r>
            <a:endParaRPr sz="2400">
              <a:latin typeface="Calibri"/>
              <a:cs typeface="Calibri"/>
            </a:endParaRPr>
          </a:p>
          <a:p>
            <a:pPr marL="12700" marR="5080">
              <a:lnSpc>
                <a:spcPct val="100800"/>
              </a:lnSpc>
            </a:pPr>
            <a:r>
              <a:rPr sz="2400" dirty="0">
                <a:latin typeface="Calibri"/>
                <a:cs typeface="Calibri"/>
              </a:rPr>
              <a:t>two</a:t>
            </a:r>
            <a:r>
              <a:rPr sz="2400" spc="-65" dirty="0">
                <a:latin typeface="Calibri"/>
                <a:cs typeface="Calibri"/>
              </a:rPr>
              <a:t> </a:t>
            </a:r>
            <a:r>
              <a:rPr sz="2400" dirty="0">
                <a:latin typeface="Calibri"/>
                <a:cs typeface="Calibri"/>
              </a:rPr>
              <a:t>FC</a:t>
            </a:r>
            <a:r>
              <a:rPr sz="2400" spc="-65" dirty="0">
                <a:latin typeface="Calibri"/>
                <a:cs typeface="Calibri"/>
              </a:rPr>
              <a:t> </a:t>
            </a:r>
            <a:r>
              <a:rPr sz="2400" spc="-10" dirty="0">
                <a:latin typeface="Calibri"/>
                <a:cs typeface="Calibri"/>
              </a:rPr>
              <a:t>layers</a:t>
            </a:r>
            <a:r>
              <a:rPr sz="2400" spc="-60" dirty="0">
                <a:latin typeface="Calibri"/>
                <a:cs typeface="Calibri"/>
              </a:rPr>
              <a:t> </a:t>
            </a:r>
            <a:r>
              <a:rPr sz="2400" spc="-25" dirty="0">
                <a:latin typeface="Calibri"/>
                <a:cs typeface="Calibri"/>
              </a:rPr>
              <a:t>are </a:t>
            </a:r>
            <a:r>
              <a:rPr sz="2400" dirty="0">
                <a:latin typeface="Calibri"/>
                <a:cs typeface="Calibri"/>
              </a:rPr>
              <a:t>used</a:t>
            </a:r>
            <a:r>
              <a:rPr sz="2400" spc="-60" dirty="0">
                <a:latin typeface="Calibri"/>
                <a:cs typeface="Calibri"/>
              </a:rPr>
              <a:t> </a:t>
            </a:r>
            <a:r>
              <a:rPr sz="2400" dirty="0">
                <a:latin typeface="Calibri"/>
                <a:cs typeface="Calibri"/>
              </a:rPr>
              <a:t>for</a:t>
            </a:r>
            <a:r>
              <a:rPr sz="2400" spc="-60" dirty="0">
                <a:latin typeface="Calibri"/>
                <a:cs typeface="Calibri"/>
              </a:rPr>
              <a:t> </a:t>
            </a:r>
            <a:r>
              <a:rPr sz="2400" spc="-20" dirty="0">
                <a:latin typeface="Calibri"/>
                <a:cs typeface="Calibri"/>
              </a:rPr>
              <a:t>per- </a:t>
            </a:r>
            <a:r>
              <a:rPr sz="2400" dirty="0">
                <a:latin typeface="Calibri"/>
                <a:cs typeface="Calibri"/>
              </a:rPr>
              <a:t>region</a:t>
            </a:r>
            <a:r>
              <a:rPr sz="2400" spc="-85" dirty="0">
                <a:latin typeface="Calibri"/>
                <a:cs typeface="Calibri"/>
              </a:rPr>
              <a:t> </a:t>
            </a:r>
            <a:r>
              <a:rPr sz="2400" spc="-10" dirty="0">
                <a:latin typeface="Calibri"/>
                <a:cs typeface="Calibri"/>
              </a:rPr>
              <a:t>network</a:t>
            </a:r>
            <a:endParaRPr sz="2400">
              <a:latin typeface="Calibri"/>
              <a:cs typeface="Calibri"/>
            </a:endParaRPr>
          </a:p>
        </p:txBody>
      </p:sp>
      <p:sp>
        <p:nvSpPr>
          <p:cNvPr id="83" name="object 83"/>
          <p:cNvSpPr txBox="1"/>
          <p:nvPr/>
        </p:nvSpPr>
        <p:spPr>
          <a:xfrm>
            <a:off x="4790033" y="5695549"/>
            <a:ext cx="1503045" cy="397510"/>
          </a:xfrm>
          <a:prstGeom prst="rect">
            <a:avLst/>
          </a:prstGeom>
        </p:spPr>
        <p:txBody>
          <a:bodyPr vert="horz" wrap="square" lIns="0" tIns="0" rIns="0" bIns="0" rtlCol="0">
            <a:spAutoFit/>
          </a:bodyPr>
          <a:lstStyle/>
          <a:p>
            <a:pPr marL="12700">
              <a:lnSpc>
                <a:spcPts val="2865"/>
              </a:lnSpc>
            </a:pPr>
            <a:r>
              <a:rPr sz="2400" dirty="0">
                <a:latin typeface="Calibri"/>
                <a:cs typeface="Calibri"/>
              </a:rPr>
              <a:t>Input</a:t>
            </a:r>
            <a:r>
              <a:rPr sz="2400" spc="-50" dirty="0">
                <a:latin typeface="Calibri"/>
                <a:cs typeface="Calibri"/>
              </a:rPr>
              <a:t> </a:t>
            </a:r>
            <a:r>
              <a:rPr sz="2400" spc="-20" dirty="0">
                <a:latin typeface="Calibri"/>
                <a:cs typeface="Calibri"/>
              </a:rPr>
              <a:t>image</a:t>
            </a:r>
            <a:endParaRPr sz="2400">
              <a:latin typeface="Calibri"/>
              <a:cs typeface="Calibri"/>
            </a:endParaRPr>
          </a:p>
        </p:txBody>
      </p:sp>
      <p:sp>
        <p:nvSpPr>
          <p:cNvPr id="84" name="object 84"/>
          <p:cNvSpPr txBox="1"/>
          <p:nvPr/>
        </p:nvSpPr>
        <p:spPr>
          <a:xfrm>
            <a:off x="120051" y="6221257"/>
            <a:ext cx="4531360" cy="149860"/>
          </a:xfrm>
          <a:prstGeom prst="rect">
            <a:avLst/>
          </a:prstGeom>
        </p:spPr>
        <p:txBody>
          <a:bodyPr vert="horz" wrap="square" lIns="0" tIns="7620" rIns="0" bIns="0" rtlCol="0">
            <a:spAutoFit/>
          </a:bodyPr>
          <a:lstStyle/>
          <a:p>
            <a:pPr marL="12700">
              <a:lnSpc>
                <a:spcPct val="100000"/>
              </a:lnSpc>
              <a:spcBef>
                <a:spcPts val="60"/>
              </a:spcBef>
            </a:pPr>
            <a:r>
              <a:rPr sz="800" spc="-10" dirty="0">
                <a:latin typeface="Calibri"/>
                <a:cs typeface="Calibri"/>
              </a:rPr>
              <a:t>Girshick, </a:t>
            </a:r>
            <a:r>
              <a:rPr sz="800" dirty="0">
                <a:latin typeface="Calibri"/>
                <a:cs typeface="Calibri"/>
              </a:rPr>
              <a:t>“Fast</a:t>
            </a:r>
            <a:r>
              <a:rPr sz="800" spc="-15" dirty="0">
                <a:latin typeface="Calibri"/>
                <a:cs typeface="Calibri"/>
              </a:rPr>
              <a:t> </a:t>
            </a:r>
            <a:r>
              <a:rPr sz="800" spc="-10" dirty="0">
                <a:latin typeface="Calibri"/>
                <a:cs typeface="Calibri"/>
              </a:rPr>
              <a:t>R-</a:t>
            </a:r>
            <a:r>
              <a:rPr sz="800" dirty="0">
                <a:latin typeface="Calibri"/>
                <a:cs typeface="Calibri"/>
              </a:rPr>
              <a:t>CNN”,</a:t>
            </a:r>
            <a:r>
              <a:rPr sz="800" spc="-10" dirty="0">
                <a:latin typeface="Calibri"/>
                <a:cs typeface="Calibri"/>
              </a:rPr>
              <a:t> </a:t>
            </a:r>
            <a:r>
              <a:rPr sz="800" dirty="0">
                <a:latin typeface="Calibri"/>
                <a:cs typeface="Calibri"/>
              </a:rPr>
              <a:t>ICCV</a:t>
            </a:r>
            <a:r>
              <a:rPr sz="800" spc="-10" dirty="0">
                <a:latin typeface="Calibri"/>
                <a:cs typeface="Calibri"/>
              </a:rPr>
              <a:t> </a:t>
            </a:r>
            <a:r>
              <a:rPr sz="800" dirty="0">
                <a:latin typeface="Calibri"/>
                <a:cs typeface="Calibri"/>
              </a:rPr>
              <a:t>2015.</a:t>
            </a:r>
            <a:r>
              <a:rPr sz="800" spc="-10" dirty="0">
                <a:latin typeface="Calibri"/>
                <a:cs typeface="Calibri"/>
              </a:rPr>
              <a:t> </a:t>
            </a:r>
            <a:r>
              <a:rPr sz="800" dirty="0">
                <a:latin typeface="Calibri"/>
                <a:cs typeface="Calibri"/>
              </a:rPr>
              <a:t>Figure</a:t>
            </a:r>
            <a:r>
              <a:rPr sz="800" spc="-5" dirty="0">
                <a:latin typeface="Calibri"/>
                <a:cs typeface="Calibri"/>
              </a:rPr>
              <a:t> </a:t>
            </a:r>
            <a:r>
              <a:rPr sz="800" spc="-10" dirty="0">
                <a:latin typeface="Calibri"/>
                <a:cs typeface="Calibri"/>
              </a:rPr>
              <a:t>copyright</a:t>
            </a:r>
            <a:r>
              <a:rPr sz="800" spc="-15" dirty="0">
                <a:latin typeface="Calibri"/>
                <a:cs typeface="Calibri"/>
              </a:rPr>
              <a:t> </a:t>
            </a:r>
            <a:r>
              <a:rPr sz="800" dirty="0">
                <a:latin typeface="Calibri"/>
                <a:cs typeface="Calibri"/>
              </a:rPr>
              <a:t>Ross</a:t>
            </a:r>
            <a:r>
              <a:rPr sz="800" spc="-10" dirty="0">
                <a:latin typeface="Calibri"/>
                <a:cs typeface="Calibri"/>
              </a:rPr>
              <a:t> Girshick, </a:t>
            </a:r>
            <a:r>
              <a:rPr sz="800" dirty="0">
                <a:latin typeface="Calibri"/>
                <a:cs typeface="Calibri"/>
              </a:rPr>
              <a:t>2015;</a:t>
            </a:r>
            <a:r>
              <a:rPr sz="800" spc="-10" dirty="0">
                <a:latin typeface="Calibri"/>
                <a:cs typeface="Calibri"/>
              </a:rPr>
              <a:t> </a:t>
            </a:r>
            <a:r>
              <a:rPr sz="800" u="sng" dirty="0">
                <a:solidFill>
                  <a:srgbClr val="0462C1"/>
                </a:solidFill>
                <a:uFill>
                  <a:solidFill>
                    <a:srgbClr val="0462C1"/>
                  </a:solidFill>
                </a:uFill>
                <a:latin typeface="Calibri"/>
                <a:cs typeface="Calibri"/>
              </a:rPr>
              <a:t>source</a:t>
            </a:r>
            <a:r>
              <a:rPr sz="800" dirty="0">
                <a:latin typeface="Calibri"/>
                <a:cs typeface="Calibri"/>
              </a:rPr>
              <a:t>.</a:t>
            </a:r>
            <a:r>
              <a:rPr sz="800" spc="-10" dirty="0">
                <a:latin typeface="Calibri"/>
                <a:cs typeface="Calibri"/>
              </a:rPr>
              <a:t> Reproduced</a:t>
            </a:r>
            <a:r>
              <a:rPr sz="800" spc="-5" dirty="0">
                <a:latin typeface="Calibri"/>
                <a:cs typeface="Calibri"/>
              </a:rPr>
              <a:t> </a:t>
            </a:r>
            <a:r>
              <a:rPr sz="800" dirty="0">
                <a:latin typeface="Calibri"/>
                <a:cs typeface="Calibri"/>
              </a:rPr>
              <a:t>with</a:t>
            </a:r>
            <a:r>
              <a:rPr sz="800" spc="-5" dirty="0">
                <a:latin typeface="Calibri"/>
                <a:cs typeface="Calibri"/>
              </a:rPr>
              <a:t> </a:t>
            </a:r>
            <a:r>
              <a:rPr sz="800" spc="-10" dirty="0">
                <a:latin typeface="Calibri"/>
                <a:cs typeface="Calibri"/>
              </a:rPr>
              <a:t>permission.</a:t>
            </a:r>
            <a:endParaRPr sz="800" dirty="0">
              <a:latin typeface="Calibri"/>
              <a:cs typeface="Calibri"/>
            </a:endParaRPr>
          </a:p>
        </p:txBody>
      </p:sp>
      <p:sp>
        <p:nvSpPr>
          <p:cNvPr id="85" name="object 85"/>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86" name="object 86"/>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67</a:t>
            </a:fld>
            <a:endParaRPr spc="-25" dirty="0"/>
          </a:p>
        </p:txBody>
      </p:sp>
      <p:sp>
        <p:nvSpPr>
          <p:cNvPr id="87" name="object 87"/>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54187" y="352844"/>
            <a:ext cx="1168400" cy="127000"/>
          </a:xfrm>
          <a:prstGeom prst="rect">
            <a:avLst/>
          </a:prstGeom>
          <a:solidFill>
            <a:srgbClr val="F3CCCC"/>
          </a:solidFill>
          <a:ln w="25400">
            <a:solidFill>
              <a:srgbClr val="FF0000"/>
            </a:solidFill>
          </a:ln>
        </p:spPr>
        <p:txBody>
          <a:bodyPr vert="horz" wrap="square" lIns="0" tIns="0" rIns="0" bIns="0" rtlCol="0">
            <a:spAutoFit/>
          </a:bodyPr>
          <a:lstStyle/>
          <a:p>
            <a:pPr marL="379730">
              <a:lnSpc>
                <a:spcPts val="1000"/>
              </a:lnSpc>
            </a:pPr>
            <a:r>
              <a:rPr sz="900" spc="-10" dirty="0">
                <a:solidFill>
                  <a:srgbClr val="FF0000"/>
                </a:solidFill>
                <a:latin typeface="Arial"/>
                <a:cs typeface="Arial"/>
              </a:rPr>
              <a:t>Softmax</a:t>
            </a:r>
            <a:endParaRPr sz="900">
              <a:latin typeface="Arial"/>
              <a:cs typeface="Arial"/>
            </a:endParaRPr>
          </a:p>
        </p:txBody>
      </p:sp>
      <p:grpSp>
        <p:nvGrpSpPr>
          <p:cNvPr id="3" name="object 3"/>
          <p:cNvGrpSpPr/>
          <p:nvPr/>
        </p:nvGrpSpPr>
        <p:grpSpPr>
          <a:xfrm>
            <a:off x="8041487" y="5115343"/>
            <a:ext cx="1181100" cy="152400"/>
            <a:chOff x="8041487" y="5115343"/>
            <a:chExt cx="1181100" cy="152400"/>
          </a:xfrm>
        </p:grpSpPr>
        <p:sp>
          <p:nvSpPr>
            <p:cNvPr id="4" name="object 4"/>
            <p:cNvSpPr/>
            <p:nvPr/>
          </p:nvSpPr>
          <p:spPr>
            <a:xfrm>
              <a:off x="8054187" y="5128043"/>
              <a:ext cx="1155700" cy="127000"/>
            </a:xfrm>
            <a:custGeom>
              <a:avLst/>
              <a:gdLst/>
              <a:ahLst/>
              <a:cxnLst/>
              <a:rect l="l" t="t" r="r" b="b"/>
              <a:pathLst>
                <a:path w="1155700" h="127000">
                  <a:moveTo>
                    <a:pt x="1155700" y="0"/>
                  </a:moveTo>
                  <a:lnTo>
                    <a:pt x="0" y="0"/>
                  </a:lnTo>
                  <a:lnTo>
                    <a:pt x="0" y="126999"/>
                  </a:lnTo>
                  <a:lnTo>
                    <a:pt x="1155700" y="126999"/>
                  </a:lnTo>
                  <a:lnTo>
                    <a:pt x="1155700" y="0"/>
                  </a:lnTo>
                  <a:close/>
                </a:path>
              </a:pathLst>
            </a:custGeom>
            <a:solidFill>
              <a:srgbClr val="EAD1DC"/>
            </a:solidFill>
          </p:spPr>
          <p:txBody>
            <a:bodyPr wrap="square" lIns="0" tIns="0" rIns="0" bIns="0" rtlCol="0"/>
            <a:lstStyle/>
            <a:p>
              <a:endParaRPr/>
            </a:p>
          </p:txBody>
        </p:sp>
        <p:sp>
          <p:nvSpPr>
            <p:cNvPr id="5" name="object 5"/>
            <p:cNvSpPr/>
            <p:nvPr/>
          </p:nvSpPr>
          <p:spPr>
            <a:xfrm>
              <a:off x="8054187" y="5128043"/>
              <a:ext cx="1155700" cy="127000"/>
            </a:xfrm>
            <a:custGeom>
              <a:avLst/>
              <a:gdLst/>
              <a:ahLst/>
              <a:cxnLst/>
              <a:rect l="l" t="t" r="r" b="b"/>
              <a:pathLst>
                <a:path w="1155700" h="127000">
                  <a:moveTo>
                    <a:pt x="0" y="0"/>
                  </a:moveTo>
                  <a:lnTo>
                    <a:pt x="1155700" y="0"/>
                  </a:lnTo>
                  <a:lnTo>
                    <a:pt x="1155700" y="127000"/>
                  </a:lnTo>
                  <a:lnTo>
                    <a:pt x="0" y="127000"/>
                  </a:lnTo>
                  <a:lnTo>
                    <a:pt x="0" y="0"/>
                  </a:lnTo>
                  <a:close/>
                </a:path>
              </a:pathLst>
            </a:custGeom>
            <a:ln w="25400">
              <a:solidFill>
                <a:srgbClr val="741B46"/>
              </a:solidFill>
            </a:ln>
          </p:spPr>
          <p:txBody>
            <a:bodyPr wrap="square" lIns="0" tIns="0" rIns="0" bIns="0" rtlCol="0"/>
            <a:lstStyle/>
            <a:p>
              <a:endParaRPr/>
            </a:p>
          </p:txBody>
        </p:sp>
      </p:grpSp>
      <p:sp>
        <p:nvSpPr>
          <p:cNvPr id="6" name="object 6"/>
          <p:cNvSpPr txBox="1"/>
          <p:nvPr/>
        </p:nvSpPr>
        <p:spPr>
          <a:xfrm>
            <a:off x="8066887" y="5108117"/>
            <a:ext cx="1130300" cy="162560"/>
          </a:xfrm>
          <a:prstGeom prst="rect">
            <a:avLst/>
          </a:prstGeom>
        </p:spPr>
        <p:txBody>
          <a:bodyPr vert="horz" wrap="square" lIns="0" tIns="12700" rIns="0" bIns="0" rtlCol="0">
            <a:spAutoFit/>
          </a:bodyPr>
          <a:lstStyle/>
          <a:p>
            <a:pPr marL="235585">
              <a:lnSpc>
                <a:spcPct val="100000"/>
              </a:lnSpc>
              <a:spcBef>
                <a:spcPts val="100"/>
              </a:spcBef>
            </a:pPr>
            <a:r>
              <a:rPr sz="900" dirty="0">
                <a:solidFill>
                  <a:srgbClr val="741B46"/>
                </a:solidFill>
                <a:latin typeface="Arial"/>
                <a:cs typeface="Arial"/>
              </a:rPr>
              <a:t>3x3</a:t>
            </a:r>
            <a:r>
              <a:rPr sz="900" spc="5" dirty="0">
                <a:solidFill>
                  <a:srgbClr val="741B46"/>
                </a:solidFill>
                <a:latin typeface="Arial"/>
                <a:cs typeface="Arial"/>
              </a:rPr>
              <a:t> </a:t>
            </a:r>
            <a:r>
              <a:rPr sz="900" dirty="0">
                <a:solidFill>
                  <a:srgbClr val="741B46"/>
                </a:solidFill>
                <a:latin typeface="Arial"/>
                <a:cs typeface="Arial"/>
              </a:rPr>
              <a:t>conv,</a:t>
            </a:r>
            <a:r>
              <a:rPr sz="900" spc="55" dirty="0">
                <a:solidFill>
                  <a:srgbClr val="741B46"/>
                </a:solidFill>
                <a:latin typeface="Arial"/>
                <a:cs typeface="Arial"/>
              </a:rPr>
              <a:t> </a:t>
            </a:r>
            <a:r>
              <a:rPr sz="900" spc="-25" dirty="0">
                <a:solidFill>
                  <a:srgbClr val="741B46"/>
                </a:solidFill>
                <a:latin typeface="Arial"/>
                <a:cs typeface="Arial"/>
              </a:rPr>
              <a:t>64</a:t>
            </a:r>
            <a:endParaRPr sz="900">
              <a:latin typeface="Arial"/>
              <a:cs typeface="Arial"/>
            </a:endParaRPr>
          </a:p>
        </p:txBody>
      </p:sp>
      <p:sp>
        <p:nvSpPr>
          <p:cNvPr id="7" name="object 7"/>
          <p:cNvSpPr txBox="1"/>
          <p:nvPr/>
        </p:nvSpPr>
        <p:spPr>
          <a:xfrm>
            <a:off x="8054187" y="543344"/>
            <a:ext cx="1155700" cy="114300"/>
          </a:xfrm>
          <a:prstGeom prst="rect">
            <a:avLst/>
          </a:prstGeom>
          <a:solidFill>
            <a:srgbClr val="D9EAD2"/>
          </a:solidFill>
          <a:ln w="25400">
            <a:solidFill>
              <a:srgbClr val="37761D"/>
            </a:solidFill>
          </a:ln>
        </p:spPr>
        <p:txBody>
          <a:bodyPr vert="horz" wrap="square" lIns="0" tIns="0" rIns="0" bIns="0" rtlCol="0">
            <a:spAutoFit/>
          </a:bodyPr>
          <a:lstStyle/>
          <a:p>
            <a:pPr marL="361315">
              <a:lnSpc>
                <a:spcPts val="900"/>
              </a:lnSpc>
            </a:pPr>
            <a:r>
              <a:rPr sz="900" dirty="0">
                <a:solidFill>
                  <a:srgbClr val="37761D"/>
                </a:solidFill>
                <a:latin typeface="Arial"/>
                <a:cs typeface="Arial"/>
              </a:rPr>
              <a:t>FC</a:t>
            </a:r>
            <a:r>
              <a:rPr sz="900" spc="-55" dirty="0">
                <a:solidFill>
                  <a:srgbClr val="37761D"/>
                </a:solidFill>
                <a:latin typeface="Arial"/>
                <a:cs typeface="Arial"/>
              </a:rPr>
              <a:t> </a:t>
            </a:r>
            <a:r>
              <a:rPr sz="900" spc="-20" dirty="0">
                <a:solidFill>
                  <a:srgbClr val="37761D"/>
                </a:solidFill>
                <a:latin typeface="Arial"/>
                <a:cs typeface="Arial"/>
              </a:rPr>
              <a:t>1000</a:t>
            </a:r>
            <a:endParaRPr sz="900">
              <a:latin typeface="Arial"/>
              <a:cs typeface="Arial"/>
            </a:endParaRPr>
          </a:p>
        </p:txBody>
      </p:sp>
      <p:graphicFrame>
        <p:nvGraphicFramePr>
          <p:cNvPr id="8" name="object 8"/>
          <p:cNvGraphicFramePr>
            <a:graphicFrameLocks noGrp="1"/>
          </p:cNvGraphicFramePr>
          <p:nvPr/>
        </p:nvGraphicFramePr>
        <p:xfrm>
          <a:off x="8041487" y="5585238"/>
          <a:ext cx="1155700" cy="482600"/>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tblGrid>
              <a:tr h="152400">
                <a:tc>
                  <a:txBody>
                    <a:bodyPr/>
                    <a:lstStyle/>
                    <a:p>
                      <a:pPr algn="ctr">
                        <a:lnSpc>
                          <a:spcPts val="990"/>
                        </a:lnSpc>
                      </a:pPr>
                      <a:r>
                        <a:rPr sz="900" spc="-20" dirty="0">
                          <a:solidFill>
                            <a:srgbClr val="4985E7"/>
                          </a:solidFill>
                          <a:latin typeface="Arial"/>
                          <a:cs typeface="Arial"/>
                        </a:rPr>
                        <a:t>Pool</a:t>
                      </a:r>
                      <a:endParaRPr sz="900">
                        <a:latin typeface="Arial"/>
                        <a:cs typeface="Arial"/>
                      </a:endParaRPr>
                    </a:p>
                  </a:txBody>
                  <a:tcPr marL="0" marR="0" marT="0" marB="0">
                    <a:lnL w="28575">
                      <a:solidFill>
                        <a:srgbClr val="4985E7"/>
                      </a:solidFill>
                      <a:prstDash val="solid"/>
                    </a:lnL>
                    <a:lnR w="28575">
                      <a:solidFill>
                        <a:srgbClr val="4985E7"/>
                      </a:solidFill>
                      <a:prstDash val="solid"/>
                    </a:lnR>
                    <a:lnT w="28575">
                      <a:solidFill>
                        <a:srgbClr val="4985E7"/>
                      </a:solidFill>
                      <a:prstDash val="solid"/>
                    </a:lnT>
                    <a:lnB w="28575">
                      <a:solidFill>
                        <a:srgbClr val="4985E7"/>
                      </a:solidFill>
                      <a:prstDash val="solid"/>
                    </a:lnB>
                    <a:solidFill>
                      <a:srgbClr val="C8DAF7"/>
                    </a:solidFill>
                  </a:tcPr>
                </a:tc>
                <a:extLst>
                  <a:ext uri="{0D108BD9-81ED-4DB2-BD59-A6C34878D82A}">
                    <a16:rowId xmlns:a16="http://schemas.microsoft.com/office/drawing/2014/main" val="10000"/>
                  </a:ext>
                </a:extLst>
              </a:tr>
              <a:tr h="177800">
                <a:tc>
                  <a:txBody>
                    <a:bodyPr/>
                    <a:lstStyle/>
                    <a:p>
                      <a:pPr algn="ctr">
                        <a:lnSpc>
                          <a:spcPct val="100000"/>
                        </a:lnSpc>
                        <a:spcBef>
                          <a:spcPts val="125"/>
                        </a:spcBef>
                      </a:pPr>
                      <a:r>
                        <a:rPr sz="900" dirty="0">
                          <a:solidFill>
                            <a:srgbClr val="FF9900"/>
                          </a:solidFill>
                          <a:latin typeface="Arial"/>
                          <a:cs typeface="Arial"/>
                        </a:rPr>
                        <a:t>7x7</a:t>
                      </a:r>
                      <a:r>
                        <a:rPr sz="900" spc="30" dirty="0">
                          <a:solidFill>
                            <a:srgbClr val="FF9900"/>
                          </a:solidFill>
                          <a:latin typeface="Arial"/>
                          <a:cs typeface="Arial"/>
                        </a:rPr>
                        <a:t> </a:t>
                      </a:r>
                      <a:r>
                        <a:rPr sz="900" dirty="0">
                          <a:solidFill>
                            <a:srgbClr val="FF9900"/>
                          </a:solidFill>
                          <a:latin typeface="Arial"/>
                          <a:cs typeface="Arial"/>
                        </a:rPr>
                        <a:t>conv,</a:t>
                      </a:r>
                      <a:r>
                        <a:rPr sz="900" spc="90" dirty="0">
                          <a:solidFill>
                            <a:srgbClr val="FF9900"/>
                          </a:solidFill>
                          <a:latin typeface="Arial"/>
                          <a:cs typeface="Arial"/>
                        </a:rPr>
                        <a:t> </a:t>
                      </a:r>
                      <a:r>
                        <a:rPr sz="900" dirty="0">
                          <a:solidFill>
                            <a:srgbClr val="FF9900"/>
                          </a:solidFill>
                          <a:latin typeface="Arial"/>
                          <a:cs typeface="Arial"/>
                        </a:rPr>
                        <a:t>64,</a:t>
                      </a:r>
                      <a:r>
                        <a:rPr sz="900" spc="85" dirty="0">
                          <a:solidFill>
                            <a:srgbClr val="FF9900"/>
                          </a:solidFill>
                          <a:latin typeface="Arial"/>
                          <a:cs typeface="Arial"/>
                        </a:rPr>
                        <a:t> </a:t>
                      </a:r>
                      <a:r>
                        <a:rPr sz="900" dirty="0">
                          <a:solidFill>
                            <a:srgbClr val="FF9900"/>
                          </a:solidFill>
                          <a:latin typeface="Arial"/>
                          <a:cs typeface="Arial"/>
                        </a:rPr>
                        <a:t>/</a:t>
                      </a:r>
                      <a:r>
                        <a:rPr sz="900" spc="-55" dirty="0">
                          <a:solidFill>
                            <a:srgbClr val="FF9900"/>
                          </a:solidFill>
                          <a:latin typeface="Arial"/>
                          <a:cs typeface="Arial"/>
                        </a:rPr>
                        <a:t> </a:t>
                      </a:r>
                      <a:r>
                        <a:rPr sz="900" spc="-50" dirty="0">
                          <a:solidFill>
                            <a:srgbClr val="FF9900"/>
                          </a:solidFill>
                          <a:latin typeface="Arial"/>
                          <a:cs typeface="Arial"/>
                        </a:rPr>
                        <a:t>2</a:t>
                      </a:r>
                      <a:endParaRPr sz="900">
                        <a:latin typeface="Arial"/>
                        <a:cs typeface="Arial"/>
                      </a:endParaRPr>
                    </a:p>
                  </a:txBody>
                  <a:tcPr marL="0" marR="0" marT="15875" marB="0">
                    <a:lnL w="28575">
                      <a:solidFill>
                        <a:srgbClr val="FF9900"/>
                      </a:solidFill>
                      <a:prstDash val="solid"/>
                    </a:lnL>
                    <a:lnR w="28575">
                      <a:solidFill>
                        <a:srgbClr val="FF9900"/>
                      </a:solidFill>
                      <a:prstDash val="solid"/>
                    </a:lnR>
                    <a:lnT w="28575">
                      <a:solidFill>
                        <a:srgbClr val="4985E7"/>
                      </a:solidFill>
                      <a:prstDash val="solid"/>
                    </a:lnT>
                    <a:lnB w="28575">
                      <a:solidFill>
                        <a:srgbClr val="FF9900"/>
                      </a:solidFill>
                      <a:prstDash val="solid"/>
                    </a:lnB>
                    <a:solidFill>
                      <a:srgbClr val="FBE3CD"/>
                    </a:solidFill>
                  </a:tcPr>
                </a:tc>
                <a:extLst>
                  <a:ext uri="{0D108BD9-81ED-4DB2-BD59-A6C34878D82A}">
                    <a16:rowId xmlns:a16="http://schemas.microsoft.com/office/drawing/2014/main" val="10001"/>
                  </a:ext>
                </a:extLst>
              </a:tr>
              <a:tr h="152400">
                <a:tc>
                  <a:txBody>
                    <a:bodyPr/>
                    <a:lstStyle/>
                    <a:p>
                      <a:pPr algn="ctr">
                        <a:lnSpc>
                          <a:spcPts val="950"/>
                        </a:lnSpc>
                        <a:spcBef>
                          <a:spcPts val="145"/>
                        </a:spcBef>
                      </a:pPr>
                      <a:r>
                        <a:rPr sz="900" spc="-10" dirty="0">
                          <a:solidFill>
                            <a:srgbClr val="434343"/>
                          </a:solidFill>
                          <a:latin typeface="Arial"/>
                          <a:cs typeface="Arial"/>
                        </a:rPr>
                        <a:t>Input</a:t>
                      </a:r>
                      <a:endParaRPr sz="900">
                        <a:latin typeface="Arial"/>
                        <a:cs typeface="Arial"/>
                      </a:endParaRPr>
                    </a:p>
                  </a:txBody>
                  <a:tcPr marL="0" marR="0" marT="18415" marB="0">
                    <a:lnL w="28575">
                      <a:solidFill>
                        <a:srgbClr val="434343"/>
                      </a:solidFill>
                      <a:prstDash val="solid"/>
                    </a:lnL>
                    <a:lnR w="28575">
                      <a:solidFill>
                        <a:srgbClr val="434343"/>
                      </a:solidFill>
                      <a:prstDash val="solid"/>
                    </a:lnR>
                    <a:lnT w="28575">
                      <a:solidFill>
                        <a:srgbClr val="FF9900"/>
                      </a:solidFill>
                      <a:prstDash val="solid"/>
                    </a:lnT>
                    <a:lnB w="28575">
                      <a:solidFill>
                        <a:srgbClr val="434343"/>
                      </a:solidFill>
                      <a:prstDash val="solid"/>
                    </a:lnB>
                    <a:solidFill>
                      <a:srgbClr val="D9D9D9"/>
                    </a:solidFill>
                  </a:tcPr>
                </a:tc>
                <a:extLst>
                  <a:ext uri="{0D108BD9-81ED-4DB2-BD59-A6C34878D82A}">
                    <a16:rowId xmlns:a16="http://schemas.microsoft.com/office/drawing/2014/main" val="10002"/>
                  </a:ext>
                </a:extLst>
              </a:tr>
            </a:tbl>
          </a:graphicData>
        </a:graphic>
      </p:graphicFrame>
      <p:grpSp>
        <p:nvGrpSpPr>
          <p:cNvPr id="9" name="object 9"/>
          <p:cNvGrpSpPr/>
          <p:nvPr/>
        </p:nvGrpSpPr>
        <p:grpSpPr>
          <a:xfrm>
            <a:off x="8041487" y="5293143"/>
            <a:ext cx="1181100" cy="152400"/>
            <a:chOff x="8041487" y="5293143"/>
            <a:chExt cx="1181100" cy="152400"/>
          </a:xfrm>
        </p:grpSpPr>
        <p:sp>
          <p:nvSpPr>
            <p:cNvPr id="10" name="object 10"/>
            <p:cNvSpPr/>
            <p:nvPr/>
          </p:nvSpPr>
          <p:spPr>
            <a:xfrm>
              <a:off x="8054187" y="5305843"/>
              <a:ext cx="1155700" cy="127000"/>
            </a:xfrm>
            <a:custGeom>
              <a:avLst/>
              <a:gdLst/>
              <a:ahLst/>
              <a:cxnLst/>
              <a:rect l="l" t="t" r="r" b="b"/>
              <a:pathLst>
                <a:path w="1155700" h="127000">
                  <a:moveTo>
                    <a:pt x="1155700" y="0"/>
                  </a:moveTo>
                  <a:lnTo>
                    <a:pt x="0" y="0"/>
                  </a:lnTo>
                  <a:lnTo>
                    <a:pt x="0" y="126999"/>
                  </a:lnTo>
                  <a:lnTo>
                    <a:pt x="1155700" y="126999"/>
                  </a:lnTo>
                  <a:lnTo>
                    <a:pt x="1155700" y="0"/>
                  </a:lnTo>
                  <a:close/>
                </a:path>
              </a:pathLst>
            </a:custGeom>
            <a:solidFill>
              <a:srgbClr val="EAD1DC"/>
            </a:solidFill>
          </p:spPr>
          <p:txBody>
            <a:bodyPr wrap="square" lIns="0" tIns="0" rIns="0" bIns="0" rtlCol="0"/>
            <a:lstStyle/>
            <a:p>
              <a:endParaRPr/>
            </a:p>
          </p:txBody>
        </p:sp>
        <p:sp>
          <p:nvSpPr>
            <p:cNvPr id="11" name="object 11"/>
            <p:cNvSpPr/>
            <p:nvPr/>
          </p:nvSpPr>
          <p:spPr>
            <a:xfrm>
              <a:off x="8054187" y="5305843"/>
              <a:ext cx="1155700" cy="127000"/>
            </a:xfrm>
            <a:custGeom>
              <a:avLst/>
              <a:gdLst/>
              <a:ahLst/>
              <a:cxnLst/>
              <a:rect l="l" t="t" r="r" b="b"/>
              <a:pathLst>
                <a:path w="1155700" h="127000">
                  <a:moveTo>
                    <a:pt x="0" y="0"/>
                  </a:moveTo>
                  <a:lnTo>
                    <a:pt x="1155700" y="0"/>
                  </a:lnTo>
                  <a:lnTo>
                    <a:pt x="1155700" y="127000"/>
                  </a:lnTo>
                  <a:lnTo>
                    <a:pt x="0" y="127000"/>
                  </a:lnTo>
                  <a:lnTo>
                    <a:pt x="0" y="0"/>
                  </a:lnTo>
                  <a:close/>
                </a:path>
              </a:pathLst>
            </a:custGeom>
            <a:ln w="25400">
              <a:solidFill>
                <a:srgbClr val="741B46"/>
              </a:solidFill>
            </a:ln>
          </p:spPr>
          <p:txBody>
            <a:bodyPr wrap="square" lIns="0" tIns="0" rIns="0" bIns="0" rtlCol="0"/>
            <a:lstStyle/>
            <a:p>
              <a:endParaRPr/>
            </a:p>
          </p:txBody>
        </p:sp>
      </p:grpSp>
      <p:sp>
        <p:nvSpPr>
          <p:cNvPr id="12" name="object 12"/>
          <p:cNvSpPr txBox="1"/>
          <p:nvPr/>
        </p:nvSpPr>
        <p:spPr>
          <a:xfrm>
            <a:off x="8066887" y="5282285"/>
            <a:ext cx="1130300" cy="162560"/>
          </a:xfrm>
          <a:prstGeom prst="rect">
            <a:avLst/>
          </a:prstGeom>
        </p:spPr>
        <p:txBody>
          <a:bodyPr vert="horz" wrap="square" lIns="0" tIns="12700" rIns="0" bIns="0" rtlCol="0">
            <a:spAutoFit/>
          </a:bodyPr>
          <a:lstStyle/>
          <a:p>
            <a:pPr marL="235585">
              <a:lnSpc>
                <a:spcPct val="100000"/>
              </a:lnSpc>
              <a:spcBef>
                <a:spcPts val="100"/>
              </a:spcBef>
            </a:pPr>
            <a:r>
              <a:rPr sz="900" dirty="0">
                <a:solidFill>
                  <a:srgbClr val="741B46"/>
                </a:solidFill>
                <a:latin typeface="Arial"/>
                <a:cs typeface="Arial"/>
              </a:rPr>
              <a:t>3x3</a:t>
            </a:r>
            <a:r>
              <a:rPr sz="900" spc="5" dirty="0">
                <a:solidFill>
                  <a:srgbClr val="741B46"/>
                </a:solidFill>
                <a:latin typeface="Arial"/>
                <a:cs typeface="Arial"/>
              </a:rPr>
              <a:t> </a:t>
            </a:r>
            <a:r>
              <a:rPr sz="900" dirty="0">
                <a:solidFill>
                  <a:srgbClr val="741B46"/>
                </a:solidFill>
                <a:latin typeface="Arial"/>
                <a:cs typeface="Arial"/>
              </a:rPr>
              <a:t>conv,</a:t>
            </a:r>
            <a:r>
              <a:rPr sz="900" spc="55" dirty="0">
                <a:solidFill>
                  <a:srgbClr val="741B46"/>
                </a:solidFill>
                <a:latin typeface="Arial"/>
                <a:cs typeface="Arial"/>
              </a:rPr>
              <a:t> </a:t>
            </a:r>
            <a:r>
              <a:rPr sz="900" spc="-25" dirty="0">
                <a:solidFill>
                  <a:srgbClr val="741B46"/>
                </a:solidFill>
                <a:latin typeface="Arial"/>
                <a:cs typeface="Arial"/>
              </a:rPr>
              <a:t>64</a:t>
            </a:r>
            <a:endParaRPr sz="900">
              <a:latin typeface="Arial"/>
              <a:cs typeface="Arial"/>
            </a:endParaRPr>
          </a:p>
        </p:txBody>
      </p:sp>
      <p:grpSp>
        <p:nvGrpSpPr>
          <p:cNvPr id="13" name="object 13"/>
          <p:cNvGrpSpPr/>
          <p:nvPr/>
        </p:nvGrpSpPr>
        <p:grpSpPr>
          <a:xfrm>
            <a:off x="8041487" y="4658143"/>
            <a:ext cx="1698625" cy="939165"/>
            <a:chOff x="8041487" y="4658143"/>
            <a:chExt cx="1698625" cy="939165"/>
          </a:xfrm>
        </p:grpSpPr>
        <p:sp>
          <p:nvSpPr>
            <p:cNvPr id="14" name="object 14"/>
            <p:cNvSpPr/>
            <p:nvPr/>
          </p:nvSpPr>
          <p:spPr>
            <a:xfrm>
              <a:off x="8644736" y="5261394"/>
              <a:ext cx="0" cy="50800"/>
            </a:xfrm>
            <a:custGeom>
              <a:avLst/>
              <a:gdLst/>
              <a:ahLst/>
              <a:cxnLst/>
              <a:rect l="l" t="t" r="r" b="b"/>
              <a:pathLst>
                <a:path h="50800">
                  <a:moveTo>
                    <a:pt x="1" y="50787"/>
                  </a:moveTo>
                  <a:lnTo>
                    <a:pt x="0" y="0"/>
                  </a:lnTo>
                </a:path>
              </a:pathLst>
            </a:custGeom>
            <a:ln w="12700">
              <a:solidFill>
                <a:srgbClr val="44536A"/>
              </a:solidFill>
            </a:ln>
          </p:spPr>
          <p:txBody>
            <a:bodyPr wrap="square" lIns="0" tIns="0" rIns="0" bIns="0" rtlCol="0"/>
            <a:lstStyle/>
            <a:p>
              <a:endParaRPr/>
            </a:p>
          </p:txBody>
        </p:sp>
        <p:pic>
          <p:nvPicPr>
            <p:cNvPr id="15" name="object 15"/>
            <p:cNvPicPr/>
            <p:nvPr/>
          </p:nvPicPr>
          <p:blipFill>
            <a:blip r:embed="rId2" cstate="print"/>
            <a:stretch>
              <a:fillRect/>
            </a:stretch>
          </p:blipFill>
          <p:spPr>
            <a:xfrm>
              <a:off x="8612987" y="5439190"/>
              <a:ext cx="63500" cy="157583"/>
            </a:xfrm>
            <a:prstGeom prst="rect">
              <a:avLst/>
            </a:prstGeom>
          </p:spPr>
        </p:pic>
        <p:pic>
          <p:nvPicPr>
            <p:cNvPr id="16" name="object 16"/>
            <p:cNvPicPr/>
            <p:nvPr/>
          </p:nvPicPr>
          <p:blipFill>
            <a:blip r:embed="rId3" cstate="print"/>
            <a:stretch>
              <a:fillRect/>
            </a:stretch>
          </p:blipFill>
          <p:spPr>
            <a:xfrm>
              <a:off x="8612987" y="5026443"/>
              <a:ext cx="63500" cy="104736"/>
            </a:xfrm>
            <a:prstGeom prst="rect">
              <a:avLst/>
            </a:prstGeom>
          </p:spPr>
        </p:pic>
        <p:sp>
          <p:nvSpPr>
            <p:cNvPr id="17" name="object 17"/>
            <p:cNvSpPr/>
            <p:nvPr/>
          </p:nvSpPr>
          <p:spPr>
            <a:xfrm>
              <a:off x="8670137" y="5058193"/>
              <a:ext cx="1063625" cy="457834"/>
            </a:xfrm>
            <a:custGeom>
              <a:avLst/>
              <a:gdLst/>
              <a:ahLst/>
              <a:cxnLst/>
              <a:rect l="l" t="t" r="r" b="b"/>
              <a:pathLst>
                <a:path w="1063625" h="457835">
                  <a:moveTo>
                    <a:pt x="0" y="0"/>
                  </a:moveTo>
                  <a:lnTo>
                    <a:pt x="69285" y="639"/>
                  </a:lnTo>
                  <a:lnTo>
                    <a:pt x="138309" y="2519"/>
                  </a:lnTo>
                  <a:lnTo>
                    <a:pt x="206808" y="5583"/>
                  </a:lnTo>
                  <a:lnTo>
                    <a:pt x="274521" y="9776"/>
                  </a:lnTo>
                  <a:lnTo>
                    <a:pt x="341185" y="15040"/>
                  </a:lnTo>
                  <a:lnTo>
                    <a:pt x="406539" y="21319"/>
                  </a:lnTo>
                  <a:lnTo>
                    <a:pt x="470321" y="28557"/>
                  </a:lnTo>
                  <a:lnTo>
                    <a:pt x="532267" y="36697"/>
                  </a:lnTo>
                  <a:lnTo>
                    <a:pt x="592117" y="45684"/>
                  </a:lnTo>
                  <a:lnTo>
                    <a:pt x="649607" y="55460"/>
                  </a:lnTo>
                  <a:lnTo>
                    <a:pt x="704477" y="65969"/>
                  </a:lnTo>
                  <a:lnTo>
                    <a:pt x="756463" y="77155"/>
                  </a:lnTo>
                  <a:lnTo>
                    <a:pt x="805303" y="88961"/>
                  </a:lnTo>
                  <a:lnTo>
                    <a:pt x="850737" y="101332"/>
                  </a:lnTo>
                  <a:lnTo>
                    <a:pt x="892500" y="114210"/>
                  </a:lnTo>
                  <a:lnTo>
                    <a:pt x="930332" y="127539"/>
                  </a:lnTo>
                  <a:lnTo>
                    <a:pt x="993153" y="155326"/>
                  </a:lnTo>
                  <a:lnTo>
                    <a:pt x="1037101" y="184241"/>
                  </a:lnTo>
                  <a:lnTo>
                    <a:pt x="1063050" y="228741"/>
                  </a:lnTo>
                  <a:lnTo>
                    <a:pt x="1060082" y="243649"/>
                  </a:lnTo>
                  <a:lnTo>
                    <a:pt x="1017651" y="287810"/>
                  </a:lnTo>
                  <a:lnTo>
                    <a:pt x="964045" y="316217"/>
                  </a:lnTo>
                  <a:lnTo>
                    <a:pt x="892629" y="343270"/>
                  </a:lnTo>
                  <a:lnTo>
                    <a:pt x="850897" y="356149"/>
                  </a:lnTo>
                  <a:lnTo>
                    <a:pt x="805497" y="368519"/>
                  </a:lnTo>
                  <a:lnTo>
                    <a:pt x="756693" y="380325"/>
                  </a:lnTo>
                  <a:lnTo>
                    <a:pt x="704746" y="391511"/>
                  </a:lnTo>
                  <a:lnTo>
                    <a:pt x="649918" y="402021"/>
                  </a:lnTo>
                  <a:lnTo>
                    <a:pt x="592471" y="411797"/>
                  </a:lnTo>
                  <a:lnTo>
                    <a:pt x="532666" y="420783"/>
                  </a:lnTo>
                  <a:lnTo>
                    <a:pt x="470767" y="428923"/>
                  </a:lnTo>
                  <a:lnTo>
                    <a:pt x="407033" y="436162"/>
                  </a:lnTo>
                  <a:lnTo>
                    <a:pt x="341729" y="442441"/>
                  </a:lnTo>
                  <a:lnTo>
                    <a:pt x="275114" y="447705"/>
                  </a:lnTo>
                  <a:lnTo>
                    <a:pt x="207452" y="451897"/>
                  </a:lnTo>
                  <a:lnTo>
                    <a:pt x="139004" y="454962"/>
                  </a:lnTo>
                  <a:lnTo>
                    <a:pt x="70033" y="456842"/>
                  </a:lnTo>
                  <a:lnTo>
                    <a:pt x="800" y="457481"/>
                  </a:lnTo>
                </a:path>
              </a:pathLst>
            </a:custGeom>
            <a:ln w="12700">
              <a:solidFill>
                <a:srgbClr val="44536A"/>
              </a:solidFill>
            </a:ln>
          </p:spPr>
          <p:txBody>
            <a:bodyPr wrap="square" lIns="0" tIns="0" rIns="0" bIns="0" rtlCol="0"/>
            <a:lstStyle/>
            <a:p>
              <a:endParaRPr/>
            </a:p>
          </p:txBody>
        </p:sp>
        <p:sp>
          <p:nvSpPr>
            <p:cNvPr id="18" name="object 18"/>
            <p:cNvSpPr/>
            <p:nvPr/>
          </p:nvSpPr>
          <p:spPr>
            <a:xfrm>
              <a:off x="8054187" y="4670843"/>
              <a:ext cx="1155700" cy="127000"/>
            </a:xfrm>
            <a:custGeom>
              <a:avLst/>
              <a:gdLst/>
              <a:ahLst/>
              <a:cxnLst/>
              <a:rect l="l" t="t" r="r" b="b"/>
              <a:pathLst>
                <a:path w="1155700" h="127000">
                  <a:moveTo>
                    <a:pt x="1155700" y="0"/>
                  </a:moveTo>
                  <a:lnTo>
                    <a:pt x="0" y="0"/>
                  </a:lnTo>
                  <a:lnTo>
                    <a:pt x="0" y="126999"/>
                  </a:lnTo>
                  <a:lnTo>
                    <a:pt x="1155700" y="126999"/>
                  </a:lnTo>
                  <a:lnTo>
                    <a:pt x="1155700" y="0"/>
                  </a:lnTo>
                  <a:close/>
                </a:path>
              </a:pathLst>
            </a:custGeom>
            <a:solidFill>
              <a:srgbClr val="EAD1DC"/>
            </a:solidFill>
          </p:spPr>
          <p:txBody>
            <a:bodyPr wrap="square" lIns="0" tIns="0" rIns="0" bIns="0" rtlCol="0"/>
            <a:lstStyle/>
            <a:p>
              <a:endParaRPr/>
            </a:p>
          </p:txBody>
        </p:sp>
        <p:sp>
          <p:nvSpPr>
            <p:cNvPr id="19" name="object 19"/>
            <p:cNvSpPr/>
            <p:nvPr/>
          </p:nvSpPr>
          <p:spPr>
            <a:xfrm>
              <a:off x="8054187" y="4670843"/>
              <a:ext cx="1155700" cy="127000"/>
            </a:xfrm>
            <a:custGeom>
              <a:avLst/>
              <a:gdLst/>
              <a:ahLst/>
              <a:cxnLst/>
              <a:rect l="l" t="t" r="r" b="b"/>
              <a:pathLst>
                <a:path w="1155700" h="127000">
                  <a:moveTo>
                    <a:pt x="0" y="0"/>
                  </a:moveTo>
                  <a:lnTo>
                    <a:pt x="1155700" y="0"/>
                  </a:lnTo>
                  <a:lnTo>
                    <a:pt x="1155700" y="127000"/>
                  </a:lnTo>
                  <a:lnTo>
                    <a:pt x="0" y="127000"/>
                  </a:lnTo>
                  <a:lnTo>
                    <a:pt x="0" y="0"/>
                  </a:lnTo>
                  <a:close/>
                </a:path>
              </a:pathLst>
            </a:custGeom>
            <a:ln w="25400">
              <a:solidFill>
                <a:srgbClr val="741B46"/>
              </a:solidFill>
            </a:ln>
          </p:spPr>
          <p:txBody>
            <a:bodyPr wrap="square" lIns="0" tIns="0" rIns="0" bIns="0" rtlCol="0"/>
            <a:lstStyle/>
            <a:p>
              <a:endParaRPr/>
            </a:p>
          </p:txBody>
        </p:sp>
      </p:grpSp>
      <p:sp>
        <p:nvSpPr>
          <p:cNvPr id="20" name="object 20"/>
          <p:cNvSpPr txBox="1"/>
          <p:nvPr/>
        </p:nvSpPr>
        <p:spPr>
          <a:xfrm>
            <a:off x="8066887" y="4654930"/>
            <a:ext cx="1130300" cy="162560"/>
          </a:xfrm>
          <a:prstGeom prst="rect">
            <a:avLst/>
          </a:prstGeom>
        </p:spPr>
        <p:txBody>
          <a:bodyPr vert="horz" wrap="square" lIns="0" tIns="12700" rIns="0" bIns="0" rtlCol="0">
            <a:spAutoFit/>
          </a:bodyPr>
          <a:lstStyle/>
          <a:p>
            <a:pPr marL="233679">
              <a:lnSpc>
                <a:spcPct val="100000"/>
              </a:lnSpc>
              <a:spcBef>
                <a:spcPts val="100"/>
              </a:spcBef>
            </a:pPr>
            <a:r>
              <a:rPr sz="900" dirty="0">
                <a:solidFill>
                  <a:srgbClr val="741B46"/>
                </a:solidFill>
                <a:latin typeface="Arial"/>
                <a:cs typeface="Arial"/>
              </a:rPr>
              <a:t>3x3</a:t>
            </a:r>
            <a:r>
              <a:rPr sz="900" spc="5" dirty="0">
                <a:solidFill>
                  <a:srgbClr val="741B46"/>
                </a:solidFill>
                <a:latin typeface="Arial"/>
                <a:cs typeface="Arial"/>
              </a:rPr>
              <a:t> </a:t>
            </a:r>
            <a:r>
              <a:rPr sz="900" dirty="0">
                <a:solidFill>
                  <a:srgbClr val="741B46"/>
                </a:solidFill>
                <a:latin typeface="Arial"/>
                <a:cs typeface="Arial"/>
              </a:rPr>
              <a:t>conv,</a:t>
            </a:r>
            <a:r>
              <a:rPr sz="900" spc="55" dirty="0">
                <a:solidFill>
                  <a:srgbClr val="741B46"/>
                </a:solidFill>
                <a:latin typeface="Arial"/>
                <a:cs typeface="Arial"/>
              </a:rPr>
              <a:t> </a:t>
            </a:r>
            <a:r>
              <a:rPr sz="900" spc="-25" dirty="0">
                <a:solidFill>
                  <a:srgbClr val="741B46"/>
                </a:solidFill>
                <a:latin typeface="Arial"/>
                <a:cs typeface="Arial"/>
              </a:rPr>
              <a:t>64</a:t>
            </a:r>
            <a:endParaRPr sz="900">
              <a:latin typeface="Arial"/>
              <a:cs typeface="Arial"/>
            </a:endParaRPr>
          </a:p>
        </p:txBody>
      </p:sp>
      <p:grpSp>
        <p:nvGrpSpPr>
          <p:cNvPr id="21" name="object 21"/>
          <p:cNvGrpSpPr/>
          <p:nvPr/>
        </p:nvGrpSpPr>
        <p:grpSpPr>
          <a:xfrm>
            <a:off x="8041487" y="4835943"/>
            <a:ext cx="1181100" cy="152400"/>
            <a:chOff x="8041487" y="4835943"/>
            <a:chExt cx="1181100" cy="152400"/>
          </a:xfrm>
        </p:grpSpPr>
        <p:sp>
          <p:nvSpPr>
            <p:cNvPr id="22" name="object 22"/>
            <p:cNvSpPr/>
            <p:nvPr/>
          </p:nvSpPr>
          <p:spPr>
            <a:xfrm>
              <a:off x="8054187" y="4848643"/>
              <a:ext cx="1155700" cy="127000"/>
            </a:xfrm>
            <a:custGeom>
              <a:avLst/>
              <a:gdLst/>
              <a:ahLst/>
              <a:cxnLst/>
              <a:rect l="l" t="t" r="r" b="b"/>
              <a:pathLst>
                <a:path w="1155700" h="127000">
                  <a:moveTo>
                    <a:pt x="1155700" y="0"/>
                  </a:moveTo>
                  <a:lnTo>
                    <a:pt x="0" y="0"/>
                  </a:lnTo>
                  <a:lnTo>
                    <a:pt x="0" y="126999"/>
                  </a:lnTo>
                  <a:lnTo>
                    <a:pt x="1155700" y="126999"/>
                  </a:lnTo>
                  <a:lnTo>
                    <a:pt x="1155700" y="0"/>
                  </a:lnTo>
                  <a:close/>
                </a:path>
              </a:pathLst>
            </a:custGeom>
            <a:solidFill>
              <a:srgbClr val="EAD1DC"/>
            </a:solidFill>
          </p:spPr>
          <p:txBody>
            <a:bodyPr wrap="square" lIns="0" tIns="0" rIns="0" bIns="0" rtlCol="0"/>
            <a:lstStyle/>
            <a:p>
              <a:endParaRPr/>
            </a:p>
          </p:txBody>
        </p:sp>
        <p:sp>
          <p:nvSpPr>
            <p:cNvPr id="23" name="object 23"/>
            <p:cNvSpPr/>
            <p:nvPr/>
          </p:nvSpPr>
          <p:spPr>
            <a:xfrm>
              <a:off x="8054187" y="4848643"/>
              <a:ext cx="1155700" cy="127000"/>
            </a:xfrm>
            <a:custGeom>
              <a:avLst/>
              <a:gdLst/>
              <a:ahLst/>
              <a:cxnLst/>
              <a:rect l="l" t="t" r="r" b="b"/>
              <a:pathLst>
                <a:path w="1155700" h="127000">
                  <a:moveTo>
                    <a:pt x="0" y="0"/>
                  </a:moveTo>
                  <a:lnTo>
                    <a:pt x="1155700" y="0"/>
                  </a:lnTo>
                  <a:lnTo>
                    <a:pt x="1155700" y="127000"/>
                  </a:lnTo>
                  <a:lnTo>
                    <a:pt x="0" y="127000"/>
                  </a:lnTo>
                  <a:lnTo>
                    <a:pt x="0" y="0"/>
                  </a:lnTo>
                  <a:close/>
                </a:path>
              </a:pathLst>
            </a:custGeom>
            <a:ln w="25400">
              <a:solidFill>
                <a:srgbClr val="741B46"/>
              </a:solidFill>
            </a:ln>
          </p:spPr>
          <p:txBody>
            <a:bodyPr wrap="square" lIns="0" tIns="0" rIns="0" bIns="0" rtlCol="0"/>
            <a:lstStyle/>
            <a:p>
              <a:endParaRPr/>
            </a:p>
          </p:txBody>
        </p:sp>
      </p:grpSp>
      <p:sp>
        <p:nvSpPr>
          <p:cNvPr id="24" name="object 24"/>
          <p:cNvSpPr txBox="1"/>
          <p:nvPr/>
        </p:nvSpPr>
        <p:spPr>
          <a:xfrm>
            <a:off x="8066887" y="4829099"/>
            <a:ext cx="1130300" cy="162560"/>
          </a:xfrm>
          <a:prstGeom prst="rect">
            <a:avLst/>
          </a:prstGeom>
        </p:spPr>
        <p:txBody>
          <a:bodyPr vert="horz" wrap="square" lIns="0" tIns="12700" rIns="0" bIns="0" rtlCol="0">
            <a:spAutoFit/>
          </a:bodyPr>
          <a:lstStyle/>
          <a:p>
            <a:pPr marL="233679">
              <a:lnSpc>
                <a:spcPct val="100000"/>
              </a:lnSpc>
              <a:spcBef>
                <a:spcPts val="100"/>
              </a:spcBef>
            </a:pPr>
            <a:r>
              <a:rPr sz="900" dirty="0">
                <a:solidFill>
                  <a:srgbClr val="741B46"/>
                </a:solidFill>
                <a:latin typeface="Arial"/>
                <a:cs typeface="Arial"/>
              </a:rPr>
              <a:t>3x3</a:t>
            </a:r>
            <a:r>
              <a:rPr sz="900" spc="5" dirty="0">
                <a:solidFill>
                  <a:srgbClr val="741B46"/>
                </a:solidFill>
                <a:latin typeface="Arial"/>
                <a:cs typeface="Arial"/>
              </a:rPr>
              <a:t> </a:t>
            </a:r>
            <a:r>
              <a:rPr sz="900" dirty="0">
                <a:solidFill>
                  <a:srgbClr val="741B46"/>
                </a:solidFill>
                <a:latin typeface="Arial"/>
                <a:cs typeface="Arial"/>
              </a:rPr>
              <a:t>conv,</a:t>
            </a:r>
            <a:r>
              <a:rPr sz="900" spc="55" dirty="0">
                <a:solidFill>
                  <a:srgbClr val="741B46"/>
                </a:solidFill>
                <a:latin typeface="Arial"/>
                <a:cs typeface="Arial"/>
              </a:rPr>
              <a:t> </a:t>
            </a:r>
            <a:r>
              <a:rPr sz="900" spc="-25" dirty="0">
                <a:solidFill>
                  <a:srgbClr val="741B46"/>
                </a:solidFill>
                <a:latin typeface="Arial"/>
                <a:cs typeface="Arial"/>
              </a:rPr>
              <a:t>64</a:t>
            </a:r>
            <a:endParaRPr sz="900">
              <a:latin typeface="Arial"/>
              <a:cs typeface="Arial"/>
            </a:endParaRPr>
          </a:p>
        </p:txBody>
      </p:sp>
      <p:grpSp>
        <p:nvGrpSpPr>
          <p:cNvPr id="25" name="object 25"/>
          <p:cNvGrpSpPr/>
          <p:nvPr/>
        </p:nvGrpSpPr>
        <p:grpSpPr>
          <a:xfrm>
            <a:off x="8041487" y="4200943"/>
            <a:ext cx="1699895" cy="866775"/>
            <a:chOff x="8041487" y="4200943"/>
            <a:chExt cx="1699895" cy="866775"/>
          </a:xfrm>
        </p:grpSpPr>
        <p:sp>
          <p:nvSpPr>
            <p:cNvPr id="26" name="object 26"/>
            <p:cNvSpPr/>
            <p:nvPr/>
          </p:nvSpPr>
          <p:spPr>
            <a:xfrm>
              <a:off x="8632036" y="4804194"/>
              <a:ext cx="0" cy="50800"/>
            </a:xfrm>
            <a:custGeom>
              <a:avLst/>
              <a:gdLst/>
              <a:ahLst/>
              <a:cxnLst/>
              <a:rect l="l" t="t" r="r" b="b"/>
              <a:pathLst>
                <a:path h="50800">
                  <a:moveTo>
                    <a:pt x="1" y="50787"/>
                  </a:moveTo>
                  <a:lnTo>
                    <a:pt x="0" y="0"/>
                  </a:lnTo>
                </a:path>
              </a:pathLst>
            </a:custGeom>
            <a:ln w="12700">
              <a:solidFill>
                <a:srgbClr val="44536A"/>
              </a:solidFill>
            </a:ln>
          </p:spPr>
          <p:txBody>
            <a:bodyPr wrap="square" lIns="0" tIns="0" rIns="0" bIns="0" rtlCol="0"/>
            <a:lstStyle/>
            <a:p>
              <a:endParaRPr/>
            </a:p>
          </p:txBody>
        </p:sp>
        <p:sp>
          <p:nvSpPr>
            <p:cNvPr id="27" name="object 27"/>
            <p:cNvSpPr/>
            <p:nvPr/>
          </p:nvSpPr>
          <p:spPr>
            <a:xfrm>
              <a:off x="8632038" y="4981994"/>
              <a:ext cx="2540" cy="52069"/>
            </a:xfrm>
            <a:custGeom>
              <a:avLst/>
              <a:gdLst/>
              <a:ahLst/>
              <a:cxnLst/>
              <a:rect l="l" t="t" r="r" b="b"/>
              <a:pathLst>
                <a:path w="2540" h="52070">
                  <a:moveTo>
                    <a:pt x="2399" y="51587"/>
                  </a:moveTo>
                  <a:lnTo>
                    <a:pt x="0" y="0"/>
                  </a:lnTo>
                </a:path>
              </a:pathLst>
            </a:custGeom>
            <a:ln w="12700">
              <a:solidFill>
                <a:srgbClr val="44536A"/>
              </a:solidFill>
            </a:ln>
          </p:spPr>
          <p:txBody>
            <a:bodyPr wrap="square" lIns="0" tIns="0" rIns="0" bIns="0" rtlCol="0"/>
            <a:lstStyle/>
            <a:p>
              <a:endParaRPr/>
            </a:p>
          </p:txBody>
        </p:sp>
        <p:pic>
          <p:nvPicPr>
            <p:cNvPr id="28" name="object 28"/>
            <p:cNvPicPr/>
            <p:nvPr/>
          </p:nvPicPr>
          <p:blipFill>
            <a:blip r:embed="rId4" cstate="print"/>
            <a:stretch>
              <a:fillRect/>
            </a:stretch>
          </p:blipFill>
          <p:spPr>
            <a:xfrm>
              <a:off x="8600287" y="4569243"/>
              <a:ext cx="76200" cy="117487"/>
            </a:xfrm>
            <a:prstGeom prst="rect">
              <a:avLst/>
            </a:prstGeom>
          </p:spPr>
        </p:pic>
        <p:sp>
          <p:nvSpPr>
            <p:cNvPr id="29" name="object 29"/>
            <p:cNvSpPr/>
            <p:nvPr/>
          </p:nvSpPr>
          <p:spPr>
            <a:xfrm>
              <a:off x="8670145" y="4600993"/>
              <a:ext cx="1064895" cy="460375"/>
            </a:xfrm>
            <a:custGeom>
              <a:avLst/>
              <a:gdLst/>
              <a:ahLst/>
              <a:cxnLst/>
              <a:rect l="l" t="t" r="r" b="b"/>
              <a:pathLst>
                <a:path w="1064895" h="460375">
                  <a:moveTo>
                    <a:pt x="1999" y="459880"/>
                  </a:moveTo>
                  <a:lnTo>
                    <a:pt x="71249" y="459237"/>
                  </a:lnTo>
                  <a:lnTo>
                    <a:pt x="140238" y="457347"/>
                  </a:lnTo>
                  <a:lnTo>
                    <a:pt x="208703" y="454267"/>
                  </a:lnTo>
                  <a:lnTo>
                    <a:pt x="276383" y="450052"/>
                  </a:lnTo>
                  <a:lnTo>
                    <a:pt x="343014" y="444761"/>
                  </a:lnTo>
                  <a:lnTo>
                    <a:pt x="408335" y="438449"/>
                  </a:lnTo>
                  <a:lnTo>
                    <a:pt x="472085" y="431173"/>
                  </a:lnTo>
                  <a:lnTo>
                    <a:pt x="534000" y="422990"/>
                  </a:lnTo>
                  <a:lnTo>
                    <a:pt x="593820" y="413956"/>
                  </a:lnTo>
                  <a:lnTo>
                    <a:pt x="651282" y="404129"/>
                  </a:lnTo>
                  <a:lnTo>
                    <a:pt x="706124" y="393564"/>
                  </a:lnTo>
                  <a:lnTo>
                    <a:pt x="758084" y="382320"/>
                  </a:lnTo>
                  <a:lnTo>
                    <a:pt x="806901" y="370451"/>
                  </a:lnTo>
                  <a:lnTo>
                    <a:pt x="852311" y="358016"/>
                  </a:lnTo>
                  <a:lnTo>
                    <a:pt x="894054" y="345070"/>
                  </a:lnTo>
                  <a:lnTo>
                    <a:pt x="931867" y="331671"/>
                  </a:lnTo>
                  <a:lnTo>
                    <a:pt x="994656" y="303739"/>
                  </a:lnTo>
                  <a:lnTo>
                    <a:pt x="1038583" y="274673"/>
                  </a:lnTo>
                  <a:lnTo>
                    <a:pt x="1064519" y="229940"/>
                  </a:lnTo>
                  <a:lnTo>
                    <a:pt x="1061544" y="214953"/>
                  </a:lnTo>
                  <a:lnTo>
                    <a:pt x="1019023" y="170560"/>
                  </a:lnTo>
                  <a:lnTo>
                    <a:pt x="965302" y="142004"/>
                  </a:lnTo>
                  <a:lnTo>
                    <a:pt x="893733" y="114809"/>
                  </a:lnTo>
                  <a:lnTo>
                    <a:pt x="851912" y="101863"/>
                  </a:lnTo>
                  <a:lnTo>
                    <a:pt x="806416" y="89428"/>
                  </a:lnTo>
                  <a:lnTo>
                    <a:pt x="757508" y="77560"/>
                  </a:lnTo>
                  <a:lnTo>
                    <a:pt x="705449" y="66315"/>
                  </a:lnTo>
                  <a:lnTo>
                    <a:pt x="650504" y="55751"/>
                  </a:lnTo>
                  <a:lnTo>
                    <a:pt x="592934" y="45923"/>
                  </a:lnTo>
                  <a:lnTo>
                    <a:pt x="533002" y="36890"/>
                  </a:lnTo>
                  <a:lnTo>
                    <a:pt x="470970" y="28707"/>
                  </a:lnTo>
                  <a:lnTo>
                    <a:pt x="407100" y="21431"/>
                  </a:lnTo>
                  <a:lnTo>
                    <a:pt x="341656" y="15118"/>
                  </a:lnTo>
                  <a:lnTo>
                    <a:pt x="274900" y="9827"/>
                  </a:lnTo>
                  <a:lnTo>
                    <a:pt x="207093" y="5612"/>
                  </a:lnTo>
                  <a:lnTo>
                    <a:pt x="138499" y="2532"/>
                  </a:lnTo>
                  <a:lnTo>
                    <a:pt x="69381" y="642"/>
                  </a:lnTo>
                  <a:lnTo>
                    <a:pt x="0" y="0"/>
                  </a:lnTo>
                </a:path>
              </a:pathLst>
            </a:custGeom>
            <a:ln w="12700">
              <a:solidFill>
                <a:srgbClr val="44536A"/>
              </a:solidFill>
            </a:ln>
          </p:spPr>
          <p:txBody>
            <a:bodyPr wrap="square" lIns="0" tIns="0" rIns="0" bIns="0" rtlCol="0"/>
            <a:lstStyle/>
            <a:p>
              <a:endParaRPr/>
            </a:p>
          </p:txBody>
        </p:sp>
        <p:sp>
          <p:nvSpPr>
            <p:cNvPr id="30" name="object 30"/>
            <p:cNvSpPr/>
            <p:nvPr/>
          </p:nvSpPr>
          <p:spPr>
            <a:xfrm>
              <a:off x="8054187" y="4213643"/>
              <a:ext cx="1155700" cy="127000"/>
            </a:xfrm>
            <a:custGeom>
              <a:avLst/>
              <a:gdLst/>
              <a:ahLst/>
              <a:cxnLst/>
              <a:rect l="l" t="t" r="r" b="b"/>
              <a:pathLst>
                <a:path w="1155700" h="127000">
                  <a:moveTo>
                    <a:pt x="1155700" y="0"/>
                  </a:moveTo>
                  <a:lnTo>
                    <a:pt x="0" y="0"/>
                  </a:lnTo>
                  <a:lnTo>
                    <a:pt x="0" y="126999"/>
                  </a:lnTo>
                  <a:lnTo>
                    <a:pt x="1155700" y="126999"/>
                  </a:lnTo>
                  <a:lnTo>
                    <a:pt x="1155700" y="0"/>
                  </a:lnTo>
                  <a:close/>
                </a:path>
              </a:pathLst>
            </a:custGeom>
            <a:solidFill>
              <a:srgbClr val="EAD1DC"/>
            </a:solidFill>
          </p:spPr>
          <p:txBody>
            <a:bodyPr wrap="square" lIns="0" tIns="0" rIns="0" bIns="0" rtlCol="0"/>
            <a:lstStyle/>
            <a:p>
              <a:endParaRPr/>
            </a:p>
          </p:txBody>
        </p:sp>
        <p:sp>
          <p:nvSpPr>
            <p:cNvPr id="31" name="object 31"/>
            <p:cNvSpPr/>
            <p:nvPr/>
          </p:nvSpPr>
          <p:spPr>
            <a:xfrm>
              <a:off x="8054187" y="4213643"/>
              <a:ext cx="1155700" cy="127000"/>
            </a:xfrm>
            <a:custGeom>
              <a:avLst/>
              <a:gdLst/>
              <a:ahLst/>
              <a:cxnLst/>
              <a:rect l="l" t="t" r="r" b="b"/>
              <a:pathLst>
                <a:path w="1155700" h="127000">
                  <a:moveTo>
                    <a:pt x="0" y="0"/>
                  </a:moveTo>
                  <a:lnTo>
                    <a:pt x="1155700" y="0"/>
                  </a:lnTo>
                  <a:lnTo>
                    <a:pt x="1155700" y="127000"/>
                  </a:lnTo>
                  <a:lnTo>
                    <a:pt x="0" y="127000"/>
                  </a:lnTo>
                  <a:lnTo>
                    <a:pt x="0" y="0"/>
                  </a:lnTo>
                  <a:close/>
                </a:path>
              </a:pathLst>
            </a:custGeom>
            <a:ln w="25400">
              <a:solidFill>
                <a:srgbClr val="741B46"/>
              </a:solidFill>
            </a:ln>
          </p:spPr>
          <p:txBody>
            <a:bodyPr wrap="square" lIns="0" tIns="0" rIns="0" bIns="0" rtlCol="0"/>
            <a:lstStyle/>
            <a:p>
              <a:endParaRPr/>
            </a:p>
          </p:txBody>
        </p:sp>
      </p:grpSp>
      <p:sp>
        <p:nvSpPr>
          <p:cNvPr id="32" name="object 32"/>
          <p:cNvSpPr txBox="1"/>
          <p:nvPr/>
        </p:nvSpPr>
        <p:spPr>
          <a:xfrm>
            <a:off x="8066887" y="4195114"/>
            <a:ext cx="1130300" cy="162560"/>
          </a:xfrm>
          <a:prstGeom prst="rect">
            <a:avLst/>
          </a:prstGeom>
        </p:spPr>
        <p:txBody>
          <a:bodyPr vert="horz" wrap="square" lIns="0" tIns="12700" rIns="0" bIns="0" rtlCol="0">
            <a:spAutoFit/>
          </a:bodyPr>
          <a:lstStyle/>
          <a:p>
            <a:pPr marL="233679">
              <a:lnSpc>
                <a:spcPct val="100000"/>
              </a:lnSpc>
              <a:spcBef>
                <a:spcPts val="100"/>
              </a:spcBef>
            </a:pPr>
            <a:r>
              <a:rPr sz="900" dirty="0">
                <a:solidFill>
                  <a:srgbClr val="741B46"/>
                </a:solidFill>
                <a:latin typeface="Arial"/>
                <a:cs typeface="Arial"/>
              </a:rPr>
              <a:t>3x3</a:t>
            </a:r>
            <a:r>
              <a:rPr sz="900" spc="5" dirty="0">
                <a:solidFill>
                  <a:srgbClr val="741B46"/>
                </a:solidFill>
                <a:latin typeface="Arial"/>
                <a:cs typeface="Arial"/>
              </a:rPr>
              <a:t> </a:t>
            </a:r>
            <a:r>
              <a:rPr sz="900" dirty="0">
                <a:solidFill>
                  <a:srgbClr val="741B46"/>
                </a:solidFill>
                <a:latin typeface="Arial"/>
                <a:cs typeface="Arial"/>
              </a:rPr>
              <a:t>conv,</a:t>
            </a:r>
            <a:r>
              <a:rPr sz="900" spc="55" dirty="0">
                <a:solidFill>
                  <a:srgbClr val="741B46"/>
                </a:solidFill>
                <a:latin typeface="Arial"/>
                <a:cs typeface="Arial"/>
              </a:rPr>
              <a:t> </a:t>
            </a:r>
            <a:r>
              <a:rPr sz="900" spc="-25" dirty="0">
                <a:solidFill>
                  <a:srgbClr val="741B46"/>
                </a:solidFill>
                <a:latin typeface="Arial"/>
                <a:cs typeface="Arial"/>
              </a:rPr>
              <a:t>64</a:t>
            </a:r>
            <a:endParaRPr sz="900">
              <a:latin typeface="Arial"/>
              <a:cs typeface="Arial"/>
            </a:endParaRPr>
          </a:p>
        </p:txBody>
      </p:sp>
      <p:grpSp>
        <p:nvGrpSpPr>
          <p:cNvPr id="33" name="object 33"/>
          <p:cNvGrpSpPr/>
          <p:nvPr/>
        </p:nvGrpSpPr>
        <p:grpSpPr>
          <a:xfrm>
            <a:off x="8041487" y="4378743"/>
            <a:ext cx="1181100" cy="152400"/>
            <a:chOff x="8041487" y="4378743"/>
            <a:chExt cx="1181100" cy="152400"/>
          </a:xfrm>
        </p:grpSpPr>
        <p:sp>
          <p:nvSpPr>
            <p:cNvPr id="34" name="object 34"/>
            <p:cNvSpPr/>
            <p:nvPr/>
          </p:nvSpPr>
          <p:spPr>
            <a:xfrm>
              <a:off x="8054187" y="4391443"/>
              <a:ext cx="1155700" cy="127000"/>
            </a:xfrm>
            <a:custGeom>
              <a:avLst/>
              <a:gdLst/>
              <a:ahLst/>
              <a:cxnLst/>
              <a:rect l="l" t="t" r="r" b="b"/>
              <a:pathLst>
                <a:path w="1155700" h="127000">
                  <a:moveTo>
                    <a:pt x="1155700" y="0"/>
                  </a:moveTo>
                  <a:lnTo>
                    <a:pt x="0" y="0"/>
                  </a:lnTo>
                  <a:lnTo>
                    <a:pt x="0" y="126999"/>
                  </a:lnTo>
                  <a:lnTo>
                    <a:pt x="1155700" y="126999"/>
                  </a:lnTo>
                  <a:lnTo>
                    <a:pt x="1155700" y="0"/>
                  </a:lnTo>
                  <a:close/>
                </a:path>
              </a:pathLst>
            </a:custGeom>
            <a:solidFill>
              <a:srgbClr val="EAD1DC"/>
            </a:solidFill>
          </p:spPr>
          <p:txBody>
            <a:bodyPr wrap="square" lIns="0" tIns="0" rIns="0" bIns="0" rtlCol="0"/>
            <a:lstStyle/>
            <a:p>
              <a:endParaRPr/>
            </a:p>
          </p:txBody>
        </p:sp>
        <p:sp>
          <p:nvSpPr>
            <p:cNvPr id="35" name="object 35"/>
            <p:cNvSpPr/>
            <p:nvPr/>
          </p:nvSpPr>
          <p:spPr>
            <a:xfrm>
              <a:off x="8054187" y="4391443"/>
              <a:ext cx="1155700" cy="127000"/>
            </a:xfrm>
            <a:custGeom>
              <a:avLst/>
              <a:gdLst/>
              <a:ahLst/>
              <a:cxnLst/>
              <a:rect l="l" t="t" r="r" b="b"/>
              <a:pathLst>
                <a:path w="1155700" h="127000">
                  <a:moveTo>
                    <a:pt x="0" y="0"/>
                  </a:moveTo>
                  <a:lnTo>
                    <a:pt x="1155700" y="0"/>
                  </a:lnTo>
                  <a:lnTo>
                    <a:pt x="1155700" y="127000"/>
                  </a:lnTo>
                  <a:lnTo>
                    <a:pt x="0" y="127000"/>
                  </a:lnTo>
                  <a:lnTo>
                    <a:pt x="0" y="0"/>
                  </a:lnTo>
                  <a:close/>
                </a:path>
              </a:pathLst>
            </a:custGeom>
            <a:ln w="25400">
              <a:solidFill>
                <a:srgbClr val="741B46"/>
              </a:solidFill>
            </a:ln>
          </p:spPr>
          <p:txBody>
            <a:bodyPr wrap="square" lIns="0" tIns="0" rIns="0" bIns="0" rtlCol="0"/>
            <a:lstStyle/>
            <a:p>
              <a:endParaRPr/>
            </a:p>
          </p:txBody>
        </p:sp>
      </p:grpSp>
      <p:sp>
        <p:nvSpPr>
          <p:cNvPr id="36" name="object 36"/>
          <p:cNvSpPr txBox="1"/>
          <p:nvPr/>
        </p:nvSpPr>
        <p:spPr>
          <a:xfrm>
            <a:off x="8066887" y="4369282"/>
            <a:ext cx="1130300" cy="162560"/>
          </a:xfrm>
          <a:prstGeom prst="rect">
            <a:avLst/>
          </a:prstGeom>
        </p:spPr>
        <p:txBody>
          <a:bodyPr vert="horz" wrap="square" lIns="0" tIns="12700" rIns="0" bIns="0" rtlCol="0">
            <a:spAutoFit/>
          </a:bodyPr>
          <a:lstStyle/>
          <a:p>
            <a:pPr marL="233679">
              <a:lnSpc>
                <a:spcPct val="100000"/>
              </a:lnSpc>
              <a:spcBef>
                <a:spcPts val="100"/>
              </a:spcBef>
            </a:pPr>
            <a:r>
              <a:rPr sz="900" dirty="0">
                <a:solidFill>
                  <a:srgbClr val="741B46"/>
                </a:solidFill>
                <a:latin typeface="Arial"/>
                <a:cs typeface="Arial"/>
              </a:rPr>
              <a:t>3x3</a:t>
            </a:r>
            <a:r>
              <a:rPr sz="900" spc="5" dirty="0">
                <a:solidFill>
                  <a:srgbClr val="741B46"/>
                </a:solidFill>
                <a:latin typeface="Arial"/>
                <a:cs typeface="Arial"/>
              </a:rPr>
              <a:t> </a:t>
            </a:r>
            <a:r>
              <a:rPr sz="900" dirty="0">
                <a:solidFill>
                  <a:srgbClr val="741B46"/>
                </a:solidFill>
                <a:latin typeface="Arial"/>
                <a:cs typeface="Arial"/>
              </a:rPr>
              <a:t>conv,</a:t>
            </a:r>
            <a:r>
              <a:rPr sz="900" spc="55" dirty="0">
                <a:solidFill>
                  <a:srgbClr val="741B46"/>
                </a:solidFill>
                <a:latin typeface="Arial"/>
                <a:cs typeface="Arial"/>
              </a:rPr>
              <a:t> </a:t>
            </a:r>
            <a:r>
              <a:rPr sz="900" spc="-25" dirty="0">
                <a:solidFill>
                  <a:srgbClr val="741B46"/>
                </a:solidFill>
                <a:latin typeface="Arial"/>
                <a:cs typeface="Arial"/>
              </a:rPr>
              <a:t>64</a:t>
            </a:r>
            <a:endParaRPr sz="900">
              <a:latin typeface="Arial"/>
              <a:cs typeface="Arial"/>
            </a:endParaRPr>
          </a:p>
        </p:txBody>
      </p:sp>
      <p:grpSp>
        <p:nvGrpSpPr>
          <p:cNvPr id="37" name="object 37"/>
          <p:cNvGrpSpPr/>
          <p:nvPr/>
        </p:nvGrpSpPr>
        <p:grpSpPr>
          <a:xfrm>
            <a:off x="8041487" y="3743743"/>
            <a:ext cx="1677670" cy="860425"/>
            <a:chOff x="8041487" y="3743743"/>
            <a:chExt cx="1677670" cy="860425"/>
          </a:xfrm>
        </p:grpSpPr>
        <p:sp>
          <p:nvSpPr>
            <p:cNvPr id="38" name="object 38"/>
            <p:cNvSpPr/>
            <p:nvPr/>
          </p:nvSpPr>
          <p:spPr>
            <a:xfrm>
              <a:off x="8632036" y="4346994"/>
              <a:ext cx="0" cy="50800"/>
            </a:xfrm>
            <a:custGeom>
              <a:avLst/>
              <a:gdLst/>
              <a:ahLst/>
              <a:cxnLst/>
              <a:rect l="l" t="t" r="r" b="b"/>
              <a:pathLst>
                <a:path h="50800">
                  <a:moveTo>
                    <a:pt x="1" y="50787"/>
                  </a:moveTo>
                  <a:lnTo>
                    <a:pt x="0" y="0"/>
                  </a:lnTo>
                </a:path>
              </a:pathLst>
            </a:custGeom>
            <a:ln w="12700">
              <a:solidFill>
                <a:srgbClr val="44536A"/>
              </a:solidFill>
            </a:ln>
          </p:spPr>
          <p:txBody>
            <a:bodyPr wrap="square" lIns="0" tIns="0" rIns="0" bIns="0" rtlCol="0"/>
            <a:lstStyle/>
            <a:p>
              <a:endParaRPr/>
            </a:p>
          </p:txBody>
        </p:sp>
        <p:sp>
          <p:nvSpPr>
            <p:cNvPr id="39" name="object 39"/>
            <p:cNvSpPr/>
            <p:nvPr/>
          </p:nvSpPr>
          <p:spPr>
            <a:xfrm>
              <a:off x="8632043" y="4524794"/>
              <a:ext cx="635" cy="52069"/>
            </a:xfrm>
            <a:custGeom>
              <a:avLst/>
              <a:gdLst/>
              <a:ahLst/>
              <a:cxnLst/>
              <a:rect l="l" t="t" r="r" b="b"/>
              <a:pathLst>
                <a:path w="634" h="52070">
                  <a:moveTo>
                    <a:pt x="400" y="51587"/>
                  </a:moveTo>
                  <a:lnTo>
                    <a:pt x="0" y="0"/>
                  </a:lnTo>
                </a:path>
              </a:pathLst>
            </a:custGeom>
            <a:ln w="12700">
              <a:solidFill>
                <a:srgbClr val="44536A"/>
              </a:solidFill>
            </a:ln>
          </p:spPr>
          <p:txBody>
            <a:bodyPr wrap="square" lIns="0" tIns="0" rIns="0" bIns="0" rtlCol="0"/>
            <a:lstStyle/>
            <a:p>
              <a:endParaRPr/>
            </a:p>
          </p:txBody>
        </p:sp>
        <p:pic>
          <p:nvPicPr>
            <p:cNvPr id="40" name="object 40"/>
            <p:cNvPicPr/>
            <p:nvPr/>
          </p:nvPicPr>
          <p:blipFill>
            <a:blip r:embed="rId5" cstate="print"/>
            <a:stretch>
              <a:fillRect/>
            </a:stretch>
          </p:blipFill>
          <p:spPr>
            <a:xfrm>
              <a:off x="8600287" y="4112043"/>
              <a:ext cx="76200" cy="111480"/>
            </a:xfrm>
            <a:prstGeom prst="rect">
              <a:avLst/>
            </a:prstGeom>
          </p:spPr>
        </p:pic>
        <p:sp>
          <p:nvSpPr>
            <p:cNvPr id="41" name="object 41"/>
            <p:cNvSpPr/>
            <p:nvPr/>
          </p:nvSpPr>
          <p:spPr>
            <a:xfrm>
              <a:off x="8670137" y="4143790"/>
              <a:ext cx="1042669" cy="454025"/>
            </a:xfrm>
            <a:custGeom>
              <a:avLst/>
              <a:gdLst/>
              <a:ahLst/>
              <a:cxnLst/>
              <a:rect l="l" t="t" r="r" b="b"/>
              <a:pathLst>
                <a:path w="1042670" h="454025">
                  <a:moveTo>
                    <a:pt x="0" y="453482"/>
                  </a:moveTo>
                  <a:lnTo>
                    <a:pt x="67919" y="452848"/>
                  </a:lnTo>
                  <a:lnTo>
                    <a:pt x="135582" y="450985"/>
                  </a:lnTo>
                  <a:lnTo>
                    <a:pt x="202730" y="447947"/>
                  </a:lnTo>
                  <a:lnTo>
                    <a:pt x="269108" y="443791"/>
                  </a:lnTo>
                  <a:lnTo>
                    <a:pt x="334458" y="438573"/>
                  </a:lnTo>
                  <a:lnTo>
                    <a:pt x="398524" y="432349"/>
                  </a:lnTo>
                  <a:lnTo>
                    <a:pt x="461047" y="425174"/>
                  </a:lnTo>
                  <a:lnTo>
                    <a:pt x="521772" y="417105"/>
                  </a:lnTo>
                  <a:lnTo>
                    <a:pt x="580442" y="408197"/>
                  </a:lnTo>
                  <a:lnTo>
                    <a:pt x="636799" y="398506"/>
                  </a:lnTo>
                  <a:lnTo>
                    <a:pt x="690586" y="388089"/>
                  </a:lnTo>
                  <a:lnTo>
                    <a:pt x="741548" y="377000"/>
                  </a:lnTo>
                  <a:lnTo>
                    <a:pt x="789425" y="365297"/>
                  </a:lnTo>
                  <a:lnTo>
                    <a:pt x="833963" y="353035"/>
                  </a:lnTo>
                  <a:lnTo>
                    <a:pt x="874903" y="340269"/>
                  </a:lnTo>
                  <a:lnTo>
                    <a:pt x="911989" y="327057"/>
                  </a:lnTo>
                  <a:lnTo>
                    <a:pt x="973571" y="299513"/>
                  </a:lnTo>
                  <a:lnTo>
                    <a:pt x="1016652" y="270851"/>
                  </a:lnTo>
                  <a:lnTo>
                    <a:pt x="1042090" y="226741"/>
                  </a:lnTo>
                  <a:lnTo>
                    <a:pt x="1039180" y="211962"/>
                  </a:lnTo>
                  <a:lnTo>
                    <a:pt x="997587" y="168187"/>
                  </a:lnTo>
                  <a:lnTo>
                    <a:pt x="945039" y="140028"/>
                  </a:lnTo>
                  <a:lnTo>
                    <a:pt x="875031" y="113211"/>
                  </a:lnTo>
                  <a:lnTo>
                    <a:pt x="834123" y="100446"/>
                  </a:lnTo>
                  <a:lnTo>
                    <a:pt x="789619" y="88184"/>
                  </a:lnTo>
                  <a:lnTo>
                    <a:pt x="741778" y="76480"/>
                  </a:lnTo>
                  <a:lnTo>
                    <a:pt x="690856" y="65392"/>
                  </a:lnTo>
                  <a:lnTo>
                    <a:pt x="637110" y="54975"/>
                  </a:lnTo>
                  <a:lnTo>
                    <a:pt x="580796" y="45284"/>
                  </a:lnTo>
                  <a:lnTo>
                    <a:pt x="522172" y="36376"/>
                  </a:lnTo>
                  <a:lnTo>
                    <a:pt x="461493" y="28307"/>
                  </a:lnTo>
                  <a:lnTo>
                    <a:pt x="399018" y="21132"/>
                  </a:lnTo>
                  <a:lnTo>
                    <a:pt x="335001" y="14908"/>
                  </a:lnTo>
                  <a:lnTo>
                    <a:pt x="269702" y="9690"/>
                  </a:lnTo>
                  <a:lnTo>
                    <a:pt x="203375" y="5534"/>
                  </a:lnTo>
                  <a:lnTo>
                    <a:pt x="136277" y="2497"/>
                  </a:lnTo>
                  <a:lnTo>
                    <a:pt x="68667" y="633"/>
                  </a:lnTo>
                  <a:lnTo>
                    <a:pt x="800" y="0"/>
                  </a:lnTo>
                </a:path>
              </a:pathLst>
            </a:custGeom>
            <a:ln w="12700">
              <a:solidFill>
                <a:srgbClr val="44536A"/>
              </a:solidFill>
            </a:ln>
          </p:spPr>
          <p:txBody>
            <a:bodyPr wrap="square" lIns="0" tIns="0" rIns="0" bIns="0" rtlCol="0"/>
            <a:lstStyle/>
            <a:p>
              <a:endParaRPr/>
            </a:p>
          </p:txBody>
        </p:sp>
        <p:sp>
          <p:nvSpPr>
            <p:cNvPr id="42" name="object 42"/>
            <p:cNvSpPr/>
            <p:nvPr/>
          </p:nvSpPr>
          <p:spPr>
            <a:xfrm>
              <a:off x="8054187" y="3756443"/>
              <a:ext cx="1155700" cy="127000"/>
            </a:xfrm>
            <a:custGeom>
              <a:avLst/>
              <a:gdLst/>
              <a:ahLst/>
              <a:cxnLst/>
              <a:rect l="l" t="t" r="r" b="b"/>
              <a:pathLst>
                <a:path w="1155700" h="127000">
                  <a:moveTo>
                    <a:pt x="1155700" y="0"/>
                  </a:moveTo>
                  <a:lnTo>
                    <a:pt x="0" y="0"/>
                  </a:lnTo>
                  <a:lnTo>
                    <a:pt x="0" y="126999"/>
                  </a:lnTo>
                  <a:lnTo>
                    <a:pt x="1155700" y="126999"/>
                  </a:lnTo>
                  <a:lnTo>
                    <a:pt x="1155700" y="0"/>
                  </a:lnTo>
                  <a:close/>
                </a:path>
              </a:pathLst>
            </a:custGeom>
            <a:solidFill>
              <a:srgbClr val="D9D1E9"/>
            </a:solidFill>
          </p:spPr>
          <p:txBody>
            <a:bodyPr wrap="square" lIns="0" tIns="0" rIns="0" bIns="0" rtlCol="0"/>
            <a:lstStyle/>
            <a:p>
              <a:endParaRPr/>
            </a:p>
          </p:txBody>
        </p:sp>
        <p:sp>
          <p:nvSpPr>
            <p:cNvPr id="43" name="object 43"/>
            <p:cNvSpPr/>
            <p:nvPr/>
          </p:nvSpPr>
          <p:spPr>
            <a:xfrm>
              <a:off x="8054187" y="3756443"/>
              <a:ext cx="1155700" cy="127000"/>
            </a:xfrm>
            <a:custGeom>
              <a:avLst/>
              <a:gdLst/>
              <a:ahLst/>
              <a:cxnLst/>
              <a:rect l="l" t="t" r="r" b="b"/>
              <a:pathLst>
                <a:path w="1155700" h="127000">
                  <a:moveTo>
                    <a:pt x="0" y="0"/>
                  </a:moveTo>
                  <a:lnTo>
                    <a:pt x="1155700" y="0"/>
                  </a:lnTo>
                  <a:lnTo>
                    <a:pt x="1155700" y="127000"/>
                  </a:lnTo>
                  <a:lnTo>
                    <a:pt x="0" y="127000"/>
                  </a:lnTo>
                  <a:lnTo>
                    <a:pt x="0" y="0"/>
                  </a:lnTo>
                  <a:close/>
                </a:path>
              </a:pathLst>
            </a:custGeom>
            <a:ln w="25400">
              <a:solidFill>
                <a:srgbClr val="5B9BD3"/>
              </a:solidFill>
            </a:ln>
          </p:spPr>
          <p:txBody>
            <a:bodyPr wrap="square" lIns="0" tIns="0" rIns="0" bIns="0" rtlCol="0"/>
            <a:lstStyle/>
            <a:p>
              <a:endParaRPr/>
            </a:p>
          </p:txBody>
        </p:sp>
      </p:grpSp>
      <p:sp>
        <p:nvSpPr>
          <p:cNvPr id="44" name="object 44"/>
          <p:cNvSpPr txBox="1"/>
          <p:nvPr/>
        </p:nvSpPr>
        <p:spPr>
          <a:xfrm>
            <a:off x="8066887" y="3737089"/>
            <a:ext cx="1130300" cy="162560"/>
          </a:xfrm>
          <a:prstGeom prst="rect">
            <a:avLst/>
          </a:prstGeom>
        </p:spPr>
        <p:txBody>
          <a:bodyPr vert="horz" wrap="square" lIns="0" tIns="12700" rIns="0" bIns="0" rtlCol="0">
            <a:spAutoFit/>
          </a:bodyPr>
          <a:lstStyle/>
          <a:p>
            <a:pPr marL="196215">
              <a:lnSpc>
                <a:spcPct val="100000"/>
              </a:lnSpc>
              <a:spcBef>
                <a:spcPts val="100"/>
              </a:spcBef>
            </a:pPr>
            <a:r>
              <a:rPr sz="900" dirty="0">
                <a:solidFill>
                  <a:srgbClr val="5B9BD3"/>
                </a:solidFill>
                <a:latin typeface="Arial"/>
                <a:cs typeface="Arial"/>
              </a:rPr>
              <a:t>3x3</a:t>
            </a:r>
            <a:r>
              <a:rPr sz="900" spc="5" dirty="0">
                <a:solidFill>
                  <a:srgbClr val="5B9BD3"/>
                </a:solidFill>
                <a:latin typeface="Arial"/>
                <a:cs typeface="Arial"/>
              </a:rPr>
              <a:t> </a:t>
            </a:r>
            <a:r>
              <a:rPr sz="900" dirty="0">
                <a:solidFill>
                  <a:srgbClr val="5B9BD3"/>
                </a:solidFill>
                <a:latin typeface="Arial"/>
                <a:cs typeface="Arial"/>
              </a:rPr>
              <a:t>conv,</a:t>
            </a:r>
            <a:r>
              <a:rPr sz="900" spc="55" dirty="0">
                <a:solidFill>
                  <a:srgbClr val="5B9BD3"/>
                </a:solidFill>
                <a:latin typeface="Arial"/>
                <a:cs typeface="Arial"/>
              </a:rPr>
              <a:t> </a:t>
            </a:r>
            <a:r>
              <a:rPr sz="900" spc="-25" dirty="0">
                <a:solidFill>
                  <a:srgbClr val="5B9BD3"/>
                </a:solidFill>
                <a:latin typeface="Arial"/>
                <a:cs typeface="Arial"/>
              </a:rPr>
              <a:t>128</a:t>
            </a:r>
            <a:endParaRPr sz="900">
              <a:latin typeface="Arial"/>
              <a:cs typeface="Arial"/>
            </a:endParaRPr>
          </a:p>
        </p:txBody>
      </p:sp>
      <p:grpSp>
        <p:nvGrpSpPr>
          <p:cNvPr id="45" name="object 45"/>
          <p:cNvGrpSpPr/>
          <p:nvPr/>
        </p:nvGrpSpPr>
        <p:grpSpPr>
          <a:xfrm>
            <a:off x="8041487" y="3921543"/>
            <a:ext cx="1181100" cy="152400"/>
            <a:chOff x="8041487" y="3921543"/>
            <a:chExt cx="1181100" cy="152400"/>
          </a:xfrm>
        </p:grpSpPr>
        <p:sp>
          <p:nvSpPr>
            <p:cNvPr id="46" name="object 46"/>
            <p:cNvSpPr/>
            <p:nvPr/>
          </p:nvSpPr>
          <p:spPr>
            <a:xfrm>
              <a:off x="8054187" y="3934243"/>
              <a:ext cx="1155700" cy="127000"/>
            </a:xfrm>
            <a:custGeom>
              <a:avLst/>
              <a:gdLst/>
              <a:ahLst/>
              <a:cxnLst/>
              <a:rect l="l" t="t" r="r" b="b"/>
              <a:pathLst>
                <a:path w="1155700" h="127000">
                  <a:moveTo>
                    <a:pt x="1155700" y="0"/>
                  </a:moveTo>
                  <a:lnTo>
                    <a:pt x="0" y="0"/>
                  </a:lnTo>
                  <a:lnTo>
                    <a:pt x="0" y="126999"/>
                  </a:lnTo>
                  <a:lnTo>
                    <a:pt x="1155700" y="126999"/>
                  </a:lnTo>
                  <a:lnTo>
                    <a:pt x="1155700" y="0"/>
                  </a:lnTo>
                  <a:close/>
                </a:path>
              </a:pathLst>
            </a:custGeom>
            <a:solidFill>
              <a:srgbClr val="D9D1E9"/>
            </a:solidFill>
          </p:spPr>
          <p:txBody>
            <a:bodyPr wrap="square" lIns="0" tIns="0" rIns="0" bIns="0" rtlCol="0"/>
            <a:lstStyle/>
            <a:p>
              <a:endParaRPr/>
            </a:p>
          </p:txBody>
        </p:sp>
        <p:sp>
          <p:nvSpPr>
            <p:cNvPr id="47" name="object 47"/>
            <p:cNvSpPr/>
            <p:nvPr/>
          </p:nvSpPr>
          <p:spPr>
            <a:xfrm>
              <a:off x="8054187" y="3934243"/>
              <a:ext cx="1155700" cy="127000"/>
            </a:xfrm>
            <a:custGeom>
              <a:avLst/>
              <a:gdLst/>
              <a:ahLst/>
              <a:cxnLst/>
              <a:rect l="l" t="t" r="r" b="b"/>
              <a:pathLst>
                <a:path w="1155700" h="127000">
                  <a:moveTo>
                    <a:pt x="0" y="0"/>
                  </a:moveTo>
                  <a:lnTo>
                    <a:pt x="1155700" y="0"/>
                  </a:lnTo>
                  <a:lnTo>
                    <a:pt x="1155700" y="127000"/>
                  </a:lnTo>
                  <a:lnTo>
                    <a:pt x="0" y="127000"/>
                  </a:lnTo>
                  <a:lnTo>
                    <a:pt x="0" y="0"/>
                  </a:lnTo>
                  <a:close/>
                </a:path>
              </a:pathLst>
            </a:custGeom>
            <a:ln w="25400">
              <a:solidFill>
                <a:srgbClr val="5B9BD3"/>
              </a:solidFill>
            </a:ln>
          </p:spPr>
          <p:txBody>
            <a:bodyPr wrap="square" lIns="0" tIns="0" rIns="0" bIns="0" rtlCol="0"/>
            <a:lstStyle/>
            <a:p>
              <a:endParaRPr/>
            </a:p>
          </p:txBody>
        </p:sp>
      </p:grpSp>
      <p:sp>
        <p:nvSpPr>
          <p:cNvPr id="48" name="object 48"/>
          <p:cNvSpPr txBox="1"/>
          <p:nvPr/>
        </p:nvSpPr>
        <p:spPr>
          <a:xfrm>
            <a:off x="8066887" y="3921379"/>
            <a:ext cx="1130300" cy="147320"/>
          </a:xfrm>
          <a:prstGeom prst="rect">
            <a:avLst/>
          </a:prstGeom>
        </p:spPr>
        <p:txBody>
          <a:bodyPr vert="horz" wrap="square" lIns="0" tIns="12700" rIns="0" bIns="0" rtlCol="0">
            <a:spAutoFit/>
          </a:bodyPr>
          <a:lstStyle/>
          <a:p>
            <a:pPr marL="158115">
              <a:lnSpc>
                <a:spcPct val="100000"/>
              </a:lnSpc>
              <a:spcBef>
                <a:spcPts val="100"/>
              </a:spcBef>
            </a:pPr>
            <a:r>
              <a:rPr sz="800" dirty="0">
                <a:solidFill>
                  <a:srgbClr val="5B9BD3"/>
                </a:solidFill>
                <a:latin typeface="Arial"/>
                <a:cs typeface="Arial"/>
              </a:rPr>
              <a:t>3x3</a:t>
            </a:r>
            <a:r>
              <a:rPr sz="800" spc="-20" dirty="0">
                <a:solidFill>
                  <a:srgbClr val="5B9BD3"/>
                </a:solidFill>
                <a:latin typeface="Arial"/>
                <a:cs typeface="Arial"/>
              </a:rPr>
              <a:t> </a:t>
            </a:r>
            <a:r>
              <a:rPr sz="800" spc="-10" dirty="0">
                <a:solidFill>
                  <a:srgbClr val="5B9BD3"/>
                </a:solidFill>
                <a:latin typeface="Arial"/>
                <a:cs typeface="Arial"/>
              </a:rPr>
              <a:t>conv,</a:t>
            </a:r>
            <a:r>
              <a:rPr sz="800" dirty="0">
                <a:solidFill>
                  <a:srgbClr val="5B9BD3"/>
                </a:solidFill>
                <a:latin typeface="Arial"/>
                <a:cs typeface="Arial"/>
              </a:rPr>
              <a:t> </a:t>
            </a:r>
            <a:r>
              <a:rPr sz="800" spc="-10" dirty="0">
                <a:solidFill>
                  <a:srgbClr val="5B9BD3"/>
                </a:solidFill>
                <a:latin typeface="Arial"/>
                <a:cs typeface="Arial"/>
              </a:rPr>
              <a:t>128,</a:t>
            </a:r>
            <a:r>
              <a:rPr sz="800" spc="80" dirty="0">
                <a:solidFill>
                  <a:srgbClr val="5B9BD3"/>
                </a:solidFill>
                <a:latin typeface="Arial"/>
                <a:cs typeface="Arial"/>
              </a:rPr>
              <a:t> </a:t>
            </a:r>
            <a:r>
              <a:rPr sz="800" dirty="0">
                <a:solidFill>
                  <a:srgbClr val="5B9BD3"/>
                </a:solidFill>
                <a:latin typeface="Arial"/>
                <a:cs typeface="Arial"/>
              </a:rPr>
              <a:t>/</a:t>
            </a:r>
            <a:r>
              <a:rPr sz="800" spc="-35" dirty="0">
                <a:solidFill>
                  <a:srgbClr val="5B9BD3"/>
                </a:solidFill>
                <a:latin typeface="Arial"/>
                <a:cs typeface="Arial"/>
              </a:rPr>
              <a:t> </a:t>
            </a:r>
            <a:r>
              <a:rPr sz="800" spc="-50" dirty="0">
                <a:solidFill>
                  <a:srgbClr val="5B9BD3"/>
                </a:solidFill>
                <a:latin typeface="Arial"/>
                <a:cs typeface="Arial"/>
              </a:rPr>
              <a:t>2</a:t>
            </a:r>
            <a:endParaRPr sz="800">
              <a:latin typeface="Arial"/>
              <a:cs typeface="Arial"/>
            </a:endParaRPr>
          </a:p>
        </p:txBody>
      </p:sp>
      <p:grpSp>
        <p:nvGrpSpPr>
          <p:cNvPr id="49" name="object 49"/>
          <p:cNvGrpSpPr/>
          <p:nvPr/>
        </p:nvGrpSpPr>
        <p:grpSpPr>
          <a:xfrm>
            <a:off x="8041487" y="3299243"/>
            <a:ext cx="1699895" cy="852169"/>
            <a:chOff x="8041487" y="3299243"/>
            <a:chExt cx="1699895" cy="852169"/>
          </a:xfrm>
        </p:grpSpPr>
        <p:sp>
          <p:nvSpPr>
            <p:cNvPr id="50" name="object 50"/>
            <p:cNvSpPr/>
            <p:nvPr/>
          </p:nvSpPr>
          <p:spPr>
            <a:xfrm>
              <a:off x="8644736" y="3889794"/>
              <a:ext cx="0" cy="50800"/>
            </a:xfrm>
            <a:custGeom>
              <a:avLst/>
              <a:gdLst/>
              <a:ahLst/>
              <a:cxnLst/>
              <a:rect l="l" t="t" r="r" b="b"/>
              <a:pathLst>
                <a:path h="50800">
                  <a:moveTo>
                    <a:pt x="1" y="50787"/>
                  </a:moveTo>
                  <a:lnTo>
                    <a:pt x="0" y="0"/>
                  </a:lnTo>
                </a:path>
              </a:pathLst>
            </a:custGeom>
            <a:ln w="12700">
              <a:solidFill>
                <a:srgbClr val="44536A"/>
              </a:solidFill>
            </a:ln>
          </p:spPr>
          <p:txBody>
            <a:bodyPr wrap="square" lIns="0" tIns="0" rIns="0" bIns="0" rtlCol="0"/>
            <a:lstStyle/>
            <a:p>
              <a:endParaRPr/>
            </a:p>
          </p:txBody>
        </p:sp>
        <p:sp>
          <p:nvSpPr>
            <p:cNvPr id="51" name="object 51"/>
            <p:cNvSpPr/>
            <p:nvPr/>
          </p:nvSpPr>
          <p:spPr>
            <a:xfrm>
              <a:off x="8644737" y="4067590"/>
              <a:ext cx="1270" cy="56515"/>
            </a:xfrm>
            <a:custGeom>
              <a:avLst/>
              <a:gdLst/>
              <a:ahLst/>
              <a:cxnLst/>
              <a:rect l="l" t="t" r="r" b="b"/>
              <a:pathLst>
                <a:path w="1270" h="56514">
                  <a:moveTo>
                    <a:pt x="0" y="55985"/>
                  </a:moveTo>
                  <a:lnTo>
                    <a:pt x="800" y="0"/>
                  </a:lnTo>
                </a:path>
              </a:pathLst>
            </a:custGeom>
            <a:ln w="12700">
              <a:solidFill>
                <a:srgbClr val="44536A"/>
              </a:solidFill>
            </a:ln>
          </p:spPr>
          <p:txBody>
            <a:bodyPr wrap="square" lIns="0" tIns="0" rIns="0" bIns="0" rtlCol="0"/>
            <a:lstStyle/>
            <a:p>
              <a:endParaRPr/>
            </a:p>
          </p:txBody>
        </p:sp>
        <p:pic>
          <p:nvPicPr>
            <p:cNvPr id="52" name="object 52"/>
            <p:cNvPicPr/>
            <p:nvPr/>
          </p:nvPicPr>
          <p:blipFill>
            <a:blip r:embed="rId6" cstate="print"/>
            <a:stretch>
              <a:fillRect/>
            </a:stretch>
          </p:blipFill>
          <p:spPr>
            <a:xfrm>
              <a:off x="8600287" y="3654843"/>
              <a:ext cx="76200" cy="111086"/>
            </a:xfrm>
            <a:prstGeom prst="rect">
              <a:avLst/>
            </a:prstGeom>
          </p:spPr>
        </p:pic>
        <p:sp>
          <p:nvSpPr>
            <p:cNvPr id="53" name="object 53"/>
            <p:cNvSpPr/>
            <p:nvPr/>
          </p:nvSpPr>
          <p:spPr>
            <a:xfrm>
              <a:off x="8670137" y="3686593"/>
              <a:ext cx="1064895" cy="458470"/>
            </a:xfrm>
            <a:custGeom>
              <a:avLst/>
              <a:gdLst/>
              <a:ahLst/>
              <a:cxnLst/>
              <a:rect l="l" t="t" r="r" b="b"/>
              <a:pathLst>
                <a:path w="1064895" h="458470">
                  <a:moveTo>
                    <a:pt x="800" y="0"/>
                  </a:moveTo>
                  <a:lnTo>
                    <a:pt x="70146" y="639"/>
                  </a:lnTo>
                  <a:lnTo>
                    <a:pt x="139230" y="2521"/>
                  </a:lnTo>
                  <a:lnTo>
                    <a:pt x="207790" y="5588"/>
                  </a:lnTo>
                  <a:lnTo>
                    <a:pt x="275562" y="9784"/>
                  </a:lnTo>
                  <a:lnTo>
                    <a:pt x="342285" y="15053"/>
                  </a:lnTo>
                  <a:lnTo>
                    <a:pt x="407696" y="21337"/>
                  </a:lnTo>
                  <a:lnTo>
                    <a:pt x="471533" y="28582"/>
                  </a:lnTo>
                  <a:lnTo>
                    <a:pt x="533534" y="36729"/>
                  </a:lnTo>
                  <a:lnTo>
                    <a:pt x="593436" y="45724"/>
                  </a:lnTo>
                  <a:lnTo>
                    <a:pt x="650977" y="55508"/>
                  </a:lnTo>
                  <a:lnTo>
                    <a:pt x="705894" y="66027"/>
                  </a:lnTo>
                  <a:lnTo>
                    <a:pt x="757926" y="77222"/>
                  </a:lnTo>
                  <a:lnTo>
                    <a:pt x="806809" y="89039"/>
                  </a:lnTo>
                  <a:lnTo>
                    <a:pt x="852282" y="101421"/>
                  </a:lnTo>
                  <a:lnTo>
                    <a:pt x="894082" y="114310"/>
                  </a:lnTo>
                  <a:lnTo>
                    <a:pt x="931947" y="127651"/>
                  </a:lnTo>
                  <a:lnTo>
                    <a:pt x="994822" y="155462"/>
                  </a:lnTo>
                  <a:lnTo>
                    <a:pt x="1038808" y="184402"/>
                  </a:lnTo>
                  <a:lnTo>
                    <a:pt x="1064780" y="228941"/>
                  </a:lnTo>
                  <a:lnTo>
                    <a:pt x="1061805" y="243862"/>
                  </a:lnTo>
                  <a:lnTo>
                    <a:pt x="1019273" y="288062"/>
                  </a:lnTo>
                  <a:lnTo>
                    <a:pt x="965540" y="316494"/>
                  </a:lnTo>
                  <a:lnTo>
                    <a:pt x="893954" y="343571"/>
                  </a:lnTo>
                  <a:lnTo>
                    <a:pt x="852122" y="356460"/>
                  </a:lnTo>
                  <a:lnTo>
                    <a:pt x="806615" y="368841"/>
                  </a:lnTo>
                  <a:lnTo>
                    <a:pt x="757695" y="380658"/>
                  </a:lnTo>
                  <a:lnTo>
                    <a:pt x="705624" y="391854"/>
                  </a:lnTo>
                  <a:lnTo>
                    <a:pt x="650666" y="402372"/>
                  </a:lnTo>
                  <a:lnTo>
                    <a:pt x="593082" y="412157"/>
                  </a:lnTo>
                  <a:lnTo>
                    <a:pt x="533135" y="421151"/>
                  </a:lnTo>
                  <a:lnTo>
                    <a:pt x="471087" y="429299"/>
                  </a:lnTo>
                  <a:lnTo>
                    <a:pt x="407202" y="436543"/>
                  </a:lnTo>
                  <a:lnTo>
                    <a:pt x="341742" y="442828"/>
                  </a:lnTo>
                  <a:lnTo>
                    <a:pt x="274969" y="448096"/>
                  </a:lnTo>
                  <a:lnTo>
                    <a:pt x="207145" y="452292"/>
                  </a:lnTo>
                  <a:lnTo>
                    <a:pt x="138534" y="455359"/>
                  </a:lnTo>
                  <a:lnTo>
                    <a:pt x="69398" y="457241"/>
                  </a:lnTo>
                  <a:lnTo>
                    <a:pt x="0" y="457881"/>
                  </a:lnTo>
                </a:path>
              </a:pathLst>
            </a:custGeom>
            <a:ln w="12700">
              <a:solidFill>
                <a:srgbClr val="44536A"/>
              </a:solidFill>
            </a:ln>
          </p:spPr>
          <p:txBody>
            <a:bodyPr wrap="square" lIns="0" tIns="0" rIns="0" bIns="0" rtlCol="0"/>
            <a:lstStyle/>
            <a:p>
              <a:endParaRPr/>
            </a:p>
          </p:txBody>
        </p:sp>
        <p:sp>
          <p:nvSpPr>
            <p:cNvPr id="54" name="object 54"/>
            <p:cNvSpPr/>
            <p:nvPr/>
          </p:nvSpPr>
          <p:spPr>
            <a:xfrm>
              <a:off x="8054187" y="3311943"/>
              <a:ext cx="1155700" cy="114300"/>
            </a:xfrm>
            <a:custGeom>
              <a:avLst/>
              <a:gdLst/>
              <a:ahLst/>
              <a:cxnLst/>
              <a:rect l="l" t="t" r="r" b="b"/>
              <a:pathLst>
                <a:path w="1155700" h="114300">
                  <a:moveTo>
                    <a:pt x="1155700" y="0"/>
                  </a:moveTo>
                  <a:lnTo>
                    <a:pt x="0" y="0"/>
                  </a:lnTo>
                  <a:lnTo>
                    <a:pt x="0" y="114300"/>
                  </a:lnTo>
                  <a:lnTo>
                    <a:pt x="1155700" y="114300"/>
                  </a:lnTo>
                  <a:lnTo>
                    <a:pt x="1155700" y="0"/>
                  </a:lnTo>
                  <a:close/>
                </a:path>
              </a:pathLst>
            </a:custGeom>
            <a:solidFill>
              <a:srgbClr val="D9D1E9"/>
            </a:solidFill>
          </p:spPr>
          <p:txBody>
            <a:bodyPr wrap="square" lIns="0" tIns="0" rIns="0" bIns="0" rtlCol="0"/>
            <a:lstStyle/>
            <a:p>
              <a:endParaRPr/>
            </a:p>
          </p:txBody>
        </p:sp>
        <p:sp>
          <p:nvSpPr>
            <p:cNvPr id="55" name="object 55"/>
            <p:cNvSpPr/>
            <p:nvPr/>
          </p:nvSpPr>
          <p:spPr>
            <a:xfrm>
              <a:off x="8054187" y="3311943"/>
              <a:ext cx="1155700" cy="114300"/>
            </a:xfrm>
            <a:custGeom>
              <a:avLst/>
              <a:gdLst/>
              <a:ahLst/>
              <a:cxnLst/>
              <a:rect l="l" t="t" r="r" b="b"/>
              <a:pathLst>
                <a:path w="1155700" h="114300">
                  <a:moveTo>
                    <a:pt x="0" y="0"/>
                  </a:moveTo>
                  <a:lnTo>
                    <a:pt x="1155700" y="0"/>
                  </a:lnTo>
                  <a:lnTo>
                    <a:pt x="1155700" y="114300"/>
                  </a:lnTo>
                  <a:lnTo>
                    <a:pt x="0" y="114300"/>
                  </a:lnTo>
                  <a:lnTo>
                    <a:pt x="0" y="0"/>
                  </a:lnTo>
                  <a:close/>
                </a:path>
              </a:pathLst>
            </a:custGeom>
            <a:ln w="25400">
              <a:solidFill>
                <a:srgbClr val="5B9BD3"/>
              </a:solidFill>
            </a:ln>
          </p:spPr>
          <p:txBody>
            <a:bodyPr wrap="square" lIns="0" tIns="0" rIns="0" bIns="0" rtlCol="0"/>
            <a:lstStyle/>
            <a:p>
              <a:endParaRPr/>
            </a:p>
          </p:txBody>
        </p:sp>
      </p:grpSp>
      <p:sp>
        <p:nvSpPr>
          <p:cNvPr id="56" name="object 56"/>
          <p:cNvSpPr txBox="1"/>
          <p:nvPr/>
        </p:nvSpPr>
        <p:spPr>
          <a:xfrm>
            <a:off x="8066887" y="3283902"/>
            <a:ext cx="1130300" cy="162560"/>
          </a:xfrm>
          <a:prstGeom prst="rect">
            <a:avLst/>
          </a:prstGeom>
        </p:spPr>
        <p:txBody>
          <a:bodyPr vert="horz" wrap="square" lIns="0" tIns="12700" rIns="0" bIns="0" rtlCol="0">
            <a:spAutoFit/>
          </a:bodyPr>
          <a:lstStyle/>
          <a:p>
            <a:pPr marL="194310">
              <a:lnSpc>
                <a:spcPct val="100000"/>
              </a:lnSpc>
              <a:spcBef>
                <a:spcPts val="100"/>
              </a:spcBef>
            </a:pPr>
            <a:r>
              <a:rPr sz="900" dirty="0">
                <a:solidFill>
                  <a:srgbClr val="5B9BD3"/>
                </a:solidFill>
                <a:latin typeface="Arial"/>
                <a:cs typeface="Arial"/>
              </a:rPr>
              <a:t>3x3</a:t>
            </a:r>
            <a:r>
              <a:rPr sz="900" spc="5" dirty="0">
                <a:solidFill>
                  <a:srgbClr val="5B9BD3"/>
                </a:solidFill>
                <a:latin typeface="Arial"/>
                <a:cs typeface="Arial"/>
              </a:rPr>
              <a:t> </a:t>
            </a:r>
            <a:r>
              <a:rPr sz="900" dirty="0">
                <a:solidFill>
                  <a:srgbClr val="5B9BD3"/>
                </a:solidFill>
                <a:latin typeface="Arial"/>
                <a:cs typeface="Arial"/>
              </a:rPr>
              <a:t>conv,</a:t>
            </a:r>
            <a:r>
              <a:rPr sz="900" spc="55" dirty="0">
                <a:solidFill>
                  <a:srgbClr val="5B9BD3"/>
                </a:solidFill>
                <a:latin typeface="Arial"/>
                <a:cs typeface="Arial"/>
              </a:rPr>
              <a:t> </a:t>
            </a:r>
            <a:r>
              <a:rPr sz="900" spc="-25" dirty="0">
                <a:solidFill>
                  <a:srgbClr val="5B9BD3"/>
                </a:solidFill>
                <a:latin typeface="Arial"/>
                <a:cs typeface="Arial"/>
              </a:rPr>
              <a:t>128</a:t>
            </a:r>
            <a:endParaRPr sz="900">
              <a:latin typeface="Arial"/>
              <a:cs typeface="Arial"/>
            </a:endParaRPr>
          </a:p>
        </p:txBody>
      </p:sp>
      <p:grpSp>
        <p:nvGrpSpPr>
          <p:cNvPr id="57" name="object 57"/>
          <p:cNvGrpSpPr/>
          <p:nvPr/>
        </p:nvGrpSpPr>
        <p:grpSpPr>
          <a:xfrm>
            <a:off x="8041487" y="3464343"/>
            <a:ext cx="1181100" cy="152400"/>
            <a:chOff x="8041487" y="3464343"/>
            <a:chExt cx="1181100" cy="152400"/>
          </a:xfrm>
        </p:grpSpPr>
        <p:sp>
          <p:nvSpPr>
            <p:cNvPr id="58" name="object 58"/>
            <p:cNvSpPr/>
            <p:nvPr/>
          </p:nvSpPr>
          <p:spPr>
            <a:xfrm>
              <a:off x="8054187" y="3477043"/>
              <a:ext cx="1155700" cy="127000"/>
            </a:xfrm>
            <a:custGeom>
              <a:avLst/>
              <a:gdLst/>
              <a:ahLst/>
              <a:cxnLst/>
              <a:rect l="l" t="t" r="r" b="b"/>
              <a:pathLst>
                <a:path w="1155700" h="127000">
                  <a:moveTo>
                    <a:pt x="1155700" y="0"/>
                  </a:moveTo>
                  <a:lnTo>
                    <a:pt x="0" y="0"/>
                  </a:lnTo>
                  <a:lnTo>
                    <a:pt x="0" y="127000"/>
                  </a:lnTo>
                  <a:lnTo>
                    <a:pt x="1155700" y="127000"/>
                  </a:lnTo>
                  <a:lnTo>
                    <a:pt x="1155700" y="0"/>
                  </a:lnTo>
                  <a:close/>
                </a:path>
              </a:pathLst>
            </a:custGeom>
            <a:solidFill>
              <a:srgbClr val="D9D1E9"/>
            </a:solidFill>
          </p:spPr>
          <p:txBody>
            <a:bodyPr wrap="square" lIns="0" tIns="0" rIns="0" bIns="0" rtlCol="0"/>
            <a:lstStyle/>
            <a:p>
              <a:endParaRPr/>
            </a:p>
          </p:txBody>
        </p:sp>
        <p:sp>
          <p:nvSpPr>
            <p:cNvPr id="59" name="object 59"/>
            <p:cNvSpPr/>
            <p:nvPr/>
          </p:nvSpPr>
          <p:spPr>
            <a:xfrm>
              <a:off x="8054187" y="3477043"/>
              <a:ext cx="1155700" cy="127000"/>
            </a:xfrm>
            <a:custGeom>
              <a:avLst/>
              <a:gdLst/>
              <a:ahLst/>
              <a:cxnLst/>
              <a:rect l="l" t="t" r="r" b="b"/>
              <a:pathLst>
                <a:path w="1155700" h="127000">
                  <a:moveTo>
                    <a:pt x="0" y="0"/>
                  </a:moveTo>
                  <a:lnTo>
                    <a:pt x="1155700" y="0"/>
                  </a:lnTo>
                  <a:lnTo>
                    <a:pt x="1155700" y="127000"/>
                  </a:lnTo>
                  <a:lnTo>
                    <a:pt x="0" y="127000"/>
                  </a:lnTo>
                  <a:lnTo>
                    <a:pt x="0" y="0"/>
                  </a:lnTo>
                  <a:close/>
                </a:path>
              </a:pathLst>
            </a:custGeom>
            <a:ln w="25400">
              <a:solidFill>
                <a:srgbClr val="5B9BD3"/>
              </a:solidFill>
            </a:ln>
          </p:spPr>
          <p:txBody>
            <a:bodyPr wrap="square" lIns="0" tIns="0" rIns="0" bIns="0" rtlCol="0"/>
            <a:lstStyle/>
            <a:p>
              <a:endParaRPr/>
            </a:p>
          </p:txBody>
        </p:sp>
      </p:grpSp>
      <p:sp>
        <p:nvSpPr>
          <p:cNvPr id="60" name="object 60"/>
          <p:cNvSpPr txBox="1"/>
          <p:nvPr/>
        </p:nvSpPr>
        <p:spPr>
          <a:xfrm>
            <a:off x="8066887" y="3458070"/>
            <a:ext cx="1130300" cy="162560"/>
          </a:xfrm>
          <a:prstGeom prst="rect">
            <a:avLst/>
          </a:prstGeom>
        </p:spPr>
        <p:txBody>
          <a:bodyPr vert="horz" wrap="square" lIns="0" tIns="12700" rIns="0" bIns="0" rtlCol="0">
            <a:spAutoFit/>
          </a:bodyPr>
          <a:lstStyle/>
          <a:p>
            <a:pPr marL="194310">
              <a:lnSpc>
                <a:spcPct val="100000"/>
              </a:lnSpc>
              <a:spcBef>
                <a:spcPts val="100"/>
              </a:spcBef>
            </a:pPr>
            <a:r>
              <a:rPr sz="900" dirty="0">
                <a:solidFill>
                  <a:srgbClr val="5B9BD3"/>
                </a:solidFill>
                <a:latin typeface="Arial"/>
                <a:cs typeface="Arial"/>
              </a:rPr>
              <a:t>3x3</a:t>
            </a:r>
            <a:r>
              <a:rPr sz="900" spc="5" dirty="0">
                <a:solidFill>
                  <a:srgbClr val="5B9BD3"/>
                </a:solidFill>
                <a:latin typeface="Arial"/>
                <a:cs typeface="Arial"/>
              </a:rPr>
              <a:t> </a:t>
            </a:r>
            <a:r>
              <a:rPr sz="900" dirty="0">
                <a:solidFill>
                  <a:srgbClr val="5B9BD3"/>
                </a:solidFill>
                <a:latin typeface="Arial"/>
                <a:cs typeface="Arial"/>
              </a:rPr>
              <a:t>conv,</a:t>
            </a:r>
            <a:r>
              <a:rPr sz="900" spc="55" dirty="0">
                <a:solidFill>
                  <a:srgbClr val="5B9BD3"/>
                </a:solidFill>
                <a:latin typeface="Arial"/>
                <a:cs typeface="Arial"/>
              </a:rPr>
              <a:t> </a:t>
            </a:r>
            <a:r>
              <a:rPr sz="900" spc="-25" dirty="0">
                <a:solidFill>
                  <a:srgbClr val="5B9BD3"/>
                </a:solidFill>
                <a:latin typeface="Arial"/>
                <a:cs typeface="Arial"/>
              </a:rPr>
              <a:t>128</a:t>
            </a:r>
            <a:endParaRPr sz="900">
              <a:latin typeface="Arial"/>
              <a:cs typeface="Arial"/>
            </a:endParaRPr>
          </a:p>
        </p:txBody>
      </p:sp>
      <p:grpSp>
        <p:nvGrpSpPr>
          <p:cNvPr id="61" name="object 61"/>
          <p:cNvGrpSpPr/>
          <p:nvPr/>
        </p:nvGrpSpPr>
        <p:grpSpPr>
          <a:xfrm>
            <a:off x="8041487" y="2829344"/>
            <a:ext cx="1677670" cy="866775"/>
            <a:chOff x="8041487" y="2829344"/>
            <a:chExt cx="1677670" cy="866775"/>
          </a:xfrm>
        </p:grpSpPr>
        <p:sp>
          <p:nvSpPr>
            <p:cNvPr id="62" name="object 62"/>
            <p:cNvSpPr/>
            <p:nvPr/>
          </p:nvSpPr>
          <p:spPr>
            <a:xfrm>
              <a:off x="8632036" y="3432594"/>
              <a:ext cx="0" cy="50800"/>
            </a:xfrm>
            <a:custGeom>
              <a:avLst/>
              <a:gdLst/>
              <a:ahLst/>
              <a:cxnLst/>
              <a:rect l="l" t="t" r="r" b="b"/>
              <a:pathLst>
                <a:path h="50800">
                  <a:moveTo>
                    <a:pt x="1" y="50787"/>
                  </a:moveTo>
                  <a:lnTo>
                    <a:pt x="0" y="0"/>
                  </a:lnTo>
                </a:path>
              </a:pathLst>
            </a:custGeom>
            <a:ln w="12700">
              <a:solidFill>
                <a:srgbClr val="44536A"/>
              </a:solidFill>
            </a:ln>
          </p:spPr>
          <p:txBody>
            <a:bodyPr wrap="square" lIns="0" tIns="0" rIns="0" bIns="0" rtlCol="0"/>
            <a:lstStyle/>
            <a:p>
              <a:endParaRPr/>
            </a:p>
          </p:txBody>
        </p:sp>
        <p:sp>
          <p:nvSpPr>
            <p:cNvPr id="63" name="object 63"/>
            <p:cNvSpPr/>
            <p:nvPr/>
          </p:nvSpPr>
          <p:spPr>
            <a:xfrm>
              <a:off x="8632045" y="3610394"/>
              <a:ext cx="3175" cy="52069"/>
            </a:xfrm>
            <a:custGeom>
              <a:avLst/>
              <a:gdLst/>
              <a:ahLst/>
              <a:cxnLst/>
              <a:rect l="l" t="t" r="r" b="b"/>
              <a:pathLst>
                <a:path w="3175" h="52070">
                  <a:moveTo>
                    <a:pt x="2799" y="51587"/>
                  </a:moveTo>
                  <a:lnTo>
                    <a:pt x="0" y="0"/>
                  </a:lnTo>
                </a:path>
              </a:pathLst>
            </a:custGeom>
            <a:ln w="12700">
              <a:solidFill>
                <a:srgbClr val="44536A"/>
              </a:solidFill>
            </a:ln>
          </p:spPr>
          <p:txBody>
            <a:bodyPr wrap="square" lIns="0" tIns="0" rIns="0" bIns="0" rtlCol="0"/>
            <a:lstStyle/>
            <a:p>
              <a:endParaRPr/>
            </a:p>
          </p:txBody>
        </p:sp>
        <p:pic>
          <p:nvPicPr>
            <p:cNvPr id="64" name="object 64"/>
            <p:cNvPicPr/>
            <p:nvPr/>
          </p:nvPicPr>
          <p:blipFill>
            <a:blip r:embed="rId7" cstate="print"/>
            <a:stretch>
              <a:fillRect/>
            </a:stretch>
          </p:blipFill>
          <p:spPr>
            <a:xfrm>
              <a:off x="8600287" y="3197644"/>
              <a:ext cx="76200" cy="117487"/>
            </a:xfrm>
            <a:prstGeom prst="rect">
              <a:avLst/>
            </a:prstGeom>
          </p:spPr>
        </p:pic>
        <p:sp>
          <p:nvSpPr>
            <p:cNvPr id="65" name="object 65"/>
            <p:cNvSpPr/>
            <p:nvPr/>
          </p:nvSpPr>
          <p:spPr>
            <a:xfrm>
              <a:off x="8670145" y="3229393"/>
              <a:ext cx="1042669" cy="460375"/>
            </a:xfrm>
            <a:custGeom>
              <a:avLst/>
              <a:gdLst/>
              <a:ahLst/>
              <a:cxnLst/>
              <a:rect l="l" t="t" r="r" b="b"/>
              <a:pathLst>
                <a:path w="1042670" h="460375">
                  <a:moveTo>
                    <a:pt x="1999" y="459880"/>
                  </a:moveTo>
                  <a:lnTo>
                    <a:pt x="69823" y="459237"/>
                  </a:lnTo>
                  <a:lnTo>
                    <a:pt x="137391" y="457347"/>
                  </a:lnTo>
                  <a:lnTo>
                    <a:pt x="204445" y="454267"/>
                  </a:lnTo>
                  <a:lnTo>
                    <a:pt x="270730" y="450052"/>
                  </a:lnTo>
                  <a:lnTo>
                    <a:pt x="335989" y="444761"/>
                  </a:lnTo>
                  <a:lnTo>
                    <a:pt x="399965" y="438449"/>
                  </a:lnTo>
                  <a:lnTo>
                    <a:pt x="462401" y="431173"/>
                  </a:lnTo>
                  <a:lnTo>
                    <a:pt x="523041" y="422990"/>
                  </a:lnTo>
                  <a:lnTo>
                    <a:pt x="581628" y="413956"/>
                  </a:lnTo>
                  <a:lnTo>
                    <a:pt x="637906" y="404129"/>
                  </a:lnTo>
                  <a:lnTo>
                    <a:pt x="691618" y="393564"/>
                  </a:lnTo>
                  <a:lnTo>
                    <a:pt x="742508" y="382320"/>
                  </a:lnTo>
                  <a:lnTo>
                    <a:pt x="790319" y="370451"/>
                  </a:lnTo>
                  <a:lnTo>
                    <a:pt x="834794" y="358016"/>
                  </a:lnTo>
                  <a:lnTo>
                    <a:pt x="875677" y="345070"/>
                  </a:lnTo>
                  <a:lnTo>
                    <a:pt x="912711" y="331671"/>
                  </a:lnTo>
                  <a:lnTo>
                    <a:pt x="974206" y="303739"/>
                  </a:lnTo>
                  <a:lnTo>
                    <a:pt x="1017227" y="274673"/>
                  </a:lnTo>
                  <a:lnTo>
                    <a:pt x="1042629" y="229940"/>
                  </a:lnTo>
                  <a:lnTo>
                    <a:pt x="1039716" y="214953"/>
                  </a:lnTo>
                  <a:lnTo>
                    <a:pt x="998069" y="170560"/>
                  </a:lnTo>
                  <a:lnTo>
                    <a:pt x="945453" y="142004"/>
                  </a:lnTo>
                  <a:lnTo>
                    <a:pt x="875356" y="114809"/>
                  </a:lnTo>
                  <a:lnTo>
                    <a:pt x="834395" y="101863"/>
                  </a:lnTo>
                  <a:lnTo>
                    <a:pt x="789834" y="89428"/>
                  </a:lnTo>
                  <a:lnTo>
                    <a:pt x="741932" y="77560"/>
                  </a:lnTo>
                  <a:lnTo>
                    <a:pt x="690944" y="66315"/>
                  </a:lnTo>
                  <a:lnTo>
                    <a:pt x="637129" y="55751"/>
                  </a:lnTo>
                  <a:lnTo>
                    <a:pt x="580743" y="45923"/>
                  </a:lnTo>
                  <a:lnTo>
                    <a:pt x="522043" y="36890"/>
                  </a:lnTo>
                  <a:lnTo>
                    <a:pt x="461286" y="28707"/>
                  </a:lnTo>
                  <a:lnTo>
                    <a:pt x="398730" y="21431"/>
                  </a:lnTo>
                  <a:lnTo>
                    <a:pt x="334632" y="15118"/>
                  </a:lnTo>
                  <a:lnTo>
                    <a:pt x="269248" y="9827"/>
                  </a:lnTo>
                  <a:lnTo>
                    <a:pt x="202836" y="5612"/>
                  </a:lnTo>
                  <a:lnTo>
                    <a:pt x="135652" y="2532"/>
                  </a:lnTo>
                  <a:lnTo>
                    <a:pt x="67954" y="642"/>
                  </a:lnTo>
                  <a:lnTo>
                    <a:pt x="0" y="0"/>
                  </a:lnTo>
                </a:path>
              </a:pathLst>
            </a:custGeom>
            <a:ln w="12700">
              <a:solidFill>
                <a:srgbClr val="44536A"/>
              </a:solidFill>
            </a:ln>
          </p:spPr>
          <p:txBody>
            <a:bodyPr wrap="square" lIns="0" tIns="0" rIns="0" bIns="0" rtlCol="0"/>
            <a:lstStyle/>
            <a:p>
              <a:endParaRPr/>
            </a:p>
          </p:txBody>
        </p:sp>
        <p:sp>
          <p:nvSpPr>
            <p:cNvPr id="66" name="object 66"/>
            <p:cNvSpPr/>
            <p:nvPr/>
          </p:nvSpPr>
          <p:spPr>
            <a:xfrm>
              <a:off x="8054187" y="2842044"/>
              <a:ext cx="1155700" cy="127000"/>
            </a:xfrm>
            <a:custGeom>
              <a:avLst/>
              <a:gdLst/>
              <a:ahLst/>
              <a:cxnLst/>
              <a:rect l="l" t="t" r="r" b="b"/>
              <a:pathLst>
                <a:path w="1155700" h="127000">
                  <a:moveTo>
                    <a:pt x="1155700" y="0"/>
                  </a:moveTo>
                  <a:lnTo>
                    <a:pt x="0" y="0"/>
                  </a:lnTo>
                  <a:lnTo>
                    <a:pt x="0" y="127000"/>
                  </a:lnTo>
                  <a:lnTo>
                    <a:pt x="1155700" y="127000"/>
                  </a:lnTo>
                  <a:lnTo>
                    <a:pt x="1155700" y="0"/>
                  </a:lnTo>
                  <a:close/>
                </a:path>
              </a:pathLst>
            </a:custGeom>
            <a:solidFill>
              <a:srgbClr val="D9D1E9"/>
            </a:solidFill>
          </p:spPr>
          <p:txBody>
            <a:bodyPr wrap="square" lIns="0" tIns="0" rIns="0" bIns="0" rtlCol="0"/>
            <a:lstStyle/>
            <a:p>
              <a:endParaRPr/>
            </a:p>
          </p:txBody>
        </p:sp>
        <p:sp>
          <p:nvSpPr>
            <p:cNvPr id="67" name="object 67"/>
            <p:cNvSpPr/>
            <p:nvPr/>
          </p:nvSpPr>
          <p:spPr>
            <a:xfrm>
              <a:off x="8054187" y="2842044"/>
              <a:ext cx="1155700" cy="127000"/>
            </a:xfrm>
            <a:custGeom>
              <a:avLst/>
              <a:gdLst/>
              <a:ahLst/>
              <a:cxnLst/>
              <a:rect l="l" t="t" r="r" b="b"/>
              <a:pathLst>
                <a:path w="1155700" h="127000">
                  <a:moveTo>
                    <a:pt x="0" y="0"/>
                  </a:moveTo>
                  <a:lnTo>
                    <a:pt x="1155700" y="0"/>
                  </a:lnTo>
                  <a:lnTo>
                    <a:pt x="1155700" y="127000"/>
                  </a:lnTo>
                  <a:lnTo>
                    <a:pt x="0" y="127000"/>
                  </a:lnTo>
                  <a:lnTo>
                    <a:pt x="0" y="0"/>
                  </a:lnTo>
                  <a:close/>
                </a:path>
              </a:pathLst>
            </a:custGeom>
            <a:ln w="25400">
              <a:solidFill>
                <a:srgbClr val="5B9BD3"/>
              </a:solidFill>
            </a:ln>
          </p:spPr>
          <p:txBody>
            <a:bodyPr wrap="square" lIns="0" tIns="0" rIns="0" bIns="0" rtlCol="0"/>
            <a:lstStyle/>
            <a:p>
              <a:endParaRPr/>
            </a:p>
          </p:txBody>
        </p:sp>
      </p:grpSp>
      <p:sp>
        <p:nvSpPr>
          <p:cNvPr id="68" name="object 68"/>
          <p:cNvSpPr txBox="1"/>
          <p:nvPr/>
        </p:nvSpPr>
        <p:spPr>
          <a:xfrm>
            <a:off x="8066887" y="2824086"/>
            <a:ext cx="1130300" cy="162560"/>
          </a:xfrm>
          <a:prstGeom prst="rect">
            <a:avLst/>
          </a:prstGeom>
        </p:spPr>
        <p:txBody>
          <a:bodyPr vert="horz" wrap="square" lIns="0" tIns="12700" rIns="0" bIns="0" rtlCol="0">
            <a:spAutoFit/>
          </a:bodyPr>
          <a:lstStyle/>
          <a:p>
            <a:pPr marL="194310">
              <a:lnSpc>
                <a:spcPct val="100000"/>
              </a:lnSpc>
              <a:spcBef>
                <a:spcPts val="100"/>
              </a:spcBef>
            </a:pPr>
            <a:r>
              <a:rPr sz="900" dirty="0">
                <a:solidFill>
                  <a:srgbClr val="5B9BD3"/>
                </a:solidFill>
                <a:latin typeface="Arial"/>
                <a:cs typeface="Arial"/>
              </a:rPr>
              <a:t>3x3</a:t>
            </a:r>
            <a:r>
              <a:rPr sz="900" spc="5" dirty="0">
                <a:solidFill>
                  <a:srgbClr val="5B9BD3"/>
                </a:solidFill>
                <a:latin typeface="Arial"/>
                <a:cs typeface="Arial"/>
              </a:rPr>
              <a:t> </a:t>
            </a:r>
            <a:r>
              <a:rPr sz="900" dirty="0">
                <a:solidFill>
                  <a:srgbClr val="5B9BD3"/>
                </a:solidFill>
                <a:latin typeface="Arial"/>
                <a:cs typeface="Arial"/>
              </a:rPr>
              <a:t>conv,</a:t>
            </a:r>
            <a:r>
              <a:rPr sz="900" spc="55" dirty="0">
                <a:solidFill>
                  <a:srgbClr val="5B9BD3"/>
                </a:solidFill>
                <a:latin typeface="Arial"/>
                <a:cs typeface="Arial"/>
              </a:rPr>
              <a:t> </a:t>
            </a:r>
            <a:r>
              <a:rPr sz="900" spc="-25" dirty="0">
                <a:solidFill>
                  <a:srgbClr val="5B9BD3"/>
                </a:solidFill>
                <a:latin typeface="Arial"/>
                <a:cs typeface="Arial"/>
              </a:rPr>
              <a:t>128</a:t>
            </a:r>
            <a:endParaRPr sz="900">
              <a:latin typeface="Arial"/>
              <a:cs typeface="Arial"/>
            </a:endParaRPr>
          </a:p>
        </p:txBody>
      </p:sp>
      <p:grpSp>
        <p:nvGrpSpPr>
          <p:cNvPr id="69" name="object 69"/>
          <p:cNvGrpSpPr/>
          <p:nvPr/>
        </p:nvGrpSpPr>
        <p:grpSpPr>
          <a:xfrm>
            <a:off x="8041487" y="3007144"/>
            <a:ext cx="1181100" cy="152400"/>
            <a:chOff x="8041487" y="3007144"/>
            <a:chExt cx="1181100" cy="152400"/>
          </a:xfrm>
        </p:grpSpPr>
        <p:sp>
          <p:nvSpPr>
            <p:cNvPr id="70" name="object 70"/>
            <p:cNvSpPr/>
            <p:nvPr/>
          </p:nvSpPr>
          <p:spPr>
            <a:xfrm>
              <a:off x="8054187" y="3019844"/>
              <a:ext cx="1155700" cy="127000"/>
            </a:xfrm>
            <a:custGeom>
              <a:avLst/>
              <a:gdLst/>
              <a:ahLst/>
              <a:cxnLst/>
              <a:rect l="l" t="t" r="r" b="b"/>
              <a:pathLst>
                <a:path w="1155700" h="127000">
                  <a:moveTo>
                    <a:pt x="1155700" y="0"/>
                  </a:moveTo>
                  <a:lnTo>
                    <a:pt x="0" y="0"/>
                  </a:lnTo>
                  <a:lnTo>
                    <a:pt x="0" y="127000"/>
                  </a:lnTo>
                  <a:lnTo>
                    <a:pt x="1155700" y="127000"/>
                  </a:lnTo>
                  <a:lnTo>
                    <a:pt x="1155700" y="0"/>
                  </a:lnTo>
                  <a:close/>
                </a:path>
              </a:pathLst>
            </a:custGeom>
            <a:solidFill>
              <a:srgbClr val="D9D1E9"/>
            </a:solidFill>
          </p:spPr>
          <p:txBody>
            <a:bodyPr wrap="square" lIns="0" tIns="0" rIns="0" bIns="0" rtlCol="0"/>
            <a:lstStyle/>
            <a:p>
              <a:endParaRPr/>
            </a:p>
          </p:txBody>
        </p:sp>
        <p:sp>
          <p:nvSpPr>
            <p:cNvPr id="71" name="object 71"/>
            <p:cNvSpPr/>
            <p:nvPr/>
          </p:nvSpPr>
          <p:spPr>
            <a:xfrm>
              <a:off x="8054187" y="3019844"/>
              <a:ext cx="1155700" cy="127000"/>
            </a:xfrm>
            <a:custGeom>
              <a:avLst/>
              <a:gdLst/>
              <a:ahLst/>
              <a:cxnLst/>
              <a:rect l="l" t="t" r="r" b="b"/>
              <a:pathLst>
                <a:path w="1155700" h="127000">
                  <a:moveTo>
                    <a:pt x="0" y="0"/>
                  </a:moveTo>
                  <a:lnTo>
                    <a:pt x="1155700" y="0"/>
                  </a:lnTo>
                  <a:lnTo>
                    <a:pt x="1155700" y="127000"/>
                  </a:lnTo>
                  <a:lnTo>
                    <a:pt x="0" y="127000"/>
                  </a:lnTo>
                  <a:lnTo>
                    <a:pt x="0" y="0"/>
                  </a:lnTo>
                  <a:close/>
                </a:path>
              </a:pathLst>
            </a:custGeom>
            <a:ln w="25400">
              <a:solidFill>
                <a:srgbClr val="5B9BD3"/>
              </a:solidFill>
            </a:ln>
          </p:spPr>
          <p:txBody>
            <a:bodyPr wrap="square" lIns="0" tIns="0" rIns="0" bIns="0" rtlCol="0"/>
            <a:lstStyle/>
            <a:p>
              <a:endParaRPr/>
            </a:p>
          </p:txBody>
        </p:sp>
      </p:grpSp>
      <p:sp>
        <p:nvSpPr>
          <p:cNvPr id="72" name="object 72"/>
          <p:cNvSpPr txBox="1"/>
          <p:nvPr/>
        </p:nvSpPr>
        <p:spPr>
          <a:xfrm>
            <a:off x="8066887" y="2998254"/>
            <a:ext cx="1130300" cy="162560"/>
          </a:xfrm>
          <a:prstGeom prst="rect">
            <a:avLst/>
          </a:prstGeom>
        </p:spPr>
        <p:txBody>
          <a:bodyPr vert="horz" wrap="square" lIns="0" tIns="12700" rIns="0" bIns="0" rtlCol="0">
            <a:spAutoFit/>
          </a:bodyPr>
          <a:lstStyle/>
          <a:p>
            <a:pPr marL="194310">
              <a:lnSpc>
                <a:spcPct val="100000"/>
              </a:lnSpc>
              <a:spcBef>
                <a:spcPts val="100"/>
              </a:spcBef>
            </a:pPr>
            <a:r>
              <a:rPr sz="900" dirty="0">
                <a:solidFill>
                  <a:srgbClr val="5B9BD3"/>
                </a:solidFill>
                <a:latin typeface="Arial"/>
                <a:cs typeface="Arial"/>
              </a:rPr>
              <a:t>3x3</a:t>
            </a:r>
            <a:r>
              <a:rPr sz="900" spc="5" dirty="0">
                <a:solidFill>
                  <a:srgbClr val="5B9BD3"/>
                </a:solidFill>
                <a:latin typeface="Arial"/>
                <a:cs typeface="Arial"/>
              </a:rPr>
              <a:t> </a:t>
            </a:r>
            <a:r>
              <a:rPr sz="900" dirty="0">
                <a:solidFill>
                  <a:srgbClr val="5B9BD3"/>
                </a:solidFill>
                <a:latin typeface="Arial"/>
                <a:cs typeface="Arial"/>
              </a:rPr>
              <a:t>conv,</a:t>
            </a:r>
            <a:r>
              <a:rPr sz="900" spc="55" dirty="0">
                <a:solidFill>
                  <a:srgbClr val="5B9BD3"/>
                </a:solidFill>
                <a:latin typeface="Arial"/>
                <a:cs typeface="Arial"/>
              </a:rPr>
              <a:t> </a:t>
            </a:r>
            <a:r>
              <a:rPr sz="900" spc="-25" dirty="0">
                <a:solidFill>
                  <a:srgbClr val="5B9BD3"/>
                </a:solidFill>
                <a:latin typeface="Arial"/>
                <a:cs typeface="Arial"/>
              </a:rPr>
              <a:t>128</a:t>
            </a:r>
            <a:endParaRPr sz="900">
              <a:latin typeface="Arial"/>
              <a:cs typeface="Arial"/>
            </a:endParaRPr>
          </a:p>
        </p:txBody>
      </p:sp>
      <p:grpSp>
        <p:nvGrpSpPr>
          <p:cNvPr id="73" name="object 73"/>
          <p:cNvGrpSpPr/>
          <p:nvPr/>
        </p:nvGrpSpPr>
        <p:grpSpPr>
          <a:xfrm>
            <a:off x="8600287" y="2594394"/>
            <a:ext cx="1142365" cy="638175"/>
            <a:chOff x="8600287" y="2594394"/>
            <a:chExt cx="1142365" cy="638175"/>
          </a:xfrm>
        </p:grpSpPr>
        <p:sp>
          <p:nvSpPr>
            <p:cNvPr id="74" name="object 74"/>
            <p:cNvSpPr/>
            <p:nvPr/>
          </p:nvSpPr>
          <p:spPr>
            <a:xfrm>
              <a:off x="8632036" y="2975394"/>
              <a:ext cx="0" cy="50800"/>
            </a:xfrm>
            <a:custGeom>
              <a:avLst/>
              <a:gdLst/>
              <a:ahLst/>
              <a:cxnLst/>
              <a:rect l="l" t="t" r="r" b="b"/>
              <a:pathLst>
                <a:path h="50800">
                  <a:moveTo>
                    <a:pt x="1" y="50787"/>
                  </a:moveTo>
                  <a:lnTo>
                    <a:pt x="0" y="0"/>
                  </a:lnTo>
                </a:path>
              </a:pathLst>
            </a:custGeom>
            <a:ln w="12700">
              <a:solidFill>
                <a:srgbClr val="44536A"/>
              </a:solidFill>
            </a:ln>
          </p:spPr>
          <p:txBody>
            <a:bodyPr wrap="square" lIns="0" tIns="0" rIns="0" bIns="0" rtlCol="0"/>
            <a:lstStyle/>
            <a:p>
              <a:endParaRPr/>
            </a:p>
          </p:txBody>
        </p:sp>
        <p:sp>
          <p:nvSpPr>
            <p:cNvPr id="75" name="object 75"/>
            <p:cNvSpPr/>
            <p:nvPr/>
          </p:nvSpPr>
          <p:spPr>
            <a:xfrm>
              <a:off x="8632037" y="3153194"/>
              <a:ext cx="1270" cy="52069"/>
            </a:xfrm>
            <a:custGeom>
              <a:avLst/>
              <a:gdLst/>
              <a:ahLst/>
              <a:cxnLst/>
              <a:rect l="l" t="t" r="r" b="b"/>
              <a:pathLst>
                <a:path w="1270" h="52069">
                  <a:moveTo>
                    <a:pt x="800" y="51587"/>
                  </a:moveTo>
                  <a:lnTo>
                    <a:pt x="0" y="0"/>
                  </a:lnTo>
                </a:path>
              </a:pathLst>
            </a:custGeom>
            <a:ln w="12700">
              <a:solidFill>
                <a:srgbClr val="44536A"/>
              </a:solidFill>
            </a:ln>
          </p:spPr>
          <p:txBody>
            <a:bodyPr wrap="square" lIns="0" tIns="0" rIns="0" bIns="0" rtlCol="0"/>
            <a:lstStyle/>
            <a:p>
              <a:endParaRPr/>
            </a:p>
          </p:txBody>
        </p:sp>
        <p:pic>
          <p:nvPicPr>
            <p:cNvPr id="76" name="object 76"/>
            <p:cNvPicPr/>
            <p:nvPr/>
          </p:nvPicPr>
          <p:blipFill>
            <a:blip r:embed="rId8" cstate="print"/>
            <a:stretch>
              <a:fillRect/>
            </a:stretch>
          </p:blipFill>
          <p:spPr>
            <a:xfrm>
              <a:off x="8600287" y="2740444"/>
              <a:ext cx="76200" cy="124180"/>
            </a:xfrm>
            <a:prstGeom prst="rect">
              <a:avLst/>
            </a:prstGeom>
          </p:spPr>
        </p:pic>
        <p:sp>
          <p:nvSpPr>
            <p:cNvPr id="77" name="object 77"/>
            <p:cNvSpPr/>
            <p:nvPr/>
          </p:nvSpPr>
          <p:spPr>
            <a:xfrm>
              <a:off x="8670137" y="2772190"/>
              <a:ext cx="1066165" cy="454025"/>
            </a:xfrm>
            <a:custGeom>
              <a:avLst/>
              <a:gdLst/>
              <a:ahLst/>
              <a:cxnLst/>
              <a:rect l="l" t="t" r="r" b="b"/>
              <a:pathLst>
                <a:path w="1066165" h="454025">
                  <a:moveTo>
                    <a:pt x="0" y="453482"/>
                  </a:moveTo>
                  <a:lnTo>
                    <a:pt x="69468" y="452848"/>
                  </a:lnTo>
                  <a:lnTo>
                    <a:pt x="138674" y="450985"/>
                  </a:lnTo>
                  <a:lnTo>
                    <a:pt x="207355" y="447947"/>
                  </a:lnTo>
                  <a:lnTo>
                    <a:pt x="275246" y="443791"/>
                  </a:lnTo>
                  <a:lnTo>
                    <a:pt x="342087" y="438573"/>
                  </a:lnTo>
                  <a:lnTo>
                    <a:pt x="407614" y="432349"/>
                  </a:lnTo>
                  <a:lnTo>
                    <a:pt x="471564" y="425174"/>
                  </a:lnTo>
                  <a:lnTo>
                    <a:pt x="533674" y="417105"/>
                  </a:lnTo>
                  <a:lnTo>
                    <a:pt x="593682" y="408197"/>
                  </a:lnTo>
                  <a:lnTo>
                    <a:pt x="651324" y="398506"/>
                  </a:lnTo>
                  <a:lnTo>
                    <a:pt x="706339" y="388089"/>
                  </a:lnTo>
                  <a:lnTo>
                    <a:pt x="758462" y="377000"/>
                  </a:lnTo>
                  <a:lnTo>
                    <a:pt x="807432" y="365297"/>
                  </a:lnTo>
                  <a:lnTo>
                    <a:pt x="852986" y="353035"/>
                  </a:lnTo>
                  <a:lnTo>
                    <a:pt x="894860" y="340269"/>
                  </a:lnTo>
                  <a:lnTo>
                    <a:pt x="932792" y="327057"/>
                  </a:lnTo>
                  <a:lnTo>
                    <a:pt x="995778" y="299513"/>
                  </a:lnTo>
                  <a:lnTo>
                    <a:pt x="1039842" y="270851"/>
                  </a:lnTo>
                  <a:lnTo>
                    <a:pt x="1065860" y="226741"/>
                  </a:lnTo>
                  <a:lnTo>
                    <a:pt x="1062884" y="211962"/>
                  </a:lnTo>
                  <a:lnTo>
                    <a:pt x="1020341" y="168187"/>
                  </a:lnTo>
                  <a:lnTo>
                    <a:pt x="966593" y="140028"/>
                  </a:lnTo>
                  <a:lnTo>
                    <a:pt x="894988" y="113211"/>
                  </a:lnTo>
                  <a:lnTo>
                    <a:pt x="853145" y="100446"/>
                  </a:lnTo>
                  <a:lnTo>
                    <a:pt x="807626" y="88184"/>
                  </a:lnTo>
                  <a:lnTo>
                    <a:pt x="758693" y="76480"/>
                  </a:lnTo>
                  <a:lnTo>
                    <a:pt x="706609" y="65392"/>
                  </a:lnTo>
                  <a:lnTo>
                    <a:pt x="651635" y="54975"/>
                  </a:lnTo>
                  <a:lnTo>
                    <a:pt x="594036" y="45284"/>
                  </a:lnTo>
                  <a:lnTo>
                    <a:pt x="534073" y="36376"/>
                  </a:lnTo>
                  <a:lnTo>
                    <a:pt x="472010" y="28307"/>
                  </a:lnTo>
                  <a:lnTo>
                    <a:pt x="408108" y="21132"/>
                  </a:lnTo>
                  <a:lnTo>
                    <a:pt x="342630" y="14908"/>
                  </a:lnTo>
                  <a:lnTo>
                    <a:pt x="275840" y="9690"/>
                  </a:lnTo>
                  <a:lnTo>
                    <a:pt x="207999" y="5534"/>
                  </a:lnTo>
                  <a:lnTo>
                    <a:pt x="139370" y="2497"/>
                  </a:lnTo>
                  <a:lnTo>
                    <a:pt x="70216" y="633"/>
                  </a:lnTo>
                  <a:lnTo>
                    <a:pt x="800" y="0"/>
                  </a:lnTo>
                </a:path>
              </a:pathLst>
            </a:custGeom>
            <a:ln w="12700">
              <a:solidFill>
                <a:srgbClr val="44536A"/>
              </a:solidFill>
            </a:ln>
          </p:spPr>
          <p:txBody>
            <a:bodyPr wrap="square" lIns="0" tIns="0" rIns="0" bIns="0" rtlCol="0"/>
            <a:lstStyle/>
            <a:p>
              <a:endParaRPr/>
            </a:p>
          </p:txBody>
        </p:sp>
        <p:pic>
          <p:nvPicPr>
            <p:cNvPr id="78" name="object 78"/>
            <p:cNvPicPr/>
            <p:nvPr/>
          </p:nvPicPr>
          <p:blipFill>
            <a:blip r:embed="rId9" cstate="print"/>
            <a:stretch>
              <a:fillRect/>
            </a:stretch>
          </p:blipFill>
          <p:spPr>
            <a:xfrm>
              <a:off x="8606853" y="2594394"/>
              <a:ext cx="76187" cy="156375"/>
            </a:xfrm>
            <a:prstGeom prst="rect">
              <a:avLst/>
            </a:prstGeom>
          </p:spPr>
        </p:pic>
      </p:grpSp>
      <p:sp>
        <p:nvSpPr>
          <p:cNvPr id="79" name="object 79"/>
          <p:cNvSpPr txBox="1"/>
          <p:nvPr/>
        </p:nvSpPr>
        <p:spPr>
          <a:xfrm>
            <a:off x="8585568" y="2388984"/>
            <a:ext cx="102235" cy="223520"/>
          </a:xfrm>
          <a:prstGeom prst="rect">
            <a:avLst/>
          </a:prstGeom>
        </p:spPr>
        <p:txBody>
          <a:bodyPr vert="horz" wrap="square" lIns="0" tIns="12700" rIns="0" bIns="0" rtlCol="0">
            <a:spAutoFit/>
          </a:bodyPr>
          <a:lstStyle/>
          <a:p>
            <a:pPr marL="12700">
              <a:lnSpc>
                <a:spcPct val="100000"/>
              </a:lnSpc>
              <a:spcBef>
                <a:spcPts val="100"/>
              </a:spcBef>
            </a:pPr>
            <a:r>
              <a:rPr sz="1300" spc="-25" dirty="0">
                <a:latin typeface="Calibri"/>
                <a:cs typeface="Calibri"/>
              </a:rPr>
              <a:t>..</a:t>
            </a:r>
            <a:endParaRPr sz="1300">
              <a:latin typeface="Calibri"/>
              <a:cs typeface="Calibri"/>
            </a:endParaRPr>
          </a:p>
        </p:txBody>
      </p:sp>
      <p:sp>
        <p:nvSpPr>
          <p:cNvPr id="80" name="object 80"/>
          <p:cNvSpPr txBox="1"/>
          <p:nvPr/>
        </p:nvSpPr>
        <p:spPr>
          <a:xfrm>
            <a:off x="8585568" y="2592184"/>
            <a:ext cx="67310" cy="223520"/>
          </a:xfrm>
          <a:prstGeom prst="rect">
            <a:avLst/>
          </a:prstGeom>
        </p:spPr>
        <p:txBody>
          <a:bodyPr vert="horz" wrap="square" lIns="0" tIns="12700" rIns="0" bIns="0" rtlCol="0">
            <a:spAutoFit/>
          </a:bodyPr>
          <a:lstStyle/>
          <a:p>
            <a:pPr marL="12700">
              <a:lnSpc>
                <a:spcPct val="100000"/>
              </a:lnSpc>
              <a:spcBef>
                <a:spcPts val="100"/>
              </a:spcBef>
            </a:pPr>
            <a:r>
              <a:rPr sz="1300" spc="-50" dirty="0">
                <a:latin typeface="Calibri"/>
                <a:cs typeface="Calibri"/>
              </a:rPr>
              <a:t>.</a:t>
            </a:r>
            <a:endParaRPr sz="1300">
              <a:latin typeface="Calibri"/>
              <a:cs typeface="Calibri"/>
            </a:endParaRPr>
          </a:p>
        </p:txBody>
      </p:sp>
      <p:grpSp>
        <p:nvGrpSpPr>
          <p:cNvPr id="81" name="object 81"/>
          <p:cNvGrpSpPr/>
          <p:nvPr/>
        </p:nvGrpSpPr>
        <p:grpSpPr>
          <a:xfrm>
            <a:off x="8041487" y="1013244"/>
            <a:ext cx="1675764" cy="1513205"/>
            <a:chOff x="8041487" y="1013244"/>
            <a:chExt cx="1675764" cy="1513205"/>
          </a:xfrm>
        </p:grpSpPr>
        <p:pic>
          <p:nvPicPr>
            <p:cNvPr id="82" name="object 82"/>
            <p:cNvPicPr/>
            <p:nvPr/>
          </p:nvPicPr>
          <p:blipFill>
            <a:blip r:embed="rId10" cstate="print"/>
            <a:stretch>
              <a:fillRect/>
            </a:stretch>
          </p:blipFill>
          <p:spPr>
            <a:xfrm>
              <a:off x="8607094" y="2353094"/>
              <a:ext cx="76200" cy="172783"/>
            </a:xfrm>
            <a:prstGeom prst="rect">
              <a:avLst/>
            </a:prstGeom>
          </p:spPr>
        </p:pic>
        <p:sp>
          <p:nvSpPr>
            <p:cNvPr id="83" name="object 83"/>
            <p:cNvSpPr/>
            <p:nvPr/>
          </p:nvSpPr>
          <p:spPr>
            <a:xfrm>
              <a:off x="8054187" y="1940344"/>
              <a:ext cx="1155700" cy="114300"/>
            </a:xfrm>
            <a:custGeom>
              <a:avLst/>
              <a:gdLst/>
              <a:ahLst/>
              <a:cxnLst/>
              <a:rect l="l" t="t" r="r" b="b"/>
              <a:pathLst>
                <a:path w="1155700" h="114300">
                  <a:moveTo>
                    <a:pt x="1155700" y="0"/>
                  </a:moveTo>
                  <a:lnTo>
                    <a:pt x="0" y="0"/>
                  </a:lnTo>
                  <a:lnTo>
                    <a:pt x="0" y="114300"/>
                  </a:lnTo>
                  <a:lnTo>
                    <a:pt x="1155700" y="114300"/>
                  </a:lnTo>
                  <a:lnTo>
                    <a:pt x="1155700" y="0"/>
                  </a:lnTo>
                  <a:close/>
                </a:path>
              </a:pathLst>
            </a:custGeom>
            <a:solidFill>
              <a:srgbClr val="FFF0CC"/>
            </a:solidFill>
          </p:spPr>
          <p:txBody>
            <a:bodyPr wrap="square" lIns="0" tIns="0" rIns="0" bIns="0" rtlCol="0"/>
            <a:lstStyle/>
            <a:p>
              <a:endParaRPr/>
            </a:p>
          </p:txBody>
        </p:sp>
        <p:sp>
          <p:nvSpPr>
            <p:cNvPr id="84" name="object 84"/>
            <p:cNvSpPr/>
            <p:nvPr/>
          </p:nvSpPr>
          <p:spPr>
            <a:xfrm>
              <a:off x="8054187" y="1940344"/>
              <a:ext cx="1155700" cy="114300"/>
            </a:xfrm>
            <a:custGeom>
              <a:avLst/>
              <a:gdLst/>
              <a:ahLst/>
              <a:cxnLst/>
              <a:rect l="l" t="t" r="r" b="b"/>
              <a:pathLst>
                <a:path w="1155700" h="114300">
                  <a:moveTo>
                    <a:pt x="0" y="0"/>
                  </a:moveTo>
                  <a:lnTo>
                    <a:pt x="1155700" y="0"/>
                  </a:lnTo>
                  <a:lnTo>
                    <a:pt x="1155700" y="114300"/>
                  </a:lnTo>
                  <a:lnTo>
                    <a:pt x="0" y="114300"/>
                  </a:lnTo>
                  <a:lnTo>
                    <a:pt x="0" y="0"/>
                  </a:lnTo>
                  <a:close/>
                </a:path>
              </a:pathLst>
            </a:custGeom>
            <a:ln w="25400">
              <a:solidFill>
                <a:srgbClr val="BD9000"/>
              </a:solidFill>
            </a:ln>
          </p:spPr>
          <p:txBody>
            <a:bodyPr wrap="square" lIns="0" tIns="0" rIns="0" bIns="0" rtlCol="0"/>
            <a:lstStyle/>
            <a:p>
              <a:endParaRPr/>
            </a:p>
          </p:txBody>
        </p:sp>
        <p:sp>
          <p:nvSpPr>
            <p:cNvPr id="85" name="object 85"/>
            <p:cNvSpPr/>
            <p:nvPr/>
          </p:nvSpPr>
          <p:spPr>
            <a:xfrm>
              <a:off x="8054187" y="2105444"/>
              <a:ext cx="1155700" cy="127000"/>
            </a:xfrm>
            <a:custGeom>
              <a:avLst/>
              <a:gdLst/>
              <a:ahLst/>
              <a:cxnLst/>
              <a:rect l="l" t="t" r="r" b="b"/>
              <a:pathLst>
                <a:path w="1155700" h="127000">
                  <a:moveTo>
                    <a:pt x="1155700" y="0"/>
                  </a:moveTo>
                  <a:lnTo>
                    <a:pt x="0" y="0"/>
                  </a:lnTo>
                  <a:lnTo>
                    <a:pt x="0" y="127000"/>
                  </a:lnTo>
                  <a:lnTo>
                    <a:pt x="1155700" y="127000"/>
                  </a:lnTo>
                  <a:lnTo>
                    <a:pt x="1155700" y="0"/>
                  </a:lnTo>
                  <a:close/>
                </a:path>
              </a:pathLst>
            </a:custGeom>
            <a:solidFill>
              <a:srgbClr val="FFF0CC"/>
            </a:solidFill>
          </p:spPr>
          <p:txBody>
            <a:bodyPr wrap="square" lIns="0" tIns="0" rIns="0" bIns="0" rtlCol="0"/>
            <a:lstStyle/>
            <a:p>
              <a:endParaRPr/>
            </a:p>
          </p:txBody>
        </p:sp>
        <p:sp>
          <p:nvSpPr>
            <p:cNvPr id="86" name="object 86"/>
            <p:cNvSpPr/>
            <p:nvPr/>
          </p:nvSpPr>
          <p:spPr>
            <a:xfrm>
              <a:off x="8054187" y="2105444"/>
              <a:ext cx="1155700" cy="127000"/>
            </a:xfrm>
            <a:custGeom>
              <a:avLst/>
              <a:gdLst/>
              <a:ahLst/>
              <a:cxnLst/>
              <a:rect l="l" t="t" r="r" b="b"/>
              <a:pathLst>
                <a:path w="1155700" h="127000">
                  <a:moveTo>
                    <a:pt x="0" y="0"/>
                  </a:moveTo>
                  <a:lnTo>
                    <a:pt x="1155700" y="0"/>
                  </a:lnTo>
                  <a:lnTo>
                    <a:pt x="1155700" y="127000"/>
                  </a:lnTo>
                  <a:lnTo>
                    <a:pt x="0" y="127000"/>
                  </a:lnTo>
                  <a:lnTo>
                    <a:pt x="0" y="0"/>
                  </a:lnTo>
                  <a:close/>
                </a:path>
              </a:pathLst>
            </a:custGeom>
            <a:ln w="25400">
              <a:solidFill>
                <a:srgbClr val="BD9000"/>
              </a:solidFill>
            </a:ln>
          </p:spPr>
          <p:txBody>
            <a:bodyPr wrap="square" lIns="0" tIns="0" rIns="0" bIns="0" rtlCol="0"/>
            <a:lstStyle/>
            <a:p>
              <a:endParaRPr/>
            </a:p>
          </p:txBody>
        </p:sp>
        <p:sp>
          <p:nvSpPr>
            <p:cNvPr id="87" name="object 87"/>
            <p:cNvSpPr/>
            <p:nvPr/>
          </p:nvSpPr>
          <p:spPr>
            <a:xfrm>
              <a:off x="8644736" y="2060994"/>
              <a:ext cx="0" cy="50800"/>
            </a:xfrm>
            <a:custGeom>
              <a:avLst/>
              <a:gdLst/>
              <a:ahLst/>
              <a:cxnLst/>
              <a:rect l="l" t="t" r="r" b="b"/>
              <a:pathLst>
                <a:path h="50800">
                  <a:moveTo>
                    <a:pt x="1" y="50787"/>
                  </a:moveTo>
                  <a:lnTo>
                    <a:pt x="0" y="0"/>
                  </a:lnTo>
                </a:path>
              </a:pathLst>
            </a:custGeom>
            <a:ln w="12700">
              <a:solidFill>
                <a:srgbClr val="44536A"/>
              </a:solidFill>
            </a:ln>
          </p:spPr>
          <p:txBody>
            <a:bodyPr wrap="square" lIns="0" tIns="0" rIns="0" bIns="0" rtlCol="0"/>
            <a:lstStyle/>
            <a:p>
              <a:endParaRPr/>
            </a:p>
          </p:txBody>
        </p:sp>
        <p:pic>
          <p:nvPicPr>
            <p:cNvPr id="88" name="object 88"/>
            <p:cNvPicPr/>
            <p:nvPr/>
          </p:nvPicPr>
          <p:blipFill>
            <a:blip r:embed="rId11" cstate="print"/>
            <a:stretch>
              <a:fillRect/>
            </a:stretch>
          </p:blipFill>
          <p:spPr>
            <a:xfrm>
              <a:off x="8612987" y="2232433"/>
              <a:ext cx="63500" cy="127010"/>
            </a:xfrm>
            <a:prstGeom prst="rect">
              <a:avLst/>
            </a:prstGeom>
          </p:spPr>
        </p:pic>
        <p:pic>
          <p:nvPicPr>
            <p:cNvPr id="89" name="object 89"/>
            <p:cNvPicPr/>
            <p:nvPr/>
          </p:nvPicPr>
          <p:blipFill>
            <a:blip r:embed="rId12" cstate="print"/>
            <a:stretch>
              <a:fillRect/>
            </a:stretch>
          </p:blipFill>
          <p:spPr>
            <a:xfrm>
              <a:off x="8612987" y="1838744"/>
              <a:ext cx="63500" cy="111086"/>
            </a:xfrm>
            <a:prstGeom prst="rect">
              <a:avLst/>
            </a:prstGeom>
          </p:spPr>
        </p:pic>
        <p:sp>
          <p:nvSpPr>
            <p:cNvPr id="90" name="object 90"/>
            <p:cNvSpPr/>
            <p:nvPr/>
          </p:nvSpPr>
          <p:spPr>
            <a:xfrm>
              <a:off x="8670137" y="1870494"/>
              <a:ext cx="1039494" cy="457834"/>
            </a:xfrm>
            <a:custGeom>
              <a:avLst/>
              <a:gdLst/>
              <a:ahLst/>
              <a:cxnLst/>
              <a:rect l="l" t="t" r="r" b="b"/>
              <a:pathLst>
                <a:path w="1039495" h="457835">
                  <a:moveTo>
                    <a:pt x="0" y="0"/>
                  </a:moveTo>
                  <a:lnTo>
                    <a:pt x="67715" y="639"/>
                  </a:lnTo>
                  <a:lnTo>
                    <a:pt x="135175" y="2519"/>
                  </a:lnTo>
                  <a:lnTo>
                    <a:pt x="202122" y="5583"/>
                  </a:lnTo>
                  <a:lnTo>
                    <a:pt x="268301" y="9776"/>
                  </a:lnTo>
                  <a:lnTo>
                    <a:pt x="333455" y="15040"/>
                  </a:lnTo>
                  <a:lnTo>
                    <a:pt x="397328" y="21319"/>
                  </a:lnTo>
                  <a:lnTo>
                    <a:pt x="459664" y="28557"/>
                  </a:lnTo>
                  <a:lnTo>
                    <a:pt x="520207" y="36697"/>
                  </a:lnTo>
                  <a:lnTo>
                    <a:pt x="578700" y="45684"/>
                  </a:lnTo>
                  <a:lnTo>
                    <a:pt x="634887" y="55460"/>
                  </a:lnTo>
                  <a:lnTo>
                    <a:pt x="688513" y="65969"/>
                  </a:lnTo>
                  <a:lnTo>
                    <a:pt x="739321" y="77155"/>
                  </a:lnTo>
                  <a:lnTo>
                    <a:pt x="787055" y="88961"/>
                  </a:lnTo>
                  <a:lnTo>
                    <a:pt x="831459" y="101332"/>
                  </a:lnTo>
                  <a:lnTo>
                    <a:pt x="872276" y="114210"/>
                  </a:lnTo>
                  <a:lnTo>
                    <a:pt x="909251" y="127539"/>
                  </a:lnTo>
                  <a:lnTo>
                    <a:pt x="970647" y="155326"/>
                  </a:lnTo>
                  <a:lnTo>
                    <a:pt x="1013599" y="184241"/>
                  </a:lnTo>
                  <a:lnTo>
                    <a:pt x="1038960" y="228741"/>
                  </a:lnTo>
                  <a:lnTo>
                    <a:pt x="1036059" y="243649"/>
                  </a:lnTo>
                  <a:lnTo>
                    <a:pt x="994591" y="287810"/>
                  </a:lnTo>
                  <a:lnTo>
                    <a:pt x="942201" y="316217"/>
                  </a:lnTo>
                  <a:lnTo>
                    <a:pt x="872404" y="343270"/>
                  </a:lnTo>
                  <a:lnTo>
                    <a:pt x="831619" y="356149"/>
                  </a:lnTo>
                  <a:lnTo>
                    <a:pt x="787249" y="368519"/>
                  </a:lnTo>
                  <a:lnTo>
                    <a:pt x="739552" y="380325"/>
                  </a:lnTo>
                  <a:lnTo>
                    <a:pt x="688783" y="391511"/>
                  </a:lnTo>
                  <a:lnTo>
                    <a:pt x="635199" y="402021"/>
                  </a:lnTo>
                  <a:lnTo>
                    <a:pt x="579054" y="411797"/>
                  </a:lnTo>
                  <a:lnTo>
                    <a:pt x="520606" y="420783"/>
                  </a:lnTo>
                  <a:lnTo>
                    <a:pt x="460110" y="428923"/>
                  </a:lnTo>
                  <a:lnTo>
                    <a:pt x="397822" y="436162"/>
                  </a:lnTo>
                  <a:lnTo>
                    <a:pt x="333998" y="442441"/>
                  </a:lnTo>
                  <a:lnTo>
                    <a:pt x="268894" y="447705"/>
                  </a:lnTo>
                  <a:lnTo>
                    <a:pt x="202767" y="451897"/>
                  </a:lnTo>
                  <a:lnTo>
                    <a:pt x="135871" y="454962"/>
                  </a:lnTo>
                  <a:lnTo>
                    <a:pt x="68463" y="456842"/>
                  </a:lnTo>
                  <a:lnTo>
                    <a:pt x="800" y="457481"/>
                  </a:lnTo>
                </a:path>
              </a:pathLst>
            </a:custGeom>
            <a:ln w="12700">
              <a:solidFill>
                <a:srgbClr val="44536A"/>
              </a:solidFill>
            </a:ln>
          </p:spPr>
          <p:txBody>
            <a:bodyPr wrap="square" lIns="0" tIns="0" rIns="0" bIns="0" rtlCol="0"/>
            <a:lstStyle/>
            <a:p>
              <a:endParaRPr/>
            </a:p>
          </p:txBody>
        </p:sp>
        <p:sp>
          <p:nvSpPr>
            <p:cNvPr id="91" name="object 91"/>
            <p:cNvSpPr/>
            <p:nvPr/>
          </p:nvSpPr>
          <p:spPr>
            <a:xfrm>
              <a:off x="8054187" y="1483144"/>
              <a:ext cx="1155700" cy="127000"/>
            </a:xfrm>
            <a:custGeom>
              <a:avLst/>
              <a:gdLst/>
              <a:ahLst/>
              <a:cxnLst/>
              <a:rect l="l" t="t" r="r" b="b"/>
              <a:pathLst>
                <a:path w="1155700" h="127000">
                  <a:moveTo>
                    <a:pt x="1155700" y="0"/>
                  </a:moveTo>
                  <a:lnTo>
                    <a:pt x="0" y="0"/>
                  </a:lnTo>
                  <a:lnTo>
                    <a:pt x="0" y="127000"/>
                  </a:lnTo>
                  <a:lnTo>
                    <a:pt x="1155700" y="127000"/>
                  </a:lnTo>
                  <a:lnTo>
                    <a:pt x="1155700" y="0"/>
                  </a:lnTo>
                  <a:close/>
                </a:path>
              </a:pathLst>
            </a:custGeom>
            <a:solidFill>
              <a:srgbClr val="FFF0CC"/>
            </a:solidFill>
          </p:spPr>
          <p:txBody>
            <a:bodyPr wrap="square" lIns="0" tIns="0" rIns="0" bIns="0" rtlCol="0"/>
            <a:lstStyle/>
            <a:p>
              <a:endParaRPr/>
            </a:p>
          </p:txBody>
        </p:sp>
        <p:sp>
          <p:nvSpPr>
            <p:cNvPr id="92" name="object 92"/>
            <p:cNvSpPr/>
            <p:nvPr/>
          </p:nvSpPr>
          <p:spPr>
            <a:xfrm>
              <a:off x="8054187" y="1483144"/>
              <a:ext cx="1155700" cy="127000"/>
            </a:xfrm>
            <a:custGeom>
              <a:avLst/>
              <a:gdLst/>
              <a:ahLst/>
              <a:cxnLst/>
              <a:rect l="l" t="t" r="r" b="b"/>
              <a:pathLst>
                <a:path w="1155700" h="127000">
                  <a:moveTo>
                    <a:pt x="0" y="0"/>
                  </a:moveTo>
                  <a:lnTo>
                    <a:pt x="1155700" y="0"/>
                  </a:lnTo>
                  <a:lnTo>
                    <a:pt x="1155700" y="127000"/>
                  </a:lnTo>
                  <a:lnTo>
                    <a:pt x="0" y="127000"/>
                  </a:lnTo>
                  <a:lnTo>
                    <a:pt x="0" y="0"/>
                  </a:lnTo>
                  <a:close/>
                </a:path>
              </a:pathLst>
            </a:custGeom>
            <a:ln w="25400">
              <a:solidFill>
                <a:srgbClr val="BD9000"/>
              </a:solidFill>
            </a:ln>
          </p:spPr>
          <p:txBody>
            <a:bodyPr wrap="square" lIns="0" tIns="0" rIns="0" bIns="0" rtlCol="0"/>
            <a:lstStyle/>
            <a:p>
              <a:endParaRPr/>
            </a:p>
          </p:txBody>
        </p:sp>
        <p:sp>
          <p:nvSpPr>
            <p:cNvPr id="93" name="object 93"/>
            <p:cNvSpPr/>
            <p:nvPr/>
          </p:nvSpPr>
          <p:spPr>
            <a:xfrm>
              <a:off x="8054187" y="1660944"/>
              <a:ext cx="1155700" cy="127000"/>
            </a:xfrm>
            <a:custGeom>
              <a:avLst/>
              <a:gdLst/>
              <a:ahLst/>
              <a:cxnLst/>
              <a:rect l="l" t="t" r="r" b="b"/>
              <a:pathLst>
                <a:path w="1155700" h="127000">
                  <a:moveTo>
                    <a:pt x="1155700" y="0"/>
                  </a:moveTo>
                  <a:lnTo>
                    <a:pt x="0" y="0"/>
                  </a:lnTo>
                  <a:lnTo>
                    <a:pt x="0" y="127000"/>
                  </a:lnTo>
                  <a:lnTo>
                    <a:pt x="1155700" y="127000"/>
                  </a:lnTo>
                  <a:lnTo>
                    <a:pt x="1155700" y="0"/>
                  </a:lnTo>
                  <a:close/>
                </a:path>
              </a:pathLst>
            </a:custGeom>
            <a:solidFill>
              <a:srgbClr val="FFF0CC"/>
            </a:solidFill>
          </p:spPr>
          <p:txBody>
            <a:bodyPr wrap="square" lIns="0" tIns="0" rIns="0" bIns="0" rtlCol="0"/>
            <a:lstStyle/>
            <a:p>
              <a:endParaRPr/>
            </a:p>
          </p:txBody>
        </p:sp>
        <p:sp>
          <p:nvSpPr>
            <p:cNvPr id="94" name="object 94"/>
            <p:cNvSpPr/>
            <p:nvPr/>
          </p:nvSpPr>
          <p:spPr>
            <a:xfrm>
              <a:off x="8054187" y="1660944"/>
              <a:ext cx="1155700" cy="127000"/>
            </a:xfrm>
            <a:custGeom>
              <a:avLst/>
              <a:gdLst/>
              <a:ahLst/>
              <a:cxnLst/>
              <a:rect l="l" t="t" r="r" b="b"/>
              <a:pathLst>
                <a:path w="1155700" h="127000">
                  <a:moveTo>
                    <a:pt x="0" y="0"/>
                  </a:moveTo>
                  <a:lnTo>
                    <a:pt x="1155700" y="0"/>
                  </a:lnTo>
                  <a:lnTo>
                    <a:pt x="1155700" y="127000"/>
                  </a:lnTo>
                  <a:lnTo>
                    <a:pt x="0" y="127000"/>
                  </a:lnTo>
                  <a:lnTo>
                    <a:pt x="0" y="0"/>
                  </a:lnTo>
                  <a:close/>
                </a:path>
              </a:pathLst>
            </a:custGeom>
            <a:ln w="25400">
              <a:solidFill>
                <a:srgbClr val="BD9000"/>
              </a:solidFill>
            </a:ln>
          </p:spPr>
          <p:txBody>
            <a:bodyPr wrap="square" lIns="0" tIns="0" rIns="0" bIns="0" rtlCol="0"/>
            <a:lstStyle/>
            <a:p>
              <a:endParaRPr/>
            </a:p>
          </p:txBody>
        </p:sp>
        <p:sp>
          <p:nvSpPr>
            <p:cNvPr id="95" name="object 95"/>
            <p:cNvSpPr/>
            <p:nvPr/>
          </p:nvSpPr>
          <p:spPr>
            <a:xfrm>
              <a:off x="8644736" y="1616494"/>
              <a:ext cx="0" cy="50800"/>
            </a:xfrm>
            <a:custGeom>
              <a:avLst/>
              <a:gdLst/>
              <a:ahLst/>
              <a:cxnLst/>
              <a:rect l="l" t="t" r="r" b="b"/>
              <a:pathLst>
                <a:path h="50800">
                  <a:moveTo>
                    <a:pt x="1" y="50787"/>
                  </a:moveTo>
                  <a:lnTo>
                    <a:pt x="0" y="0"/>
                  </a:lnTo>
                </a:path>
              </a:pathLst>
            </a:custGeom>
            <a:ln w="12700">
              <a:solidFill>
                <a:srgbClr val="44536A"/>
              </a:solidFill>
            </a:ln>
          </p:spPr>
          <p:txBody>
            <a:bodyPr wrap="square" lIns="0" tIns="0" rIns="0" bIns="0" rtlCol="0"/>
            <a:lstStyle/>
            <a:p>
              <a:endParaRPr/>
            </a:p>
          </p:txBody>
        </p:sp>
        <p:sp>
          <p:nvSpPr>
            <p:cNvPr id="96" name="object 96"/>
            <p:cNvSpPr/>
            <p:nvPr/>
          </p:nvSpPr>
          <p:spPr>
            <a:xfrm>
              <a:off x="8644745" y="1794294"/>
              <a:ext cx="2540" cy="52069"/>
            </a:xfrm>
            <a:custGeom>
              <a:avLst/>
              <a:gdLst/>
              <a:ahLst/>
              <a:cxnLst/>
              <a:rect l="l" t="t" r="r" b="b"/>
              <a:pathLst>
                <a:path w="2540" h="52069">
                  <a:moveTo>
                    <a:pt x="1999" y="51587"/>
                  </a:moveTo>
                  <a:lnTo>
                    <a:pt x="0" y="0"/>
                  </a:lnTo>
                </a:path>
              </a:pathLst>
            </a:custGeom>
            <a:ln w="12700">
              <a:solidFill>
                <a:srgbClr val="44536A"/>
              </a:solidFill>
            </a:ln>
          </p:spPr>
          <p:txBody>
            <a:bodyPr wrap="square" lIns="0" tIns="0" rIns="0" bIns="0" rtlCol="0"/>
            <a:lstStyle/>
            <a:p>
              <a:endParaRPr/>
            </a:p>
          </p:txBody>
        </p:sp>
        <p:pic>
          <p:nvPicPr>
            <p:cNvPr id="97" name="object 97"/>
            <p:cNvPicPr/>
            <p:nvPr/>
          </p:nvPicPr>
          <p:blipFill>
            <a:blip r:embed="rId13" cstate="print"/>
            <a:stretch>
              <a:fillRect/>
            </a:stretch>
          </p:blipFill>
          <p:spPr>
            <a:xfrm>
              <a:off x="8600287" y="1368844"/>
              <a:ext cx="76200" cy="130187"/>
            </a:xfrm>
            <a:prstGeom prst="rect">
              <a:avLst/>
            </a:prstGeom>
          </p:spPr>
        </p:pic>
        <p:sp>
          <p:nvSpPr>
            <p:cNvPr id="98" name="object 98"/>
            <p:cNvSpPr/>
            <p:nvPr/>
          </p:nvSpPr>
          <p:spPr>
            <a:xfrm>
              <a:off x="8670145" y="1413293"/>
              <a:ext cx="1040765" cy="460375"/>
            </a:xfrm>
            <a:custGeom>
              <a:avLst/>
              <a:gdLst/>
              <a:ahLst/>
              <a:cxnLst/>
              <a:rect l="l" t="t" r="r" b="b"/>
              <a:pathLst>
                <a:path w="1040765" h="460375">
                  <a:moveTo>
                    <a:pt x="1999" y="459880"/>
                  </a:moveTo>
                  <a:lnTo>
                    <a:pt x="69701" y="459237"/>
                  </a:lnTo>
                  <a:lnTo>
                    <a:pt x="137147" y="457347"/>
                  </a:lnTo>
                  <a:lnTo>
                    <a:pt x="204081" y="454267"/>
                  </a:lnTo>
                  <a:lnTo>
                    <a:pt x="270247" y="450052"/>
                  </a:lnTo>
                  <a:lnTo>
                    <a:pt x="335388" y="444761"/>
                  </a:lnTo>
                  <a:lnTo>
                    <a:pt x="399249" y="438449"/>
                  </a:lnTo>
                  <a:lnTo>
                    <a:pt x="461573" y="431173"/>
                  </a:lnTo>
                  <a:lnTo>
                    <a:pt x="522104" y="422990"/>
                  </a:lnTo>
                  <a:lnTo>
                    <a:pt x="580586" y="413956"/>
                  </a:lnTo>
                  <a:lnTo>
                    <a:pt x="636763" y="404129"/>
                  </a:lnTo>
                  <a:lnTo>
                    <a:pt x="690379" y="393564"/>
                  </a:lnTo>
                  <a:lnTo>
                    <a:pt x="741177" y="382320"/>
                  </a:lnTo>
                  <a:lnTo>
                    <a:pt x="788902" y="370451"/>
                  </a:lnTo>
                  <a:lnTo>
                    <a:pt x="833297" y="358016"/>
                  </a:lnTo>
                  <a:lnTo>
                    <a:pt x="874106" y="345070"/>
                  </a:lnTo>
                  <a:lnTo>
                    <a:pt x="911074" y="331671"/>
                  </a:lnTo>
                  <a:lnTo>
                    <a:pt x="972459" y="303739"/>
                  </a:lnTo>
                  <a:lnTo>
                    <a:pt x="1015403" y="274673"/>
                  </a:lnTo>
                  <a:lnTo>
                    <a:pt x="1040759" y="229940"/>
                  </a:lnTo>
                  <a:lnTo>
                    <a:pt x="1037851" y="214953"/>
                  </a:lnTo>
                  <a:lnTo>
                    <a:pt x="996278" y="170560"/>
                  </a:lnTo>
                  <a:lnTo>
                    <a:pt x="943757" y="142004"/>
                  </a:lnTo>
                  <a:lnTo>
                    <a:pt x="873786" y="114809"/>
                  </a:lnTo>
                  <a:lnTo>
                    <a:pt x="832898" y="101863"/>
                  </a:lnTo>
                  <a:lnTo>
                    <a:pt x="788417" y="89428"/>
                  </a:lnTo>
                  <a:lnTo>
                    <a:pt x="740600" y="77560"/>
                  </a:lnTo>
                  <a:lnTo>
                    <a:pt x="689704" y="66315"/>
                  </a:lnTo>
                  <a:lnTo>
                    <a:pt x="635985" y="55751"/>
                  </a:lnTo>
                  <a:lnTo>
                    <a:pt x="579700" y="45923"/>
                  </a:lnTo>
                  <a:lnTo>
                    <a:pt x="521106" y="36890"/>
                  </a:lnTo>
                  <a:lnTo>
                    <a:pt x="460458" y="28707"/>
                  </a:lnTo>
                  <a:lnTo>
                    <a:pt x="398014" y="21431"/>
                  </a:lnTo>
                  <a:lnTo>
                    <a:pt x="334031" y="15118"/>
                  </a:lnTo>
                  <a:lnTo>
                    <a:pt x="268764" y="9827"/>
                  </a:lnTo>
                  <a:lnTo>
                    <a:pt x="202471" y="5612"/>
                  </a:lnTo>
                  <a:lnTo>
                    <a:pt x="135408" y="2532"/>
                  </a:lnTo>
                  <a:lnTo>
                    <a:pt x="67832" y="642"/>
                  </a:lnTo>
                  <a:lnTo>
                    <a:pt x="0" y="0"/>
                  </a:lnTo>
                </a:path>
              </a:pathLst>
            </a:custGeom>
            <a:ln w="12700">
              <a:solidFill>
                <a:srgbClr val="44536A"/>
              </a:solidFill>
            </a:ln>
          </p:spPr>
          <p:txBody>
            <a:bodyPr wrap="square" lIns="0" tIns="0" rIns="0" bIns="0" rtlCol="0"/>
            <a:lstStyle/>
            <a:p>
              <a:endParaRPr/>
            </a:p>
          </p:txBody>
        </p:sp>
        <p:sp>
          <p:nvSpPr>
            <p:cNvPr id="99" name="object 99"/>
            <p:cNvSpPr/>
            <p:nvPr/>
          </p:nvSpPr>
          <p:spPr>
            <a:xfrm>
              <a:off x="8054187" y="1025944"/>
              <a:ext cx="1155700" cy="127000"/>
            </a:xfrm>
            <a:custGeom>
              <a:avLst/>
              <a:gdLst/>
              <a:ahLst/>
              <a:cxnLst/>
              <a:rect l="l" t="t" r="r" b="b"/>
              <a:pathLst>
                <a:path w="1155700" h="127000">
                  <a:moveTo>
                    <a:pt x="1155700" y="0"/>
                  </a:moveTo>
                  <a:lnTo>
                    <a:pt x="0" y="0"/>
                  </a:lnTo>
                  <a:lnTo>
                    <a:pt x="0" y="127000"/>
                  </a:lnTo>
                  <a:lnTo>
                    <a:pt x="1155700" y="127000"/>
                  </a:lnTo>
                  <a:lnTo>
                    <a:pt x="1155700" y="0"/>
                  </a:lnTo>
                  <a:close/>
                </a:path>
              </a:pathLst>
            </a:custGeom>
            <a:solidFill>
              <a:srgbClr val="FFF0CC"/>
            </a:solidFill>
          </p:spPr>
          <p:txBody>
            <a:bodyPr wrap="square" lIns="0" tIns="0" rIns="0" bIns="0" rtlCol="0"/>
            <a:lstStyle/>
            <a:p>
              <a:endParaRPr/>
            </a:p>
          </p:txBody>
        </p:sp>
        <p:sp>
          <p:nvSpPr>
            <p:cNvPr id="100" name="object 100"/>
            <p:cNvSpPr/>
            <p:nvPr/>
          </p:nvSpPr>
          <p:spPr>
            <a:xfrm>
              <a:off x="8054187" y="1025944"/>
              <a:ext cx="1155700" cy="127000"/>
            </a:xfrm>
            <a:custGeom>
              <a:avLst/>
              <a:gdLst/>
              <a:ahLst/>
              <a:cxnLst/>
              <a:rect l="l" t="t" r="r" b="b"/>
              <a:pathLst>
                <a:path w="1155700" h="127000">
                  <a:moveTo>
                    <a:pt x="0" y="0"/>
                  </a:moveTo>
                  <a:lnTo>
                    <a:pt x="1155700" y="0"/>
                  </a:lnTo>
                  <a:lnTo>
                    <a:pt x="1155700" y="127000"/>
                  </a:lnTo>
                  <a:lnTo>
                    <a:pt x="0" y="127000"/>
                  </a:lnTo>
                  <a:lnTo>
                    <a:pt x="0" y="0"/>
                  </a:lnTo>
                  <a:close/>
                </a:path>
              </a:pathLst>
            </a:custGeom>
            <a:ln w="25400">
              <a:solidFill>
                <a:srgbClr val="BD9000"/>
              </a:solidFill>
            </a:ln>
          </p:spPr>
          <p:txBody>
            <a:bodyPr wrap="square" lIns="0" tIns="0" rIns="0" bIns="0" rtlCol="0"/>
            <a:lstStyle/>
            <a:p>
              <a:endParaRPr/>
            </a:p>
          </p:txBody>
        </p:sp>
        <p:sp>
          <p:nvSpPr>
            <p:cNvPr id="101" name="object 101"/>
            <p:cNvSpPr/>
            <p:nvPr/>
          </p:nvSpPr>
          <p:spPr>
            <a:xfrm>
              <a:off x="8054187" y="1203744"/>
              <a:ext cx="1155700" cy="114300"/>
            </a:xfrm>
            <a:custGeom>
              <a:avLst/>
              <a:gdLst/>
              <a:ahLst/>
              <a:cxnLst/>
              <a:rect l="l" t="t" r="r" b="b"/>
              <a:pathLst>
                <a:path w="1155700" h="114300">
                  <a:moveTo>
                    <a:pt x="1155700" y="0"/>
                  </a:moveTo>
                  <a:lnTo>
                    <a:pt x="0" y="0"/>
                  </a:lnTo>
                  <a:lnTo>
                    <a:pt x="0" y="114300"/>
                  </a:lnTo>
                  <a:lnTo>
                    <a:pt x="1155700" y="114300"/>
                  </a:lnTo>
                  <a:lnTo>
                    <a:pt x="1155700" y="0"/>
                  </a:lnTo>
                  <a:close/>
                </a:path>
              </a:pathLst>
            </a:custGeom>
            <a:solidFill>
              <a:srgbClr val="FFF0CC"/>
            </a:solidFill>
          </p:spPr>
          <p:txBody>
            <a:bodyPr wrap="square" lIns="0" tIns="0" rIns="0" bIns="0" rtlCol="0"/>
            <a:lstStyle/>
            <a:p>
              <a:endParaRPr/>
            </a:p>
          </p:txBody>
        </p:sp>
        <p:sp>
          <p:nvSpPr>
            <p:cNvPr id="102" name="object 102"/>
            <p:cNvSpPr/>
            <p:nvPr/>
          </p:nvSpPr>
          <p:spPr>
            <a:xfrm>
              <a:off x="8054187" y="1203744"/>
              <a:ext cx="1155700" cy="114300"/>
            </a:xfrm>
            <a:custGeom>
              <a:avLst/>
              <a:gdLst/>
              <a:ahLst/>
              <a:cxnLst/>
              <a:rect l="l" t="t" r="r" b="b"/>
              <a:pathLst>
                <a:path w="1155700" h="114300">
                  <a:moveTo>
                    <a:pt x="0" y="0"/>
                  </a:moveTo>
                  <a:lnTo>
                    <a:pt x="1155700" y="0"/>
                  </a:lnTo>
                  <a:lnTo>
                    <a:pt x="1155700" y="114300"/>
                  </a:lnTo>
                  <a:lnTo>
                    <a:pt x="0" y="114300"/>
                  </a:lnTo>
                  <a:lnTo>
                    <a:pt x="0" y="0"/>
                  </a:lnTo>
                  <a:close/>
                </a:path>
              </a:pathLst>
            </a:custGeom>
            <a:ln w="25400">
              <a:solidFill>
                <a:srgbClr val="BD9000"/>
              </a:solidFill>
            </a:ln>
          </p:spPr>
          <p:txBody>
            <a:bodyPr wrap="square" lIns="0" tIns="0" rIns="0" bIns="0" rtlCol="0"/>
            <a:lstStyle/>
            <a:p>
              <a:endParaRPr/>
            </a:p>
          </p:txBody>
        </p:sp>
      </p:grpSp>
      <p:sp>
        <p:nvSpPr>
          <p:cNvPr id="103" name="object 103"/>
          <p:cNvSpPr txBox="1"/>
          <p:nvPr/>
        </p:nvSpPr>
        <p:spPr>
          <a:xfrm>
            <a:off x="7734795" y="189572"/>
            <a:ext cx="2034539" cy="2185670"/>
          </a:xfrm>
          <a:prstGeom prst="rect">
            <a:avLst/>
          </a:prstGeom>
          <a:ln w="63500">
            <a:solidFill>
              <a:srgbClr val="EC7C30"/>
            </a:solidFill>
          </a:ln>
        </p:spPr>
        <p:txBody>
          <a:bodyPr vert="horz" wrap="square" lIns="0" tIns="0" rIns="0" bIns="0" rtlCol="0">
            <a:spAutoFit/>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290"/>
              </a:spcBef>
            </a:pPr>
            <a:endParaRPr sz="900">
              <a:latin typeface="Times New Roman"/>
              <a:cs typeface="Times New Roman"/>
            </a:endParaRPr>
          </a:p>
          <a:p>
            <a:pPr marL="528320">
              <a:lnSpc>
                <a:spcPct val="100000"/>
              </a:lnSpc>
            </a:pPr>
            <a:r>
              <a:rPr sz="900" dirty="0">
                <a:solidFill>
                  <a:srgbClr val="37761D"/>
                </a:solidFill>
                <a:latin typeface="Arial"/>
                <a:cs typeface="Arial"/>
              </a:rPr>
              <a:t>3x3</a:t>
            </a:r>
            <a:r>
              <a:rPr sz="900" spc="5" dirty="0">
                <a:solidFill>
                  <a:srgbClr val="37761D"/>
                </a:solidFill>
                <a:latin typeface="Arial"/>
                <a:cs typeface="Arial"/>
              </a:rPr>
              <a:t> </a:t>
            </a:r>
            <a:r>
              <a:rPr sz="900" dirty="0">
                <a:solidFill>
                  <a:srgbClr val="37761D"/>
                </a:solidFill>
                <a:latin typeface="Arial"/>
                <a:cs typeface="Arial"/>
              </a:rPr>
              <a:t>conv,</a:t>
            </a:r>
            <a:r>
              <a:rPr sz="900" spc="55" dirty="0">
                <a:solidFill>
                  <a:srgbClr val="37761D"/>
                </a:solidFill>
                <a:latin typeface="Arial"/>
                <a:cs typeface="Arial"/>
              </a:rPr>
              <a:t> </a:t>
            </a:r>
            <a:r>
              <a:rPr sz="900" spc="-25" dirty="0">
                <a:solidFill>
                  <a:srgbClr val="37761D"/>
                </a:solidFill>
                <a:latin typeface="Arial"/>
                <a:cs typeface="Arial"/>
              </a:rPr>
              <a:t>512</a:t>
            </a:r>
            <a:endParaRPr sz="900">
              <a:latin typeface="Arial"/>
              <a:cs typeface="Arial"/>
            </a:endParaRPr>
          </a:p>
          <a:p>
            <a:pPr marL="528320">
              <a:lnSpc>
                <a:spcPct val="100000"/>
              </a:lnSpc>
              <a:spcBef>
                <a:spcPts val="290"/>
              </a:spcBef>
            </a:pPr>
            <a:r>
              <a:rPr sz="900" dirty="0">
                <a:solidFill>
                  <a:srgbClr val="37761D"/>
                </a:solidFill>
                <a:latin typeface="Arial"/>
                <a:cs typeface="Arial"/>
              </a:rPr>
              <a:t>3x3</a:t>
            </a:r>
            <a:r>
              <a:rPr sz="900" spc="5" dirty="0">
                <a:solidFill>
                  <a:srgbClr val="37761D"/>
                </a:solidFill>
                <a:latin typeface="Arial"/>
                <a:cs typeface="Arial"/>
              </a:rPr>
              <a:t> </a:t>
            </a:r>
            <a:r>
              <a:rPr sz="900" dirty="0">
                <a:solidFill>
                  <a:srgbClr val="37761D"/>
                </a:solidFill>
                <a:latin typeface="Arial"/>
                <a:cs typeface="Arial"/>
              </a:rPr>
              <a:t>conv,</a:t>
            </a:r>
            <a:r>
              <a:rPr sz="900" spc="55" dirty="0">
                <a:solidFill>
                  <a:srgbClr val="37761D"/>
                </a:solidFill>
                <a:latin typeface="Arial"/>
                <a:cs typeface="Arial"/>
              </a:rPr>
              <a:t> </a:t>
            </a:r>
            <a:r>
              <a:rPr sz="900" spc="-25" dirty="0">
                <a:solidFill>
                  <a:srgbClr val="37761D"/>
                </a:solidFill>
                <a:latin typeface="Arial"/>
                <a:cs typeface="Arial"/>
              </a:rPr>
              <a:t>512</a:t>
            </a:r>
            <a:endParaRPr sz="900">
              <a:latin typeface="Arial"/>
              <a:cs typeface="Arial"/>
            </a:endParaRPr>
          </a:p>
          <a:p>
            <a:pPr>
              <a:lnSpc>
                <a:spcPct val="100000"/>
              </a:lnSpc>
              <a:spcBef>
                <a:spcPts val="135"/>
              </a:spcBef>
            </a:pPr>
            <a:endParaRPr sz="900">
              <a:latin typeface="Arial"/>
              <a:cs typeface="Arial"/>
            </a:endParaRPr>
          </a:p>
          <a:p>
            <a:pPr marL="528320">
              <a:lnSpc>
                <a:spcPct val="100000"/>
              </a:lnSpc>
            </a:pPr>
            <a:r>
              <a:rPr sz="900" dirty="0">
                <a:solidFill>
                  <a:srgbClr val="37761D"/>
                </a:solidFill>
                <a:latin typeface="Arial"/>
                <a:cs typeface="Arial"/>
              </a:rPr>
              <a:t>3x3</a:t>
            </a:r>
            <a:r>
              <a:rPr sz="900" spc="5" dirty="0">
                <a:solidFill>
                  <a:srgbClr val="37761D"/>
                </a:solidFill>
                <a:latin typeface="Arial"/>
                <a:cs typeface="Arial"/>
              </a:rPr>
              <a:t> </a:t>
            </a:r>
            <a:r>
              <a:rPr sz="900" dirty="0">
                <a:solidFill>
                  <a:srgbClr val="37761D"/>
                </a:solidFill>
                <a:latin typeface="Arial"/>
                <a:cs typeface="Arial"/>
              </a:rPr>
              <a:t>conv,</a:t>
            </a:r>
            <a:r>
              <a:rPr sz="900" spc="55" dirty="0">
                <a:solidFill>
                  <a:srgbClr val="37761D"/>
                </a:solidFill>
                <a:latin typeface="Arial"/>
                <a:cs typeface="Arial"/>
              </a:rPr>
              <a:t> </a:t>
            </a:r>
            <a:r>
              <a:rPr sz="900" spc="-25" dirty="0">
                <a:solidFill>
                  <a:srgbClr val="37761D"/>
                </a:solidFill>
                <a:latin typeface="Arial"/>
                <a:cs typeface="Arial"/>
              </a:rPr>
              <a:t>512</a:t>
            </a:r>
            <a:endParaRPr sz="900">
              <a:latin typeface="Arial"/>
              <a:cs typeface="Arial"/>
            </a:endParaRPr>
          </a:p>
          <a:p>
            <a:pPr marL="528320">
              <a:lnSpc>
                <a:spcPct val="100000"/>
              </a:lnSpc>
              <a:spcBef>
                <a:spcPts val="290"/>
              </a:spcBef>
            </a:pPr>
            <a:r>
              <a:rPr sz="900" dirty="0">
                <a:solidFill>
                  <a:srgbClr val="37761D"/>
                </a:solidFill>
                <a:latin typeface="Arial"/>
                <a:cs typeface="Arial"/>
              </a:rPr>
              <a:t>3x3</a:t>
            </a:r>
            <a:r>
              <a:rPr sz="900" spc="5" dirty="0">
                <a:solidFill>
                  <a:srgbClr val="37761D"/>
                </a:solidFill>
                <a:latin typeface="Arial"/>
                <a:cs typeface="Arial"/>
              </a:rPr>
              <a:t> </a:t>
            </a:r>
            <a:r>
              <a:rPr sz="900" dirty="0">
                <a:solidFill>
                  <a:srgbClr val="37761D"/>
                </a:solidFill>
                <a:latin typeface="Arial"/>
                <a:cs typeface="Arial"/>
              </a:rPr>
              <a:t>conv,</a:t>
            </a:r>
            <a:r>
              <a:rPr sz="900" spc="55" dirty="0">
                <a:solidFill>
                  <a:srgbClr val="37761D"/>
                </a:solidFill>
                <a:latin typeface="Arial"/>
                <a:cs typeface="Arial"/>
              </a:rPr>
              <a:t> </a:t>
            </a:r>
            <a:r>
              <a:rPr sz="900" spc="-25" dirty="0">
                <a:solidFill>
                  <a:srgbClr val="37761D"/>
                </a:solidFill>
                <a:latin typeface="Arial"/>
                <a:cs typeface="Arial"/>
              </a:rPr>
              <a:t>512</a:t>
            </a:r>
            <a:endParaRPr sz="900">
              <a:latin typeface="Arial"/>
              <a:cs typeface="Arial"/>
            </a:endParaRPr>
          </a:p>
          <a:p>
            <a:pPr marL="441959" marR="681990" indent="88900">
              <a:lnSpc>
                <a:spcPct val="127000"/>
              </a:lnSpc>
              <a:spcBef>
                <a:spcPts val="825"/>
              </a:spcBef>
            </a:pPr>
            <a:r>
              <a:rPr sz="900" dirty="0">
                <a:solidFill>
                  <a:srgbClr val="37761D"/>
                </a:solidFill>
                <a:latin typeface="Arial"/>
                <a:cs typeface="Arial"/>
              </a:rPr>
              <a:t>3x3</a:t>
            </a:r>
            <a:r>
              <a:rPr sz="900" spc="5" dirty="0">
                <a:solidFill>
                  <a:srgbClr val="37761D"/>
                </a:solidFill>
                <a:latin typeface="Arial"/>
                <a:cs typeface="Arial"/>
              </a:rPr>
              <a:t> </a:t>
            </a:r>
            <a:r>
              <a:rPr sz="900" dirty="0">
                <a:solidFill>
                  <a:srgbClr val="37761D"/>
                </a:solidFill>
                <a:latin typeface="Arial"/>
                <a:cs typeface="Arial"/>
              </a:rPr>
              <a:t>conv,</a:t>
            </a:r>
            <a:r>
              <a:rPr sz="900" spc="55" dirty="0">
                <a:solidFill>
                  <a:srgbClr val="37761D"/>
                </a:solidFill>
                <a:latin typeface="Arial"/>
                <a:cs typeface="Arial"/>
              </a:rPr>
              <a:t> </a:t>
            </a:r>
            <a:r>
              <a:rPr sz="900" spc="-25" dirty="0">
                <a:solidFill>
                  <a:srgbClr val="37761D"/>
                </a:solidFill>
                <a:latin typeface="Arial"/>
                <a:cs typeface="Arial"/>
              </a:rPr>
              <a:t>512 </a:t>
            </a:r>
            <a:r>
              <a:rPr sz="900" dirty="0">
                <a:solidFill>
                  <a:srgbClr val="37761D"/>
                </a:solidFill>
                <a:latin typeface="Arial"/>
                <a:cs typeface="Arial"/>
              </a:rPr>
              <a:t>3x3</a:t>
            </a:r>
            <a:r>
              <a:rPr sz="900" spc="15" dirty="0">
                <a:solidFill>
                  <a:srgbClr val="37761D"/>
                </a:solidFill>
                <a:latin typeface="Arial"/>
                <a:cs typeface="Arial"/>
              </a:rPr>
              <a:t> </a:t>
            </a:r>
            <a:r>
              <a:rPr sz="900" dirty="0">
                <a:solidFill>
                  <a:srgbClr val="37761D"/>
                </a:solidFill>
                <a:latin typeface="Arial"/>
                <a:cs typeface="Arial"/>
              </a:rPr>
              <a:t>conv,</a:t>
            </a:r>
            <a:r>
              <a:rPr sz="900" spc="65" dirty="0">
                <a:solidFill>
                  <a:srgbClr val="37761D"/>
                </a:solidFill>
                <a:latin typeface="Arial"/>
                <a:cs typeface="Arial"/>
              </a:rPr>
              <a:t> </a:t>
            </a:r>
            <a:r>
              <a:rPr sz="900" dirty="0">
                <a:solidFill>
                  <a:srgbClr val="37761D"/>
                </a:solidFill>
                <a:latin typeface="Arial"/>
                <a:cs typeface="Arial"/>
              </a:rPr>
              <a:t>512,</a:t>
            </a:r>
            <a:r>
              <a:rPr sz="900" spc="65" dirty="0">
                <a:solidFill>
                  <a:srgbClr val="37761D"/>
                </a:solidFill>
                <a:latin typeface="Arial"/>
                <a:cs typeface="Arial"/>
              </a:rPr>
              <a:t> </a:t>
            </a:r>
            <a:r>
              <a:rPr sz="900" spc="-25" dirty="0">
                <a:solidFill>
                  <a:srgbClr val="37761D"/>
                </a:solidFill>
                <a:latin typeface="Arial"/>
                <a:cs typeface="Arial"/>
              </a:rPr>
              <a:t>/2</a:t>
            </a:r>
            <a:endParaRPr sz="900">
              <a:latin typeface="Arial"/>
              <a:cs typeface="Arial"/>
            </a:endParaRPr>
          </a:p>
        </p:txBody>
      </p:sp>
      <p:grpSp>
        <p:nvGrpSpPr>
          <p:cNvPr id="104" name="object 104"/>
          <p:cNvGrpSpPr/>
          <p:nvPr/>
        </p:nvGrpSpPr>
        <p:grpSpPr>
          <a:xfrm>
            <a:off x="8612987" y="835442"/>
            <a:ext cx="1104265" cy="583565"/>
            <a:chOff x="8612987" y="835442"/>
            <a:chExt cx="1104265" cy="583565"/>
          </a:xfrm>
        </p:grpSpPr>
        <p:sp>
          <p:nvSpPr>
            <p:cNvPr id="105" name="object 105"/>
            <p:cNvSpPr/>
            <p:nvPr/>
          </p:nvSpPr>
          <p:spPr>
            <a:xfrm>
              <a:off x="8644736" y="1159294"/>
              <a:ext cx="0" cy="50800"/>
            </a:xfrm>
            <a:custGeom>
              <a:avLst/>
              <a:gdLst/>
              <a:ahLst/>
              <a:cxnLst/>
              <a:rect l="l" t="t" r="r" b="b"/>
              <a:pathLst>
                <a:path h="50800">
                  <a:moveTo>
                    <a:pt x="1" y="50787"/>
                  </a:moveTo>
                  <a:lnTo>
                    <a:pt x="0" y="0"/>
                  </a:lnTo>
                </a:path>
              </a:pathLst>
            </a:custGeom>
            <a:ln w="12700">
              <a:solidFill>
                <a:srgbClr val="44536A"/>
              </a:solidFill>
            </a:ln>
          </p:spPr>
          <p:txBody>
            <a:bodyPr wrap="square" lIns="0" tIns="0" rIns="0" bIns="0" rtlCol="0"/>
            <a:lstStyle/>
            <a:p>
              <a:endParaRPr/>
            </a:p>
          </p:txBody>
        </p:sp>
        <p:sp>
          <p:nvSpPr>
            <p:cNvPr id="106" name="object 106"/>
            <p:cNvSpPr/>
            <p:nvPr/>
          </p:nvSpPr>
          <p:spPr>
            <a:xfrm>
              <a:off x="8644743" y="1324394"/>
              <a:ext cx="635" cy="52069"/>
            </a:xfrm>
            <a:custGeom>
              <a:avLst/>
              <a:gdLst/>
              <a:ahLst/>
              <a:cxnLst/>
              <a:rect l="l" t="t" r="r" b="b"/>
              <a:pathLst>
                <a:path w="634" h="52069">
                  <a:moveTo>
                    <a:pt x="400" y="51587"/>
                  </a:moveTo>
                  <a:lnTo>
                    <a:pt x="0" y="0"/>
                  </a:lnTo>
                </a:path>
              </a:pathLst>
            </a:custGeom>
            <a:ln w="12700">
              <a:solidFill>
                <a:srgbClr val="44536A"/>
              </a:solidFill>
            </a:ln>
          </p:spPr>
          <p:txBody>
            <a:bodyPr wrap="square" lIns="0" tIns="0" rIns="0" bIns="0" rtlCol="0"/>
            <a:lstStyle/>
            <a:p>
              <a:endParaRPr/>
            </a:p>
          </p:txBody>
        </p:sp>
        <p:sp>
          <p:nvSpPr>
            <p:cNvPr id="107" name="object 107"/>
            <p:cNvSpPr/>
            <p:nvPr/>
          </p:nvSpPr>
          <p:spPr>
            <a:xfrm>
              <a:off x="8670137" y="943390"/>
              <a:ext cx="1040765" cy="469265"/>
            </a:xfrm>
            <a:custGeom>
              <a:avLst/>
              <a:gdLst/>
              <a:ahLst/>
              <a:cxnLst/>
              <a:rect l="l" t="t" r="r" b="b"/>
              <a:pathLst>
                <a:path w="1040765" h="469265">
                  <a:moveTo>
                    <a:pt x="0" y="469078"/>
                  </a:moveTo>
                  <a:lnTo>
                    <a:pt x="67824" y="468422"/>
                  </a:lnTo>
                  <a:lnTo>
                    <a:pt x="135392" y="466495"/>
                  </a:lnTo>
                  <a:lnTo>
                    <a:pt x="202446" y="463353"/>
                  </a:lnTo>
                  <a:lnTo>
                    <a:pt x="268731" y="459054"/>
                  </a:lnTo>
                  <a:lnTo>
                    <a:pt x="333990" y="453656"/>
                  </a:lnTo>
                  <a:lnTo>
                    <a:pt x="397966" y="447218"/>
                  </a:lnTo>
                  <a:lnTo>
                    <a:pt x="460402" y="439796"/>
                  </a:lnTo>
                  <a:lnTo>
                    <a:pt x="521042" y="431450"/>
                  </a:lnTo>
                  <a:lnTo>
                    <a:pt x="579629" y="422235"/>
                  </a:lnTo>
                  <a:lnTo>
                    <a:pt x="635907" y="412211"/>
                  </a:lnTo>
                  <a:lnTo>
                    <a:pt x="689619" y="401436"/>
                  </a:lnTo>
                  <a:lnTo>
                    <a:pt x="740509" y="389966"/>
                  </a:lnTo>
                  <a:lnTo>
                    <a:pt x="788320" y="377860"/>
                  </a:lnTo>
                  <a:lnTo>
                    <a:pt x="832795" y="365176"/>
                  </a:lnTo>
                  <a:lnTo>
                    <a:pt x="873678" y="351972"/>
                  </a:lnTo>
                  <a:lnTo>
                    <a:pt x="910712" y="338305"/>
                  </a:lnTo>
                  <a:lnTo>
                    <a:pt x="972207" y="309814"/>
                  </a:lnTo>
                  <a:lnTo>
                    <a:pt x="1015228" y="280166"/>
                  </a:lnTo>
                  <a:lnTo>
                    <a:pt x="1040630" y="234539"/>
                  </a:lnTo>
                  <a:lnTo>
                    <a:pt x="1037728" y="219252"/>
                  </a:lnTo>
                  <a:lnTo>
                    <a:pt x="996241" y="173971"/>
                  </a:lnTo>
                  <a:lnTo>
                    <a:pt x="943827" y="144844"/>
                  </a:lnTo>
                  <a:lnTo>
                    <a:pt x="873998" y="117105"/>
                  </a:lnTo>
                  <a:lnTo>
                    <a:pt x="833194" y="103900"/>
                  </a:lnTo>
                  <a:lnTo>
                    <a:pt x="788805" y="91216"/>
                  </a:lnTo>
                  <a:lnTo>
                    <a:pt x="741086" y="79111"/>
                  </a:lnTo>
                  <a:lnTo>
                    <a:pt x="690294" y="67641"/>
                  </a:lnTo>
                  <a:lnTo>
                    <a:pt x="636685" y="56865"/>
                  </a:lnTo>
                  <a:lnTo>
                    <a:pt x="580515" y="46842"/>
                  </a:lnTo>
                  <a:lnTo>
                    <a:pt x="522040" y="37627"/>
                  </a:lnTo>
                  <a:lnTo>
                    <a:pt x="461517" y="29281"/>
                  </a:lnTo>
                  <a:lnTo>
                    <a:pt x="399200" y="21859"/>
                  </a:lnTo>
                  <a:lnTo>
                    <a:pt x="335348" y="15421"/>
                  </a:lnTo>
                  <a:lnTo>
                    <a:pt x="270214" y="10023"/>
                  </a:lnTo>
                  <a:lnTo>
                    <a:pt x="204057" y="5725"/>
                  </a:lnTo>
                  <a:lnTo>
                    <a:pt x="137131" y="2583"/>
                  </a:lnTo>
                  <a:lnTo>
                    <a:pt x="69693" y="655"/>
                  </a:lnTo>
                  <a:lnTo>
                    <a:pt x="1999" y="0"/>
                  </a:lnTo>
                </a:path>
              </a:pathLst>
            </a:custGeom>
            <a:ln w="12700">
              <a:solidFill>
                <a:srgbClr val="44536A"/>
              </a:solidFill>
            </a:ln>
          </p:spPr>
          <p:txBody>
            <a:bodyPr wrap="square" lIns="0" tIns="0" rIns="0" bIns="0" rtlCol="0"/>
            <a:lstStyle/>
            <a:p>
              <a:endParaRPr/>
            </a:p>
          </p:txBody>
        </p:sp>
        <p:pic>
          <p:nvPicPr>
            <p:cNvPr id="108" name="object 108"/>
            <p:cNvPicPr/>
            <p:nvPr/>
          </p:nvPicPr>
          <p:blipFill>
            <a:blip r:embed="rId14" cstate="print"/>
            <a:stretch>
              <a:fillRect/>
            </a:stretch>
          </p:blipFill>
          <p:spPr>
            <a:xfrm>
              <a:off x="8612987" y="835442"/>
              <a:ext cx="63500" cy="203277"/>
            </a:xfrm>
            <a:prstGeom prst="rect">
              <a:avLst/>
            </a:prstGeom>
          </p:spPr>
        </p:pic>
      </p:grpSp>
      <p:sp>
        <p:nvSpPr>
          <p:cNvPr id="109" name="object 109"/>
          <p:cNvSpPr txBox="1"/>
          <p:nvPr/>
        </p:nvSpPr>
        <p:spPr>
          <a:xfrm>
            <a:off x="8054187" y="721144"/>
            <a:ext cx="1155700" cy="114300"/>
          </a:xfrm>
          <a:prstGeom prst="rect">
            <a:avLst/>
          </a:prstGeom>
          <a:solidFill>
            <a:srgbClr val="C8DAF7"/>
          </a:solidFill>
          <a:ln w="25400">
            <a:solidFill>
              <a:srgbClr val="4985E7"/>
            </a:solidFill>
          </a:ln>
        </p:spPr>
        <p:txBody>
          <a:bodyPr vert="horz" wrap="square" lIns="0" tIns="0" rIns="0" bIns="0" rtlCol="0">
            <a:spAutoFit/>
          </a:bodyPr>
          <a:lstStyle/>
          <a:p>
            <a:pPr algn="ctr">
              <a:lnSpc>
                <a:spcPts val="900"/>
              </a:lnSpc>
            </a:pPr>
            <a:r>
              <a:rPr sz="900" spc="-20" dirty="0">
                <a:solidFill>
                  <a:srgbClr val="4985E7"/>
                </a:solidFill>
                <a:latin typeface="Arial"/>
                <a:cs typeface="Arial"/>
              </a:rPr>
              <a:t>Pool</a:t>
            </a:r>
            <a:endParaRPr sz="900">
              <a:latin typeface="Arial"/>
              <a:cs typeface="Arial"/>
            </a:endParaRPr>
          </a:p>
        </p:txBody>
      </p:sp>
      <p:sp>
        <p:nvSpPr>
          <p:cNvPr id="110" name="object 110"/>
          <p:cNvSpPr txBox="1">
            <a:spLocks noGrp="1"/>
          </p:cNvSpPr>
          <p:nvPr>
            <p:ph type="title"/>
          </p:nvPr>
        </p:nvSpPr>
        <p:spPr>
          <a:xfrm>
            <a:off x="916939" y="332739"/>
            <a:ext cx="2301240" cy="635000"/>
          </a:xfrm>
          <a:prstGeom prst="rect">
            <a:avLst/>
          </a:prstGeom>
        </p:spPr>
        <p:txBody>
          <a:bodyPr vert="horz" wrap="square" lIns="0" tIns="12700" rIns="0" bIns="0" rtlCol="0">
            <a:spAutoFit/>
          </a:bodyPr>
          <a:lstStyle/>
          <a:p>
            <a:pPr marL="12700">
              <a:lnSpc>
                <a:spcPct val="100000"/>
              </a:lnSpc>
              <a:spcBef>
                <a:spcPts val="100"/>
              </a:spcBef>
            </a:pPr>
            <a:r>
              <a:rPr dirty="0"/>
              <a:t>Fast</a:t>
            </a:r>
            <a:r>
              <a:rPr spc="-195" dirty="0"/>
              <a:t> </a:t>
            </a:r>
            <a:r>
              <a:rPr spc="-20" dirty="0"/>
              <a:t>R-</a:t>
            </a:r>
            <a:r>
              <a:rPr spc="-25" dirty="0"/>
              <a:t>CNN</a:t>
            </a:r>
          </a:p>
        </p:txBody>
      </p:sp>
      <p:grpSp>
        <p:nvGrpSpPr>
          <p:cNvPr id="111" name="object 111"/>
          <p:cNvGrpSpPr/>
          <p:nvPr/>
        </p:nvGrpSpPr>
        <p:grpSpPr>
          <a:xfrm>
            <a:off x="1057588" y="3834003"/>
            <a:ext cx="4678045" cy="2329180"/>
            <a:chOff x="1057588" y="3834003"/>
            <a:chExt cx="4678045" cy="2329180"/>
          </a:xfrm>
        </p:grpSpPr>
        <p:pic>
          <p:nvPicPr>
            <p:cNvPr id="112" name="object 112"/>
            <p:cNvPicPr/>
            <p:nvPr/>
          </p:nvPicPr>
          <p:blipFill>
            <a:blip r:embed="rId15" cstate="print"/>
            <a:stretch>
              <a:fillRect/>
            </a:stretch>
          </p:blipFill>
          <p:spPr>
            <a:xfrm>
              <a:off x="1063751" y="4611624"/>
              <a:ext cx="4666488" cy="1545336"/>
            </a:xfrm>
            <a:prstGeom prst="rect">
              <a:avLst/>
            </a:prstGeom>
          </p:spPr>
        </p:pic>
        <p:sp>
          <p:nvSpPr>
            <p:cNvPr id="113" name="object 113"/>
            <p:cNvSpPr/>
            <p:nvPr/>
          </p:nvSpPr>
          <p:spPr>
            <a:xfrm>
              <a:off x="1063938" y="4613325"/>
              <a:ext cx="4665345" cy="1543685"/>
            </a:xfrm>
            <a:custGeom>
              <a:avLst/>
              <a:gdLst/>
              <a:ahLst/>
              <a:cxnLst/>
              <a:rect l="l" t="t" r="r" b="b"/>
              <a:pathLst>
                <a:path w="4665345" h="1543685">
                  <a:moveTo>
                    <a:pt x="0" y="1543420"/>
                  </a:moveTo>
                  <a:lnTo>
                    <a:pt x="1426560" y="0"/>
                  </a:lnTo>
                  <a:lnTo>
                    <a:pt x="4664762" y="0"/>
                  </a:lnTo>
                  <a:lnTo>
                    <a:pt x="3238191" y="1543420"/>
                  </a:lnTo>
                  <a:lnTo>
                    <a:pt x="0" y="1543420"/>
                  </a:lnTo>
                  <a:close/>
                </a:path>
              </a:pathLst>
            </a:custGeom>
            <a:ln w="12700">
              <a:solidFill>
                <a:srgbClr val="1D7D66"/>
              </a:solidFill>
            </a:ln>
          </p:spPr>
          <p:txBody>
            <a:bodyPr wrap="square" lIns="0" tIns="0" rIns="0" bIns="0" rtlCol="0"/>
            <a:lstStyle/>
            <a:p>
              <a:endParaRPr/>
            </a:p>
          </p:txBody>
        </p:sp>
        <p:sp>
          <p:nvSpPr>
            <p:cNvPr id="114" name="object 114"/>
            <p:cNvSpPr/>
            <p:nvPr/>
          </p:nvSpPr>
          <p:spPr>
            <a:xfrm>
              <a:off x="2111044" y="4306633"/>
              <a:ext cx="2248535" cy="1398905"/>
            </a:xfrm>
            <a:custGeom>
              <a:avLst/>
              <a:gdLst/>
              <a:ahLst/>
              <a:cxnLst/>
              <a:rect l="l" t="t" r="r" b="b"/>
              <a:pathLst>
                <a:path w="2248535" h="1398904">
                  <a:moveTo>
                    <a:pt x="2248115" y="0"/>
                  </a:moveTo>
                  <a:lnTo>
                    <a:pt x="0" y="0"/>
                  </a:lnTo>
                  <a:lnTo>
                    <a:pt x="0" y="1398852"/>
                  </a:lnTo>
                  <a:lnTo>
                    <a:pt x="2248115" y="1398852"/>
                  </a:lnTo>
                  <a:lnTo>
                    <a:pt x="2248115" y="0"/>
                  </a:lnTo>
                  <a:close/>
                </a:path>
              </a:pathLst>
            </a:custGeom>
            <a:solidFill>
              <a:srgbClr val="FFFFFF">
                <a:alpha val="92939"/>
              </a:srgbClr>
            </a:solidFill>
          </p:spPr>
          <p:txBody>
            <a:bodyPr wrap="square" lIns="0" tIns="0" rIns="0" bIns="0" rtlCol="0"/>
            <a:lstStyle/>
            <a:p>
              <a:endParaRPr/>
            </a:p>
          </p:txBody>
        </p:sp>
        <p:sp>
          <p:nvSpPr>
            <p:cNvPr id="115" name="object 115"/>
            <p:cNvSpPr/>
            <p:nvPr/>
          </p:nvSpPr>
          <p:spPr>
            <a:xfrm>
              <a:off x="4359160" y="3840353"/>
              <a:ext cx="466725" cy="1865630"/>
            </a:xfrm>
            <a:custGeom>
              <a:avLst/>
              <a:gdLst/>
              <a:ahLst/>
              <a:cxnLst/>
              <a:rect l="l" t="t" r="r" b="b"/>
              <a:pathLst>
                <a:path w="466725" h="1865629">
                  <a:moveTo>
                    <a:pt x="466280" y="0"/>
                  </a:moveTo>
                  <a:lnTo>
                    <a:pt x="0" y="466280"/>
                  </a:lnTo>
                  <a:lnTo>
                    <a:pt x="0" y="1865133"/>
                  </a:lnTo>
                  <a:lnTo>
                    <a:pt x="466280" y="1398854"/>
                  </a:lnTo>
                  <a:lnTo>
                    <a:pt x="466280" y="0"/>
                  </a:lnTo>
                  <a:close/>
                </a:path>
              </a:pathLst>
            </a:custGeom>
            <a:solidFill>
              <a:srgbClr val="CDCDCD">
                <a:alpha val="92939"/>
              </a:srgbClr>
            </a:solidFill>
          </p:spPr>
          <p:txBody>
            <a:bodyPr wrap="square" lIns="0" tIns="0" rIns="0" bIns="0" rtlCol="0"/>
            <a:lstStyle/>
            <a:p>
              <a:endParaRPr/>
            </a:p>
          </p:txBody>
        </p:sp>
        <p:sp>
          <p:nvSpPr>
            <p:cNvPr id="116" name="object 116"/>
            <p:cNvSpPr/>
            <p:nvPr/>
          </p:nvSpPr>
          <p:spPr>
            <a:xfrm>
              <a:off x="2111044" y="3840353"/>
              <a:ext cx="2714625" cy="466725"/>
            </a:xfrm>
            <a:custGeom>
              <a:avLst/>
              <a:gdLst/>
              <a:ahLst/>
              <a:cxnLst/>
              <a:rect l="l" t="t" r="r" b="b"/>
              <a:pathLst>
                <a:path w="2714625" h="466725">
                  <a:moveTo>
                    <a:pt x="2714396" y="0"/>
                  </a:moveTo>
                  <a:lnTo>
                    <a:pt x="466280" y="0"/>
                  </a:lnTo>
                  <a:lnTo>
                    <a:pt x="0" y="466280"/>
                  </a:lnTo>
                  <a:lnTo>
                    <a:pt x="2248115" y="466280"/>
                  </a:lnTo>
                  <a:lnTo>
                    <a:pt x="2714396" y="0"/>
                  </a:lnTo>
                  <a:close/>
                </a:path>
              </a:pathLst>
            </a:custGeom>
            <a:solidFill>
              <a:srgbClr val="FFFFFF">
                <a:alpha val="92939"/>
              </a:srgbClr>
            </a:solidFill>
          </p:spPr>
          <p:txBody>
            <a:bodyPr wrap="square" lIns="0" tIns="0" rIns="0" bIns="0" rtlCol="0"/>
            <a:lstStyle/>
            <a:p>
              <a:endParaRPr/>
            </a:p>
          </p:txBody>
        </p:sp>
        <p:sp>
          <p:nvSpPr>
            <p:cNvPr id="117" name="object 117"/>
            <p:cNvSpPr/>
            <p:nvPr/>
          </p:nvSpPr>
          <p:spPr>
            <a:xfrm>
              <a:off x="2111044" y="3840353"/>
              <a:ext cx="2714625" cy="1865630"/>
            </a:xfrm>
            <a:custGeom>
              <a:avLst/>
              <a:gdLst/>
              <a:ahLst/>
              <a:cxnLst/>
              <a:rect l="l" t="t" r="r" b="b"/>
              <a:pathLst>
                <a:path w="2714625" h="1865629">
                  <a:moveTo>
                    <a:pt x="0" y="466284"/>
                  </a:moveTo>
                  <a:lnTo>
                    <a:pt x="466284" y="0"/>
                  </a:lnTo>
                  <a:lnTo>
                    <a:pt x="2714401" y="0"/>
                  </a:lnTo>
                  <a:lnTo>
                    <a:pt x="2714401" y="1398850"/>
                  </a:lnTo>
                  <a:lnTo>
                    <a:pt x="2248121" y="1865141"/>
                  </a:lnTo>
                  <a:lnTo>
                    <a:pt x="0" y="1865141"/>
                  </a:lnTo>
                  <a:lnTo>
                    <a:pt x="0" y="466284"/>
                  </a:lnTo>
                  <a:close/>
                </a:path>
                <a:path w="2714625" h="1865629">
                  <a:moveTo>
                    <a:pt x="0" y="466284"/>
                  </a:moveTo>
                  <a:lnTo>
                    <a:pt x="2248121" y="466284"/>
                  </a:lnTo>
                  <a:lnTo>
                    <a:pt x="2714401" y="0"/>
                  </a:lnTo>
                </a:path>
                <a:path w="2714625" h="1865629">
                  <a:moveTo>
                    <a:pt x="2248121" y="466284"/>
                  </a:moveTo>
                  <a:lnTo>
                    <a:pt x="2248121" y="1865141"/>
                  </a:lnTo>
                </a:path>
              </a:pathLst>
            </a:custGeom>
            <a:ln w="12700">
              <a:solidFill>
                <a:srgbClr val="1D7D66"/>
              </a:solidFill>
            </a:ln>
          </p:spPr>
          <p:txBody>
            <a:bodyPr wrap="square" lIns="0" tIns="0" rIns="0" bIns="0" rtlCol="0"/>
            <a:lstStyle/>
            <a:p>
              <a:endParaRPr/>
            </a:p>
          </p:txBody>
        </p:sp>
      </p:grpSp>
      <p:sp>
        <p:nvSpPr>
          <p:cNvPr id="118" name="object 118"/>
          <p:cNvSpPr txBox="1"/>
          <p:nvPr/>
        </p:nvSpPr>
        <p:spPr>
          <a:xfrm>
            <a:off x="2690787" y="4784852"/>
            <a:ext cx="108966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ConvNet</a:t>
            </a:r>
            <a:endParaRPr sz="2400">
              <a:latin typeface="Calibri"/>
              <a:cs typeface="Calibri"/>
            </a:endParaRPr>
          </a:p>
        </p:txBody>
      </p:sp>
      <p:grpSp>
        <p:nvGrpSpPr>
          <p:cNvPr id="119" name="object 119"/>
          <p:cNvGrpSpPr/>
          <p:nvPr/>
        </p:nvGrpSpPr>
        <p:grpSpPr>
          <a:xfrm>
            <a:off x="2104694" y="2980156"/>
            <a:ext cx="2727325" cy="1104900"/>
            <a:chOff x="2104694" y="2980156"/>
            <a:chExt cx="2727325" cy="1104900"/>
          </a:xfrm>
        </p:grpSpPr>
        <p:sp>
          <p:nvSpPr>
            <p:cNvPr id="120" name="object 120"/>
            <p:cNvSpPr/>
            <p:nvPr/>
          </p:nvSpPr>
          <p:spPr>
            <a:xfrm>
              <a:off x="2111044" y="3301072"/>
              <a:ext cx="2714625" cy="458470"/>
            </a:xfrm>
            <a:custGeom>
              <a:avLst/>
              <a:gdLst/>
              <a:ahLst/>
              <a:cxnLst/>
              <a:rect l="l" t="t" r="r" b="b"/>
              <a:pathLst>
                <a:path w="2714625" h="458470">
                  <a:moveTo>
                    <a:pt x="2714396" y="0"/>
                  </a:moveTo>
                  <a:lnTo>
                    <a:pt x="423557" y="0"/>
                  </a:lnTo>
                  <a:lnTo>
                    <a:pt x="0" y="458241"/>
                  </a:lnTo>
                  <a:lnTo>
                    <a:pt x="2290851" y="458241"/>
                  </a:lnTo>
                  <a:lnTo>
                    <a:pt x="2714396" y="0"/>
                  </a:lnTo>
                  <a:close/>
                </a:path>
              </a:pathLst>
            </a:custGeom>
            <a:solidFill>
              <a:srgbClr val="E7E6E6"/>
            </a:solidFill>
          </p:spPr>
          <p:txBody>
            <a:bodyPr wrap="square" lIns="0" tIns="0" rIns="0" bIns="0" rtlCol="0"/>
            <a:lstStyle/>
            <a:p>
              <a:endParaRPr/>
            </a:p>
          </p:txBody>
        </p:sp>
        <p:sp>
          <p:nvSpPr>
            <p:cNvPr id="121" name="object 121"/>
            <p:cNvSpPr/>
            <p:nvPr/>
          </p:nvSpPr>
          <p:spPr>
            <a:xfrm>
              <a:off x="2111044" y="3301072"/>
              <a:ext cx="2714625" cy="458470"/>
            </a:xfrm>
            <a:custGeom>
              <a:avLst/>
              <a:gdLst/>
              <a:ahLst/>
              <a:cxnLst/>
              <a:rect l="l" t="t" r="r" b="b"/>
              <a:pathLst>
                <a:path w="2714625" h="458470">
                  <a:moveTo>
                    <a:pt x="0" y="458248"/>
                  </a:moveTo>
                  <a:lnTo>
                    <a:pt x="423555" y="0"/>
                  </a:lnTo>
                  <a:lnTo>
                    <a:pt x="2714401" y="0"/>
                  </a:lnTo>
                  <a:lnTo>
                    <a:pt x="2290841" y="458248"/>
                  </a:lnTo>
                  <a:lnTo>
                    <a:pt x="0" y="458248"/>
                  </a:lnTo>
                  <a:close/>
                </a:path>
              </a:pathLst>
            </a:custGeom>
            <a:ln w="12700">
              <a:solidFill>
                <a:srgbClr val="1D7D66"/>
              </a:solidFill>
            </a:ln>
          </p:spPr>
          <p:txBody>
            <a:bodyPr wrap="square" lIns="0" tIns="0" rIns="0" bIns="0" rtlCol="0"/>
            <a:lstStyle/>
            <a:p>
              <a:endParaRPr/>
            </a:p>
          </p:txBody>
        </p:sp>
        <p:sp>
          <p:nvSpPr>
            <p:cNvPr id="122" name="object 122"/>
            <p:cNvSpPr/>
            <p:nvPr/>
          </p:nvSpPr>
          <p:spPr>
            <a:xfrm>
              <a:off x="3288474" y="3781933"/>
              <a:ext cx="238760" cy="297180"/>
            </a:xfrm>
            <a:custGeom>
              <a:avLst/>
              <a:gdLst/>
              <a:ahLst/>
              <a:cxnLst/>
              <a:rect l="l" t="t" r="r" b="b"/>
              <a:pathLst>
                <a:path w="238760" h="297179">
                  <a:moveTo>
                    <a:pt x="119138" y="0"/>
                  </a:moveTo>
                  <a:lnTo>
                    <a:pt x="0" y="119126"/>
                  </a:lnTo>
                  <a:lnTo>
                    <a:pt x="59575" y="119126"/>
                  </a:lnTo>
                  <a:lnTo>
                    <a:pt x="59575" y="296646"/>
                  </a:lnTo>
                  <a:lnTo>
                    <a:pt x="178701" y="296646"/>
                  </a:lnTo>
                  <a:lnTo>
                    <a:pt x="178701" y="119126"/>
                  </a:lnTo>
                  <a:lnTo>
                    <a:pt x="238277" y="119126"/>
                  </a:lnTo>
                  <a:lnTo>
                    <a:pt x="119138" y="0"/>
                  </a:lnTo>
                  <a:close/>
                </a:path>
              </a:pathLst>
            </a:custGeom>
            <a:solidFill>
              <a:srgbClr val="28AD8A"/>
            </a:solidFill>
          </p:spPr>
          <p:txBody>
            <a:bodyPr wrap="square" lIns="0" tIns="0" rIns="0" bIns="0" rtlCol="0"/>
            <a:lstStyle/>
            <a:p>
              <a:endParaRPr/>
            </a:p>
          </p:txBody>
        </p:sp>
        <p:sp>
          <p:nvSpPr>
            <p:cNvPr id="123" name="object 123"/>
            <p:cNvSpPr/>
            <p:nvPr/>
          </p:nvSpPr>
          <p:spPr>
            <a:xfrm>
              <a:off x="3288474" y="378193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24" name="object 124"/>
            <p:cNvSpPr/>
            <p:nvPr/>
          </p:nvSpPr>
          <p:spPr>
            <a:xfrm>
              <a:off x="2359710" y="3408921"/>
              <a:ext cx="753745" cy="292735"/>
            </a:xfrm>
            <a:custGeom>
              <a:avLst/>
              <a:gdLst/>
              <a:ahLst/>
              <a:cxnLst/>
              <a:rect l="l" t="t" r="r" b="b"/>
              <a:pathLst>
                <a:path w="753744" h="292735">
                  <a:moveTo>
                    <a:pt x="753427" y="0"/>
                  </a:moveTo>
                  <a:lnTo>
                    <a:pt x="270103" y="0"/>
                  </a:lnTo>
                  <a:lnTo>
                    <a:pt x="0" y="292227"/>
                  </a:lnTo>
                  <a:lnTo>
                    <a:pt x="483323" y="292227"/>
                  </a:lnTo>
                  <a:lnTo>
                    <a:pt x="753427" y="0"/>
                  </a:lnTo>
                  <a:close/>
                </a:path>
              </a:pathLst>
            </a:custGeom>
            <a:solidFill>
              <a:srgbClr val="E7E6E6"/>
            </a:solidFill>
          </p:spPr>
          <p:txBody>
            <a:bodyPr wrap="square" lIns="0" tIns="0" rIns="0" bIns="0" rtlCol="0"/>
            <a:lstStyle/>
            <a:p>
              <a:endParaRPr/>
            </a:p>
          </p:txBody>
        </p:sp>
        <p:sp>
          <p:nvSpPr>
            <p:cNvPr id="125" name="object 125"/>
            <p:cNvSpPr/>
            <p:nvPr/>
          </p:nvSpPr>
          <p:spPr>
            <a:xfrm>
              <a:off x="2359710" y="3408921"/>
              <a:ext cx="753745" cy="292735"/>
            </a:xfrm>
            <a:custGeom>
              <a:avLst/>
              <a:gdLst/>
              <a:ahLst/>
              <a:cxnLst/>
              <a:rect l="l" t="t" r="r" b="b"/>
              <a:pathLst>
                <a:path w="753744" h="292735">
                  <a:moveTo>
                    <a:pt x="0" y="292229"/>
                  </a:moveTo>
                  <a:lnTo>
                    <a:pt x="270104" y="0"/>
                  </a:lnTo>
                  <a:lnTo>
                    <a:pt x="753427" y="0"/>
                  </a:lnTo>
                  <a:lnTo>
                    <a:pt x="483323" y="292229"/>
                  </a:lnTo>
                  <a:lnTo>
                    <a:pt x="0" y="292229"/>
                  </a:lnTo>
                  <a:close/>
                </a:path>
              </a:pathLst>
            </a:custGeom>
            <a:ln w="12700">
              <a:solidFill>
                <a:srgbClr val="1D7D66"/>
              </a:solidFill>
            </a:ln>
          </p:spPr>
          <p:txBody>
            <a:bodyPr wrap="square" lIns="0" tIns="0" rIns="0" bIns="0" rtlCol="0"/>
            <a:lstStyle/>
            <a:p>
              <a:endParaRPr/>
            </a:p>
          </p:txBody>
        </p:sp>
        <p:sp>
          <p:nvSpPr>
            <p:cNvPr id="126" name="object 126"/>
            <p:cNvSpPr/>
            <p:nvPr/>
          </p:nvSpPr>
          <p:spPr>
            <a:xfrm>
              <a:off x="3091497" y="3534752"/>
              <a:ext cx="857885" cy="119380"/>
            </a:xfrm>
            <a:custGeom>
              <a:avLst/>
              <a:gdLst/>
              <a:ahLst/>
              <a:cxnLst/>
              <a:rect l="l" t="t" r="r" b="b"/>
              <a:pathLst>
                <a:path w="857885" h="119379">
                  <a:moveTo>
                    <a:pt x="857516" y="0"/>
                  </a:moveTo>
                  <a:lnTo>
                    <a:pt x="110108" y="0"/>
                  </a:lnTo>
                  <a:lnTo>
                    <a:pt x="0" y="119138"/>
                  </a:lnTo>
                  <a:lnTo>
                    <a:pt x="747394" y="119138"/>
                  </a:lnTo>
                  <a:lnTo>
                    <a:pt x="857516" y="0"/>
                  </a:lnTo>
                  <a:close/>
                </a:path>
              </a:pathLst>
            </a:custGeom>
            <a:solidFill>
              <a:srgbClr val="E7E6E6"/>
            </a:solidFill>
          </p:spPr>
          <p:txBody>
            <a:bodyPr wrap="square" lIns="0" tIns="0" rIns="0" bIns="0" rtlCol="0"/>
            <a:lstStyle/>
            <a:p>
              <a:endParaRPr/>
            </a:p>
          </p:txBody>
        </p:sp>
        <p:sp>
          <p:nvSpPr>
            <p:cNvPr id="127" name="object 127"/>
            <p:cNvSpPr/>
            <p:nvPr/>
          </p:nvSpPr>
          <p:spPr>
            <a:xfrm>
              <a:off x="3091497" y="3534752"/>
              <a:ext cx="857885" cy="119380"/>
            </a:xfrm>
            <a:custGeom>
              <a:avLst/>
              <a:gdLst/>
              <a:ahLst/>
              <a:cxnLst/>
              <a:rect l="l" t="t" r="r" b="b"/>
              <a:pathLst>
                <a:path w="857885" h="119379">
                  <a:moveTo>
                    <a:pt x="0" y="119133"/>
                  </a:moveTo>
                  <a:lnTo>
                    <a:pt x="110113" y="0"/>
                  </a:lnTo>
                  <a:lnTo>
                    <a:pt x="857520" y="0"/>
                  </a:lnTo>
                  <a:lnTo>
                    <a:pt x="747407" y="119133"/>
                  </a:lnTo>
                  <a:lnTo>
                    <a:pt x="0" y="119133"/>
                  </a:lnTo>
                  <a:close/>
                </a:path>
              </a:pathLst>
            </a:custGeom>
            <a:ln w="12700">
              <a:solidFill>
                <a:srgbClr val="1D7D66"/>
              </a:solidFill>
            </a:ln>
          </p:spPr>
          <p:txBody>
            <a:bodyPr wrap="square" lIns="0" tIns="0" rIns="0" bIns="0" rtlCol="0"/>
            <a:lstStyle/>
            <a:p>
              <a:endParaRPr/>
            </a:p>
          </p:txBody>
        </p:sp>
        <p:sp>
          <p:nvSpPr>
            <p:cNvPr id="128" name="object 128"/>
            <p:cNvSpPr/>
            <p:nvPr/>
          </p:nvSpPr>
          <p:spPr>
            <a:xfrm>
              <a:off x="3949103" y="3358375"/>
              <a:ext cx="671830" cy="342900"/>
            </a:xfrm>
            <a:custGeom>
              <a:avLst/>
              <a:gdLst/>
              <a:ahLst/>
              <a:cxnLst/>
              <a:rect l="l" t="t" r="r" b="b"/>
              <a:pathLst>
                <a:path w="671829" h="342900">
                  <a:moveTo>
                    <a:pt x="671449" y="0"/>
                  </a:moveTo>
                  <a:lnTo>
                    <a:pt x="316712" y="0"/>
                  </a:lnTo>
                  <a:lnTo>
                    <a:pt x="0" y="342645"/>
                  </a:lnTo>
                  <a:lnTo>
                    <a:pt x="354736" y="342645"/>
                  </a:lnTo>
                  <a:lnTo>
                    <a:pt x="671449" y="0"/>
                  </a:lnTo>
                  <a:close/>
                </a:path>
              </a:pathLst>
            </a:custGeom>
            <a:solidFill>
              <a:srgbClr val="E7E6E6"/>
            </a:solidFill>
          </p:spPr>
          <p:txBody>
            <a:bodyPr wrap="square" lIns="0" tIns="0" rIns="0" bIns="0" rtlCol="0"/>
            <a:lstStyle/>
            <a:p>
              <a:endParaRPr/>
            </a:p>
          </p:txBody>
        </p:sp>
        <p:sp>
          <p:nvSpPr>
            <p:cNvPr id="129" name="object 129"/>
            <p:cNvSpPr/>
            <p:nvPr/>
          </p:nvSpPr>
          <p:spPr>
            <a:xfrm>
              <a:off x="3949103" y="3358375"/>
              <a:ext cx="671830" cy="342900"/>
            </a:xfrm>
            <a:custGeom>
              <a:avLst/>
              <a:gdLst/>
              <a:ahLst/>
              <a:cxnLst/>
              <a:rect l="l" t="t" r="r" b="b"/>
              <a:pathLst>
                <a:path w="671829" h="342900">
                  <a:moveTo>
                    <a:pt x="0" y="342654"/>
                  </a:moveTo>
                  <a:lnTo>
                    <a:pt x="316711" y="0"/>
                  </a:lnTo>
                  <a:lnTo>
                    <a:pt x="671449" y="0"/>
                  </a:lnTo>
                  <a:lnTo>
                    <a:pt x="354738" y="342654"/>
                  </a:lnTo>
                  <a:lnTo>
                    <a:pt x="0" y="342654"/>
                  </a:lnTo>
                  <a:close/>
                </a:path>
              </a:pathLst>
            </a:custGeom>
            <a:ln w="12700">
              <a:solidFill>
                <a:srgbClr val="1D7D66"/>
              </a:solidFill>
            </a:ln>
          </p:spPr>
          <p:txBody>
            <a:bodyPr wrap="square" lIns="0" tIns="0" rIns="0" bIns="0" rtlCol="0"/>
            <a:lstStyle/>
            <a:p>
              <a:endParaRPr/>
            </a:p>
          </p:txBody>
        </p:sp>
        <p:sp>
          <p:nvSpPr>
            <p:cNvPr id="130" name="object 130"/>
            <p:cNvSpPr/>
            <p:nvPr/>
          </p:nvSpPr>
          <p:spPr>
            <a:xfrm>
              <a:off x="2672803" y="3202203"/>
              <a:ext cx="238760" cy="297180"/>
            </a:xfrm>
            <a:custGeom>
              <a:avLst/>
              <a:gdLst/>
              <a:ahLst/>
              <a:cxnLst/>
              <a:rect l="l" t="t" r="r" b="b"/>
              <a:pathLst>
                <a:path w="238760" h="297179">
                  <a:moveTo>
                    <a:pt x="119125" y="0"/>
                  </a:moveTo>
                  <a:lnTo>
                    <a:pt x="0" y="119125"/>
                  </a:lnTo>
                  <a:lnTo>
                    <a:pt x="59562" y="119125"/>
                  </a:lnTo>
                  <a:lnTo>
                    <a:pt x="59562" y="296646"/>
                  </a:lnTo>
                  <a:lnTo>
                    <a:pt x="178688" y="296646"/>
                  </a:lnTo>
                  <a:lnTo>
                    <a:pt x="178688" y="119125"/>
                  </a:lnTo>
                  <a:lnTo>
                    <a:pt x="238264" y="119125"/>
                  </a:lnTo>
                  <a:lnTo>
                    <a:pt x="119125" y="0"/>
                  </a:lnTo>
                  <a:close/>
                </a:path>
              </a:pathLst>
            </a:custGeom>
            <a:solidFill>
              <a:srgbClr val="28AD8A"/>
            </a:solidFill>
          </p:spPr>
          <p:txBody>
            <a:bodyPr wrap="square" lIns="0" tIns="0" rIns="0" bIns="0" rtlCol="0"/>
            <a:lstStyle/>
            <a:p>
              <a:endParaRPr/>
            </a:p>
          </p:txBody>
        </p:sp>
        <p:sp>
          <p:nvSpPr>
            <p:cNvPr id="131" name="object 131"/>
            <p:cNvSpPr/>
            <p:nvPr/>
          </p:nvSpPr>
          <p:spPr>
            <a:xfrm>
              <a:off x="2672803" y="320220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32" name="object 132"/>
            <p:cNvSpPr/>
            <p:nvPr/>
          </p:nvSpPr>
          <p:spPr>
            <a:xfrm>
              <a:off x="3414306" y="3311753"/>
              <a:ext cx="238760" cy="297180"/>
            </a:xfrm>
            <a:custGeom>
              <a:avLst/>
              <a:gdLst/>
              <a:ahLst/>
              <a:cxnLst/>
              <a:rect l="l" t="t" r="r" b="b"/>
              <a:pathLst>
                <a:path w="238760" h="297179">
                  <a:moveTo>
                    <a:pt x="119138" y="0"/>
                  </a:moveTo>
                  <a:lnTo>
                    <a:pt x="0" y="119126"/>
                  </a:lnTo>
                  <a:lnTo>
                    <a:pt x="59575" y="119126"/>
                  </a:lnTo>
                  <a:lnTo>
                    <a:pt x="59575" y="296646"/>
                  </a:lnTo>
                  <a:lnTo>
                    <a:pt x="178701" y="296646"/>
                  </a:lnTo>
                  <a:lnTo>
                    <a:pt x="178701" y="119126"/>
                  </a:lnTo>
                  <a:lnTo>
                    <a:pt x="238277" y="119126"/>
                  </a:lnTo>
                  <a:lnTo>
                    <a:pt x="119138" y="0"/>
                  </a:lnTo>
                  <a:close/>
                </a:path>
              </a:pathLst>
            </a:custGeom>
            <a:solidFill>
              <a:srgbClr val="28AD8A"/>
            </a:solidFill>
          </p:spPr>
          <p:txBody>
            <a:bodyPr wrap="square" lIns="0" tIns="0" rIns="0" bIns="0" rtlCol="0"/>
            <a:lstStyle/>
            <a:p>
              <a:endParaRPr/>
            </a:p>
          </p:txBody>
        </p:sp>
        <p:sp>
          <p:nvSpPr>
            <p:cNvPr id="133" name="object 133"/>
            <p:cNvSpPr/>
            <p:nvPr/>
          </p:nvSpPr>
          <p:spPr>
            <a:xfrm>
              <a:off x="3414306" y="331175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34" name="object 134"/>
            <p:cNvSpPr/>
            <p:nvPr/>
          </p:nvSpPr>
          <p:spPr>
            <a:xfrm>
              <a:off x="4155820" y="3252774"/>
              <a:ext cx="238760" cy="297180"/>
            </a:xfrm>
            <a:custGeom>
              <a:avLst/>
              <a:gdLst/>
              <a:ahLst/>
              <a:cxnLst/>
              <a:rect l="l" t="t" r="r" b="b"/>
              <a:pathLst>
                <a:path w="238760" h="297179">
                  <a:moveTo>
                    <a:pt x="119138" y="0"/>
                  </a:moveTo>
                  <a:lnTo>
                    <a:pt x="0" y="119125"/>
                  </a:lnTo>
                  <a:lnTo>
                    <a:pt x="59575" y="119125"/>
                  </a:lnTo>
                  <a:lnTo>
                    <a:pt x="59575" y="296646"/>
                  </a:lnTo>
                  <a:lnTo>
                    <a:pt x="178701" y="296646"/>
                  </a:lnTo>
                  <a:lnTo>
                    <a:pt x="178701" y="119125"/>
                  </a:lnTo>
                  <a:lnTo>
                    <a:pt x="238264" y="119125"/>
                  </a:lnTo>
                  <a:lnTo>
                    <a:pt x="119138" y="0"/>
                  </a:lnTo>
                  <a:close/>
                </a:path>
              </a:pathLst>
            </a:custGeom>
            <a:solidFill>
              <a:srgbClr val="28AD8A"/>
            </a:solidFill>
          </p:spPr>
          <p:txBody>
            <a:bodyPr wrap="square" lIns="0" tIns="0" rIns="0" bIns="0" rtlCol="0"/>
            <a:lstStyle/>
            <a:p>
              <a:endParaRPr/>
            </a:p>
          </p:txBody>
        </p:sp>
        <p:sp>
          <p:nvSpPr>
            <p:cNvPr id="135" name="object 135"/>
            <p:cNvSpPr/>
            <p:nvPr/>
          </p:nvSpPr>
          <p:spPr>
            <a:xfrm>
              <a:off x="4155820" y="3252774"/>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36" name="object 136"/>
            <p:cNvSpPr/>
            <p:nvPr/>
          </p:nvSpPr>
          <p:spPr>
            <a:xfrm>
              <a:off x="2519997" y="2986506"/>
              <a:ext cx="557530" cy="175895"/>
            </a:xfrm>
            <a:custGeom>
              <a:avLst/>
              <a:gdLst/>
              <a:ahLst/>
              <a:cxnLst/>
              <a:rect l="l" t="t" r="r" b="b"/>
              <a:pathLst>
                <a:path w="557530" h="175894">
                  <a:moveTo>
                    <a:pt x="557326" y="0"/>
                  </a:moveTo>
                  <a:lnTo>
                    <a:pt x="162445" y="0"/>
                  </a:lnTo>
                  <a:lnTo>
                    <a:pt x="0" y="175742"/>
                  </a:lnTo>
                  <a:lnTo>
                    <a:pt x="394893" y="175742"/>
                  </a:lnTo>
                  <a:lnTo>
                    <a:pt x="557326" y="0"/>
                  </a:lnTo>
                  <a:close/>
                </a:path>
              </a:pathLst>
            </a:custGeom>
            <a:solidFill>
              <a:srgbClr val="E7E6E6"/>
            </a:solidFill>
          </p:spPr>
          <p:txBody>
            <a:bodyPr wrap="square" lIns="0" tIns="0" rIns="0" bIns="0" rtlCol="0"/>
            <a:lstStyle/>
            <a:p>
              <a:endParaRPr/>
            </a:p>
          </p:txBody>
        </p:sp>
        <p:sp>
          <p:nvSpPr>
            <p:cNvPr id="137" name="object 137"/>
            <p:cNvSpPr/>
            <p:nvPr/>
          </p:nvSpPr>
          <p:spPr>
            <a:xfrm>
              <a:off x="2519997" y="2986506"/>
              <a:ext cx="557530" cy="175895"/>
            </a:xfrm>
            <a:custGeom>
              <a:avLst/>
              <a:gdLst/>
              <a:ahLst/>
              <a:cxnLst/>
              <a:rect l="l" t="t" r="r" b="b"/>
              <a:pathLst>
                <a:path w="557530"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138" name="object 138"/>
            <p:cNvSpPr/>
            <p:nvPr/>
          </p:nvSpPr>
          <p:spPr>
            <a:xfrm>
              <a:off x="3303460" y="3040126"/>
              <a:ext cx="557530" cy="175895"/>
            </a:xfrm>
            <a:custGeom>
              <a:avLst/>
              <a:gdLst/>
              <a:ahLst/>
              <a:cxnLst/>
              <a:rect l="l" t="t" r="r" b="b"/>
              <a:pathLst>
                <a:path w="557529" h="175894">
                  <a:moveTo>
                    <a:pt x="557326" y="0"/>
                  </a:moveTo>
                  <a:lnTo>
                    <a:pt x="162445" y="0"/>
                  </a:lnTo>
                  <a:lnTo>
                    <a:pt x="0" y="175755"/>
                  </a:lnTo>
                  <a:lnTo>
                    <a:pt x="394881" y="175755"/>
                  </a:lnTo>
                  <a:lnTo>
                    <a:pt x="557326" y="0"/>
                  </a:lnTo>
                  <a:close/>
                </a:path>
              </a:pathLst>
            </a:custGeom>
            <a:solidFill>
              <a:srgbClr val="E7E6E6"/>
            </a:solidFill>
          </p:spPr>
          <p:txBody>
            <a:bodyPr wrap="square" lIns="0" tIns="0" rIns="0" bIns="0" rtlCol="0"/>
            <a:lstStyle/>
            <a:p>
              <a:endParaRPr/>
            </a:p>
          </p:txBody>
        </p:sp>
        <p:sp>
          <p:nvSpPr>
            <p:cNvPr id="139" name="object 139"/>
            <p:cNvSpPr/>
            <p:nvPr/>
          </p:nvSpPr>
          <p:spPr>
            <a:xfrm>
              <a:off x="3303460" y="3040126"/>
              <a:ext cx="557530" cy="175895"/>
            </a:xfrm>
            <a:custGeom>
              <a:avLst/>
              <a:gdLst/>
              <a:ahLst/>
              <a:cxnLst/>
              <a:rect l="l" t="t" r="r" b="b"/>
              <a:pathLst>
                <a:path w="557529"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140" name="object 140"/>
            <p:cNvSpPr/>
            <p:nvPr/>
          </p:nvSpPr>
          <p:spPr>
            <a:xfrm>
              <a:off x="4064825" y="3028594"/>
              <a:ext cx="557530" cy="175895"/>
            </a:xfrm>
            <a:custGeom>
              <a:avLst/>
              <a:gdLst/>
              <a:ahLst/>
              <a:cxnLst/>
              <a:rect l="l" t="t" r="r" b="b"/>
              <a:pathLst>
                <a:path w="557529" h="175894">
                  <a:moveTo>
                    <a:pt x="557326" y="0"/>
                  </a:moveTo>
                  <a:lnTo>
                    <a:pt x="162433" y="0"/>
                  </a:lnTo>
                  <a:lnTo>
                    <a:pt x="0" y="175742"/>
                  </a:lnTo>
                  <a:lnTo>
                    <a:pt x="394881" y="175742"/>
                  </a:lnTo>
                  <a:lnTo>
                    <a:pt x="557326" y="0"/>
                  </a:lnTo>
                  <a:close/>
                </a:path>
              </a:pathLst>
            </a:custGeom>
            <a:solidFill>
              <a:srgbClr val="E7E6E6"/>
            </a:solidFill>
          </p:spPr>
          <p:txBody>
            <a:bodyPr wrap="square" lIns="0" tIns="0" rIns="0" bIns="0" rtlCol="0"/>
            <a:lstStyle/>
            <a:p>
              <a:endParaRPr/>
            </a:p>
          </p:txBody>
        </p:sp>
        <p:sp>
          <p:nvSpPr>
            <p:cNvPr id="141" name="object 141"/>
            <p:cNvSpPr/>
            <p:nvPr/>
          </p:nvSpPr>
          <p:spPr>
            <a:xfrm>
              <a:off x="4064825" y="3028594"/>
              <a:ext cx="557530" cy="175895"/>
            </a:xfrm>
            <a:custGeom>
              <a:avLst/>
              <a:gdLst/>
              <a:ahLst/>
              <a:cxnLst/>
              <a:rect l="l" t="t" r="r" b="b"/>
              <a:pathLst>
                <a:path w="557529"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grpSp>
      <p:sp>
        <p:nvSpPr>
          <p:cNvPr id="142" name="object 142"/>
          <p:cNvSpPr txBox="1"/>
          <p:nvPr/>
        </p:nvSpPr>
        <p:spPr>
          <a:xfrm>
            <a:off x="4897424" y="3824222"/>
            <a:ext cx="2243455" cy="787400"/>
          </a:xfrm>
          <a:prstGeom prst="rect">
            <a:avLst/>
          </a:prstGeom>
        </p:spPr>
        <p:txBody>
          <a:bodyPr vert="horz" wrap="square" lIns="0" tIns="12700" rIns="0" bIns="0" rtlCol="0">
            <a:spAutoFit/>
          </a:bodyPr>
          <a:lstStyle/>
          <a:p>
            <a:pPr marL="12700" marR="5080">
              <a:lnSpc>
                <a:spcPct val="100000"/>
              </a:lnSpc>
              <a:spcBef>
                <a:spcPts val="100"/>
              </a:spcBef>
            </a:pPr>
            <a:r>
              <a:rPr sz="2500" dirty="0">
                <a:latin typeface="Calibri"/>
                <a:cs typeface="Calibri"/>
              </a:rPr>
              <a:t>Run</a:t>
            </a:r>
            <a:r>
              <a:rPr sz="2500" spc="-55" dirty="0">
                <a:latin typeface="Calibri"/>
                <a:cs typeface="Calibri"/>
              </a:rPr>
              <a:t> </a:t>
            </a:r>
            <a:r>
              <a:rPr sz="2500" dirty="0">
                <a:latin typeface="Calibri"/>
                <a:cs typeface="Calibri"/>
              </a:rPr>
              <a:t>whole</a:t>
            </a:r>
            <a:r>
              <a:rPr sz="2500" spc="-55" dirty="0">
                <a:latin typeface="Calibri"/>
                <a:cs typeface="Calibri"/>
              </a:rPr>
              <a:t> </a:t>
            </a:r>
            <a:r>
              <a:rPr sz="2500" spc="-20" dirty="0">
                <a:latin typeface="Calibri"/>
                <a:cs typeface="Calibri"/>
              </a:rPr>
              <a:t>image </a:t>
            </a:r>
            <a:r>
              <a:rPr sz="2500" dirty="0">
                <a:latin typeface="Calibri"/>
                <a:cs typeface="Calibri"/>
              </a:rPr>
              <a:t>through</a:t>
            </a:r>
            <a:r>
              <a:rPr sz="2500" spc="-110" dirty="0">
                <a:latin typeface="Calibri"/>
                <a:cs typeface="Calibri"/>
              </a:rPr>
              <a:t> </a:t>
            </a:r>
            <a:r>
              <a:rPr sz="2400" spc="-10" dirty="0">
                <a:latin typeface="Calibri"/>
                <a:cs typeface="Calibri"/>
              </a:rPr>
              <a:t>ConvNet</a:t>
            </a:r>
            <a:endParaRPr sz="2400">
              <a:latin typeface="Calibri"/>
              <a:cs typeface="Calibri"/>
            </a:endParaRPr>
          </a:p>
        </p:txBody>
      </p:sp>
      <p:grpSp>
        <p:nvGrpSpPr>
          <p:cNvPr id="143" name="object 143"/>
          <p:cNvGrpSpPr/>
          <p:nvPr/>
        </p:nvGrpSpPr>
        <p:grpSpPr>
          <a:xfrm>
            <a:off x="1583245" y="2117331"/>
            <a:ext cx="1515110" cy="1515110"/>
            <a:chOff x="1583245" y="2117331"/>
            <a:chExt cx="1515110" cy="1515110"/>
          </a:xfrm>
        </p:grpSpPr>
        <p:sp>
          <p:nvSpPr>
            <p:cNvPr id="144" name="object 144"/>
            <p:cNvSpPr/>
            <p:nvPr/>
          </p:nvSpPr>
          <p:spPr>
            <a:xfrm>
              <a:off x="1583245" y="3556190"/>
              <a:ext cx="1071880" cy="76200"/>
            </a:xfrm>
            <a:custGeom>
              <a:avLst/>
              <a:gdLst/>
              <a:ahLst/>
              <a:cxnLst/>
              <a:rect l="l" t="t" r="r" b="b"/>
              <a:pathLst>
                <a:path w="1071880" h="76200">
                  <a:moveTo>
                    <a:pt x="995400" y="0"/>
                  </a:moveTo>
                  <a:lnTo>
                    <a:pt x="995400" y="76200"/>
                  </a:lnTo>
                  <a:lnTo>
                    <a:pt x="1052550" y="47625"/>
                  </a:lnTo>
                  <a:lnTo>
                    <a:pt x="1008100" y="47625"/>
                  </a:lnTo>
                  <a:lnTo>
                    <a:pt x="1008100" y="28575"/>
                  </a:lnTo>
                  <a:lnTo>
                    <a:pt x="1052550" y="28575"/>
                  </a:lnTo>
                  <a:lnTo>
                    <a:pt x="995400" y="0"/>
                  </a:lnTo>
                  <a:close/>
                </a:path>
                <a:path w="1071880" h="76200">
                  <a:moveTo>
                    <a:pt x="995400" y="28575"/>
                  </a:moveTo>
                  <a:lnTo>
                    <a:pt x="0" y="28575"/>
                  </a:lnTo>
                  <a:lnTo>
                    <a:pt x="0" y="47625"/>
                  </a:lnTo>
                  <a:lnTo>
                    <a:pt x="995400" y="47625"/>
                  </a:lnTo>
                  <a:lnTo>
                    <a:pt x="995400" y="28575"/>
                  </a:lnTo>
                  <a:close/>
                </a:path>
                <a:path w="1071880" h="76200">
                  <a:moveTo>
                    <a:pt x="1052550" y="28575"/>
                  </a:moveTo>
                  <a:lnTo>
                    <a:pt x="1008100" y="28575"/>
                  </a:lnTo>
                  <a:lnTo>
                    <a:pt x="1008100" y="47625"/>
                  </a:lnTo>
                  <a:lnTo>
                    <a:pt x="1052550" y="47625"/>
                  </a:lnTo>
                  <a:lnTo>
                    <a:pt x="1071600" y="38100"/>
                  </a:lnTo>
                  <a:lnTo>
                    <a:pt x="1052550" y="28575"/>
                  </a:lnTo>
                  <a:close/>
                </a:path>
              </a:pathLst>
            </a:custGeom>
            <a:solidFill>
              <a:srgbClr val="C8472B"/>
            </a:solidFill>
          </p:spPr>
          <p:txBody>
            <a:bodyPr wrap="square" lIns="0" tIns="0" rIns="0" bIns="0" rtlCol="0"/>
            <a:lstStyle/>
            <a:p>
              <a:endParaRPr/>
            </a:p>
          </p:txBody>
        </p:sp>
        <p:sp>
          <p:nvSpPr>
            <p:cNvPr id="145" name="object 145"/>
            <p:cNvSpPr/>
            <p:nvPr/>
          </p:nvSpPr>
          <p:spPr>
            <a:xfrm>
              <a:off x="2983331" y="2123681"/>
              <a:ext cx="108585" cy="648970"/>
            </a:xfrm>
            <a:custGeom>
              <a:avLst/>
              <a:gdLst/>
              <a:ahLst/>
              <a:cxnLst/>
              <a:rect l="l" t="t" r="r" b="b"/>
              <a:pathLst>
                <a:path w="108585" h="648969">
                  <a:moveTo>
                    <a:pt x="108165" y="0"/>
                  </a:moveTo>
                  <a:lnTo>
                    <a:pt x="0" y="108153"/>
                  </a:lnTo>
                  <a:lnTo>
                    <a:pt x="0" y="648906"/>
                  </a:lnTo>
                  <a:lnTo>
                    <a:pt x="108165" y="540753"/>
                  </a:lnTo>
                  <a:lnTo>
                    <a:pt x="108165" y="0"/>
                  </a:lnTo>
                  <a:close/>
                </a:path>
              </a:pathLst>
            </a:custGeom>
            <a:solidFill>
              <a:srgbClr val="CDCDCD">
                <a:alpha val="92939"/>
              </a:srgbClr>
            </a:solidFill>
          </p:spPr>
          <p:txBody>
            <a:bodyPr wrap="square" lIns="0" tIns="0" rIns="0" bIns="0" rtlCol="0"/>
            <a:lstStyle/>
            <a:p>
              <a:endParaRPr/>
            </a:p>
          </p:txBody>
        </p:sp>
        <p:sp>
          <p:nvSpPr>
            <p:cNvPr id="146" name="object 146"/>
            <p:cNvSpPr/>
            <p:nvPr/>
          </p:nvSpPr>
          <p:spPr>
            <a:xfrm>
              <a:off x="2585300" y="2123681"/>
              <a:ext cx="506730" cy="108585"/>
            </a:xfrm>
            <a:custGeom>
              <a:avLst/>
              <a:gdLst/>
              <a:ahLst/>
              <a:cxnLst/>
              <a:rect l="l" t="t" r="r" b="b"/>
              <a:pathLst>
                <a:path w="506730" h="108585">
                  <a:moveTo>
                    <a:pt x="506196" y="0"/>
                  </a:moveTo>
                  <a:lnTo>
                    <a:pt x="108165" y="0"/>
                  </a:lnTo>
                  <a:lnTo>
                    <a:pt x="0" y="108153"/>
                  </a:lnTo>
                  <a:lnTo>
                    <a:pt x="398030" y="108153"/>
                  </a:lnTo>
                  <a:lnTo>
                    <a:pt x="506196" y="0"/>
                  </a:lnTo>
                  <a:close/>
                </a:path>
              </a:pathLst>
            </a:custGeom>
            <a:solidFill>
              <a:srgbClr val="FFFFFF">
                <a:alpha val="92939"/>
              </a:srgbClr>
            </a:solidFill>
          </p:spPr>
          <p:txBody>
            <a:bodyPr wrap="square" lIns="0" tIns="0" rIns="0" bIns="0" rtlCol="0"/>
            <a:lstStyle/>
            <a:p>
              <a:endParaRPr/>
            </a:p>
          </p:txBody>
        </p:sp>
        <p:sp>
          <p:nvSpPr>
            <p:cNvPr id="147" name="object 147"/>
            <p:cNvSpPr/>
            <p:nvPr/>
          </p:nvSpPr>
          <p:spPr>
            <a:xfrm>
              <a:off x="2585300" y="2123681"/>
              <a:ext cx="506730" cy="648970"/>
            </a:xfrm>
            <a:custGeom>
              <a:avLst/>
              <a:gdLst/>
              <a:ahLst/>
              <a:cxnLst/>
              <a:rect l="l" t="t" r="r" b="b"/>
              <a:pathLst>
                <a:path w="506730" h="648969">
                  <a:moveTo>
                    <a:pt x="0" y="108162"/>
                  </a:moveTo>
                  <a:lnTo>
                    <a:pt x="108162" y="0"/>
                  </a:lnTo>
                  <a:lnTo>
                    <a:pt x="506186" y="0"/>
                  </a:lnTo>
                  <a:lnTo>
                    <a:pt x="506186" y="540753"/>
                  </a:lnTo>
                  <a:lnTo>
                    <a:pt x="398024" y="648914"/>
                  </a:lnTo>
                  <a:lnTo>
                    <a:pt x="0" y="648914"/>
                  </a:lnTo>
                  <a:lnTo>
                    <a:pt x="0" y="108162"/>
                  </a:lnTo>
                  <a:close/>
                </a:path>
                <a:path w="506730" h="648969">
                  <a:moveTo>
                    <a:pt x="0" y="108162"/>
                  </a:moveTo>
                  <a:lnTo>
                    <a:pt x="398024" y="108162"/>
                  </a:lnTo>
                  <a:lnTo>
                    <a:pt x="506186" y="0"/>
                  </a:lnTo>
                </a:path>
              </a:pathLst>
            </a:custGeom>
            <a:ln w="12700">
              <a:solidFill>
                <a:srgbClr val="1D7D66"/>
              </a:solidFill>
            </a:ln>
          </p:spPr>
          <p:txBody>
            <a:bodyPr wrap="square" lIns="0" tIns="0" rIns="0" bIns="0" rtlCol="0"/>
            <a:lstStyle/>
            <a:p>
              <a:endParaRPr/>
            </a:p>
          </p:txBody>
        </p:sp>
      </p:grpSp>
      <p:sp>
        <p:nvSpPr>
          <p:cNvPr id="148" name="object 148"/>
          <p:cNvSpPr txBox="1"/>
          <p:nvPr/>
        </p:nvSpPr>
        <p:spPr>
          <a:xfrm>
            <a:off x="4740198" y="2108199"/>
            <a:ext cx="2752725" cy="1565275"/>
          </a:xfrm>
          <a:prstGeom prst="rect">
            <a:avLst/>
          </a:prstGeom>
        </p:spPr>
        <p:txBody>
          <a:bodyPr vert="horz" wrap="square" lIns="0" tIns="12700" rIns="0" bIns="0" rtlCol="0">
            <a:spAutoFit/>
          </a:bodyPr>
          <a:lstStyle/>
          <a:p>
            <a:pPr marL="83185">
              <a:lnSpc>
                <a:spcPct val="100000"/>
              </a:lnSpc>
              <a:spcBef>
                <a:spcPts val="100"/>
              </a:spcBef>
            </a:pPr>
            <a:r>
              <a:rPr sz="2400" spc="-50" dirty="0">
                <a:latin typeface="Calibri"/>
                <a:cs typeface="Calibri"/>
              </a:rPr>
              <a:t>Per-</a:t>
            </a:r>
            <a:r>
              <a:rPr sz="2400" dirty="0">
                <a:latin typeface="Calibri"/>
                <a:cs typeface="Calibri"/>
              </a:rPr>
              <a:t>Region</a:t>
            </a:r>
            <a:r>
              <a:rPr sz="2400" spc="-45" dirty="0">
                <a:latin typeface="Calibri"/>
                <a:cs typeface="Calibri"/>
              </a:rPr>
              <a:t> </a:t>
            </a:r>
            <a:r>
              <a:rPr sz="2500" spc="-10" dirty="0">
                <a:latin typeface="Calibri"/>
                <a:cs typeface="Calibri"/>
              </a:rPr>
              <a:t>Network</a:t>
            </a:r>
            <a:endParaRPr sz="2500">
              <a:latin typeface="Calibri"/>
              <a:cs typeface="Calibri"/>
            </a:endParaRPr>
          </a:p>
          <a:p>
            <a:pPr marL="83820" marR="5080" indent="-71755">
              <a:lnSpc>
                <a:spcPct val="133300"/>
              </a:lnSpc>
              <a:spcBef>
                <a:spcPts val="1445"/>
              </a:spcBef>
            </a:pPr>
            <a:r>
              <a:rPr sz="2400" dirty="0">
                <a:solidFill>
                  <a:srgbClr val="C8472B"/>
                </a:solidFill>
                <a:latin typeface="Calibri"/>
                <a:cs typeface="Calibri"/>
              </a:rPr>
              <a:t>Crop</a:t>
            </a:r>
            <a:r>
              <a:rPr sz="2400" spc="-60" dirty="0">
                <a:solidFill>
                  <a:srgbClr val="C8472B"/>
                </a:solidFill>
                <a:latin typeface="Calibri"/>
                <a:cs typeface="Calibri"/>
              </a:rPr>
              <a:t> </a:t>
            </a:r>
            <a:r>
              <a:rPr sz="2400" dirty="0">
                <a:solidFill>
                  <a:srgbClr val="C8472B"/>
                </a:solidFill>
                <a:latin typeface="Calibri"/>
                <a:cs typeface="Calibri"/>
              </a:rPr>
              <a:t>+</a:t>
            </a:r>
            <a:r>
              <a:rPr sz="2400" spc="-50" dirty="0">
                <a:solidFill>
                  <a:srgbClr val="C8472B"/>
                </a:solidFill>
                <a:latin typeface="Calibri"/>
                <a:cs typeface="Calibri"/>
              </a:rPr>
              <a:t> </a:t>
            </a:r>
            <a:r>
              <a:rPr sz="2400" spc="-10" dirty="0">
                <a:solidFill>
                  <a:srgbClr val="C8472B"/>
                </a:solidFill>
                <a:latin typeface="Calibri"/>
                <a:cs typeface="Calibri"/>
              </a:rPr>
              <a:t>Resize</a:t>
            </a:r>
            <a:r>
              <a:rPr sz="2400" spc="-50" dirty="0">
                <a:solidFill>
                  <a:srgbClr val="C8472B"/>
                </a:solidFill>
                <a:latin typeface="Calibri"/>
                <a:cs typeface="Calibri"/>
              </a:rPr>
              <a:t> </a:t>
            </a:r>
            <a:r>
              <a:rPr sz="2400" spc="-10" dirty="0">
                <a:solidFill>
                  <a:srgbClr val="C8472B"/>
                </a:solidFill>
                <a:latin typeface="Calibri"/>
                <a:cs typeface="Calibri"/>
              </a:rPr>
              <a:t>features </a:t>
            </a:r>
            <a:r>
              <a:rPr sz="2400" dirty="0">
                <a:latin typeface="Calibri"/>
                <a:cs typeface="Calibri"/>
              </a:rPr>
              <a:t>Image</a:t>
            </a:r>
            <a:r>
              <a:rPr sz="2400" spc="-55" dirty="0">
                <a:latin typeface="Calibri"/>
                <a:cs typeface="Calibri"/>
              </a:rPr>
              <a:t> </a:t>
            </a:r>
            <a:r>
              <a:rPr sz="2400" spc="-10" dirty="0">
                <a:latin typeface="Calibri"/>
                <a:cs typeface="Calibri"/>
              </a:rPr>
              <a:t>features</a:t>
            </a:r>
            <a:endParaRPr sz="2400">
              <a:latin typeface="Calibri"/>
              <a:cs typeface="Calibri"/>
            </a:endParaRPr>
          </a:p>
        </p:txBody>
      </p:sp>
      <p:sp>
        <p:nvSpPr>
          <p:cNvPr id="149" name="object 149"/>
          <p:cNvSpPr txBox="1"/>
          <p:nvPr/>
        </p:nvSpPr>
        <p:spPr>
          <a:xfrm>
            <a:off x="43853" y="3836923"/>
            <a:ext cx="1771014" cy="1497965"/>
          </a:xfrm>
          <a:prstGeom prst="rect">
            <a:avLst/>
          </a:prstGeom>
        </p:spPr>
        <p:txBody>
          <a:bodyPr vert="horz" wrap="square" lIns="0" tIns="9525" rIns="0" bIns="0" rtlCol="0">
            <a:spAutoFit/>
          </a:bodyPr>
          <a:lstStyle/>
          <a:p>
            <a:pPr marL="12700" marR="5080">
              <a:lnSpc>
                <a:spcPct val="100800"/>
              </a:lnSpc>
              <a:spcBef>
                <a:spcPts val="75"/>
              </a:spcBef>
            </a:pPr>
            <a:r>
              <a:rPr sz="2400" spc="-10" dirty="0">
                <a:latin typeface="Calibri"/>
                <a:cs typeface="Calibri"/>
              </a:rPr>
              <a:t>“Backbone” network: </a:t>
            </a:r>
            <a:r>
              <a:rPr sz="2400" dirty="0">
                <a:latin typeface="Calibri"/>
                <a:cs typeface="Calibri"/>
              </a:rPr>
              <a:t>AlexNet,</a:t>
            </a:r>
            <a:r>
              <a:rPr sz="2400" spc="-125" dirty="0">
                <a:latin typeface="Calibri"/>
                <a:cs typeface="Calibri"/>
              </a:rPr>
              <a:t> </a:t>
            </a:r>
            <a:r>
              <a:rPr sz="2400" spc="-20" dirty="0">
                <a:latin typeface="Calibri"/>
                <a:cs typeface="Calibri"/>
              </a:rPr>
              <a:t>VGG, </a:t>
            </a:r>
            <a:r>
              <a:rPr sz="2400" spc="-10" dirty="0">
                <a:latin typeface="Calibri"/>
                <a:cs typeface="Calibri"/>
              </a:rPr>
              <a:t>ResNet,</a:t>
            </a:r>
            <a:r>
              <a:rPr sz="2400" spc="-90" dirty="0">
                <a:latin typeface="Calibri"/>
                <a:cs typeface="Calibri"/>
              </a:rPr>
              <a:t> </a:t>
            </a:r>
            <a:r>
              <a:rPr sz="2400" spc="-25" dirty="0">
                <a:latin typeface="Calibri"/>
                <a:cs typeface="Calibri"/>
              </a:rPr>
              <a:t>etc</a:t>
            </a:r>
            <a:endParaRPr sz="2400">
              <a:latin typeface="Calibri"/>
              <a:cs typeface="Calibri"/>
            </a:endParaRPr>
          </a:p>
        </p:txBody>
      </p:sp>
      <p:sp>
        <p:nvSpPr>
          <p:cNvPr id="150" name="object 150"/>
          <p:cNvSpPr txBox="1"/>
          <p:nvPr/>
        </p:nvSpPr>
        <p:spPr>
          <a:xfrm>
            <a:off x="81477" y="2008123"/>
            <a:ext cx="1985645" cy="1497965"/>
          </a:xfrm>
          <a:prstGeom prst="rect">
            <a:avLst/>
          </a:prstGeom>
        </p:spPr>
        <p:txBody>
          <a:bodyPr vert="horz" wrap="square" lIns="0" tIns="9525" rIns="0" bIns="0" rtlCol="0">
            <a:spAutoFit/>
          </a:bodyPr>
          <a:lstStyle/>
          <a:p>
            <a:pPr marL="12700" marR="5080">
              <a:lnSpc>
                <a:spcPct val="100800"/>
              </a:lnSpc>
              <a:spcBef>
                <a:spcPts val="75"/>
              </a:spcBef>
            </a:pPr>
            <a:r>
              <a:rPr sz="2400" dirty="0">
                <a:latin typeface="Calibri"/>
                <a:cs typeface="Calibri"/>
              </a:rPr>
              <a:t>Regions</a:t>
            </a:r>
            <a:r>
              <a:rPr sz="2400" spc="-120" dirty="0">
                <a:latin typeface="Calibri"/>
                <a:cs typeface="Calibri"/>
              </a:rPr>
              <a:t> </a:t>
            </a:r>
            <a:r>
              <a:rPr sz="2400" spc="-25" dirty="0">
                <a:latin typeface="Calibri"/>
                <a:cs typeface="Calibri"/>
              </a:rPr>
              <a:t>of </a:t>
            </a:r>
            <a:r>
              <a:rPr sz="2400" spc="-10" dirty="0">
                <a:latin typeface="Calibri"/>
                <a:cs typeface="Calibri"/>
              </a:rPr>
              <a:t>Interest</a:t>
            </a:r>
            <a:r>
              <a:rPr sz="2400" spc="-120" dirty="0">
                <a:latin typeface="Calibri"/>
                <a:cs typeface="Calibri"/>
              </a:rPr>
              <a:t> </a:t>
            </a:r>
            <a:r>
              <a:rPr sz="2400" spc="-10" dirty="0">
                <a:latin typeface="Calibri"/>
                <a:cs typeface="Calibri"/>
              </a:rPr>
              <a:t>(RoIs) </a:t>
            </a:r>
            <a:r>
              <a:rPr sz="2400" dirty="0">
                <a:latin typeface="Calibri"/>
                <a:cs typeface="Calibri"/>
              </a:rPr>
              <a:t>from</a:t>
            </a:r>
            <a:r>
              <a:rPr sz="2400" spc="-45" dirty="0">
                <a:latin typeface="Calibri"/>
                <a:cs typeface="Calibri"/>
              </a:rPr>
              <a:t> </a:t>
            </a:r>
            <a:r>
              <a:rPr sz="2400" dirty="0">
                <a:latin typeface="Calibri"/>
                <a:cs typeface="Calibri"/>
              </a:rPr>
              <a:t>a</a:t>
            </a:r>
            <a:r>
              <a:rPr sz="2400" spc="-40" dirty="0">
                <a:latin typeface="Calibri"/>
                <a:cs typeface="Calibri"/>
              </a:rPr>
              <a:t> </a:t>
            </a:r>
            <a:r>
              <a:rPr sz="2400" spc="-10" dirty="0">
                <a:latin typeface="Calibri"/>
                <a:cs typeface="Calibri"/>
              </a:rPr>
              <a:t>proposal method</a:t>
            </a:r>
            <a:endParaRPr sz="2400">
              <a:latin typeface="Calibri"/>
              <a:cs typeface="Calibri"/>
            </a:endParaRPr>
          </a:p>
        </p:txBody>
      </p:sp>
      <p:sp>
        <p:nvSpPr>
          <p:cNvPr id="151" name="object 151"/>
          <p:cNvSpPr/>
          <p:nvPr/>
        </p:nvSpPr>
        <p:spPr>
          <a:xfrm>
            <a:off x="2983325" y="2231843"/>
            <a:ext cx="0" cy="541020"/>
          </a:xfrm>
          <a:custGeom>
            <a:avLst/>
            <a:gdLst/>
            <a:ahLst/>
            <a:cxnLst/>
            <a:rect l="l" t="t" r="r" b="b"/>
            <a:pathLst>
              <a:path h="541019">
                <a:moveTo>
                  <a:pt x="0" y="0"/>
                </a:moveTo>
                <a:lnTo>
                  <a:pt x="0" y="540752"/>
                </a:lnTo>
              </a:path>
            </a:pathLst>
          </a:custGeom>
          <a:ln w="12700">
            <a:solidFill>
              <a:srgbClr val="1D7D66"/>
            </a:solidFill>
          </a:ln>
        </p:spPr>
        <p:txBody>
          <a:bodyPr wrap="square" lIns="0" tIns="0" rIns="0" bIns="0" rtlCol="0"/>
          <a:lstStyle/>
          <a:p>
            <a:endParaRPr/>
          </a:p>
        </p:txBody>
      </p:sp>
      <p:sp>
        <p:nvSpPr>
          <p:cNvPr id="152" name="object 152"/>
          <p:cNvSpPr txBox="1"/>
          <p:nvPr/>
        </p:nvSpPr>
        <p:spPr>
          <a:xfrm>
            <a:off x="2646725"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153" name="object 153"/>
          <p:cNvGrpSpPr/>
          <p:nvPr/>
        </p:nvGrpSpPr>
        <p:grpSpPr>
          <a:xfrm>
            <a:off x="3322675" y="2118093"/>
            <a:ext cx="519430" cy="661670"/>
            <a:chOff x="3322675" y="2118093"/>
            <a:chExt cx="519430" cy="661670"/>
          </a:xfrm>
        </p:grpSpPr>
        <p:sp>
          <p:nvSpPr>
            <p:cNvPr id="154" name="object 154"/>
            <p:cNvSpPr/>
            <p:nvPr/>
          </p:nvSpPr>
          <p:spPr>
            <a:xfrm>
              <a:off x="3727056" y="2124443"/>
              <a:ext cx="108585" cy="648970"/>
            </a:xfrm>
            <a:custGeom>
              <a:avLst/>
              <a:gdLst/>
              <a:ahLst/>
              <a:cxnLst/>
              <a:rect l="l" t="t" r="r" b="b"/>
              <a:pathLst>
                <a:path w="108585" h="648969">
                  <a:moveTo>
                    <a:pt x="108165" y="0"/>
                  </a:moveTo>
                  <a:lnTo>
                    <a:pt x="0" y="108165"/>
                  </a:lnTo>
                  <a:lnTo>
                    <a:pt x="0" y="648919"/>
                  </a:lnTo>
                  <a:lnTo>
                    <a:pt x="108165" y="540753"/>
                  </a:lnTo>
                  <a:lnTo>
                    <a:pt x="108165" y="0"/>
                  </a:lnTo>
                  <a:close/>
                </a:path>
              </a:pathLst>
            </a:custGeom>
            <a:solidFill>
              <a:srgbClr val="CDCDCD">
                <a:alpha val="92939"/>
              </a:srgbClr>
            </a:solidFill>
          </p:spPr>
          <p:txBody>
            <a:bodyPr wrap="square" lIns="0" tIns="0" rIns="0" bIns="0" rtlCol="0"/>
            <a:lstStyle/>
            <a:p>
              <a:endParaRPr/>
            </a:p>
          </p:txBody>
        </p:sp>
        <p:sp>
          <p:nvSpPr>
            <p:cNvPr id="155" name="object 155"/>
            <p:cNvSpPr/>
            <p:nvPr/>
          </p:nvSpPr>
          <p:spPr>
            <a:xfrm>
              <a:off x="3329025" y="2124443"/>
              <a:ext cx="506730" cy="108585"/>
            </a:xfrm>
            <a:custGeom>
              <a:avLst/>
              <a:gdLst/>
              <a:ahLst/>
              <a:cxnLst/>
              <a:rect l="l" t="t" r="r" b="b"/>
              <a:pathLst>
                <a:path w="506729" h="108585">
                  <a:moveTo>
                    <a:pt x="506196" y="0"/>
                  </a:moveTo>
                  <a:lnTo>
                    <a:pt x="108165" y="0"/>
                  </a:lnTo>
                  <a:lnTo>
                    <a:pt x="0" y="108165"/>
                  </a:lnTo>
                  <a:lnTo>
                    <a:pt x="398030" y="108165"/>
                  </a:lnTo>
                  <a:lnTo>
                    <a:pt x="506196" y="0"/>
                  </a:lnTo>
                  <a:close/>
                </a:path>
              </a:pathLst>
            </a:custGeom>
            <a:solidFill>
              <a:srgbClr val="FFFFFF">
                <a:alpha val="92939"/>
              </a:srgbClr>
            </a:solidFill>
          </p:spPr>
          <p:txBody>
            <a:bodyPr wrap="square" lIns="0" tIns="0" rIns="0" bIns="0" rtlCol="0"/>
            <a:lstStyle/>
            <a:p>
              <a:endParaRPr/>
            </a:p>
          </p:txBody>
        </p:sp>
        <p:sp>
          <p:nvSpPr>
            <p:cNvPr id="156" name="object 156"/>
            <p:cNvSpPr/>
            <p:nvPr/>
          </p:nvSpPr>
          <p:spPr>
            <a:xfrm>
              <a:off x="3329025" y="2124443"/>
              <a:ext cx="506730" cy="648970"/>
            </a:xfrm>
            <a:custGeom>
              <a:avLst/>
              <a:gdLst/>
              <a:ahLst/>
              <a:cxnLst/>
              <a:rect l="l" t="t" r="r" b="b"/>
              <a:pathLst>
                <a:path w="506729" h="648969">
                  <a:moveTo>
                    <a:pt x="0" y="108162"/>
                  </a:moveTo>
                  <a:lnTo>
                    <a:pt x="108162" y="0"/>
                  </a:lnTo>
                  <a:lnTo>
                    <a:pt x="506186" y="0"/>
                  </a:lnTo>
                  <a:lnTo>
                    <a:pt x="506186" y="540753"/>
                  </a:lnTo>
                  <a:lnTo>
                    <a:pt x="398024" y="648914"/>
                  </a:lnTo>
                  <a:lnTo>
                    <a:pt x="0" y="648914"/>
                  </a:lnTo>
                  <a:lnTo>
                    <a:pt x="0" y="108162"/>
                  </a:lnTo>
                  <a:close/>
                </a:path>
                <a:path w="506729" h="648969">
                  <a:moveTo>
                    <a:pt x="0" y="108162"/>
                  </a:moveTo>
                  <a:lnTo>
                    <a:pt x="398024" y="108162"/>
                  </a:lnTo>
                  <a:lnTo>
                    <a:pt x="506186" y="0"/>
                  </a:lnTo>
                </a:path>
              </a:pathLst>
            </a:custGeom>
            <a:ln w="12700">
              <a:solidFill>
                <a:srgbClr val="1D7D66"/>
              </a:solidFill>
            </a:ln>
          </p:spPr>
          <p:txBody>
            <a:bodyPr wrap="square" lIns="0" tIns="0" rIns="0" bIns="0" rtlCol="0"/>
            <a:lstStyle/>
            <a:p>
              <a:endParaRPr/>
            </a:p>
          </p:txBody>
        </p:sp>
      </p:grpSp>
      <p:sp>
        <p:nvSpPr>
          <p:cNvPr id="157" name="object 157"/>
          <p:cNvSpPr/>
          <p:nvPr/>
        </p:nvSpPr>
        <p:spPr>
          <a:xfrm>
            <a:off x="3727049" y="2232605"/>
            <a:ext cx="0" cy="541020"/>
          </a:xfrm>
          <a:custGeom>
            <a:avLst/>
            <a:gdLst/>
            <a:ahLst/>
            <a:cxnLst/>
            <a:rect l="l" t="t" r="r" b="b"/>
            <a:pathLst>
              <a:path h="541019">
                <a:moveTo>
                  <a:pt x="0" y="0"/>
                </a:moveTo>
                <a:lnTo>
                  <a:pt x="0" y="540752"/>
                </a:lnTo>
              </a:path>
            </a:pathLst>
          </a:custGeom>
          <a:ln w="12700">
            <a:solidFill>
              <a:srgbClr val="1D7D66"/>
            </a:solidFill>
          </a:ln>
        </p:spPr>
        <p:txBody>
          <a:bodyPr wrap="square" lIns="0" tIns="0" rIns="0" bIns="0" rtlCol="0"/>
          <a:lstStyle/>
          <a:p>
            <a:endParaRPr/>
          </a:p>
        </p:txBody>
      </p:sp>
      <p:sp>
        <p:nvSpPr>
          <p:cNvPr id="158" name="object 158"/>
          <p:cNvSpPr txBox="1"/>
          <p:nvPr/>
        </p:nvSpPr>
        <p:spPr>
          <a:xfrm>
            <a:off x="3390450"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159" name="object 159"/>
          <p:cNvGrpSpPr/>
          <p:nvPr/>
        </p:nvGrpSpPr>
        <p:grpSpPr>
          <a:xfrm>
            <a:off x="4084040" y="2117331"/>
            <a:ext cx="519430" cy="661670"/>
            <a:chOff x="4084040" y="2117331"/>
            <a:chExt cx="519430" cy="661670"/>
          </a:xfrm>
        </p:grpSpPr>
        <p:sp>
          <p:nvSpPr>
            <p:cNvPr id="160" name="object 160"/>
            <p:cNvSpPr/>
            <p:nvPr/>
          </p:nvSpPr>
          <p:spPr>
            <a:xfrm>
              <a:off x="4488421" y="2123681"/>
              <a:ext cx="108585" cy="648970"/>
            </a:xfrm>
            <a:custGeom>
              <a:avLst/>
              <a:gdLst/>
              <a:ahLst/>
              <a:cxnLst/>
              <a:rect l="l" t="t" r="r" b="b"/>
              <a:pathLst>
                <a:path w="108585" h="648969">
                  <a:moveTo>
                    <a:pt x="108153" y="0"/>
                  </a:moveTo>
                  <a:lnTo>
                    <a:pt x="0" y="108153"/>
                  </a:lnTo>
                  <a:lnTo>
                    <a:pt x="0" y="648906"/>
                  </a:lnTo>
                  <a:lnTo>
                    <a:pt x="108153" y="540753"/>
                  </a:lnTo>
                  <a:lnTo>
                    <a:pt x="108153" y="0"/>
                  </a:lnTo>
                  <a:close/>
                </a:path>
              </a:pathLst>
            </a:custGeom>
            <a:solidFill>
              <a:srgbClr val="CDCDCD">
                <a:alpha val="92939"/>
              </a:srgbClr>
            </a:solidFill>
          </p:spPr>
          <p:txBody>
            <a:bodyPr wrap="square" lIns="0" tIns="0" rIns="0" bIns="0" rtlCol="0"/>
            <a:lstStyle/>
            <a:p>
              <a:endParaRPr/>
            </a:p>
          </p:txBody>
        </p:sp>
        <p:sp>
          <p:nvSpPr>
            <p:cNvPr id="161" name="object 161"/>
            <p:cNvSpPr/>
            <p:nvPr/>
          </p:nvSpPr>
          <p:spPr>
            <a:xfrm>
              <a:off x="4090390" y="2123681"/>
              <a:ext cx="506730" cy="108585"/>
            </a:xfrm>
            <a:custGeom>
              <a:avLst/>
              <a:gdLst/>
              <a:ahLst/>
              <a:cxnLst/>
              <a:rect l="l" t="t" r="r" b="b"/>
              <a:pathLst>
                <a:path w="506729" h="108585">
                  <a:moveTo>
                    <a:pt x="506183" y="0"/>
                  </a:moveTo>
                  <a:lnTo>
                    <a:pt x="108165" y="0"/>
                  </a:lnTo>
                  <a:lnTo>
                    <a:pt x="0" y="108153"/>
                  </a:lnTo>
                  <a:lnTo>
                    <a:pt x="398030" y="108153"/>
                  </a:lnTo>
                  <a:lnTo>
                    <a:pt x="506183" y="0"/>
                  </a:lnTo>
                  <a:close/>
                </a:path>
              </a:pathLst>
            </a:custGeom>
            <a:solidFill>
              <a:srgbClr val="FFFFFF">
                <a:alpha val="92939"/>
              </a:srgbClr>
            </a:solidFill>
          </p:spPr>
          <p:txBody>
            <a:bodyPr wrap="square" lIns="0" tIns="0" rIns="0" bIns="0" rtlCol="0"/>
            <a:lstStyle/>
            <a:p>
              <a:endParaRPr/>
            </a:p>
          </p:txBody>
        </p:sp>
        <p:sp>
          <p:nvSpPr>
            <p:cNvPr id="162" name="object 162"/>
            <p:cNvSpPr/>
            <p:nvPr/>
          </p:nvSpPr>
          <p:spPr>
            <a:xfrm>
              <a:off x="4090390" y="2123681"/>
              <a:ext cx="506730" cy="648970"/>
            </a:xfrm>
            <a:custGeom>
              <a:avLst/>
              <a:gdLst/>
              <a:ahLst/>
              <a:cxnLst/>
              <a:rect l="l" t="t" r="r" b="b"/>
              <a:pathLst>
                <a:path w="506729" h="648969">
                  <a:moveTo>
                    <a:pt x="0" y="108162"/>
                  </a:moveTo>
                  <a:lnTo>
                    <a:pt x="108162" y="0"/>
                  </a:lnTo>
                  <a:lnTo>
                    <a:pt x="506186" y="0"/>
                  </a:lnTo>
                  <a:lnTo>
                    <a:pt x="506186" y="540753"/>
                  </a:lnTo>
                  <a:lnTo>
                    <a:pt x="398024" y="648914"/>
                  </a:lnTo>
                  <a:lnTo>
                    <a:pt x="0" y="648914"/>
                  </a:lnTo>
                  <a:lnTo>
                    <a:pt x="0" y="108162"/>
                  </a:lnTo>
                  <a:close/>
                </a:path>
                <a:path w="506729" h="648969">
                  <a:moveTo>
                    <a:pt x="0" y="108162"/>
                  </a:moveTo>
                  <a:lnTo>
                    <a:pt x="398024" y="108162"/>
                  </a:lnTo>
                  <a:lnTo>
                    <a:pt x="506186" y="0"/>
                  </a:lnTo>
                </a:path>
                <a:path w="506729" h="648969">
                  <a:moveTo>
                    <a:pt x="398024" y="108162"/>
                  </a:moveTo>
                  <a:lnTo>
                    <a:pt x="398024" y="648914"/>
                  </a:lnTo>
                </a:path>
              </a:pathLst>
            </a:custGeom>
            <a:ln w="12700">
              <a:solidFill>
                <a:srgbClr val="1D7D66"/>
              </a:solidFill>
            </a:ln>
          </p:spPr>
          <p:txBody>
            <a:bodyPr wrap="square" lIns="0" tIns="0" rIns="0" bIns="0" rtlCol="0"/>
            <a:lstStyle/>
            <a:p>
              <a:endParaRPr/>
            </a:p>
          </p:txBody>
        </p:sp>
      </p:grpSp>
      <p:sp>
        <p:nvSpPr>
          <p:cNvPr id="163" name="object 163"/>
          <p:cNvSpPr txBox="1"/>
          <p:nvPr/>
        </p:nvSpPr>
        <p:spPr>
          <a:xfrm>
            <a:off x="4151802"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164" name="object 164"/>
          <p:cNvGrpSpPr/>
          <p:nvPr/>
        </p:nvGrpSpPr>
        <p:grpSpPr>
          <a:xfrm>
            <a:off x="1982101" y="1779130"/>
            <a:ext cx="2981960" cy="4053840"/>
            <a:chOff x="1982101" y="1779130"/>
            <a:chExt cx="2981960" cy="4053840"/>
          </a:xfrm>
        </p:grpSpPr>
        <p:sp>
          <p:nvSpPr>
            <p:cNvPr id="165" name="object 165"/>
            <p:cNvSpPr/>
            <p:nvPr/>
          </p:nvSpPr>
          <p:spPr>
            <a:xfrm>
              <a:off x="2685745" y="2798927"/>
              <a:ext cx="238760" cy="297180"/>
            </a:xfrm>
            <a:custGeom>
              <a:avLst/>
              <a:gdLst/>
              <a:ahLst/>
              <a:cxnLst/>
              <a:rect l="l" t="t" r="r" b="b"/>
              <a:pathLst>
                <a:path w="238760" h="297180">
                  <a:moveTo>
                    <a:pt x="119125" y="0"/>
                  </a:moveTo>
                  <a:lnTo>
                    <a:pt x="0" y="119125"/>
                  </a:lnTo>
                  <a:lnTo>
                    <a:pt x="59562" y="119125"/>
                  </a:lnTo>
                  <a:lnTo>
                    <a:pt x="59562" y="296646"/>
                  </a:lnTo>
                  <a:lnTo>
                    <a:pt x="178688" y="296646"/>
                  </a:lnTo>
                  <a:lnTo>
                    <a:pt x="178688" y="119125"/>
                  </a:lnTo>
                  <a:lnTo>
                    <a:pt x="238264" y="119125"/>
                  </a:lnTo>
                  <a:lnTo>
                    <a:pt x="119125" y="0"/>
                  </a:lnTo>
                  <a:close/>
                </a:path>
              </a:pathLst>
            </a:custGeom>
            <a:solidFill>
              <a:srgbClr val="28AD8A"/>
            </a:solidFill>
          </p:spPr>
          <p:txBody>
            <a:bodyPr wrap="square" lIns="0" tIns="0" rIns="0" bIns="0" rtlCol="0"/>
            <a:lstStyle/>
            <a:p>
              <a:endParaRPr/>
            </a:p>
          </p:txBody>
        </p:sp>
        <p:sp>
          <p:nvSpPr>
            <p:cNvPr id="166" name="object 166"/>
            <p:cNvSpPr/>
            <p:nvPr/>
          </p:nvSpPr>
          <p:spPr>
            <a:xfrm>
              <a:off x="2685745" y="2798927"/>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67" name="object 167"/>
            <p:cNvSpPr/>
            <p:nvPr/>
          </p:nvSpPr>
          <p:spPr>
            <a:xfrm>
              <a:off x="3414306" y="2787192"/>
              <a:ext cx="238760" cy="297180"/>
            </a:xfrm>
            <a:custGeom>
              <a:avLst/>
              <a:gdLst/>
              <a:ahLst/>
              <a:cxnLst/>
              <a:rect l="l" t="t" r="r" b="b"/>
              <a:pathLst>
                <a:path w="238760" h="297180">
                  <a:moveTo>
                    <a:pt x="119138" y="0"/>
                  </a:moveTo>
                  <a:lnTo>
                    <a:pt x="0" y="119125"/>
                  </a:lnTo>
                  <a:lnTo>
                    <a:pt x="59575" y="119125"/>
                  </a:lnTo>
                  <a:lnTo>
                    <a:pt x="59575" y="296646"/>
                  </a:lnTo>
                  <a:lnTo>
                    <a:pt x="178701" y="296646"/>
                  </a:lnTo>
                  <a:lnTo>
                    <a:pt x="178701" y="119125"/>
                  </a:lnTo>
                  <a:lnTo>
                    <a:pt x="238277" y="119125"/>
                  </a:lnTo>
                  <a:lnTo>
                    <a:pt x="119138" y="0"/>
                  </a:lnTo>
                  <a:close/>
                </a:path>
              </a:pathLst>
            </a:custGeom>
            <a:solidFill>
              <a:srgbClr val="28AD8A"/>
            </a:solidFill>
          </p:spPr>
          <p:txBody>
            <a:bodyPr wrap="square" lIns="0" tIns="0" rIns="0" bIns="0" rtlCol="0"/>
            <a:lstStyle/>
            <a:p>
              <a:endParaRPr/>
            </a:p>
          </p:txBody>
        </p:sp>
        <p:sp>
          <p:nvSpPr>
            <p:cNvPr id="168" name="object 168"/>
            <p:cNvSpPr/>
            <p:nvPr/>
          </p:nvSpPr>
          <p:spPr>
            <a:xfrm>
              <a:off x="3414306" y="2787192"/>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69" name="object 169"/>
            <p:cNvSpPr/>
            <p:nvPr/>
          </p:nvSpPr>
          <p:spPr>
            <a:xfrm>
              <a:off x="4177855" y="2797848"/>
              <a:ext cx="238760" cy="297180"/>
            </a:xfrm>
            <a:custGeom>
              <a:avLst/>
              <a:gdLst/>
              <a:ahLst/>
              <a:cxnLst/>
              <a:rect l="l" t="t" r="r" b="b"/>
              <a:pathLst>
                <a:path w="238760" h="297180">
                  <a:moveTo>
                    <a:pt x="119138" y="0"/>
                  </a:moveTo>
                  <a:lnTo>
                    <a:pt x="0" y="119138"/>
                  </a:lnTo>
                  <a:lnTo>
                    <a:pt x="59575" y="119138"/>
                  </a:lnTo>
                  <a:lnTo>
                    <a:pt x="59575" y="296659"/>
                  </a:lnTo>
                  <a:lnTo>
                    <a:pt x="178701" y="296659"/>
                  </a:lnTo>
                  <a:lnTo>
                    <a:pt x="178701" y="119138"/>
                  </a:lnTo>
                  <a:lnTo>
                    <a:pt x="238264" y="119138"/>
                  </a:lnTo>
                  <a:lnTo>
                    <a:pt x="119138" y="0"/>
                  </a:lnTo>
                  <a:close/>
                </a:path>
              </a:pathLst>
            </a:custGeom>
            <a:solidFill>
              <a:srgbClr val="28AD8A"/>
            </a:solidFill>
          </p:spPr>
          <p:txBody>
            <a:bodyPr wrap="square" lIns="0" tIns="0" rIns="0" bIns="0" rtlCol="0"/>
            <a:lstStyle/>
            <a:p>
              <a:endParaRPr/>
            </a:p>
          </p:txBody>
        </p:sp>
        <p:sp>
          <p:nvSpPr>
            <p:cNvPr id="170" name="object 170"/>
            <p:cNvSpPr/>
            <p:nvPr/>
          </p:nvSpPr>
          <p:spPr>
            <a:xfrm>
              <a:off x="4177855" y="2797848"/>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71" name="object 171"/>
            <p:cNvSpPr/>
            <p:nvPr/>
          </p:nvSpPr>
          <p:spPr>
            <a:xfrm>
              <a:off x="3418928" y="1785480"/>
              <a:ext cx="238760" cy="297180"/>
            </a:xfrm>
            <a:custGeom>
              <a:avLst/>
              <a:gdLst/>
              <a:ahLst/>
              <a:cxnLst/>
              <a:rect l="l" t="t" r="r" b="b"/>
              <a:pathLst>
                <a:path w="238760" h="297180">
                  <a:moveTo>
                    <a:pt x="119125" y="0"/>
                  </a:moveTo>
                  <a:lnTo>
                    <a:pt x="0" y="119138"/>
                  </a:lnTo>
                  <a:lnTo>
                    <a:pt x="59562" y="119138"/>
                  </a:lnTo>
                  <a:lnTo>
                    <a:pt x="59562" y="296646"/>
                  </a:lnTo>
                  <a:lnTo>
                    <a:pt x="178701" y="296646"/>
                  </a:lnTo>
                  <a:lnTo>
                    <a:pt x="178701" y="119138"/>
                  </a:lnTo>
                  <a:lnTo>
                    <a:pt x="238264" y="119138"/>
                  </a:lnTo>
                  <a:lnTo>
                    <a:pt x="119125" y="0"/>
                  </a:lnTo>
                  <a:close/>
                </a:path>
              </a:pathLst>
            </a:custGeom>
            <a:solidFill>
              <a:srgbClr val="28AD8A"/>
            </a:solidFill>
          </p:spPr>
          <p:txBody>
            <a:bodyPr wrap="square" lIns="0" tIns="0" rIns="0" bIns="0" rtlCol="0"/>
            <a:lstStyle/>
            <a:p>
              <a:endParaRPr/>
            </a:p>
          </p:txBody>
        </p:sp>
        <p:sp>
          <p:nvSpPr>
            <p:cNvPr id="172" name="object 172"/>
            <p:cNvSpPr/>
            <p:nvPr/>
          </p:nvSpPr>
          <p:spPr>
            <a:xfrm>
              <a:off x="3418928" y="1785480"/>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73" name="object 173"/>
            <p:cNvSpPr/>
            <p:nvPr/>
          </p:nvSpPr>
          <p:spPr>
            <a:xfrm>
              <a:off x="4179354" y="1785480"/>
              <a:ext cx="238760" cy="297180"/>
            </a:xfrm>
            <a:custGeom>
              <a:avLst/>
              <a:gdLst/>
              <a:ahLst/>
              <a:cxnLst/>
              <a:rect l="l" t="t" r="r" b="b"/>
              <a:pathLst>
                <a:path w="238760" h="297180">
                  <a:moveTo>
                    <a:pt x="119138" y="0"/>
                  </a:moveTo>
                  <a:lnTo>
                    <a:pt x="0" y="119138"/>
                  </a:lnTo>
                  <a:lnTo>
                    <a:pt x="59575" y="119138"/>
                  </a:lnTo>
                  <a:lnTo>
                    <a:pt x="59575" y="296646"/>
                  </a:lnTo>
                  <a:lnTo>
                    <a:pt x="178701" y="296646"/>
                  </a:lnTo>
                  <a:lnTo>
                    <a:pt x="178701" y="119138"/>
                  </a:lnTo>
                  <a:lnTo>
                    <a:pt x="238264" y="119138"/>
                  </a:lnTo>
                  <a:lnTo>
                    <a:pt x="119138" y="0"/>
                  </a:lnTo>
                  <a:close/>
                </a:path>
              </a:pathLst>
            </a:custGeom>
            <a:solidFill>
              <a:srgbClr val="28AD8A"/>
            </a:solidFill>
          </p:spPr>
          <p:txBody>
            <a:bodyPr wrap="square" lIns="0" tIns="0" rIns="0" bIns="0" rtlCol="0"/>
            <a:lstStyle/>
            <a:p>
              <a:endParaRPr/>
            </a:p>
          </p:txBody>
        </p:sp>
        <p:sp>
          <p:nvSpPr>
            <p:cNvPr id="174" name="object 174"/>
            <p:cNvSpPr/>
            <p:nvPr/>
          </p:nvSpPr>
          <p:spPr>
            <a:xfrm>
              <a:off x="4179354" y="1785480"/>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75" name="object 175"/>
            <p:cNvSpPr/>
            <p:nvPr/>
          </p:nvSpPr>
          <p:spPr>
            <a:xfrm>
              <a:off x="2679534" y="1785480"/>
              <a:ext cx="238760" cy="297180"/>
            </a:xfrm>
            <a:custGeom>
              <a:avLst/>
              <a:gdLst/>
              <a:ahLst/>
              <a:cxnLst/>
              <a:rect l="l" t="t" r="r" b="b"/>
              <a:pathLst>
                <a:path w="238760" h="297180">
                  <a:moveTo>
                    <a:pt x="119125" y="0"/>
                  </a:moveTo>
                  <a:lnTo>
                    <a:pt x="0" y="119138"/>
                  </a:lnTo>
                  <a:lnTo>
                    <a:pt x="59562" y="119138"/>
                  </a:lnTo>
                  <a:lnTo>
                    <a:pt x="59562" y="296646"/>
                  </a:lnTo>
                  <a:lnTo>
                    <a:pt x="178701" y="296646"/>
                  </a:lnTo>
                  <a:lnTo>
                    <a:pt x="178701" y="119138"/>
                  </a:lnTo>
                  <a:lnTo>
                    <a:pt x="238264" y="119138"/>
                  </a:lnTo>
                  <a:lnTo>
                    <a:pt x="119125" y="0"/>
                  </a:lnTo>
                  <a:close/>
                </a:path>
              </a:pathLst>
            </a:custGeom>
            <a:solidFill>
              <a:srgbClr val="28AD8A"/>
            </a:solidFill>
          </p:spPr>
          <p:txBody>
            <a:bodyPr wrap="square" lIns="0" tIns="0" rIns="0" bIns="0" rtlCol="0"/>
            <a:lstStyle/>
            <a:p>
              <a:endParaRPr/>
            </a:p>
          </p:txBody>
        </p:sp>
        <p:sp>
          <p:nvSpPr>
            <p:cNvPr id="176" name="object 176"/>
            <p:cNvSpPr/>
            <p:nvPr/>
          </p:nvSpPr>
          <p:spPr>
            <a:xfrm>
              <a:off x="2679534" y="1785480"/>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77" name="object 177"/>
            <p:cNvSpPr/>
            <p:nvPr/>
          </p:nvSpPr>
          <p:spPr>
            <a:xfrm>
              <a:off x="2013851" y="3826853"/>
              <a:ext cx="2918460" cy="1974214"/>
            </a:xfrm>
            <a:custGeom>
              <a:avLst/>
              <a:gdLst/>
              <a:ahLst/>
              <a:cxnLst/>
              <a:rect l="l" t="t" r="r" b="b"/>
              <a:pathLst>
                <a:path w="2918460" h="1974214">
                  <a:moveTo>
                    <a:pt x="0" y="0"/>
                  </a:moveTo>
                  <a:lnTo>
                    <a:pt x="2917851" y="0"/>
                  </a:lnTo>
                  <a:lnTo>
                    <a:pt x="2917851" y="1974151"/>
                  </a:lnTo>
                  <a:lnTo>
                    <a:pt x="0" y="1974151"/>
                  </a:lnTo>
                  <a:lnTo>
                    <a:pt x="0" y="0"/>
                  </a:lnTo>
                  <a:close/>
                </a:path>
              </a:pathLst>
            </a:custGeom>
            <a:ln w="63500">
              <a:solidFill>
                <a:srgbClr val="6FAC46"/>
              </a:solidFill>
            </a:ln>
          </p:spPr>
          <p:txBody>
            <a:bodyPr wrap="square" lIns="0" tIns="0" rIns="0" bIns="0" rtlCol="0"/>
            <a:lstStyle/>
            <a:p>
              <a:endParaRPr/>
            </a:p>
          </p:txBody>
        </p:sp>
        <p:sp>
          <p:nvSpPr>
            <p:cNvPr id="178" name="object 178"/>
            <p:cNvSpPr/>
            <p:nvPr/>
          </p:nvSpPr>
          <p:spPr>
            <a:xfrm>
              <a:off x="2487345" y="2080983"/>
              <a:ext cx="2034539" cy="765810"/>
            </a:xfrm>
            <a:custGeom>
              <a:avLst/>
              <a:gdLst/>
              <a:ahLst/>
              <a:cxnLst/>
              <a:rect l="l" t="t" r="r" b="b"/>
              <a:pathLst>
                <a:path w="2034539" h="765810">
                  <a:moveTo>
                    <a:pt x="0" y="0"/>
                  </a:moveTo>
                  <a:lnTo>
                    <a:pt x="2034101" y="0"/>
                  </a:lnTo>
                  <a:lnTo>
                    <a:pt x="2034101" y="765487"/>
                  </a:lnTo>
                  <a:lnTo>
                    <a:pt x="0" y="765487"/>
                  </a:lnTo>
                  <a:lnTo>
                    <a:pt x="0" y="0"/>
                  </a:lnTo>
                  <a:close/>
                </a:path>
              </a:pathLst>
            </a:custGeom>
            <a:ln w="63500">
              <a:solidFill>
                <a:srgbClr val="EC7C30"/>
              </a:solidFill>
            </a:ln>
          </p:spPr>
          <p:txBody>
            <a:bodyPr wrap="square" lIns="0" tIns="0" rIns="0" bIns="0" rtlCol="0"/>
            <a:lstStyle/>
            <a:p>
              <a:endParaRPr/>
            </a:p>
          </p:txBody>
        </p:sp>
      </p:grpSp>
      <p:sp>
        <p:nvSpPr>
          <p:cNvPr id="179" name="object 179"/>
          <p:cNvSpPr txBox="1"/>
          <p:nvPr/>
        </p:nvSpPr>
        <p:spPr>
          <a:xfrm>
            <a:off x="4083443" y="1056589"/>
            <a:ext cx="749300" cy="324485"/>
          </a:xfrm>
          <a:prstGeom prst="rect">
            <a:avLst/>
          </a:prstGeom>
          <a:ln w="19050">
            <a:solidFill>
              <a:srgbClr val="0000FF"/>
            </a:solidFill>
          </a:ln>
        </p:spPr>
        <p:txBody>
          <a:bodyPr vert="horz" wrap="square" lIns="0" tIns="13335" rIns="0" bIns="0" rtlCol="0">
            <a:spAutoFit/>
          </a:bodyPr>
          <a:lstStyle/>
          <a:p>
            <a:pPr marL="144780">
              <a:lnSpc>
                <a:spcPct val="100000"/>
              </a:lnSpc>
              <a:spcBef>
                <a:spcPts val="105"/>
              </a:spcBef>
            </a:pPr>
            <a:r>
              <a:rPr sz="1800" spc="-20" dirty="0">
                <a:latin typeface="Calibri"/>
                <a:cs typeface="Calibri"/>
              </a:rPr>
              <a:t>Bbox</a:t>
            </a:r>
            <a:endParaRPr sz="1800">
              <a:latin typeface="Calibri"/>
              <a:cs typeface="Calibri"/>
            </a:endParaRPr>
          </a:p>
        </p:txBody>
      </p:sp>
      <p:sp>
        <p:nvSpPr>
          <p:cNvPr id="180" name="object 180"/>
          <p:cNvSpPr txBox="1"/>
          <p:nvPr/>
        </p:nvSpPr>
        <p:spPr>
          <a:xfrm>
            <a:off x="4090390" y="1444637"/>
            <a:ext cx="742315" cy="324485"/>
          </a:xfrm>
          <a:prstGeom prst="rect">
            <a:avLst/>
          </a:prstGeom>
          <a:ln w="19050">
            <a:solidFill>
              <a:srgbClr val="7A5FC5"/>
            </a:solidFill>
          </a:ln>
        </p:spPr>
        <p:txBody>
          <a:bodyPr vert="horz" wrap="square" lIns="0" tIns="12065" rIns="0" bIns="0" rtlCol="0">
            <a:spAutoFit/>
          </a:bodyPr>
          <a:lstStyle/>
          <a:p>
            <a:pPr marL="139700">
              <a:lnSpc>
                <a:spcPct val="100000"/>
              </a:lnSpc>
              <a:spcBef>
                <a:spcPts val="95"/>
              </a:spcBef>
            </a:pPr>
            <a:r>
              <a:rPr sz="1800" spc="-10" dirty="0">
                <a:latin typeface="Calibri"/>
                <a:cs typeface="Calibri"/>
              </a:rPr>
              <a:t>Class</a:t>
            </a:r>
            <a:endParaRPr sz="1800">
              <a:latin typeface="Calibri"/>
              <a:cs typeface="Calibri"/>
            </a:endParaRPr>
          </a:p>
        </p:txBody>
      </p:sp>
      <p:sp>
        <p:nvSpPr>
          <p:cNvPr id="181" name="object 181"/>
          <p:cNvSpPr txBox="1"/>
          <p:nvPr/>
        </p:nvSpPr>
        <p:spPr>
          <a:xfrm>
            <a:off x="3202254" y="1056589"/>
            <a:ext cx="749300" cy="324485"/>
          </a:xfrm>
          <a:prstGeom prst="rect">
            <a:avLst/>
          </a:prstGeom>
          <a:ln w="19050">
            <a:solidFill>
              <a:srgbClr val="0000FF"/>
            </a:solidFill>
          </a:ln>
        </p:spPr>
        <p:txBody>
          <a:bodyPr vert="horz" wrap="square" lIns="0" tIns="13335" rIns="0" bIns="0" rtlCol="0">
            <a:spAutoFit/>
          </a:bodyPr>
          <a:lstStyle/>
          <a:p>
            <a:pPr marL="144780">
              <a:lnSpc>
                <a:spcPct val="100000"/>
              </a:lnSpc>
              <a:spcBef>
                <a:spcPts val="105"/>
              </a:spcBef>
            </a:pPr>
            <a:r>
              <a:rPr sz="1800" spc="-20" dirty="0">
                <a:latin typeface="Calibri"/>
                <a:cs typeface="Calibri"/>
              </a:rPr>
              <a:t>Bbox</a:t>
            </a:r>
            <a:endParaRPr sz="1800">
              <a:latin typeface="Calibri"/>
              <a:cs typeface="Calibri"/>
            </a:endParaRPr>
          </a:p>
        </p:txBody>
      </p:sp>
      <p:sp>
        <p:nvSpPr>
          <p:cNvPr id="182" name="object 182"/>
          <p:cNvSpPr txBox="1"/>
          <p:nvPr/>
        </p:nvSpPr>
        <p:spPr>
          <a:xfrm>
            <a:off x="3209188" y="1444637"/>
            <a:ext cx="742315" cy="324485"/>
          </a:xfrm>
          <a:prstGeom prst="rect">
            <a:avLst/>
          </a:prstGeom>
          <a:ln w="19050">
            <a:solidFill>
              <a:srgbClr val="7A5FC5"/>
            </a:solidFill>
          </a:ln>
        </p:spPr>
        <p:txBody>
          <a:bodyPr vert="horz" wrap="square" lIns="0" tIns="12065" rIns="0" bIns="0" rtlCol="0">
            <a:spAutoFit/>
          </a:bodyPr>
          <a:lstStyle/>
          <a:p>
            <a:pPr marL="139700">
              <a:lnSpc>
                <a:spcPct val="100000"/>
              </a:lnSpc>
              <a:spcBef>
                <a:spcPts val="95"/>
              </a:spcBef>
            </a:pPr>
            <a:r>
              <a:rPr sz="1800" spc="-10" dirty="0">
                <a:latin typeface="Calibri"/>
                <a:cs typeface="Calibri"/>
              </a:rPr>
              <a:t>Class</a:t>
            </a:r>
            <a:endParaRPr sz="1800">
              <a:latin typeface="Calibri"/>
              <a:cs typeface="Calibri"/>
            </a:endParaRPr>
          </a:p>
        </p:txBody>
      </p:sp>
      <p:sp>
        <p:nvSpPr>
          <p:cNvPr id="183" name="object 183"/>
          <p:cNvSpPr txBox="1"/>
          <p:nvPr/>
        </p:nvSpPr>
        <p:spPr>
          <a:xfrm>
            <a:off x="2308542" y="1045184"/>
            <a:ext cx="749300" cy="324485"/>
          </a:xfrm>
          <a:prstGeom prst="rect">
            <a:avLst/>
          </a:prstGeom>
          <a:ln w="19050">
            <a:solidFill>
              <a:srgbClr val="0000FF"/>
            </a:solidFill>
          </a:ln>
        </p:spPr>
        <p:txBody>
          <a:bodyPr vert="horz" wrap="square" lIns="0" tIns="12065" rIns="0" bIns="0" rtlCol="0">
            <a:spAutoFit/>
          </a:bodyPr>
          <a:lstStyle/>
          <a:p>
            <a:pPr marL="144780">
              <a:lnSpc>
                <a:spcPct val="100000"/>
              </a:lnSpc>
              <a:spcBef>
                <a:spcPts val="95"/>
              </a:spcBef>
            </a:pPr>
            <a:r>
              <a:rPr sz="1800" spc="-20" dirty="0">
                <a:latin typeface="Calibri"/>
                <a:cs typeface="Calibri"/>
              </a:rPr>
              <a:t>Bbox</a:t>
            </a:r>
            <a:endParaRPr sz="1800">
              <a:latin typeface="Calibri"/>
              <a:cs typeface="Calibri"/>
            </a:endParaRPr>
          </a:p>
        </p:txBody>
      </p:sp>
      <p:sp>
        <p:nvSpPr>
          <p:cNvPr id="184" name="object 184"/>
          <p:cNvSpPr txBox="1"/>
          <p:nvPr/>
        </p:nvSpPr>
        <p:spPr>
          <a:xfrm>
            <a:off x="2315476" y="1433233"/>
            <a:ext cx="742315" cy="324485"/>
          </a:xfrm>
          <a:prstGeom prst="rect">
            <a:avLst/>
          </a:prstGeom>
          <a:ln w="19050">
            <a:solidFill>
              <a:srgbClr val="7A5FC5"/>
            </a:solidFill>
          </a:ln>
        </p:spPr>
        <p:txBody>
          <a:bodyPr vert="horz" wrap="square" lIns="0" tIns="11430" rIns="0" bIns="0" rtlCol="0">
            <a:spAutoFit/>
          </a:bodyPr>
          <a:lstStyle/>
          <a:p>
            <a:pPr marL="139700">
              <a:lnSpc>
                <a:spcPct val="100000"/>
              </a:lnSpc>
              <a:spcBef>
                <a:spcPts val="90"/>
              </a:spcBef>
            </a:pPr>
            <a:r>
              <a:rPr sz="1800" spc="-10" dirty="0">
                <a:latin typeface="Calibri"/>
                <a:cs typeface="Calibri"/>
              </a:rPr>
              <a:t>Class</a:t>
            </a:r>
            <a:endParaRPr sz="1800">
              <a:latin typeface="Calibri"/>
              <a:cs typeface="Calibri"/>
            </a:endParaRPr>
          </a:p>
        </p:txBody>
      </p:sp>
      <p:sp>
        <p:nvSpPr>
          <p:cNvPr id="185" name="object 185"/>
          <p:cNvSpPr txBox="1"/>
          <p:nvPr/>
        </p:nvSpPr>
        <p:spPr>
          <a:xfrm>
            <a:off x="5040871" y="980947"/>
            <a:ext cx="2590165" cy="756920"/>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C8472B"/>
                </a:solidFill>
                <a:latin typeface="Calibri"/>
                <a:cs typeface="Calibri"/>
              </a:rPr>
              <a:t>Category</a:t>
            </a:r>
            <a:r>
              <a:rPr sz="2400" spc="-80" dirty="0">
                <a:solidFill>
                  <a:srgbClr val="C8472B"/>
                </a:solidFill>
                <a:latin typeface="Calibri"/>
                <a:cs typeface="Calibri"/>
              </a:rPr>
              <a:t> </a:t>
            </a:r>
            <a:r>
              <a:rPr sz="2400" dirty="0">
                <a:solidFill>
                  <a:srgbClr val="C8472B"/>
                </a:solidFill>
                <a:latin typeface="Calibri"/>
                <a:cs typeface="Calibri"/>
              </a:rPr>
              <a:t>and</a:t>
            </a:r>
            <a:r>
              <a:rPr sz="2400" spc="-85" dirty="0">
                <a:solidFill>
                  <a:srgbClr val="C8472B"/>
                </a:solidFill>
                <a:latin typeface="Calibri"/>
                <a:cs typeface="Calibri"/>
              </a:rPr>
              <a:t> </a:t>
            </a:r>
            <a:r>
              <a:rPr sz="2400" spc="-25" dirty="0">
                <a:solidFill>
                  <a:srgbClr val="C8472B"/>
                </a:solidFill>
                <a:latin typeface="Calibri"/>
                <a:cs typeface="Calibri"/>
              </a:rPr>
              <a:t>box </a:t>
            </a:r>
            <a:r>
              <a:rPr sz="2400" spc="-10" dirty="0">
                <a:solidFill>
                  <a:srgbClr val="C8472B"/>
                </a:solidFill>
                <a:latin typeface="Calibri"/>
                <a:cs typeface="Calibri"/>
              </a:rPr>
              <a:t>transform</a:t>
            </a:r>
            <a:r>
              <a:rPr sz="2400" spc="-70" dirty="0">
                <a:solidFill>
                  <a:srgbClr val="C8472B"/>
                </a:solidFill>
                <a:latin typeface="Calibri"/>
                <a:cs typeface="Calibri"/>
              </a:rPr>
              <a:t> </a:t>
            </a:r>
            <a:r>
              <a:rPr sz="2400" dirty="0">
                <a:solidFill>
                  <a:srgbClr val="C8472B"/>
                </a:solidFill>
                <a:latin typeface="Calibri"/>
                <a:cs typeface="Calibri"/>
              </a:rPr>
              <a:t>per</a:t>
            </a:r>
            <a:r>
              <a:rPr sz="2400" spc="-60" dirty="0">
                <a:solidFill>
                  <a:srgbClr val="C8472B"/>
                </a:solidFill>
                <a:latin typeface="Calibri"/>
                <a:cs typeface="Calibri"/>
              </a:rPr>
              <a:t> </a:t>
            </a:r>
            <a:r>
              <a:rPr sz="2400" spc="-10" dirty="0">
                <a:solidFill>
                  <a:srgbClr val="C8472B"/>
                </a:solidFill>
                <a:latin typeface="Calibri"/>
                <a:cs typeface="Calibri"/>
              </a:rPr>
              <a:t>region</a:t>
            </a:r>
            <a:endParaRPr sz="2400">
              <a:latin typeface="Calibri"/>
              <a:cs typeface="Calibri"/>
            </a:endParaRPr>
          </a:p>
        </p:txBody>
      </p:sp>
      <p:sp>
        <p:nvSpPr>
          <p:cNvPr id="186" name="object 186"/>
          <p:cNvSpPr/>
          <p:nvPr/>
        </p:nvSpPr>
        <p:spPr>
          <a:xfrm>
            <a:off x="7734795" y="2543746"/>
            <a:ext cx="2089785" cy="3613150"/>
          </a:xfrm>
          <a:custGeom>
            <a:avLst/>
            <a:gdLst/>
            <a:ahLst/>
            <a:cxnLst/>
            <a:rect l="l" t="t" r="r" b="b"/>
            <a:pathLst>
              <a:path w="2089784" h="3613150">
                <a:moveTo>
                  <a:pt x="0" y="0"/>
                </a:moveTo>
                <a:lnTo>
                  <a:pt x="2089431" y="0"/>
                </a:lnTo>
                <a:lnTo>
                  <a:pt x="2089431" y="3612992"/>
                </a:lnTo>
                <a:lnTo>
                  <a:pt x="0" y="3612992"/>
                </a:lnTo>
                <a:lnTo>
                  <a:pt x="0" y="0"/>
                </a:lnTo>
                <a:close/>
              </a:path>
            </a:pathLst>
          </a:custGeom>
          <a:ln w="63500">
            <a:solidFill>
              <a:srgbClr val="6FAC46"/>
            </a:solidFill>
          </a:ln>
        </p:spPr>
        <p:txBody>
          <a:bodyPr wrap="square" lIns="0" tIns="0" rIns="0" bIns="0" rtlCol="0"/>
          <a:lstStyle/>
          <a:p>
            <a:endParaRPr/>
          </a:p>
        </p:txBody>
      </p:sp>
      <p:sp>
        <p:nvSpPr>
          <p:cNvPr id="187" name="object 187"/>
          <p:cNvSpPr txBox="1"/>
          <p:nvPr/>
        </p:nvSpPr>
        <p:spPr>
          <a:xfrm>
            <a:off x="9918534" y="1188211"/>
            <a:ext cx="2226310" cy="2588895"/>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Example:</a:t>
            </a:r>
            <a:endParaRPr sz="2400">
              <a:latin typeface="Calibri"/>
              <a:cs typeface="Calibri"/>
            </a:endParaRPr>
          </a:p>
          <a:p>
            <a:pPr marL="12700" marR="5080">
              <a:lnSpc>
                <a:spcPct val="100000"/>
              </a:lnSpc>
              <a:spcBef>
                <a:spcPts val="25"/>
              </a:spcBef>
            </a:pPr>
            <a:r>
              <a:rPr sz="2400" dirty="0">
                <a:latin typeface="Calibri"/>
                <a:cs typeface="Calibri"/>
              </a:rPr>
              <a:t>For</a:t>
            </a:r>
            <a:r>
              <a:rPr sz="2400" spc="-95" dirty="0">
                <a:latin typeface="Calibri"/>
                <a:cs typeface="Calibri"/>
              </a:rPr>
              <a:t> </a:t>
            </a:r>
            <a:r>
              <a:rPr sz="2400" dirty="0">
                <a:latin typeface="Calibri"/>
                <a:cs typeface="Calibri"/>
              </a:rPr>
              <a:t>ResNet,</a:t>
            </a:r>
            <a:r>
              <a:rPr sz="2400" spc="-90" dirty="0">
                <a:latin typeface="Calibri"/>
                <a:cs typeface="Calibri"/>
              </a:rPr>
              <a:t> </a:t>
            </a:r>
            <a:r>
              <a:rPr sz="2400" spc="-20" dirty="0">
                <a:latin typeface="Calibri"/>
                <a:cs typeface="Calibri"/>
              </a:rPr>
              <a:t>last </a:t>
            </a:r>
            <a:r>
              <a:rPr sz="2400" dirty="0">
                <a:latin typeface="Calibri"/>
                <a:cs typeface="Calibri"/>
              </a:rPr>
              <a:t>stage</a:t>
            </a:r>
            <a:r>
              <a:rPr sz="2400" spc="-55" dirty="0">
                <a:latin typeface="Calibri"/>
                <a:cs typeface="Calibri"/>
              </a:rPr>
              <a:t> </a:t>
            </a:r>
            <a:r>
              <a:rPr sz="2400" dirty="0">
                <a:latin typeface="Calibri"/>
                <a:cs typeface="Calibri"/>
              </a:rPr>
              <a:t>is</a:t>
            </a:r>
            <a:r>
              <a:rPr sz="2400" spc="-60" dirty="0">
                <a:latin typeface="Calibri"/>
                <a:cs typeface="Calibri"/>
              </a:rPr>
              <a:t> </a:t>
            </a:r>
            <a:r>
              <a:rPr sz="2400" dirty="0">
                <a:latin typeface="Calibri"/>
                <a:cs typeface="Calibri"/>
              </a:rPr>
              <a:t>used</a:t>
            </a:r>
            <a:r>
              <a:rPr sz="2400" spc="-60" dirty="0">
                <a:latin typeface="Calibri"/>
                <a:cs typeface="Calibri"/>
              </a:rPr>
              <a:t> </a:t>
            </a:r>
            <a:r>
              <a:rPr sz="2400" spc="-25" dirty="0">
                <a:latin typeface="Calibri"/>
                <a:cs typeface="Calibri"/>
              </a:rPr>
              <a:t>as </a:t>
            </a:r>
            <a:r>
              <a:rPr sz="2400" spc="-35" dirty="0">
                <a:latin typeface="Calibri"/>
                <a:cs typeface="Calibri"/>
              </a:rPr>
              <a:t>per-</a:t>
            </a:r>
            <a:r>
              <a:rPr sz="2400" spc="-10" dirty="0">
                <a:latin typeface="Calibri"/>
                <a:cs typeface="Calibri"/>
              </a:rPr>
              <a:t>region </a:t>
            </a:r>
            <a:r>
              <a:rPr sz="2400" dirty="0">
                <a:latin typeface="Calibri"/>
                <a:cs typeface="Calibri"/>
              </a:rPr>
              <a:t>network;</a:t>
            </a:r>
            <a:r>
              <a:rPr sz="2400" spc="-65" dirty="0">
                <a:latin typeface="Calibri"/>
                <a:cs typeface="Calibri"/>
              </a:rPr>
              <a:t> </a:t>
            </a:r>
            <a:r>
              <a:rPr sz="2400" dirty="0">
                <a:latin typeface="Calibri"/>
                <a:cs typeface="Calibri"/>
              </a:rPr>
              <a:t>the</a:t>
            </a:r>
            <a:r>
              <a:rPr sz="2400" spc="-55" dirty="0">
                <a:latin typeface="Calibri"/>
                <a:cs typeface="Calibri"/>
              </a:rPr>
              <a:t> </a:t>
            </a:r>
            <a:r>
              <a:rPr sz="2400" spc="-20" dirty="0">
                <a:latin typeface="Calibri"/>
                <a:cs typeface="Calibri"/>
              </a:rPr>
              <a:t>rest </a:t>
            </a:r>
            <a:r>
              <a:rPr sz="2400" dirty="0">
                <a:latin typeface="Calibri"/>
                <a:cs typeface="Calibri"/>
              </a:rPr>
              <a:t>of</a:t>
            </a:r>
            <a:r>
              <a:rPr sz="2400" spc="-40" dirty="0">
                <a:latin typeface="Calibri"/>
                <a:cs typeface="Calibri"/>
              </a:rPr>
              <a:t> </a:t>
            </a:r>
            <a:r>
              <a:rPr sz="2400" dirty="0">
                <a:latin typeface="Calibri"/>
                <a:cs typeface="Calibri"/>
              </a:rPr>
              <a:t>the</a:t>
            </a:r>
            <a:r>
              <a:rPr sz="2400" spc="-40" dirty="0">
                <a:latin typeface="Calibri"/>
                <a:cs typeface="Calibri"/>
              </a:rPr>
              <a:t> </a:t>
            </a:r>
            <a:r>
              <a:rPr sz="2400" dirty="0">
                <a:latin typeface="Calibri"/>
                <a:cs typeface="Calibri"/>
              </a:rPr>
              <a:t>network</a:t>
            </a:r>
            <a:r>
              <a:rPr sz="2400" spc="-50" dirty="0">
                <a:latin typeface="Calibri"/>
                <a:cs typeface="Calibri"/>
              </a:rPr>
              <a:t> </a:t>
            </a:r>
            <a:r>
              <a:rPr sz="2400" spc="-25" dirty="0">
                <a:latin typeface="Calibri"/>
                <a:cs typeface="Calibri"/>
              </a:rPr>
              <a:t>is </a:t>
            </a:r>
            <a:r>
              <a:rPr sz="2400" dirty="0">
                <a:latin typeface="Calibri"/>
                <a:cs typeface="Calibri"/>
              </a:rPr>
              <a:t>used</a:t>
            </a:r>
            <a:r>
              <a:rPr sz="2400" spc="-35" dirty="0">
                <a:latin typeface="Calibri"/>
                <a:cs typeface="Calibri"/>
              </a:rPr>
              <a:t> </a:t>
            </a:r>
            <a:r>
              <a:rPr sz="2400" dirty="0">
                <a:latin typeface="Calibri"/>
                <a:cs typeface="Calibri"/>
              </a:rPr>
              <a:t>as</a:t>
            </a:r>
            <a:r>
              <a:rPr sz="2400" spc="-40" dirty="0">
                <a:latin typeface="Calibri"/>
                <a:cs typeface="Calibri"/>
              </a:rPr>
              <a:t> </a:t>
            </a:r>
            <a:r>
              <a:rPr sz="2400" spc="-10" dirty="0">
                <a:latin typeface="Calibri"/>
                <a:cs typeface="Calibri"/>
              </a:rPr>
              <a:t>backbone</a:t>
            </a:r>
            <a:endParaRPr sz="2400">
              <a:latin typeface="Calibri"/>
              <a:cs typeface="Calibri"/>
            </a:endParaRPr>
          </a:p>
        </p:txBody>
      </p:sp>
      <p:sp>
        <p:nvSpPr>
          <p:cNvPr id="188" name="object 188"/>
          <p:cNvSpPr txBox="1"/>
          <p:nvPr/>
        </p:nvSpPr>
        <p:spPr>
          <a:xfrm>
            <a:off x="4790033" y="5695549"/>
            <a:ext cx="1503045" cy="397510"/>
          </a:xfrm>
          <a:prstGeom prst="rect">
            <a:avLst/>
          </a:prstGeom>
        </p:spPr>
        <p:txBody>
          <a:bodyPr vert="horz" wrap="square" lIns="0" tIns="0" rIns="0" bIns="0" rtlCol="0">
            <a:spAutoFit/>
          </a:bodyPr>
          <a:lstStyle/>
          <a:p>
            <a:pPr marL="12700">
              <a:lnSpc>
                <a:spcPts val="2865"/>
              </a:lnSpc>
            </a:pPr>
            <a:r>
              <a:rPr sz="2400" dirty="0">
                <a:latin typeface="Calibri"/>
                <a:cs typeface="Calibri"/>
              </a:rPr>
              <a:t>Input</a:t>
            </a:r>
            <a:r>
              <a:rPr sz="2400" spc="-50" dirty="0">
                <a:latin typeface="Calibri"/>
                <a:cs typeface="Calibri"/>
              </a:rPr>
              <a:t> </a:t>
            </a:r>
            <a:r>
              <a:rPr sz="2400" spc="-20" dirty="0">
                <a:latin typeface="Calibri"/>
                <a:cs typeface="Calibri"/>
              </a:rPr>
              <a:t>image</a:t>
            </a:r>
            <a:endParaRPr sz="2400">
              <a:latin typeface="Calibri"/>
              <a:cs typeface="Calibri"/>
            </a:endParaRPr>
          </a:p>
        </p:txBody>
      </p:sp>
      <p:sp>
        <p:nvSpPr>
          <p:cNvPr id="189" name="object 189"/>
          <p:cNvSpPr txBox="1"/>
          <p:nvPr/>
        </p:nvSpPr>
        <p:spPr>
          <a:xfrm>
            <a:off x="120051" y="6221257"/>
            <a:ext cx="4531360" cy="149860"/>
          </a:xfrm>
          <a:prstGeom prst="rect">
            <a:avLst/>
          </a:prstGeom>
        </p:spPr>
        <p:txBody>
          <a:bodyPr vert="horz" wrap="square" lIns="0" tIns="7620" rIns="0" bIns="0" rtlCol="0">
            <a:spAutoFit/>
          </a:bodyPr>
          <a:lstStyle/>
          <a:p>
            <a:pPr marL="12700">
              <a:lnSpc>
                <a:spcPct val="100000"/>
              </a:lnSpc>
              <a:spcBef>
                <a:spcPts val="60"/>
              </a:spcBef>
            </a:pPr>
            <a:r>
              <a:rPr sz="800" spc="-10" dirty="0">
                <a:latin typeface="Calibri"/>
                <a:cs typeface="Calibri"/>
              </a:rPr>
              <a:t>Girshick, </a:t>
            </a:r>
            <a:r>
              <a:rPr sz="800" dirty="0">
                <a:latin typeface="Calibri"/>
                <a:cs typeface="Calibri"/>
              </a:rPr>
              <a:t>“Fast</a:t>
            </a:r>
            <a:r>
              <a:rPr sz="800" spc="-15" dirty="0">
                <a:latin typeface="Calibri"/>
                <a:cs typeface="Calibri"/>
              </a:rPr>
              <a:t> </a:t>
            </a:r>
            <a:r>
              <a:rPr sz="800" spc="-10" dirty="0">
                <a:latin typeface="Calibri"/>
                <a:cs typeface="Calibri"/>
              </a:rPr>
              <a:t>R-</a:t>
            </a:r>
            <a:r>
              <a:rPr sz="800" dirty="0">
                <a:latin typeface="Calibri"/>
                <a:cs typeface="Calibri"/>
              </a:rPr>
              <a:t>CNN”,</a:t>
            </a:r>
            <a:r>
              <a:rPr sz="800" spc="-10" dirty="0">
                <a:latin typeface="Calibri"/>
                <a:cs typeface="Calibri"/>
              </a:rPr>
              <a:t> </a:t>
            </a:r>
            <a:r>
              <a:rPr sz="800" dirty="0">
                <a:latin typeface="Calibri"/>
                <a:cs typeface="Calibri"/>
              </a:rPr>
              <a:t>ICCV</a:t>
            </a:r>
            <a:r>
              <a:rPr sz="800" spc="-10" dirty="0">
                <a:latin typeface="Calibri"/>
                <a:cs typeface="Calibri"/>
              </a:rPr>
              <a:t> </a:t>
            </a:r>
            <a:r>
              <a:rPr sz="800" dirty="0">
                <a:latin typeface="Calibri"/>
                <a:cs typeface="Calibri"/>
              </a:rPr>
              <a:t>2015.</a:t>
            </a:r>
            <a:r>
              <a:rPr sz="800" spc="-10" dirty="0">
                <a:latin typeface="Calibri"/>
                <a:cs typeface="Calibri"/>
              </a:rPr>
              <a:t> </a:t>
            </a:r>
            <a:r>
              <a:rPr sz="800" dirty="0">
                <a:latin typeface="Calibri"/>
                <a:cs typeface="Calibri"/>
              </a:rPr>
              <a:t>Figure</a:t>
            </a:r>
            <a:r>
              <a:rPr sz="800" spc="-5" dirty="0">
                <a:latin typeface="Calibri"/>
                <a:cs typeface="Calibri"/>
              </a:rPr>
              <a:t> </a:t>
            </a:r>
            <a:r>
              <a:rPr sz="800" spc="-10" dirty="0">
                <a:latin typeface="Calibri"/>
                <a:cs typeface="Calibri"/>
              </a:rPr>
              <a:t>copyright</a:t>
            </a:r>
            <a:r>
              <a:rPr sz="800" spc="-15" dirty="0">
                <a:latin typeface="Calibri"/>
                <a:cs typeface="Calibri"/>
              </a:rPr>
              <a:t> </a:t>
            </a:r>
            <a:r>
              <a:rPr sz="800" dirty="0">
                <a:latin typeface="Calibri"/>
                <a:cs typeface="Calibri"/>
              </a:rPr>
              <a:t>Ross</a:t>
            </a:r>
            <a:r>
              <a:rPr sz="800" spc="-10" dirty="0">
                <a:latin typeface="Calibri"/>
                <a:cs typeface="Calibri"/>
              </a:rPr>
              <a:t> Girshick, </a:t>
            </a:r>
            <a:r>
              <a:rPr sz="800" dirty="0">
                <a:latin typeface="Calibri"/>
                <a:cs typeface="Calibri"/>
              </a:rPr>
              <a:t>2015;</a:t>
            </a:r>
            <a:r>
              <a:rPr sz="800" spc="-10" dirty="0">
                <a:latin typeface="Calibri"/>
                <a:cs typeface="Calibri"/>
              </a:rPr>
              <a:t> </a:t>
            </a:r>
            <a:r>
              <a:rPr sz="800" u="sng" dirty="0">
                <a:solidFill>
                  <a:srgbClr val="0462C1"/>
                </a:solidFill>
                <a:uFill>
                  <a:solidFill>
                    <a:srgbClr val="0462C1"/>
                  </a:solidFill>
                </a:uFill>
                <a:latin typeface="Calibri"/>
                <a:cs typeface="Calibri"/>
              </a:rPr>
              <a:t>source</a:t>
            </a:r>
            <a:r>
              <a:rPr sz="800" dirty="0">
                <a:latin typeface="Calibri"/>
                <a:cs typeface="Calibri"/>
              </a:rPr>
              <a:t>.</a:t>
            </a:r>
            <a:r>
              <a:rPr sz="800" spc="-10" dirty="0">
                <a:latin typeface="Calibri"/>
                <a:cs typeface="Calibri"/>
              </a:rPr>
              <a:t> Reproduced</a:t>
            </a:r>
            <a:r>
              <a:rPr sz="800" spc="-5" dirty="0">
                <a:latin typeface="Calibri"/>
                <a:cs typeface="Calibri"/>
              </a:rPr>
              <a:t> </a:t>
            </a:r>
            <a:r>
              <a:rPr sz="800" dirty="0">
                <a:latin typeface="Calibri"/>
                <a:cs typeface="Calibri"/>
              </a:rPr>
              <a:t>with</a:t>
            </a:r>
            <a:r>
              <a:rPr sz="800" spc="-5" dirty="0">
                <a:latin typeface="Calibri"/>
                <a:cs typeface="Calibri"/>
              </a:rPr>
              <a:t> </a:t>
            </a:r>
            <a:r>
              <a:rPr sz="800" spc="-10" dirty="0">
                <a:latin typeface="Calibri"/>
                <a:cs typeface="Calibri"/>
              </a:rPr>
              <a:t>permission.</a:t>
            </a:r>
            <a:endParaRPr sz="800" dirty="0">
              <a:latin typeface="Calibri"/>
              <a:cs typeface="Calibri"/>
            </a:endParaRPr>
          </a:p>
        </p:txBody>
      </p:sp>
      <p:sp>
        <p:nvSpPr>
          <p:cNvPr id="190" name="object 190"/>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91" name="object 191"/>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68</a:t>
            </a:fld>
            <a:endParaRPr spc="-25" dirty="0"/>
          </a:p>
        </p:txBody>
      </p:sp>
      <p:sp>
        <p:nvSpPr>
          <p:cNvPr id="192" name="object 192"/>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Fast</a:t>
            </a:r>
            <a:r>
              <a:rPr spc="-195" dirty="0"/>
              <a:t> </a:t>
            </a:r>
            <a:r>
              <a:rPr spc="-20" dirty="0"/>
              <a:t>R-</a:t>
            </a:r>
            <a:r>
              <a:rPr spc="-25" dirty="0"/>
              <a:t>CNN</a:t>
            </a:r>
          </a:p>
        </p:txBody>
      </p:sp>
      <p:grpSp>
        <p:nvGrpSpPr>
          <p:cNvPr id="3" name="object 3"/>
          <p:cNvGrpSpPr/>
          <p:nvPr/>
        </p:nvGrpSpPr>
        <p:grpSpPr>
          <a:xfrm>
            <a:off x="1057588" y="3834003"/>
            <a:ext cx="4678045" cy="2329180"/>
            <a:chOff x="1057588" y="3834003"/>
            <a:chExt cx="4678045" cy="2329180"/>
          </a:xfrm>
        </p:grpSpPr>
        <p:pic>
          <p:nvPicPr>
            <p:cNvPr id="4" name="object 4"/>
            <p:cNvPicPr/>
            <p:nvPr/>
          </p:nvPicPr>
          <p:blipFill>
            <a:blip r:embed="rId2" cstate="print"/>
            <a:stretch>
              <a:fillRect/>
            </a:stretch>
          </p:blipFill>
          <p:spPr>
            <a:xfrm>
              <a:off x="1063751" y="4611624"/>
              <a:ext cx="4666488" cy="1545336"/>
            </a:xfrm>
            <a:prstGeom prst="rect">
              <a:avLst/>
            </a:prstGeom>
          </p:spPr>
        </p:pic>
        <p:sp>
          <p:nvSpPr>
            <p:cNvPr id="5" name="object 5"/>
            <p:cNvSpPr/>
            <p:nvPr/>
          </p:nvSpPr>
          <p:spPr>
            <a:xfrm>
              <a:off x="1063938" y="4613325"/>
              <a:ext cx="4665345" cy="1543685"/>
            </a:xfrm>
            <a:custGeom>
              <a:avLst/>
              <a:gdLst/>
              <a:ahLst/>
              <a:cxnLst/>
              <a:rect l="l" t="t" r="r" b="b"/>
              <a:pathLst>
                <a:path w="4665345" h="1543685">
                  <a:moveTo>
                    <a:pt x="0" y="1543420"/>
                  </a:moveTo>
                  <a:lnTo>
                    <a:pt x="1426560" y="0"/>
                  </a:lnTo>
                  <a:lnTo>
                    <a:pt x="4664762" y="0"/>
                  </a:lnTo>
                  <a:lnTo>
                    <a:pt x="3238191" y="1543420"/>
                  </a:lnTo>
                  <a:lnTo>
                    <a:pt x="0" y="1543420"/>
                  </a:lnTo>
                  <a:close/>
                </a:path>
              </a:pathLst>
            </a:custGeom>
            <a:ln w="12700">
              <a:solidFill>
                <a:srgbClr val="1D7D66"/>
              </a:solidFill>
            </a:ln>
          </p:spPr>
          <p:txBody>
            <a:bodyPr wrap="square" lIns="0" tIns="0" rIns="0" bIns="0" rtlCol="0"/>
            <a:lstStyle/>
            <a:p>
              <a:endParaRPr/>
            </a:p>
          </p:txBody>
        </p:sp>
        <p:sp>
          <p:nvSpPr>
            <p:cNvPr id="6" name="object 6"/>
            <p:cNvSpPr/>
            <p:nvPr/>
          </p:nvSpPr>
          <p:spPr>
            <a:xfrm>
              <a:off x="2111044" y="4306633"/>
              <a:ext cx="2248535" cy="1398905"/>
            </a:xfrm>
            <a:custGeom>
              <a:avLst/>
              <a:gdLst/>
              <a:ahLst/>
              <a:cxnLst/>
              <a:rect l="l" t="t" r="r" b="b"/>
              <a:pathLst>
                <a:path w="2248535" h="1398904">
                  <a:moveTo>
                    <a:pt x="2248115" y="0"/>
                  </a:moveTo>
                  <a:lnTo>
                    <a:pt x="0" y="0"/>
                  </a:lnTo>
                  <a:lnTo>
                    <a:pt x="0" y="1398852"/>
                  </a:lnTo>
                  <a:lnTo>
                    <a:pt x="2248115" y="1398852"/>
                  </a:lnTo>
                  <a:lnTo>
                    <a:pt x="2248115" y="0"/>
                  </a:lnTo>
                  <a:close/>
                </a:path>
              </a:pathLst>
            </a:custGeom>
            <a:solidFill>
              <a:srgbClr val="FFFFFF">
                <a:alpha val="92939"/>
              </a:srgbClr>
            </a:solidFill>
          </p:spPr>
          <p:txBody>
            <a:bodyPr wrap="square" lIns="0" tIns="0" rIns="0" bIns="0" rtlCol="0"/>
            <a:lstStyle/>
            <a:p>
              <a:endParaRPr/>
            </a:p>
          </p:txBody>
        </p:sp>
        <p:sp>
          <p:nvSpPr>
            <p:cNvPr id="7" name="object 7"/>
            <p:cNvSpPr/>
            <p:nvPr/>
          </p:nvSpPr>
          <p:spPr>
            <a:xfrm>
              <a:off x="4359160" y="3840353"/>
              <a:ext cx="466725" cy="1865630"/>
            </a:xfrm>
            <a:custGeom>
              <a:avLst/>
              <a:gdLst/>
              <a:ahLst/>
              <a:cxnLst/>
              <a:rect l="l" t="t" r="r" b="b"/>
              <a:pathLst>
                <a:path w="466725" h="1865629">
                  <a:moveTo>
                    <a:pt x="466280" y="0"/>
                  </a:moveTo>
                  <a:lnTo>
                    <a:pt x="0" y="466280"/>
                  </a:lnTo>
                  <a:lnTo>
                    <a:pt x="0" y="1865133"/>
                  </a:lnTo>
                  <a:lnTo>
                    <a:pt x="466280" y="1398854"/>
                  </a:lnTo>
                  <a:lnTo>
                    <a:pt x="466280" y="0"/>
                  </a:lnTo>
                  <a:close/>
                </a:path>
              </a:pathLst>
            </a:custGeom>
            <a:solidFill>
              <a:srgbClr val="CDCDCD">
                <a:alpha val="92939"/>
              </a:srgbClr>
            </a:solidFill>
          </p:spPr>
          <p:txBody>
            <a:bodyPr wrap="square" lIns="0" tIns="0" rIns="0" bIns="0" rtlCol="0"/>
            <a:lstStyle/>
            <a:p>
              <a:endParaRPr/>
            </a:p>
          </p:txBody>
        </p:sp>
        <p:sp>
          <p:nvSpPr>
            <p:cNvPr id="8" name="object 8"/>
            <p:cNvSpPr/>
            <p:nvPr/>
          </p:nvSpPr>
          <p:spPr>
            <a:xfrm>
              <a:off x="2111044" y="3840353"/>
              <a:ext cx="2714625" cy="466725"/>
            </a:xfrm>
            <a:custGeom>
              <a:avLst/>
              <a:gdLst/>
              <a:ahLst/>
              <a:cxnLst/>
              <a:rect l="l" t="t" r="r" b="b"/>
              <a:pathLst>
                <a:path w="2714625" h="466725">
                  <a:moveTo>
                    <a:pt x="2714396" y="0"/>
                  </a:moveTo>
                  <a:lnTo>
                    <a:pt x="466280" y="0"/>
                  </a:lnTo>
                  <a:lnTo>
                    <a:pt x="0" y="466280"/>
                  </a:lnTo>
                  <a:lnTo>
                    <a:pt x="2248115" y="466280"/>
                  </a:lnTo>
                  <a:lnTo>
                    <a:pt x="2714396" y="0"/>
                  </a:lnTo>
                  <a:close/>
                </a:path>
              </a:pathLst>
            </a:custGeom>
            <a:solidFill>
              <a:srgbClr val="FFFFFF">
                <a:alpha val="92939"/>
              </a:srgbClr>
            </a:solidFill>
          </p:spPr>
          <p:txBody>
            <a:bodyPr wrap="square" lIns="0" tIns="0" rIns="0" bIns="0" rtlCol="0"/>
            <a:lstStyle/>
            <a:p>
              <a:endParaRPr/>
            </a:p>
          </p:txBody>
        </p:sp>
        <p:sp>
          <p:nvSpPr>
            <p:cNvPr id="9" name="object 9"/>
            <p:cNvSpPr/>
            <p:nvPr/>
          </p:nvSpPr>
          <p:spPr>
            <a:xfrm>
              <a:off x="2111044" y="3840353"/>
              <a:ext cx="2714625" cy="1865630"/>
            </a:xfrm>
            <a:custGeom>
              <a:avLst/>
              <a:gdLst/>
              <a:ahLst/>
              <a:cxnLst/>
              <a:rect l="l" t="t" r="r" b="b"/>
              <a:pathLst>
                <a:path w="2714625" h="1865629">
                  <a:moveTo>
                    <a:pt x="0" y="466284"/>
                  </a:moveTo>
                  <a:lnTo>
                    <a:pt x="466284" y="0"/>
                  </a:lnTo>
                  <a:lnTo>
                    <a:pt x="2714401" y="0"/>
                  </a:lnTo>
                  <a:lnTo>
                    <a:pt x="2714401" y="1398850"/>
                  </a:lnTo>
                  <a:lnTo>
                    <a:pt x="2248121" y="1865141"/>
                  </a:lnTo>
                  <a:lnTo>
                    <a:pt x="0" y="1865141"/>
                  </a:lnTo>
                  <a:lnTo>
                    <a:pt x="0" y="466284"/>
                  </a:lnTo>
                  <a:close/>
                </a:path>
                <a:path w="2714625" h="1865629">
                  <a:moveTo>
                    <a:pt x="0" y="466284"/>
                  </a:moveTo>
                  <a:lnTo>
                    <a:pt x="2248121" y="466284"/>
                  </a:lnTo>
                  <a:lnTo>
                    <a:pt x="2714401" y="0"/>
                  </a:lnTo>
                </a:path>
                <a:path w="2714625" h="1865629">
                  <a:moveTo>
                    <a:pt x="2248121" y="466284"/>
                  </a:moveTo>
                  <a:lnTo>
                    <a:pt x="2248121" y="1865141"/>
                  </a:lnTo>
                </a:path>
              </a:pathLst>
            </a:custGeom>
            <a:ln w="12700">
              <a:solidFill>
                <a:srgbClr val="1D7D66"/>
              </a:solidFill>
            </a:ln>
          </p:spPr>
          <p:txBody>
            <a:bodyPr wrap="square" lIns="0" tIns="0" rIns="0" bIns="0" rtlCol="0"/>
            <a:lstStyle/>
            <a:p>
              <a:endParaRPr/>
            </a:p>
          </p:txBody>
        </p:sp>
      </p:grpSp>
      <p:sp>
        <p:nvSpPr>
          <p:cNvPr id="10" name="object 10"/>
          <p:cNvSpPr txBox="1"/>
          <p:nvPr/>
        </p:nvSpPr>
        <p:spPr>
          <a:xfrm>
            <a:off x="2690787" y="4784852"/>
            <a:ext cx="108966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ConvNet</a:t>
            </a:r>
            <a:endParaRPr sz="2400">
              <a:latin typeface="Calibri"/>
              <a:cs typeface="Calibri"/>
            </a:endParaRPr>
          </a:p>
        </p:txBody>
      </p:sp>
      <p:grpSp>
        <p:nvGrpSpPr>
          <p:cNvPr id="11" name="object 11"/>
          <p:cNvGrpSpPr/>
          <p:nvPr/>
        </p:nvGrpSpPr>
        <p:grpSpPr>
          <a:xfrm>
            <a:off x="1583245" y="2980156"/>
            <a:ext cx="3248660" cy="1104900"/>
            <a:chOff x="1583245" y="2980156"/>
            <a:chExt cx="3248660" cy="1104900"/>
          </a:xfrm>
        </p:grpSpPr>
        <p:sp>
          <p:nvSpPr>
            <p:cNvPr id="12" name="object 12"/>
            <p:cNvSpPr/>
            <p:nvPr/>
          </p:nvSpPr>
          <p:spPr>
            <a:xfrm>
              <a:off x="2111044" y="3301072"/>
              <a:ext cx="2714625" cy="458470"/>
            </a:xfrm>
            <a:custGeom>
              <a:avLst/>
              <a:gdLst/>
              <a:ahLst/>
              <a:cxnLst/>
              <a:rect l="l" t="t" r="r" b="b"/>
              <a:pathLst>
                <a:path w="2714625" h="458470">
                  <a:moveTo>
                    <a:pt x="2714396" y="0"/>
                  </a:moveTo>
                  <a:lnTo>
                    <a:pt x="423557" y="0"/>
                  </a:lnTo>
                  <a:lnTo>
                    <a:pt x="0" y="458241"/>
                  </a:lnTo>
                  <a:lnTo>
                    <a:pt x="2290851" y="458241"/>
                  </a:lnTo>
                  <a:lnTo>
                    <a:pt x="2714396" y="0"/>
                  </a:lnTo>
                  <a:close/>
                </a:path>
              </a:pathLst>
            </a:custGeom>
            <a:solidFill>
              <a:srgbClr val="E7E6E6"/>
            </a:solidFill>
          </p:spPr>
          <p:txBody>
            <a:bodyPr wrap="square" lIns="0" tIns="0" rIns="0" bIns="0" rtlCol="0"/>
            <a:lstStyle/>
            <a:p>
              <a:endParaRPr/>
            </a:p>
          </p:txBody>
        </p:sp>
        <p:sp>
          <p:nvSpPr>
            <p:cNvPr id="13" name="object 13"/>
            <p:cNvSpPr/>
            <p:nvPr/>
          </p:nvSpPr>
          <p:spPr>
            <a:xfrm>
              <a:off x="2111044" y="3301072"/>
              <a:ext cx="2714625" cy="458470"/>
            </a:xfrm>
            <a:custGeom>
              <a:avLst/>
              <a:gdLst/>
              <a:ahLst/>
              <a:cxnLst/>
              <a:rect l="l" t="t" r="r" b="b"/>
              <a:pathLst>
                <a:path w="2714625" h="458470">
                  <a:moveTo>
                    <a:pt x="0" y="458248"/>
                  </a:moveTo>
                  <a:lnTo>
                    <a:pt x="423555" y="0"/>
                  </a:lnTo>
                  <a:lnTo>
                    <a:pt x="2714401" y="0"/>
                  </a:lnTo>
                  <a:lnTo>
                    <a:pt x="2290841" y="458248"/>
                  </a:lnTo>
                  <a:lnTo>
                    <a:pt x="0" y="458248"/>
                  </a:lnTo>
                  <a:close/>
                </a:path>
              </a:pathLst>
            </a:custGeom>
            <a:ln w="12700">
              <a:solidFill>
                <a:srgbClr val="1D7D66"/>
              </a:solidFill>
            </a:ln>
          </p:spPr>
          <p:txBody>
            <a:bodyPr wrap="square" lIns="0" tIns="0" rIns="0" bIns="0" rtlCol="0"/>
            <a:lstStyle/>
            <a:p>
              <a:endParaRPr/>
            </a:p>
          </p:txBody>
        </p:sp>
        <p:sp>
          <p:nvSpPr>
            <p:cNvPr id="14" name="object 14"/>
            <p:cNvSpPr/>
            <p:nvPr/>
          </p:nvSpPr>
          <p:spPr>
            <a:xfrm>
              <a:off x="3288474" y="3781933"/>
              <a:ext cx="238760" cy="297180"/>
            </a:xfrm>
            <a:custGeom>
              <a:avLst/>
              <a:gdLst/>
              <a:ahLst/>
              <a:cxnLst/>
              <a:rect l="l" t="t" r="r" b="b"/>
              <a:pathLst>
                <a:path w="238760" h="297179">
                  <a:moveTo>
                    <a:pt x="119138" y="0"/>
                  </a:moveTo>
                  <a:lnTo>
                    <a:pt x="0" y="119126"/>
                  </a:lnTo>
                  <a:lnTo>
                    <a:pt x="59575" y="119126"/>
                  </a:lnTo>
                  <a:lnTo>
                    <a:pt x="59575" y="296646"/>
                  </a:lnTo>
                  <a:lnTo>
                    <a:pt x="178701" y="296646"/>
                  </a:lnTo>
                  <a:lnTo>
                    <a:pt x="178701" y="119126"/>
                  </a:lnTo>
                  <a:lnTo>
                    <a:pt x="238277" y="119126"/>
                  </a:lnTo>
                  <a:lnTo>
                    <a:pt x="119138" y="0"/>
                  </a:lnTo>
                  <a:close/>
                </a:path>
              </a:pathLst>
            </a:custGeom>
            <a:solidFill>
              <a:srgbClr val="28AD8A"/>
            </a:solidFill>
          </p:spPr>
          <p:txBody>
            <a:bodyPr wrap="square" lIns="0" tIns="0" rIns="0" bIns="0" rtlCol="0"/>
            <a:lstStyle/>
            <a:p>
              <a:endParaRPr/>
            </a:p>
          </p:txBody>
        </p:sp>
        <p:sp>
          <p:nvSpPr>
            <p:cNvPr id="15" name="object 15"/>
            <p:cNvSpPr/>
            <p:nvPr/>
          </p:nvSpPr>
          <p:spPr>
            <a:xfrm>
              <a:off x="3288474" y="378193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16" name="object 16"/>
            <p:cNvSpPr/>
            <p:nvPr/>
          </p:nvSpPr>
          <p:spPr>
            <a:xfrm>
              <a:off x="2359710" y="3408921"/>
              <a:ext cx="753745" cy="292735"/>
            </a:xfrm>
            <a:custGeom>
              <a:avLst/>
              <a:gdLst/>
              <a:ahLst/>
              <a:cxnLst/>
              <a:rect l="l" t="t" r="r" b="b"/>
              <a:pathLst>
                <a:path w="753744" h="292735">
                  <a:moveTo>
                    <a:pt x="753427" y="0"/>
                  </a:moveTo>
                  <a:lnTo>
                    <a:pt x="270103" y="0"/>
                  </a:lnTo>
                  <a:lnTo>
                    <a:pt x="0" y="292227"/>
                  </a:lnTo>
                  <a:lnTo>
                    <a:pt x="483323" y="292227"/>
                  </a:lnTo>
                  <a:lnTo>
                    <a:pt x="753427" y="0"/>
                  </a:lnTo>
                  <a:close/>
                </a:path>
              </a:pathLst>
            </a:custGeom>
            <a:solidFill>
              <a:srgbClr val="E7E6E6"/>
            </a:solidFill>
          </p:spPr>
          <p:txBody>
            <a:bodyPr wrap="square" lIns="0" tIns="0" rIns="0" bIns="0" rtlCol="0"/>
            <a:lstStyle/>
            <a:p>
              <a:endParaRPr/>
            </a:p>
          </p:txBody>
        </p:sp>
        <p:sp>
          <p:nvSpPr>
            <p:cNvPr id="17" name="object 17"/>
            <p:cNvSpPr/>
            <p:nvPr/>
          </p:nvSpPr>
          <p:spPr>
            <a:xfrm>
              <a:off x="2359710" y="3408921"/>
              <a:ext cx="753745" cy="292735"/>
            </a:xfrm>
            <a:custGeom>
              <a:avLst/>
              <a:gdLst/>
              <a:ahLst/>
              <a:cxnLst/>
              <a:rect l="l" t="t" r="r" b="b"/>
              <a:pathLst>
                <a:path w="753744" h="292735">
                  <a:moveTo>
                    <a:pt x="0" y="292229"/>
                  </a:moveTo>
                  <a:lnTo>
                    <a:pt x="270104" y="0"/>
                  </a:lnTo>
                  <a:lnTo>
                    <a:pt x="753427" y="0"/>
                  </a:lnTo>
                  <a:lnTo>
                    <a:pt x="483323" y="292229"/>
                  </a:lnTo>
                  <a:lnTo>
                    <a:pt x="0" y="292229"/>
                  </a:lnTo>
                  <a:close/>
                </a:path>
              </a:pathLst>
            </a:custGeom>
            <a:ln w="12700">
              <a:solidFill>
                <a:srgbClr val="1D7D66"/>
              </a:solidFill>
            </a:ln>
          </p:spPr>
          <p:txBody>
            <a:bodyPr wrap="square" lIns="0" tIns="0" rIns="0" bIns="0" rtlCol="0"/>
            <a:lstStyle/>
            <a:p>
              <a:endParaRPr/>
            </a:p>
          </p:txBody>
        </p:sp>
        <p:sp>
          <p:nvSpPr>
            <p:cNvPr id="18" name="object 18"/>
            <p:cNvSpPr/>
            <p:nvPr/>
          </p:nvSpPr>
          <p:spPr>
            <a:xfrm>
              <a:off x="3091497" y="3534752"/>
              <a:ext cx="857885" cy="119380"/>
            </a:xfrm>
            <a:custGeom>
              <a:avLst/>
              <a:gdLst/>
              <a:ahLst/>
              <a:cxnLst/>
              <a:rect l="l" t="t" r="r" b="b"/>
              <a:pathLst>
                <a:path w="857885" h="119379">
                  <a:moveTo>
                    <a:pt x="857516" y="0"/>
                  </a:moveTo>
                  <a:lnTo>
                    <a:pt x="110108" y="0"/>
                  </a:lnTo>
                  <a:lnTo>
                    <a:pt x="0" y="119138"/>
                  </a:lnTo>
                  <a:lnTo>
                    <a:pt x="747394" y="119138"/>
                  </a:lnTo>
                  <a:lnTo>
                    <a:pt x="857516" y="0"/>
                  </a:lnTo>
                  <a:close/>
                </a:path>
              </a:pathLst>
            </a:custGeom>
            <a:solidFill>
              <a:srgbClr val="E7E6E6"/>
            </a:solidFill>
          </p:spPr>
          <p:txBody>
            <a:bodyPr wrap="square" lIns="0" tIns="0" rIns="0" bIns="0" rtlCol="0"/>
            <a:lstStyle/>
            <a:p>
              <a:endParaRPr/>
            </a:p>
          </p:txBody>
        </p:sp>
        <p:sp>
          <p:nvSpPr>
            <p:cNvPr id="19" name="object 19"/>
            <p:cNvSpPr/>
            <p:nvPr/>
          </p:nvSpPr>
          <p:spPr>
            <a:xfrm>
              <a:off x="3091497" y="3534752"/>
              <a:ext cx="857885" cy="119380"/>
            </a:xfrm>
            <a:custGeom>
              <a:avLst/>
              <a:gdLst/>
              <a:ahLst/>
              <a:cxnLst/>
              <a:rect l="l" t="t" r="r" b="b"/>
              <a:pathLst>
                <a:path w="857885" h="119379">
                  <a:moveTo>
                    <a:pt x="0" y="119133"/>
                  </a:moveTo>
                  <a:lnTo>
                    <a:pt x="110113" y="0"/>
                  </a:lnTo>
                  <a:lnTo>
                    <a:pt x="857520" y="0"/>
                  </a:lnTo>
                  <a:lnTo>
                    <a:pt x="747407" y="119133"/>
                  </a:lnTo>
                  <a:lnTo>
                    <a:pt x="0" y="119133"/>
                  </a:lnTo>
                  <a:close/>
                </a:path>
              </a:pathLst>
            </a:custGeom>
            <a:ln w="12700">
              <a:solidFill>
                <a:srgbClr val="1D7D66"/>
              </a:solidFill>
            </a:ln>
          </p:spPr>
          <p:txBody>
            <a:bodyPr wrap="square" lIns="0" tIns="0" rIns="0" bIns="0" rtlCol="0"/>
            <a:lstStyle/>
            <a:p>
              <a:endParaRPr/>
            </a:p>
          </p:txBody>
        </p:sp>
        <p:sp>
          <p:nvSpPr>
            <p:cNvPr id="20" name="object 20"/>
            <p:cNvSpPr/>
            <p:nvPr/>
          </p:nvSpPr>
          <p:spPr>
            <a:xfrm>
              <a:off x="3949103" y="3358375"/>
              <a:ext cx="671830" cy="342900"/>
            </a:xfrm>
            <a:custGeom>
              <a:avLst/>
              <a:gdLst/>
              <a:ahLst/>
              <a:cxnLst/>
              <a:rect l="l" t="t" r="r" b="b"/>
              <a:pathLst>
                <a:path w="671829" h="342900">
                  <a:moveTo>
                    <a:pt x="671449" y="0"/>
                  </a:moveTo>
                  <a:lnTo>
                    <a:pt x="316712" y="0"/>
                  </a:lnTo>
                  <a:lnTo>
                    <a:pt x="0" y="342645"/>
                  </a:lnTo>
                  <a:lnTo>
                    <a:pt x="354736" y="342645"/>
                  </a:lnTo>
                  <a:lnTo>
                    <a:pt x="671449" y="0"/>
                  </a:lnTo>
                  <a:close/>
                </a:path>
              </a:pathLst>
            </a:custGeom>
            <a:solidFill>
              <a:srgbClr val="E7E6E6"/>
            </a:solidFill>
          </p:spPr>
          <p:txBody>
            <a:bodyPr wrap="square" lIns="0" tIns="0" rIns="0" bIns="0" rtlCol="0"/>
            <a:lstStyle/>
            <a:p>
              <a:endParaRPr/>
            </a:p>
          </p:txBody>
        </p:sp>
        <p:sp>
          <p:nvSpPr>
            <p:cNvPr id="21" name="object 21"/>
            <p:cNvSpPr/>
            <p:nvPr/>
          </p:nvSpPr>
          <p:spPr>
            <a:xfrm>
              <a:off x="3949103" y="3358375"/>
              <a:ext cx="671830" cy="342900"/>
            </a:xfrm>
            <a:custGeom>
              <a:avLst/>
              <a:gdLst/>
              <a:ahLst/>
              <a:cxnLst/>
              <a:rect l="l" t="t" r="r" b="b"/>
              <a:pathLst>
                <a:path w="671829" h="342900">
                  <a:moveTo>
                    <a:pt x="0" y="342654"/>
                  </a:moveTo>
                  <a:lnTo>
                    <a:pt x="316711" y="0"/>
                  </a:lnTo>
                  <a:lnTo>
                    <a:pt x="671449" y="0"/>
                  </a:lnTo>
                  <a:lnTo>
                    <a:pt x="354738" y="342654"/>
                  </a:lnTo>
                  <a:lnTo>
                    <a:pt x="0" y="342654"/>
                  </a:lnTo>
                  <a:close/>
                </a:path>
              </a:pathLst>
            </a:custGeom>
            <a:ln w="12700">
              <a:solidFill>
                <a:srgbClr val="1D7D66"/>
              </a:solidFill>
            </a:ln>
          </p:spPr>
          <p:txBody>
            <a:bodyPr wrap="square" lIns="0" tIns="0" rIns="0" bIns="0" rtlCol="0"/>
            <a:lstStyle/>
            <a:p>
              <a:endParaRPr/>
            </a:p>
          </p:txBody>
        </p:sp>
        <p:sp>
          <p:nvSpPr>
            <p:cNvPr id="22" name="object 22"/>
            <p:cNvSpPr/>
            <p:nvPr/>
          </p:nvSpPr>
          <p:spPr>
            <a:xfrm>
              <a:off x="2672803" y="3202203"/>
              <a:ext cx="238760" cy="297180"/>
            </a:xfrm>
            <a:custGeom>
              <a:avLst/>
              <a:gdLst/>
              <a:ahLst/>
              <a:cxnLst/>
              <a:rect l="l" t="t" r="r" b="b"/>
              <a:pathLst>
                <a:path w="238760" h="297179">
                  <a:moveTo>
                    <a:pt x="119125" y="0"/>
                  </a:moveTo>
                  <a:lnTo>
                    <a:pt x="0" y="119125"/>
                  </a:lnTo>
                  <a:lnTo>
                    <a:pt x="59562" y="119125"/>
                  </a:lnTo>
                  <a:lnTo>
                    <a:pt x="59562" y="296646"/>
                  </a:lnTo>
                  <a:lnTo>
                    <a:pt x="178688" y="296646"/>
                  </a:lnTo>
                  <a:lnTo>
                    <a:pt x="178688" y="119125"/>
                  </a:lnTo>
                  <a:lnTo>
                    <a:pt x="238264" y="119125"/>
                  </a:lnTo>
                  <a:lnTo>
                    <a:pt x="119125" y="0"/>
                  </a:lnTo>
                  <a:close/>
                </a:path>
              </a:pathLst>
            </a:custGeom>
            <a:solidFill>
              <a:srgbClr val="28AD8A"/>
            </a:solidFill>
          </p:spPr>
          <p:txBody>
            <a:bodyPr wrap="square" lIns="0" tIns="0" rIns="0" bIns="0" rtlCol="0"/>
            <a:lstStyle/>
            <a:p>
              <a:endParaRPr/>
            </a:p>
          </p:txBody>
        </p:sp>
        <p:sp>
          <p:nvSpPr>
            <p:cNvPr id="23" name="object 23"/>
            <p:cNvSpPr/>
            <p:nvPr/>
          </p:nvSpPr>
          <p:spPr>
            <a:xfrm>
              <a:off x="2672803" y="320220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24" name="object 24"/>
            <p:cNvSpPr/>
            <p:nvPr/>
          </p:nvSpPr>
          <p:spPr>
            <a:xfrm>
              <a:off x="3414306" y="3311753"/>
              <a:ext cx="238760" cy="297180"/>
            </a:xfrm>
            <a:custGeom>
              <a:avLst/>
              <a:gdLst/>
              <a:ahLst/>
              <a:cxnLst/>
              <a:rect l="l" t="t" r="r" b="b"/>
              <a:pathLst>
                <a:path w="238760" h="297179">
                  <a:moveTo>
                    <a:pt x="119138" y="0"/>
                  </a:moveTo>
                  <a:lnTo>
                    <a:pt x="0" y="119126"/>
                  </a:lnTo>
                  <a:lnTo>
                    <a:pt x="59575" y="119126"/>
                  </a:lnTo>
                  <a:lnTo>
                    <a:pt x="59575" y="296646"/>
                  </a:lnTo>
                  <a:lnTo>
                    <a:pt x="178701" y="296646"/>
                  </a:lnTo>
                  <a:lnTo>
                    <a:pt x="178701" y="119126"/>
                  </a:lnTo>
                  <a:lnTo>
                    <a:pt x="238277" y="119126"/>
                  </a:lnTo>
                  <a:lnTo>
                    <a:pt x="119138" y="0"/>
                  </a:lnTo>
                  <a:close/>
                </a:path>
              </a:pathLst>
            </a:custGeom>
            <a:solidFill>
              <a:srgbClr val="28AD8A"/>
            </a:solidFill>
          </p:spPr>
          <p:txBody>
            <a:bodyPr wrap="square" lIns="0" tIns="0" rIns="0" bIns="0" rtlCol="0"/>
            <a:lstStyle/>
            <a:p>
              <a:endParaRPr/>
            </a:p>
          </p:txBody>
        </p:sp>
        <p:sp>
          <p:nvSpPr>
            <p:cNvPr id="25" name="object 25"/>
            <p:cNvSpPr/>
            <p:nvPr/>
          </p:nvSpPr>
          <p:spPr>
            <a:xfrm>
              <a:off x="3414306" y="3311753"/>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26" name="object 26"/>
            <p:cNvSpPr/>
            <p:nvPr/>
          </p:nvSpPr>
          <p:spPr>
            <a:xfrm>
              <a:off x="4155821" y="3252774"/>
              <a:ext cx="238760" cy="297180"/>
            </a:xfrm>
            <a:custGeom>
              <a:avLst/>
              <a:gdLst/>
              <a:ahLst/>
              <a:cxnLst/>
              <a:rect l="l" t="t" r="r" b="b"/>
              <a:pathLst>
                <a:path w="238760" h="297179">
                  <a:moveTo>
                    <a:pt x="119138" y="0"/>
                  </a:moveTo>
                  <a:lnTo>
                    <a:pt x="0" y="119125"/>
                  </a:lnTo>
                  <a:lnTo>
                    <a:pt x="59575" y="119125"/>
                  </a:lnTo>
                  <a:lnTo>
                    <a:pt x="59575" y="296646"/>
                  </a:lnTo>
                  <a:lnTo>
                    <a:pt x="178701" y="296646"/>
                  </a:lnTo>
                  <a:lnTo>
                    <a:pt x="178701" y="119125"/>
                  </a:lnTo>
                  <a:lnTo>
                    <a:pt x="238264" y="119125"/>
                  </a:lnTo>
                  <a:lnTo>
                    <a:pt x="119138" y="0"/>
                  </a:lnTo>
                  <a:close/>
                </a:path>
              </a:pathLst>
            </a:custGeom>
            <a:solidFill>
              <a:srgbClr val="28AD8A"/>
            </a:solidFill>
          </p:spPr>
          <p:txBody>
            <a:bodyPr wrap="square" lIns="0" tIns="0" rIns="0" bIns="0" rtlCol="0"/>
            <a:lstStyle/>
            <a:p>
              <a:endParaRPr/>
            </a:p>
          </p:txBody>
        </p:sp>
        <p:sp>
          <p:nvSpPr>
            <p:cNvPr id="27" name="object 27"/>
            <p:cNvSpPr/>
            <p:nvPr/>
          </p:nvSpPr>
          <p:spPr>
            <a:xfrm>
              <a:off x="4155821" y="3252774"/>
              <a:ext cx="238760" cy="297180"/>
            </a:xfrm>
            <a:custGeom>
              <a:avLst/>
              <a:gdLst/>
              <a:ahLst/>
              <a:cxnLst/>
              <a:rect l="l" t="t" r="r" b="b"/>
              <a:pathLst>
                <a:path w="238760" h="297179">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28" name="object 28"/>
            <p:cNvSpPr/>
            <p:nvPr/>
          </p:nvSpPr>
          <p:spPr>
            <a:xfrm>
              <a:off x="2519997" y="2986506"/>
              <a:ext cx="557530" cy="175895"/>
            </a:xfrm>
            <a:custGeom>
              <a:avLst/>
              <a:gdLst/>
              <a:ahLst/>
              <a:cxnLst/>
              <a:rect l="l" t="t" r="r" b="b"/>
              <a:pathLst>
                <a:path w="557530" h="175894">
                  <a:moveTo>
                    <a:pt x="557326" y="0"/>
                  </a:moveTo>
                  <a:lnTo>
                    <a:pt x="162445" y="0"/>
                  </a:lnTo>
                  <a:lnTo>
                    <a:pt x="0" y="175742"/>
                  </a:lnTo>
                  <a:lnTo>
                    <a:pt x="394893" y="175742"/>
                  </a:lnTo>
                  <a:lnTo>
                    <a:pt x="557326" y="0"/>
                  </a:lnTo>
                  <a:close/>
                </a:path>
              </a:pathLst>
            </a:custGeom>
            <a:solidFill>
              <a:srgbClr val="E7E6E6"/>
            </a:solidFill>
          </p:spPr>
          <p:txBody>
            <a:bodyPr wrap="square" lIns="0" tIns="0" rIns="0" bIns="0" rtlCol="0"/>
            <a:lstStyle/>
            <a:p>
              <a:endParaRPr/>
            </a:p>
          </p:txBody>
        </p:sp>
        <p:sp>
          <p:nvSpPr>
            <p:cNvPr id="29" name="object 29"/>
            <p:cNvSpPr/>
            <p:nvPr/>
          </p:nvSpPr>
          <p:spPr>
            <a:xfrm>
              <a:off x="2519997" y="2986506"/>
              <a:ext cx="557530" cy="175895"/>
            </a:xfrm>
            <a:custGeom>
              <a:avLst/>
              <a:gdLst/>
              <a:ahLst/>
              <a:cxnLst/>
              <a:rect l="l" t="t" r="r" b="b"/>
              <a:pathLst>
                <a:path w="557530"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30" name="object 30"/>
            <p:cNvSpPr/>
            <p:nvPr/>
          </p:nvSpPr>
          <p:spPr>
            <a:xfrm>
              <a:off x="3303460" y="3040126"/>
              <a:ext cx="557530" cy="175895"/>
            </a:xfrm>
            <a:custGeom>
              <a:avLst/>
              <a:gdLst/>
              <a:ahLst/>
              <a:cxnLst/>
              <a:rect l="l" t="t" r="r" b="b"/>
              <a:pathLst>
                <a:path w="557529" h="175894">
                  <a:moveTo>
                    <a:pt x="557326" y="0"/>
                  </a:moveTo>
                  <a:lnTo>
                    <a:pt x="162445" y="0"/>
                  </a:lnTo>
                  <a:lnTo>
                    <a:pt x="0" y="175755"/>
                  </a:lnTo>
                  <a:lnTo>
                    <a:pt x="394881" y="175755"/>
                  </a:lnTo>
                  <a:lnTo>
                    <a:pt x="557326" y="0"/>
                  </a:lnTo>
                  <a:close/>
                </a:path>
              </a:pathLst>
            </a:custGeom>
            <a:solidFill>
              <a:srgbClr val="E7E6E6"/>
            </a:solidFill>
          </p:spPr>
          <p:txBody>
            <a:bodyPr wrap="square" lIns="0" tIns="0" rIns="0" bIns="0" rtlCol="0"/>
            <a:lstStyle/>
            <a:p>
              <a:endParaRPr/>
            </a:p>
          </p:txBody>
        </p:sp>
        <p:sp>
          <p:nvSpPr>
            <p:cNvPr id="31" name="object 31"/>
            <p:cNvSpPr/>
            <p:nvPr/>
          </p:nvSpPr>
          <p:spPr>
            <a:xfrm>
              <a:off x="3303460" y="3040126"/>
              <a:ext cx="557530" cy="175895"/>
            </a:xfrm>
            <a:custGeom>
              <a:avLst/>
              <a:gdLst/>
              <a:ahLst/>
              <a:cxnLst/>
              <a:rect l="l" t="t" r="r" b="b"/>
              <a:pathLst>
                <a:path w="557529"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32" name="object 32"/>
            <p:cNvSpPr/>
            <p:nvPr/>
          </p:nvSpPr>
          <p:spPr>
            <a:xfrm>
              <a:off x="4064825" y="3028594"/>
              <a:ext cx="557530" cy="175895"/>
            </a:xfrm>
            <a:custGeom>
              <a:avLst/>
              <a:gdLst/>
              <a:ahLst/>
              <a:cxnLst/>
              <a:rect l="l" t="t" r="r" b="b"/>
              <a:pathLst>
                <a:path w="557529" h="175894">
                  <a:moveTo>
                    <a:pt x="557326" y="0"/>
                  </a:moveTo>
                  <a:lnTo>
                    <a:pt x="162433" y="0"/>
                  </a:lnTo>
                  <a:lnTo>
                    <a:pt x="0" y="175742"/>
                  </a:lnTo>
                  <a:lnTo>
                    <a:pt x="394881" y="175742"/>
                  </a:lnTo>
                  <a:lnTo>
                    <a:pt x="557326" y="0"/>
                  </a:lnTo>
                  <a:close/>
                </a:path>
              </a:pathLst>
            </a:custGeom>
            <a:solidFill>
              <a:srgbClr val="E7E6E6"/>
            </a:solidFill>
          </p:spPr>
          <p:txBody>
            <a:bodyPr wrap="square" lIns="0" tIns="0" rIns="0" bIns="0" rtlCol="0"/>
            <a:lstStyle/>
            <a:p>
              <a:endParaRPr/>
            </a:p>
          </p:txBody>
        </p:sp>
        <p:sp>
          <p:nvSpPr>
            <p:cNvPr id="33" name="object 33"/>
            <p:cNvSpPr/>
            <p:nvPr/>
          </p:nvSpPr>
          <p:spPr>
            <a:xfrm>
              <a:off x="4064825" y="3028594"/>
              <a:ext cx="557530" cy="175895"/>
            </a:xfrm>
            <a:custGeom>
              <a:avLst/>
              <a:gdLst/>
              <a:ahLst/>
              <a:cxnLst/>
              <a:rect l="l" t="t" r="r" b="b"/>
              <a:pathLst>
                <a:path w="557529" h="175894">
                  <a:moveTo>
                    <a:pt x="0" y="175750"/>
                  </a:moveTo>
                  <a:lnTo>
                    <a:pt x="162443" y="0"/>
                  </a:lnTo>
                  <a:lnTo>
                    <a:pt x="557329" y="0"/>
                  </a:lnTo>
                  <a:lnTo>
                    <a:pt x="394886" y="175750"/>
                  </a:lnTo>
                  <a:lnTo>
                    <a:pt x="0" y="175750"/>
                  </a:lnTo>
                  <a:close/>
                </a:path>
              </a:pathLst>
            </a:custGeom>
            <a:ln w="12700">
              <a:solidFill>
                <a:srgbClr val="1D7D66"/>
              </a:solidFill>
            </a:ln>
          </p:spPr>
          <p:txBody>
            <a:bodyPr wrap="square" lIns="0" tIns="0" rIns="0" bIns="0" rtlCol="0"/>
            <a:lstStyle/>
            <a:p>
              <a:endParaRPr/>
            </a:p>
          </p:txBody>
        </p:sp>
        <p:sp>
          <p:nvSpPr>
            <p:cNvPr id="34" name="object 34"/>
            <p:cNvSpPr/>
            <p:nvPr/>
          </p:nvSpPr>
          <p:spPr>
            <a:xfrm>
              <a:off x="1583245" y="3556190"/>
              <a:ext cx="1071880" cy="76200"/>
            </a:xfrm>
            <a:custGeom>
              <a:avLst/>
              <a:gdLst/>
              <a:ahLst/>
              <a:cxnLst/>
              <a:rect l="l" t="t" r="r" b="b"/>
              <a:pathLst>
                <a:path w="1071880" h="76200">
                  <a:moveTo>
                    <a:pt x="995400" y="0"/>
                  </a:moveTo>
                  <a:lnTo>
                    <a:pt x="995400" y="76200"/>
                  </a:lnTo>
                  <a:lnTo>
                    <a:pt x="1052550" y="47625"/>
                  </a:lnTo>
                  <a:lnTo>
                    <a:pt x="1008100" y="47625"/>
                  </a:lnTo>
                  <a:lnTo>
                    <a:pt x="1008100" y="28575"/>
                  </a:lnTo>
                  <a:lnTo>
                    <a:pt x="1052550" y="28575"/>
                  </a:lnTo>
                  <a:lnTo>
                    <a:pt x="995400" y="0"/>
                  </a:lnTo>
                  <a:close/>
                </a:path>
                <a:path w="1071880" h="76200">
                  <a:moveTo>
                    <a:pt x="995400" y="28575"/>
                  </a:moveTo>
                  <a:lnTo>
                    <a:pt x="0" y="28575"/>
                  </a:lnTo>
                  <a:lnTo>
                    <a:pt x="0" y="47625"/>
                  </a:lnTo>
                  <a:lnTo>
                    <a:pt x="995400" y="47625"/>
                  </a:lnTo>
                  <a:lnTo>
                    <a:pt x="995400" y="28575"/>
                  </a:lnTo>
                  <a:close/>
                </a:path>
                <a:path w="1071880" h="76200">
                  <a:moveTo>
                    <a:pt x="1052550" y="28575"/>
                  </a:moveTo>
                  <a:lnTo>
                    <a:pt x="1008100" y="28575"/>
                  </a:lnTo>
                  <a:lnTo>
                    <a:pt x="1008100" y="47625"/>
                  </a:lnTo>
                  <a:lnTo>
                    <a:pt x="1052550" y="47625"/>
                  </a:lnTo>
                  <a:lnTo>
                    <a:pt x="1071600" y="38100"/>
                  </a:lnTo>
                  <a:lnTo>
                    <a:pt x="1052550" y="28575"/>
                  </a:lnTo>
                  <a:close/>
                </a:path>
              </a:pathLst>
            </a:custGeom>
            <a:solidFill>
              <a:srgbClr val="C8472B"/>
            </a:solidFill>
          </p:spPr>
          <p:txBody>
            <a:bodyPr wrap="square" lIns="0" tIns="0" rIns="0" bIns="0" rtlCol="0"/>
            <a:lstStyle/>
            <a:p>
              <a:endParaRPr/>
            </a:p>
          </p:txBody>
        </p:sp>
      </p:grpSp>
      <p:sp>
        <p:nvSpPr>
          <p:cNvPr id="35" name="object 35"/>
          <p:cNvSpPr txBox="1"/>
          <p:nvPr/>
        </p:nvSpPr>
        <p:spPr>
          <a:xfrm>
            <a:off x="4897424" y="3824222"/>
            <a:ext cx="2243455" cy="787400"/>
          </a:xfrm>
          <a:prstGeom prst="rect">
            <a:avLst/>
          </a:prstGeom>
        </p:spPr>
        <p:txBody>
          <a:bodyPr vert="horz" wrap="square" lIns="0" tIns="12700" rIns="0" bIns="0" rtlCol="0">
            <a:spAutoFit/>
          </a:bodyPr>
          <a:lstStyle/>
          <a:p>
            <a:pPr marL="12700" marR="5080">
              <a:lnSpc>
                <a:spcPct val="100000"/>
              </a:lnSpc>
              <a:spcBef>
                <a:spcPts val="100"/>
              </a:spcBef>
            </a:pPr>
            <a:r>
              <a:rPr sz="2500" dirty="0">
                <a:latin typeface="Calibri"/>
                <a:cs typeface="Calibri"/>
              </a:rPr>
              <a:t>Run</a:t>
            </a:r>
            <a:r>
              <a:rPr sz="2500" spc="-55" dirty="0">
                <a:latin typeface="Calibri"/>
                <a:cs typeface="Calibri"/>
              </a:rPr>
              <a:t> </a:t>
            </a:r>
            <a:r>
              <a:rPr sz="2500" dirty="0">
                <a:latin typeface="Calibri"/>
                <a:cs typeface="Calibri"/>
              </a:rPr>
              <a:t>whole</a:t>
            </a:r>
            <a:r>
              <a:rPr sz="2500" spc="-55" dirty="0">
                <a:latin typeface="Calibri"/>
                <a:cs typeface="Calibri"/>
              </a:rPr>
              <a:t> </a:t>
            </a:r>
            <a:r>
              <a:rPr sz="2500" spc="-20" dirty="0">
                <a:latin typeface="Calibri"/>
                <a:cs typeface="Calibri"/>
              </a:rPr>
              <a:t>image </a:t>
            </a:r>
            <a:r>
              <a:rPr sz="2500" dirty="0">
                <a:latin typeface="Calibri"/>
                <a:cs typeface="Calibri"/>
              </a:rPr>
              <a:t>through</a:t>
            </a:r>
            <a:r>
              <a:rPr sz="2500" spc="-110" dirty="0">
                <a:latin typeface="Calibri"/>
                <a:cs typeface="Calibri"/>
              </a:rPr>
              <a:t> </a:t>
            </a:r>
            <a:r>
              <a:rPr sz="2400" spc="-10" dirty="0">
                <a:latin typeface="Calibri"/>
                <a:cs typeface="Calibri"/>
              </a:rPr>
              <a:t>ConvNet</a:t>
            </a:r>
            <a:endParaRPr sz="2400">
              <a:latin typeface="Calibri"/>
              <a:cs typeface="Calibri"/>
            </a:endParaRPr>
          </a:p>
        </p:txBody>
      </p:sp>
      <p:sp>
        <p:nvSpPr>
          <p:cNvPr id="36" name="object 36"/>
          <p:cNvSpPr txBox="1"/>
          <p:nvPr/>
        </p:nvSpPr>
        <p:spPr>
          <a:xfrm>
            <a:off x="2103386" y="2756522"/>
            <a:ext cx="5521960" cy="1090295"/>
          </a:xfrm>
          <a:prstGeom prst="rect">
            <a:avLst/>
          </a:prstGeom>
          <a:ln w="63500">
            <a:solidFill>
              <a:srgbClr val="6FAC46"/>
            </a:solidFill>
          </a:ln>
        </p:spPr>
        <p:txBody>
          <a:bodyPr vert="horz" wrap="square" lIns="0" tIns="50800" rIns="0" bIns="0" rtlCol="0">
            <a:spAutoFit/>
          </a:bodyPr>
          <a:lstStyle/>
          <a:p>
            <a:pPr marL="2649220">
              <a:lnSpc>
                <a:spcPct val="100000"/>
              </a:lnSpc>
              <a:spcBef>
                <a:spcPts val="400"/>
              </a:spcBef>
            </a:pPr>
            <a:r>
              <a:rPr sz="2400" dirty="0">
                <a:solidFill>
                  <a:srgbClr val="C8472B"/>
                </a:solidFill>
                <a:latin typeface="Calibri"/>
                <a:cs typeface="Calibri"/>
              </a:rPr>
              <a:t>Crop</a:t>
            </a:r>
            <a:r>
              <a:rPr sz="2400" spc="-60" dirty="0">
                <a:solidFill>
                  <a:srgbClr val="C8472B"/>
                </a:solidFill>
                <a:latin typeface="Calibri"/>
                <a:cs typeface="Calibri"/>
              </a:rPr>
              <a:t> </a:t>
            </a:r>
            <a:r>
              <a:rPr sz="2400" dirty="0">
                <a:solidFill>
                  <a:srgbClr val="C8472B"/>
                </a:solidFill>
                <a:latin typeface="Calibri"/>
                <a:cs typeface="Calibri"/>
              </a:rPr>
              <a:t>+</a:t>
            </a:r>
            <a:r>
              <a:rPr sz="2400" spc="-50" dirty="0">
                <a:solidFill>
                  <a:srgbClr val="C8472B"/>
                </a:solidFill>
                <a:latin typeface="Calibri"/>
                <a:cs typeface="Calibri"/>
              </a:rPr>
              <a:t> </a:t>
            </a:r>
            <a:r>
              <a:rPr sz="2400" spc="-10" dirty="0">
                <a:solidFill>
                  <a:srgbClr val="C8472B"/>
                </a:solidFill>
                <a:latin typeface="Calibri"/>
                <a:cs typeface="Calibri"/>
              </a:rPr>
              <a:t>Resize</a:t>
            </a:r>
            <a:r>
              <a:rPr sz="2400" spc="-50" dirty="0">
                <a:solidFill>
                  <a:srgbClr val="C8472B"/>
                </a:solidFill>
                <a:latin typeface="Calibri"/>
                <a:cs typeface="Calibri"/>
              </a:rPr>
              <a:t> </a:t>
            </a:r>
            <a:r>
              <a:rPr sz="2400" spc="-10" dirty="0">
                <a:solidFill>
                  <a:srgbClr val="C8472B"/>
                </a:solidFill>
                <a:latin typeface="Calibri"/>
                <a:cs typeface="Calibri"/>
              </a:rPr>
              <a:t>features</a:t>
            </a:r>
            <a:endParaRPr sz="2400">
              <a:latin typeface="Calibri"/>
              <a:cs typeface="Calibri"/>
            </a:endParaRPr>
          </a:p>
          <a:p>
            <a:pPr marL="2720340">
              <a:lnSpc>
                <a:spcPct val="100000"/>
              </a:lnSpc>
              <a:spcBef>
                <a:spcPts val="960"/>
              </a:spcBef>
            </a:pPr>
            <a:r>
              <a:rPr sz="2400" dirty="0">
                <a:latin typeface="Calibri"/>
                <a:cs typeface="Calibri"/>
              </a:rPr>
              <a:t>Image</a:t>
            </a:r>
            <a:r>
              <a:rPr sz="2400" spc="-55" dirty="0">
                <a:latin typeface="Calibri"/>
                <a:cs typeface="Calibri"/>
              </a:rPr>
              <a:t> </a:t>
            </a:r>
            <a:r>
              <a:rPr sz="2400" spc="-10" dirty="0">
                <a:latin typeface="Calibri"/>
                <a:cs typeface="Calibri"/>
              </a:rPr>
              <a:t>features</a:t>
            </a:r>
            <a:endParaRPr sz="2400">
              <a:latin typeface="Calibri"/>
              <a:cs typeface="Calibri"/>
            </a:endParaRPr>
          </a:p>
        </p:txBody>
      </p:sp>
      <p:sp>
        <p:nvSpPr>
          <p:cNvPr id="37" name="object 37"/>
          <p:cNvSpPr txBox="1"/>
          <p:nvPr/>
        </p:nvSpPr>
        <p:spPr>
          <a:xfrm>
            <a:off x="4811204" y="2108199"/>
            <a:ext cx="2545080" cy="406400"/>
          </a:xfrm>
          <a:prstGeom prst="rect">
            <a:avLst/>
          </a:prstGeom>
        </p:spPr>
        <p:txBody>
          <a:bodyPr vert="horz" wrap="square" lIns="0" tIns="12700" rIns="0" bIns="0" rtlCol="0">
            <a:spAutoFit/>
          </a:bodyPr>
          <a:lstStyle/>
          <a:p>
            <a:pPr marL="12700">
              <a:lnSpc>
                <a:spcPct val="100000"/>
              </a:lnSpc>
              <a:spcBef>
                <a:spcPts val="100"/>
              </a:spcBef>
            </a:pPr>
            <a:r>
              <a:rPr sz="2400" spc="-50" dirty="0">
                <a:latin typeface="Calibri"/>
                <a:cs typeface="Calibri"/>
              </a:rPr>
              <a:t>Per-</a:t>
            </a:r>
            <a:r>
              <a:rPr sz="2400" dirty="0">
                <a:latin typeface="Calibri"/>
                <a:cs typeface="Calibri"/>
              </a:rPr>
              <a:t>Region</a:t>
            </a:r>
            <a:r>
              <a:rPr sz="2400" spc="-45" dirty="0">
                <a:latin typeface="Calibri"/>
                <a:cs typeface="Calibri"/>
              </a:rPr>
              <a:t> </a:t>
            </a:r>
            <a:r>
              <a:rPr sz="2500" spc="-10" dirty="0">
                <a:latin typeface="Calibri"/>
                <a:cs typeface="Calibri"/>
              </a:rPr>
              <a:t>Network</a:t>
            </a:r>
            <a:endParaRPr sz="2500">
              <a:latin typeface="Calibri"/>
              <a:cs typeface="Calibri"/>
            </a:endParaRPr>
          </a:p>
        </p:txBody>
      </p:sp>
      <p:sp>
        <p:nvSpPr>
          <p:cNvPr id="38" name="object 38"/>
          <p:cNvSpPr txBox="1"/>
          <p:nvPr/>
        </p:nvSpPr>
        <p:spPr>
          <a:xfrm>
            <a:off x="43853" y="3836923"/>
            <a:ext cx="1771014" cy="1497965"/>
          </a:xfrm>
          <a:prstGeom prst="rect">
            <a:avLst/>
          </a:prstGeom>
        </p:spPr>
        <p:txBody>
          <a:bodyPr vert="horz" wrap="square" lIns="0" tIns="9525" rIns="0" bIns="0" rtlCol="0">
            <a:spAutoFit/>
          </a:bodyPr>
          <a:lstStyle/>
          <a:p>
            <a:pPr marL="12700" marR="5080">
              <a:lnSpc>
                <a:spcPct val="100800"/>
              </a:lnSpc>
              <a:spcBef>
                <a:spcPts val="75"/>
              </a:spcBef>
            </a:pPr>
            <a:r>
              <a:rPr sz="2400" spc="-10" dirty="0">
                <a:latin typeface="Calibri"/>
                <a:cs typeface="Calibri"/>
              </a:rPr>
              <a:t>“Backbone” network: </a:t>
            </a:r>
            <a:r>
              <a:rPr sz="2400" dirty="0">
                <a:latin typeface="Calibri"/>
                <a:cs typeface="Calibri"/>
              </a:rPr>
              <a:t>AlexNet,</a:t>
            </a:r>
            <a:r>
              <a:rPr sz="2400" spc="-125" dirty="0">
                <a:latin typeface="Calibri"/>
                <a:cs typeface="Calibri"/>
              </a:rPr>
              <a:t> </a:t>
            </a:r>
            <a:r>
              <a:rPr sz="2400" spc="-20" dirty="0">
                <a:latin typeface="Calibri"/>
                <a:cs typeface="Calibri"/>
              </a:rPr>
              <a:t>VGG, </a:t>
            </a:r>
            <a:r>
              <a:rPr sz="2400" spc="-10" dirty="0">
                <a:latin typeface="Calibri"/>
                <a:cs typeface="Calibri"/>
              </a:rPr>
              <a:t>ResNet,</a:t>
            </a:r>
            <a:r>
              <a:rPr sz="2400" spc="-90" dirty="0">
                <a:latin typeface="Calibri"/>
                <a:cs typeface="Calibri"/>
              </a:rPr>
              <a:t> </a:t>
            </a:r>
            <a:r>
              <a:rPr sz="2400" spc="-25" dirty="0">
                <a:latin typeface="Calibri"/>
                <a:cs typeface="Calibri"/>
              </a:rPr>
              <a:t>etc</a:t>
            </a:r>
            <a:endParaRPr sz="2400">
              <a:latin typeface="Calibri"/>
              <a:cs typeface="Calibri"/>
            </a:endParaRPr>
          </a:p>
        </p:txBody>
      </p:sp>
      <p:sp>
        <p:nvSpPr>
          <p:cNvPr id="39" name="object 39"/>
          <p:cNvSpPr txBox="1"/>
          <p:nvPr/>
        </p:nvSpPr>
        <p:spPr>
          <a:xfrm>
            <a:off x="81477" y="2008123"/>
            <a:ext cx="1985645" cy="1497965"/>
          </a:xfrm>
          <a:prstGeom prst="rect">
            <a:avLst/>
          </a:prstGeom>
        </p:spPr>
        <p:txBody>
          <a:bodyPr vert="horz" wrap="square" lIns="0" tIns="9525" rIns="0" bIns="0" rtlCol="0">
            <a:spAutoFit/>
          </a:bodyPr>
          <a:lstStyle/>
          <a:p>
            <a:pPr marL="12700" marR="5080">
              <a:lnSpc>
                <a:spcPct val="100800"/>
              </a:lnSpc>
              <a:spcBef>
                <a:spcPts val="75"/>
              </a:spcBef>
            </a:pPr>
            <a:r>
              <a:rPr sz="2400" dirty="0">
                <a:latin typeface="Calibri"/>
                <a:cs typeface="Calibri"/>
              </a:rPr>
              <a:t>Regions</a:t>
            </a:r>
            <a:r>
              <a:rPr sz="2400" spc="-120" dirty="0">
                <a:latin typeface="Calibri"/>
                <a:cs typeface="Calibri"/>
              </a:rPr>
              <a:t> </a:t>
            </a:r>
            <a:r>
              <a:rPr sz="2400" spc="-25" dirty="0">
                <a:latin typeface="Calibri"/>
                <a:cs typeface="Calibri"/>
              </a:rPr>
              <a:t>of </a:t>
            </a:r>
            <a:r>
              <a:rPr sz="2400" spc="-10" dirty="0">
                <a:latin typeface="Calibri"/>
                <a:cs typeface="Calibri"/>
              </a:rPr>
              <a:t>Interest</a:t>
            </a:r>
            <a:r>
              <a:rPr sz="2400" spc="-120" dirty="0">
                <a:latin typeface="Calibri"/>
                <a:cs typeface="Calibri"/>
              </a:rPr>
              <a:t> </a:t>
            </a:r>
            <a:r>
              <a:rPr sz="2400" spc="-10" dirty="0">
                <a:latin typeface="Calibri"/>
                <a:cs typeface="Calibri"/>
              </a:rPr>
              <a:t>(RoIs) </a:t>
            </a:r>
            <a:r>
              <a:rPr sz="2400" dirty="0">
                <a:latin typeface="Calibri"/>
                <a:cs typeface="Calibri"/>
              </a:rPr>
              <a:t>from</a:t>
            </a:r>
            <a:r>
              <a:rPr sz="2400" spc="-45" dirty="0">
                <a:latin typeface="Calibri"/>
                <a:cs typeface="Calibri"/>
              </a:rPr>
              <a:t> </a:t>
            </a:r>
            <a:r>
              <a:rPr sz="2400" dirty="0">
                <a:latin typeface="Calibri"/>
                <a:cs typeface="Calibri"/>
              </a:rPr>
              <a:t>a</a:t>
            </a:r>
            <a:r>
              <a:rPr sz="2400" spc="-40" dirty="0">
                <a:latin typeface="Calibri"/>
                <a:cs typeface="Calibri"/>
              </a:rPr>
              <a:t> </a:t>
            </a:r>
            <a:r>
              <a:rPr sz="2400" spc="-10" dirty="0">
                <a:latin typeface="Calibri"/>
                <a:cs typeface="Calibri"/>
              </a:rPr>
              <a:t>proposal method</a:t>
            </a:r>
            <a:endParaRPr sz="2400">
              <a:latin typeface="Calibri"/>
              <a:cs typeface="Calibri"/>
            </a:endParaRPr>
          </a:p>
        </p:txBody>
      </p:sp>
      <p:grpSp>
        <p:nvGrpSpPr>
          <p:cNvPr id="40" name="object 40"/>
          <p:cNvGrpSpPr/>
          <p:nvPr/>
        </p:nvGrpSpPr>
        <p:grpSpPr>
          <a:xfrm>
            <a:off x="2578950" y="2117331"/>
            <a:ext cx="519430" cy="661670"/>
            <a:chOff x="2578950" y="2117331"/>
            <a:chExt cx="519430" cy="661670"/>
          </a:xfrm>
        </p:grpSpPr>
        <p:sp>
          <p:nvSpPr>
            <p:cNvPr id="41" name="object 41"/>
            <p:cNvSpPr/>
            <p:nvPr/>
          </p:nvSpPr>
          <p:spPr>
            <a:xfrm>
              <a:off x="2983331" y="2123681"/>
              <a:ext cx="108585" cy="648970"/>
            </a:xfrm>
            <a:custGeom>
              <a:avLst/>
              <a:gdLst/>
              <a:ahLst/>
              <a:cxnLst/>
              <a:rect l="l" t="t" r="r" b="b"/>
              <a:pathLst>
                <a:path w="108585" h="648969">
                  <a:moveTo>
                    <a:pt x="108165" y="0"/>
                  </a:moveTo>
                  <a:lnTo>
                    <a:pt x="0" y="108153"/>
                  </a:lnTo>
                  <a:lnTo>
                    <a:pt x="0" y="648906"/>
                  </a:lnTo>
                  <a:lnTo>
                    <a:pt x="108165" y="540753"/>
                  </a:lnTo>
                  <a:lnTo>
                    <a:pt x="108165" y="0"/>
                  </a:lnTo>
                  <a:close/>
                </a:path>
              </a:pathLst>
            </a:custGeom>
            <a:solidFill>
              <a:srgbClr val="CDCDCD">
                <a:alpha val="92939"/>
              </a:srgbClr>
            </a:solidFill>
          </p:spPr>
          <p:txBody>
            <a:bodyPr wrap="square" lIns="0" tIns="0" rIns="0" bIns="0" rtlCol="0"/>
            <a:lstStyle/>
            <a:p>
              <a:endParaRPr/>
            </a:p>
          </p:txBody>
        </p:sp>
        <p:sp>
          <p:nvSpPr>
            <p:cNvPr id="42" name="object 42"/>
            <p:cNvSpPr/>
            <p:nvPr/>
          </p:nvSpPr>
          <p:spPr>
            <a:xfrm>
              <a:off x="2585300" y="2123681"/>
              <a:ext cx="506730" cy="108585"/>
            </a:xfrm>
            <a:custGeom>
              <a:avLst/>
              <a:gdLst/>
              <a:ahLst/>
              <a:cxnLst/>
              <a:rect l="l" t="t" r="r" b="b"/>
              <a:pathLst>
                <a:path w="506730" h="108585">
                  <a:moveTo>
                    <a:pt x="506196" y="0"/>
                  </a:moveTo>
                  <a:lnTo>
                    <a:pt x="108165" y="0"/>
                  </a:lnTo>
                  <a:lnTo>
                    <a:pt x="0" y="108153"/>
                  </a:lnTo>
                  <a:lnTo>
                    <a:pt x="398030" y="108153"/>
                  </a:lnTo>
                  <a:lnTo>
                    <a:pt x="506196" y="0"/>
                  </a:lnTo>
                  <a:close/>
                </a:path>
              </a:pathLst>
            </a:custGeom>
            <a:solidFill>
              <a:srgbClr val="FFFFFF">
                <a:alpha val="92939"/>
              </a:srgbClr>
            </a:solidFill>
          </p:spPr>
          <p:txBody>
            <a:bodyPr wrap="square" lIns="0" tIns="0" rIns="0" bIns="0" rtlCol="0"/>
            <a:lstStyle/>
            <a:p>
              <a:endParaRPr/>
            </a:p>
          </p:txBody>
        </p:sp>
        <p:sp>
          <p:nvSpPr>
            <p:cNvPr id="43" name="object 43"/>
            <p:cNvSpPr/>
            <p:nvPr/>
          </p:nvSpPr>
          <p:spPr>
            <a:xfrm>
              <a:off x="2585300" y="2123681"/>
              <a:ext cx="506730" cy="648970"/>
            </a:xfrm>
            <a:custGeom>
              <a:avLst/>
              <a:gdLst/>
              <a:ahLst/>
              <a:cxnLst/>
              <a:rect l="l" t="t" r="r" b="b"/>
              <a:pathLst>
                <a:path w="506730" h="648969">
                  <a:moveTo>
                    <a:pt x="0" y="108162"/>
                  </a:moveTo>
                  <a:lnTo>
                    <a:pt x="108162" y="0"/>
                  </a:lnTo>
                  <a:lnTo>
                    <a:pt x="506186" y="0"/>
                  </a:lnTo>
                  <a:lnTo>
                    <a:pt x="506186" y="540753"/>
                  </a:lnTo>
                  <a:lnTo>
                    <a:pt x="398024" y="648914"/>
                  </a:lnTo>
                  <a:lnTo>
                    <a:pt x="0" y="648914"/>
                  </a:lnTo>
                  <a:lnTo>
                    <a:pt x="0" y="108162"/>
                  </a:lnTo>
                  <a:close/>
                </a:path>
                <a:path w="506730" h="648969">
                  <a:moveTo>
                    <a:pt x="0" y="108162"/>
                  </a:moveTo>
                  <a:lnTo>
                    <a:pt x="398024" y="108162"/>
                  </a:lnTo>
                  <a:lnTo>
                    <a:pt x="506186" y="0"/>
                  </a:lnTo>
                </a:path>
                <a:path w="506730" h="648969">
                  <a:moveTo>
                    <a:pt x="398024" y="108162"/>
                  </a:moveTo>
                  <a:lnTo>
                    <a:pt x="398024" y="648914"/>
                  </a:lnTo>
                </a:path>
              </a:pathLst>
            </a:custGeom>
            <a:ln w="12700">
              <a:solidFill>
                <a:srgbClr val="1D7D66"/>
              </a:solidFill>
            </a:ln>
          </p:spPr>
          <p:txBody>
            <a:bodyPr wrap="square" lIns="0" tIns="0" rIns="0" bIns="0" rtlCol="0"/>
            <a:lstStyle/>
            <a:p>
              <a:endParaRPr/>
            </a:p>
          </p:txBody>
        </p:sp>
      </p:grpSp>
      <p:sp>
        <p:nvSpPr>
          <p:cNvPr id="44" name="object 44"/>
          <p:cNvSpPr txBox="1"/>
          <p:nvPr/>
        </p:nvSpPr>
        <p:spPr>
          <a:xfrm>
            <a:off x="2646725"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45" name="object 45"/>
          <p:cNvGrpSpPr/>
          <p:nvPr/>
        </p:nvGrpSpPr>
        <p:grpSpPr>
          <a:xfrm>
            <a:off x="3322675" y="2118093"/>
            <a:ext cx="519430" cy="661670"/>
            <a:chOff x="3322675" y="2118093"/>
            <a:chExt cx="519430" cy="661670"/>
          </a:xfrm>
        </p:grpSpPr>
        <p:sp>
          <p:nvSpPr>
            <p:cNvPr id="46" name="object 46"/>
            <p:cNvSpPr/>
            <p:nvPr/>
          </p:nvSpPr>
          <p:spPr>
            <a:xfrm>
              <a:off x="3727056" y="2124443"/>
              <a:ext cx="108585" cy="648970"/>
            </a:xfrm>
            <a:custGeom>
              <a:avLst/>
              <a:gdLst/>
              <a:ahLst/>
              <a:cxnLst/>
              <a:rect l="l" t="t" r="r" b="b"/>
              <a:pathLst>
                <a:path w="108585" h="648969">
                  <a:moveTo>
                    <a:pt x="108165" y="0"/>
                  </a:moveTo>
                  <a:lnTo>
                    <a:pt x="0" y="108165"/>
                  </a:lnTo>
                  <a:lnTo>
                    <a:pt x="0" y="648919"/>
                  </a:lnTo>
                  <a:lnTo>
                    <a:pt x="108165" y="540753"/>
                  </a:lnTo>
                  <a:lnTo>
                    <a:pt x="108165" y="0"/>
                  </a:lnTo>
                  <a:close/>
                </a:path>
              </a:pathLst>
            </a:custGeom>
            <a:solidFill>
              <a:srgbClr val="CDCDCD">
                <a:alpha val="92939"/>
              </a:srgbClr>
            </a:solidFill>
          </p:spPr>
          <p:txBody>
            <a:bodyPr wrap="square" lIns="0" tIns="0" rIns="0" bIns="0" rtlCol="0"/>
            <a:lstStyle/>
            <a:p>
              <a:endParaRPr/>
            </a:p>
          </p:txBody>
        </p:sp>
        <p:sp>
          <p:nvSpPr>
            <p:cNvPr id="47" name="object 47"/>
            <p:cNvSpPr/>
            <p:nvPr/>
          </p:nvSpPr>
          <p:spPr>
            <a:xfrm>
              <a:off x="3329025" y="2124443"/>
              <a:ext cx="506730" cy="108585"/>
            </a:xfrm>
            <a:custGeom>
              <a:avLst/>
              <a:gdLst/>
              <a:ahLst/>
              <a:cxnLst/>
              <a:rect l="l" t="t" r="r" b="b"/>
              <a:pathLst>
                <a:path w="506729" h="108585">
                  <a:moveTo>
                    <a:pt x="506196" y="0"/>
                  </a:moveTo>
                  <a:lnTo>
                    <a:pt x="108165" y="0"/>
                  </a:lnTo>
                  <a:lnTo>
                    <a:pt x="0" y="108165"/>
                  </a:lnTo>
                  <a:lnTo>
                    <a:pt x="398030" y="108165"/>
                  </a:lnTo>
                  <a:lnTo>
                    <a:pt x="506196" y="0"/>
                  </a:lnTo>
                  <a:close/>
                </a:path>
              </a:pathLst>
            </a:custGeom>
            <a:solidFill>
              <a:srgbClr val="FFFFFF">
                <a:alpha val="92939"/>
              </a:srgbClr>
            </a:solidFill>
          </p:spPr>
          <p:txBody>
            <a:bodyPr wrap="square" lIns="0" tIns="0" rIns="0" bIns="0" rtlCol="0"/>
            <a:lstStyle/>
            <a:p>
              <a:endParaRPr/>
            </a:p>
          </p:txBody>
        </p:sp>
        <p:sp>
          <p:nvSpPr>
            <p:cNvPr id="48" name="object 48"/>
            <p:cNvSpPr/>
            <p:nvPr/>
          </p:nvSpPr>
          <p:spPr>
            <a:xfrm>
              <a:off x="3329025" y="2124443"/>
              <a:ext cx="506730" cy="648970"/>
            </a:xfrm>
            <a:custGeom>
              <a:avLst/>
              <a:gdLst/>
              <a:ahLst/>
              <a:cxnLst/>
              <a:rect l="l" t="t" r="r" b="b"/>
              <a:pathLst>
                <a:path w="506729" h="648969">
                  <a:moveTo>
                    <a:pt x="0" y="108162"/>
                  </a:moveTo>
                  <a:lnTo>
                    <a:pt x="108162" y="0"/>
                  </a:lnTo>
                  <a:lnTo>
                    <a:pt x="506186" y="0"/>
                  </a:lnTo>
                  <a:lnTo>
                    <a:pt x="506186" y="540753"/>
                  </a:lnTo>
                  <a:lnTo>
                    <a:pt x="398024" y="648914"/>
                  </a:lnTo>
                  <a:lnTo>
                    <a:pt x="0" y="648914"/>
                  </a:lnTo>
                  <a:lnTo>
                    <a:pt x="0" y="108162"/>
                  </a:lnTo>
                  <a:close/>
                </a:path>
                <a:path w="506729" h="648969">
                  <a:moveTo>
                    <a:pt x="0" y="108162"/>
                  </a:moveTo>
                  <a:lnTo>
                    <a:pt x="398024" y="108162"/>
                  </a:lnTo>
                  <a:lnTo>
                    <a:pt x="506186" y="0"/>
                  </a:lnTo>
                </a:path>
                <a:path w="506729" h="648969">
                  <a:moveTo>
                    <a:pt x="398024" y="108162"/>
                  </a:moveTo>
                  <a:lnTo>
                    <a:pt x="398024" y="648914"/>
                  </a:lnTo>
                </a:path>
              </a:pathLst>
            </a:custGeom>
            <a:ln w="12700">
              <a:solidFill>
                <a:srgbClr val="1D7D66"/>
              </a:solidFill>
            </a:ln>
          </p:spPr>
          <p:txBody>
            <a:bodyPr wrap="square" lIns="0" tIns="0" rIns="0" bIns="0" rtlCol="0"/>
            <a:lstStyle/>
            <a:p>
              <a:endParaRPr/>
            </a:p>
          </p:txBody>
        </p:sp>
      </p:grpSp>
      <p:sp>
        <p:nvSpPr>
          <p:cNvPr id="49" name="object 49"/>
          <p:cNvSpPr txBox="1"/>
          <p:nvPr/>
        </p:nvSpPr>
        <p:spPr>
          <a:xfrm>
            <a:off x="3390450"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50" name="object 50"/>
          <p:cNvGrpSpPr/>
          <p:nvPr/>
        </p:nvGrpSpPr>
        <p:grpSpPr>
          <a:xfrm>
            <a:off x="4084040" y="2117331"/>
            <a:ext cx="519430" cy="661670"/>
            <a:chOff x="4084040" y="2117331"/>
            <a:chExt cx="519430" cy="661670"/>
          </a:xfrm>
        </p:grpSpPr>
        <p:sp>
          <p:nvSpPr>
            <p:cNvPr id="51" name="object 51"/>
            <p:cNvSpPr/>
            <p:nvPr/>
          </p:nvSpPr>
          <p:spPr>
            <a:xfrm>
              <a:off x="4488421" y="2123681"/>
              <a:ext cx="108585" cy="648970"/>
            </a:xfrm>
            <a:custGeom>
              <a:avLst/>
              <a:gdLst/>
              <a:ahLst/>
              <a:cxnLst/>
              <a:rect l="l" t="t" r="r" b="b"/>
              <a:pathLst>
                <a:path w="108585" h="648969">
                  <a:moveTo>
                    <a:pt x="108153" y="0"/>
                  </a:moveTo>
                  <a:lnTo>
                    <a:pt x="0" y="108153"/>
                  </a:lnTo>
                  <a:lnTo>
                    <a:pt x="0" y="648906"/>
                  </a:lnTo>
                  <a:lnTo>
                    <a:pt x="108153" y="540753"/>
                  </a:lnTo>
                  <a:lnTo>
                    <a:pt x="108153" y="0"/>
                  </a:lnTo>
                  <a:close/>
                </a:path>
              </a:pathLst>
            </a:custGeom>
            <a:solidFill>
              <a:srgbClr val="CDCDCD">
                <a:alpha val="92939"/>
              </a:srgbClr>
            </a:solidFill>
          </p:spPr>
          <p:txBody>
            <a:bodyPr wrap="square" lIns="0" tIns="0" rIns="0" bIns="0" rtlCol="0"/>
            <a:lstStyle/>
            <a:p>
              <a:endParaRPr/>
            </a:p>
          </p:txBody>
        </p:sp>
        <p:sp>
          <p:nvSpPr>
            <p:cNvPr id="52" name="object 52"/>
            <p:cNvSpPr/>
            <p:nvPr/>
          </p:nvSpPr>
          <p:spPr>
            <a:xfrm>
              <a:off x="4090390" y="2123681"/>
              <a:ext cx="506730" cy="108585"/>
            </a:xfrm>
            <a:custGeom>
              <a:avLst/>
              <a:gdLst/>
              <a:ahLst/>
              <a:cxnLst/>
              <a:rect l="l" t="t" r="r" b="b"/>
              <a:pathLst>
                <a:path w="506729" h="108585">
                  <a:moveTo>
                    <a:pt x="506183" y="0"/>
                  </a:moveTo>
                  <a:lnTo>
                    <a:pt x="108165" y="0"/>
                  </a:lnTo>
                  <a:lnTo>
                    <a:pt x="0" y="108153"/>
                  </a:lnTo>
                  <a:lnTo>
                    <a:pt x="398030" y="108153"/>
                  </a:lnTo>
                  <a:lnTo>
                    <a:pt x="506183" y="0"/>
                  </a:lnTo>
                  <a:close/>
                </a:path>
              </a:pathLst>
            </a:custGeom>
            <a:solidFill>
              <a:srgbClr val="FFFFFF">
                <a:alpha val="92939"/>
              </a:srgbClr>
            </a:solidFill>
          </p:spPr>
          <p:txBody>
            <a:bodyPr wrap="square" lIns="0" tIns="0" rIns="0" bIns="0" rtlCol="0"/>
            <a:lstStyle/>
            <a:p>
              <a:endParaRPr/>
            </a:p>
          </p:txBody>
        </p:sp>
        <p:sp>
          <p:nvSpPr>
            <p:cNvPr id="53" name="object 53"/>
            <p:cNvSpPr/>
            <p:nvPr/>
          </p:nvSpPr>
          <p:spPr>
            <a:xfrm>
              <a:off x="4090390" y="2123681"/>
              <a:ext cx="506730" cy="648970"/>
            </a:xfrm>
            <a:custGeom>
              <a:avLst/>
              <a:gdLst/>
              <a:ahLst/>
              <a:cxnLst/>
              <a:rect l="l" t="t" r="r" b="b"/>
              <a:pathLst>
                <a:path w="506729" h="648969">
                  <a:moveTo>
                    <a:pt x="0" y="108162"/>
                  </a:moveTo>
                  <a:lnTo>
                    <a:pt x="108162" y="0"/>
                  </a:lnTo>
                  <a:lnTo>
                    <a:pt x="506186" y="0"/>
                  </a:lnTo>
                  <a:lnTo>
                    <a:pt x="506186" y="540753"/>
                  </a:lnTo>
                  <a:lnTo>
                    <a:pt x="398024" y="648914"/>
                  </a:lnTo>
                  <a:lnTo>
                    <a:pt x="0" y="648914"/>
                  </a:lnTo>
                  <a:lnTo>
                    <a:pt x="0" y="108162"/>
                  </a:lnTo>
                  <a:close/>
                </a:path>
                <a:path w="506729" h="648969">
                  <a:moveTo>
                    <a:pt x="0" y="108162"/>
                  </a:moveTo>
                  <a:lnTo>
                    <a:pt x="398024" y="108162"/>
                  </a:lnTo>
                  <a:lnTo>
                    <a:pt x="506186" y="0"/>
                  </a:lnTo>
                </a:path>
                <a:path w="506729" h="648969">
                  <a:moveTo>
                    <a:pt x="398024" y="108162"/>
                  </a:moveTo>
                  <a:lnTo>
                    <a:pt x="398024" y="648914"/>
                  </a:lnTo>
                </a:path>
              </a:pathLst>
            </a:custGeom>
            <a:ln w="12700">
              <a:solidFill>
                <a:srgbClr val="1D7D66"/>
              </a:solidFill>
            </a:ln>
          </p:spPr>
          <p:txBody>
            <a:bodyPr wrap="square" lIns="0" tIns="0" rIns="0" bIns="0" rtlCol="0"/>
            <a:lstStyle/>
            <a:p>
              <a:endParaRPr/>
            </a:p>
          </p:txBody>
        </p:sp>
      </p:grpSp>
      <p:sp>
        <p:nvSpPr>
          <p:cNvPr id="54" name="object 54"/>
          <p:cNvSpPr txBox="1"/>
          <p:nvPr/>
        </p:nvSpPr>
        <p:spPr>
          <a:xfrm>
            <a:off x="4151802" y="2304673"/>
            <a:ext cx="273685" cy="396875"/>
          </a:xfrm>
          <a:prstGeom prst="rect">
            <a:avLst/>
          </a:prstGeom>
        </p:spPr>
        <p:txBody>
          <a:bodyPr vert="vert270" wrap="square" lIns="0" tIns="2540" rIns="0" bIns="0" rtlCol="0">
            <a:spAutoFit/>
          </a:bodyPr>
          <a:lstStyle/>
          <a:p>
            <a:pPr marL="12700">
              <a:lnSpc>
                <a:spcPct val="100000"/>
              </a:lnSpc>
              <a:spcBef>
                <a:spcPts val="20"/>
              </a:spcBef>
            </a:pPr>
            <a:r>
              <a:rPr sz="1600" spc="-25" dirty="0">
                <a:latin typeface="Calibri"/>
                <a:cs typeface="Calibri"/>
              </a:rPr>
              <a:t>CNN</a:t>
            </a:r>
            <a:endParaRPr sz="1600">
              <a:latin typeface="Calibri"/>
              <a:cs typeface="Calibri"/>
            </a:endParaRPr>
          </a:p>
        </p:txBody>
      </p:sp>
      <p:grpSp>
        <p:nvGrpSpPr>
          <p:cNvPr id="55" name="object 55"/>
          <p:cNvGrpSpPr/>
          <p:nvPr/>
        </p:nvGrpSpPr>
        <p:grpSpPr>
          <a:xfrm>
            <a:off x="2673184" y="1779130"/>
            <a:ext cx="1751330" cy="1323340"/>
            <a:chOff x="2673184" y="1779130"/>
            <a:chExt cx="1751330" cy="1323340"/>
          </a:xfrm>
        </p:grpSpPr>
        <p:sp>
          <p:nvSpPr>
            <p:cNvPr id="56" name="object 56"/>
            <p:cNvSpPr/>
            <p:nvPr/>
          </p:nvSpPr>
          <p:spPr>
            <a:xfrm>
              <a:off x="2685745" y="2798927"/>
              <a:ext cx="238760" cy="297180"/>
            </a:xfrm>
            <a:custGeom>
              <a:avLst/>
              <a:gdLst/>
              <a:ahLst/>
              <a:cxnLst/>
              <a:rect l="l" t="t" r="r" b="b"/>
              <a:pathLst>
                <a:path w="238760" h="297180">
                  <a:moveTo>
                    <a:pt x="119125" y="0"/>
                  </a:moveTo>
                  <a:lnTo>
                    <a:pt x="0" y="119125"/>
                  </a:lnTo>
                  <a:lnTo>
                    <a:pt x="59562" y="119125"/>
                  </a:lnTo>
                  <a:lnTo>
                    <a:pt x="59562" y="296646"/>
                  </a:lnTo>
                  <a:lnTo>
                    <a:pt x="178688" y="296646"/>
                  </a:lnTo>
                  <a:lnTo>
                    <a:pt x="178688" y="119125"/>
                  </a:lnTo>
                  <a:lnTo>
                    <a:pt x="238264" y="119125"/>
                  </a:lnTo>
                  <a:lnTo>
                    <a:pt x="119125" y="0"/>
                  </a:lnTo>
                  <a:close/>
                </a:path>
              </a:pathLst>
            </a:custGeom>
            <a:solidFill>
              <a:srgbClr val="28AD8A"/>
            </a:solidFill>
          </p:spPr>
          <p:txBody>
            <a:bodyPr wrap="square" lIns="0" tIns="0" rIns="0" bIns="0" rtlCol="0"/>
            <a:lstStyle/>
            <a:p>
              <a:endParaRPr/>
            </a:p>
          </p:txBody>
        </p:sp>
        <p:sp>
          <p:nvSpPr>
            <p:cNvPr id="57" name="object 57"/>
            <p:cNvSpPr/>
            <p:nvPr/>
          </p:nvSpPr>
          <p:spPr>
            <a:xfrm>
              <a:off x="2685745" y="2798927"/>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58" name="object 58"/>
            <p:cNvSpPr/>
            <p:nvPr/>
          </p:nvSpPr>
          <p:spPr>
            <a:xfrm>
              <a:off x="3414306" y="2787192"/>
              <a:ext cx="238760" cy="297180"/>
            </a:xfrm>
            <a:custGeom>
              <a:avLst/>
              <a:gdLst/>
              <a:ahLst/>
              <a:cxnLst/>
              <a:rect l="l" t="t" r="r" b="b"/>
              <a:pathLst>
                <a:path w="238760" h="297180">
                  <a:moveTo>
                    <a:pt x="119138" y="0"/>
                  </a:moveTo>
                  <a:lnTo>
                    <a:pt x="0" y="119125"/>
                  </a:lnTo>
                  <a:lnTo>
                    <a:pt x="59575" y="119125"/>
                  </a:lnTo>
                  <a:lnTo>
                    <a:pt x="59575" y="296646"/>
                  </a:lnTo>
                  <a:lnTo>
                    <a:pt x="178701" y="296646"/>
                  </a:lnTo>
                  <a:lnTo>
                    <a:pt x="178701" y="119125"/>
                  </a:lnTo>
                  <a:lnTo>
                    <a:pt x="238277" y="119125"/>
                  </a:lnTo>
                  <a:lnTo>
                    <a:pt x="119138" y="0"/>
                  </a:lnTo>
                  <a:close/>
                </a:path>
              </a:pathLst>
            </a:custGeom>
            <a:solidFill>
              <a:srgbClr val="28AD8A"/>
            </a:solidFill>
          </p:spPr>
          <p:txBody>
            <a:bodyPr wrap="square" lIns="0" tIns="0" rIns="0" bIns="0" rtlCol="0"/>
            <a:lstStyle/>
            <a:p>
              <a:endParaRPr/>
            </a:p>
          </p:txBody>
        </p:sp>
        <p:sp>
          <p:nvSpPr>
            <p:cNvPr id="59" name="object 59"/>
            <p:cNvSpPr/>
            <p:nvPr/>
          </p:nvSpPr>
          <p:spPr>
            <a:xfrm>
              <a:off x="3414306" y="2787192"/>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60" name="object 60"/>
            <p:cNvSpPr/>
            <p:nvPr/>
          </p:nvSpPr>
          <p:spPr>
            <a:xfrm>
              <a:off x="4177855" y="2797848"/>
              <a:ext cx="238760" cy="297180"/>
            </a:xfrm>
            <a:custGeom>
              <a:avLst/>
              <a:gdLst/>
              <a:ahLst/>
              <a:cxnLst/>
              <a:rect l="l" t="t" r="r" b="b"/>
              <a:pathLst>
                <a:path w="238760" h="297180">
                  <a:moveTo>
                    <a:pt x="119138" y="0"/>
                  </a:moveTo>
                  <a:lnTo>
                    <a:pt x="0" y="119138"/>
                  </a:lnTo>
                  <a:lnTo>
                    <a:pt x="59575" y="119138"/>
                  </a:lnTo>
                  <a:lnTo>
                    <a:pt x="59575" y="296659"/>
                  </a:lnTo>
                  <a:lnTo>
                    <a:pt x="178701" y="296659"/>
                  </a:lnTo>
                  <a:lnTo>
                    <a:pt x="178701" y="119138"/>
                  </a:lnTo>
                  <a:lnTo>
                    <a:pt x="238264" y="119138"/>
                  </a:lnTo>
                  <a:lnTo>
                    <a:pt x="119138" y="0"/>
                  </a:lnTo>
                  <a:close/>
                </a:path>
              </a:pathLst>
            </a:custGeom>
            <a:solidFill>
              <a:srgbClr val="28AD8A"/>
            </a:solidFill>
          </p:spPr>
          <p:txBody>
            <a:bodyPr wrap="square" lIns="0" tIns="0" rIns="0" bIns="0" rtlCol="0"/>
            <a:lstStyle/>
            <a:p>
              <a:endParaRPr/>
            </a:p>
          </p:txBody>
        </p:sp>
        <p:sp>
          <p:nvSpPr>
            <p:cNvPr id="61" name="object 61"/>
            <p:cNvSpPr/>
            <p:nvPr/>
          </p:nvSpPr>
          <p:spPr>
            <a:xfrm>
              <a:off x="4177855" y="2797848"/>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62" name="object 62"/>
            <p:cNvSpPr/>
            <p:nvPr/>
          </p:nvSpPr>
          <p:spPr>
            <a:xfrm>
              <a:off x="3418928" y="1785480"/>
              <a:ext cx="238760" cy="297180"/>
            </a:xfrm>
            <a:custGeom>
              <a:avLst/>
              <a:gdLst/>
              <a:ahLst/>
              <a:cxnLst/>
              <a:rect l="l" t="t" r="r" b="b"/>
              <a:pathLst>
                <a:path w="238760" h="297180">
                  <a:moveTo>
                    <a:pt x="119125" y="0"/>
                  </a:moveTo>
                  <a:lnTo>
                    <a:pt x="0" y="119138"/>
                  </a:lnTo>
                  <a:lnTo>
                    <a:pt x="59562" y="119138"/>
                  </a:lnTo>
                  <a:lnTo>
                    <a:pt x="59562" y="296646"/>
                  </a:lnTo>
                  <a:lnTo>
                    <a:pt x="178701" y="296646"/>
                  </a:lnTo>
                  <a:lnTo>
                    <a:pt x="178701" y="119138"/>
                  </a:lnTo>
                  <a:lnTo>
                    <a:pt x="238264" y="119138"/>
                  </a:lnTo>
                  <a:lnTo>
                    <a:pt x="119125" y="0"/>
                  </a:lnTo>
                  <a:close/>
                </a:path>
              </a:pathLst>
            </a:custGeom>
            <a:solidFill>
              <a:srgbClr val="28AD8A"/>
            </a:solidFill>
          </p:spPr>
          <p:txBody>
            <a:bodyPr wrap="square" lIns="0" tIns="0" rIns="0" bIns="0" rtlCol="0"/>
            <a:lstStyle/>
            <a:p>
              <a:endParaRPr/>
            </a:p>
          </p:txBody>
        </p:sp>
        <p:sp>
          <p:nvSpPr>
            <p:cNvPr id="63" name="object 63"/>
            <p:cNvSpPr/>
            <p:nvPr/>
          </p:nvSpPr>
          <p:spPr>
            <a:xfrm>
              <a:off x="3418928" y="1785480"/>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64" name="object 64"/>
            <p:cNvSpPr/>
            <p:nvPr/>
          </p:nvSpPr>
          <p:spPr>
            <a:xfrm>
              <a:off x="4179354" y="1785480"/>
              <a:ext cx="238760" cy="297180"/>
            </a:xfrm>
            <a:custGeom>
              <a:avLst/>
              <a:gdLst/>
              <a:ahLst/>
              <a:cxnLst/>
              <a:rect l="l" t="t" r="r" b="b"/>
              <a:pathLst>
                <a:path w="238760" h="297180">
                  <a:moveTo>
                    <a:pt x="119138" y="0"/>
                  </a:moveTo>
                  <a:lnTo>
                    <a:pt x="0" y="119138"/>
                  </a:lnTo>
                  <a:lnTo>
                    <a:pt x="59575" y="119138"/>
                  </a:lnTo>
                  <a:lnTo>
                    <a:pt x="59575" y="296646"/>
                  </a:lnTo>
                  <a:lnTo>
                    <a:pt x="178701" y="296646"/>
                  </a:lnTo>
                  <a:lnTo>
                    <a:pt x="178701" y="119138"/>
                  </a:lnTo>
                  <a:lnTo>
                    <a:pt x="238264" y="119138"/>
                  </a:lnTo>
                  <a:lnTo>
                    <a:pt x="119138" y="0"/>
                  </a:lnTo>
                  <a:close/>
                </a:path>
              </a:pathLst>
            </a:custGeom>
            <a:solidFill>
              <a:srgbClr val="28AD8A"/>
            </a:solidFill>
          </p:spPr>
          <p:txBody>
            <a:bodyPr wrap="square" lIns="0" tIns="0" rIns="0" bIns="0" rtlCol="0"/>
            <a:lstStyle/>
            <a:p>
              <a:endParaRPr/>
            </a:p>
          </p:txBody>
        </p:sp>
        <p:sp>
          <p:nvSpPr>
            <p:cNvPr id="65" name="object 65"/>
            <p:cNvSpPr/>
            <p:nvPr/>
          </p:nvSpPr>
          <p:spPr>
            <a:xfrm>
              <a:off x="4179354" y="1785480"/>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sp>
          <p:nvSpPr>
            <p:cNvPr id="66" name="object 66"/>
            <p:cNvSpPr/>
            <p:nvPr/>
          </p:nvSpPr>
          <p:spPr>
            <a:xfrm>
              <a:off x="2679534" y="1785480"/>
              <a:ext cx="238760" cy="297180"/>
            </a:xfrm>
            <a:custGeom>
              <a:avLst/>
              <a:gdLst/>
              <a:ahLst/>
              <a:cxnLst/>
              <a:rect l="l" t="t" r="r" b="b"/>
              <a:pathLst>
                <a:path w="238760" h="297180">
                  <a:moveTo>
                    <a:pt x="119125" y="0"/>
                  </a:moveTo>
                  <a:lnTo>
                    <a:pt x="0" y="119138"/>
                  </a:lnTo>
                  <a:lnTo>
                    <a:pt x="59562" y="119138"/>
                  </a:lnTo>
                  <a:lnTo>
                    <a:pt x="59562" y="296646"/>
                  </a:lnTo>
                  <a:lnTo>
                    <a:pt x="178701" y="296646"/>
                  </a:lnTo>
                  <a:lnTo>
                    <a:pt x="178701" y="119138"/>
                  </a:lnTo>
                  <a:lnTo>
                    <a:pt x="238264" y="119138"/>
                  </a:lnTo>
                  <a:lnTo>
                    <a:pt x="119125" y="0"/>
                  </a:lnTo>
                  <a:close/>
                </a:path>
              </a:pathLst>
            </a:custGeom>
            <a:solidFill>
              <a:srgbClr val="28AD8A"/>
            </a:solidFill>
          </p:spPr>
          <p:txBody>
            <a:bodyPr wrap="square" lIns="0" tIns="0" rIns="0" bIns="0" rtlCol="0"/>
            <a:lstStyle/>
            <a:p>
              <a:endParaRPr/>
            </a:p>
          </p:txBody>
        </p:sp>
        <p:sp>
          <p:nvSpPr>
            <p:cNvPr id="67" name="object 67"/>
            <p:cNvSpPr/>
            <p:nvPr/>
          </p:nvSpPr>
          <p:spPr>
            <a:xfrm>
              <a:off x="2679534" y="1785480"/>
              <a:ext cx="238760" cy="297180"/>
            </a:xfrm>
            <a:custGeom>
              <a:avLst/>
              <a:gdLst/>
              <a:ahLst/>
              <a:cxnLst/>
              <a:rect l="l" t="t" r="r" b="b"/>
              <a:pathLst>
                <a:path w="238760" h="297180">
                  <a:moveTo>
                    <a:pt x="0" y="119133"/>
                  </a:moveTo>
                  <a:lnTo>
                    <a:pt x="119133" y="0"/>
                  </a:lnTo>
                  <a:lnTo>
                    <a:pt x="238266" y="119133"/>
                  </a:lnTo>
                  <a:lnTo>
                    <a:pt x="178699" y="119133"/>
                  </a:lnTo>
                  <a:lnTo>
                    <a:pt x="178699" y="296652"/>
                  </a:lnTo>
                  <a:lnTo>
                    <a:pt x="59566" y="296652"/>
                  </a:lnTo>
                  <a:lnTo>
                    <a:pt x="59566" y="119133"/>
                  </a:lnTo>
                  <a:lnTo>
                    <a:pt x="0" y="119133"/>
                  </a:lnTo>
                  <a:close/>
                </a:path>
              </a:pathLst>
            </a:custGeom>
            <a:ln w="12700">
              <a:solidFill>
                <a:srgbClr val="1D7D66"/>
              </a:solidFill>
            </a:ln>
          </p:spPr>
          <p:txBody>
            <a:bodyPr wrap="square" lIns="0" tIns="0" rIns="0" bIns="0" rtlCol="0"/>
            <a:lstStyle/>
            <a:p>
              <a:endParaRPr/>
            </a:p>
          </p:txBody>
        </p:sp>
      </p:grpSp>
      <p:sp>
        <p:nvSpPr>
          <p:cNvPr id="68" name="object 68"/>
          <p:cNvSpPr txBox="1"/>
          <p:nvPr/>
        </p:nvSpPr>
        <p:spPr>
          <a:xfrm>
            <a:off x="4083443" y="1056589"/>
            <a:ext cx="749300" cy="324485"/>
          </a:xfrm>
          <a:prstGeom prst="rect">
            <a:avLst/>
          </a:prstGeom>
          <a:ln w="19050">
            <a:solidFill>
              <a:srgbClr val="0000FF"/>
            </a:solidFill>
          </a:ln>
        </p:spPr>
        <p:txBody>
          <a:bodyPr vert="horz" wrap="square" lIns="0" tIns="13335" rIns="0" bIns="0" rtlCol="0">
            <a:spAutoFit/>
          </a:bodyPr>
          <a:lstStyle/>
          <a:p>
            <a:pPr marL="144780">
              <a:lnSpc>
                <a:spcPct val="100000"/>
              </a:lnSpc>
              <a:spcBef>
                <a:spcPts val="105"/>
              </a:spcBef>
            </a:pPr>
            <a:r>
              <a:rPr sz="1800" spc="-20" dirty="0">
                <a:latin typeface="Calibri"/>
                <a:cs typeface="Calibri"/>
              </a:rPr>
              <a:t>Bbox</a:t>
            </a:r>
            <a:endParaRPr sz="1800">
              <a:latin typeface="Calibri"/>
              <a:cs typeface="Calibri"/>
            </a:endParaRPr>
          </a:p>
        </p:txBody>
      </p:sp>
      <p:sp>
        <p:nvSpPr>
          <p:cNvPr id="76" name="object 76"/>
          <p:cNvSpPr txBox="1"/>
          <p:nvPr/>
        </p:nvSpPr>
        <p:spPr>
          <a:xfrm>
            <a:off x="4790033" y="5695549"/>
            <a:ext cx="1503045" cy="397510"/>
          </a:xfrm>
          <a:prstGeom prst="rect">
            <a:avLst/>
          </a:prstGeom>
        </p:spPr>
        <p:txBody>
          <a:bodyPr vert="horz" wrap="square" lIns="0" tIns="0" rIns="0" bIns="0" rtlCol="0">
            <a:spAutoFit/>
          </a:bodyPr>
          <a:lstStyle/>
          <a:p>
            <a:pPr marL="12700">
              <a:lnSpc>
                <a:spcPts val="2865"/>
              </a:lnSpc>
            </a:pPr>
            <a:r>
              <a:rPr sz="2400" dirty="0">
                <a:latin typeface="Calibri"/>
                <a:cs typeface="Calibri"/>
              </a:rPr>
              <a:t>Input</a:t>
            </a:r>
            <a:r>
              <a:rPr sz="2400" spc="-50" dirty="0">
                <a:latin typeface="Calibri"/>
                <a:cs typeface="Calibri"/>
              </a:rPr>
              <a:t> </a:t>
            </a:r>
            <a:r>
              <a:rPr sz="2400" spc="-20" dirty="0">
                <a:latin typeface="Calibri"/>
                <a:cs typeface="Calibri"/>
              </a:rPr>
              <a:t>image</a:t>
            </a:r>
            <a:endParaRPr sz="2400">
              <a:latin typeface="Calibri"/>
              <a:cs typeface="Calibri"/>
            </a:endParaRPr>
          </a:p>
        </p:txBody>
      </p:sp>
      <p:sp>
        <p:nvSpPr>
          <p:cNvPr id="77" name="object 77"/>
          <p:cNvSpPr txBox="1"/>
          <p:nvPr/>
        </p:nvSpPr>
        <p:spPr>
          <a:xfrm>
            <a:off x="120051" y="6221257"/>
            <a:ext cx="4531360" cy="149860"/>
          </a:xfrm>
          <a:prstGeom prst="rect">
            <a:avLst/>
          </a:prstGeom>
        </p:spPr>
        <p:txBody>
          <a:bodyPr vert="horz" wrap="square" lIns="0" tIns="7620" rIns="0" bIns="0" rtlCol="0">
            <a:spAutoFit/>
          </a:bodyPr>
          <a:lstStyle/>
          <a:p>
            <a:pPr marL="12700">
              <a:lnSpc>
                <a:spcPct val="100000"/>
              </a:lnSpc>
              <a:spcBef>
                <a:spcPts val="60"/>
              </a:spcBef>
            </a:pPr>
            <a:r>
              <a:rPr sz="800" spc="-10" dirty="0">
                <a:latin typeface="Calibri"/>
                <a:cs typeface="Calibri"/>
              </a:rPr>
              <a:t>Girshick, </a:t>
            </a:r>
            <a:r>
              <a:rPr sz="800" dirty="0">
                <a:latin typeface="Calibri"/>
                <a:cs typeface="Calibri"/>
              </a:rPr>
              <a:t>“Fast</a:t>
            </a:r>
            <a:r>
              <a:rPr sz="800" spc="-15" dirty="0">
                <a:latin typeface="Calibri"/>
                <a:cs typeface="Calibri"/>
              </a:rPr>
              <a:t> </a:t>
            </a:r>
            <a:r>
              <a:rPr sz="800" spc="-10" dirty="0">
                <a:latin typeface="Calibri"/>
                <a:cs typeface="Calibri"/>
              </a:rPr>
              <a:t>R-</a:t>
            </a:r>
            <a:r>
              <a:rPr sz="800" dirty="0">
                <a:latin typeface="Calibri"/>
                <a:cs typeface="Calibri"/>
              </a:rPr>
              <a:t>CNN”,</a:t>
            </a:r>
            <a:r>
              <a:rPr sz="800" spc="-10" dirty="0">
                <a:latin typeface="Calibri"/>
                <a:cs typeface="Calibri"/>
              </a:rPr>
              <a:t> </a:t>
            </a:r>
            <a:r>
              <a:rPr sz="800" dirty="0">
                <a:latin typeface="Calibri"/>
                <a:cs typeface="Calibri"/>
              </a:rPr>
              <a:t>ICCV</a:t>
            </a:r>
            <a:r>
              <a:rPr sz="800" spc="-10" dirty="0">
                <a:latin typeface="Calibri"/>
                <a:cs typeface="Calibri"/>
              </a:rPr>
              <a:t> </a:t>
            </a:r>
            <a:r>
              <a:rPr sz="800" dirty="0">
                <a:latin typeface="Calibri"/>
                <a:cs typeface="Calibri"/>
              </a:rPr>
              <a:t>2015.</a:t>
            </a:r>
            <a:r>
              <a:rPr sz="800" spc="-10" dirty="0">
                <a:latin typeface="Calibri"/>
                <a:cs typeface="Calibri"/>
              </a:rPr>
              <a:t> </a:t>
            </a:r>
            <a:r>
              <a:rPr sz="800" dirty="0">
                <a:latin typeface="Calibri"/>
                <a:cs typeface="Calibri"/>
              </a:rPr>
              <a:t>Figure</a:t>
            </a:r>
            <a:r>
              <a:rPr sz="800" spc="-5" dirty="0">
                <a:latin typeface="Calibri"/>
                <a:cs typeface="Calibri"/>
              </a:rPr>
              <a:t> </a:t>
            </a:r>
            <a:r>
              <a:rPr sz="800" spc="-10" dirty="0">
                <a:latin typeface="Calibri"/>
                <a:cs typeface="Calibri"/>
              </a:rPr>
              <a:t>copyright</a:t>
            </a:r>
            <a:r>
              <a:rPr sz="800" spc="-15" dirty="0">
                <a:latin typeface="Calibri"/>
                <a:cs typeface="Calibri"/>
              </a:rPr>
              <a:t> </a:t>
            </a:r>
            <a:r>
              <a:rPr sz="800" dirty="0">
                <a:latin typeface="Calibri"/>
                <a:cs typeface="Calibri"/>
              </a:rPr>
              <a:t>Ross</a:t>
            </a:r>
            <a:r>
              <a:rPr sz="800" spc="-10" dirty="0">
                <a:latin typeface="Calibri"/>
                <a:cs typeface="Calibri"/>
              </a:rPr>
              <a:t> Girshick, </a:t>
            </a:r>
            <a:r>
              <a:rPr sz="800" dirty="0">
                <a:latin typeface="Calibri"/>
                <a:cs typeface="Calibri"/>
              </a:rPr>
              <a:t>2015;</a:t>
            </a:r>
            <a:r>
              <a:rPr sz="800" spc="-10" dirty="0">
                <a:latin typeface="Calibri"/>
                <a:cs typeface="Calibri"/>
              </a:rPr>
              <a:t> </a:t>
            </a:r>
            <a:r>
              <a:rPr sz="800" u="sng" dirty="0">
                <a:solidFill>
                  <a:srgbClr val="0462C1"/>
                </a:solidFill>
                <a:uFill>
                  <a:solidFill>
                    <a:srgbClr val="0462C1"/>
                  </a:solidFill>
                </a:uFill>
                <a:latin typeface="Calibri"/>
                <a:cs typeface="Calibri"/>
              </a:rPr>
              <a:t>source</a:t>
            </a:r>
            <a:r>
              <a:rPr sz="800" dirty="0">
                <a:latin typeface="Calibri"/>
                <a:cs typeface="Calibri"/>
              </a:rPr>
              <a:t>.</a:t>
            </a:r>
            <a:r>
              <a:rPr sz="800" spc="-10" dirty="0">
                <a:latin typeface="Calibri"/>
                <a:cs typeface="Calibri"/>
              </a:rPr>
              <a:t> Reproduced</a:t>
            </a:r>
            <a:r>
              <a:rPr sz="800" spc="-5" dirty="0">
                <a:latin typeface="Calibri"/>
                <a:cs typeface="Calibri"/>
              </a:rPr>
              <a:t> </a:t>
            </a:r>
            <a:r>
              <a:rPr sz="800" dirty="0">
                <a:latin typeface="Calibri"/>
                <a:cs typeface="Calibri"/>
              </a:rPr>
              <a:t>with</a:t>
            </a:r>
            <a:r>
              <a:rPr sz="800" spc="-5" dirty="0">
                <a:latin typeface="Calibri"/>
                <a:cs typeface="Calibri"/>
              </a:rPr>
              <a:t> </a:t>
            </a:r>
            <a:r>
              <a:rPr sz="800" spc="-10" dirty="0">
                <a:latin typeface="Calibri"/>
                <a:cs typeface="Calibri"/>
              </a:rPr>
              <a:t>permission.</a:t>
            </a:r>
            <a:endParaRPr sz="800" dirty="0">
              <a:latin typeface="Calibri"/>
              <a:cs typeface="Calibri"/>
            </a:endParaRPr>
          </a:p>
        </p:txBody>
      </p:sp>
      <p:sp>
        <p:nvSpPr>
          <p:cNvPr id="78" name="object 78"/>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79" name="object 79"/>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69</a:t>
            </a:fld>
            <a:endParaRPr spc="-25" dirty="0"/>
          </a:p>
        </p:txBody>
      </p:sp>
      <p:sp>
        <p:nvSpPr>
          <p:cNvPr id="80" name="object 80"/>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69" name="object 69"/>
          <p:cNvSpPr txBox="1"/>
          <p:nvPr/>
        </p:nvSpPr>
        <p:spPr>
          <a:xfrm>
            <a:off x="4090390" y="1444637"/>
            <a:ext cx="742315" cy="324485"/>
          </a:xfrm>
          <a:prstGeom prst="rect">
            <a:avLst/>
          </a:prstGeom>
          <a:ln w="19050">
            <a:solidFill>
              <a:srgbClr val="7A5FC5"/>
            </a:solidFill>
          </a:ln>
        </p:spPr>
        <p:txBody>
          <a:bodyPr vert="horz" wrap="square" lIns="0" tIns="12065" rIns="0" bIns="0" rtlCol="0">
            <a:spAutoFit/>
          </a:bodyPr>
          <a:lstStyle/>
          <a:p>
            <a:pPr marL="139700">
              <a:lnSpc>
                <a:spcPct val="100000"/>
              </a:lnSpc>
              <a:spcBef>
                <a:spcPts val="95"/>
              </a:spcBef>
            </a:pPr>
            <a:r>
              <a:rPr sz="1800" spc="-10" dirty="0">
                <a:latin typeface="Calibri"/>
                <a:cs typeface="Calibri"/>
              </a:rPr>
              <a:t>Class</a:t>
            </a:r>
            <a:endParaRPr sz="1800">
              <a:latin typeface="Calibri"/>
              <a:cs typeface="Calibri"/>
            </a:endParaRPr>
          </a:p>
        </p:txBody>
      </p:sp>
      <p:sp>
        <p:nvSpPr>
          <p:cNvPr id="70" name="object 70"/>
          <p:cNvSpPr txBox="1"/>
          <p:nvPr/>
        </p:nvSpPr>
        <p:spPr>
          <a:xfrm>
            <a:off x="3202254" y="1056589"/>
            <a:ext cx="749300" cy="324485"/>
          </a:xfrm>
          <a:prstGeom prst="rect">
            <a:avLst/>
          </a:prstGeom>
          <a:ln w="19050">
            <a:solidFill>
              <a:srgbClr val="0000FF"/>
            </a:solidFill>
          </a:ln>
        </p:spPr>
        <p:txBody>
          <a:bodyPr vert="horz" wrap="square" lIns="0" tIns="13335" rIns="0" bIns="0" rtlCol="0">
            <a:spAutoFit/>
          </a:bodyPr>
          <a:lstStyle/>
          <a:p>
            <a:pPr marL="144780">
              <a:lnSpc>
                <a:spcPct val="100000"/>
              </a:lnSpc>
              <a:spcBef>
                <a:spcPts val="105"/>
              </a:spcBef>
            </a:pPr>
            <a:r>
              <a:rPr sz="1800" spc="-20" dirty="0">
                <a:latin typeface="Calibri"/>
                <a:cs typeface="Calibri"/>
              </a:rPr>
              <a:t>Bbox</a:t>
            </a:r>
            <a:endParaRPr sz="1800">
              <a:latin typeface="Calibri"/>
              <a:cs typeface="Calibri"/>
            </a:endParaRPr>
          </a:p>
        </p:txBody>
      </p:sp>
      <p:sp>
        <p:nvSpPr>
          <p:cNvPr id="71" name="object 71"/>
          <p:cNvSpPr txBox="1"/>
          <p:nvPr/>
        </p:nvSpPr>
        <p:spPr>
          <a:xfrm>
            <a:off x="3209188" y="1444637"/>
            <a:ext cx="742315" cy="324485"/>
          </a:xfrm>
          <a:prstGeom prst="rect">
            <a:avLst/>
          </a:prstGeom>
          <a:ln w="19050">
            <a:solidFill>
              <a:srgbClr val="7A5FC5"/>
            </a:solidFill>
          </a:ln>
        </p:spPr>
        <p:txBody>
          <a:bodyPr vert="horz" wrap="square" lIns="0" tIns="12065" rIns="0" bIns="0" rtlCol="0">
            <a:spAutoFit/>
          </a:bodyPr>
          <a:lstStyle/>
          <a:p>
            <a:pPr marL="139700">
              <a:lnSpc>
                <a:spcPct val="100000"/>
              </a:lnSpc>
              <a:spcBef>
                <a:spcPts val="95"/>
              </a:spcBef>
            </a:pPr>
            <a:r>
              <a:rPr sz="1800" spc="-10" dirty="0">
                <a:latin typeface="Calibri"/>
                <a:cs typeface="Calibri"/>
              </a:rPr>
              <a:t>Class</a:t>
            </a:r>
            <a:endParaRPr sz="1800">
              <a:latin typeface="Calibri"/>
              <a:cs typeface="Calibri"/>
            </a:endParaRPr>
          </a:p>
        </p:txBody>
      </p:sp>
      <p:sp>
        <p:nvSpPr>
          <p:cNvPr id="72" name="object 72"/>
          <p:cNvSpPr txBox="1"/>
          <p:nvPr/>
        </p:nvSpPr>
        <p:spPr>
          <a:xfrm>
            <a:off x="2308542" y="1045184"/>
            <a:ext cx="749300" cy="324485"/>
          </a:xfrm>
          <a:prstGeom prst="rect">
            <a:avLst/>
          </a:prstGeom>
          <a:ln w="19050">
            <a:solidFill>
              <a:srgbClr val="0000FF"/>
            </a:solidFill>
          </a:ln>
        </p:spPr>
        <p:txBody>
          <a:bodyPr vert="horz" wrap="square" lIns="0" tIns="12065" rIns="0" bIns="0" rtlCol="0">
            <a:spAutoFit/>
          </a:bodyPr>
          <a:lstStyle/>
          <a:p>
            <a:pPr marL="144780">
              <a:lnSpc>
                <a:spcPct val="100000"/>
              </a:lnSpc>
              <a:spcBef>
                <a:spcPts val="95"/>
              </a:spcBef>
            </a:pPr>
            <a:r>
              <a:rPr sz="1800" spc="-20" dirty="0">
                <a:latin typeface="Calibri"/>
                <a:cs typeface="Calibri"/>
              </a:rPr>
              <a:t>Bbox</a:t>
            </a:r>
            <a:endParaRPr sz="1800">
              <a:latin typeface="Calibri"/>
              <a:cs typeface="Calibri"/>
            </a:endParaRPr>
          </a:p>
        </p:txBody>
      </p:sp>
      <p:sp>
        <p:nvSpPr>
          <p:cNvPr id="73" name="object 73"/>
          <p:cNvSpPr txBox="1"/>
          <p:nvPr/>
        </p:nvSpPr>
        <p:spPr>
          <a:xfrm>
            <a:off x="2315476" y="1433233"/>
            <a:ext cx="742315" cy="324485"/>
          </a:xfrm>
          <a:prstGeom prst="rect">
            <a:avLst/>
          </a:prstGeom>
          <a:ln w="19050">
            <a:solidFill>
              <a:srgbClr val="7A5FC5"/>
            </a:solidFill>
          </a:ln>
        </p:spPr>
        <p:txBody>
          <a:bodyPr vert="horz" wrap="square" lIns="0" tIns="11430" rIns="0" bIns="0" rtlCol="0">
            <a:spAutoFit/>
          </a:bodyPr>
          <a:lstStyle/>
          <a:p>
            <a:pPr marL="139700">
              <a:lnSpc>
                <a:spcPct val="100000"/>
              </a:lnSpc>
              <a:spcBef>
                <a:spcPts val="90"/>
              </a:spcBef>
            </a:pPr>
            <a:r>
              <a:rPr sz="1800" spc="-10" dirty="0">
                <a:latin typeface="Calibri"/>
                <a:cs typeface="Calibri"/>
              </a:rPr>
              <a:t>Class</a:t>
            </a:r>
            <a:endParaRPr sz="1800">
              <a:latin typeface="Calibri"/>
              <a:cs typeface="Calibri"/>
            </a:endParaRPr>
          </a:p>
        </p:txBody>
      </p:sp>
      <p:sp>
        <p:nvSpPr>
          <p:cNvPr id="74" name="object 74"/>
          <p:cNvSpPr txBox="1"/>
          <p:nvPr/>
        </p:nvSpPr>
        <p:spPr>
          <a:xfrm>
            <a:off x="5040871" y="980947"/>
            <a:ext cx="2590165" cy="756920"/>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C8472B"/>
                </a:solidFill>
                <a:latin typeface="Calibri"/>
                <a:cs typeface="Calibri"/>
              </a:rPr>
              <a:t>Category</a:t>
            </a:r>
            <a:r>
              <a:rPr sz="2400" spc="-80" dirty="0">
                <a:solidFill>
                  <a:srgbClr val="C8472B"/>
                </a:solidFill>
                <a:latin typeface="Calibri"/>
                <a:cs typeface="Calibri"/>
              </a:rPr>
              <a:t> </a:t>
            </a:r>
            <a:r>
              <a:rPr sz="2400" dirty="0">
                <a:solidFill>
                  <a:srgbClr val="C8472B"/>
                </a:solidFill>
                <a:latin typeface="Calibri"/>
                <a:cs typeface="Calibri"/>
              </a:rPr>
              <a:t>and</a:t>
            </a:r>
            <a:r>
              <a:rPr sz="2400" spc="-85" dirty="0">
                <a:solidFill>
                  <a:srgbClr val="C8472B"/>
                </a:solidFill>
                <a:latin typeface="Calibri"/>
                <a:cs typeface="Calibri"/>
              </a:rPr>
              <a:t> </a:t>
            </a:r>
            <a:r>
              <a:rPr sz="2400" spc="-25" dirty="0">
                <a:solidFill>
                  <a:srgbClr val="C8472B"/>
                </a:solidFill>
                <a:latin typeface="Calibri"/>
                <a:cs typeface="Calibri"/>
              </a:rPr>
              <a:t>box </a:t>
            </a:r>
            <a:r>
              <a:rPr sz="2400" spc="-10" dirty="0">
                <a:solidFill>
                  <a:srgbClr val="C8472B"/>
                </a:solidFill>
                <a:latin typeface="Calibri"/>
                <a:cs typeface="Calibri"/>
              </a:rPr>
              <a:t>transform</a:t>
            </a:r>
            <a:r>
              <a:rPr sz="2400" spc="-70" dirty="0">
                <a:solidFill>
                  <a:srgbClr val="C8472B"/>
                </a:solidFill>
                <a:latin typeface="Calibri"/>
                <a:cs typeface="Calibri"/>
              </a:rPr>
              <a:t> </a:t>
            </a:r>
            <a:r>
              <a:rPr sz="2400" dirty="0">
                <a:solidFill>
                  <a:srgbClr val="C8472B"/>
                </a:solidFill>
                <a:latin typeface="Calibri"/>
                <a:cs typeface="Calibri"/>
              </a:rPr>
              <a:t>per</a:t>
            </a:r>
            <a:r>
              <a:rPr sz="2400" spc="-60" dirty="0">
                <a:solidFill>
                  <a:srgbClr val="C8472B"/>
                </a:solidFill>
                <a:latin typeface="Calibri"/>
                <a:cs typeface="Calibri"/>
              </a:rPr>
              <a:t> </a:t>
            </a:r>
            <a:r>
              <a:rPr sz="2400" spc="-10" dirty="0">
                <a:solidFill>
                  <a:srgbClr val="C8472B"/>
                </a:solidFill>
                <a:latin typeface="Calibri"/>
                <a:cs typeface="Calibri"/>
              </a:rPr>
              <a:t>region</a:t>
            </a:r>
            <a:endParaRPr sz="2400">
              <a:latin typeface="Calibri"/>
              <a:cs typeface="Calibri"/>
            </a:endParaRPr>
          </a:p>
        </p:txBody>
      </p:sp>
      <p:sp>
        <p:nvSpPr>
          <p:cNvPr id="75" name="object 75"/>
          <p:cNvSpPr txBox="1"/>
          <p:nvPr/>
        </p:nvSpPr>
        <p:spPr>
          <a:xfrm>
            <a:off x="8062023" y="2828035"/>
            <a:ext cx="1538605" cy="760095"/>
          </a:xfrm>
          <a:prstGeom prst="rect">
            <a:avLst/>
          </a:prstGeom>
        </p:spPr>
        <p:txBody>
          <a:bodyPr vert="horz" wrap="square" lIns="0" tIns="9525" rIns="0" bIns="0" rtlCol="0">
            <a:spAutoFit/>
          </a:bodyPr>
          <a:lstStyle/>
          <a:p>
            <a:pPr marL="12700" marR="5080">
              <a:lnSpc>
                <a:spcPct val="100800"/>
              </a:lnSpc>
              <a:spcBef>
                <a:spcPts val="75"/>
              </a:spcBef>
            </a:pPr>
            <a:r>
              <a:rPr sz="2400" dirty="0">
                <a:latin typeface="Calibri"/>
                <a:cs typeface="Calibri"/>
              </a:rPr>
              <a:t>How</a:t>
            </a:r>
            <a:r>
              <a:rPr sz="2400" spc="-50" dirty="0">
                <a:latin typeface="Calibri"/>
                <a:cs typeface="Calibri"/>
              </a:rPr>
              <a:t> </a:t>
            </a:r>
            <a:r>
              <a:rPr sz="2400" dirty="0">
                <a:latin typeface="Calibri"/>
                <a:cs typeface="Calibri"/>
              </a:rPr>
              <a:t>to</a:t>
            </a:r>
            <a:r>
              <a:rPr sz="2400" spc="-45" dirty="0">
                <a:latin typeface="Calibri"/>
                <a:cs typeface="Calibri"/>
              </a:rPr>
              <a:t> </a:t>
            </a:r>
            <a:r>
              <a:rPr sz="2400" spc="-20" dirty="0">
                <a:latin typeface="Calibri"/>
                <a:cs typeface="Calibri"/>
              </a:rPr>
              <a:t>crop </a:t>
            </a:r>
            <a:r>
              <a:rPr sz="2400" spc="-10" dirty="0">
                <a:latin typeface="Calibri"/>
                <a:cs typeface="Calibri"/>
              </a:rPr>
              <a:t>features?</a:t>
            </a:r>
            <a:endParaRPr sz="24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Detecting</a:t>
            </a:r>
            <a:r>
              <a:rPr spc="-60" dirty="0"/>
              <a:t> </a:t>
            </a:r>
            <a:r>
              <a:rPr dirty="0"/>
              <a:t>a</a:t>
            </a:r>
            <a:r>
              <a:rPr spc="-50" dirty="0"/>
              <a:t> </a:t>
            </a:r>
            <a:r>
              <a:rPr dirty="0"/>
              <a:t>single</a:t>
            </a:r>
            <a:r>
              <a:rPr spc="-65" dirty="0"/>
              <a:t> </a:t>
            </a:r>
            <a:r>
              <a:rPr spc="-10" dirty="0"/>
              <a:t>object</a:t>
            </a:r>
          </a:p>
        </p:txBody>
      </p:sp>
      <p:pic>
        <p:nvPicPr>
          <p:cNvPr id="3" name="object 3"/>
          <p:cNvPicPr/>
          <p:nvPr/>
        </p:nvPicPr>
        <p:blipFill>
          <a:blip r:embed="rId2" cstate="print"/>
          <a:stretch>
            <a:fillRect/>
          </a:stretch>
        </p:blipFill>
        <p:spPr>
          <a:xfrm>
            <a:off x="179831" y="2557272"/>
            <a:ext cx="1743456" cy="1508759"/>
          </a:xfrm>
          <a:prstGeom prst="rect">
            <a:avLst/>
          </a:prstGeom>
        </p:spPr>
      </p:pic>
      <p:pic>
        <p:nvPicPr>
          <p:cNvPr id="4" name="object 4"/>
          <p:cNvPicPr/>
          <p:nvPr/>
        </p:nvPicPr>
        <p:blipFill>
          <a:blip r:embed="rId3" cstate="print"/>
          <a:stretch>
            <a:fillRect/>
          </a:stretch>
        </p:blipFill>
        <p:spPr>
          <a:xfrm>
            <a:off x="2067941" y="2820977"/>
            <a:ext cx="2735706" cy="952446"/>
          </a:xfrm>
          <a:prstGeom prst="rect">
            <a:avLst/>
          </a:prstGeom>
        </p:spPr>
      </p:pic>
      <p:sp>
        <p:nvSpPr>
          <p:cNvPr id="5" name="object 5"/>
          <p:cNvSpPr/>
          <p:nvPr/>
        </p:nvSpPr>
        <p:spPr>
          <a:xfrm>
            <a:off x="5063858" y="2816593"/>
            <a:ext cx="0" cy="1006475"/>
          </a:xfrm>
          <a:custGeom>
            <a:avLst/>
            <a:gdLst/>
            <a:ahLst/>
            <a:cxnLst/>
            <a:rect l="l" t="t" r="r" b="b"/>
            <a:pathLst>
              <a:path h="1006475">
                <a:moveTo>
                  <a:pt x="0" y="0"/>
                </a:moveTo>
                <a:lnTo>
                  <a:pt x="1" y="1006140"/>
                </a:lnTo>
              </a:path>
            </a:pathLst>
          </a:custGeom>
          <a:ln w="38100">
            <a:solidFill>
              <a:srgbClr val="44536A"/>
            </a:solidFill>
          </a:ln>
        </p:spPr>
        <p:txBody>
          <a:bodyPr wrap="square" lIns="0" tIns="0" rIns="0" bIns="0" rtlCol="0"/>
          <a:lstStyle/>
          <a:p>
            <a:endParaRPr/>
          </a:p>
        </p:txBody>
      </p:sp>
      <p:sp>
        <p:nvSpPr>
          <p:cNvPr id="6" name="object 6"/>
          <p:cNvSpPr txBox="1"/>
          <p:nvPr/>
        </p:nvSpPr>
        <p:spPr>
          <a:xfrm>
            <a:off x="4327347" y="3879086"/>
            <a:ext cx="963930" cy="787400"/>
          </a:xfrm>
          <a:prstGeom prst="rect">
            <a:avLst/>
          </a:prstGeom>
        </p:spPr>
        <p:txBody>
          <a:bodyPr vert="horz" wrap="square" lIns="0" tIns="12700" rIns="0" bIns="0" rtlCol="0">
            <a:spAutoFit/>
          </a:bodyPr>
          <a:lstStyle/>
          <a:p>
            <a:pPr marL="12700">
              <a:lnSpc>
                <a:spcPct val="100000"/>
              </a:lnSpc>
              <a:spcBef>
                <a:spcPts val="100"/>
              </a:spcBef>
            </a:pPr>
            <a:r>
              <a:rPr sz="2500" b="1" spc="-25" dirty="0">
                <a:latin typeface="Calibri"/>
                <a:cs typeface="Calibri"/>
              </a:rPr>
              <a:t>Vector:</a:t>
            </a:r>
            <a:endParaRPr sz="2500">
              <a:latin typeface="Calibri"/>
              <a:cs typeface="Calibri"/>
            </a:endParaRPr>
          </a:p>
          <a:p>
            <a:pPr marL="160655">
              <a:lnSpc>
                <a:spcPct val="100000"/>
              </a:lnSpc>
            </a:pPr>
            <a:r>
              <a:rPr sz="2500" spc="-20" dirty="0">
                <a:latin typeface="Calibri"/>
                <a:cs typeface="Calibri"/>
              </a:rPr>
              <a:t>4096</a:t>
            </a:r>
            <a:endParaRPr sz="2500">
              <a:latin typeface="Calibri"/>
              <a:cs typeface="Calibri"/>
            </a:endParaRPr>
          </a:p>
        </p:txBody>
      </p:sp>
      <p:sp>
        <p:nvSpPr>
          <p:cNvPr id="8" name="object 8"/>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9" name="object 9"/>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7</a:t>
            </a:fld>
            <a:endParaRPr spc="-25" dirty="0"/>
          </a:p>
        </p:txBody>
      </p:sp>
      <p:sp>
        <p:nvSpPr>
          <p:cNvPr id="10" name="object 10"/>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7" name="object 7"/>
          <p:cNvSpPr txBox="1"/>
          <p:nvPr/>
        </p:nvSpPr>
        <p:spPr>
          <a:xfrm>
            <a:off x="290987" y="4162044"/>
            <a:ext cx="1346200" cy="147320"/>
          </a:xfrm>
          <a:prstGeom prst="rect">
            <a:avLst/>
          </a:prstGeom>
        </p:spPr>
        <p:txBody>
          <a:bodyPr vert="horz" wrap="square" lIns="0" tIns="12700" rIns="0" bIns="0" rtlCol="0">
            <a:spAutoFit/>
          </a:bodyPr>
          <a:lstStyle/>
          <a:p>
            <a:pPr marL="12700">
              <a:lnSpc>
                <a:spcPct val="100000"/>
              </a:lnSpc>
              <a:spcBef>
                <a:spcPts val="100"/>
              </a:spcBef>
            </a:pPr>
            <a:r>
              <a:rPr sz="800" u="sng" dirty="0">
                <a:solidFill>
                  <a:srgbClr val="0462C1"/>
                </a:solidFill>
                <a:uFill>
                  <a:solidFill>
                    <a:srgbClr val="0462C1"/>
                  </a:solidFill>
                </a:uFill>
                <a:latin typeface="Calibri"/>
                <a:cs typeface="Calibri"/>
              </a:rPr>
              <a:t>This</a:t>
            </a:r>
            <a:r>
              <a:rPr sz="800" u="sng" spc="-2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15" dirty="0">
                <a:solidFill>
                  <a:srgbClr val="0462C1"/>
                </a:solidFill>
                <a:latin typeface="Calibri"/>
                <a:cs typeface="Calibri"/>
              </a:rPr>
              <a:t> </a:t>
            </a:r>
            <a:r>
              <a:rPr sz="800" dirty="0">
                <a:solidFill>
                  <a:srgbClr val="999999"/>
                </a:solidFill>
                <a:latin typeface="Calibri"/>
                <a:cs typeface="Calibri"/>
              </a:rPr>
              <a:t>is</a:t>
            </a:r>
            <a:r>
              <a:rPr sz="800" spc="-15" dirty="0">
                <a:solidFill>
                  <a:srgbClr val="999999"/>
                </a:solidFill>
                <a:latin typeface="Calibri"/>
                <a:cs typeface="Calibri"/>
              </a:rPr>
              <a:t> </a:t>
            </a:r>
            <a:r>
              <a:rPr sz="800" u="sng" dirty="0">
                <a:solidFill>
                  <a:srgbClr val="0462C1"/>
                </a:solidFill>
                <a:uFill>
                  <a:solidFill>
                    <a:srgbClr val="0462C1"/>
                  </a:solidFill>
                </a:uFill>
                <a:latin typeface="Calibri"/>
                <a:cs typeface="Calibri"/>
              </a:rPr>
              <a:t>CC0</a:t>
            </a:r>
            <a:r>
              <a:rPr sz="800" u="sng" spc="-2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public</a:t>
            </a:r>
            <a:r>
              <a:rPr sz="800" u="sng" spc="-1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domain</a:t>
            </a:r>
            <a:endParaRPr sz="800">
              <a:latin typeface="Calibri"/>
              <a:cs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Fast</a:t>
            </a:r>
            <a:r>
              <a:rPr spc="-70" dirty="0"/>
              <a:t> </a:t>
            </a:r>
            <a:r>
              <a:rPr spc="-20" dirty="0"/>
              <a:t>R-</a:t>
            </a:r>
            <a:r>
              <a:rPr dirty="0"/>
              <a:t>CNN</a:t>
            </a:r>
            <a:r>
              <a:rPr spc="-70" dirty="0"/>
              <a:t> </a:t>
            </a:r>
            <a:r>
              <a:rPr dirty="0"/>
              <a:t>vs</a:t>
            </a:r>
            <a:r>
              <a:rPr spc="-60" dirty="0"/>
              <a:t> </a:t>
            </a:r>
            <a:r>
              <a:rPr dirty="0"/>
              <a:t>“Slow”</a:t>
            </a:r>
            <a:r>
              <a:rPr spc="-65" dirty="0"/>
              <a:t> </a:t>
            </a:r>
            <a:r>
              <a:rPr spc="-20" dirty="0"/>
              <a:t>R-</a:t>
            </a:r>
            <a:r>
              <a:rPr spc="-25" dirty="0"/>
              <a:t>CNN</a:t>
            </a:r>
          </a:p>
        </p:txBody>
      </p:sp>
      <p:grpSp>
        <p:nvGrpSpPr>
          <p:cNvPr id="3" name="object 3"/>
          <p:cNvGrpSpPr/>
          <p:nvPr/>
        </p:nvGrpSpPr>
        <p:grpSpPr>
          <a:xfrm>
            <a:off x="1300708" y="4440618"/>
            <a:ext cx="3112135" cy="1556385"/>
            <a:chOff x="1300708" y="4440618"/>
            <a:chExt cx="3112135" cy="1556385"/>
          </a:xfrm>
        </p:grpSpPr>
        <p:pic>
          <p:nvPicPr>
            <p:cNvPr id="4" name="object 4"/>
            <p:cNvPicPr/>
            <p:nvPr/>
          </p:nvPicPr>
          <p:blipFill>
            <a:blip r:embed="rId2" cstate="print"/>
            <a:stretch>
              <a:fillRect/>
            </a:stretch>
          </p:blipFill>
          <p:spPr>
            <a:xfrm>
              <a:off x="1305153" y="4960785"/>
              <a:ext cx="3102736" cy="1031424"/>
            </a:xfrm>
            <a:prstGeom prst="rect">
              <a:avLst/>
            </a:prstGeom>
          </p:spPr>
        </p:pic>
        <p:sp>
          <p:nvSpPr>
            <p:cNvPr id="5" name="object 5"/>
            <p:cNvSpPr/>
            <p:nvPr/>
          </p:nvSpPr>
          <p:spPr>
            <a:xfrm>
              <a:off x="1305153" y="4960785"/>
              <a:ext cx="3103245" cy="1031875"/>
            </a:xfrm>
            <a:custGeom>
              <a:avLst/>
              <a:gdLst/>
              <a:ahLst/>
              <a:cxnLst/>
              <a:rect l="l" t="t" r="r" b="b"/>
              <a:pathLst>
                <a:path w="3103245" h="1031875">
                  <a:moveTo>
                    <a:pt x="0" y="1031429"/>
                  </a:moveTo>
                  <a:lnTo>
                    <a:pt x="953336" y="0"/>
                  </a:lnTo>
                  <a:lnTo>
                    <a:pt x="3102741" y="0"/>
                  </a:lnTo>
                  <a:lnTo>
                    <a:pt x="2149398" y="1031429"/>
                  </a:lnTo>
                  <a:lnTo>
                    <a:pt x="0" y="1031429"/>
                  </a:lnTo>
                  <a:close/>
                </a:path>
              </a:pathLst>
            </a:custGeom>
            <a:ln w="8454">
              <a:solidFill>
                <a:srgbClr val="1D7D66"/>
              </a:solidFill>
            </a:ln>
          </p:spPr>
          <p:txBody>
            <a:bodyPr wrap="square" lIns="0" tIns="0" rIns="0" bIns="0" rtlCol="0"/>
            <a:lstStyle/>
            <a:p>
              <a:endParaRPr/>
            </a:p>
          </p:txBody>
        </p:sp>
        <p:sp>
          <p:nvSpPr>
            <p:cNvPr id="6" name="object 6"/>
            <p:cNvSpPr/>
            <p:nvPr/>
          </p:nvSpPr>
          <p:spPr>
            <a:xfrm>
              <a:off x="1998408" y="4755762"/>
              <a:ext cx="1498600" cy="932180"/>
            </a:xfrm>
            <a:custGeom>
              <a:avLst/>
              <a:gdLst/>
              <a:ahLst/>
              <a:cxnLst/>
              <a:rect l="l" t="t" r="r" b="b"/>
              <a:pathLst>
                <a:path w="1498600" h="932179">
                  <a:moveTo>
                    <a:pt x="1498536" y="0"/>
                  </a:moveTo>
                  <a:lnTo>
                    <a:pt x="0" y="0"/>
                  </a:lnTo>
                  <a:lnTo>
                    <a:pt x="0" y="932089"/>
                  </a:lnTo>
                  <a:lnTo>
                    <a:pt x="1498536" y="932089"/>
                  </a:lnTo>
                  <a:lnTo>
                    <a:pt x="1498536" y="0"/>
                  </a:lnTo>
                  <a:close/>
                </a:path>
              </a:pathLst>
            </a:custGeom>
            <a:solidFill>
              <a:srgbClr val="FFFFFF">
                <a:alpha val="92939"/>
              </a:srgbClr>
            </a:solidFill>
          </p:spPr>
          <p:txBody>
            <a:bodyPr wrap="square" lIns="0" tIns="0" rIns="0" bIns="0" rtlCol="0"/>
            <a:lstStyle/>
            <a:p>
              <a:endParaRPr/>
            </a:p>
          </p:txBody>
        </p:sp>
        <p:sp>
          <p:nvSpPr>
            <p:cNvPr id="7" name="object 7"/>
            <p:cNvSpPr/>
            <p:nvPr/>
          </p:nvSpPr>
          <p:spPr>
            <a:xfrm>
              <a:off x="3496945" y="4445063"/>
              <a:ext cx="311150" cy="1243330"/>
            </a:xfrm>
            <a:custGeom>
              <a:avLst/>
              <a:gdLst/>
              <a:ahLst/>
              <a:cxnLst/>
              <a:rect l="l" t="t" r="r" b="b"/>
              <a:pathLst>
                <a:path w="311150" h="1243329">
                  <a:moveTo>
                    <a:pt x="310692" y="0"/>
                  </a:moveTo>
                  <a:lnTo>
                    <a:pt x="0" y="310692"/>
                  </a:lnTo>
                  <a:lnTo>
                    <a:pt x="0" y="1242788"/>
                  </a:lnTo>
                  <a:lnTo>
                    <a:pt x="310692" y="932091"/>
                  </a:lnTo>
                  <a:lnTo>
                    <a:pt x="310692" y="0"/>
                  </a:lnTo>
                  <a:close/>
                </a:path>
              </a:pathLst>
            </a:custGeom>
            <a:solidFill>
              <a:srgbClr val="CDCDCD">
                <a:alpha val="92939"/>
              </a:srgbClr>
            </a:solidFill>
          </p:spPr>
          <p:txBody>
            <a:bodyPr wrap="square" lIns="0" tIns="0" rIns="0" bIns="0" rtlCol="0"/>
            <a:lstStyle/>
            <a:p>
              <a:endParaRPr/>
            </a:p>
          </p:txBody>
        </p:sp>
        <p:sp>
          <p:nvSpPr>
            <p:cNvPr id="8" name="object 8"/>
            <p:cNvSpPr/>
            <p:nvPr/>
          </p:nvSpPr>
          <p:spPr>
            <a:xfrm>
              <a:off x="1998408" y="4445063"/>
              <a:ext cx="1809750" cy="311150"/>
            </a:xfrm>
            <a:custGeom>
              <a:avLst/>
              <a:gdLst/>
              <a:ahLst/>
              <a:cxnLst/>
              <a:rect l="l" t="t" r="r" b="b"/>
              <a:pathLst>
                <a:path w="1809750" h="311150">
                  <a:moveTo>
                    <a:pt x="1809229" y="0"/>
                  </a:moveTo>
                  <a:lnTo>
                    <a:pt x="310692" y="0"/>
                  </a:lnTo>
                  <a:lnTo>
                    <a:pt x="0" y="310692"/>
                  </a:lnTo>
                  <a:lnTo>
                    <a:pt x="1498536" y="310692"/>
                  </a:lnTo>
                  <a:lnTo>
                    <a:pt x="1809229" y="0"/>
                  </a:lnTo>
                  <a:close/>
                </a:path>
              </a:pathLst>
            </a:custGeom>
            <a:solidFill>
              <a:srgbClr val="FFFFFF">
                <a:alpha val="92939"/>
              </a:srgbClr>
            </a:solidFill>
          </p:spPr>
          <p:txBody>
            <a:bodyPr wrap="square" lIns="0" tIns="0" rIns="0" bIns="0" rtlCol="0"/>
            <a:lstStyle/>
            <a:p>
              <a:endParaRPr/>
            </a:p>
          </p:txBody>
        </p:sp>
        <p:sp>
          <p:nvSpPr>
            <p:cNvPr id="9" name="object 9"/>
            <p:cNvSpPr/>
            <p:nvPr/>
          </p:nvSpPr>
          <p:spPr>
            <a:xfrm>
              <a:off x="1998408" y="4445063"/>
              <a:ext cx="1809750" cy="1243330"/>
            </a:xfrm>
            <a:custGeom>
              <a:avLst/>
              <a:gdLst/>
              <a:ahLst/>
              <a:cxnLst/>
              <a:rect l="l" t="t" r="r" b="b"/>
              <a:pathLst>
                <a:path w="1809750" h="1243329">
                  <a:moveTo>
                    <a:pt x="0" y="310697"/>
                  </a:moveTo>
                  <a:lnTo>
                    <a:pt x="310696" y="0"/>
                  </a:lnTo>
                  <a:lnTo>
                    <a:pt x="1809228" y="0"/>
                  </a:lnTo>
                  <a:lnTo>
                    <a:pt x="1809228" y="932087"/>
                  </a:lnTo>
                  <a:lnTo>
                    <a:pt x="1498528" y="1242787"/>
                  </a:lnTo>
                  <a:lnTo>
                    <a:pt x="0" y="1242787"/>
                  </a:lnTo>
                  <a:lnTo>
                    <a:pt x="0" y="310697"/>
                  </a:lnTo>
                  <a:close/>
                </a:path>
                <a:path w="1809750" h="1243329">
                  <a:moveTo>
                    <a:pt x="0" y="310697"/>
                  </a:moveTo>
                  <a:lnTo>
                    <a:pt x="1498528" y="310697"/>
                  </a:lnTo>
                  <a:lnTo>
                    <a:pt x="1809228" y="0"/>
                  </a:lnTo>
                </a:path>
                <a:path w="1809750" h="1243329">
                  <a:moveTo>
                    <a:pt x="1498528" y="310697"/>
                  </a:moveTo>
                  <a:lnTo>
                    <a:pt x="1498528" y="1242787"/>
                  </a:lnTo>
                </a:path>
              </a:pathLst>
            </a:custGeom>
            <a:ln w="8454">
              <a:solidFill>
                <a:srgbClr val="1D7D66"/>
              </a:solidFill>
            </a:ln>
          </p:spPr>
          <p:txBody>
            <a:bodyPr wrap="square" lIns="0" tIns="0" rIns="0" bIns="0" rtlCol="0"/>
            <a:lstStyle/>
            <a:p>
              <a:endParaRPr/>
            </a:p>
          </p:txBody>
        </p:sp>
      </p:grpSp>
      <p:sp>
        <p:nvSpPr>
          <p:cNvPr id="10" name="object 10"/>
          <p:cNvSpPr txBox="1"/>
          <p:nvPr/>
        </p:nvSpPr>
        <p:spPr>
          <a:xfrm>
            <a:off x="2369197" y="5068827"/>
            <a:ext cx="744855"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ConvNet</a:t>
            </a:r>
            <a:endParaRPr sz="1600">
              <a:latin typeface="Calibri"/>
              <a:cs typeface="Calibri"/>
            </a:endParaRPr>
          </a:p>
        </p:txBody>
      </p:sp>
      <p:grpSp>
        <p:nvGrpSpPr>
          <p:cNvPr id="11" name="object 11"/>
          <p:cNvGrpSpPr/>
          <p:nvPr/>
        </p:nvGrpSpPr>
        <p:grpSpPr>
          <a:xfrm>
            <a:off x="1647558" y="3874173"/>
            <a:ext cx="2164715" cy="735965"/>
            <a:chOff x="1647558" y="3874173"/>
            <a:chExt cx="2164715" cy="735965"/>
          </a:xfrm>
        </p:grpSpPr>
        <p:sp>
          <p:nvSpPr>
            <p:cNvPr id="12" name="object 12"/>
            <p:cNvSpPr/>
            <p:nvPr/>
          </p:nvSpPr>
          <p:spPr>
            <a:xfrm>
              <a:off x="1998408" y="4089984"/>
              <a:ext cx="1809750" cy="304800"/>
            </a:xfrm>
            <a:custGeom>
              <a:avLst/>
              <a:gdLst/>
              <a:ahLst/>
              <a:cxnLst/>
              <a:rect l="l" t="t" r="r" b="b"/>
              <a:pathLst>
                <a:path w="1809750" h="304800">
                  <a:moveTo>
                    <a:pt x="1809229" y="0"/>
                  </a:moveTo>
                  <a:lnTo>
                    <a:pt x="281317" y="0"/>
                  </a:lnTo>
                  <a:lnTo>
                    <a:pt x="0" y="304355"/>
                  </a:lnTo>
                  <a:lnTo>
                    <a:pt x="1527911" y="304355"/>
                  </a:lnTo>
                  <a:lnTo>
                    <a:pt x="1809229" y="0"/>
                  </a:lnTo>
                  <a:close/>
                </a:path>
              </a:pathLst>
            </a:custGeom>
            <a:solidFill>
              <a:srgbClr val="E7E6E6"/>
            </a:solidFill>
          </p:spPr>
          <p:txBody>
            <a:bodyPr wrap="square" lIns="0" tIns="0" rIns="0" bIns="0" rtlCol="0"/>
            <a:lstStyle/>
            <a:p>
              <a:endParaRPr/>
            </a:p>
          </p:txBody>
        </p:sp>
        <p:sp>
          <p:nvSpPr>
            <p:cNvPr id="13" name="object 13"/>
            <p:cNvSpPr/>
            <p:nvPr/>
          </p:nvSpPr>
          <p:spPr>
            <a:xfrm>
              <a:off x="1998408" y="4089984"/>
              <a:ext cx="1809750" cy="304800"/>
            </a:xfrm>
            <a:custGeom>
              <a:avLst/>
              <a:gdLst/>
              <a:ahLst/>
              <a:cxnLst/>
              <a:rect l="l" t="t" r="r" b="b"/>
              <a:pathLst>
                <a:path w="1809750" h="304800">
                  <a:moveTo>
                    <a:pt x="0" y="304356"/>
                  </a:moveTo>
                  <a:lnTo>
                    <a:pt x="281313" y="0"/>
                  </a:lnTo>
                  <a:lnTo>
                    <a:pt x="1809228" y="0"/>
                  </a:lnTo>
                  <a:lnTo>
                    <a:pt x="1527911" y="304356"/>
                  </a:lnTo>
                  <a:lnTo>
                    <a:pt x="0" y="304356"/>
                  </a:lnTo>
                  <a:close/>
                </a:path>
              </a:pathLst>
            </a:custGeom>
            <a:ln w="8454">
              <a:solidFill>
                <a:srgbClr val="1D7D66"/>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2780438" y="4407016"/>
              <a:ext cx="169086" cy="202904"/>
            </a:xfrm>
            <a:prstGeom prst="rect">
              <a:avLst/>
            </a:prstGeom>
          </p:spPr>
        </p:pic>
        <p:sp>
          <p:nvSpPr>
            <p:cNvPr id="15" name="object 15"/>
            <p:cNvSpPr/>
            <p:nvPr/>
          </p:nvSpPr>
          <p:spPr>
            <a:xfrm>
              <a:off x="2167496" y="4157611"/>
              <a:ext cx="499109" cy="194945"/>
            </a:xfrm>
            <a:custGeom>
              <a:avLst/>
              <a:gdLst/>
              <a:ahLst/>
              <a:cxnLst/>
              <a:rect l="l" t="t" r="r" b="b"/>
              <a:pathLst>
                <a:path w="499110" h="194945">
                  <a:moveTo>
                    <a:pt x="498805" y="0"/>
                  </a:moveTo>
                  <a:lnTo>
                    <a:pt x="179730" y="0"/>
                  </a:lnTo>
                  <a:lnTo>
                    <a:pt x="0" y="194449"/>
                  </a:lnTo>
                  <a:lnTo>
                    <a:pt x="319074" y="194449"/>
                  </a:lnTo>
                  <a:lnTo>
                    <a:pt x="498805" y="0"/>
                  </a:lnTo>
                  <a:close/>
                </a:path>
              </a:pathLst>
            </a:custGeom>
            <a:solidFill>
              <a:srgbClr val="E7E6E6"/>
            </a:solidFill>
          </p:spPr>
          <p:txBody>
            <a:bodyPr wrap="square" lIns="0" tIns="0" rIns="0" bIns="0" rtlCol="0"/>
            <a:lstStyle/>
            <a:p>
              <a:endParaRPr/>
            </a:p>
          </p:txBody>
        </p:sp>
        <p:sp>
          <p:nvSpPr>
            <p:cNvPr id="16" name="object 16"/>
            <p:cNvSpPr/>
            <p:nvPr/>
          </p:nvSpPr>
          <p:spPr>
            <a:xfrm>
              <a:off x="2167496" y="4157611"/>
              <a:ext cx="499109" cy="194945"/>
            </a:xfrm>
            <a:custGeom>
              <a:avLst/>
              <a:gdLst/>
              <a:ahLst/>
              <a:cxnLst/>
              <a:rect l="l" t="t" r="r" b="b"/>
              <a:pathLst>
                <a:path w="499110" h="194945">
                  <a:moveTo>
                    <a:pt x="0" y="194449"/>
                  </a:moveTo>
                  <a:lnTo>
                    <a:pt x="179727" y="0"/>
                  </a:lnTo>
                  <a:lnTo>
                    <a:pt x="498805" y="0"/>
                  </a:lnTo>
                  <a:lnTo>
                    <a:pt x="319078" y="194449"/>
                  </a:lnTo>
                  <a:lnTo>
                    <a:pt x="0" y="194449"/>
                  </a:lnTo>
                  <a:close/>
                </a:path>
              </a:pathLst>
            </a:custGeom>
            <a:ln w="8454">
              <a:solidFill>
                <a:srgbClr val="1D7D66"/>
              </a:solidFill>
            </a:ln>
          </p:spPr>
          <p:txBody>
            <a:bodyPr wrap="square" lIns="0" tIns="0" rIns="0" bIns="0" rtlCol="0"/>
            <a:lstStyle/>
            <a:p>
              <a:endParaRPr/>
            </a:p>
          </p:txBody>
        </p:sp>
        <p:sp>
          <p:nvSpPr>
            <p:cNvPr id="17" name="object 17"/>
            <p:cNvSpPr/>
            <p:nvPr/>
          </p:nvSpPr>
          <p:spPr>
            <a:xfrm>
              <a:off x="2649397" y="4242155"/>
              <a:ext cx="575310" cy="85090"/>
            </a:xfrm>
            <a:custGeom>
              <a:avLst/>
              <a:gdLst/>
              <a:ahLst/>
              <a:cxnLst/>
              <a:rect l="l" t="t" r="r" b="b"/>
              <a:pathLst>
                <a:path w="575310" h="85089">
                  <a:moveTo>
                    <a:pt x="574890" y="0"/>
                  </a:moveTo>
                  <a:lnTo>
                    <a:pt x="78143" y="0"/>
                  </a:lnTo>
                  <a:lnTo>
                    <a:pt x="0" y="84543"/>
                  </a:lnTo>
                  <a:lnTo>
                    <a:pt x="496747" y="84543"/>
                  </a:lnTo>
                  <a:lnTo>
                    <a:pt x="574890" y="0"/>
                  </a:lnTo>
                  <a:close/>
                </a:path>
              </a:pathLst>
            </a:custGeom>
            <a:solidFill>
              <a:srgbClr val="E7E6E6"/>
            </a:solidFill>
          </p:spPr>
          <p:txBody>
            <a:bodyPr wrap="square" lIns="0" tIns="0" rIns="0" bIns="0" rtlCol="0"/>
            <a:lstStyle/>
            <a:p>
              <a:endParaRPr/>
            </a:p>
          </p:txBody>
        </p:sp>
        <p:sp>
          <p:nvSpPr>
            <p:cNvPr id="18" name="object 18"/>
            <p:cNvSpPr/>
            <p:nvPr/>
          </p:nvSpPr>
          <p:spPr>
            <a:xfrm>
              <a:off x="2649397" y="4242155"/>
              <a:ext cx="575310" cy="85090"/>
            </a:xfrm>
            <a:custGeom>
              <a:avLst/>
              <a:gdLst/>
              <a:ahLst/>
              <a:cxnLst/>
              <a:rect l="l" t="t" r="r" b="b"/>
              <a:pathLst>
                <a:path w="575310" h="85089">
                  <a:moveTo>
                    <a:pt x="0" y="84543"/>
                  </a:moveTo>
                  <a:lnTo>
                    <a:pt x="78142" y="0"/>
                  </a:lnTo>
                  <a:lnTo>
                    <a:pt x="574894" y="0"/>
                  </a:lnTo>
                  <a:lnTo>
                    <a:pt x="496752" y="84543"/>
                  </a:lnTo>
                  <a:lnTo>
                    <a:pt x="0" y="84543"/>
                  </a:lnTo>
                  <a:close/>
                </a:path>
              </a:pathLst>
            </a:custGeom>
            <a:ln w="8454">
              <a:solidFill>
                <a:srgbClr val="1D7D66"/>
              </a:solidFill>
            </a:ln>
          </p:spPr>
          <p:txBody>
            <a:bodyPr wrap="square" lIns="0" tIns="0" rIns="0" bIns="0" rtlCol="0"/>
            <a:lstStyle/>
            <a:p>
              <a:endParaRPr/>
            </a:p>
          </p:txBody>
        </p:sp>
        <p:sp>
          <p:nvSpPr>
            <p:cNvPr id="19" name="object 19"/>
            <p:cNvSpPr/>
            <p:nvPr/>
          </p:nvSpPr>
          <p:spPr>
            <a:xfrm>
              <a:off x="3224288" y="4123804"/>
              <a:ext cx="448309" cy="228600"/>
            </a:xfrm>
            <a:custGeom>
              <a:avLst/>
              <a:gdLst/>
              <a:ahLst/>
              <a:cxnLst/>
              <a:rect l="l" t="t" r="r" b="b"/>
              <a:pathLst>
                <a:path w="448310" h="228600">
                  <a:moveTo>
                    <a:pt x="448081" y="0"/>
                  </a:moveTo>
                  <a:lnTo>
                    <a:pt x="210985" y="0"/>
                  </a:lnTo>
                  <a:lnTo>
                    <a:pt x="0" y="228257"/>
                  </a:lnTo>
                  <a:lnTo>
                    <a:pt x="237096" y="228257"/>
                  </a:lnTo>
                  <a:lnTo>
                    <a:pt x="448081" y="0"/>
                  </a:lnTo>
                  <a:close/>
                </a:path>
              </a:pathLst>
            </a:custGeom>
            <a:solidFill>
              <a:srgbClr val="E7E6E6"/>
            </a:solidFill>
          </p:spPr>
          <p:txBody>
            <a:bodyPr wrap="square" lIns="0" tIns="0" rIns="0" bIns="0" rtlCol="0"/>
            <a:lstStyle/>
            <a:p>
              <a:endParaRPr/>
            </a:p>
          </p:txBody>
        </p:sp>
        <p:sp>
          <p:nvSpPr>
            <p:cNvPr id="20" name="object 20"/>
            <p:cNvSpPr/>
            <p:nvPr/>
          </p:nvSpPr>
          <p:spPr>
            <a:xfrm>
              <a:off x="3224288" y="4123804"/>
              <a:ext cx="448309" cy="228600"/>
            </a:xfrm>
            <a:custGeom>
              <a:avLst/>
              <a:gdLst/>
              <a:ahLst/>
              <a:cxnLst/>
              <a:rect l="l" t="t" r="r" b="b"/>
              <a:pathLst>
                <a:path w="448310" h="228600">
                  <a:moveTo>
                    <a:pt x="0" y="228267"/>
                  </a:moveTo>
                  <a:lnTo>
                    <a:pt x="210984" y="0"/>
                  </a:lnTo>
                  <a:lnTo>
                    <a:pt x="448079" y="0"/>
                  </a:lnTo>
                  <a:lnTo>
                    <a:pt x="237095" y="228267"/>
                  </a:lnTo>
                  <a:lnTo>
                    <a:pt x="0" y="228267"/>
                  </a:lnTo>
                  <a:close/>
                </a:path>
              </a:pathLst>
            </a:custGeom>
            <a:ln w="8454">
              <a:solidFill>
                <a:srgbClr val="1D7D66"/>
              </a:solidFill>
            </a:ln>
          </p:spPr>
          <p:txBody>
            <a:bodyPr wrap="square" lIns="0" tIns="0" rIns="0" bIns="0" rtlCol="0"/>
            <a:lstStyle/>
            <a:p>
              <a:endParaRPr/>
            </a:p>
          </p:txBody>
        </p:sp>
        <p:pic>
          <p:nvPicPr>
            <p:cNvPr id="21" name="object 21"/>
            <p:cNvPicPr/>
            <p:nvPr/>
          </p:nvPicPr>
          <p:blipFill>
            <a:blip r:embed="rId4" cstate="print"/>
            <a:stretch>
              <a:fillRect/>
            </a:stretch>
          </p:blipFill>
          <p:spPr>
            <a:xfrm>
              <a:off x="2366177" y="4018116"/>
              <a:ext cx="169086" cy="211358"/>
            </a:xfrm>
            <a:prstGeom prst="rect">
              <a:avLst/>
            </a:prstGeom>
          </p:spPr>
        </p:pic>
        <p:pic>
          <p:nvPicPr>
            <p:cNvPr id="22" name="object 22"/>
            <p:cNvPicPr/>
            <p:nvPr/>
          </p:nvPicPr>
          <p:blipFill>
            <a:blip r:embed="rId5" cstate="print"/>
            <a:stretch>
              <a:fillRect/>
            </a:stretch>
          </p:blipFill>
          <p:spPr>
            <a:xfrm>
              <a:off x="2864982" y="4094215"/>
              <a:ext cx="169086" cy="202904"/>
            </a:xfrm>
            <a:prstGeom prst="rect">
              <a:avLst/>
            </a:prstGeom>
          </p:spPr>
        </p:pic>
        <p:pic>
          <p:nvPicPr>
            <p:cNvPr id="23" name="object 23"/>
            <p:cNvPicPr/>
            <p:nvPr/>
          </p:nvPicPr>
          <p:blipFill>
            <a:blip r:embed="rId5" cstate="print"/>
            <a:stretch>
              <a:fillRect/>
            </a:stretch>
          </p:blipFill>
          <p:spPr>
            <a:xfrm>
              <a:off x="3355329" y="4051937"/>
              <a:ext cx="169086" cy="202904"/>
            </a:xfrm>
            <a:prstGeom prst="rect">
              <a:avLst/>
            </a:prstGeom>
          </p:spPr>
        </p:pic>
        <p:sp>
          <p:nvSpPr>
            <p:cNvPr id="24" name="object 24"/>
            <p:cNvSpPr/>
            <p:nvPr/>
          </p:nvSpPr>
          <p:spPr>
            <a:xfrm>
              <a:off x="2268943" y="3878618"/>
              <a:ext cx="372110" cy="118745"/>
            </a:xfrm>
            <a:custGeom>
              <a:avLst/>
              <a:gdLst/>
              <a:ahLst/>
              <a:cxnLst/>
              <a:rect l="l" t="t" r="r" b="b"/>
              <a:pathLst>
                <a:path w="372110" h="118745">
                  <a:moveTo>
                    <a:pt x="371995" y="0"/>
                  </a:moveTo>
                  <a:lnTo>
                    <a:pt x="109410" y="0"/>
                  </a:lnTo>
                  <a:lnTo>
                    <a:pt x="0" y="118363"/>
                  </a:lnTo>
                  <a:lnTo>
                    <a:pt x="262597" y="118363"/>
                  </a:lnTo>
                  <a:lnTo>
                    <a:pt x="371995" y="0"/>
                  </a:lnTo>
                  <a:close/>
                </a:path>
              </a:pathLst>
            </a:custGeom>
            <a:solidFill>
              <a:srgbClr val="E7E6E6"/>
            </a:solidFill>
          </p:spPr>
          <p:txBody>
            <a:bodyPr wrap="square" lIns="0" tIns="0" rIns="0" bIns="0" rtlCol="0"/>
            <a:lstStyle/>
            <a:p>
              <a:endParaRPr/>
            </a:p>
          </p:txBody>
        </p:sp>
        <p:sp>
          <p:nvSpPr>
            <p:cNvPr id="25" name="object 25"/>
            <p:cNvSpPr/>
            <p:nvPr/>
          </p:nvSpPr>
          <p:spPr>
            <a:xfrm>
              <a:off x="2268943" y="3878618"/>
              <a:ext cx="372110" cy="118745"/>
            </a:xfrm>
            <a:custGeom>
              <a:avLst/>
              <a:gdLst/>
              <a:ahLst/>
              <a:cxnLst/>
              <a:rect l="l" t="t" r="r" b="b"/>
              <a:pathLst>
                <a:path w="372110" h="118745">
                  <a:moveTo>
                    <a:pt x="0" y="118360"/>
                  </a:moveTo>
                  <a:lnTo>
                    <a:pt x="109399" y="0"/>
                  </a:lnTo>
                  <a:lnTo>
                    <a:pt x="371990" y="0"/>
                  </a:lnTo>
                  <a:lnTo>
                    <a:pt x="262591" y="118360"/>
                  </a:lnTo>
                  <a:lnTo>
                    <a:pt x="0" y="118360"/>
                  </a:lnTo>
                  <a:close/>
                </a:path>
              </a:pathLst>
            </a:custGeom>
            <a:ln w="8454">
              <a:solidFill>
                <a:srgbClr val="1D7D66"/>
              </a:solidFill>
            </a:ln>
          </p:spPr>
          <p:txBody>
            <a:bodyPr wrap="square" lIns="0" tIns="0" rIns="0" bIns="0" rtlCol="0"/>
            <a:lstStyle/>
            <a:p>
              <a:endParaRPr/>
            </a:p>
          </p:txBody>
        </p:sp>
        <p:sp>
          <p:nvSpPr>
            <p:cNvPr id="26" name="object 26"/>
            <p:cNvSpPr/>
            <p:nvPr/>
          </p:nvSpPr>
          <p:spPr>
            <a:xfrm>
              <a:off x="2793123" y="3912438"/>
              <a:ext cx="372110" cy="118745"/>
            </a:xfrm>
            <a:custGeom>
              <a:avLst/>
              <a:gdLst/>
              <a:ahLst/>
              <a:cxnLst/>
              <a:rect l="l" t="t" r="r" b="b"/>
              <a:pathLst>
                <a:path w="372110" h="118745">
                  <a:moveTo>
                    <a:pt x="371982" y="0"/>
                  </a:moveTo>
                  <a:lnTo>
                    <a:pt x="109397" y="0"/>
                  </a:lnTo>
                  <a:lnTo>
                    <a:pt x="0" y="118363"/>
                  </a:lnTo>
                  <a:lnTo>
                    <a:pt x="262585" y="118363"/>
                  </a:lnTo>
                  <a:lnTo>
                    <a:pt x="371982" y="0"/>
                  </a:lnTo>
                  <a:close/>
                </a:path>
              </a:pathLst>
            </a:custGeom>
            <a:solidFill>
              <a:srgbClr val="E7E6E6"/>
            </a:solidFill>
          </p:spPr>
          <p:txBody>
            <a:bodyPr wrap="square" lIns="0" tIns="0" rIns="0" bIns="0" rtlCol="0"/>
            <a:lstStyle/>
            <a:p>
              <a:endParaRPr/>
            </a:p>
          </p:txBody>
        </p:sp>
        <p:sp>
          <p:nvSpPr>
            <p:cNvPr id="27" name="object 27"/>
            <p:cNvSpPr/>
            <p:nvPr/>
          </p:nvSpPr>
          <p:spPr>
            <a:xfrm>
              <a:off x="2793123" y="3912438"/>
              <a:ext cx="372110" cy="118745"/>
            </a:xfrm>
            <a:custGeom>
              <a:avLst/>
              <a:gdLst/>
              <a:ahLst/>
              <a:cxnLst/>
              <a:rect l="l" t="t" r="r" b="b"/>
              <a:pathLst>
                <a:path w="372110" h="118745">
                  <a:moveTo>
                    <a:pt x="0" y="118360"/>
                  </a:moveTo>
                  <a:lnTo>
                    <a:pt x="109399" y="0"/>
                  </a:lnTo>
                  <a:lnTo>
                    <a:pt x="371990" y="0"/>
                  </a:lnTo>
                  <a:lnTo>
                    <a:pt x="262591" y="118360"/>
                  </a:lnTo>
                  <a:lnTo>
                    <a:pt x="0" y="118360"/>
                  </a:lnTo>
                  <a:close/>
                </a:path>
              </a:pathLst>
            </a:custGeom>
            <a:ln w="8454">
              <a:solidFill>
                <a:srgbClr val="1D7D66"/>
              </a:solidFill>
            </a:ln>
          </p:spPr>
          <p:txBody>
            <a:bodyPr wrap="square" lIns="0" tIns="0" rIns="0" bIns="0" rtlCol="0"/>
            <a:lstStyle/>
            <a:p>
              <a:endParaRPr/>
            </a:p>
          </p:txBody>
        </p:sp>
        <p:sp>
          <p:nvSpPr>
            <p:cNvPr id="28" name="object 28"/>
            <p:cNvSpPr/>
            <p:nvPr/>
          </p:nvSpPr>
          <p:spPr>
            <a:xfrm>
              <a:off x="3300374" y="3903992"/>
              <a:ext cx="372110" cy="118745"/>
            </a:xfrm>
            <a:custGeom>
              <a:avLst/>
              <a:gdLst/>
              <a:ahLst/>
              <a:cxnLst/>
              <a:rect l="l" t="t" r="r" b="b"/>
              <a:pathLst>
                <a:path w="372110" h="118745">
                  <a:moveTo>
                    <a:pt x="371995" y="0"/>
                  </a:moveTo>
                  <a:lnTo>
                    <a:pt x="109410" y="0"/>
                  </a:lnTo>
                  <a:lnTo>
                    <a:pt x="0" y="118351"/>
                  </a:lnTo>
                  <a:lnTo>
                    <a:pt x="262597" y="118351"/>
                  </a:lnTo>
                  <a:lnTo>
                    <a:pt x="371995" y="0"/>
                  </a:lnTo>
                  <a:close/>
                </a:path>
              </a:pathLst>
            </a:custGeom>
            <a:solidFill>
              <a:srgbClr val="E7E6E6"/>
            </a:solidFill>
          </p:spPr>
          <p:txBody>
            <a:bodyPr wrap="square" lIns="0" tIns="0" rIns="0" bIns="0" rtlCol="0"/>
            <a:lstStyle/>
            <a:p>
              <a:endParaRPr/>
            </a:p>
          </p:txBody>
        </p:sp>
        <p:sp>
          <p:nvSpPr>
            <p:cNvPr id="29" name="object 29"/>
            <p:cNvSpPr/>
            <p:nvPr/>
          </p:nvSpPr>
          <p:spPr>
            <a:xfrm>
              <a:off x="3300374" y="3903992"/>
              <a:ext cx="372110" cy="118745"/>
            </a:xfrm>
            <a:custGeom>
              <a:avLst/>
              <a:gdLst/>
              <a:ahLst/>
              <a:cxnLst/>
              <a:rect l="l" t="t" r="r" b="b"/>
              <a:pathLst>
                <a:path w="372110" h="118745">
                  <a:moveTo>
                    <a:pt x="0" y="118360"/>
                  </a:moveTo>
                  <a:lnTo>
                    <a:pt x="109399" y="0"/>
                  </a:lnTo>
                  <a:lnTo>
                    <a:pt x="371990" y="0"/>
                  </a:lnTo>
                  <a:lnTo>
                    <a:pt x="262591" y="118360"/>
                  </a:lnTo>
                  <a:lnTo>
                    <a:pt x="0" y="118360"/>
                  </a:lnTo>
                  <a:close/>
                </a:path>
              </a:pathLst>
            </a:custGeom>
            <a:ln w="8454">
              <a:solidFill>
                <a:srgbClr val="1D7D66"/>
              </a:solidFill>
            </a:ln>
          </p:spPr>
          <p:txBody>
            <a:bodyPr wrap="square" lIns="0" tIns="0" rIns="0" bIns="0" rtlCol="0"/>
            <a:lstStyle/>
            <a:p>
              <a:endParaRPr/>
            </a:p>
          </p:txBody>
        </p:sp>
        <p:sp>
          <p:nvSpPr>
            <p:cNvPr id="30" name="object 30"/>
            <p:cNvSpPr/>
            <p:nvPr/>
          </p:nvSpPr>
          <p:spPr>
            <a:xfrm>
              <a:off x="1647558" y="4254843"/>
              <a:ext cx="713740" cy="50800"/>
            </a:xfrm>
            <a:custGeom>
              <a:avLst/>
              <a:gdLst/>
              <a:ahLst/>
              <a:cxnLst/>
              <a:rect l="l" t="t" r="r" b="b"/>
              <a:pathLst>
                <a:path w="713739" h="50800">
                  <a:moveTo>
                    <a:pt x="662635" y="0"/>
                  </a:moveTo>
                  <a:lnTo>
                    <a:pt x="662635" y="16903"/>
                  </a:lnTo>
                  <a:lnTo>
                    <a:pt x="0" y="16903"/>
                  </a:lnTo>
                  <a:lnTo>
                    <a:pt x="0" y="33820"/>
                  </a:lnTo>
                  <a:lnTo>
                    <a:pt x="662635" y="33820"/>
                  </a:lnTo>
                  <a:lnTo>
                    <a:pt x="662635" y="50723"/>
                  </a:lnTo>
                  <a:lnTo>
                    <a:pt x="713358" y="25361"/>
                  </a:lnTo>
                  <a:lnTo>
                    <a:pt x="662635" y="0"/>
                  </a:lnTo>
                  <a:close/>
                </a:path>
              </a:pathLst>
            </a:custGeom>
            <a:solidFill>
              <a:srgbClr val="C8472B"/>
            </a:solidFill>
          </p:spPr>
          <p:txBody>
            <a:bodyPr wrap="square" lIns="0" tIns="0" rIns="0" bIns="0" rtlCol="0"/>
            <a:lstStyle/>
            <a:p>
              <a:endParaRPr/>
            </a:p>
          </p:txBody>
        </p:sp>
      </p:grpSp>
      <p:sp>
        <p:nvSpPr>
          <p:cNvPr id="31" name="object 31"/>
          <p:cNvSpPr txBox="1"/>
          <p:nvPr/>
        </p:nvSpPr>
        <p:spPr>
          <a:xfrm>
            <a:off x="3775227" y="5664201"/>
            <a:ext cx="1005840"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Calibri"/>
                <a:cs typeface="Calibri"/>
              </a:rPr>
              <a:t>Input</a:t>
            </a:r>
            <a:r>
              <a:rPr sz="1600" spc="-40" dirty="0">
                <a:latin typeface="Calibri"/>
                <a:cs typeface="Calibri"/>
              </a:rPr>
              <a:t> </a:t>
            </a:r>
            <a:r>
              <a:rPr sz="1600" spc="-10" dirty="0">
                <a:latin typeface="Calibri"/>
                <a:cs typeface="Calibri"/>
              </a:rPr>
              <a:t>image</a:t>
            </a:r>
            <a:endParaRPr sz="1600">
              <a:latin typeface="Calibri"/>
              <a:cs typeface="Calibri"/>
            </a:endParaRPr>
          </a:p>
        </p:txBody>
      </p:sp>
      <p:sp>
        <p:nvSpPr>
          <p:cNvPr id="32" name="object 32"/>
          <p:cNvSpPr txBox="1"/>
          <p:nvPr/>
        </p:nvSpPr>
        <p:spPr>
          <a:xfrm>
            <a:off x="3742054" y="3287440"/>
            <a:ext cx="1838325" cy="1675130"/>
          </a:xfrm>
          <a:prstGeom prst="rect">
            <a:avLst/>
          </a:prstGeom>
        </p:spPr>
        <p:txBody>
          <a:bodyPr vert="horz" wrap="square" lIns="0" tIns="14605" rIns="0" bIns="0" rtlCol="0">
            <a:spAutoFit/>
          </a:bodyPr>
          <a:lstStyle/>
          <a:p>
            <a:pPr marL="59690">
              <a:lnSpc>
                <a:spcPct val="100000"/>
              </a:lnSpc>
              <a:spcBef>
                <a:spcPts val="115"/>
              </a:spcBef>
            </a:pPr>
            <a:r>
              <a:rPr sz="1600" spc="-50" dirty="0">
                <a:latin typeface="Calibri"/>
                <a:cs typeface="Calibri"/>
              </a:rPr>
              <a:t>Per-</a:t>
            </a:r>
            <a:r>
              <a:rPr sz="1600" dirty="0">
                <a:latin typeface="Calibri"/>
                <a:cs typeface="Calibri"/>
              </a:rPr>
              <a:t>Region</a:t>
            </a:r>
            <a:r>
              <a:rPr sz="1600" spc="25" dirty="0">
                <a:latin typeface="Calibri"/>
                <a:cs typeface="Calibri"/>
              </a:rPr>
              <a:t> </a:t>
            </a:r>
            <a:r>
              <a:rPr sz="1650" spc="-10" dirty="0">
                <a:latin typeface="Calibri"/>
                <a:cs typeface="Calibri"/>
              </a:rPr>
              <a:t>Network</a:t>
            </a:r>
            <a:endParaRPr sz="1650">
              <a:latin typeface="Calibri"/>
              <a:cs typeface="Calibri"/>
            </a:endParaRPr>
          </a:p>
          <a:p>
            <a:pPr marL="59690" marR="5080" indent="-47625">
              <a:lnSpc>
                <a:spcPct val="132900"/>
              </a:lnSpc>
              <a:spcBef>
                <a:spcPts val="965"/>
              </a:spcBef>
            </a:pPr>
            <a:r>
              <a:rPr sz="1600" dirty="0">
                <a:solidFill>
                  <a:srgbClr val="C8472B"/>
                </a:solidFill>
                <a:latin typeface="Calibri"/>
                <a:cs typeface="Calibri"/>
              </a:rPr>
              <a:t>Crop</a:t>
            </a:r>
            <a:r>
              <a:rPr sz="1600" spc="-95" dirty="0">
                <a:solidFill>
                  <a:srgbClr val="C8472B"/>
                </a:solidFill>
                <a:latin typeface="Calibri"/>
                <a:cs typeface="Calibri"/>
              </a:rPr>
              <a:t> </a:t>
            </a:r>
            <a:r>
              <a:rPr sz="1600" dirty="0">
                <a:solidFill>
                  <a:srgbClr val="C8472B"/>
                </a:solidFill>
                <a:latin typeface="Calibri"/>
                <a:cs typeface="Calibri"/>
              </a:rPr>
              <a:t>+</a:t>
            </a:r>
            <a:r>
              <a:rPr sz="1600" spc="-10" dirty="0">
                <a:solidFill>
                  <a:srgbClr val="C8472B"/>
                </a:solidFill>
                <a:latin typeface="Calibri"/>
                <a:cs typeface="Calibri"/>
              </a:rPr>
              <a:t> Resize</a:t>
            </a:r>
            <a:r>
              <a:rPr sz="1600" spc="-5" dirty="0">
                <a:solidFill>
                  <a:srgbClr val="C8472B"/>
                </a:solidFill>
                <a:latin typeface="Calibri"/>
                <a:cs typeface="Calibri"/>
              </a:rPr>
              <a:t> </a:t>
            </a:r>
            <a:r>
              <a:rPr sz="1600" spc="-20" dirty="0">
                <a:solidFill>
                  <a:srgbClr val="C8472B"/>
                </a:solidFill>
                <a:latin typeface="Calibri"/>
                <a:cs typeface="Calibri"/>
              </a:rPr>
              <a:t>features </a:t>
            </a:r>
            <a:r>
              <a:rPr sz="1600" dirty="0">
                <a:latin typeface="Calibri"/>
                <a:cs typeface="Calibri"/>
              </a:rPr>
              <a:t>Image</a:t>
            </a:r>
            <a:r>
              <a:rPr sz="1600" spc="-50" dirty="0">
                <a:latin typeface="Calibri"/>
                <a:cs typeface="Calibri"/>
              </a:rPr>
              <a:t> </a:t>
            </a:r>
            <a:r>
              <a:rPr sz="1600" spc="-10" dirty="0">
                <a:latin typeface="Calibri"/>
                <a:cs typeface="Calibri"/>
              </a:rPr>
              <a:t>features</a:t>
            </a:r>
            <a:endParaRPr sz="1600">
              <a:latin typeface="Calibri"/>
              <a:cs typeface="Calibri"/>
            </a:endParaRPr>
          </a:p>
          <a:p>
            <a:pPr marL="116839" marR="229235">
              <a:lnSpc>
                <a:spcPct val="100899"/>
              </a:lnSpc>
              <a:spcBef>
                <a:spcPts val="925"/>
              </a:spcBef>
            </a:pPr>
            <a:r>
              <a:rPr sz="1650" dirty="0">
                <a:latin typeface="Calibri"/>
                <a:cs typeface="Calibri"/>
              </a:rPr>
              <a:t>Run</a:t>
            </a:r>
            <a:r>
              <a:rPr sz="1650" spc="-30" dirty="0">
                <a:latin typeface="Calibri"/>
                <a:cs typeface="Calibri"/>
              </a:rPr>
              <a:t> </a:t>
            </a:r>
            <a:r>
              <a:rPr sz="1650" dirty="0">
                <a:latin typeface="Calibri"/>
                <a:cs typeface="Calibri"/>
              </a:rPr>
              <a:t>whole</a:t>
            </a:r>
            <a:r>
              <a:rPr sz="1650" spc="15" dirty="0">
                <a:latin typeface="Calibri"/>
                <a:cs typeface="Calibri"/>
              </a:rPr>
              <a:t> </a:t>
            </a:r>
            <a:r>
              <a:rPr sz="1650" spc="-20" dirty="0">
                <a:latin typeface="Calibri"/>
                <a:cs typeface="Calibri"/>
              </a:rPr>
              <a:t>image </a:t>
            </a:r>
            <a:r>
              <a:rPr sz="1650" dirty="0">
                <a:latin typeface="Calibri"/>
                <a:cs typeface="Calibri"/>
              </a:rPr>
              <a:t>through</a:t>
            </a:r>
            <a:r>
              <a:rPr sz="1650" spc="-50" dirty="0">
                <a:latin typeface="Calibri"/>
                <a:cs typeface="Calibri"/>
              </a:rPr>
              <a:t> </a:t>
            </a:r>
            <a:r>
              <a:rPr sz="1600" spc="-10" dirty="0">
                <a:latin typeface="Calibri"/>
                <a:cs typeface="Calibri"/>
              </a:rPr>
              <a:t>ConvNet</a:t>
            </a:r>
            <a:endParaRPr sz="1600">
              <a:latin typeface="Calibri"/>
              <a:cs typeface="Calibri"/>
            </a:endParaRPr>
          </a:p>
        </p:txBody>
      </p:sp>
      <p:sp>
        <p:nvSpPr>
          <p:cNvPr id="33" name="object 33"/>
          <p:cNvSpPr txBox="1"/>
          <p:nvPr/>
        </p:nvSpPr>
        <p:spPr>
          <a:xfrm>
            <a:off x="615709" y="4438158"/>
            <a:ext cx="1192530" cy="1004569"/>
          </a:xfrm>
          <a:prstGeom prst="rect">
            <a:avLst/>
          </a:prstGeom>
        </p:spPr>
        <p:txBody>
          <a:bodyPr vert="horz" wrap="square" lIns="0" tIns="10795" rIns="0" bIns="0" rtlCol="0">
            <a:spAutoFit/>
          </a:bodyPr>
          <a:lstStyle/>
          <a:p>
            <a:pPr marL="12700" marR="5080">
              <a:lnSpc>
                <a:spcPct val="100499"/>
              </a:lnSpc>
              <a:spcBef>
                <a:spcPts val="85"/>
              </a:spcBef>
            </a:pPr>
            <a:r>
              <a:rPr sz="1600" spc="-10" dirty="0">
                <a:latin typeface="Calibri"/>
                <a:cs typeface="Calibri"/>
              </a:rPr>
              <a:t>“Backbone” network: AlexNet,</a:t>
            </a:r>
            <a:r>
              <a:rPr sz="1600" spc="-25" dirty="0">
                <a:latin typeface="Calibri"/>
                <a:cs typeface="Calibri"/>
              </a:rPr>
              <a:t> </a:t>
            </a:r>
            <a:r>
              <a:rPr sz="1600" spc="-20" dirty="0">
                <a:latin typeface="Calibri"/>
                <a:cs typeface="Calibri"/>
              </a:rPr>
              <a:t>VGG, ResNet, </a:t>
            </a:r>
            <a:r>
              <a:rPr sz="1600" spc="-25" dirty="0">
                <a:latin typeface="Calibri"/>
                <a:cs typeface="Calibri"/>
              </a:rPr>
              <a:t>etc</a:t>
            </a:r>
            <a:endParaRPr sz="1600">
              <a:latin typeface="Calibri"/>
              <a:cs typeface="Calibri"/>
            </a:endParaRPr>
          </a:p>
        </p:txBody>
      </p:sp>
      <p:sp>
        <p:nvSpPr>
          <p:cNvPr id="34" name="object 34"/>
          <p:cNvSpPr txBox="1"/>
          <p:nvPr/>
        </p:nvSpPr>
        <p:spPr>
          <a:xfrm>
            <a:off x="640756" y="3220800"/>
            <a:ext cx="1332230" cy="1004569"/>
          </a:xfrm>
          <a:prstGeom prst="rect">
            <a:avLst/>
          </a:prstGeom>
        </p:spPr>
        <p:txBody>
          <a:bodyPr vert="horz" wrap="square" lIns="0" tIns="10795" rIns="0" bIns="0" rtlCol="0">
            <a:spAutoFit/>
          </a:bodyPr>
          <a:lstStyle/>
          <a:p>
            <a:pPr marL="12700" marR="5080">
              <a:lnSpc>
                <a:spcPct val="100499"/>
              </a:lnSpc>
              <a:spcBef>
                <a:spcPts val="85"/>
              </a:spcBef>
            </a:pPr>
            <a:r>
              <a:rPr sz="1600" dirty="0">
                <a:latin typeface="Calibri"/>
                <a:cs typeface="Calibri"/>
              </a:rPr>
              <a:t>Regions</a:t>
            </a:r>
            <a:r>
              <a:rPr sz="1600" spc="-105" dirty="0">
                <a:latin typeface="Calibri"/>
                <a:cs typeface="Calibri"/>
              </a:rPr>
              <a:t> </a:t>
            </a:r>
            <a:r>
              <a:rPr sz="1600" spc="-25" dirty="0">
                <a:latin typeface="Calibri"/>
                <a:cs typeface="Calibri"/>
              </a:rPr>
              <a:t>of </a:t>
            </a:r>
            <a:r>
              <a:rPr sz="1600" spc="-10" dirty="0">
                <a:latin typeface="Calibri"/>
                <a:cs typeface="Calibri"/>
              </a:rPr>
              <a:t>Interest</a:t>
            </a:r>
            <a:r>
              <a:rPr sz="1600" spc="-100" dirty="0">
                <a:latin typeface="Calibri"/>
                <a:cs typeface="Calibri"/>
              </a:rPr>
              <a:t> </a:t>
            </a:r>
            <a:r>
              <a:rPr sz="1600" spc="-10" dirty="0">
                <a:latin typeface="Calibri"/>
                <a:cs typeface="Calibri"/>
              </a:rPr>
              <a:t>(RoIs) </a:t>
            </a:r>
            <a:r>
              <a:rPr sz="1600" dirty="0">
                <a:latin typeface="Calibri"/>
                <a:cs typeface="Calibri"/>
              </a:rPr>
              <a:t>from</a:t>
            </a:r>
            <a:r>
              <a:rPr sz="1600" spc="-65" dirty="0">
                <a:latin typeface="Calibri"/>
                <a:cs typeface="Calibri"/>
              </a:rPr>
              <a:t> </a:t>
            </a:r>
            <a:r>
              <a:rPr sz="1600" dirty="0">
                <a:latin typeface="Calibri"/>
                <a:cs typeface="Calibri"/>
              </a:rPr>
              <a:t>a</a:t>
            </a:r>
            <a:r>
              <a:rPr sz="1600" spc="-25" dirty="0">
                <a:latin typeface="Calibri"/>
                <a:cs typeface="Calibri"/>
              </a:rPr>
              <a:t> </a:t>
            </a:r>
            <a:r>
              <a:rPr sz="1600" spc="-10" dirty="0">
                <a:latin typeface="Calibri"/>
                <a:cs typeface="Calibri"/>
              </a:rPr>
              <a:t>proposal method</a:t>
            </a:r>
            <a:endParaRPr sz="1600">
              <a:latin typeface="Calibri"/>
              <a:cs typeface="Calibri"/>
            </a:endParaRPr>
          </a:p>
        </p:txBody>
      </p:sp>
      <p:grpSp>
        <p:nvGrpSpPr>
          <p:cNvPr id="35" name="object 35"/>
          <p:cNvGrpSpPr/>
          <p:nvPr/>
        </p:nvGrpSpPr>
        <p:grpSpPr>
          <a:xfrm>
            <a:off x="2315235" y="3299282"/>
            <a:ext cx="339090" cy="440055"/>
            <a:chOff x="2315235" y="3299282"/>
            <a:chExt cx="339090" cy="440055"/>
          </a:xfrm>
        </p:grpSpPr>
        <p:sp>
          <p:nvSpPr>
            <p:cNvPr id="36" name="object 36"/>
            <p:cNvSpPr/>
            <p:nvPr/>
          </p:nvSpPr>
          <p:spPr>
            <a:xfrm>
              <a:off x="2578938" y="3303727"/>
              <a:ext cx="70485" cy="431800"/>
            </a:xfrm>
            <a:custGeom>
              <a:avLst/>
              <a:gdLst/>
              <a:ahLst/>
              <a:cxnLst/>
              <a:rect l="l" t="t" r="r" b="b"/>
              <a:pathLst>
                <a:path w="70485" h="431800">
                  <a:moveTo>
                    <a:pt x="70459" y="0"/>
                  </a:moveTo>
                  <a:lnTo>
                    <a:pt x="0" y="70459"/>
                  </a:lnTo>
                  <a:lnTo>
                    <a:pt x="0" y="431177"/>
                  </a:lnTo>
                  <a:lnTo>
                    <a:pt x="70459" y="360718"/>
                  </a:lnTo>
                  <a:lnTo>
                    <a:pt x="70459" y="0"/>
                  </a:lnTo>
                  <a:close/>
                </a:path>
              </a:pathLst>
            </a:custGeom>
            <a:solidFill>
              <a:srgbClr val="CDCDCD">
                <a:alpha val="92939"/>
              </a:srgbClr>
            </a:solidFill>
          </p:spPr>
          <p:txBody>
            <a:bodyPr wrap="square" lIns="0" tIns="0" rIns="0" bIns="0" rtlCol="0"/>
            <a:lstStyle/>
            <a:p>
              <a:endParaRPr/>
            </a:p>
          </p:txBody>
        </p:sp>
        <p:sp>
          <p:nvSpPr>
            <p:cNvPr id="37" name="object 37"/>
            <p:cNvSpPr/>
            <p:nvPr/>
          </p:nvSpPr>
          <p:spPr>
            <a:xfrm>
              <a:off x="2319680" y="3303727"/>
              <a:ext cx="330200" cy="70485"/>
            </a:xfrm>
            <a:custGeom>
              <a:avLst/>
              <a:gdLst/>
              <a:ahLst/>
              <a:cxnLst/>
              <a:rect l="l" t="t" r="r" b="b"/>
              <a:pathLst>
                <a:path w="330200" h="70485">
                  <a:moveTo>
                    <a:pt x="329717" y="0"/>
                  </a:moveTo>
                  <a:lnTo>
                    <a:pt x="70446" y="0"/>
                  </a:lnTo>
                  <a:lnTo>
                    <a:pt x="0" y="70459"/>
                  </a:lnTo>
                  <a:lnTo>
                    <a:pt x="259257" y="70459"/>
                  </a:lnTo>
                  <a:lnTo>
                    <a:pt x="329717" y="0"/>
                  </a:lnTo>
                  <a:close/>
                </a:path>
              </a:pathLst>
            </a:custGeom>
            <a:solidFill>
              <a:srgbClr val="FFFFFF">
                <a:alpha val="92939"/>
              </a:srgbClr>
            </a:solidFill>
          </p:spPr>
          <p:txBody>
            <a:bodyPr wrap="square" lIns="0" tIns="0" rIns="0" bIns="0" rtlCol="0"/>
            <a:lstStyle/>
            <a:p>
              <a:endParaRPr/>
            </a:p>
          </p:txBody>
        </p:sp>
        <p:sp>
          <p:nvSpPr>
            <p:cNvPr id="38" name="object 38"/>
            <p:cNvSpPr/>
            <p:nvPr/>
          </p:nvSpPr>
          <p:spPr>
            <a:xfrm>
              <a:off x="2319680" y="3303727"/>
              <a:ext cx="330200" cy="431165"/>
            </a:xfrm>
            <a:custGeom>
              <a:avLst/>
              <a:gdLst/>
              <a:ahLst/>
              <a:cxnLst/>
              <a:rect l="l" t="t" r="r" b="b"/>
              <a:pathLst>
                <a:path w="330200" h="431164">
                  <a:moveTo>
                    <a:pt x="0" y="70454"/>
                  </a:moveTo>
                  <a:lnTo>
                    <a:pt x="70454" y="0"/>
                  </a:lnTo>
                  <a:lnTo>
                    <a:pt x="329719" y="0"/>
                  </a:lnTo>
                  <a:lnTo>
                    <a:pt x="329719" y="360716"/>
                  </a:lnTo>
                  <a:lnTo>
                    <a:pt x="259264" y="431171"/>
                  </a:lnTo>
                  <a:lnTo>
                    <a:pt x="0" y="431171"/>
                  </a:lnTo>
                  <a:lnTo>
                    <a:pt x="0" y="70454"/>
                  </a:lnTo>
                  <a:close/>
                </a:path>
                <a:path w="330200" h="431164">
                  <a:moveTo>
                    <a:pt x="0" y="70454"/>
                  </a:moveTo>
                  <a:lnTo>
                    <a:pt x="259264" y="70454"/>
                  </a:lnTo>
                  <a:lnTo>
                    <a:pt x="329719" y="0"/>
                  </a:lnTo>
                </a:path>
              </a:pathLst>
            </a:custGeom>
            <a:ln w="8454">
              <a:solidFill>
                <a:srgbClr val="1D7D66"/>
              </a:solidFill>
            </a:ln>
          </p:spPr>
          <p:txBody>
            <a:bodyPr wrap="square" lIns="0" tIns="0" rIns="0" bIns="0" rtlCol="0"/>
            <a:lstStyle/>
            <a:p>
              <a:endParaRPr/>
            </a:p>
          </p:txBody>
        </p:sp>
      </p:grpSp>
      <p:sp>
        <p:nvSpPr>
          <p:cNvPr id="39" name="object 39"/>
          <p:cNvSpPr/>
          <p:nvPr/>
        </p:nvSpPr>
        <p:spPr>
          <a:xfrm>
            <a:off x="2578944" y="3374181"/>
            <a:ext cx="0" cy="361315"/>
          </a:xfrm>
          <a:custGeom>
            <a:avLst/>
            <a:gdLst/>
            <a:ahLst/>
            <a:cxnLst/>
            <a:rect l="l" t="t" r="r" b="b"/>
            <a:pathLst>
              <a:path h="361314">
                <a:moveTo>
                  <a:pt x="0" y="0"/>
                </a:moveTo>
                <a:lnTo>
                  <a:pt x="0" y="360716"/>
                </a:lnTo>
              </a:path>
            </a:pathLst>
          </a:custGeom>
          <a:ln w="8454">
            <a:solidFill>
              <a:srgbClr val="1D7D66"/>
            </a:solidFill>
          </a:ln>
        </p:spPr>
        <p:txBody>
          <a:bodyPr wrap="square" lIns="0" tIns="0" rIns="0" bIns="0" rtlCol="0"/>
          <a:lstStyle/>
          <a:p>
            <a:endParaRPr/>
          </a:p>
        </p:txBody>
      </p:sp>
      <p:sp>
        <p:nvSpPr>
          <p:cNvPr id="40" name="object 40"/>
          <p:cNvSpPr txBox="1"/>
          <p:nvPr/>
        </p:nvSpPr>
        <p:spPr>
          <a:xfrm>
            <a:off x="2348427" y="3414703"/>
            <a:ext cx="191135" cy="273685"/>
          </a:xfrm>
          <a:prstGeom prst="rect">
            <a:avLst/>
          </a:prstGeom>
        </p:spPr>
        <p:txBody>
          <a:bodyPr vert="vert270" wrap="square" lIns="0" tIns="8255" rIns="0" bIns="0" rtlCol="0">
            <a:spAutoFit/>
          </a:bodyPr>
          <a:lstStyle/>
          <a:p>
            <a:pPr marL="12700">
              <a:lnSpc>
                <a:spcPct val="100000"/>
              </a:lnSpc>
              <a:spcBef>
                <a:spcPts val="65"/>
              </a:spcBef>
            </a:pPr>
            <a:r>
              <a:rPr sz="1050" spc="-25" dirty="0">
                <a:latin typeface="Calibri"/>
                <a:cs typeface="Calibri"/>
              </a:rPr>
              <a:t>CNN</a:t>
            </a:r>
            <a:endParaRPr sz="1050">
              <a:latin typeface="Calibri"/>
              <a:cs typeface="Calibri"/>
            </a:endParaRPr>
          </a:p>
        </p:txBody>
      </p:sp>
      <p:grpSp>
        <p:nvGrpSpPr>
          <p:cNvPr id="41" name="object 41"/>
          <p:cNvGrpSpPr/>
          <p:nvPr/>
        </p:nvGrpSpPr>
        <p:grpSpPr>
          <a:xfrm>
            <a:off x="2805582" y="3299282"/>
            <a:ext cx="347345" cy="440055"/>
            <a:chOff x="2805582" y="3299282"/>
            <a:chExt cx="347345" cy="440055"/>
          </a:xfrm>
        </p:grpSpPr>
        <p:sp>
          <p:nvSpPr>
            <p:cNvPr id="42" name="object 42"/>
            <p:cNvSpPr/>
            <p:nvPr/>
          </p:nvSpPr>
          <p:spPr>
            <a:xfrm>
              <a:off x="3075940" y="3303727"/>
              <a:ext cx="72390" cy="431800"/>
            </a:xfrm>
            <a:custGeom>
              <a:avLst/>
              <a:gdLst/>
              <a:ahLst/>
              <a:cxnLst/>
              <a:rect l="l" t="t" r="r" b="b"/>
              <a:pathLst>
                <a:path w="72389" h="431800">
                  <a:moveTo>
                    <a:pt x="72262" y="0"/>
                  </a:moveTo>
                  <a:lnTo>
                    <a:pt x="0" y="72262"/>
                  </a:lnTo>
                  <a:lnTo>
                    <a:pt x="0" y="431177"/>
                  </a:lnTo>
                  <a:lnTo>
                    <a:pt x="72262" y="358914"/>
                  </a:lnTo>
                  <a:lnTo>
                    <a:pt x="72262" y="0"/>
                  </a:lnTo>
                  <a:close/>
                </a:path>
              </a:pathLst>
            </a:custGeom>
            <a:solidFill>
              <a:srgbClr val="CDCDCD">
                <a:alpha val="92939"/>
              </a:srgbClr>
            </a:solidFill>
          </p:spPr>
          <p:txBody>
            <a:bodyPr wrap="square" lIns="0" tIns="0" rIns="0" bIns="0" rtlCol="0"/>
            <a:lstStyle/>
            <a:p>
              <a:endParaRPr/>
            </a:p>
          </p:txBody>
        </p:sp>
        <p:sp>
          <p:nvSpPr>
            <p:cNvPr id="43" name="object 43"/>
            <p:cNvSpPr/>
            <p:nvPr/>
          </p:nvSpPr>
          <p:spPr>
            <a:xfrm>
              <a:off x="2810027" y="3303727"/>
              <a:ext cx="338455" cy="72390"/>
            </a:xfrm>
            <a:custGeom>
              <a:avLst/>
              <a:gdLst/>
              <a:ahLst/>
              <a:cxnLst/>
              <a:rect l="l" t="t" r="r" b="b"/>
              <a:pathLst>
                <a:path w="338455" h="72389">
                  <a:moveTo>
                    <a:pt x="338175" y="0"/>
                  </a:moveTo>
                  <a:lnTo>
                    <a:pt x="72262" y="0"/>
                  </a:lnTo>
                  <a:lnTo>
                    <a:pt x="0" y="72262"/>
                  </a:lnTo>
                  <a:lnTo>
                    <a:pt x="265912" y="72262"/>
                  </a:lnTo>
                  <a:lnTo>
                    <a:pt x="338175" y="0"/>
                  </a:lnTo>
                  <a:close/>
                </a:path>
              </a:pathLst>
            </a:custGeom>
            <a:solidFill>
              <a:srgbClr val="FFFFFF">
                <a:alpha val="92939"/>
              </a:srgbClr>
            </a:solidFill>
          </p:spPr>
          <p:txBody>
            <a:bodyPr wrap="square" lIns="0" tIns="0" rIns="0" bIns="0" rtlCol="0"/>
            <a:lstStyle/>
            <a:p>
              <a:endParaRPr/>
            </a:p>
          </p:txBody>
        </p:sp>
        <p:sp>
          <p:nvSpPr>
            <p:cNvPr id="44" name="object 44"/>
            <p:cNvSpPr/>
            <p:nvPr/>
          </p:nvSpPr>
          <p:spPr>
            <a:xfrm>
              <a:off x="2810027" y="3303727"/>
              <a:ext cx="338455" cy="431165"/>
            </a:xfrm>
            <a:custGeom>
              <a:avLst/>
              <a:gdLst/>
              <a:ahLst/>
              <a:cxnLst/>
              <a:rect l="l" t="t" r="r" b="b"/>
              <a:pathLst>
                <a:path w="338455" h="431164">
                  <a:moveTo>
                    <a:pt x="0" y="72260"/>
                  </a:moveTo>
                  <a:lnTo>
                    <a:pt x="72260" y="0"/>
                  </a:lnTo>
                  <a:lnTo>
                    <a:pt x="338173" y="0"/>
                  </a:lnTo>
                  <a:lnTo>
                    <a:pt x="338173" y="358910"/>
                  </a:lnTo>
                  <a:lnTo>
                    <a:pt x="265912" y="431171"/>
                  </a:lnTo>
                  <a:lnTo>
                    <a:pt x="0" y="431171"/>
                  </a:lnTo>
                  <a:lnTo>
                    <a:pt x="0" y="72260"/>
                  </a:lnTo>
                  <a:close/>
                </a:path>
                <a:path w="338455" h="431164">
                  <a:moveTo>
                    <a:pt x="0" y="72260"/>
                  </a:moveTo>
                  <a:lnTo>
                    <a:pt x="265912" y="72260"/>
                  </a:lnTo>
                  <a:lnTo>
                    <a:pt x="338173" y="0"/>
                  </a:lnTo>
                </a:path>
              </a:pathLst>
            </a:custGeom>
            <a:ln w="8454">
              <a:solidFill>
                <a:srgbClr val="1D7D66"/>
              </a:solidFill>
            </a:ln>
          </p:spPr>
          <p:txBody>
            <a:bodyPr wrap="square" lIns="0" tIns="0" rIns="0" bIns="0" rtlCol="0"/>
            <a:lstStyle/>
            <a:p>
              <a:endParaRPr/>
            </a:p>
          </p:txBody>
        </p:sp>
      </p:grpSp>
      <p:sp>
        <p:nvSpPr>
          <p:cNvPr id="45" name="object 45"/>
          <p:cNvSpPr/>
          <p:nvPr/>
        </p:nvSpPr>
        <p:spPr>
          <a:xfrm>
            <a:off x="3075940" y="3375987"/>
            <a:ext cx="0" cy="359410"/>
          </a:xfrm>
          <a:custGeom>
            <a:avLst/>
            <a:gdLst/>
            <a:ahLst/>
            <a:cxnLst/>
            <a:rect l="l" t="t" r="r" b="b"/>
            <a:pathLst>
              <a:path h="359410">
                <a:moveTo>
                  <a:pt x="0" y="0"/>
                </a:moveTo>
                <a:lnTo>
                  <a:pt x="0" y="358910"/>
                </a:lnTo>
              </a:path>
            </a:pathLst>
          </a:custGeom>
          <a:ln w="8454">
            <a:solidFill>
              <a:srgbClr val="1D7D66"/>
            </a:solidFill>
          </a:ln>
        </p:spPr>
        <p:txBody>
          <a:bodyPr wrap="square" lIns="0" tIns="0" rIns="0" bIns="0" rtlCol="0"/>
          <a:lstStyle/>
          <a:p>
            <a:endParaRPr/>
          </a:p>
        </p:txBody>
      </p:sp>
      <p:sp>
        <p:nvSpPr>
          <p:cNvPr id="46" name="object 46"/>
          <p:cNvSpPr txBox="1"/>
          <p:nvPr/>
        </p:nvSpPr>
        <p:spPr>
          <a:xfrm>
            <a:off x="2843524" y="3415211"/>
            <a:ext cx="191135" cy="273685"/>
          </a:xfrm>
          <a:prstGeom prst="rect">
            <a:avLst/>
          </a:prstGeom>
        </p:spPr>
        <p:txBody>
          <a:bodyPr vert="vert270" wrap="square" lIns="0" tIns="8255" rIns="0" bIns="0" rtlCol="0">
            <a:spAutoFit/>
          </a:bodyPr>
          <a:lstStyle/>
          <a:p>
            <a:pPr marL="12700">
              <a:lnSpc>
                <a:spcPct val="100000"/>
              </a:lnSpc>
              <a:spcBef>
                <a:spcPts val="65"/>
              </a:spcBef>
            </a:pPr>
            <a:r>
              <a:rPr sz="1050" spc="-25" dirty="0">
                <a:latin typeface="Calibri"/>
                <a:cs typeface="Calibri"/>
              </a:rPr>
              <a:t>CNN</a:t>
            </a:r>
            <a:endParaRPr sz="1050">
              <a:latin typeface="Calibri"/>
              <a:cs typeface="Calibri"/>
            </a:endParaRPr>
          </a:p>
        </p:txBody>
      </p:sp>
      <p:grpSp>
        <p:nvGrpSpPr>
          <p:cNvPr id="47" name="object 47"/>
          <p:cNvGrpSpPr/>
          <p:nvPr/>
        </p:nvGrpSpPr>
        <p:grpSpPr>
          <a:xfrm>
            <a:off x="3312845" y="3299282"/>
            <a:ext cx="347345" cy="440055"/>
            <a:chOff x="3312845" y="3299282"/>
            <a:chExt cx="347345" cy="440055"/>
          </a:xfrm>
        </p:grpSpPr>
        <p:sp>
          <p:nvSpPr>
            <p:cNvPr id="48" name="object 48"/>
            <p:cNvSpPr/>
            <p:nvPr/>
          </p:nvSpPr>
          <p:spPr>
            <a:xfrm>
              <a:off x="3583203" y="3303727"/>
              <a:ext cx="72390" cy="431800"/>
            </a:xfrm>
            <a:custGeom>
              <a:avLst/>
              <a:gdLst/>
              <a:ahLst/>
              <a:cxnLst/>
              <a:rect l="l" t="t" r="r" b="b"/>
              <a:pathLst>
                <a:path w="72389" h="431800">
                  <a:moveTo>
                    <a:pt x="72262" y="0"/>
                  </a:moveTo>
                  <a:lnTo>
                    <a:pt x="0" y="72262"/>
                  </a:lnTo>
                  <a:lnTo>
                    <a:pt x="0" y="431177"/>
                  </a:lnTo>
                  <a:lnTo>
                    <a:pt x="72262" y="358914"/>
                  </a:lnTo>
                  <a:lnTo>
                    <a:pt x="72262" y="0"/>
                  </a:lnTo>
                  <a:close/>
                </a:path>
              </a:pathLst>
            </a:custGeom>
            <a:solidFill>
              <a:srgbClr val="CDCDCD">
                <a:alpha val="92939"/>
              </a:srgbClr>
            </a:solidFill>
          </p:spPr>
          <p:txBody>
            <a:bodyPr wrap="square" lIns="0" tIns="0" rIns="0" bIns="0" rtlCol="0"/>
            <a:lstStyle/>
            <a:p>
              <a:endParaRPr/>
            </a:p>
          </p:txBody>
        </p:sp>
        <p:sp>
          <p:nvSpPr>
            <p:cNvPr id="49" name="object 49"/>
            <p:cNvSpPr/>
            <p:nvPr/>
          </p:nvSpPr>
          <p:spPr>
            <a:xfrm>
              <a:off x="3317290" y="3303727"/>
              <a:ext cx="338455" cy="72390"/>
            </a:xfrm>
            <a:custGeom>
              <a:avLst/>
              <a:gdLst/>
              <a:ahLst/>
              <a:cxnLst/>
              <a:rect l="l" t="t" r="r" b="b"/>
              <a:pathLst>
                <a:path w="338454" h="72389">
                  <a:moveTo>
                    <a:pt x="338175" y="0"/>
                  </a:moveTo>
                  <a:lnTo>
                    <a:pt x="72262" y="0"/>
                  </a:lnTo>
                  <a:lnTo>
                    <a:pt x="0" y="72262"/>
                  </a:lnTo>
                  <a:lnTo>
                    <a:pt x="265912" y="72262"/>
                  </a:lnTo>
                  <a:lnTo>
                    <a:pt x="338175" y="0"/>
                  </a:lnTo>
                  <a:close/>
                </a:path>
              </a:pathLst>
            </a:custGeom>
            <a:solidFill>
              <a:srgbClr val="FFFFFF">
                <a:alpha val="92939"/>
              </a:srgbClr>
            </a:solidFill>
          </p:spPr>
          <p:txBody>
            <a:bodyPr wrap="square" lIns="0" tIns="0" rIns="0" bIns="0" rtlCol="0"/>
            <a:lstStyle/>
            <a:p>
              <a:endParaRPr/>
            </a:p>
          </p:txBody>
        </p:sp>
        <p:sp>
          <p:nvSpPr>
            <p:cNvPr id="50" name="object 50"/>
            <p:cNvSpPr/>
            <p:nvPr/>
          </p:nvSpPr>
          <p:spPr>
            <a:xfrm>
              <a:off x="3317290" y="3303727"/>
              <a:ext cx="338455" cy="431165"/>
            </a:xfrm>
            <a:custGeom>
              <a:avLst/>
              <a:gdLst/>
              <a:ahLst/>
              <a:cxnLst/>
              <a:rect l="l" t="t" r="r" b="b"/>
              <a:pathLst>
                <a:path w="338454" h="431164">
                  <a:moveTo>
                    <a:pt x="0" y="72260"/>
                  </a:moveTo>
                  <a:lnTo>
                    <a:pt x="72260" y="0"/>
                  </a:lnTo>
                  <a:lnTo>
                    <a:pt x="338173" y="0"/>
                  </a:lnTo>
                  <a:lnTo>
                    <a:pt x="338173" y="358910"/>
                  </a:lnTo>
                  <a:lnTo>
                    <a:pt x="265912" y="431171"/>
                  </a:lnTo>
                  <a:lnTo>
                    <a:pt x="0" y="431171"/>
                  </a:lnTo>
                  <a:lnTo>
                    <a:pt x="0" y="72260"/>
                  </a:lnTo>
                  <a:close/>
                </a:path>
                <a:path w="338454" h="431164">
                  <a:moveTo>
                    <a:pt x="0" y="72260"/>
                  </a:moveTo>
                  <a:lnTo>
                    <a:pt x="265912" y="72260"/>
                  </a:lnTo>
                  <a:lnTo>
                    <a:pt x="338173" y="0"/>
                  </a:lnTo>
                </a:path>
                <a:path w="338454" h="431164">
                  <a:moveTo>
                    <a:pt x="265912" y="72260"/>
                  </a:moveTo>
                  <a:lnTo>
                    <a:pt x="265912" y="431171"/>
                  </a:lnTo>
                </a:path>
              </a:pathLst>
            </a:custGeom>
            <a:ln w="8454">
              <a:solidFill>
                <a:srgbClr val="1D7D66"/>
              </a:solidFill>
            </a:ln>
          </p:spPr>
          <p:txBody>
            <a:bodyPr wrap="square" lIns="0" tIns="0" rIns="0" bIns="0" rtlCol="0"/>
            <a:lstStyle/>
            <a:p>
              <a:endParaRPr/>
            </a:p>
          </p:txBody>
        </p:sp>
      </p:grpSp>
      <p:sp>
        <p:nvSpPr>
          <p:cNvPr id="51" name="object 51"/>
          <p:cNvSpPr txBox="1"/>
          <p:nvPr/>
        </p:nvSpPr>
        <p:spPr>
          <a:xfrm>
            <a:off x="3350355" y="3414703"/>
            <a:ext cx="191135" cy="273685"/>
          </a:xfrm>
          <a:prstGeom prst="rect">
            <a:avLst/>
          </a:prstGeom>
        </p:spPr>
        <p:txBody>
          <a:bodyPr vert="vert270" wrap="square" lIns="0" tIns="8255" rIns="0" bIns="0" rtlCol="0">
            <a:spAutoFit/>
          </a:bodyPr>
          <a:lstStyle/>
          <a:p>
            <a:pPr marL="12700">
              <a:lnSpc>
                <a:spcPct val="100000"/>
              </a:lnSpc>
              <a:spcBef>
                <a:spcPts val="65"/>
              </a:spcBef>
            </a:pPr>
            <a:r>
              <a:rPr sz="1050" spc="-25" dirty="0">
                <a:latin typeface="Calibri"/>
                <a:cs typeface="Calibri"/>
              </a:rPr>
              <a:t>CNN</a:t>
            </a:r>
            <a:endParaRPr sz="1050">
              <a:latin typeface="Calibri"/>
              <a:cs typeface="Calibri"/>
            </a:endParaRPr>
          </a:p>
        </p:txBody>
      </p:sp>
      <p:grpSp>
        <p:nvGrpSpPr>
          <p:cNvPr id="52" name="object 52"/>
          <p:cNvGrpSpPr/>
          <p:nvPr/>
        </p:nvGrpSpPr>
        <p:grpSpPr>
          <a:xfrm>
            <a:off x="2374622" y="2580767"/>
            <a:ext cx="1437640" cy="1378585"/>
            <a:chOff x="2374622" y="2580767"/>
            <a:chExt cx="1437640" cy="1378585"/>
          </a:xfrm>
        </p:grpSpPr>
        <p:pic>
          <p:nvPicPr>
            <p:cNvPr id="53" name="object 53"/>
            <p:cNvPicPr/>
            <p:nvPr/>
          </p:nvPicPr>
          <p:blipFill>
            <a:blip r:embed="rId6" cstate="print"/>
            <a:stretch>
              <a:fillRect/>
            </a:stretch>
          </p:blipFill>
          <p:spPr>
            <a:xfrm>
              <a:off x="2374622" y="3747581"/>
              <a:ext cx="169086" cy="211358"/>
            </a:xfrm>
            <a:prstGeom prst="rect">
              <a:avLst/>
            </a:prstGeom>
          </p:spPr>
        </p:pic>
        <p:pic>
          <p:nvPicPr>
            <p:cNvPr id="54" name="object 54"/>
            <p:cNvPicPr/>
            <p:nvPr/>
          </p:nvPicPr>
          <p:blipFill>
            <a:blip r:embed="rId4" cstate="print"/>
            <a:stretch>
              <a:fillRect/>
            </a:stretch>
          </p:blipFill>
          <p:spPr>
            <a:xfrm>
              <a:off x="2864982" y="3739123"/>
              <a:ext cx="169086" cy="211358"/>
            </a:xfrm>
            <a:prstGeom prst="rect">
              <a:avLst/>
            </a:prstGeom>
          </p:spPr>
        </p:pic>
        <p:pic>
          <p:nvPicPr>
            <p:cNvPr id="55" name="object 55"/>
            <p:cNvPicPr/>
            <p:nvPr/>
          </p:nvPicPr>
          <p:blipFill>
            <a:blip r:embed="rId7" cstate="print"/>
            <a:stretch>
              <a:fillRect/>
            </a:stretch>
          </p:blipFill>
          <p:spPr>
            <a:xfrm>
              <a:off x="3372245" y="3747581"/>
              <a:ext cx="169086" cy="211358"/>
            </a:xfrm>
            <a:prstGeom prst="rect">
              <a:avLst/>
            </a:prstGeom>
          </p:spPr>
        </p:pic>
        <p:sp>
          <p:nvSpPr>
            <p:cNvPr id="56" name="object 56"/>
            <p:cNvSpPr/>
            <p:nvPr/>
          </p:nvSpPr>
          <p:spPr>
            <a:xfrm>
              <a:off x="3313061" y="2589339"/>
              <a:ext cx="490855" cy="220345"/>
            </a:xfrm>
            <a:custGeom>
              <a:avLst/>
              <a:gdLst/>
              <a:ahLst/>
              <a:cxnLst/>
              <a:rect l="l" t="t" r="r" b="b"/>
              <a:pathLst>
                <a:path w="490854" h="220344">
                  <a:moveTo>
                    <a:pt x="0" y="0"/>
                  </a:moveTo>
                  <a:lnTo>
                    <a:pt x="490351" y="0"/>
                  </a:lnTo>
                  <a:lnTo>
                    <a:pt x="490351" y="219812"/>
                  </a:lnTo>
                  <a:lnTo>
                    <a:pt x="0" y="219812"/>
                  </a:lnTo>
                  <a:lnTo>
                    <a:pt x="0" y="0"/>
                  </a:lnTo>
                  <a:close/>
                </a:path>
              </a:pathLst>
            </a:custGeom>
            <a:ln w="16908">
              <a:solidFill>
                <a:srgbClr val="0000FF"/>
              </a:solidFill>
            </a:ln>
          </p:spPr>
          <p:txBody>
            <a:bodyPr wrap="square" lIns="0" tIns="0" rIns="0" bIns="0" rtlCol="0"/>
            <a:lstStyle/>
            <a:p>
              <a:endParaRPr/>
            </a:p>
          </p:txBody>
        </p:sp>
      </p:grpSp>
      <p:sp>
        <p:nvSpPr>
          <p:cNvPr id="57" name="object 57"/>
          <p:cNvSpPr txBox="1"/>
          <p:nvPr/>
        </p:nvSpPr>
        <p:spPr>
          <a:xfrm>
            <a:off x="3321515" y="2586500"/>
            <a:ext cx="473709" cy="208279"/>
          </a:xfrm>
          <a:prstGeom prst="rect">
            <a:avLst/>
          </a:prstGeom>
        </p:spPr>
        <p:txBody>
          <a:bodyPr vert="horz" wrap="square" lIns="0" tIns="12065" rIns="0" bIns="0" rtlCol="0">
            <a:spAutoFit/>
          </a:bodyPr>
          <a:lstStyle/>
          <a:p>
            <a:pPr marL="85090">
              <a:lnSpc>
                <a:spcPct val="100000"/>
              </a:lnSpc>
              <a:spcBef>
                <a:spcPts val="95"/>
              </a:spcBef>
            </a:pPr>
            <a:r>
              <a:rPr sz="1200" spc="-20" dirty="0">
                <a:latin typeface="Calibri"/>
                <a:cs typeface="Calibri"/>
              </a:rPr>
              <a:t>Bbox</a:t>
            </a:r>
            <a:endParaRPr sz="1200">
              <a:latin typeface="Calibri"/>
              <a:cs typeface="Calibri"/>
            </a:endParaRPr>
          </a:p>
        </p:txBody>
      </p:sp>
      <p:sp>
        <p:nvSpPr>
          <p:cNvPr id="58" name="object 58"/>
          <p:cNvSpPr/>
          <p:nvPr/>
        </p:nvSpPr>
        <p:spPr>
          <a:xfrm>
            <a:off x="3313061" y="2851416"/>
            <a:ext cx="490855" cy="211454"/>
          </a:xfrm>
          <a:custGeom>
            <a:avLst/>
            <a:gdLst/>
            <a:ahLst/>
            <a:cxnLst/>
            <a:rect l="l" t="t" r="r" b="b"/>
            <a:pathLst>
              <a:path w="490854" h="211455">
                <a:moveTo>
                  <a:pt x="0" y="0"/>
                </a:moveTo>
                <a:lnTo>
                  <a:pt x="490351" y="0"/>
                </a:lnTo>
                <a:lnTo>
                  <a:pt x="490351" y="211358"/>
                </a:lnTo>
                <a:lnTo>
                  <a:pt x="0" y="211358"/>
                </a:lnTo>
                <a:lnTo>
                  <a:pt x="0" y="0"/>
                </a:lnTo>
                <a:close/>
              </a:path>
            </a:pathLst>
          </a:custGeom>
          <a:ln w="16908">
            <a:solidFill>
              <a:srgbClr val="7A5FC5"/>
            </a:solidFill>
          </a:ln>
        </p:spPr>
        <p:txBody>
          <a:bodyPr wrap="square" lIns="0" tIns="0" rIns="0" bIns="0" rtlCol="0"/>
          <a:lstStyle/>
          <a:p>
            <a:endParaRPr/>
          </a:p>
        </p:txBody>
      </p:sp>
      <p:sp>
        <p:nvSpPr>
          <p:cNvPr id="59" name="object 59"/>
          <p:cNvSpPr txBox="1"/>
          <p:nvPr/>
        </p:nvSpPr>
        <p:spPr>
          <a:xfrm>
            <a:off x="3321515" y="2844666"/>
            <a:ext cx="473709" cy="208279"/>
          </a:xfrm>
          <a:prstGeom prst="rect">
            <a:avLst/>
          </a:prstGeom>
        </p:spPr>
        <p:txBody>
          <a:bodyPr vert="horz" wrap="square" lIns="0" tIns="12065" rIns="0" bIns="0" rtlCol="0">
            <a:spAutoFit/>
          </a:bodyPr>
          <a:lstStyle/>
          <a:p>
            <a:pPr marL="81915">
              <a:lnSpc>
                <a:spcPct val="100000"/>
              </a:lnSpc>
              <a:spcBef>
                <a:spcPts val="95"/>
              </a:spcBef>
            </a:pPr>
            <a:r>
              <a:rPr sz="1200" spc="-10" dirty="0">
                <a:latin typeface="Calibri"/>
                <a:cs typeface="Calibri"/>
              </a:rPr>
              <a:t>Class</a:t>
            </a:r>
            <a:endParaRPr sz="1200">
              <a:latin typeface="Calibri"/>
              <a:cs typeface="Calibri"/>
            </a:endParaRPr>
          </a:p>
        </p:txBody>
      </p:sp>
      <p:sp>
        <p:nvSpPr>
          <p:cNvPr id="60" name="object 60"/>
          <p:cNvSpPr/>
          <p:nvPr/>
        </p:nvSpPr>
        <p:spPr>
          <a:xfrm>
            <a:off x="2721254" y="2589339"/>
            <a:ext cx="499109" cy="220345"/>
          </a:xfrm>
          <a:custGeom>
            <a:avLst/>
            <a:gdLst/>
            <a:ahLst/>
            <a:cxnLst/>
            <a:rect l="l" t="t" r="r" b="b"/>
            <a:pathLst>
              <a:path w="499110" h="220344">
                <a:moveTo>
                  <a:pt x="0" y="0"/>
                </a:moveTo>
                <a:lnTo>
                  <a:pt x="498805" y="0"/>
                </a:lnTo>
                <a:lnTo>
                  <a:pt x="498805" y="219812"/>
                </a:lnTo>
                <a:lnTo>
                  <a:pt x="0" y="219812"/>
                </a:lnTo>
                <a:lnTo>
                  <a:pt x="0" y="0"/>
                </a:lnTo>
                <a:close/>
              </a:path>
            </a:pathLst>
          </a:custGeom>
          <a:ln w="16908">
            <a:solidFill>
              <a:srgbClr val="0000FF"/>
            </a:solidFill>
          </a:ln>
        </p:spPr>
        <p:txBody>
          <a:bodyPr wrap="square" lIns="0" tIns="0" rIns="0" bIns="0" rtlCol="0"/>
          <a:lstStyle/>
          <a:p>
            <a:endParaRPr/>
          </a:p>
        </p:txBody>
      </p:sp>
      <p:sp>
        <p:nvSpPr>
          <p:cNvPr id="61" name="object 61"/>
          <p:cNvSpPr txBox="1"/>
          <p:nvPr/>
        </p:nvSpPr>
        <p:spPr>
          <a:xfrm>
            <a:off x="2733937" y="2586500"/>
            <a:ext cx="478155" cy="208279"/>
          </a:xfrm>
          <a:prstGeom prst="rect">
            <a:avLst/>
          </a:prstGeom>
        </p:spPr>
        <p:txBody>
          <a:bodyPr vert="horz" wrap="square" lIns="0" tIns="12065" rIns="0" bIns="0" rtlCol="0">
            <a:spAutoFit/>
          </a:bodyPr>
          <a:lstStyle/>
          <a:p>
            <a:pPr marL="86360">
              <a:lnSpc>
                <a:spcPct val="100000"/>
              </a:lnSpc>
              <a:spcBef>
                <a:spcPts val="95"/>
              </a:spcBef>
            </a:pPr>
            <a:r>
              <a:rPr sz="1200" spc="-20" dirty="0">
                <a:latin typeface="Calibri"/>
                <a:cs typeface="Calibri"/>
              </a:rPr>
              <a:t>Bbox</a:t>
            </a:r>
            <a:endParaRPr sz="1200">
              <a:latin typeface="Calibri"/>
              <a:cs typeface="Calibri"/>
            </a:endParaRPr>
          </a:p>
        </p:txBody>
      </p:sp>
      <p:sp>
        <p:nvSpPr>
          <p:cNvPr id="62" name="object 62"/>
          <p:cNvSpPr/>
          <p:nvPr/>
        </p:nvSpPr>
        <p:spPr>
          <a:xfrm>
            <a:off x="2729712" y="2851416"/>
            <a:ext cx="490855" cy="211454"/>
          </a:xfrm>
          <a:custGeom>
            <a:avLst/>
            <a:gdLst/>
            <a:ahLst/>
            <a:cxnLst/>
            <a:rect l="l" t="t" r="r" b="b"/>
            <a:pathLst>
              <a:path w="490855" h="211455">
                <a:moveTo>
                  <a:pt x="0" y="0"/>
                </a:moveTo>
                <a:lnTo>
                  <a:pt x="490351" y="0"/>
                </a:lnTo>
                <a:lnTo>
                  <a:pt x="490351" y="211358"/>
                </a:lnTo>
                <a:lnTo>
                  <a:pt x="0" y="211358"/>
                </a:lnTo>
                <a:lnTo>
                  <a:pt x="0" y="0"/>
                </a:lnTo>
                <a:close/>
              </a:path>
            </a:pathLst>
          </a:custGeom>
          <a:ln w="16908">
            <a:solidFill>
              <a:srgbClr val="7A5FC5"/>
            </a:solidFill>
          </a:ln>
        </p:spPr>
        <p:txBody>
          <a:bodyPr wrap="square" lIns="0" tIns="0" rIns="0" bIns="0" rtlCol="0"/>
          <a:lstStyle/>
          <a:p>
            <a:endParaRPr/>
          </a:p>
        </p:txBody>
      </p:sp>
      <p:sp>
        <p:nvSpPr>
          <p:cNvPr id="63" name="object 63"/>
          <p:cNvSpPr txBox="1"/>
          <p:nvPr/>
        </p:nvSpPr>
        <p:spPr>
          <a:xfrm>
            <a:off x="2733937" y="2844666"/>
            <a:ext cx="478155" cy="208279"/>
          </a:xfrm>
          <a:prstGeom prst="rect">
            <a:avLst/>
          </a:prstGeom>
        </p:spPr>
        <p:txBody>
          <a:bodyPr vert="horz" wrap="square" lIns="0" tIns="12065" rIns="0" bIns="0" rtlCol="0">
            <a:spAutoFit/>
          </a:bodyPr>
          <a:lstStyle/>
          <a:p>
            <a:pPr marL="82550">
              <a:lnSpc>
                <a:spcPct val="100000"/>
              </a:lnSpc>
              <a:spcBef>
                <a:spcPts val="95"/>
              </a:spcBef>
            </a:pPr>
            <a:r>
              <a:rPr sz="1200" spc="-10" dirty="0">
                <a:latin typeface="Calibri"/>
                <a:cs typeface="Calibri"/>
              </a:rPr>
              <a:t>Class</a:t>
            </a:r>
            <a:endParaRPr sz="1200">
              <a:latin typeface="Calibri"/>
              <a:cs typeface="Calibri"/>
            </a:endParaRPr>
          </a:p>
        </p:txBody>
      </p:sp>
      <p:sp>
        <p:nvSpPr>
          <p:cNvPr id="64" name="object 64"/>
          <p:cNvSpPr/>
          <p:nvPr/>
        </p:nvSpPr>
        <p:spPr>
          <a:xfrm>
            <a:off x="2129447" y="2580881"/>
            <a:ext cx="499109" cy="220345"/>
          </a:xfrm>
          <a:custGeom>
            <a:avLst/>
            <a:gdLst/>
            <a:ahLst/>
            <a:cxnLst/>
            <a:rect l="l" t="t" r="r" b="b"/>
            <a:pathLst>
              <a:path w="499110" h="220344">
                <a:moveTo>
                  <a:pt x="0" y="0"/>
                </a:moveTo>
                <a:lnTo>
                  <a:pt x="498805" y="0"/>
                </a:lnTo>
                <a:lnTo>
                  <a:pt x="498805" y="219812"/>
                </a:lnTo>
                <a:lnTo>
                  <a:pt x="0" y="219812"/>
                </a:lnTo>
                <a:lnTo>
                  <a:pt x="0" y="0"/>
                </a:lnTo>
                <a:close/>
              </a:path>
            </a:pathLst>
          </a:custGeom>
          <a:ln w="16908">
            <a:solidFill>
              <a:srgbClr val="0000FF"/>
            </a:solidFill>
          </a:ln>
        </p:spPr>
        <p:txBody>
          <a:bodyPr wrap="square" lIns="0" tIns="0" rIns="0" bIns="0" rtlCol="0"/>
          <a:lstStyle/>
          <a:p>
            <a:endParaRPr/>
          </a:p>
        </p:txBody>
      </p:sp>
      <p:sp>
        <p:nvSpPr>
          <p:cNvPr id="65" name="object 65"/>
          <p:cNvSpPr txBox="1"/>
          <p:nvPr/>
        </p:nvSpPr>
        <p:spPr>
          <a:xfrm>
            <a:off x="2137901" y="2578905"/>
            <a:ext cx="481965" cy="208279"/>
          </a:xfrm>
          <a:prstGeom prst="rect">
            <a:avLst/>
          </a:prstGeom>
        </p:spPr>
        <p:txBody>
          <a:bodyPr vert="horz" wrap="square" lIns="0" tIns="12065" rIns="0" bIns="0" rtlCol="0">
            <a:spAutoFit/>
          </a:bodyPr>
          <a:lstStyle/>
          <a:p>
            <a:pPr marL="87630">
              <a:lnSpc>
                <a:spcPct val="100000"/>
              </a:lnSpc>
              <a:spcBef>
                <a:spcPts val="95"/>
              </a:spcBef>
            </a:pPr>
            <a:r>
              <a:rPr sz="1200" spc="-20" dirty="0">
                <a:latin typeface="Calibri"/>
                <a:cs typeface="Calibri"/>
              </a:rPr>
              <a:t>Bbox</a:t>
            </a:r>
            <a:endParaRPr sz="1200">
              <a:latin typeface="Calibri"/>
              <a:cs typeface="Calibri"/>
            </a:endParaRPr>
          </a:p>
        </p:txBody>
      </p:sp>
      <p:sp>
        <p:nvSpPr>
          <p:cNvPr id="66" name="object 66"/>
          <p:cNvSpPr/>
          <p:nvPr/>
        </p:nvSpPr>
        <p:spPr>
          <a:xfrm>
            <a:off x="2129447" y="2842971"/>
            <a:ext cx="499109" cy="211454"/>
          </a:xfrm>
          <a:custGeom>
            <a:avLst/>
            <a:gdLst/>
            <a:ahLst/>
            <a:cxnLst/>
            <a:rect l="l" t="t" r="r" b="b"/>
            <a:pathLst>
              <a:path w="499110" h="211455">
                <a:moveTo>
                  <a:pt x="0" y="0"/>
                </a:moveTo>
                <a:lnTo>
                  <a:pt x="498805" y="0"/>
                </a:lnTo>
                <a:lnTo>
                  <a:pt x="498805" y="211358"/>
                </a:lnTo>
                <a:lnTo>
                  <a:pt x="0" y="211358"/>
                </a:lnTo>
                <a:lnTo>
                  <a:pt x="0" y="0"/>
                </a:lnTo>
                <a:close/>
              </a:path>
            </a:pathLst>
          </a:custGeom>
          <a:ln w="16908">
            <a:solidFill>
              <a:srgbClr val="7A5FC5"/>
            </a:solidFill>
          </a:ln>
        </p:spPr>
        <p:txBody>
          <a:bodyPr wrap="square" lIns="0" tIns="0" rIns="0" bIns="0" rtlCol="0"/>
          <a:lstStyle/>
          <a:p>
            <a:endParaRPr/>
          </a:p>
        </p:txBody>
      </p:sp>
      <p:sp>
        <p:nvSpPr>
          <p:cNvPr id="67" name="object 67"/>
          <p:cNvSpPr txBox="1"/>
          <p:nvPr/>
        </p:nvSpPr>
        <p:spPr>
          <a:xfrm>
            <a:off x="2137901" y="2837084"/>
            <a:ext cx="481965" cy="208279"/>
          </a:xfrm>
          <a:prstGeom prst="rect">
            <a:avLst/>
          </a:prstGeom>
        </p:spPr>
        <p:txBody>
          <a:bodyPr vert="horz" wrap="square" lIns="0" tIns="12065" rIns="0" bIns="0" rtlCol="0">
            <a:spAutoFit/>
          </a:bodyPr>
          <a:lstStyle/>
          <a:p>
            <a:pPr marL="83820">
              <a:lnSpc>
                <a:spcPct val="100000"/>
              </a:lnSpc>
              <a:spcBef>
                <a:spcPts val="95"/>
              </a:spcBef>
            </a:pPr>
            <a:r>
              <a:rPr sz="1200" spc="-10" dirty="0">
                <a:latin typeface="Calibri"/>
                <a:cs typeface="Calibri"/>
              </a:rPr>
              <a:t>Class</a:t>
            </a:r>
            <a:endParaRPr sz="1200">
              <a:latin typeface="Calibri"/>
              <a:cs typeface="Calibri"/>
            </a:endParaRPr>
          </a:p>
        </p:txBody>
      </p:sp>
      <p:grpSp>
        <p:nvGrpSpPr>
          <p:cNvPr id="68" name="object 68"/>
          <p:cNvGrpSpPr/>
          <p:nvPr/>
        </p:nvGrpSpPr>
        <p:grpSpPr>
          <a:xfrm>
            <a:off x="2374622" y="3079688"/>
            <a:ext cx="1167130" cy="203200"/>
            <a:chOff x="2374622" y="3079688"/>
            <a:chExt cx="1167130" cy="203200"/>
          </a:xfrm>
        </p:grpSpPr>
        <p:pic>
          <p:nvPicPr>
            <p:cNvPr id="69" name="object 69"/>
            <p:cNvPicPr/>
            <p:nvPr/>
          </p:nvPicPr>
          <p:blipFill>
            <a:blip r:embed="rId5" cstate="print"/>
            <a:stretch>
              <a:fillRect/>
            </a:stretch>
          </p:blipFill>
          <p:spPr>
            <a:xfrm>
              <a:off x="2864982" y="3079688"/>
              <a:ext cx="169086" cy="202904"/>
            </a:xfrm>
            <a:prstGeom prst="rect">
              <a:avLst/>
            </a:prstGeom>
          </p:spPr>
        </p:pic>
        <p:pic>
          <p:nvPicPr>
            <p:cNvPr id="70" name="object 70"/>
            <p:cNvPicPr/>
            <p:nvPr/>
          </p:nvPicPr>
          <p:blipFill>
            <a:blip r:embed="rId8" cstate="print"/>
            <a:stretch>
              <a:fillRect/>
            </a:stretch>
          </p:blipFill>
          <p:spPr>
            <a:xfrm>
              <a:off x="3372245" y="3079688"/>
              <a:ext cx="169086" cy="202904"/>
            </a:xfrm>
            <a:prstGeom prst="rect">
              <a:avLst/>
            </a:prstGeom>
          </p:spPr>
        </p:pic>
        <p:pic>
          <p:nvPicPr>
            <p:cNvPr id="71" name="object 71"/>
            <p:cNvPicPr/>
            <p:nvPr/>
          </p:nvPicPr>
          <p:blipFill>
            <a:blip r:embed="rId9" cstate="print"/>
            <a:stretch>
              <a:fillRect/>
            </a:stretch>
          </p:blipFill>
          <p:spPr>
            <a:xfrm>
              <a:off x="2374622" y="3079688"/>
              <a:ext cx="169086" cy="202904"/>
            </a:xfrm>
            <a:prstGeom prst="rect">
              <a:avLst/>
            </a:prstGeom>
          </p:spPr>
        </p:pic>
      </p:grpSp>
      <p:sp>
        <p:nvSpPr>
          <p:cNvPr id="72" name="object 72"/>
          <p:cNvSpPr txBox="1"/>
          <p:nvPr/>
        </p:nvSpPr>
        <p:spPr>
          <a:xfrm>
            <a:off x="3942207" y="2535685"/>
            <a:ext cx="1738630" cy="514350"/>
          </a:xfrm>
          <a:prstGeom prst="rect">
            <a:avLst/>
          </a:prstGeom>
        </p:spPr>
        <p:txBody>
          <a:bodyPr vert="horz" wrap="square" lIns="0" tIns="10795" rIns="0" bIns="0" rtlCol="0">
            <a:spAutoFit/>
          </a:bodyPr>
          <a:lstStyle/>
          <a:p>
            <a:pPr marL="12700" marR="5080">
              <a:lnSpc>
                <a:spcPct val="100499"/>
              </a:lnSpc>
              <a:spcBef>
                <a:spcPts val="85"/>
              </a:spcBef>
            </a:pPr>
            <a:r>
              <a:rPr sz="1600" spc="-10" dirty="0">
                <a:solidFill>
                  <a:srgbClr val="C8472B"/>
                </a:solidFill>
                <a:latin typeface="Calibri"/>
                <a:cs typeface="Calibri"/>
              </a:rPr>
              <a:t>Category</a:t>
            </a:r>
            <a:r>
              <a:rPr sz="1600" spc="-30" dirty="0">
                <a:solidFill>
                  <a:srgbClr val="C8472B"/>
                </a:solidFill>
                <a:latin typeface="Calibri"/>
                <a:cs typeface="Calibri"/>
              </a:rPr>
              <a:t> </a:t>
            </a:r>
            <a:r>
              <a:rPr sz="1600" dirty="0">
                <a:solidFill>
                  <a:srgbClr val="C8472B"/>
                </a:solidFill>
                <a:latin typeface="Calibri"/>
                <a:cs typeface="Calibri"/>
              </a:rPr>
              <a:t>and</a:t>
            </a:r>
            <a:r>
              <a:rPr sz="1600" spc="-20" dirty="0">
                <a:solidFill>
                  <a:srgbClr val="C8472B"/>
                </a:solidFill>
                <a:latin typeface="Calibri"/>
                <a:cs typeface="Calibri"/>
              </a:rPr>
              <a:t> </a:t>
            </a:r>
            <a:r>
              <a:rPr sz="1600" spc="-25" dirty="0">
                <a:solidFill>
                  <a:srgbClr val="C8472B"/>
                </a:solidFill>
                <a:latin typeface="Calibri"/>
                <a:cs typeface="Calibri"/>
              </a:rPr>
              <a:t>box </a:t>
            </a:r>
            <a:r>
              <a:rPr sz="1600" spc="-10" dirty="0">
                <a:solidFill>
                  <a:srgbClr val="C8472B"/>
                </a:solidFill>
                <a:latin typeface="Calibri"/>
                <a:cs typeface="Calibri"/>
              </a:rPr>
              <a:t>transform</a:t>
            </a:r>
            <a:r>
              <a:rPr sz="1600" spc="5" dirty="0">
                <a:solidFill>
                  <a:srgbClr val="C8472B"/>
                </a:solidFill>
                <a:latin typeface="Calibri"/>
                <a:cs typeface="Calibri"/>
              </a:rPr>
              <a:t> </a:t>
            </a:r>
            <a:r>
              <a:rPr sz="1600" dirty="0">
                <a:solidFill>
                  <a:srgbClr val="C8472B"/>
                </a:solidFill>
                <a:latin typeface="Calibri"/>
                <a:cs typeface="Calibri"/>
              </a:rPr>
              <a:t>per</a:t>
            </a:r>
            <a:r>
              <a:rPr sz="1600" spc="-65" dirty="0">
                <a:solidFill>
                  <a:srgbClr val="C8472B"/>
                </a:solidFill>
                <a:latin typeface="Calibri"/>
                <a:cs typeface="Calibri"/>
              </a:rPr>
              <a:t> </a:t>
            </a:r>
            <a:r>
              <a:rPr sz="1600" spc="-10" dirty="0">
                <a:solidFill>
                  <a:srgbClr val="C8472B"/>
                </a:solidFill>
                <a:latin typeface="Calibri"/>
                <a:cs typeface="Calibri"/>
              </a:rPr>
              <a:t>region</a:t>
            </a:r>
            <a:endParaRPr sz="1600">
              <a:latin typeface="Calibri"/>
              <a:cs typeface="Calibri"/>
            </a:endParaRPr>
          </a:p>
        </p:txBody>
      </p:sp>
      <p:grpSp>
        <p:nvGrpSpPr>
          <p:cNvPr id="73" name="object 73"/>
          <p:cNvGrpSpPr/>
          <p:nvPr/>
        </p:nvGrpSpPr>
        <p:grpSpPr>
          <a:xfrm>
            <a:off x="7103960" y="4395266"/>
            <a:ext cx="3121660" cy="1474470"/>
            <a:chOff x="7103960" y="4395266"/>
            <a:chExt cx="3121660" cy="1474470"/>
          </a:xfrm>
        </p:grpSpPr>
        <p:sp>
          <p:nvSpPr>
            <p:cNvPr id="74" name="object 74"/>
            <p:cNvSpPr/>
            <p:nvPr/>
          </p:nvSpPr>
          <p:spPr>
            <a:xfrm>
              <a:off x="8252764" y="4399394"/>
              <a:ext cx="511175" cy="165100"/>
            </a:xfrm>
            <a:custGeom>
              <a:avLst/>
              <a:gdLst/>
              <a:ahLst/>
              <a:cxnLst/>
              <a:rect l="l" t="t" r="r" b="b"/>
              <a:pathLst>
                <a:path w="511175" h="165100">
                  <a:moveTo>
                    <a:pt x="510578" y="0"/>
                  </a:moveTo>
                  <a:lnTo>
                    <a:pt x="152234" y="0"/>
                  </a:lnTo>
                  <a:lnTo>
                    <a:pt x="0" y="164706"/>
                  </a:lnTo>
                  <a:lnTo>
                    <a:pt x="358355" y="164706"/>
                  </a:lnTo>
                  <a:lnTo>
                    <a:pt x="510578" y="0"/>
                  </a:lnTo>
                  <a:close/>
                </a:path>
              </a:pathLst>
            </a:custGeom>
            <a:solidFill>
              <a:srgbClr val="E7E6E6">
                <a:alpha val="79998"/>
              </a:srgbClr>
            </a:solidFill>
          </p:spPr>
          <p:txBody>
            <a:bodyPr wrap="square" lIns="0" tIns="0" rIns="0" bIns="0" rtlCol="0"/>
            <a:lstStyle/>
            <a:p>
              <a:endParaRPr/>
            </a:p>
          </p:txBody>
        </p:sp>
        <p:sp>
          <p:nvSpPr>
            <p:cNvPr id="75" name="object 75"/>
            <p:cNvSpPr/>
            <p:nvPr/>
          </p:nvSpPr>
          <p:spPr>
            <a:xfrm>
              <a:off x="8252764" y="4399394"/>
              <a:ext cx="511175" cy="165100"/>
            </a:xfrm>
            <a:custGeom>
              <a:avLst/>
              <a:gdLst/>
              <a:ahLst/>
              <a:cxnLst/>
              <a:rect l="l" t="t" r="r" b="b"/>
              <a:pathLst>
                <a:path w="511175" h="165100">
                  <a:moveTo>
                    <a:pt x="0" y="164702"/>
                  </a:moveTo>
                  <a:lnTo>
                    <a:pt x="152232" y="0"/>
                  </a:lnTo>
                  <a:lnTo>
                    <a:pt x="510577" y="0"/>
                  </a:lnTo>
                  <a:lnTo>
                    <a:pt x="358345" y="164702"/>
                  </a:lnTo>
                  <a:lnTo>
                    <a:pt x="0" y="164702"/>
                  </a:lnTo>
                  <a:close/>
                </a:path>
              </a:pathLst>
            </a:custGeom>
            <a:ln w="8235">
              <a:solidFill>
                <a:srgbClr val="1D7D66"/>
              </a:solidFill>
            </a:ln>
          </p:spPr>
          <p:txBody>
            <a:bodyPr wrap="square" lIns="0" tIns="0" rIns="0" bIns="0" rtlCol="0"/>
            <a:lstStyle/>
            <a:p>
              <a:endParaRPr/>
            </a:p>
          </p:txBody>
        </p:sp>
        <p:pic>
          <p:nvPicPr>
            <p:cNvPr id="76" name="object 76"/>
            <p:cNvPicPr/>
            <p:nvPr/>
          </p:nvPicPr>
          <p:blipFill>
            <a:blip r:embed="rId10" cstate="print"/>
            <a:stretch>
              <a:fillRect/>
            </a:stretch>
          </p:blipFill>
          <p:spPr>
            <a:xfrm>
              <a:off x="7108088" y="4811153"/>
              <a:ext cx="3112871" cy="1054094"/>
            </a:xfrm>
            <a:prstGeom prst="rect">
              <a:avLst/>
            </a:prstGeom>
          </p:spPr>
        </p:pic>
        <p:sp>
          <p:nvSpPr>
            <p:cNvPr id="77" name="object 77"/>
            <p:cNvSpPr/>
            <p:nvPr/>
          </p:nvSpPr>
          <p:spPr>
            <a:xfrm>
              <a:off x="7108088" y="4811153"/>
              <a:ext cx="3113405" cy="1054100"/>
            </a:xfrm>
            <a:custGeom>
              <a:avLst/>
              <a:gdLst/>
              <a:ahLst/>
              <a:cxnLst/>
              <a:rect l="l" t="t" r="r" b="b"/>
              <a:pathLst>
                <a:path w="3113404" h="1054100">
                  <a:moveTo>
                    <a:pt x="0" y="1054096"/>
                  </a:moveTo>
                  <a:lnTo>
                    <a:pt x="974287" y="0"/>
                  </a:lnTo>
                  <a:lnTo>
                    <a:pt x="3112878" y="0"/>
                  </a:lnTo>
                  <a:lnTo>
                    <a:pt x="2138591" y="1054096"/>
                  </a:lnTo>
                  <a:lnTo>
                    <a:pt x="0" y="1054096"/>
                  </a:lnTo>
                  <a:close/>
                </a:path>
              </a:pathLst>
            </a:custGeom>
            <a:ln w="8235">
              <a:solidFill>
                <a:srgbClr val="1D7D66"/>
              </a:solidFill>
            </a:ln>
          </p:spPr>
          <p:txBody>
            <a:bodyPr wrap="square" lIns="0" tIns="0" rIns="0" bIns="0" rtlCol="0"/>
            <a:lstStyle/>
            <a:p>
              <a:endParaRPr/>
            </a:p>
          </p:txBody>
        </p:sp>
      </p:grpSp>
      <p:sp>
        <p:nvSpPr>
          <p:cNvPr id="78" name="object 78"/>
          <p:cNvSpPr txBox="1"/>
          <p:nvPr/>
        </p:nvSpPr>
        <p:spPr>
          <a:xfrm>
            <a:off x="6733540" y="5092066"/>
            <a:ext cx="539750" cy="520065"/>
          </a:xfrm>
          <a:prstGeom prst="rect">
            <a:avLst/>
          </a:prstGeom>
        </p:spPr>
        <p:txBody>
          <a:bodyPr vert="horz" wrap="square" lIns="0" tIns="12065" rIns="0" bIns="0" rtlCol="0">
            <a:spAutoFit/>
          </a:bodyPr>
          <a:lstStyle/>
          <a:p>
            <a:pPr marL="12700" marR="5080">
              <a:lnSpc>
                <a:spcPct val="101299"/>
              </a:lnSpc>
              <a:spcBef>
                <a:spcPts val="95"/>
              </a:spcBef>
            </a:pPr>
            <a:r>
              <a:rPr sz="1600" spc="-10" dirty="0">
                <a:latin typeface="Calibri"/>
                <a:cs typeface="Calibri"/>
              </a:rPr>
              <a:t>Input image</a:t>
            </a:r>
            <a:endParaRPr sz="1600">
              <a:latin typeface="Calibri"/>
              <a:cs typeface="Calibri"/>
            </a:endParaRPr>
          </a:p>
        </p:txBody>
      </p:sp>
      <p:grpSp>
        <p:nvGrpSpPr>
          <p:cNvPr id="79" name="object 79"/>
          <p:cNvGrpSpPr/>
          <p:nvPr/>
        </p:nvGrpSpPr>
        <p:grpSpPr>
          <a:xfrm>
            <a:off x="7153364" y="3168230"/>
            <a:ext cx="2874645" cy="2684780"/>
            <a:chOff x="7153364" y="3168230"/>
            <a:chExt cx="2874645" cy="2684780"/>
          </a:xfrm>
        </p:grpSpPr>
        <p:sp>
          <p:nvSpPr>
            <p:cNvPr id="80" name="object 80"/>
            <p:cNvSpPr/>
            <p:nvPr/>
          </p:nvSpPr>
          <p:spPr>
            <a:xfrm>
              <a:off x="7701013" y="4868798"/>
              <a:ext cx="1573530" cy="675640"/>
            </a:xfrm>
            <a:custGeom>
              <a:avLst/>
              <a:gdLst/>
              <a:ahLst/>
              <a:cxnLst/>
              <a:rect l="l" t="t" r="r" b="b"/>
              <a:pathLst>
                <a:path w="1573529" h="675639">
                  <a:moveTo>
                    <a:pt x="1572907" y="0"/>
                  </a:moveTo>
                  <a:lnTo>
                    <a:pt x="624154" y="0"/>
                  </a:lnTo>
                  <a:lnTo>
                    <a:pt x="0" y="675284"/>
                  </a:lnTo>
                  <a:lnTo>
                    <a:pt x="948753" y="675284"/>
                  </a:lnTo>
                  <a:lnTo>
                    <a:pt x="1572907" y="0"/>
                  </a:lnTo>
                  <a:close/>
                </a:path>
              </a:pathLst>
            </a:custGeom>
            <a:solidFill>
              <a:srgbClr val="E7E6E6">
                <a:alpha val="79998"/>
              </a:srgbClr>
            </a:solidFill>
          </p:spPr>
          <p:txBody>
            <a:bodyPr wrap="square" lIns="0" tIns="0" rIns="0" bIns="0" rtlCol="0"/>
            <a:lstStyle/>
            <a:p>
              <a:endParaRPr/>
            </a:p>
          </p:txBody>
        </p:sp>
        <p:sp>
          <p:nvSpPr>
            <p:cNvPr id="81" name="object 81"/>
            <p:cNvSpPr/>
            <p:nvPr/>
          </p:nvSpPr>
          <p:spPr>
            <a:xfrm>
              <a:off x="7701013" y="4868798"/>
              <a:ext cx="1573530" cy="675640"/>
            </a:xfrm>
            <a:custGeom>
              <a:avLst/>
              <a:gdLst/>
              <a:ahLst/>
              <a:cxnLst/>
              <a:rect l="l" t="t" r="r" b="b"/>
              <a:pathLst>
                <a:path w="1573529" h="675639">
                  <a:moveTo>
                    <a:pt x="0" y="675280"/>
                  </a:moveTo>
                  <a:lnTo>
                    <a:pt x="624154" y="0"/>
                  </a:lnTo>
                  <a:lnTo>
                    <a:pt x="1572909" y="0"/>
                  </a:lnTo>
                  <a:lnTo>
                    <a:pt x="948751" y="675280"/>
                  </a:lnTo>
                  <a:lnTo>
                    <a:pt x="0" y="675280"/>
                  </a:lnTo>
                  <a:close/>
                </a:path>
              </a:pathLst>
            </a:custGeom>
            <a:ln w="8235">
              <a:solidFill>
                <a:srgbClr val="1D7D66"/>
              </a:solidFill>
            </a:ln>
          </p:spPr>
          <p:txBody>
            <a:bodyPr wrap="square" lIns="0" tIns="0" rIns="0" bIns="0" rtlCol="0"/>
            <a:lstStyle/>
            <a:p>
              <a:endParaRPr/>
            </a:p>
          </p:txBody>
        </p:sp>
        <p:sp>
          <p:nvSpPr>
            <p:cNvPr id="82" name="object 82"/>
            <p:cNvSpPr/>
            <p:nvPr/>
          </p:nvSpPr>
          <p:spPr>
            <a:xfrm>
              <a:off x="9273921" y="4885270"/>
              <a:ext cx="749935" cy="280035"/>
            </a:xfrm>
            <a:custGeom>
              <a:avLst/>
              <a:gdLst/>
              <a:ahLst/>
              <a:cxnLst/>
              <a:rect l="l" t="t" r="r" b="b"/>
              <a:pathLst>
                <a:path w="749934" h="280035">
                  <a:moveTo>
                    <a:pt x="749401" y="0"/>
                  </a:moveTo>
                  <a:lnTo>
                    <a:pt x="258800" y="0"/>
                  </a:lnTo>
                  <a:lnTo>
                    <a:pt x="0" y="279996"/>
                  </a:lnTo>
                  <a:lnTo>
                    <a:pt x="490600" y="279996"/>
                  </a:lnTo>
                  <a:lnTo>
                    <a:pt x="749401" y="0"/>
                  </a:lnTo>
                  <a:close/>
                </a:path>
              </a:pathLst>
            </a:custGeom>
            <a:solidFill>
              <a:srgbClr val="E7E6E6">
                <a:alpha val="79998"/>
              </a:srgbClr>
            </a:solidFill>
          </p:spPr>
          <p:txBody>
            <a:bodyPr wrap="square" lIns="0" tIns="0" rIns="0" bIns="0" rtlCol="0"/>
            <a:lstStyle/>
            <a:p>
              <a:endParaRPr/>
            </a:p>
          </p:txBody>
        </p:sp>
        <p:sp>
          <p:nvSpPr>
            <p:cNvPr id="83" name="object 83"/>
            <p:cNvSpPr/>
            <p:nvPr/>
          </p:nvSpPr>
          <p:spPr>
            <a:xfrm>
              <a:off x="9273921" y="4885270"/>
              <a:ext cx="749935" cy="280035"/>
            </a:xfrm>
            <a:custGeom>
              <a:avLst/>
              <a:gdLst/>
              <a:ahLst/>
              <a:cxnLst/>
              <a:rect l="l" t="t" r="r" b="b"/>
              <a:pathLst>
                <a:path w="749934" h="280035">
                  <a:moveTo>
                    <a:pt x="0" y="279994"/>
                  </a:moveTo>
                  <a:lnTo>
                    <a:pt x="258795" y="0"/>
                  </a:lnTo>
                  <a:lnTo>
                    <a:pt x="749396" y="0"/>
                  </a:lnTo>
                  <a:lnTo>
                    <a:pt x="490601" y="279994"/>
                  </a:lnTo>
                  <a:lnTo>
                    <a:pt x="0" y="279994"/>
                  </a:lnTo>
                  <a:close/>
                </a:path>
              </a:pathLst>
            </a:custGeom>
            <a:ln w="8235">
              <a:solidFill>
                <a:srgbClr val="1D7D66"/>
              </a:solidFill>
            </a:ln>
          </p:spPr>
          <p:txBody>
            <a:bodyPr wrap="square" lIns="0" tIns="0" rIns="0" bIns="0" rtlCol="0"/>
            <a:lstStyle/>
            <a:p>
              <a:endParaRPr/>
            </a:p>
          </p:txBody>
        </p:sp>
        <p:sp>
          <p:nvSpPr>
            <p:cNvPr id="84" name="object 84"/>
            <p:cNvSpPr/>
            <p:nvPr/>
          </p:nvSpPr>
          <p:spPr>
            <a:xfrm>
              <a:off x="7157491" y="5420550"/>
              <a:ext cx="733425" cy="428625"/>
            </a:xfrm>
            <a:custGeom>
              <a:avLst/>
              <a:gdLst/>
              <a:ahLst/>
              <a:cxnLst/>
              <a:rect l="l" t="t" r="r" b="b"/>
              <a:pathLst>
                <a:path w="733425" h="428625">
                  <a:moveTo>
                    <a:pt x="732929" y="0"/>
                  </a:moveTo>
                  <a:lnTo>
                    <a:pt x="395808" y="0"/>
                  </a:lnTo>
                  <a:lnTo>
                    <a:pt x="0" y="428228"/>
                  </a:lnTo>
                  <a:lnTo>
                    <a:pt x="337121" y="428228"/>
                  </a:lnTo>
                  <a:lnTo>
                    <a:pt x="732929" y="0"/>
                  </a:lnTo>
                  <a:close/>
                </a:path>
              </a:pathLst>
            </a:custGeom>
            <a:solidFill>
              <a:srgbClr val="E7E6E6">
                <a:alpha val="79998"/>
              </a:srgbClr>
            </a:solidFill>
          </p:spPr>
          <p:txBody>
            <a:bodyPr wrap="square" lIns="0" tIns="0" rIns="0" bIns="0" rtlCol="0"/>
            <a:lstStyle/>
            <a:p>
              <a:endParaRPr/>
            </a:p>
          </p:txBody>
        </p:sp>
        <p:sp>
          <p:nvSpPr>
            <p:cNvPr id="85" name="object 85"/>
            <p:cNvSpPr/>
            <p:nvPr/>
          </p:nvSpPr>
          <p:spPr>
            <a:xfrm>
              <a:off x="7157491" y="5420550"/>
              <a:ext cx="733425" cy="428625"/>
            </a:xfrm>
            <a:custGeom>
              <a:avLst/>
              <a:gdLst/>
              <a:ahLst/>
              <a:cxnLst/>
              <a:rect l="l" t="t" r="r" b="b"/>
              <a:pathLst>
                <a:path w="733425" h="428625">
                  <a:moveTo>
                    <a:pt x="0" y="428226"/>
                  </a:moveTo>
                  <a:lnTo>
                    <a:pt x="395804" y="0"/>
                  </a:lnTo>
                  <a:lnTo>
                    <a:pt x="732926" y="0"/>
                  </a:lnTo>
                  <a:lnTo>
                    <a:pt x="337121" y="428226"/>
                  </a:lnTo>
                  <a:lnTo>
                    <a:pt x="0" y="428226"/>
                  </a:lnTo>
                  <a:close/>
                </a:path>
              </a:pathLst>
            </a:custGeom>
            <a:ln w="8235">
              <a:solidFill>
                <a:srgbClr val="1D7D66"/>
              </a:solidFill>
            </a:ln>
          </p:spPr>
          <p:txBody>
            <a:bodyPr wrap="square" lIns="0" tIns="0" rIns="0" bIns="0" rtlCol="0"/>
            <a:lstStyle/>
            <a:p>
              <a:endParaRPr/>
            </a:p>
          </p:txBody>
        </p:sp>
        <p:sp>
          <p:nvSpPr>
            <p:cNvPr id="86" name="object 86"/>
            <p:cNvSpPr/>
            <p:nvPr/>
          </p:nvSpPr>
          <p:spPr>
            <a:xfrm>
              <a:off x="8890990" y="3172358"/>
              <a:ext cx="226695" cy="1111885"/>
            </a:xfrm>
            <a:custGeom>
              <a:avLst/>
              <a:gdLst/>
              <a:ahLst/>
              <a:cxnLst/>
              <a:rect l="l" t="t" r="r" b="b"/>
              <a:pathLst>
                <a:path w="226695" h="1111885">
                  <a:moveTo>
                    <a:pt x="226466" y="0"/>
                  </a:moveTo>
                  <a:lnTo>
                    <a:pt x="0" y="226466"/>
                  </a:lnTo>
                  <a:lnTo>
                    <a:pt x="0" y="1111745"/>
                  </a:lnTo>
                  <a:lnTo>
                    <a:pt x="226466" y="885278"/>
                  </a:lnTo>
                  <a:lnTo>
                    <a:pt x="226466" y="0"/>
                  </a:lnTo>
                  <a:close/>
                </a:path>
              </a:pathLst>
            </a:custGeom>
            <a:solidFill>
              <a:srgbClr val="CDCDCD">
                <a:alpha val="92939"/>
              </a:srgbClr>
            </a:solidFill>
          </p:spPr>
          <p:txBody>
            <a:bodyPr wrap="square" lIns="0" tIns="0" rIns="0" bIns="0" rtlCol="0"/>
            <a:lstStyle/>
            <a:p>
              <a:endParaRPr/>
            </a:p>
          </p:txBody>
        </p:sp>
        <p:sp>
          <p:nvSpPr>
            <p:cNvPr id="87" name="object 87"/>
            <p:cNvSpPr/>
            <p:nvPr/>
          </p:nvSpPr>
          <p:spPr>
            <a:xfrm>
              <a:off x="8211591" y="3172358"/>
              <a:ext cx="906144" cy="226695"/>
            </a:xfrm>
            <a:custGeom>
              <a:avLst/>
              <a:gdLst/>
              <a:ahLst/>
              <a:cxnLst/>
              <a:rect l="l" t="t" r="r" b="b"/>
              <a:pathLst>
                <a:path w="906145" h="226695">
                  <a:moveTo>
                    <a:pt x="905865" y="0"/>
                  </a:moveTo>
                  <a:lnTo>
                    <a:pt x="226466" y="0"/>
                  </a:lnTo>
                  <a:lnTo>
                    <a:pt x="0" y="226466"/>
                  </a:lnTo>
                  <a:lnTo>
                    <a:pt x="679399" y="226466"/>
                  </a:lnTo>
                  <a:lnTo>
                    <a:pt x="905865" y="0"/>
                  </a:lnTo>
                  <a:close/>
                </a:path>
              </a:pathLst>
            </a:custGeom>
            <a:solidFill>
              <a:srgbClr val="FFFFFF">
                <a:alpha val="92939"/>
              </a:srgbClr>
            </a:solidFill>
          </p:spPr>
          <p:txBody>
            <a:bodyPr wrap="square" lIns="0" tIns="0" rIns="0" bIns="0" rtlCol="0"/>
            <a:lstStyle/>
            <a:p>
              <a:endParaRPr/>
            </a:p>
          </p:txBody>
        </p:sp>
        <p:sp>
          <p:nvSpPr>
            <p:cNvPr id="88" name="object 88"/>
            <p:cNvSpPr/>
            <p:nvPr/>
          </p:nvSpPr>
          <p:spPr>
            <a:xfrm>
              <a:off x="8211591" y="3172358"/>
              <a:ext cx="906144" cy="1111885"/>
            </a:xfrm>
            <a:custGeom>
              <a:avLst/>
              <a:gdLst/>
              <a:ahLst/>
              <a:cxnLst/>
              <a:rect l="l" t="t" r="r" b="b"/>
              <a:pathLst>
                <a:path w="906145" h="1111885">
                  <a:moveTo>
                    <a:pt x="0" y="226466"/>
                  </a:moveTo>
                  <a:lnTo>
                    <a:pt x="226466" y="0"/>
                  </a:lnTo>
                  <a:lnTo>
                    <a:pt x="905864" y="0"/>
                  </a:lnTo>
                  <a:lnTo>
                    <a:pt x="905864" y="885276"/>
                  </a:lnTo>
                  <a:lnTo>
                    <a:pt x="679398" y="1111742"/>
                  </a:lnTo>
                  <a:lnTo>
                    <a:pt x="0" y="1111742"/>
                  </a:lnTo>
                  <a:lnTo>
                    <a:pt x="0" y="226466"/>
                  </a:lnTo>
                  <a:close/>
                </a:path>
                <a:path w="906145" h="1111885">
                  <a:moveTo>
                    <a:pt x="0" y="226466"/>
                  </a:moveTo>
                  <a:lnTo>
                    <a:pt x="679398" y="226466"/>
                  </a:lnTo>
                  <a:lnTo>
                    <a:pt x="905864" y="0"/>
                  </a:lnTo>
                </a:path>
                <a:path w="906145" h="1111885">
                  <a:moveTo>
                    <a:pt x="679398" y="226466"/>
                  </a:moveTo>
                  <a:lnTo>
                    <a:pt x="679398" y="1111742"/>
                  </a:lnTo>
                </a:path>
              </a:pathLst>
            </a:custGeom>
            <a:ln w="8235">
              <a:solidFill>
                <a:srgbClr val="1D7D66"/>
              </a:solidFill>
            </a:ln>
          </p:spPr>
          <p:txBody>
            <a:bodyPr wrap="square" lIns="0" tIns="0" rIns="0" bIns="0" rtlCol="0"/>
            <a:lstStyle/>
            <a:p>
              <a:endParaRPr/>
            </a:p>
          </p:txBody>
        </p:sp>
      </p:grpSp>
      <p:sp>
        <p:nvSpPr>
          <p:cNvPr id="89" name="object 89"/>
          <p:cNvSpPr txBox="1"/>
          <p:nvPr/>
        </p:nvSpPr>
        <p:spPr>
          <a:xfrm>
            <a:off x="8322259" y="3572453"/>
            <a:ext cx="436245" cy="501650"/>
          </a:xfrm>
          <a:prstGeom prst="rect">
            <a:avLst/>
          </a:prstGeom>
        </p:spPr>
        <p:txBody>
          <a:bodyPr vert="horz" wrap="square" lIns="0" tIns="10795" rIns="0" bIns="0" rtlCol="0">
            <a:spAutoFit/>
          </a:bodyPr>
          <a:lstStyle/>
          <a:p>
            <a:pPr marL="78105" marR="5080" indent="-66040">
              <a:lnSpc>
                <a:spcPct val="101099"/>
              </a:lnSpc>
              <a:spcBef>
                <a:spcPts val="85"/>
              </a:spcBef>
            </a:pPr>
            <a:r>
              <a:rPr sz="1550" spc="-20" dirty="0">
                <a:latin typeface="Calibri"/>
                <a:cs typeface="Calibri"/>
              </a:rPr>
              <a:t>Conv </a:t>
            </a:r>
            <a:r>
              <a:rPr sz="1550" spc="-25" dirty="0">
                <a:latin typeface="Calibri"/>
                <a:cs typeface="Calibri"/>
              </a:rPr>
              <a:t>Net</a:t>
            </a:r>
            <a:endParaRPr sz="1550">
              <a:latin typeface="Calibri"/>
              <a:cs typeface="Calibri"/>
            </a:endParaRPr>
          </a:p>
        </p:txBody>
      </p:sp>
      <p:grpSp>
        <p:nvGrpSpPr>
          <p:cNvPr id="90" name="object 90"/>
          <p:cNvGrpSpPr/>
          <p:nvPr/>
        </p:nvGrpSpPr>
        <p:grpSpPr>
          <a:xfrm>
            <a:off x="9278036" y="2921177"/>
            <a:ext cx="914400" cy="1120140"/>
            <a:chOff x="9278036" y="2921177"/>
            <a:chExt cx="914400" cy="1120140"/>
          </a:xfrm>
        </p:grpSpPr>
        <p:sp>
          <p:nvSpPr>
            <p:cNvPr id="91" name="object 91"/>
            <p:cNvSpPr/>
            <p:nvPr/>
          </p:nvSpPr>
          <p:spPr>
            <a:xfrm>
              <a:off x="9961562" y="2925305"/>
              <a:ext cx="226695" cy="1111885"/>
            </a:xfrm>
            <a:custGeom>
              <a:avLst/>
              <a:gdLst/>
              <a:ahLst/>
              <a:cxnLst/>
              <a:rect l="l" t="t" r="r" b="b"/>
              <a:pathLst>
                <a:path w="226695" h="1111885">
                  <a:moveTo>
                    <a:pt x="226466" y="0"/>
                  </a:moveTo>
                  <a:lnTo>
                    <a:pt x="0" y="226466"/>
                  </a:lnTo>
                  <a:lnTo>
                    <a:pt x="0" y="1111745"/>
                  </a:lnTo>
                  <a:lnTo>
                    <a:pt x="226466" y="885278"/>
                  </a:lnTo>
                  <a:lnTo>
                    <a:pt x="226466" y="0"/>
                  </a:lnTo>
                  <a:close/>
                </a:path>
              </a:pathLst>
            </a:custGeom>
            <a:solidFill>
              <a:srgbClr val="CDCDCD">
                <a:alpha val="92939"/>
              </a:srgbClr>
            </a:solidFill>
          </p:spPr>
          <p:txBody>
            <a:bodyPr wrap="square" lIns="0" tIns="0" rIns="0" bIns="0" rtlCol="0"/>
            <a:lstStyle/>
            <a:p>
              <a:endParaRPr/>
            </a:p>
          </p:txBody>
        </p:sp>
        <p:sp>
          <p:nvSpPr>
            <p:cNvPr id="92" name="object 92"/>
            <p:cNvSpPr/>
            <p:nvPr/>
          </p:nvSpPr>
          <p:spPr>
            <a:xfrm>
              <a:off x="9282163" y="2925305"/>
              <a:ext cx="906144" cy="226695"/>
            </a:xfrm>
            <a:custGeom>
              <a:avLst/>
              <a:gdLst/>
              <a:ahLst/>
              <a:cxnLst/>
              <a:rect l="l" t="t" r="r" b="b"/>
              <a:pathLst>
                <a:path w="906145" h="226694">
                  <a:moveTo>
                    <a:pt x="905865" y="0"/>
                  </a:moveTo>
                  <a:lnTo>
                    <a:pt x="226466" y="0"/>
                  </a:lnTo>
                  <a:lnTo>
                    <a:pt x="0" y="226466"/>
                  </a:lnTo>
                  <a:lnTo>
                    <a:pt x="679399" y="226466"/>
                  </a:lnTo>
                  <a:lnTo>
                    <a:pt x="905865" y="0"/>
                  </a:lnTo>
                  <a:close/>
                </a:path>
              </a:pathLst>
            </a:custGeom>
            <a:solidFill>
              <a:srgbClr val="FFFFFF">
                <a:alpha val="92939"/>
              </a:srgbClr>
            </a:solidFill>
          </p:spPr>
          <p:txBody>
            <a:bodyPr wrap="square" lIns="0" tIns="0" rIns="0" bIns="0" rtlCol="0"/>
            <a:lstStyle/>
            <a:p>
              <a:endParaRPr/>
            </a:p>
          </p:txBody>
        </p:sp>
        <p:sp>
          <p:nvSpPr>
            <p:cNvPr id="93" name="object 93"/>
            <p:cNvSpPr/>
            <p:nvPr/>
          </p:nvSpPr>
          <p:spPr>
            <a:xfrm>
              <a:off x="9282163" y="2925305"/>
              <a:ext cx="906144" cy="1111885"/>
            </a:xfrm>
            <a:custGeom>
              <a:avLst/>
              <a:gdLst/>
              <a:ahLst/>
              <a:cxnLst/>
              <a:rect l="l" t="t" r="r" b="b"/>
              <a:pathLst>
                <a:path w="906145" h="1111885">
                  <a:moveTo>
                    <a:pt x="0" y="226466"/>
                  </a:moveTo>
                  <a:lnTo>
                    <a:pt x="226466" y="0"/>
                  </a:lnTo>
                  <a:lnTo>
                    <a:pt x="905864" y="0"/>
                  </a:lnTo>
                  <a:lnTo>
                    <a:pt x="905864" y="885276"/>
                  </a:lnTo>
                  <a:lnTo>
                    <a:pt x="679398" y="1111742"/>
                  </a:lnTo>
                  <a:lnTo>
                    <a:pt x="0" y="1111742"/>
                  </a:lnTo>
                  <a:lnTo>
                    <a:pt x="0" y="226466"/>
                  </a:lnTo>
                  <a:close/>
                </a:path>
                <a:path w="906145" h="1111885">
                  <a:moveTo>
                    <a:pt x="0" y="226466"/>
                  </a:moveTo>
                  <a:lnTo>
                    <a:pt x="679398" y="226466"/>
                  </a:lnTo>
                  <a:lnTo>
                    <a:pt x="905864" y="0"/>
                  </a:lnTo>
                </a:path>
                <a:path w="906145" h="1111885">
                  <a:moveTo>
                    <a:pt x="679398" y="226466"/>
                  </a:moveTo>
                  <a:lnTo>
                    <a:pt x="679398" y="1111742"/>
                  </a:lnTo>
                </a:path>
              </a:pathLst>
            </a:custGeom>
            <a:ln w="8235">
              <a:solidFill>
                <a:srgbClr val="1D7D66"/>
              </a:solidFill>
            </a:ln>
          </p:spPr>
          <p:txBody>
            <a:bodyPr wrap="square" lIns="0" tIns="0" rIns="0" bIns="0" rtlCol="0"/>
            <a:lstStyle/>
            <a:p>
              <a:endParaRPr/>
            </a:p>
          </p:txBody>
        </p:sp>
      </p:grpSp>
      <p:sp>
        <p:nvSpPr>
          <p:cNvPr id="94" name="object 94"/>
          <p:cNvSpPr txBox="1"/>
          <p:nvPr/>
        </p:nvSpPr>
        <p:spPr>
          <a:xfrm>
            <a:off x="9396133" y="3324867"/>
            <a:ext cx="436245" cy="501650"/>
          </a:xfrm>
          <a:prstGeom prst="rect">
            <a:avLst/>
          </a:prstGeom>
        </p:spPr>
        <p:txBody>
          <a:bodyPr vert="horz" wrap="square" lIns="0" tIns="10795" rIns="0" bIns="0" rtlCol="0">
            <a:spAutoFit/>
          </a:bodyPr>
          <a:lstStyle/>
          <a:p>
            <a:pPr marL="78105" marR="5080" indent="-66040">
              <a:lnSpc>
                <a:spcPct val="101099"/>
              </a:lnSpc>
              <a:spcBef>
                <a:spcPts val="85"/>
              </a:spcBef>
            </a:pPr>
            <a:r>
              <a:rPr sz="1550" spc="-20" dirty="0">
                <a:latin typeface="Calibri"/>
                <a:cs typeface="Calibri"/>
              </a:rPr>
              <a:t>Conv </a:t>
            </a:r>
            <a:r>
              <a:rPr sz="1550" spc="-25" dirty="0">
                <a:latin typeface="Calibri"/>
                <a:cs typeface="Calibri"/>
              </a:rPr>
              <a:t>Net</a:t>
            </a:r>
            <a:endParaRPr sz="1550">
              <a:latin typeface="Calibri"/>
              <a:cs typeface="Calibri"/>
            </a:endParaRPr>
          </a:p>
        </p:txBody>
      </p:sp>
      <p:grpSp>
        <p:nvGrpSpPr>
          <p:cNvPr id="95" name="object 95"/>
          <p:cNvGrpSpPr/>
          <p:nvPr/>
        </p:nvGrpSpPr>
        <p:grpSpPr>
          <a:xfrm>
            <a:off x="7211009" y="3514115"/>
            <a:ext cx="922655" cy="1120140"/>
            <a:chOff x="7211009" y="3514115"/>
            <a:chExt cx="922655" cy="1120140"/>
          </a:xfrm>
        </p:grpSpPr>
        <p:sp>
          <p:nvSpPr>
            <p:cNvPr id="96" name="object 96"/>
            <p:cNvSpPr/>
            <p:nvPr/>
          </p:nvSpPr>
          <p:spPr>
            <a:xfrm>
              <a:off x="7900721" y="3518242"/>
              <a:ext cx="228600" cy="1111885"/>
            </a:xfrm>
            <a:custGeom>
              <a:avLst/>
              <a:gdLst/>
              <a:ahLst/>
              <a:cxnLst/>
              <a:rect l="l" t="t" r="r" b="b"/>
              <a:pathLst>
                <a:path w="228600" h="1111885">
                  <a:moveTo>
                    <a:pt x="228523" y="0"/>
                  </a:moveTo>
                  <a:lnTo>
                    <a:pt x="0" y="228523"/>
                  </a:lnTo>
                  <a:lnTo>
                    <a:pt x="0" y="1111732"/>
                  </a:lnTo>
                  <a:lnTo>
                    <a:pt x="228523" y="883208"/>
                  </a:lnTo>
                  <a:lnTo>
                    <a:pt x="228523" y="0"/>
                  </a:lnTo>
                  <a:close/>
                </a:path>
              </a:pathLst>
            </a:custGeom>
            <a:solidFill>
              <a:srgbClr val="CDCDCD">
                <a:alpha val="92939"/>
              </a:srgbClr>
            </a:solidFill>
          </p:spPr>
          <p:txBody>
            <a:bodyPr wrap="square" lIns="0" tIns="0" rIns="0" bIns="0" rtlCol="0"/>
            <a:lstStyle/>
            <a:p>
              <a:endParaRPr/>
            </a:p>
          </p:txBody>
        </p:sp>
        <p:sp>
          <p:nvSpPr>
            <p:cNvPr id="97" name="object 97"/>
            <p:cNvSpPr/>
            <p:nvPr/>
          </p:nvSpPr>
          <p:spPr>
            <a:xfrm>
              <a:off x="7215136" y="3518242"/>
              <a:ext cx="914400" cy="228600"/>
            </a:xfrm>
            <a:custGeom>
              <a:avLst/>
              <a:gdLst/>
              <a:ahLst/>
              <a:cxnLst/>
              <a:rect l="l" t="t" r="r" b="b"/>
              <a:pathLst>
                <a:path w="914400" h="228600">
                  <a:moveTo>
                    <a:pt x="914107" y="0"/>
                  </a:moveTo>
                  <a:lnTo>
                    <a:pt x="228536" y="0"/>
                  </a:lnTo>
                  <a:lnTo>
                    <a:pt x="0" y="228523"/>
                  </a:lnTo>
                  <a:lnTo>
                    <a:pt x="685584" y="228523"/>
                  </a:lnTo>
                  <a:lnTo>
                    <a:pt x="914107" y="0"/>
                  </a:lnTo>
                  <a:close/>
                </a:path>
              </a:pathLst>
            </a:custGeom>
            <a:solidFill>
              <a:srgbClr val="FFFFFF">
                <a:alpha val="92939"/>
              </a:srgbClr>
            </a:solidFill>
          </p:spPr>
          <p:txBody>
            <a:bodyPr wrap="square" lIns="0" tIns="0" rIns="0" bIns="0" rtlCol="0"/>
            <a:lstStyle/>
            <a:p>
              <a:endParaRPr/>
            </a:p>
          </p:txBody>
        </p:sp>
        <p:sp>
          <p:nvSpPr>
            <p:cNvPr id="98" name="object 98"/>
            <p:cNvSpPr/>
            <p:nvPr/>
          </p:nvSpPr>
          <p:spPr>
            <a:xfrm>
              <a:off x="7215136" y="3518242"/>
              <a:ext cx="914400" cy="1111885"/>
            </a:xfrm>
            <a:custGeom>
              <a:avLst/>
              <a:gdLst/>
              <a:ahLst/>
              <a:cxnLst/>
              <a:rect l="l" t="t" r="r" b="b"/>
              <a:pathLst>
                <a:path w="914400" h="1111885">
                  <a:moveTo>
                    <a:pt x="0" y="228524"/>
                  </a:moveTo>
                  <a:lnTo>
                    <a:pt x="228524" y="0"/>
                  </a:lnTo>
                  <a:lnTo>
                    <a:pt x="914099" y="0"/>
                  </a:lnTo>
                  <a:lnTo>
                    <a:pt x="914099" y="883214"/>
                  </a:lnTo>
                  <a:lnTo>
                    <a:pt x="685571" y="1111742"/>
                  </a:lnTo>
                  <a:lnTo>
                    <a:pt x="0" y="1111742"/>
                  </a:lnTo>
                  <a:lnTo>
                    <a:pt x="0" y="228524"/>
                  </a:lnTo>
                  <a:close/>
                </a:path>
                <a:path w="914400" h="1111885">
                  <a:moveTo>
                    <a:pt x="0" y="228524"/>
                  </a:moveTo>
                  <a:lnTo>
                    <a:pt x="685571" y="228524"/>
                  </a:lnTo>
                  <a:lnTo>
                    <a:pt x="914099" y="0"/>
                  </a:lnTo>
                </a:path>
                <a:path w="914400" h="1111885">
                  <a:moveTo>
                    <a:pt x="685571" y="228524"/>
                  </a:moveTo>
                  <a:lnTo>
                    <a:pt x="685571" y="1111742"/>
                  </a:lnTo>
                </a:path>
              </a:pathLst>
            </a:custGeom>
            <a:ln w="8235">
              <a:solidFill>
                <a:srgbClr val="1D7D66"/>
              </a:solidFill>
            </a:ln>
          </p:spPr>
          <p:txBody>
            <a:bodyPr wrap="square" lIns="0" tIns="0" rIns="0" bIns="0" rtlCol="0"/>
            <a:lstStyle/>
            <a:p>
              <a:endParaRPr/>
            </a:p>
          </p:txBody>
        </p:sp>
      </p:grpSp>
      <p:sp>
        <p:nvSpPr>
          <p:cNvPr id="99" name="object 99"/>
          <p:cNvSpPr txBox="1"/>
          <p:nvPr/>
        </p:nvSpPr>
        <p:spPr>
          <a:xfrm>
            <a:off x="7330719" y="3916305"/>
            <a:ext cx="436245" cy="501650"/>
          </a:xfrm>
          <a:prstGeom prst="rect">
            <a:avLst/>
          </a:prstGeom>
        </p:spPr>
        <p:txBody>
          <a:bodyPr vert="horz" wrap="square" lIns="0" tIns="10795" rIns="0" bIns="0" rtlCol="0">
            <a:spAutoFit/>
          </a:bodyPr>
          <a:lstStyle/>
          <a:p>
            <a:pPr marL="78105" marR="5080" indent="-66040">
              <a:lnSpc>
                <a:spcPct val="101099"/>
              </a:lnSpc>
              <a:spcBef>
                <a:spcPts val="85"/>
              </a:spcBef>
            </a:pPr>
            <a:r>
              <a:rPr sz="1550" spc="-20" dirty="0">
                <a:latin typeface="Calibri"/>
                <a:cs typeface="Calibri"/>
              </a:rPr>
              <a:t>Conv </a:t>
            </a:r>
            <a:r>
              <a:rPr sz="1550" spc="-25" dirty="0">
                <a:latin typeface="Calibri"/>
                <a:cs typeface="Calibri"/>
              </a:rPr>
              <a:t>Net</a:t>
            </a:r>
            <a:endParaRPr sz="1550">
              <a:latin typeface="Calibri"/>
              <a:cs typeface="Calibri"/>
            </a:endParaRPr>
          </a:p>
        </p:txBody>
      </p:sp>
      <p:grpSp>
        <p:nvGrpSpPr>
          <p:cNvPr id="100" name="object 100"/>
          <p:cNvGrpSpPr/>
          <p:nvPr/>
        </p:nvGrpSpPr>
        <p:grpSpPr>
          <a:xfrm>
            <a:off x="7367485" y="4189386"/>
            <a:ext cx="2569845" cy="774700"/>
            <a:chOff x="7367485" y="4189386"/>
            <a:chExt cx="2569845" cy="774700"/>
          </a:xfrm>
        </p:grpSpPr>
        <p:sp>
          <p:nvSpPr>
            <p:cNvPr id="101" name="object 101"/>
            <p:cNvSpPr/>
            <p:nvPr/>
          </p:nvSpPr>
          <p:spPr>
            <a:xfrm>
              <a:off x="9422155" y="4193514"/>
              <a:ext cx="511175" cy="165100"/>
            </a:xfrm>
            <a:custGeom>
              <a:avLst/>
              <a:gdLst/>
              <a:ahLst/>
              <a:cxnLst/>
              <a:rect l="l" t="t" r="r" b="b"/>
              <a:pathLst>
                <a:path w="511175" h="165100">
                  <a:moveTo>
                    <a:pt x="510578" y="0"/>
                  </a:moveTo>
                  <a:lnTo>
                    <a:pt x="152234" y="0"/>
                  </a:lnTo>
                  <a:lnTo>
                    <a:pt x="0" y="164706"/>
                  </a:lnTo>
                  <a:lnTo>
                    <a:pt x="358343" y="164706"/>
                  </a:lnTo>
                  <a:lnTo>
                    <a:pt x="510578" y="0"/>
                  </a:lnTo>
                  <a:close/>
                </a:path>
              </a:pathLst>
            </a:custGeom>
            <a:solidFill>
              <a:srgbClr val="E7E6E6">
                <a:alpha val="79998"/>
              </a:srgbClr>
            </a:solidFill>
          </p:spPr>
          <p:txBody>
            <a:bodyPr wrap="square" lIns="0" tIns="0" rIns="0" bIns="0" rtlCol="0"/>
            <a:lstStyle/>
            <a:p>
              <a:endParaRPr/>
            </a:p>
          </p:txBody>
        </p:sp>
        <p:sp>
          <p:nvSpPr>
            <p:cNvPr id="102" name="object 102"/>
            <p:cNvSpPr/>
            <p:nvPr/>
          </p:nvSpPr>
          <p:spPr>
            <a:xfrm>
              <a:off x="9422155" y="4193514"/>
              <a:ext cx="511175" cy="165100"/>
            </a:xfrm>
            <a:custGeom>
              <a:avLst/>
              <a:gdLst/>
              <a:ahLst/>
              <a:cxnLst/>
              <a:rect l="l" t="t" r="r" b="b"/>
              <a:pathLst>
                <a:path w="511175" h="165100">
                  <a:moveTo>
                    <a:pt x="0" y="164702"/>
                  </a:moveTo>
                  <a:lnTo>
                    <a:pt x="152232" y="0"/>
                  </a:lnTo>
                  <a:lnTo>
                    <a:pt x="510577" y="0"/>
                  </a:lnTo>
                  <a:lnTo>
                    <a:pt x="358345" y="164702"/>
                  </a:lnTo>
                  <a:lnTo>
                    <a:pt x="0" y="164702"/>
                  </a:lnTo>
                  <a:close/>
                </a:path>
              </a:pathLst>
            </a:custGeom>
            <a:ln w="8235">
              <a:solidFill>
                <a:srgbClr val="1D7D66"/>
              </a:solidFill>
            </a:ln>
          </p:spPr>
          <p:txBody>
            <a:bodyPr wrap="square" lIns="0" tIns="0" rIns="0" bIns="0" rtlCol="0"/>
            <a:lstStyle/>
            <a:p>
              <a:endParaRPr/>
            </a:p>
          </p:txBody>
        </p:sp>
        <p:sp>
          <p:nvSpPr>
            <p:cNvPr id="103" name="object 103"/>
            <p:cNvSpPr/>
            <p:nvPr/>
          </p:nvSpPr>
          <p:spPr>
            <a:xfrm>
              <a:off x="7371613" y="4794681"/>
              <a:ext cx="511175" cy="165100"/>
            </a:xfrm>
            <a:custGeom>
              <a:avLst/>
              <a:gdLst/>
              <a:ahLst/>
              <a:cxnLst/>
              <a:rect l="l" t="t" r="r" b="b"/>
              <a:pathLst>
                <a:path w="511175" h="165100">
                  <a:moveTo>
                    <a:pt x="510578" y="0"/>
                  </a:moveTo>
                  <a:lnTo>
                    <a:pt x="152234" y="0"/>
                  </a:lnTo>
                  <a:lnTo>
                    <a:pt x="0" y="164706"/>
                  </a:lnTo>
                  <a:lnTo>
                    <a:pt x="358343" y="164706"/>
                  </a:lnTo>
                  <a:lnTo>
                    <a:pt x="510578" y="0"/>
                  </a:lnTo>
                  <a:close/>
                </a:path>
              </a:pathLst>
            </a:custGeom>
            <a:solidFill>
              <a:srgbClr val="E7E6E6">
                <a:alpha val="79998"/>
              </a:srgbClr>
            </a:solidFill>
          </p:spPr>
          <p:txBody>
            <a:bodyPr wrap="square" lIns="0" tIns="0" rIns="0" bIns="0" rtlCol="0"/>
            <a:lstStyle/>
            <a:p>
              <a:endParaRPr/>
            </a:p>
          </p:txBody>
        </p:sp>
        <p:sp>
          <p:nvSpPr>
            <p:cNvPr id="104" name="object 104"/>
            <p:cNvSpPr/>
            <p:nvPr/>
          </p:nvSpPr>
          <p:spPr>
            <a:xfrm>
              <a:off x="7371613" y="4794681"/>
              <a:ext cx="511175" cy="165100"/>
            </a:xfrm>
            <a:custGeom>
              <a:avLst/>
              <a:gdLst/>
              <a:ahLst/>
              <a:cxnLst/>
              <a:rect l="l" t="t" r="r" b="b"/>
              <a:pathLst>
                <a:path w="511175" h="165100">
                  <a:moveTo>
                    <a:pt x="0" y="164702"/>
                  </a:moveTo>
                  <a:lnTo>
                    <a:pt x="152232" y="0"/>
                  </a:lnTo>
                  <a:lnTo>
                    <a:pt x="510577" y="0"/>
                  </a:lnTo>
                  <a:lnTo>
                    <a:pt x="358345" y="164702"/>
                  </a:lnTo>
                  <a:lnTo>
                    <a:pt x="0" y="164702"/>
                  </a:lnTo>
                  <a:close/>
                </a:path>
              </a:pathLst>
            </a:custGeom>
            <a:ln w="8235">
              <a:solidFill>
                <a:srgbClr val="1D7D66"/>
              </a:solidFill>
            </a:ln>
          </p:spPr>
          <p:txBody>
            <a:bodyPr wrap="square" lIns="0" tIns="0" rIns="0" bIns="0" rtlCol="0"/>
            <a:lstStyle/>
            <a:p>
              <a:endParaRPr/>
            </a:p>
          </p:txBody>
        </p:sp>
      </p:grpSp>
      <p:sp>
        <p:nvSpPr>
          <p:cNvPr id="105" name="object 105"/>
          <p:cNvSpPr txBox="1"/>
          <p:nvPr/>
        </p:nvSpPr>
        <p:spPr>
          <a:xfrm>
            <a:off x="7400429" y="3168243"/>
            <a:ext cx="593090" cy="247650"/>
          </a:xfrm>
          <a:prstGeom prst="rect">
            <a:avLst/>
          </a:prstGeom>
          <a:ln w="16470">
            <a:solidFill>
              <a:srgbClr val="7A5FC5"/>
            </a:solidFill>
          </a:ln>
        </p:spPr>
        <p:txBody>
          <a:bodyPr vert="horz" wrap="square" lIns="0" tIns="0" rIns="0" bIns="0" rtlCol="0">
            <a:spAutoFit/>
          </a:bodyPr>
          <a:lstStyle/>
          <a:p>
            <a:pPr marL="88900">
              <a:lnSpc>
                <a:spcPts val="1835"/>
              </a:lnSpc>
            </a:pPr>
            <a:r>
              <a:rPr sz="1600" spc="-10" dirty="0">
                <a:latin typeface="Calibri"/>
                <a:cs typeface="Calibri"/>
              </a:rPr>
              <a:t>Class</a:t>
            </a:r>
            <a:endParaRPr sz="1600">
              <a:latin typeface="Calibri"/>
              <a:cs typeface="Calibri"/>
            </a:endParaRPr>
          </a:p>
        </p:txBody>
      </p:sp>
      <p:pic>
        <p:nvPicPr>
          <p:cNvPr id="106" name="object 106"/>
          <p:cNvPicPr/>
          <p:nvPr/>
        </p:nvPicPr>
        <p:blipFill>
          <a:blip r:embed="rId11" cstate="print"/>
          <a:stretch>
            <a:fillRect/>
          </a:stretch>
        </p:blipFill>
        <p:spPr>
          <a:xfrm>
            <a:off x="7556903" y="3440008"/>
            <a:ext cx="164702" cy="205878"/>
          </a:xfrm>
          <a:prstGeom prst="rect">
            <a:avLst/>
          </a:prstGeom>
        </p:spPr>
      </p:pic>
      <p:sp>
        <p:nvSpPr>
          <p:cNvPr id="107" name="object 107"/>
          <p:cNvSpPr txBox="1"/>
          <p:nvPr/>
        </p:nvSpPr>
        <p:spPr>
          <a:xfrm>
            <a:off x="8256892" y="2838843"/>
            <a:ext cx="634365" cy="255904"/>
          </a:xfrm>
          <a:prstGeom prst="rect">
            <a:avLst/>
          </a:prstGeom>
          <a:ln w="16470">
            <a:solidFill>
              <a:srgbClr val="7A5FC5"/>
            </a:solidFill>
          </a:ln>
        </p:spPr>
        <p:txBody>
          <a:bodyPr vert="horz" wrap="square" lIns="0" tIns="0" rIns="0" bIns="0" rtlCol="0">
            <a:spAutoFit/>
          </a:bodyPr>
          <a:lstStyle/>
          <a:p>
            <a:pPr marL="104775">
              <a:lnSpc>
                <a:spcPts val="1850"/>
              </a:lnSpc>
            </a:pPr>
            <a:r>
              <a:rPr sz="1600" spc="-10" dirty="0">
                <a:latin typeface="Calibri"/>
                <a:cs typeface="Calibri"/>
              </a:rPr>
              <a:t>Class</a:t>
            </a:r>
            <a:endParaRPr sz="1600">
              <a:latin typeface="Calibri"/>
              <a:cs typeface="Calibri"/>
            </a:endParaRPr>
          </a:p>
        </p:txBody>
      </p:sp>
      <p:grpSp>
        <p:nvGrpSpPr>
          <p:cNvPr id="108" name="object 108"/>
          <p:cNvGrpSpPr/>
          <p:nvPr/>
        </p:nvGrpSpPr>
        <p:grpSpPr>
          <a:xfrm>
            <a:off x="7491006" y="2863542"/>
            <a:ext cx="2854325" cy="2843530"/>
            <a:chOff x="7491006" y="2863542"/>
            <a:chExt cx="2854325" cy="2843530"/>
          </a:xfrm>
        </p:grpSpPr>
        <p:pic>
          <p:nvPicPr>
            <p:cNvPr id="109" name="object 109"/>
            <p:cNvPicPr/>
            <p:nvPr/>
          </p:nvPicPr>
          <p:blipFill>
            <a:blip r:embed="rId12" cstate="print"/>
            <a:stretch>
              <a:fillRect/>
            </a:stretch>
          </p:blipFill>
          <p:spPr>
            <a:xfrm>
              <a:off x="8545116" y="3110595"/>
              <a:ext cx="164702" cy="205878"/>
            </a:xfrm>
            <a:prstGeom prst="rect">
              <a:avLst/>
            </a:prstGeom>
          </p:spPr>
        </p:pic>
        <p:pic>
          <p:nvPicPr>
            <p:cNvPr id="110" name="object 110"/>
            <p:cNvPicPr/>
            <p:nvPr/>
          </p:nvPicPr>
          <p:blipFill>
            <a:blip r:embed="rId12" cstate="print"/>
            <a:stretch>
              <a:fillRect/>
            </a:stretch>
          </p:blipFill>
          <p:spPr>
            <a:xfrm>
              <a:off x="9730978" y="2863542"/>
              <a:ext cx="164702" cy="205878"/>
            </a:xfrm>
            <a:prstGeom prst="rect">
              <a:avLst/>
            </a:prstGeom>
          </p:spPr>
        </p:pic>
        <p:sp>
          <p:nvSpPr>
            <p:cNvPr id="111" name="object 111"/>
            <p:cNvSpPr/>
            <p:nvPr/>
          </p:nvSpPr>
          <p:spPr>
            <a:xfrm>
              <a:off x="7495133" y="4975860"/>
              <a:ext cx="165100" cy="667385"/>
            </a:xfrm>
            <a:custGeom>
              <a:avLst/>
              <a:gdLst/>
              <a:ahLst/>
              <a:cxnLst/>
              <a:rect l="l" t="t" r="r" b="b"/>
              <a:pathLst>
                <a:path w="165100" h="667385">
                  <a:moveTo>
                    <a:pt x="82359" y="0"/>
                  </a:moveTo>
                  <a:lnTo>
                    <a:pt x="0" y="82346"/>
                  </a:lnTo>
                  <a:lnTo>
                    <a:pt x="41173" y="82346"/>
                  </a:lnTo>
                  <a:lnTo>
                    <a:pt x="41173" y="667040"/>
                  </a:lnTo>
                  <a:lnTo>
                    <a:pt x="123532" y="667040"/>
                  </a:lnTo>
                  <a:lnTo>
                    <a:pt x="123532" y="82346"/>
                  </a:lnTo>
                  <a:lnTo>
                    <a:pt x="164706" y="82346"/>
                  </a:lnTo>
                  <a:lnTo>
                    <a:pt x="82359" y="0"/>
                  </a:lnTo>
                  <a:close/>
                </a:path>
              </a:pathLst>
            </a:custGeom>
            <a:solidFill>
              <a:srgbClr val="28AD8A"/>
            </a:solidFill>
          </p:spPr>
          <p:txBody>
            <a:bodyPr wrap="square" lIns="0" tIns="0" rIns="0" bIns="0" rtlCol="0"/>
            <a:lstStyle/>
            <a:p>
              <a:endParaRPr/>
            </a:p>
          </p:txBody>
        </p:sp>
        <p:sp>
          <p:nvSpPr>
            <p:cNvPr id="112" name="object 112"/>
            <p:cNvSpPr/>
            <p:nvPr/>
          </p:nvSpPr>
          <p:spPr>
            <a:xfrm>
              <a:off x="7495133" y="4975860"/>
              <a:ext cx="165100" cy="667385"/>
            </a:xfrm>
            <a:custGeom>
              <a:avLst/>
              <a:gdLst/>
              <a:ahLst/>
              <a:cxnLst/>
              <a:rect l="l" t="t" r="r" b="b"/>
              <a:pathLst>
                <a:path w="165100" h="667385">
                  <a:moveTo>
                    <a:pt x="0" y="82351"/>
                  </a:moveTo>
                  <a:lnTo>
                    <a:pt x="82351" y="0"/>
                  </a:lnTo>
                  <a:lnTo>
                    <a:pt x="164702" y="82351"/>
                  </a:lnTo>
                  <a:lnTo>
                    <a:pt x="123526" y="82351"/>
                  </a:lnTo>
                  <a:lnTo>
                    <a:pt x="123526" y="667045"/>
                  </a:lnTo>
                  <a:lnTo>
                    <a:pt x="41175" y="667045"/>
                  </a:lnTo>
                  <a:lnTo>
                    <a:pt x="41175" y="82351"/>
                  </a:lnTo>
                  <a:lnTo>
                    <a:pt x="0" y="82351"/>
                  </a:lnTo>
                  <a:close/>
                </a:path>
              </a:pathLst>
            </a:custGeom>
            <a:ln w="8235">
              <a:solidFill>
                <a:srgbClr val="1D7D66"/>
              </a:solidFill>
            </a:ln>
          </p:spPr>
          <p:txBody>
            <a:bodyPr wrap="square" lIns="0" tIns="0" rIns="0" bIns="0" rtlCol="0"/>
            <a:lstStyle/>
            <a:p>
              <a:endParaRPr/>
            </a:p>
          </p:txBody>
        </p:sp>
        <p:pic>
          <p:nvPicPr>
            <p:cNvPr id="113" name="object 113"/>
            <p:cNvPicPr/>
            <p:nvPr/>
          </p:nvPicPr>
          <p:blipFill>
            <a:blip r:embed="rId13" cstate="print"/>
            <a:stretch>
              <a:fillRect/>
            </a:stretch>
          </p:blipFill>
          <p:spPr>
            <a:xfrm>
              <a:off x="7499258" y="4642329"/>
              <a:ext cx="164702" cy="205878"/>
            </a:xfrm>
            <a:prstGeom prst="rect">
              <a:avLst/>
            </a:prstGeom>
          </p:spPr>
        </p:pic>
        <p:sp>
          <p:nvSpPr>
            <p:cNvPr id="114" name="object 114"/>
            <p:cNvSpPr/>
            <p:nvPr/>
          </p:nvSpPr>
          <p:spPr>
            <a:xfrm>
              <a:off x="8425700" y="4613503"/>
              <a:ext cx="165100" cy="659130"/>
            </a:xfrm>
            <a:custGeom>
              <a:avLst/>
              <a:gdLst/>
              <a:ahLst/>
              <a:cxnLst/>
              <a:rect l="l" t="t" r="r" b="b"/>
              <a:pathLst>
                <a:path w="165100" h="659129">
                  <a:moveTo>
                    <a:pt x="82359" y="0"/>
                  </a:moveTo>
                  <a:lnTo>
                    <a:pt x="0" y="82359"/>
                  </a:lnTo>
                  <a:lnTo>
                    <a:pt x="41186" y="82359"/>
                  </a:lnTo>
                  <a:lnTo>
                    <a:pt x="41186" y="658812"/>
                  </a:lnTo>
                  <a:lnTo>
                    <a:pt x="123532" y="658812"/>
                  </a:lnTo>
                  <a:lnTo>
                    <a:pt x="123532" y="82359"/>
                  </a:lnTo>
                  <a:lnTo>
                    <a:pt x="164706" y="82359"/>
                  </a:lnTo>
                  <a:lnTo>
                    <a:pt x="82359" y="0"/>
                  </a:lnTo>
                  <a:close/>
                </a:path>
              </a:pathLst>
            </a:custGeom>
            <a:solidFill>
              <a:srgbClr val="28AD8A"/>
            </a:solidFill>
          </p:spPr>
          <p:txBody>
            <a:bodyPr wrap="square" lIns="0" tIns="0" rIns="0" bIns="0" rtlCol="0"/>
            <a:lstStyle/>
            <a:p>
              <a:endParaRPr/>
            </a:p>
          </p:txBody>
        </p:sp>
        <p:sp>
          <p:nvSpPr>
            <p:cNvPr id="115" name="object 115"/>
            <p:cNvSpPr/>
            <p:nvPr/>
          </p:nvSpPr>
          <p:spPr>
            <a:xfrm>
              <a:off x="8425700" y="4613503"/>
              <a:ext cx="165100" cy="659130"/>
            </a:xfrm>
            <a:custGeom>
              <a:avLst/>
              <a:gdLst/>
              <a:ahLst/>
              <a:cxnLst/>
              <a:rect l="l" t="t" r="r" b="b"/>
              <a:pathLst>
                <a:path w="165100" h="659129">
                  <a:moveTo>
                    <a:pt x="0" y="82351"/>
                  </a:moveTo>
                  <a:lnTo>
                    <a:pt x="82351" y="0"/>
                  </a:lnTo>
                  <a:lnTo>
                    <a:pt x="164702" y="82351"/>
                  </a:lnTo>
                  <a:lnTo>
                    <a:pt x="123526" y="82351"/>
                  </a:lnTo>
                  <a:lnTo>
                    <a:pt x="123526" y="658810"/>
                  </a:lnTo>
                  <a:lnTo>
                    <a:pt x="41175" y="658810"/>
                  </a:lnTo>
                  <a:lnTo>
                    <a:pt x="41175" y="82351"/>
                  </a:lnTo>
                  <a:lnTo>
                    <a:pt x="0" y="82351"/>
                  </a:lnTo>
                  <a:close/>
                </a:path>
              </a:pathLst>
            </a:custGeom>
            <a:ln w="8235">
              <a:solidFill>
                <a:srgbClr val="1D7D66"/>
              </a:solidFill>
            </a:ln>
          </p:spPr>
          <p:txBody>
            <a:bodyPr wrap="square" lIns="0" tIns="0" rIns="0" bIns="0" rtlCol="0"/>
            <a:lstStyle/>
            <a:p>
              <a:endParaRPr/>
            </a:p>
          </p:txBody>
        </p:sp>
        <p:pic>
          <p:nvPicPr>
            <p:cNvPr id="116" name="object 116"/>
            <p:cNvPicPr/>
            <p:nvPr/>
          </p:nvPicPr>
          <p:blipFill>
            <a:blip r:embed="rId14" cstate="print"/>
            <a:stretch>
              <a:fillRect/>
            </a:stretch>
          </p:blipFill>
          <p:spPr>
            <a:xfrm>
              <a:off x="8421583" y="4296458"/>
              <a:ext cx="172937" cy="205878"/>
            </a:xfrm>
            <a:prstGeom prst="rect">
              <a:avLst/>
            </a:prstGeom>
          </p:spPr>
        </p:pic>
        <p:sp>
          <p:nvSpPr>
            <p:cNvPr id="117" name="object 117"/>
            <p:cNvSpPr/>
            <p:nvPr/>
          </p:nvSpPr>
          <p:spPr>
            <a:xfrm>
              <a:off x="9570390" y="4382922"/>
              <a:ext cx="165100" cy="659130"/>
            </a:xfrm>
            <a:custGeom>
              <a:avLst/>
              <a:gdLst/>
              <a:ahLst/>
              <a:cxnLst/>
              <a:rect l="l" t="t" r="r" b="b"/>
              <a:pathLst>
                <a:path w="165100" h="659129">
                  <a:moveTo>
                    <a:pt x="82346" y="0"/>
                  </a:moveTo>
                  <a:lnTo>
                    <a:pt x="0" y="82359"/>
                  </a:lnTo>
                  <a:lnTo>
                    <a:pt x="41173" y="82359"/>
                  </a:lnTo>
                  <a:lnTo>
                    <a:pt x="41173" y="658812"/>
                  </a:lnTo>
                  <a:lnTo>
                    <a:pt x="123520" y="658812"/>
                  </a:lnTo>
                  <a:lnTo>
                    <a:pt x="123520" y="82359"/>
                  </a:lnTo>
                  <a:lnTo>
                    <a:pt x="164706" y="82359"/>
                  </a:lnTo>
                  <a:lnTo>
                    <a:pt x="82346" y="0"/>
                  </a:lnTo>
                  <a:close/>
                </a:path>
              </a:pathLst>
            </a:custGeom>
            <a:solidFill>
              <a:srgbClr val="28AD8A"/>
            </a:solidFill>
          </p:spPr>
          <p:txBody>
            <a:bodyPr wrap="square" lIns="0" tIns="0" rIns="0" bIns="0" rtlCol="0"/>
            <a:lstStyle/>
            <a:p>
              <a:endParaRPr/>
            </a:p>
          </p:txBody>
        </p:sp>
        <p:sp>
          <p:nvSpPr>
            <p:cNvPr id="118" name="object 118"/>
            <p:cNvSpPr/>
            <p:nvPr/>
          </p:nvSpPr>
          <p:spPr>
            <a:xfrm>
              <a:off x="9570390" y="4382922"/>
              <a:ext cx="165100" cy="659130"/>
            </a:xfrm>
            <a:custGeom>
              <a:avLst/>
              <a:gdLst/>
              <a:ahLst/>
              <a:cxnLst/>
              <a:rect l="l" t="t" r="r" b="b"/>
              <a:pathLst>
                <a:path w="165100" h="659129">
                  <a:moveTo>
                    <a:pt x="0" y="82351"/>
                  </a:moveTo>
                  <a:lnTo>
                    <a:pt x="82351" y="0"/>
                  </a:lnTo>
                  <a:lnTo>
                    <a:pt x="164702" y="82351"/>
                  </a:lnTo>
                  <a:lnTo>
                    <a:pt x="123526" y="82351"/>
                  </a:lnTo>
                  <a:lnTo>
                    <a:pt x="123526" y="658810"/>
                  </a:lnTo>
                  <a:lnTo>
                    <a:pt x="41175" y="658810"/>
                  </a:lnTo>
                  <a:lnTo>
                    <a:pt x="41175" y="82351"/>
                  </a:lnTo>
                  <a:lnTo>
                    <a:pt x="0" y="82351"/>
                  </a:lnTo>
                  <a:close/>
                </a:path>
              </a:pathLst>
            </a:custGeom>
            <a:ln w="8235">
              <a:solidFill>
                <a:srgbClr val="1D7D66"/>
              </a:solidFill>
            </a:ln>
          </p:spPr>
          <p:txBody>
            <a:bodyPr wrap="square" lIns="0" tIns="0" rIns="0" bIns="0" rtlCol="0"/>
            <a:lstStyle/>
            <a:p>
              <a:endParaRPr/>
            </a:p>
          </p:txBody>
        </p:sp>
        <p:pic>
          <p:nvPicPr>
            <p:cNvPr id="119" name="object 119"/>
            <p:cNvPicPr/>
            <p:nvPr/>
          </p:nvPicPr>
          <p:blipFill>
            <a:blip r:embed="rId15" cstate="print"/>
            <a:stretch>
              <a:fillRect/>
            </a:stretch>
          </p:blipFill>
          <p:spPr>
            <a:xfrm>
              <a:off x="9566272" y="4057634"/>
              <a:ext cx="172937" cy="205878"/>
            </a:xfrm>
            <a:prstGeom prst="rect">
              <a:avLst/>
            </a:prstGeom>
          </p:spPr>
        </p:pic>
        <p:sp>
          <p:nvSpPr>
            <p:cNvPr id="120" name="object 120"/>
            <p:cNvSpPr/>
            <p:nvPr/>
          </p:nvSpPr>
          <p:spPr>
            <a:xfrm>
              <a:off x="7540435" y="4947030"/>
              <a:ext cx="2804795" cy="760095"/>
            </a:xfrm>
            <a:custGeom>
              <a:avLst/>
              <a:gdLst/>
              <a:ahLst/>
              <a:cxnLst/>
              <a:rect l="l" t="t" r="r" b="b"/>
              <a:pathLst>
                <a:path w="2804795" h="760095">
                  <a:moveTo>
                    <a:pt x="2804452" y="16471"/>
                  </a:moveTo>
                  <a:lnTo>
                    <a:pt x="2256421" y="16471"/>
                  </a:lnTo>
                  <a:lnTo>
                    <a:pt x="2256421" y="0"/>
                  </a:lnTo>
                  <a:lnTo>
                    <a:pt x="2207006" y="24701"/>
                  </a:lnTo>
                  <a:lnTo>
                    <a:pt x="2256421" y="49415"/>
                  </a:lnTo>
                  <a:lnTo>
                    <a:pt x="2256421" y="32943"/>
                  </a:lnTo>
                  <a:lnTo>
                    <a:pt x="2692882" y="32943"/>
                  </a:lnTo>
                  <a:lnTo>
                    <a:pt x="1109941" y="273050"/>
                  </a:lnTo>
                  <a:lnTo>
                    <a:pt x="1107478" y="256768"/>
                  </a:lnTo>
                  <a:lnTo>
                    <a:pt x="1062329" y="288594"/>
                  </a:lnTo>
                  <a:lnTo>
                    <a:pt x="1114882" y="305612"/>
                  </a:lnTo>
                  <a:lnTo>
                    <a:pt x="1112418" y="289331"/>
                  </a:lnTo>
                  <a:lnTo>
                    <a:pt x="2669121" y="53213"/>
                  </a:lnTo>
                  <a:lnTo>
                    <a:pt x="45796" y="727633"/>
                  </a:lnTo>
                  <a:lnTo>
                    <a:pt x="41694" y="711682"/>
                  </a:lnTo>
                  <a:lnTo>
                    <a:pt x="0" y="747915"/>
                  </a:lnTo>
                  <a:lnTo>
                    <a:pt x="54000" y="759536"/>
                  </a:lnTo>
                  <a:lnTo>
                    <a:pt x="49898" y="743585"/>
                  </a:lnTo>
                  <a:lnTo>
                    <a:pt x="2783052" y="40919"/>
                  </a:lnTo>
                  <a:lnTo>
                    <a:pt x="2781808" y="36118"/>
                  </a:lnTo>
                  <a:lnTo>
                    <a:pt x="2802686" y="32943"/>
                  </a:lnTo>
                  <a:lnTo>
                    <a:pt x="2804452" y="32943"/>
                  </a:lnTo>
                  <a:lnTo>
                    <a:pt x="2804452" y="16471"/>
                  </a:lnTo>
                  <a:close/>
                </a:path>
              </a:pathLst>
            </a:custGeom>
            <a:solidFill>
              <a:srgbClr val="C8472B"/>
            </a:solidFill>
          </p:spPr>
          <p:txBody>
            <a:bodyPr wrap="square" lIns="0" tIns="0" rIns="0" bIns="0" rtlCol="0"/>
            <a:lstStyle/>
            <a:p>
              <a:endParaRPr/>
            </a:p>
          </p:txBody>
        </p:sp>
      </p:grpSp>
      <p:sp>
        <p:nvSpPr>
          <p:cNvPr id="121" name="object 121"/>
          <p:cNvSpPr txBox="1"/>
          <p:nvPr/>
        </p:nvSpPr>
        <p:spPr>
          <a:xfrm>
            <a:off x="9648621" y="2591790"/>
            <a:ext cx="576580" cy="247650"/>
          </a:xfrm>
          <a:prstGeom prst="rect">
            <a:avLst/>
          </a:prstGeom>
          <a:ln w="16470">
            <a:solidFill>
              <a:srgbClr val="7A5FC5"/>
            </a:solidFill>
          </a:ln>
        </p:spPr>
        <p:txBody>
          <a:bodyPr vert="horz" wrap="square" lIns="0" tIns="0" rIns="0" bIns="0" rtlCol="0">
            <a:spAutoFit/>
          </a:bodyPr>
          <a:lstStyle/>
          <a:p>
            <a:pPr marL="74930">
              <a:lnSpc>
                <a:spcPts val="1845"/>
              </a:lnSpc>
            </a:pPr>
            <a:r>
              <a:rPr sz="1600" spc="-10" dirty="0">
                <a:latin typeface="Calibri"/>
                <a:cs typeface="Calibri"/>
              </a:rPr>
              <a:t>Class</a:t>
            </a:r>
            <a:endParaRPr sz="1600">
              <a:latin typeface="Calibri"/>
              <a:cs typeface="Calibri"/>
            </a:endParaRPr>
          </a:p>
        </p:txBody>
      </p:sp>
      <p:sp>
        <p:nvSpPr>
          <p:cNvPr id="122" name="object 122"/>
          <p:cNvSpPr txBox="1"/>
          <p:nvPr/>
        </p:nvSpPr>
        <p:spPr>
          <a:xfrm>
            <a:off x="10343730" y="4900860"/>
            <a:ext cx="1298575" cy="987425"/>
          </a:xfrm>
          <a:prstGeom prst="rect">
            <a:avLst/>
          </a:prstGeom>
        </p:spPr>
        <p:txBody>
          <a:bodyPr vert="horz" wrap="square" lIns="0" tIns="7620" rIns="0" bIns="0" rtlCol="0">
            <a:spAutoFit/>
          </a:bodyPr>
          <a:lstStyle/>
          <a:p>
            <a:pPr marL="12700" marR="5080">
              <a:lnSpc>
                <a:spcPct val="102299"/>
              </a:lnSpc>
              <a:spcBef>
                <a:spcPts val="60"/>
              </a:spcBef>
            </a:pPr>
            <a:r>
              <a:rPr sz="1550" dirty="0">
                <a:latin typeface="Calibri"/>
                <a:cs typeface="Calibri"/>
              </a:rPr>
              <a:t>Regions</a:t>
            </a:r>
            <a:r>
              <a:rPr sz="1550" spc="-45" dirty="0">
                <a:latin typeface="Calibri"/>
                <a:cs typeface="Calibri"/>
              </a:rPr>
              <a:t> </a:t>
            </a:r>
            <a:r>
              <a:rPr sz="1550" spc="-35" dirty="0">
                <a:latin typeface="Calibri"/>
                <a:cs typeface="Calibri"/>
              </a:rPr>
              <a:t>of </a:t>
            </a:r>
            <a:r>
              <a:rPr sz="1550" spc="-10" dirty="0">
                <a:latin typeface="Calibri"/>
                <a:cs typeface="Calibri"/>
              </a:rPr>
              <a:t>Interest</a:t>
            </a:r>
            <a:r>
              <a:rPr sz="1550" spc="-85" dirty="0">
                <a:latin typeface="Calibri"/>
                <a:cs typeface="Calibri"/>
              </a:rPr>
              <a:t> </a:t>
            </a:r>
            <a:r>
              <a:rPr sz="1550" spc="-20" dirty="0">
                <a:latin typeface="Calibri"/>
                <a:cs typeface="Calibri"/>
              </a:rPr>
              <a:t>(RoI) </a:t>
            </a:r>
            <a:r>
              <a:rPr sz="1550" dirty="0">
                <a:latin typeface="Calibri"/>
                <a:cs typeface="Calibri"/>
              </a:rPr>
              <a:t>from</a:t>
            </a:r>
            <a:r>
              <a:rPr sz="1550" spc="-50" dirty="0">
                <a:latin typeface="Calibri"/>
                <a:cs typeface="Calibri"/>
              </a:rPr>
              <a:t> </a:t>
            </a:r>
            <a:r>
              <a:rPr sz="1550" dirty="0">
                <a:latin typeface="Calibri"/>
                <a:cs typeface="Calibri"/>
              </a:rPr>
              <a:t>a </a:t>
            </a:r>
            <a:r>
              <a:rPr sz="1550" spc="-10" dirty="0">
                <a:latin typeface="Calibri"/>
                <a:cs typeface="Calibri"/>
              </a:rPr>
              <a:t>proposal </a:t>
            </a:r>
            <a:r>
              <a:rPr sz="1550" dirty="0">
                <a:latin typeface="Calibri"/>
                <a:cs typeface="Calibri"/>
              </a:rPr>
              <a:t>method</a:t>
            </a:r>
            <a:r>
              <a:rPr sz="1550" spc="-45" dirty="0">
                <a:latin typeface="Calibri"/>
                <a:cs typeface="Calibri"/>
              </a:rPr>
              <a:t> </a:t>
            </a:r>
            <a:r>
              <a:rPr sz="1550" spc="-20" dirty="0">
                <a:latin typeface="Calibri"/>
                <a:cs typeface="Calibri"/>
              </a:rPr>
              <a:t>(~2k)</a:t>
            </a:r>
            <a:endParaRPr sz="1550">
              <a:latin typeface="Calibri"/>
              <a:cs typeface="Calibri"/>
            </a:endParaRPr>
          </a:p>
        </p:txBody>
      </p:sp>
      <p:sp>
        <p:nvSpPr>
          <p:cNvPr id="123" name="object 123"/>
          <p:cNvSpPr txBox="1"/>
          <p:nvPr/>
        </p:nvSpPr>
        <p:spPr>
          <a:xfrm>
            <a:off x="9970046" y="3251867"/>
            <a:ext cx="1561465" cy="1377950"/>
          </a:xfrm>
          <a:prstGeom prst="rect">
            <a:avLst/>
          </a:prstGeom>
        </p:spPr>
        <p:txBody>
          <a:bodyPr vert="horz" wrap="square" lIns="0" tIns="10795" rIns="0" bIns="0" rtlCol="0">
            <a:spAutoFit/>
          </a:bodyPr>
          <a:lstStyle/>
          <a:p>
            <a:pPr marL="349250" marR="5080">
              <a:lnSpc>
                <a:spcPct val="101099"/>
              </a:lnSpc>
              <a:spcBef>
                <a:spcPts val="85"/>
              </a:spcBef>
            </a:pPr>
            <a:r>
              <a:rPr sz="1550" spc="-10" dirty="0">
                <a:latin typeface="Calibri"/>
                <a:cs typeface="Calibri"/>
              </a:rPr>
              <a:t>Forward</a:t>
            </a:r>
            <a:r>
              <a:rPr sz="1550" spc="-25" dirty="0">
                <a:latin typeface="Calibri"/>
                <a:cs typeface="Calibri"/>
              </a:rPr>
              <a:t> </a:t>
            </a:r>
            <a:r>
              <a:rPr sz="1550" spc="-20" dirty="0">
                <a:latin typeface="Calibri"/>
                <a:cs typeface="Calibri"/>
              </a:rPr>
              <a:t>each </a:t>
            </a:r>
            <a:r>
              <a:rPr sz="1550" dirty="0">
                <a:latin typeface="Calibri"/>
                <a:cs typeface="Calibri"/>
              </a:rPr>
              <a:t>region</a:t>
            </a:r>
            <a:r>
              <a:rPr sz="1550" spc="-45" dirty="0">
                <a:latin typeface="Calibri"/>
                <a:cs typeface="Calibri"/>
              </a:rPr>
              <a:t> </a:t>
            </a:r>
            <a:r>
              <a:rPr sz="1550" spc="-10" dirty="0">
                <a:latin typeface="Calibri"/>
                <a:cs typeface="Calibri"/>
              </a:rPr>
              <a:t>through ConvNet</a:t>
            </a:r>
            <a:endParaRPr sz="1550">
              <a:latin typeface="Calibri"/>
              <a:cs typeface="Calibri"/>
            </a:endParaRPr>
          </a:p>
          <a:p>
            <a:pPr marL="12700" marR="114935">
              <a:lnSpc>
                <a:spcPct val="101099"/>
              </a:lnSpc>
              <a:spcBef>
                <a:spcPts val="1260"/>
              </a:spcBef>
            </a:pPr>
            <a:r>
              <a:rPr sz="1550" dirty="0">
                <a:latin typeface="Calibri"/>
                <a:cs typeface="Calibri"/>
              </a:rPr>
              <a:t>Warped</a:t>
            </a:r>
            <a:r>
              <a:rPr sz="1550" spc="-80" dirty="0">
                <a:latin typeface="Calibri"/>
                <a:cs typeface="Calibri"/>
              </a:rPr>
              <a:t> </a:t>
            </a:r>
            <a:r>
              <a:rPr sz="1550" spc="-20" dirty="0">
                <a:latin typeface="Calibri"/>
                <a:cs typeface="Calibri"/>
              </a:rPr>
              <a:t>image </a:t>
            </a:r>
            <a:r>
              <a:rPr sz="1550" dirty="0">
                <a:latin typeface="Calibri"/>
                <a:cs typeface="Calibri"/>
              </a:rPr>
              <a:t>regions</a:t>
            </a:r>
            <a:r>
              <a:rPr sz="1550" spc="-5" dirty="0">
                <a:latin typeface="Calibri"/>
                <a:cs typeface="Calibri"/>
              </a:rPr>
              <a:t> </a:t>
            </a:r>
            <a:r>
              <a:rPr sz="1550" spc="-20" dirty="0">
                <a:latin typeface="Calibri"/>
                <a:cs typeface="Calibri"/>
              </a:rPr>
              <a:t>(224x224)</a:t>
            </a:r>
            <a:endParaRPr sz="1550">
              <a:latin typeface="Calibri"/>
              <a:cs typeface="Calibri"/>
            </a:endParaRPr>
          </a:p>
        </p:txBody>
      </p:sp>
      <p:sp>
        <p:nvSpPr>
          <p:cNvPr id="124" name="object 124"/>
          <p:cNvSpPr txBox="1"/>
          <p:nvPr/>
        </p:nvSpPr>
        <p:spPr>
          <a:xfrm>
            <a:off x="8981579" y="2591790"/>
            <a:ext cx="593090" cy="247650"/>
          </a:xfrm>
          <a:prstGeom prst="rect">
            <a:avLst/>
          </a:prstGeom>
          <a:ln w="16470">
            <a:solidFill>
              <a:srgbClr val="0000FF"/>
            </a:solidFill>
          </a:ln>
        </p:spPr>
        <p:txBody>
          <a:bodyPr vert="horz" wrap="square" lIns="0" tIns="0" rIns="0" bIns="0" rtlCol="0">
            <a:spAutoFit/>
          </a:bodyPr>
          <a:lstStyle/>
          <a:p>
            <a:pPr marL="83185">
              <a:lnSpc>
                <a:spcPts val="1845"/>
              </a:lnSpc>
            </a:pPr>
            <a:r>
              <a:rPr sz="1600" spc="-20" dirty="0">
                <a:latin typeface="Calibri"/>
                <a:cs typeface="Calibri"/>
              </a:rPr>
              <a:t>Bbox</a:t>
            </a:r>
            <a:endParaRPr sz="1600">
              <a:latin typeface="Calibri"/>
              <a:cs typeface="Calibri"/>
            </a:endParaRPr>
          </a:p>
        </p:txBody>
      </p:sp>
      <p:grpSp>
        <p:nvGrpSpPr>
          <p:cNvPr id="125" name="object 125"/>
          <p:cNvGrpSpPr/>
          <p:nvPr/>
        </p:nvGrpSpPr>
        <p:grpSpPr>
          <a:xfrm>
            <a:off x="7251169" y="2895210"/>
            <a:ext cx="2346960" cy="755015"/>
            <a:chOff x="7251169" y="2895210"/>
            <a:chExt cx="2346960" cy="755015"/>
          </a:xfrm>
        </p:grpSpPr>
        <p:pic>
          <p:nvPicPr>
            <p:cNvPr id="126" name="object 126"/>
            <p:cNvPicPr/>
            <p:nvPr/>
          </p:nvPicPr>
          <p:blipFill>
            <a:blip r:embed="rId16" cstate="print"/>
            <a:stretch>
              <a:fillRect/>
            </a:stretch>
          </p:blipFill>
          <p:spPr>
            <a:xfrm>
              <a:off x="9418653" y="2895210"/>
              <a:ext cx="179183" cy="179183"/>
            </a:xfrm>
            <a:prstGeom prst="rect">
              <a:avLst/>
            </a:prstGeom>
          </p:spPr>
        </p:pic>
        <p:pic>
          <p:nvPicPr>
            <p:cNvPr id="127" name="object 127"/>
            <p:cNvPicPr/>
            <p:nvPr/>
          </p:nvPicPr>
          <p:blipFill>
            <a:blip r:embed="rId17" cstate="print"/>
            <a:stretch>
              <a:fillRect/>
            </a:stretch>
          </p:blipFill>
          <p:spPr>
            <a:xfrm>
              <a:off x="8110515" y="3146263"/>
              <a:ext cx="179183" cy="179183"/>
            </a:xfrm>
            <a:prstGeom prst="rect">
              <a:avLst/>
            </a:prstGeom>
          </p:spPr>
        </p:pic>
        <p:pic>
          <p:nvPicPr>
            <p:cNvPr id="128" name="object 128"/>
            <p:cNvPicPr/>
            <p:nvPr/>
          </p:nvPicPr>
          <p:blipFill>
            <a:blip r:embed="rId18" cstate="print"/>
            <a:stretch>
              <a:fillRect/>
            </a:stretch>
          </p:blipFill>
          <p:spPr>
            <a:xfrm>
              <a:off x="7251169" y="3470444"/>
              <a:ext cx="179183" cy="179183"/>
            </a:xfrm>
            <a:prstGeom prst="rect">
              <a:avLst/>
            </a:prstGeom>
          </p:spPr>
        </p:pic>
      </p:grpSp>
      <p:sp>
        <p:nvSpPr>
          <p:cNvPr id="129" name="object 129"/>
          <p:cNvSpPr txBox="1"/>
          <p:nvPr/>
        </p:nvSpPr>
        <p:spPr>
          <a:xfrm>
            <a:off x="7548664" y="2838843"/>
            <a:ext cx="593090" cy="247650"/>
          </a:xfrm>
          <a:prstGeom prst="rect">
            <a:avLst/>
          </a:prstGeom>
          <a:ln w="16470">
            <a:solidFill>
              <a:srgbClr val="0000FF"/>
            </a:solidFill>
          </a:ln>
        </p:spPr>
        <p:txBody>
          <a:bodyPr vert="horz" wrap="square" lIns="0" tIns="0" rIns="0" bIns="0" rtlCol="0">
            <a:spAutoFit/>
          </a:bodyPr>
          <a:lstStyle/>
          <a:p>
            <a:pPr marL="83185">
              <a:lnSpc>
                <a:spcPts val="1845"/>
              </a:lnSpc>
            </a:pPr>
            <a:r>
              <a:rPr sz="1600" spc="-20" dirty="0">
                <a:latin typeface="Calibri"/>
                <a:cs typeface="Calibri"/>
              </a:rPr>
              <a:t>Bbox</a:t>
            </a:r>
            <a:endParaRPr sz="1600">
              <a:latin typeface="Calibri"/>
              <a:cs typeface="Calibri"/>
            </a:endParaRPr>
          </a:p>
        </p:txBody>
      </p:sp>
      <p:sp>
        <p:nvSpPr>
          <p:cNvPr id="133" name="object 133"/>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34" name="object 134"/>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70</a:t>
            </a:fld>
            <a:endParaRPr spc="-25" dirty="0"/>
          </a:p>
        </p:txBody>
      </p:sp>
      <p:sp>
        <p:nvSpPr>
          <p:cNvPr id="135" name="object 135"/>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130" name="object 130"/>
          <p:cNvSpPr txBox="1"/>
          <p:nvPr/>
        </p:nvSpPr>
        <p:spPr>
          <a:xfrm>
            <a:off x="6708685" y="3176473"/>
            <a:ext cx="593090" cy="247650"/>
          </a:xfrm>
          <a:prstGeom prst="rect">
            <a:avLst/>
          </a:prstGeom>
          <a:ln w="16470">
            <a:solidFill>
              <a:srgbClr val="0000FF"/>
            </a:solidFill>
          </a:ln>
        </p:spPr>
        <p:txBody>
          <a:bodyPr vert="horz" wrap="square" lIns="0" tIns="0" rIns="0" bIns="0" rtlCol="0">
            <a:spAutoFit/>
          </a:bodyPr>
          <a:lstStyle/>
          <a:p>
            <a:pPr marL="84455">
              <a:lnSpc>
                <a:spcPts val="1795"/>
              </a:lnSpc>
            </a:pPr>
            <a:r>
              <a:rPr sz="1600" spc="-20" dirty="0">
                <a:latin typeface="Calibri"/>
                <a:cs typeface="Calibri"/>
              </a:rPr>
              <a:t>Bbox</a:t>
            </a:r>
            <a:endParaRPr sz="1600">
              <a:latin typeface="Calibri"/>
              <a:cs typeface="Calibri"/>
            </a:endParaRPr>
          </a:p>
        </p:txBody>
      </p:sp>
      <p:sp>
        <p:nvSpPr>
          <p:cNvPr id="131" name="object 131"/>
          <p:cNvSpPr txBox="1"/>
          <p:nvPr/>
        </p:nvSpPr>
        <p:spPr>
          <a:xfrm>
            <a:off x="996696" y="1349755"/>
            <a:ext cx="4250690" cy="760095"/>
          </a:xfrm>
          <a:prstGeom prst="rect">
            <a:avLst/>
          </a:prstGeom>
        </p:spPr>
        <p:txBody>
          <a:bodyPr vert="horz" wrap="square" lIns="0" tIns="9525" rIns="0" bIns="0" rtlCol="0">
            <a:spAutoFit/>
          </a:bodyPr>
          <a:lstStyle/>
          <a:p>
            <a:pPr marL="12700" marR="5080">
              <a:lnSpc>
                <a:spcPct val="100800"/>
              </a:lnSpc>
              <a:spcBef>
                <a:spcPts val="75"/>
              </a:spcBef>
            </a:pPr>
            <a:r>
              <a:rPr sz="2400" b="1" spc="-10" dirty="0">
                <a:latin typeface="Calibri"/>
                <a:cs typeface="Calibri"/>
              </a:rPr>
              <a:t>Fast</a:t>
            </a:r>
            <a:r>
              <a:rPr sz="2400" b="1" spc="-50" dirty="0">
                <a:latin typeface="Calibri"/>
                <a:cs typeface="Calibri"/>
              </a:rPr>
              <a:t> </a:t>
            </a:r>
            <a:r>
              <a:rPr sz="2400" b="1" spc="-10" dirty="0">
                <a:latin typeface="Calibri"/>
                <a:cs typeface="Calibri"/>
              </a:rPr>
              <a:t>R-</a:t>
            </a:r>
            <a:r>
              <a:rPr sz="2400" b="1" dirty="0">
                <a:latin typeface="Calibri"/>
                <a:cs typeface="Calibri"/>
              </a:rPr>
              <a:t>CNN</a:t>
            </a:r>
            <a:r>
              <a:rPr sz="2400" dirty="0">
                <a:latin typeface="Calibri"/>
                <a:cs typeface="Calibri"/>
              </a:rPr>
              <a:t>:</a:t>
            </a:r>
            <a:r>
              <a:rPr sz="2400" spc="-60" dirty="0">
                <a:latin typeface="Calibri"/>
                <a:cs typeface="Calibri"/>
              </a:rPr>
              <a:t> </a:t>
            </a:r>
            <a:r>
              <a:rPr sz="2400" dirty="0">
                <a:latin typeface="Calibri"/>
                <a:cs typeface="Calibri"/>
              </a:rPr>
              <a:t>Apply</a:t>
            </a:r>
            <a:r>
              <a:rPr sz="2400" spc="-50" dirty="0">
                <a:latin typeface="Calibri"/>
                <a:cs typeface="Calibri"/>
              </a:rPr>
              <a:t> </a:t>
            </a:r>
            <a:r>
              <a:rPr sz="2400" spc="-10" dirty="0">
                <a:latin typeface="Calibri"/>
                <a:cs typeface="Calibri"/>
              </a:rPr>
              <a:t>differentiable </a:t>
            </a:r>
            <a:r>
              <a:rPr sz="2400" dirty="0">
                <a:latin typeface="Calibri"/>
                <a:cs typeface="Calibri"/>
              </a:rPr>
              <a:t>cropping</a:t>
            </a:r>
            <a:r>
              <a:rPr sz="2400" spc="-80" dirty="0">
                <a:latin typeface="Calibri"/>
                <a:cs typeface="Calibri"/>
              </a:rPr>
              <a:t> </a:t>
            </a:r>
            <a:r>
              <a:rPr sz="2400" dirty="0">
                <a:latin typeface="Calibri"/>
                <a:cs typeface="Calibri"/>
              </a:rPr>
              <a:t>to</a:t>
            </a:r>
            <a:r>
              <a:rPr sz="2400" spc="-80" dirty="0">
                <a:latin typeface="Calibri"/>
                <a:cs typeface="Calibri"/>
              </a:rPr>
              <a:t> </a:t>
            </a:r>
            <a:r>
              <a:rPr sz="2400" dirty="0">
                <a:latin typeface="Calibri"/>
                <a:cs typeface="Calibri"/>
              </a:rPr>
              <a:t>shared</a:t>
            </a:r>
            <a:r>
              <a:rPr sz="2400" spc="-75" dirty="0">
                <a:latin typeface="Calibri"/>
                <a:cs typeface="Calibri"/>
              </a:rPr>
              <a:t> </a:t>
            </a:r>
            <a:r>
              <a:rPr sz="2400" dirty="0">
                <a:latin typeface="Calibri"/>
                <a:cs typeface="Calibri"/>
              </a:rPr>
              <a:t>image</a:t>
            </a:r>
            <a:r>
              <a:rPr sz="2400" spc="-70" dirty="0">
                <a:latin typeface="Calibri"/>
                <a:cs typeface="Calibri"/>
              </a:rPr>
              <a:t> </a:t>
            </a:r>
            <a:r>
              <a:rPr sz="2400" spc="-10" dirty="0">
                <a:latin typeface="Calibri"/>
                <a:cs typeface="Calibri"/>
              </a:rPr>
              <a:t>features</a:t>
            </a:r>
            <a:endParaRPr sz="2400">
              <a:latin typeface="Calibri"/>
              <a:cs typeface="Calibri"/>
            </a:endParaRPr>
          </a:p>
        </p:txBody>
      </p:sp>
      <p:sp>
        <p:nvSpPr>
          <p:cNvPr id="132" name="object 132"/>
          <p:cNvSpPr txBox="1"/>
          <p:nvPr/>
        </p:nvSpPr>
        <p:spPr>
          <a:xfrm>
            <a:off x="6696836" y="1346708"/>
            <a:ext cx="4399280"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“Slow”</a:t>
            </a:r>
            <a:r>
              <a:rPr sz="2400" b="1" spc="-10" dirty="0">
                <a:latin typeface="Calibri"/>
                <a:cs typeface="Calibri"/>
              </a:rPr>
              <a:t> R-</a:t>
            </a:r>
            <a:r>
              <a:rPr sz="2400" b="1" dirty="0">
                <a:latin typeface="Calibri"/>
                <a:cs typeface="Calibri"/>
              </a:rPr>
              <a:t>CNN</a:t>
            </a:r>
            <a:r>
              <a:rPr sz="2400" dirty="0">
                <a:latin typeface="Calibri"/>
                <a:cs typeface="Calibri"/>
              </a:rPr>
              <a:t>:</a:t>
            </a:r>
            <a:r>
              <a:rPr sz="2400" spc="-20" dirty="0">
                <a:latin typeface="Calibri"/>
                <a:cs typeface="Calibri"/>
              </a:rPr>
              <a:t> </a:t>
            </a:r>
            <a:r>
              <a:rPr sz="2400" dirty="0">
                <a:latin typeface="Calibri"/>
                <a:cs typeface="Calibri"/>
              </a:rPr>
              <a:t>Apply</a:t>
            </a:r>
            <a:r>
              <a:rPr sz="2400" spc="-10" dirty="0">
                <a:latin typeface="Calibri"/>
                <a:cs typeface="Calibri"/>
              </a:rPr>
              <a:t> differentiable </a:t>
            </a:r>
            <a:r>
              <a:rPr sz="2400" dirty="0">
                <a:latin typeface="Calibri"/>
                <a:cs typeface="Calibri"/>
              </a:rPr>
              <a:t>cropping</a:t>
            </a:r>
            <a:r>
              <a:rPr sz="2400" spc="-80" dirty="0">
                <a:latin typeface="Calibri"/>
                <a:cs typeface="Calibri"/>
              </a:rPr>
              <a:t> </a:t>
            </a:r>
            <a:r>
              <a:rPr sz="2400" dirty="0">
                <a:latin typeface="Calibri"/>
                <a:cs typeface="Calibri"/>
              </a:rPr>
              <a:t>to</a:t>
            </a:r>
            <a:r>
              <a:rPr sz="2400" spc="-80" dirty="0">
                <a:latin typeface="Calibri"/>
                <a:cs typeface="Calibri"/>
              </a:rPr>
              <a:t> </a:t>
            </a:r>
            <a:r>
              <a:rPr sz="2400" dirty="0">
                <a:latin typeface="Calibri"/>
                <a:cs typeface="Calibri"/>
              </a:rPr>
              <a:t>shared</a:t>
            </a:r>
            <a:r>
              <a:rPr sz="2400" spc="-75" dirty="0">
                <a:latin typeface="Calibri"/>
                <a:cs typeface="Calibri"/>
              </a:rPr>
              <a:t> </a:t>
            </a:r>
            <a:r>
              <a:rPr sz="2400" dirty="0">
                <a:latin typeface="Calibri"/>
                <a:cs typeface="Calibri"/>
              </a:rPr>
              <a:t>image</a:t>
            </a:r>
            <a:r>
              <a:rPr sz="2400" spc="-70" dirty="0">
                <a:latin typeface="Calibri"/>
                <a:cs typeface="Calibri"/>
              </a:rPr>
              <a:t> </a:t>
            </a:r>
            <a:r>
              <a:rPr sz="2400" spc="-10" dirty="0">
                <a:latin typeface="Calibri"/>
                <a:cs typeface="Calibri"/>
              </a:rPr>
              <a:t>features</a:t>
            </a:r>
            <a:endParaRPr sz="2400">
              <a:latin typeface="Calibri"/>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Fast</a:t>
            </a:r>
            <a:r>
              <a:rPr spc="-70" dirty="0"/>
              <a:t> </a:t>
            </a:r>
            <a:r>
              <a:rPr spc="-20" dirty="0"/>
              <a:t>R-</a:t>
            </a:r>
            <a:r>
              <a:rPr dirty="0"/>
              <a:t>CNN</a:t>
            </a:r>
            <a:r>
              <a:rPr spc="-70" dirty="0"/>
              <a:t> </a:t>
            </a:r>
            <a:r>
              <a:rPr dirty="0"/>
              <a:t>vs</a:t>
            </a:r>
            <a:r>
              <a:rPr spc="-60" dirty="0"/>
              <a:t> </a:t>
            </a:r>
            <a:r>
              <a:rPr dirty="0"/>
              <a:t>“Slow”</a:t>
            </a:r>
            <a:r>
              <a:rPr spc="-65" dirty="0"/>
              <a:t> </a:t>
            </a:r>
            <a:r>
              <a:rPr spc="-20" dirty="0"/>
              <a:t>R-</a:t>
            </a:r>
            <a:r>
              <a:rPr spc="-25" dirty="0"/>
              <a:t>CNN</a:t>
            </a:r>
          </a:p>
        </p:txBody>
      </p:sp>
      <p:pic>
        <p:nvPicPr>
          <p:cNvPr id="3" name="object 3"/>
          <p:cNvPicPr/>
          <p:nvPr/>
        </p:nvPicPr>
        <p:blipFill>
          <a:blip r:embed="rId2" cstate="print"/>
          <a:stretch>
            <a:fillRect/>
          </a:stretch>
        </p:blipFill>
        <p:spPr>
          <a:xfrm>
            <a:off x="182879" y="1875577"/>
            <a:ext cx="4951611" cy="2924089"/>
          </a:xfrm>
          <a:prstGeom prst="rect">
            <a:avLst/>
          </a:prstGeom>
        </p:spPr>
      </p:pic>
      <p:pic>
        <p:nvPicPr>
          <p:cNvPr id="4" name="object 4"/>
          <p:cNvPicPr/>
          <p:nvPr/>
        </p:nvPicPr>
        <p:blipFill>
          <a:blip r:embed="rId3" cstate="print"/>
          <a:stretch>
            <a:fillRect/>
          </a:stretch>
        </p:blipFill>
        <p:spPr>
          <a:xfrm>
            <a:off x="5815353" y="1587679"/>
            <a:ext cx="5627294" cy="3598306"/>
          </a:xfrm>
          <a:prstGeom prst="rect">
            <a:avLst/>
          </a:prstGeom>
        </p:spPr>
      </p:pic>
      <p:sp>
        <p:nvSpPr>
          <p:cNvPr id="5" name="object 5"/>
          <p:cNvSpPr txBox="1"/>
          <p:nvPr/>
        </p:nvSpPr>
        <p:spPr>
          <a:xfrm>
            <a:off x="109168" y="5803981"/>
            <a:ext cx="6101715" cy="525145"/>
          </a:xfrm>
          <a:prstGeom prst="rect">
            <a:avLst/>
          </a:prstGeom>
        </p:spPr>
        <p:txBody>
          <a:bodyPr vert="horz" wrap="square" lIns="0" tIns="13335" rIns="0" bIns="0" rtlCol="0">
            <a:spAutoFit/>
          </a:bodyPr>
          <a:lstStyle/>
          <a:p>
            <a:pPr marL="12700" marR="5080">
              <a:lnSpc>
                <a:spcPts val="1300"/>
              </a:lnSpc>
              <a:spcBef>
                <a:spcPts val="105"/>
              </a:spcBef>
            </a:pPr>
            <a:r>
              <a:rPr sz="1100" spc="-20" dirty="0">
                <a:latin typeface="Calibri"/>
                <a:cs typeface="Calibri"/>
              </a:rPr>
              <a:t>Girshick</a:t>
            </a:r>
            <a:r>
              <a:rPr sz="1100" spc="-5" dirty="0">
                <a:latin typeface="Calibri"/>
                <a:cs typeface="Calibri"/>
              </a:rPr>
              <a:t> </a:t>
            </a:r>
            <a:r>
              <a:rPr sz="1100" dirty="0">
                <a:latin typeface="Calibri"/>
                <a:cs typeface="Calibri"/>
              </a:rPr>
              <a:t>et al,</a:t>
            </a:r>
            <a:r>
              <a:rPr sz="1100" spc="-5" dirty="0">
                <a:latin typeface="Calibri"/>
                <a:cs typeface="Calibri"/>
              </a:rPr>
              <a:t> </a:t>
            </a:r>
            <a:r>
              <a:rPr sz="1100" spc="-20" dirty="0">
                <a:latin typeface="Calibri"/>
                <a:cs typeface="Calibri"/>
              </a:rPr>
              <a:t>“Rich</a:t>
            </a:r>
            <a:r>
              <a:rPr sz="1100" spc="-10" dirty="0">
                <a:latin typeface="Calibri"/>
                <a:cs typeface="Calibri"/>
              </a:rPr>
              <a:t> </a:t>
            </a:r>
            <a:r>
              <a:rPr sz="1100" spc="-20" dirty="0">
                <a:latin typeface="Calibri"/>
                <a:cs typeface="Calibri"/>
              </a:rPr>
              <a:t>feature</a:t>
            </a:r>
            <a:r>
              <a:rPr sz="1100" spc="-15" dirty="0">
                <a:latin typeface="Calibri"/>
                <a:cs typeface="Calibri"/>
              </a:rPr>
              <a:t> </a:t>
            </a:r>
            <a:r>
              <a:rPr sz="1100" spc="-20" dirty="0">
                <a:latin typeface="Calibri"/>
                <a:cs typeface="Calibri"/>
              </a:rPr>
              <a:t>hierarchies</a:t>
            </a:r>
            <a:r>
              <a:rPr sz="1100" spc="-10" dirty="0">
                <a:latin typeface="Calibri"/>
                <a:cs typeface="Calibri"/>
              </a:rPr>
              <a:t> for</a:t>
            </a:r>
            <a:r>
              <a:rPr sz="1100" dirty="0">
                <a:latin typeface="Calibri"/>
                <a:cs typeface="Calibri"/>
              </a:rPr>
              <a:t> </a:t>
            </a:r>
            <a:r>
              <a:rPr sz="1100" spc="-20" dirty="0">
                <a:latin typeface="Calibri"/>
                <a:cs typeface="Calibri"/>
              </a:rPr>
              <a:t>accurate</a:t>
            </a:r>
            <a:r>
              <a:rPr sz="1100" spc="-15" dirty="0">
                <a:latin typeface="Calibri"/>
                <a:cs typeface="Calibri"/>
              </a:rPr>
              <a:t> </a:t>
            </a:r>
            <a:r>
              <a:rPr sz="1100" spc="-20" dirty="0">
                <a:latin typeface="Calibri"/>
                <a:cs typeface="Calibri"/>
              </a:rPr>
              <a:t>object</a:t>
            </a:r>
            <a:r>
              <a:rPr sz="1100" dirty="0">
                <a:latin typeface="Calibri"/>
                <a:cs typeface="Calibri"/>
              </a:rPr>
              <a:t> </a:t>
            </a:r>
            <a:r>
              <a:rPr sz="1100" spc="-20" dirty="0">
                <a:latin typeface="Calibri"/>
                <a:cs typeface="Calibri"/>
              </a:rPr>
              <a:t>detection</a:t>
            </a:r>
            <a:r>
              <a:rPr sz="1100" spc="-10" dirty="0">
                <a:latin typeface="Calibri"/>
                <a:cs typeface="Calibri"/>
              </a:rPr>
              <a:t> and </a:t>
            </a:r>
            <a:r>
              <a:rPr sz="1100" spc="-20" dirty="0">
                <a:latin typeface="Calibri"/>
                <a:cs typeface="Calibri"/>
              </a:rPr>
              <a:t>semantic</a:t>
            </a:r>
            <a:r>
              <a:rPr sz="1100" spc="-10" dirty="0">
                <a:latin typeface="Calibri"/>
                <a:cs typeface="Calibri"/>
              </a:rPr>
              <a:t> </a:t>
            </a:r>
            <a:r>
              <a:rPr sz="1100" spc="-20" dirty="0">
                <a:latin typeface="Calibri"/>
                <a:cs typeface="Calibri"/>
              </a:rPr>
              <a:t>segmentation”,</a:t>
            </a:r>
            <a:r>
              <a:rPr sz="1100" spc="-5" dirty="0">
                <a:latin typeface="Calibri"/>
                <a:cs typeface="Calibri"/>
              </a:rPr>
              <a:t> </a:t>
            </a:r>
            <a:r>
              <a:rPr sz="1100" spc="-20" dirty="0">
                <a:latin typeface="Calibri"/>
                <a:cs typeface="Calibri"/>
              </a:rPr>
              <a:t>CVPR</a:t>
            </a:r>
            <a:r>
              <a:rPr sz="1100" spc="-15" dirty="0">
                <a:latin typeface="Calibri"/>
                <a:cs typeface="Calibri"/>
              </a:rPr>
              <a:t> </a:t>
            </a:r>
            <a:r>
              <a:rPr sz="1100" spc="-10" dirty="0">
                <a:latin typeface="Calibri"/>
                <a:cs typeface="Calibri"/>
              </a:rPr>
              <a:t>2014. He</a:t>
            </a:r>
            <a:r>
              <a:rPr sz="1100" spc="-35" dirty="0">
                <a:latin typeface="Calibri"/>
                <a:cs typeface="Calibri"/>
              </a:rPr>
              <a:t> </a:t>
            </a:r>
            <a:r>
              <a:rPr sz="1100" dirty="0">
                <a:latin typeface="Calibri"/>
                <a:cs typeface="Calibri"/>
              </a:rPr>
              <a:t>et</a:t>
            </a:r>
            <a:r>
              <a:rPr sz="1100" spc="-15" dirty="0">
                <a:latin typeface="Calibri"/>
                <a:cs typeface="Calibri"/>
              </a:rPr>
              <a:t> </a:t>
            </a:r>
            <a:r>
              <a:rPr sz="1100" dirty="0">
                <a:latin typeface="Calibri"/>
                <a:cs typeface="Calibri"/>
              </a:rPr>
              <a:t>al,</a:t>
            </a:r>
            <a:r>
              <a:rPr sz="1100" spc="-20" dirty="0">
                <a:latin typeface="Calibri"/>
                <a:cs typeface="Calibri"/>
              </a:rPr>
              <a:t> </a:t>
            </a:r>
            <a:r>
              <a:rPr sz="1100" spc="-10" dirty="0">
                <a:latin typeface="Calibri"/>
                <a:cs typeface="Calibri"/>
              </a:rPr>
              <a:t>“Spatial</a:t>
            </a:r>
            <a:r>
              <a:rPr sz="1100" spc="-5" dirty="0">
                <a:latin typeface="Calibri"/>
                <a:cs typeface="Calibri"/>
              </a:rPr>
              <a:t> </a:t>
            </a:r>
            <a:r>
              <a:rPr sz="1100" spc="-20" dirty="0">
                <a:latin typeface="Calibri"/>
                <a:cs typeface="Calibri"/>
              </a:rPr>
              <a:t>pyramid</a:t>
            </a:r>
            <a:r>
              <a:rPr sz="1100" spc="-25" dirty="0">
                <a:latin typeface="Calibri"/>
                <a:cs typeface="Calibri"/>
              </a:rPr>
              <a:t> </a:t>
            </a:r>
            <a:r>
              <a:rPr sz="1100" spc="-10" dirty="0">
                <a:latin typeface="Calibri"/>
                <a:cs typeface="Calibri"/>
              </a:rPr>
              <a:t>pooling</a:t>
            </a:r>
            <a:r>
              <a:rPr sz="1100" spc="-30" dirty="0">
                <a:latin typeface="Calibri"/>
                <a:cs typeface="Calibri"/>
              </a:rPr>
              <a:t> </a:t>
            </a:r>
            <a:r>
              <a:rPr sz="1100" dirty="0">
                <a:latin typeface="Calibri"/>
                <a:cs typeface="Calibri"/>
              </a:rPr>
              <a:t>in</a:t>
            </a:r>
            <a:r>
              <a:rPr sz="1100" spc="-25" dirty="0">
                <a:latin typeface="Calibri"/>
                <a:cs typeface="Calibri"/>
              </a:rPr>
              <a:t> </a:t>
            </a:r>
            <a:r>
              <a:rPr sz="1100" spc="-20" dirty="0">
                <a:latin typeface="Calibri"/>
                <a:cs typeface="Calibri"/>
              </a:rPr>
              <a:t>deep</a:t>
            </a:r>
            <a:r>
              <a:rPr sz="1100" spc="-25" dirty="0">
                <a:latin typeface="Calibri"/>
                <a:cs typeface="Calibri"/>
              </a:rPr>
              <a:t> </a:t>
            </a:r>
            <a:r>
              <a:rPr sz="1100" spc="-20" dirty="0">
                <a:latin typeface="Calibri"/>
                <a:cs typeface="Calibri"/>
              </a:rPr>
              <a:t>convolutional</a:t>
            </a:r>
            <a:r>
              <a:rPr sz="1100" spc="-5" dirty="0">
                <a:latin typeface="Calibri"/>
                <a:cs typeface="Calibri"/>
              </a:rPr>
              <a:t> </a:t>
            </a:r>
            <a:r>
              <a:rPr sz="1100" spc="-20" dirty="0">
                <a:latin typeface="Calibri"/>
                <a:cs typeface="Calibri"/>
              </a:rPr>
              <a:t>networks</a:t>
            </a:r>
            <a:r>
              <a:rPr sz="1100" spc="-30" dirty="0">
                <a:latin typeface="Calibri"/>
                <a:cs typeface="Calibri"/>
              </a:rPr>
              <a:t> </a:t>
            </a:r>
            <a:r>
              <a:rPr sz="1100" spc="-10" dirty="0">
                <a:latin typeface="Calibri"/>
                <a:cs typeface="Calibri"/>
              </a:rPr>
              <a:t>for visual </a:t>
            </a:r>
            <a:r>
              <a:rPr sz="1100" spc="-20" dirty="0">
                <a:latin typeface="Calibri"/>
                <a:cs typeface="Calibri"/>
              </a:rPr>
              <a:t>recognition”, </a:t>
            </a:r>
            <a:r>
              <a:rPr sz="1100" spc="-25" dirty="0">
                <a:latin typeface="Calibri"/>
                <a:cs typeface="Calibri"/>
              </a:rPr>
              <a:t>ECCV</a:t>
            </a:r>
            <a:r>
              <a:rPr sz="1100" spc="-30" dirty="0">
                <a:latin typeface="Calibri"/>
                <a:cs typeface="Calibri"/>
              </a:rPr>
              <a:t> </a:t>
            </a:r>
            <a:r>
              <a:rPr sz="1100" spc="-20" dirty="0">
                <a:latin typeface="Calibri"/>
                <a:cs typeface="Calibri"/>
              </a:rPr>
              <a:t>2014</a:t>
            </a:r>
            <a:endParaRPr sz="1100" dirty="0">
              <a:latin typeface="Calibri"/>
              <a:cs typeface="Calibri"/>
            </a:endParaRPr>
          </a:p>
          <a:p>
            <a:pPr marL="12700">
              <a:lnSpc>
                <a:spcPts val="1250"/>
              </a:lnSpc>
            </a:pPr>
            <a:r>
              <a:rPr sz="1100" spc="-20" dirty="0">
                <a:latin typeface="Calibri"/>
                <a:cs typeface="Calibri"/>
              </a:rPr>
              <a:t>Girshick,</a:t>
            </a:r>
            <a:r>
              <a:rPr sz="1100" spc="-10" dirty="0">
                <a:latin typeface="Calibri"/>
                <a:cs typeface="Calibri"/>
              </a:rPr>
              <a:t> “Fast</a:t>
            </a:r>
            <a:r>
              <a:rPr sz="1100" spc="-5" dirty="0">
                <a:latin typeface="Calibri"/>
                <a:cs typeface="Calibri"/>
              </a:rPr>
              <a:t> </a:t>
            </a:r>
            <a:r>
              <a:rPr sz="1100" spc="-30" dirty="0">
                <a:latin typeface="Calibri"/>
                <a:cs typeface="Calibri"/>
              </a:rPr>
              <a:t>R-</a:t>
            </a:r>
            <a:r>
              <a:rPr sz="1100" spc="-25" dirty="0">
                <a:latin typeface="Calibri"/>
                <a:cs typeface="Calibri"/>
              </a:rPr>
              <a:t>CNN”,</a:t>
            </a:r>
            <a:r>
              <a:rPr sz="1100" spc="-10" dirty="0">
                <a:latin typeface="Calibri"/>
                <a:cs typeface="Calibri"/>
              </a:rPr>
              <a:t> </a:t>
            </a:r>
            <a:r>
              <a:rPr sz="1100" spc="-20" dirty="0">
                <a:latin typeface="Calibri"/>
                <a:cs typeface="Calibri"/>
              </a:rPr>
              <a:t>ICCV 2015</a:t>
            </a:r>
            <a:endParaRPr sz="1100" dirty="0">
              <a:latin typeface="Calibri"/>
              <a:cs typeface="Calibri"/>
            </a:endParaRPr>
          </a:p>
        </p:txBody>
      </p:sp>
      <p:sp>
        <p:nvSpPr>
          <p:cNvPr id="6" name="object 6"/>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7" name="object 7"/>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71</a:t>
            </a:fld>
            <a:endParaRPr spc="-25" dirty="0"/>
          </a:p>
        </p:txBody>
      </p:sp>
      <p:sp>
        <p:nvSpPr>
          <p:cNvPr id="8" name="object 8"/>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Fast</a:t>
            </a:r>
            <a:r>
              <a:rPr spc="-70" dirty="0"/>
              <a:t> </a:t>
            </a:r>
            <a:r>
              <a:rPr spc="-20" dirty="0"/>
              <a:t>R-</a:t>
            </a:r>
            <a:r>
              <a:rPr dirty="0"/>
              <a:t>CNN</a:t>
            </a:r>
            <a:r>
              <a:rPr spc="-70" dirty="0"/>
              <a:t> </a:t>
            </a:r>
            <a:r>
              <a:rPr dirty="0"/>
              <a:t>vs</a:t>
            </a:r>
            <a:r>
              <a:rPr spc="-60" dirty="0"/>
              <a:t> </a:t>
            </a:r>
            <a:r>
              <a:rPr dirty="0"/>
              <a:t>“Slow”</a:t>
            </a:r>
            <a:r>
              <a:rPr spc="-65" dirty="0"/>
              <a:t> </a:t>
            </a:r>
            <a:r>
              <a:rPr spc="-20" dirty="0"/>
              <a:t>R-</a:t>
            </a:r>
            <a:r>
              <a:rPr spc="-25" dirty="0"/>
              <a:t>CNN</a:t>
            </a:r>
          </a:p>
        </p:txBody>
      </p:sp>
      <p:pic>
        <p:nvPicPr>
          <p:cNvPr id="3" name="object 3"/>
          <p:cNvPicPr/>
          <p:nvPr/>
        </p:nvPicPr>
        <p:blipFill>
          <a:blip r:embed="rId2" cstate="print"/>
          <a:stretch>
            <a:fillRect/>
          </a:stretch>
        </p:blipFill>
        <p:spPr>
          <a:xfrm>
            <a:off x="182879" y="1875577"/>
            <a:ext cx="4951611" cy="2924089"/>
          </a:xfrm>
          <a:prstGeom prst="rect">
            <a:avLst/>
          </a:prstGeom>
        </p:spPr>
      </p:pic>
      <p:grpSp>
        <p:nvGrpSpPr>
          <p:cNvPr id="4" name="object 4"/>
          <p:cNvGrpSpPr/>
          <p:nvPr/>
        </p:nvGrpSpPr>
        <p:grpSpPr>
          <a:xfrm>
            <a:off x="5815353" y="1587679"/>
            <a:ext cx="5627370" cy="3598545"/>
            <a:chOff x="5815353" y="1587679"/>
            <a:chExt cx="5627370" cy="3598545"/>
          </a:xfrm>
        </p:grpSpPr>
        <p:pic>
          <p:nvPicPr>
            <p:cNvPr id="5" name="object 5"/>
            <p:cNvPicPr/>
            <p:nvPr/>
          </p:nvPicPr>
          <p:blipFill>
            <a:blip r:embed="rId3" cstate="print"/>
            <a:stretch>
              <a:fillRect/>
            </a:stretch>
          </p:blipFill>
          <p:spPr>
            <a:xfrm>
              <a:off x="5815353" y="1587679"/>
              <a:ext cx="5627294" cy="3598306"/>
            </a:xfrm>
            <a:prstGeom prst="rect">
              <a:avLst/>
            </a:prstGeom>
          </p:spPr>
        </p:pic>
        <p:sp>
          <p:nvSpPr>
            <p:cNvPr id="6" name="object 6"/>
            <p:cNvSpPr/>
            <p:nvPr/>
          </p:nvSpPr>
          <p:spPr>
            <a:xfrm>
              <a:off x="7717116" y="4484052"/>
              <a:ext cx="1164590" cy="76200"/>
            </a:xfrm>
            <a:custGeom>
              <a:avLst/>
              <a:gdLst/>
              <a:ahLst/>
              <a:cxnLst/>
              <a:rect l="l" t="t" r="r" b="b"/>
              <a:pathLst>
                <a:path w="1164590" h="76200">
                  <a:moveTo>
                    <a:pt x="76200" y="0"/>
                  </a:moveTo>
                  <a:lnTo>
                    <a:pt x="0" y="38100"/>
                  </a:lnTo>
                  <a:lnTo>
                    <a:pt x="76200" y="76200"/>
                  </a:lnTo>
                  <a:lnTo>
                    <a:pt x="76200" y="47625"/>
                  </a:lnTo>
                  <a:lnTo>
                    <a:pt x="63500" y="47625"/>
                  </a:lnTo>
                  <a:lnTo>
                    <a:pt x="63500" y="28575"/>
                  </a:lnTo>
                  <a:lnTo>
                    <a:pt x="76200" y="28575"/>
                  </a:lnTo>
                  <a:lnTo>
                    <a:pt x="76200" y="0"/>
                  </a:lnTo>
                  <a:close/>
                </a:path>
                <a:path w="1164590" h="76200">
                  <a:moveTo>
                    <a:pt x="76200" y="28575"/>
                  </a:moveTo>
                  <a:lnTo>
                    <a:pt x="63500" y="28575"/>
                  </a:lnTo>
                  <a:lnTo>
                    <a:pt x="63500" y="47625"/>
                  </a:lnTo>
                  <a:lnTo>
                    <a:pt x="76200" y="47625"/>
                  </a:lnTo>
                  <a:lnTo>
                    <a:pt x="76200" y="28575"/>
                  </a:lnTo>
                  <a:close/>
                </a:path>
                <a:path w="1164590" h="76200">
                  <a:moveTo>
                    <a:pt x="1164501" y="28575"/>
                  </a:moveTo>
                  <a:lnTo>
                    <a:pt x="76200" y="28575"/>
                  </a:lnTo>
                  <a:lnTo>
                    <a:pt x="76200" y="47625"/>
                  </a:lnTo>
                  <a:lnTo>
                    <a:pt x="1164501" y="47625"/>
                  </a:lnTo>
                  <a:lnTo>
                    <a:pt x="1164501" y="28575"/>
                  </a:lnTo>
                  <a:close/>
                </a:path>
              </a:pathLst>
            </a:custGeom>
            <a:solidFill>
              <a:srgbClr val="FF0000"/>
            </a:solidFill>
          </p:spPr>
          <p:txBody>
            <a:bodyPr wrap="square" lIns="0" tIns="0" rIns="0" bIns="0" rtlCol="0"/>
            <a:lstStyle/>
            <a:p>
              <a:endParaRPr/>
            </a:p>
          </p:txBody>
        </p:sp>
      </p:grpSp>
      <p:sp>
        <p:nvSpPr>
          <p:cNvPr id="7" name="object 7"/>
          <p:cNvSpPr txBox="1"/>
          <p:nvPr/>
        </p:nvSpPr>
        <p:spPr>
          <a:xfrm>
            <a:off x="8981122" y="3971035"/>
            <a:ext cx="2292985" cy="1129030"/>
          </a:xfrm>
          <a:prstGeom prst="rect">
            <a:avLst/>
          </a:prstGeom>
        </p:spPr>
        <p:txBody>
          <a:bodyPr vert="horz" wrap="square" lIns="0" tIns="9525" rIns="0" bIns="0" rtlCol="0">
            <a:spAutoFit/>
          </a:bodyPr>
          <a:lstStyle/>
          <a:p>
            <a:pPr marL="12700" marR="5080">
              <a:lnSpc>
                <a:spcPct val="100800"/>
              </a:lnSpc>
              <a:spcBef>
                <a:spcPts val="75"/>
              </a:spcBef>
            </a:pPr>
            <a:r>
              <a:rPr sz="2400" b="1" dirty="0">
                <a:solidFill>
                  <a:srgbClr val="FF0000"/>
                </a:solidFill>
                <a:latin typeface="Calibri"/>
                <a:cs typeface="Calibri"/>
              </a:rPr>
              <a:t>Problem</a:t>
            </a:r>
            <a:r>
              <a:rPr sz="2400" dirty="0">
                <a:solidFill>
                  <a:srgbClr val="FF0000"/>
                </a:solidFill>
                <a:latin typeface="Calibri"/>
                <a:cs typeface="Calibri"/>
              </a:rPr>
              <a:t>:</a:t>
            </a:r>
            <a:r>
              <a:rPr sz="2400" spc="-100" dirty="0">
                <a:solidFill>
                  <a:srgbClr val="FF0000"/>
                </a:solidFill>
                <a:latin typeface="Calibri"/>
                <a:cs typeface="Calibri"/>
              </a:rPr>
              <a:t> </a:t>
            </a:r>
            <a:r>
              <a:rPr sz="2400" spc="-10" dirty="0">
                <a:solidFill>
                  <a:srgbClr val="FF0000"/>
                </a:solidFill>
                <a:latin typeface="Calibri"/>
                <a:cs typeface="Calibri"/>
              </a:rPr>
              <a:t>Runtime dominated</a:t>
            </a:r>
            <a:r>
              <a:rPr sz="2400" spc="-50" dirty="0">
                <a:solidFill>
                  <a:srgbClr val="FF0000"/>
                </a:solidFill>
                <a:latin typeface="Calibri"/>
                <a:cs typeface="Calibri"/>
              </a:rPr>
              <a:t> </a:t>
            </a:r>
            <a:r>
              <a:rPr sz="2400" spc="-25" dirty="0">
                <a:solidFill>
                  <a:srgbClr val="FF0000"/>
                </a:solidFill>
                <a:latin typeface="Calibri"/>
                <a:cs typeface="Calibri"/>
              </a:rPr>
              <a:t>by </a:t>
            </a:r>
            <a:r>
              <a:rPr sz="2400" dirty="0">
                <a:solidFill>
                  <a:srgbClr val="FF0000"/>
                </a:solidFill>
                <a:latin typeface="Calibri"/>
                <a:cs typeface="Calibri"/>
              </a:rPr>
              <a:t>region</a:t>
            </a:r>
            <a:r>
              <a:rPr sz="2400" spc="-100" dirty="0">
                <a:solidFill>
                  <a:srgbClr val="FF0000"/>
                </a:solidFill>
                <a:latin typeface="Calibri"/>
                <a:cs typeface="Calibri"/>
              </a:rPr>
              <a:t> </a:t>
            </a:r>
            <a:r>
              <a:rPr sz="2400" spc="-10" dirty="0">
                <a:solidFill>
                  <a:srgbClr val="FF0000"/>
                </a:solidFill>
                <a:latin typeface="Calibri"/>
                <a:cs typeface="Calibri"/>
              </a:rPr>
              <a:t>proposals!</a:t>
            </a:r>
            <a:endParaRPr sz="2400">
              <a:latin typeface="Calibri"/>
              <a:cs typeface="Calibri"/>
            </a:endParaRPr>
          </a:p>
        </p:txBody>
      </p:sp>
      <p:sp>
        <p:nvSpPr>
          <p:cNvPr id="8" name="object 8"/>
          <p:cNvSpPr txBox="1"/>
          <p:nvPr/>
        </p:nvSpPr>
        <p:spPr>
          <a:xfrm>
            <a:off x="109168" y="5803981"/>
            <a:ext cx="6101715" cy="525145"/>
          </a:xfrm>
          <a:prstGeom prst="rect">
            <a:avLst/>
          </a:prstGeom>
        </p:spPr>
        <p:txBody>
          <a:bodyPr vert="horz" wrap="square" lIns="0" tIns="13335" rIns="0" bIns="0" rtlCol="0">
            <a:spAutoFit/>
          </a:bodyPr>
          <a:lstStyle/>
          <a:p>
            <a:pPr marL="12700" marR="5080">
              <a:lnSpc>
                <a:spcPts val="1300"/>
              </a:lnSpc>
              <a:spcBef>
                <a:spcPts val="105"/>
              </a:spcBef>
            </a:pPr>
            <a:r>
              <a:rPr sz="1100" spc="-20" dirty="0">
                <a:latin typeface="Calibri"/>
                <a:cs typeface="Calibri"/>
              </a:rPr>
              <a:t>Girshick</a:t>
            </a:r>
            <a:r>
              <a:rPr sz="1100" spc="-5" dirty="0">
                <a:latin typeface="Calibri"/>
                <a:cs typeface="Calibri"/>
              </a:rPr>
              <a:t> </a:t>
            </a:r>
            <a:r>
              <a:rPr sz="1100" dirty="0">
                <a:latin typeface="Calibri"/>
                <a:cs typeface="Calibri"/>
              </a:rPr>
              <a:t>et al,</a:t>
            </a:r>
            <a:r>
              <a:rPr sz="1100" spc="-5" dirty="0">
                <a:latin typeface="Calibri"/>
                <a:cs typeface="Calibri"/>
              </a:rPr>
              <a:t> </a:t>
            </a:r>
            <a:r>
              <a:rPr sz="1100" spc="-20" dirty="0">
                <a:latin typeface="Calibri"/>
                <a:cs typeface="Calibri"/>
              </a:rPr>
              <a:t>“Rich</a:t>
            </a:r>
            <a:r>
              <a:rPr sz="1100" spc="-10" dirty="0">
                <a:latin typeface="Calibri"/>
                <a:cs typeface="Calibri"/>
              </a:rPr>
              <a:t> </a:t>
            </a:r>
            <a:r>
              <a:rPr sz="1100" spc="-20" dirty="0">
                <a:latin typeface="Calibri"/>
                <a:cs typeface="Calibri"/>
              </a:rPr>
              <a:t>feature</a:t>
            </a:r>
            <a:r>
              <a:rPr sz="1100" spc="-15" dirty="0">
                <a:latin typeface="Calibri"/>
                <a:cs typeface="Calibri"/>
              </a:rPr>
              <a:t> </a:t>
            </a:r>
            <a:r>
              <a:rPr sz="1100" spc="-20" dirty="0">
                <a:latin typeface="Calibri"/>
                <a:cs typeface="Calibri"/>
              </a:rPr>
              <a:t>hierarchies</a:t>
            </a:r>
            <a:r>
              <a:rPr sz="1100" spc="-10" dirty="0">
                <a:latin typeface="Calibri"/>
                <a:cs typeface="Calibri"/>
              </a:rPr>
              <a:t> for</a:t>
            </a:r>
            <a:r>
              <a:rPr sz="1100" dirty="0">
                <a:latin typeface="Calibri"/>
                <a:cs typeface="Calibri"/>
              </a:rPr>
              <a:t> </a:t>
            </a:r>
            <a:r>
              <a:rPr sz="1100" spc="-20" dirty="0">
                <a:latin typeface="Calibri"/>
                <a:cs typeface="Calibri"/>
              </a:rPr>
              <a:t>accurate</a:t>
            </a:r>
            <a:r>
              <a:rPr sz="1100" spc="-15" dirty="0">
                <a:latin typeface="Calibri"/>
                <a:cs typeface="Calibri"/>
              </a:rPr>
              <a:t> </a:t>
            </a:r>
            <a:r>
              <a:rPr sz="1100" spc="-20" dirty="0">
                <a:latin typeface="Calibri"/>
                <a:cs typeface="Calibri"/>
              </a:rPr>
              <a:t>object</a:t>
            </a:r>
            <a:r>
              <a:rPr sz="1100" dirty="0">
                <a:latin typeface="Calibri"/>
                <a:cs typeface="Calibri"/>
              </a:rPr>
              <a:t> </a:t>
            </a:r>
            <a:r>
              <a:rPr sz="1100" spc="-20" dirty="0">
                <a:latin typeface="Calibri"/>
                <a:cs typeface="Calibri"/>
              </a:rPr>
              <a:t>detection</a:t>
            </a:r>
            <a:r>
              <a:rPr sz="1100" spc="-10" dirty="0">
                <a:latin typeface="Calibri"/>
                <a:cs typeface="Calibri"/>
              </a:rPr>
              <a:t> and </a:t>
            </a:r>
            <a:r>
              <a:rPr sz="1100" spc="-20" dirty="0">
                <a:latin typeface="Calibri"/>
                <a:cs typeface="Calibri"/>
              </a:rPr>
              <a:t>semantic</a:t>
            </a:r>
            <a:r>
              <a:rPr sz="1100" spc="-10" dirty="0">
                <a:latin typeface="Calibri"/>
                <a:cs typeface="Calibri"/>
              </a:rPr>
              <a:t> </a:t>
            </a:r>
            <a:r>
              <a:rPr sz="1100" spc="-20" dirty="0">
                <a:latin typeface="Calibri"/>
                <a:cs typeface="Calibri"/>
              </a:rPr>
              <a:t>segmentation”,</a:t>
            </a:r>
            <a:r>
              <a:rPr sz="1100" spc="-5" dirty="0">
                <a:latin typeface="Calibri"/>
                <a:cs typeface="Calibri"/>
              </a:rPr>
              <a:t> </a:t>
            </a:r>
            <a:r>
              <a:rPr sz="1100" spc="-20" dirty="0">
                <a:latin typeface="Calibri"/>
                <a:cs typeface="Calibri"/>
              </a:rPr>
              <a:t>CVPR</a:t>
            </a:r>
            <a:r>
              <a:rPr sz="1100" spc="-15" dirty="0">
                <a:latin typeface="Calibri"/>
                <a:cs typeface="Calibri"/>
              </a:rPr>
              <a:t> </a:t>
            </a:r>
            <a:r>
              <a:rPr sz="1100" spc="-10" dirty="0">
                <a:latin typeface="Calibri"/>
                <a:cs typeface="Calibri"/>
              </a:rPr>
              <a:t>2014. He</a:t>
            </a:r>
            <a:r>
              <a:rPr sz="1100" spc="-35" dirty="0">
                <a:latin typeface="Calibri"/>
                <a:cs typeface="Calibri"/>
              </a:rPr>
              <a:t> </a:t>
            </a:r>
            <a:r>
              <a:rPr sz="1100" dirty="0">
                <a:latin typeface="Calibri"/>
                <a:cs typeface="Calibri"/>
              </a:rPr>
              <a:t>et</a:t>
            </a:r>
            <a:r>
              <a:rPr sz="1100" spc="-15" dirty="0">
                <a:latin typeface="Calibri"/>
                <a:cs typeface="Calibri"/>
              </a:rPr>
              <a:t> </a:t>
            </a:r>
            <a:r>
              <a:rPr sz="1100" dirty="0">
                <a:latin typeface="Calibri"/>
                <a:cs typeface="Calibri"/>
              </a:rPr>
              <a:t>al,</a:t>
            </a:r>
            <a:r>
              <a:rPr sz="1100" spc="-20" dirty="0">
                <a:latin typeface="Calibri"/>
                <a:cs typeface="Calibri"/>
              </a:rPr>
              <a:t> </a:t>
            </a:r>
            <a:r>
              <a:rPr sz="1100" spc="-10" dirty="0">
                <a:latin typeface="Calibri"/>
                <a:cs typeface="Calibri"/>
              </a:rPr>
              <a:t>“Spatial</a:t>
            </a:r>
            <a:r>
              <a:rPr sz="1100" spc="-5" dirty="0">
                <a:latin typeface="Calibri"/>
                <a:cs typeface="Calibri"/>
              </a:rPr>
              <a:t> </a:t>
            </a:r>
            <a:r>
              <a:rPr sz="1100" spc="-20" dirty="0">
                <a:latin typeface="Calibri"/>
                <a:cs typeface="Calibri"/>
              </a:rPr>
              <a:t>pyramid</a:t>
            </a:r>
            <a:r>
              <a:rPr sz="1100" spc="-25" dirty="0">
                <a:latin typeface="Calibri"/>
                <a:cs typeface="Calibri"/>
              </a:rPr>
              <a:t> </a:t>
            </a:r>
            <a:r>
              <a:rPr sz="1100" spc="-10" dirty="0">
                <a:latin typeface="Calibri"/>
                <a:cs typeface="Calibri"/>
              </a:rPr>
              <a:t>pooling</a:t>
            </a:r>
            <a:r>
              <a:rPr sz="1100" spc="-30" dirty="0">
                <a:latin typeface="Calibri"/>
                <a:cs typeface="Calibri"/>
              </a:rPr>
              <a:t> </a:t>
            </a:r>
            <a:r>
              <a:rPr sz="1100" dirty="0">
                <a:latin typeface="Calibri"/>
                <a:cs typeface="Calibri"/>
              </a:rPr>
              <a:t>in</a:t>
            </a:r>
            <a:r>
              <a:rPr sz="1100" spc="-25" dirty="0">
                <a:latin typeface="Calibri"/>
                <a:cs typeface="Calibri"/>
              </a:rPr>
              <a:t> </a:t>
            </a:r>
            <a:r>
              <a:rPr sz="1100" spc="-20" dirty="0">
                <a:latin typeface="Calibri"/>
                <a:cs typeface="Calibri"/>
              </a:rPr>
              <a:t>deep</a:t>
            </a:r>
            <a:r>
              <a:rPr sz="1100" spc="-25" dirty="0">
                <a:latin typeface="Calibri"/>
                <a:cs typeface="Calibri"/>
              </a:rPr>
              <a:t> </a:t>
            </a:r>
            <a:r>
              <a:rPr sz="1100" spc="-20" dirty="0">
                <a:latin typeface="Calibri"/>
                <a:cs typeface="Calibri"/>
              </a:rPr>
              <a:t>convolutional</a:t>
            </a:r>
            <a:r>
              <a:rPr sz="1100" spc="-5" dirty="0">
                <a:latin typeface="Calibri"/>
                <a:cs typeface="Calibri"/>
              </a:rPr>
              <a:t> </a:t>
            </a:r>
            <a:r>
              <a:rPr sz="1100" spc="-20" dirty="0">
                <a:latin typeface="Calibri"/>
                <a:cs typeface="Calibri"/>
              </a:rPr>
              <a:t>networks</a:t>
            </a:r>
            <a:r>
              <a:rPr sz="1100" spc="-30" dirty="0">
                <a:latin typeface="Calibri"/>
                <a:cs typeface="Calibri"/>
              </a:rPr>
              <a:t> </a:t>
            </a:r>
            <a:r>
              <a:rPr sz="1100" spc="-10" dirty="0">
                <a:latin typeface="Calibri"/>
                <a:cs typeface="Calibri"/>
              </a:rPr>
              <a:t>for visual </a:t>
            </a:r>
            <a:r>
              <a:rPr sz="1100" spc="-20" dirty="0">
                <a:latin typeface="Calibri"/>
                <a:cs typeface="Calibri"/>
              </a:rPr>
              <a:t>recognition”, </a:t>
            </a:r>
            <a:r>
              <a:rPr sz="1100" spc="-25" dirty="0">
                <a:latin typeface="Calibri"/>
                <a:cs typeface="Calibri"/>
              </a:rPr>
              <a:t>ECCV</a:t>
            </a:r>
            <a:r>
              <a:rPr sz="1100" spc="-30" dirty="0">
                <a:latin typeface="Calibri"/>
                <a:cs typeface="Calibri"/>
              </a:rPr>
              <a:t> </a:t>
            </a:r>
            <a:r>
              <a:rPr sz="1100" spc="-20" dirty="0">
                <a:latin typeface="Calibri"/>
                <a:cs typeface="Calibri"/>
              </a:rPr>
              <a:t>2014</a:t>
            </a:r>
            <a:endParaRPr sz="1100" dirty="0">
              <a:latin typeface="Calibri"/>
              <a:cs typeface="Calibri"/>
            </a:endParaRPr>
          </a:p>
          <a:p>
            <a:pPr marL="12700">
              <a:lnSpc>
                <a:spcPts val="1250"/>
              </a:lnSpc>
            </a:pPr>
            <a:r>
              <a:rPr sz="1100" spc="-20" dirty="0">
                <a:latin typeface="Calibri"/>
                <a:cs typeface="Calibri"/>
              </a:rPr>
              <a:t>Girshick,</a:t>
            </a:r>
            <a:r>
              <a:rPr sz="1100" spc="-10" dirty="0">
                <a:latin typeface="Calibri"/>
                <a:cs typeface="Calibri"/>
              </a:rPr>
              <a:t> “Fast</a:t>
            </a:r>
            <a:r>
              <a:rPr sz="1100" spc="-5" dirty="0">
                <a:latin typeface="Calibri"/>
                <a:cs typeface="Calibri"/>
              </a:rPr>
              <a:t> </a:t>
            </a:r>
            <a:r>
              <a:rPr sz="1100" spc="-30" dirty="0">
                <a:latin typeface="Calibri"/>
                <a:cs typeface="Calibri"/>
              </a:rPr>
              <a:t>R-</a:t>
            </a:r>
            <a:r>
              <a:rPr sz="1100" spc="-25" dirty="0">
                <a:latin typeface="Calibri"/>
                <a:cs typeface="Calibri"/>
              </a:rPr>
              <a:t>CNN”,</a:t>
            </a:r>
            <a:r>
              <a:rPr sz="1100" spc="-10" dirty="0">
                <a:latin typeface="Calibri"/>
                <a:cs typeface="Calibri"/>
              </a:rPr>
              <a:t> </a:t>
            </a:r>
            <a:r>
              <a:rPr sz="1100" spc="-20" dirty="0">
                <a:latin typeface="Calibri"/>
                <a:cs typeface="Calibri"/>
              </a:rPr>
              <a:t>ICCV 2015</a:t>
            </a:r>
            <a:endParaRPr sz="1100" dirty="0">
              <a:latin typeface="Calibri"/>
              <a:cs typeface="Calibri"/>
            </a:endParaRPr>
          </a:p>
        </p:txBody>
      </p:sp>
      <p:sp>
        <p:nvSpPr>
          <p:cNvPr id="9" name="object 9"/>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0" name="object 10"/>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72</a:t>
            </a:fld>
            <a:endParaRPr spc="-25" dirty="0"/>
          </a:p>
        </p:txBody>
      </p:sp>
      <p:sp>
        <p:nvSpPr>
          <p:cNvPr id="11" name="object 11"/>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Fast</a:t>
            </a:r>
            <a:r>
              <a:rPr spc="-70" dirty="0"/>
              <a:t> </a:t>
            </a:r>
            <a:r>
              <a:rPr spc="-20" dirty="0"/>
              <a:t>R-</a:t>
            </a:r>
            <a:r>
              <a:rPr dirty="0"/>
              <a:t>CNN</a:t>
            </a:r>
            <a:r>
              <a:rPr spc="-70" dirty="0"/>
              <a:t> </a:t>
            </a:r>
            <a:r>
              <a:rPr dirty="0"/>
              <a:t>vs</a:t>
            </a:r>
            <a:r>
              <a:rPr spc="-60" dirty="0"/>
              <a:t> </a:t>
            </a:r>
            <a:r>
              <a:rPr dirty="0"/>
              <a:t>“Slow”</a:t>
            </a:r>
            <a:r>
              <a:rPr spc="-65" dirty="0"/>
              <a:t> </a:t>
            </a:r>
            <a:r>
              <a:rPr spc="-20" dirty="0"/>
              <a:t>R-</a:t>
            </a:r>
            <a:r>
              <a:rPr spc="-25" dirty="0"/>
              <a:t>CNN</a:t>
            </a:r>
          </a:p>
        </p:txBody>
      </p:sp>
      <p:pic>
        <p:nvPicPr>
          <p:cNvPr id="3" name="object 3"/>
          <p:cNvPicPr/>
          <p:nvPr/>
        </p:nvPicPr>
        <p:blipFill>
          <a:blip r:embed="rId2" cstate="print"/>
          <a:stretch>
            <a:fillRect/>
          </a:stretch>
        </p:blipFill>
        <p:spPr>
          <a:xfrm>
            <a:off x="182879" y="1875577"/>
            <a:ext cx="4951611" cy="2924089"/>
          </a:xfrm>
          <a:prstGeom prst="rect">
            <a:avLst/>
          </a:prstGeom>
        </p:spPr>
      </p:pic>
      <p:grpSp>
        <p:nvGrpSpPr>
          <p:cNvPr id="4" name="object 4"/>
          <p:cNvGrpSpPr/>
          <p:nvPr/>
        </p:nvGrpSpPr>
        <p:grpSpPr>
          <a:xfrm>
            <a:off x="5815353" y="1587679"/>
            <a:ext cx="5627370" cy="3598545"/>
            <a:chOff x="5815353" y="1587679"/>
            <a:chExt cx="5627370" cy="3598545"/>
          </a:xfrm>
        </p:grpSpPr>
        <p:pic>
          <p:nvPicPr>
            <p:cNvPr id="5" name="object 5"/>
            <p:cNvPicPr/>
            <p:nvPr/>
          </p:nvPicPr>
          <p:blipFill>
            <a:blip r:embed="rId3" cstate="print"/>
            <a:stretch>
              <a:fillRect/>
            </a:stretch>
          </p:blipFill>
          <p:spPr>
            <a:xfrm>
              <a:off x="5815353" y="1587679"/>
              <a:ext cx="5627294" cy="3598306"/>
            </a:xfrm>
            <a:prstGeom prst="rect">
              <a:avLst/>
            </a:prstGeom>
          </p:spPr>
        </p:pic>
        <p:sp>
          <p:nvSpPr>
            <p:cNvPr id="6" name="object 6"/>
            <p:cNvSpPr/>
            <p:nvPr/>
          </p:nvSpPr>
          <p:spPr>
            <a:xfrm>
              <a:off x="7717116" y="4484052"/>
              <a:ext cx="1164590" cy="76200"/>
            </a:xfrm>
            <a:custGeom>
              <a:avLst/>
              <a:gdLst/>
              <a:ahLst/>
              <a:cxnLst/>
              <a:rect l="l" t="t" r="r" b="b"/>
              <a:pathLst>
                <a:path w="1164590" h="76200">
                  <a:moveTo>
                    <a:pt x="76200" y="0"/>
                  </a:moveTo>
                  <a:lnTo>
                    <a:pt x="0" y="38100"/>
                  </a:lnTo>
                  <a:lnTo>
                    <a:pt x="76200" y="76200"/>
                  </a:lnTo>
                  <a:lnTo>
                    <a:pt x="76200" y="47625"/>
                  </a:lnTo>
                  <a:lnTo>
                    <a:pt x="63500" y="47625"/>
                  </a:lnTo>
                  <a:lnTo>
                    <a:pt x="63500" y="28575"/>
                  </a:lnTo>
                  <a:lnTo>
                    <a:pt x="76200" y="28575"/>
                  </a:lnTo>
                  <a:lnTo>
                    <a:pt x="76200" y="0"/>
                  </a:lnTo>
                  <a:close/>
                </a:path>
                <a:path w="1164590" h="76200">
                  <a:moveTo>
                    <a:pt x="76200" y="28575"/>
                  </a:moveTo>
                  <a:lnTo>
                    <a:pt x="63500" y="28575"/>
                  </a:lnTo>
                  <a:lnTo>
                    <a:pt x="63500" y="47625"/>
                  </a:lnTo>
                  <a:lnTo>
                    <a:pt x="76200" y="47625"/>
                  </a:lnTo>
                  <a:lnTo>
                    <a:pt x="76200" y="28575"/>
                  </a:lnTo>
                  <a:close/>
                </a:path>
                <a:path w="1164590" h="76200">
                  <a:moveTo>
                    <a:pt x="1164501" y="28575"/>
                  </a:moveTo>
                  <a:lnTo>
                    <a:pt x="76200" y="28575"/>
                  </a:lnTo>
                  <a:lnTo>
                    <a:pt x="76200" y="47625"/>
                  </a:lnTo>
                  <a:lnTo>
                    <a:pt x="1164501" y="47625"/>
                  </a:lnTo>
                  <a:lnTo>
                    <a:pt x="1164501" y="28575"/>
                  </a:lnTo>
                  <a:close/>
                </a:path>
              </a:pathLst>
            </a:custGeom>
            <a:solidFill>
              <a:srgbClr val="FF0000"/>
            </a:solidFill>
          </p:spPr>
          <p:txBody>
            <a:bodyPr wrap="square" lIns="0" tIns="0" rIns="0" bIns="0" rtlCol="0"/>
            <a:lstStyle/>
            <a:p>
              <a:endParaRPr/>
            </a:p>
          </p:txBody>
        </p:sp>
      </p:grpSp>
      <p:sp>
        <p:nvSpPr>
          <p:cNvPr id="7" name="object 7"/>
          <p:cNvSpPr txBox="1"/>
          <p:nvPr/>
        </p:nvSpPr>
        <p:spPr>
          <a:xfrm>
            <a:off x="6613994" y="3971035"/>
            <a:ext cx="5322570" cy="2360295"/>
          </a:xfrm>
          <a:prstGeom prst="rect">
            <a:avLst/>
          </a:prstGeom>
        </p:spPr>
        <p:txBody>
          <a:bodyPr vert="horz" wrap="square" lIns="0" tIns="9525" rIns="0" bIns="0" rtlCol="0">
            <a:spAutoFit/>
          </a:bodyPr>
          <a:lstStyle/>
          <a:p>
            <a:pPr marL="2379345" marR="666750">
              <a:lnSpc>
                <a:spcPct val="100800"/>
              </a:lnSpc>
              <a:spcBef>
                <a:spcPts val="75"/>
              </a:spcBef>
            </a:pPr>
            <a:r>
              <a:rPr sz="2400" b="1" dirty="0">
                <a:solidFill>
                  <a:srgbClr val="FF0000"/>
                </a:solidFill>
                <a:latin typeface="Calibri"/>
                <a:cs typeface="Calibri"/>
              </a:rPr>
              <a:t>Problem</a:t>
            </a:r>
            <a:r>
              <a:rPr sz="2400" dirty="0">
                <a:solidFill>
                  <a:srgbClr val="FF0000"/>
                </a:solidFill>
                <a:latin typeface="Calibri"/>
                <a:cs typeface="Calibri"/>
              </a:rPr>
              <a:t>:</a:t>
            </a:r>
            <a:r>
              <a:rPr sz="2400" spc="-100" dirty="0">
                <a:solidFill>
                  <a:srgbClr val="FF0000"/>
                </a:solidFill>
                <a:latin typeface="Calibri"/>
                <a:cs typeface="Calibri"/>
              </a:rPr>
              <a:t> </a:t>
            </a:r>
            <a:r>
              <a:rPr sz="2400" spc="-10" dirty="0">
                <a:solidFill>
                  <a:srgbClr val="FF0000"/>
                </a:solidFill>
                <a:latin typeface="Calibri"/>
                <a:cs typeface="Calibri"/>
              </a:rPr>
              <a:t>Runtime dominated</a:t>
            </a:r>
            <a:r>
              <a:rPr sz="2400" spc="-50" dirty="0">
                <a:solidFill>
                  <a:srgbClr val="FF0000"/>
                </a:solidFill>
                <a:latin typeface="Calibri"/>
                <a:cs typeface="Calibri"/>
              </a:rPr>
              <a:t> </a:t>
            </a:r>
            <a:r>
              <a:rPr sz="2400" spc="-25" dirty="0">
                <a:solidFill>
                  <a:srgbClr val="FF0000"/>
                </a:solidFill>
                <a:latin typeface="Calibri"/>
                <a:cs typeface="Calibri"/>
              </a:rPr>
              <a:t>by </a:t>
            </a:r>
            <a:r>
              <a:rPr sz="2400" dirty="0">
                <a:solidFill>
                  <a:srgbClr val="FF0000"/>
                </a:solidFill>
                <a:latin typeface="Calibri"/>
                <a:cs typeface="Calibri"/>
              </a:rPr>
              <a:t>region</a:t>
            </a:r>
            <a:r>
              <a:rPr sz="2400" spc="-100" dirty="0">
                <a:solidFill>
                  <a:srgbClr val="FF0000"/>
                </a:solidFill>
                <a:latin typeface="Calibri"/>
                <a:cs typeface="Calibri"/>
              </a:rPr>
              <a:t> </a:t>
            </a:r>
            <a:r>
              <a:rPr sz="2400" spc="-10" dirty="0">
                <a:solidFill>
                  <a:srgbClr val="FF0000"/>
                </a:solidFill>
                <a:latin typeface="Calibri"/>
                <a:cs typeface="Calibri"/>
              </a:rPr>
              <a:t>proposals!</a:t>
            </a:r>
            <a:endParaRPr sz="2400">
              <a:latin typeface="Calibri"/>
              <a:cs typeface="Calibri"/>
            </a:endParaRPr>
          </a:p>
          <a:p>
            <a:pPr marL="12700" marR="5080">
              <a:lnSpc>
                <a:spcPct val="100800"/>
              </a:lnSpc>
              <a:spcBef>
                <a:spcPts val="985"/>
              </a:spcBef>
            </a:pPr>
            <a:r>
              <a:rPr sz="2400" b="1" dirty="0">
                <a:solidFill>
                  <a:srgbClr val="6FAC46"/>
                </a:solidFill>
                <a:latin typeface="Calibri"/>
                <a:cs typeface="Calibri"/>
              </a:rPr>
              <a:t>Recall</a:t>
            </a:r>
            <a:r>
              <a:rPr sz="2400" dirty="0">
                <a:solidFill>
                  <a:srgbClr val="6FAC46"/>
                </a:solidFill>
                <a:latin typeface="Calibri"/>
                <a:cs typeface="Calibri"/>
              </a:rPr>
              <a:t>:</a:t>
            </a:r>
            <a:r>
              <a:rPr sz="2400" spc="-120" dirty="0">
                <a:solidFill>
                  <a:srgbClr val="6FAC46"/>
                </a:solidFill>
                <a:latin typeface="Calibri"/>
                <a:cs typeface="Calibri"/>
              </a:rPr>
              <a:t> </a:t>
            </a:r>
            <a:r>
              <a:rPr sz="2400" dirty="0">
                <a:solidFill>
                  <a:srgbClr val="6FAC46"/>
                </a:solidFill>
                <a:latin typeface="Calibri"/>
                <a:cs typeface="Calibri"/>
              </a:rPr>
              <a:t>Region</a:t>
            </a:r>
            <a:r>
              <a:rPr sz="2400" spc="-114" dirty="0">
                <a:solidFill>
                  <a:srgbClr val="6FAC46"/>
                </a:solidFill>
                <a:latin typeface="Calibri"/>
                <a:cs typeface="Calibri"/>
              </a:rPr>
              <a:t> </a:t>
            </a:r>
            <a:r>
              <a:rPr sz="2400" dirty="0">
                <a:solidFill>
                  <a:srgbClr val="6FAC46"/>
                </a:solidFill>
                <a:latin typeface="Calibri"/>
                <a:cs typeface="Calibri"/>
              </a:rPr>
              <a:t>proposals</a:t>
            </a:r>
            <a:r>
              <a:rPr sz="2400" spc="-114" dirty="0">
                <a:solidFill>
                  <a:srgbClr val="6FAC46"/>
                </a:solidFill>
                <a:latin typeface="Calibri"/>
                <a:cs typeface="Calibri"/>
              </a:rPr>
              <a:t> </a:t>
            </a:r>
            <a:r>
              <a:rPr sz="2400" dirty="0">
                <a:solidFill>
                  <a:srgbClr val="6FAC46"/>
                </a:solidFill>
                <a:latin typeface="Calibri"/>
                <a:cs typeface="Calibri"/>
              </a:rPr>
              <a:t>computed</a:t>
            </a:r>
            <a:r>
              <a:rPr sz="2400" spc="-114" dirty="0">
                <a:solidFill>
                  <a:srgbClr val="6FAC46"/>
                </a:solidFill>
                <a:latin typeface="Calibri"/>
                <a:cs typeface="Calibri"/>
              </a:rPr>
              <a:t> </a:t>
            </a:r>
            <a:r>
              <a:rPr sz="2400" spc="-25" dirty="0">
                <a:solidFill>
                  <a:srgbClr val="6FAC46"/>
                </a:solidFill>
                <a:latin typeface="Calibri"/>
                <a:cs typeface="Calibri"/>
              </a:rPr>
              <a:t>by </a:t>
            </a:r>
            <a:r>
              <a:rPr sz="2400" dirty="0">
                <a:solidFill>
                  <a:srgbClr val="6FAC46"/>
                </a:solidFill>
                <a:latin typeface="Calibri"/>
                <a:cs typeface="Calibri"/>
              </a:rPr>
              <a:t>heuristic</a:t>
            </a:r>
            <a:r>
              <a:rPr sz="2400" spc="-85" dirty="0">
                <a:solidFill>
                  <a:srgbClr val="6FAC46"/>
                </a:solidFill>
                <a:latin typeface="Calibri"/>
                <a:cs typeface="Calibri"/>
              </a:rPr>
              <a:t> </a:t>
            </a:r>
            <a:r>
              <a:rPr sz="2400" spc="-10" dirty="0">
                <a:solidFill>
                  <a:srgbClr val="6FAC46"/>
                </a:solidFill>
                <a:latin typeface="Calibri"/>
                <a:cs typeface="Calibri"/>
              </a:rPr>
              <a:t>”Selective</a:t>
            </a:r>
            <a:r>
              <a:rPr sz="2400" spc="-90" dirty="0">
                <a:solidFill>
                  <a:srgbClr val="6FAC46"/>
                </a:solidFill>
                <a:latin typeface="Calibri"/>
                <a:cs typeface="Calibri"/>
              </a:rPr>
              <a:t> </a:t>
            </a:r>
            <a:r>
              <a:rPr sz="2400" dirty="0">
                <a:solidFill>
                  <a:srgbClr val="6FAC46"/>
                </a:solidFill>
                <a:latin typeface="Calibri"/>
                <a:cs typeface="Calibri"/>
              </a:rPr>
              <a:t>Search”</a:t>
            </a:r>
            <a:r>
              <a:rPr sz="2400" spc="-80" dirty="0">
                <a:solidFill>
                  <a:srgbClr val="6FAC46"/>
                </a:solidFill>
                <a:latin typeface="Calibri"/>
                <a:cs typeface="Calibri"/>
              </a:rPr>
              <a:t> </a:t>
            </a:r>
            <a:r>
              <a:rPr sz="2400" dirty="0">
                <a:solidFill>
                  <a:srgbClr val="6FAC46"/>
                </a:solidFill>
                <a:latin typeface="Calibri"/>
                <a:cs typeface="Calibri"/>
              </a:rPr>
              <a:t>algorithm</a:t>
            </a:r>
            <a:r>
              <a:rPr sz="2400" spc="-85" dirty="0">
                <a:solidFill>
                  <a:srgbClr val="6FAC46"/>
                </a:solidFill>
                <a:latin typeface="Calibri"/>
                <a:cs typeface="Calibri"/>
              </a:rPr>
              <a:t> </a:t>
            </a:r>
            <a:r>
              <a:rPr sz="2400" spc="-25" dirty="0">
                <a:solidFill>
                  <a:srgbClr val="6FAC46"/>
                </a:solidFill>
                <a:latin typeface="Calibri"/>
                <a:cs typeface="Calibri"/>
              </a:rPr>
              <a:t>on </a:t>
            </a:r>
            <a:r>
              <a:rPr sz="2400" dirty="0">
                <a:solidFill>
                  <a:srgbClr val="6FAC46"/>
                </a:solidFill>
                <a:latin typeface="Calibri"/>
                <a:cs typeface="Calibri"/>
              </a:rPr>
              <a:t>CPU</a:t>
            </a:r>
            <a:r>
              <a:rPr sz="2400" spc="-50" dirty="0">
                <a:solidFill>
                  <a:srgbClr val="6FAC46"/>
                </a:solidFill>
                <a:latin typeface="Calibri"/>
                <a:cs typeface="Calibri"/>
              </a:rPr>
              <a:t> </a:t>
            </a:r>
            <a:r>
              <a:rPr sz="2400" spc="-10" dirty="0">
                <a:solidFill>
                  <a:srgbClr val="6FAC46"/>
                </a:solidFill>
                <a:latin typeface="Calibri"/>
                <a:cs typeface="Calibri"/>
              </a:rPr>
              <a:t>-</a:t>
            </a:r>
            <a:r>
              <a:rPr sz="2400" dirty="0">
                <a:solidFill>
                  <a:srgbClr val="6FAC46"/>
                </a:solidFill>
                <a:latin typeface="Calibri"/>
                <a:cs typeface="Calibri"/>
              </a:rPr>
              <a:t>-</a:t>
            </a:r>
            <a:r>
              <a:rPr sz="2400" spc="-40" dirty="0">
                <a:solidFill>
                  <a:srgbClr val="6FAC46"/>
                </a:solidFill>
                <a:latin typeface="Calibri"/>
                <a:cs typeface="Calibri"/>
              </a:rPr>
              <a:t> </a:t>
            </a:r>
            <a:r>
              <a:rPr sz="2400" dirty="0">
                <a:solidFill>
                  <a:srgbClr val="6FAC46"/>
                </a:solidFill>
                <a:latin typeface="Calibri"/>
                <a:cs typeface="Calibri"/>
              </a:rPr>
              <a:t>let’s</a:t>
            </a:r>
            <a:r>
              <a:rPr sz="2400" spc="-50" dirty="0">
                <a:solidFill>
                  <a:srgbClr val="6FAC46"/>
                </a:solidFill>
                <a:latin typeface="Calibri"/>
                <a:cs typeface="Calibri"/>
              </a:rPr>
              <a:t> </a:t>
            </a:r>
            <a:r>
              <a:rPr sz="2400" dirty="0">
                <a:solidFill>
                  <a:srgbClr val="6FAC46"/>
                </a:solidFill>
                <a:latin typeface="Calibri"/>
                <a:cs typeface="Calibri"/>
              </a:rPr>
              <a:t>learn</a:t>
            </a:r>
            <a:r>
              <a:rPr sz="2400" spc="-40" dirty="0">
                <a:solidFill>
                  <a:srgbClr val="6FAC46"/>
                </a:solidFill>
                <a:latin typeface="Calibri"/>
                <a:cs typeface="Calibri"/>
              </a:rPr>
              <a:t> </a:t>
            </a:r>
            <a:r>
              <a:rPr sz="2400" dirty="0">
                <a:solidFill>
                  <a:srgbClr val="6FAC46"/>
                </a:solidFill>
                <a:latin typeface="Calibri"/>
                <a:cs typeface="Calibri"/>
              </a:rPr>
              <a:t>them</a:t>
            </a:r>
            <a:r>
              <a:rPr sz="2400" spc="-45" dirty="0">
                <a:solidFill>
                  <a:srgbClr val="6FAC46"/>
                </a:solidFill>
                <a:latin typeface="Calibri"/>
                <a:cs typeface="Calibri"/>
              </a:rPr>
              <a:t> </a:t>
            </a:r>
            <a:r>
              <a:rPr sz="2400" dirty="0">
                <a:solidFill>
                  <a:srgbClr val="6FAC46"/>
                </a:solidFill>
                <a:latin typeface="Calibri"/>
                <a:cs typeface="Calibri"/>
              </a:rPr>
              <a:t>with</a:t>
            </a:r>
            <a:r>
              <a:rPr sz="2400" spc="-45" dirty="0">
                <a:solidFill>
                  <a:srgbClr val="6FAC46"/>
                </a:solidFill>
                <a:latin typeface="Calibri"/>
                <a:cs typeface="Calibri"/>
              </a:rPr>
              <a:t> </a:t>
            </a:r>
            <a:r>
              <a:rPr sz="2400" dirty="0">
                <a:solidFill>
                  <a:srgbClr val="6FAC46"/>
                </a:solidFill>
                <a:latin typeface="Calibri"/>
                <a:cs typeface="Calibri"/>
              </a:rPr>
              <a:t>a</a:t>
            </a:r>
            <a:r>
              <a:rPr sz="2400" spc="-40" dirty="0">
                <a:solidFill>
                  <a:srgbClr val="6FAC46"/>
                </a:solidFill>
                <a:latin typeface="Calibri"/>
                <a:cs typeface="Calibri"/>
              </a:rPr>
              <a:t> </a:t>
            </a:r>
            <a:r>
              <a:rPr sz="2400" dirty="0">
                <a:solidFill>
                  <a:srgbClr val="6FAC46"/>
                </a:solidFill>
                <a:latin typeface="Calibri"/>
                <a:cs typeface="Calibri"/>
              </a:rPr>
              <a:t>CNN</a:t>
            </a:r>
            <a:r>
              <a:rPr sz="2400" spc="-45" dirty="0">
                <a:solidFill>
                  <a:srgbClr val="6FAC46"/>
                </a:solidFill>
                <a:latin typeface="Calibri"/>
                <a:cs typeface="Calibri"/>
              </a:rPr>
              <a:t> </a:t>
            </a:r>
            <a:r>
              <a:rPr sz="2400" spc="-10" dirty="0">
                <a:solidFill>
                  <a:srgbClr val="6FAC46"/>
                </a:solidFill>
                <a:latin typeface="Calibri"/>
                <a:cs typeface="Calibri"/>
              </a:rPr>
              <a:t>instead!</a:t>
            </a:r>
            <a:endParaRPr sz="2400">
              <a:latin typeface="Calibri"/>
              <a:cs typeface="Calibri"/>
            </a:endParaRPr>
          </a:p>
        </p:txBody>
      </p:sp>
      <p:sp>
        <p:nvSpPr>
          <p:cNvPr id="9" name="object 9"/>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0" name="object 10"/>
          <p:cNvSpPr txBox="1"/>
          <p:nvPr/>
        </p:nvSpPr>
        <p:spPr>
          <a:xfrm>
            <a:off x="5315051" y="6466294"/>
            <a:ext cx="1562100" cy="308418"/>
          </a:xfrm>
          <a:prstGeom prst="rect">
            <a:avLst/>
          </a:prstGeom>
        </p:spPr>
        <p:txBody>
          <a:bodyPr vert="horz" wrap="square" lIns="0" tIns="635" rIns="0" bIns="0" rtlCol="0">
            <a:spAutoFit/>
          </a:bodyPr>
          <a:lstStyle/>
          <a:p>
            <a:pPr marL="12700">
              <a:lnSpc>
                <a:spcPct val="100000"/>
              </a:lnSpc>
              <a:spcBef>
                <a:spcPts val="5"/>
              </a:spcBef>
            </a:pPr>
            <a:r>
              <a:rPr sz="2000" dirty="0">
                <a:solidFill>
                  <a:srgbClr val="FFC904"/>
                </a:solidFill>
                <a:latin typeface="Calibri"/>
                <a:cs typeface="Calibri"/>
              </a:rPr>
              <a:t>Lecture</a:t>
            </a:r>
            <a:r>
              <a:rPr sz="2000" spc="-30" dirty="0">
                <a:solidFill>
                  <a:srgbClr val="FFC904"/>
                </a:solidFill>
                <a:latin typeface="Calibri"/>
                <a:cs typeface="Calibri"/>
              </a:rPr>
              <a:t> </a:t>
            </a:r>
            <a:r>
              <a:rPr lang="tr-TR" sz="2000" dirty="0">
                <a:solidFill>
                  <a:srgbClr val="FFC904"/>
                </a:solidFill>
                <a:latin typeface="Calibri"/>
                <a:cs typeface="Calibri"/>
              </a:rPr>
              <a:t>5</a:t>
            </a:r>
            <a:r>
              <a:rPr sz="2000" spc="-40" dirty="0">
                <a:solidFill>
                  <a:srgbClr val="FFC904"/>
                </a:solidFill>
                <a:latin typeface="Calibri"/>
                <a:cs typeface="Calibri"/>
              </a:rPr>
              <a:t> </a:t>
            </a:r>
            <a:r>
              <a:rPr sz="2000" dirty="0">
                <a:solidFill>
                  <a:srgbClr val="FFC904"/>
                </a:solidFill>
                <a:latin typeface="Calibri"/>
                <a:cs typeface="Calibri"/>
              </a:rPr>
              <a:t>-</a:t>
            </a:r>
            <a:r>
              <a:rPr sz="2000" spc="-35" dirty="0">
                <a:solidFill>
                  <a:srgbClr val="FFC904"/>
                </a:solidFill>
                <a:latin typeface="Calibri"/>
                <a:cs typeface="Calibri"/>
              </a:rPr>
              <a:t> </a:t>
            </a:r>
            <a:r>
              <a:rPr lang="tr-TR" sz="2000" spc="-25" dirty="0">
                <a:solidFill>
                  <a:srgbClr val="FFC904"/>
                </a:solidFill>
                <a:latin typeface="Calibri"/>
                <a:cs typeface="Calibri"/>
              </a:rPr>
              <a:t>73</a:t>
            </a:r>
            <a:endParaRPr sz="2000" dirty="0">
              <a:latin typeface="Calibri"/>
              <a:cs typeface="Calibri"/>
            </a:endParaRPr>
          </a:p>
        </p:txBody>
      </p:sp>
      <p:sp>
        <p:nvSpPr>
          <p:cNvPr id="11" name="object 11"/>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8" name="object 8"/>
          <p:cNvSpPr txBox="1"/>
          <p:nvPr/>
        </p:nvSpPr>
        <p:spPr>
          <a:xfrm>
            <a:off x="109168" y="5797296"/>
            <a:ext cx="6101715" cy="522605"/>
          </a:xfrm>
          <a:prstGeom prst="rect">
            <a:avLst/>
          </a:prstGeom>
        </p:spPr>
        <p:txBody>
          <a:bodyPr vert="horz" wrap="square" lIns="0" tIns="20320" rIns="0" bIns="0" rtlCol="0">
            <a:spAutoFit/>
          </a:bodyPr>
          <a:lstStyle/>
          <a:p>
            <a:pPr marL="12700" marR="5080">
              <a:lnSpc>
                <a:spcPts val="1300"/>
              </a:lnSpc>
              <a:spcBef>
                <a:spcPts val="160"/>
              </a:spcBef>
            </a:pPr>
            <a:r>
              <a:rPr sz="1100" spc="-20" dirty="0">
                <a:latin typeface="Calibri"/>
                <a:cs typeface="Calibri"/>
              </a:rPr>
              <a:t>Girshick</a:t>
            </a:r>
            <a:r>
              <a:rPr sz="1100" spc="-5" dirty="0">
                <a:latin typeface="Calibri"/>
                <a:cs typeface="Calibri"/>
              </a:rPr>
              <a:t> </a:t>
            </a:r>
            <a:r>
              <a:rPr sz="1100" dirty="0">
                <a:latin typeface="Calibri"/>
                <a:cs typeface="Calibri"/>
              </a:rPr>
              <a:t>et al,</a:t>
            </a:r>
            <a:r>
              <a:rPr sz="1100" spc="-5" dirty="0">
                <a:latin typeface="Calibri"/>
                <a:cs typeface="Calibri"/>
              </a:rPr>
              <a:t> </a:t>
            </a:r>
            <a:r>
              <a:rPr sz="1100" spc="-20" dirty="0">
                <a:latin typeface="Calibri"/>
                <a:cs typeface="Calibri"/>
              </a:rPr>
              <a:t>“Rich</a:t>
            </a:r>
            <a:r>
              <a:rPr sz="1100" spc="-10" dirty="0">
                <a:latin typeface="Calibri"/>
                <a:cs typeface="Calibri"/>
              </a:rPr>
              <a:t> </a:t>
            </a:r>
            <a:r>
              <a:rPr sz="1100" spc="-20" dirty="0">
                <a:latin typeface="Calibri"/>
                <a:cs typeface="Calibri"/>
              </a:rPr>
              <a:t>feature</a:t>
            </a:r>
            <a:r>
              <a:rPr sz="1100" spc="-15" dirty="0">
                <a:latin typeface="Calibri"/>
                <a:cs typeface="Calibri"/>
              </a:rPr>
              <a:t> </a:t>
            </a:r>
            <a:r>
              <a:rPr sz="1100" spc="-20" dirty="0">
                <a:latin typeface="Calibri"/>
                <a:cs typeface="Calibri"/>
              </a:rPr>
              <a:t>hierarchies</a:t>
            </a:r>
            <a:r>
              <a:rPr sz="1100" spc="-10" dirty="0">
                <a:latin typeface="Calibri"/>
                <a:cs typeface="Calibri"/>
              </a:rPr>
              <a:t> for</a:t>
            </a:r>
            <a:r>
              <a:rPr sz="1100" dirty="0">
                <a:latin typeface="Calibri"/>
                <a:cs typeface="Calibri"/>
              </a:rPr>
              <a:t> </a:t>
            </a:r>
            <a:r>
              <a:rPr sz="1100" spc="-20" dirty="0">
                <a:latin typeface="Calibri"/>
                <a:cs typeface="Calibri"/>
              </a:rPr>
              <a:t>accurate</a:t>
            </a:r>
            <a:r>
              <a:rPr sz="1100" spc="-15" dirty="0">
                <a:latin typeface="Calibri"/>
                <a:cs typeface="Calibri"/>
              </a:rPr>
              <a:t> </a:t>
            </a:r>
            <a:r>
              <a:rPr sz="1100" spc="-20" dirty="0">
                <a:latin typeface="Calibri"/>
                <a:cs typeface="Calibri"/>
              </a:rPr>
              <a:t>object</a:t>
            </a:r>
            <a:r>
              <a:rPr sz="1100" dirty="0">
                <a:latin typeface="Calibri"/>
                <a:cs typeface="Calibri"/>
              </a:rPr>
              <a:t> </a:t>
            </a:r>
            <a:r>
              <a:rPr sz="1100" spc="-20" dirty="0">
                <a:latin typeface="Calibri"/>
                <a:cs typeface="Calibri"/>
              </a:rPr>
              <a:t>detection</a:t>
            </a:r>
            <a:r>
              <a:rPr sz="1100" spc="-10" dirty="0">
                <a:latin typeface="Calibri"/>
                <a:cs typeface="Calibri"/>
              </a:rPr>
              <a:t> and </a:t>
            </a:r>
            <a:r>
              <a:rPr sz="1100" spc="-20" dirty="0">
                <a:latin typeface="Calibri"/>
                <a:cs typeface="Calibri"/>
              </a:rPr>
              <a:t>semantic</a:t>
            </a:r>
            <a:r>
              <a:rPr sz="1100" spc="-10" dirty="0">
                <a:latin typeface="Calibri"/>
                <a:cs typeface="Calibri"/>
              </a:rPr>
              <a:t> </a:t>
            </a:r>
            <a:r>
              <a:rPr sz="1100" spc="-20" dirty="0">
                <a:latin typeface="Calibri"/>
                <a:cs typeface="Calibri"/>
              </a:rPr>
              <a:t>segmentation”,</a:t>
            </a:r>
            <a:r>
              <a:rPr sz="1100" spc="-5" dirty="0">
                <a:latin typeface="Calibri"/>
                <a:cs typeface="Calibri"/>
              </a:rPr>
              <a:t> </a:t>
            </a:r>
            <a:r>
              <a:rPr sz="1100" spc="-20" dirty="0">
                <a:latin typeface="Calibri"/>
                <a:cs typeface="Calibri"/>
              </a:rPr>
              <a:t>CVPR</a:t>
            </a:r>
            <a:r>
              <a:rPr sz="1100" spc="-15" dirty="0">
                <a:latin typeface="Calibri"/>
                <a:cs typeface="Calibri"/>
              </a:rPr>
              <a:t> </a:t>
            </a:r>
            <a:r>
              <a:rPr sz="1100" spc="-10" dirty="0">
                <a:latin typeface="Calibri"/>
                <a:cs typeface="Calibri"/>
              </a:rPr>
              <a:t>2014. He</a:t>
            </a:r>
            <a:r>
              <a:rPr sz="1100" spc="-35" dirty="0">
                <a:latin typeface="Calibri"/>
                <a:cs typeface="Calibri"/>
              </a:rPr>
              <a:t> </a:t>
            </a:r>
            <a:r>
              <a:rPr sz="1100" dirty="0">
                <a:latin typeface="Calibri"/>
                <a:cs typeface="Calibri"/>
              </a:rPr>
              <a:t>et</a:t>
            </a:r>
            <a:r>
              <a:rPr sz="1100" spc="-15" dirty="0">
                <a:latin typeface="Calibri"/>
                <a:cs typeface="Calibri"/>
              </a:rPr>
              <a:t> </a:t>
            </a:r>
            <a:r>
              <a:rPr sz="1100" dirty="0">
                <a:latin typeface="Calibri"/>
                <a:cs typeface="Calibri"/>
              </a:rPr>
              <a:t>al,</a:t>
            </a:r>
            <a:r>
              <a:rPr sz="1100" spc="-20" dirty="0">
                <a:latin typeface="Calibri"/>
                <a:cs typeface="Calibri"/>
              </a:rPr>
              <a:t> </a:t>
            </a:r>
            <a:r>
              <a:rPr sz="1100" spc="-10" dirty="0">
                <a:latin typeface="Calibri"/>
                <a:cs typeface="Calibri"/>
              </a:rPr>
              <a:t>“Spatial</a:t>
            </a:r>
            <a:r>
              <a:rPr sz="1100" spc="-5" dirty="0">
                <a:latin typeface="Calibri"/>
                <a:cs typeface="Calibri"/>
              </a:rPr>
              <a:t> </a:t>
            </a:r>
            <a:r>
              <a:rPr sz="1100" spc="-20" dirty="0">
                <a:latin typeface="Calibri"/>
                <a:cs typeface="Calibri"/>
              </a:rPr>
              <a:t>pyramid</a:t>
            </a:r>
            <a:r>
              <a:rPr sz="1100" spc="-25" dirty="0">
                <a:latin typeface="Calibri"/>
                <a:cs typeface="Calibri"/>
              </a:rPr>
              <a:t> </a:t>
            </a:r>
            <a:r>
              <a:rPr sz="1100" spc="-10" dirty="0">
                <a:latin typeface="Calibri"/>
                <a:cs typeface="Calibri"/>
              </a:rPr>
              <a:t>pooling</a:t>
            </a:r>
            <a:r>
              <a:rPr sz="1100" spc="-30" dirty="0">
                <a:latin typeface="Calibri"/>
                <a:cs typeface="Calibri"/>
              </a:rPr>
              <a:t> </a:t>
            </a:r>
            <a:r>
              <a:rPr sz="1100" dirty="0">
                <a:latin typeface="Calibri"/>
                <a:cs typeface="Calibri"/>
              </a:rPr>
              <a:t>in</a:t>
            </a:r>
            <a:r>
              <a:rPr sz="1100" spc="-25" dirty="0">
                <a:latin typeface="Calibri"/>
                <a:cs typeface="Calibri"/>
              </a:rPr>
              <a:t> </a:t>
            </a:r>
            <a:r>
              <a:rPr sz="1100" spc="-20" dirty="0">
                <a:latin typeface="Calibri"/>
                <a:cs typeface="Calibri"/>
              </a:rPr>
              <a:t>deep</a:t>
            </a:r>
            <a:r>
              <a:rPr sz="1100" spc="-25" dirty="0">
                <a:latin typeface="Calibri"/>
                <a:cs typeface="Calibri"/>
              </a:rPr>
              <a:t> </a:t>
            </a:r>
            <a:r>
              <a:rPr sz="1100" spc="-20" dirty="0">
                <a:latin typeface="Calibri"/>
                <a:cs typeface="Calibri"/>
              </a:rPr>
              <a:t>convolutional</a:t>
            </a:r>
            <a:r>
              <a:rPr sz="1100" spc="-5" dirty="0">
                <a:latin typeface="Calibri"/>
                <a:cs typeface="Calibri"/>
              </a:rPr>
              <a:t> </a:t>
            </a:r>
            <a:r>
              <a:rPr sz="1100" spc="-20" dirty="0">
                <a:latin typeface="Calibri"/>
                <a:cs typeface="Calibri"/>
              </a:rPr>
              <a:t>networks</a:t>
            </a:r>
            <a:r>
              <a:rPr sz="1100" spc="-30" dirty="0">
                <a:latin typeface="Calibri"/>
                <a:cs typeface="Calibri"/>
              </a:rPr>
              <a:t> </a:t>
            </a:r>
            <a:r>
              <a:rPr sz="1100" spc="-10" dirty="0">
                <a:latin typeface="Calibri"/>
                <a:cs typeface="Calibri"/>
              </a:rPr>
              <a:t>for visual </a:t>
            </a:r>
            <a:r>
              <a:rPr sz="1100" spc="-20" dirty="0">
                <a:latin typeface="Calibri"/>
                <a:cs typeface="Calibri"/>
              </a:rPr>
              <a:t>recognition”, </a:t>
            </a:r>
            <a:r>
              <a:rPr sz="1100" spc="-25" dirty="0">
                <a:latin typeface="Calibri"/>
                <a:cs typeface="Calibri"/>
              </a:rPr>
              <a:t>ECCV</a:t>
            </a:r>
            <a:r>
              <a:rPr sz="1100" spc="-30" dirty="0">
                <a:latin typeface="Calibri"/>
                <a:cs typeface="Calibri"/>
              </a:rPr>
              <a:t> </a:t>
            </a:r>
            <a:r>
              <a:rPr sz="1100" spc="-20" dirty="0">
                <a:latin typeface="Calibri"/>
                <a:cs typeface="Calibri"/>
              </a:rPr>
              <a:t>2014</a:t>
            </a:r>
            <a:endParaRPr sz="1100" dirty="0">
              <a:latin typeface="Calibri"/>
              <a:cs typeface="Calibri"/>
            </a:endParaRPr>
          </a:p>
          <a:p>
            <a:pPr marL="12700">
              <a:lnSpc>
                <a:spcPts val="1250"/>
              </a:lnSpc>
            </a:pPr>
            <a:r>
              <a:rPr sz="1100" spc="-20" dirty="0">
                <a:latin typeface="Calibri"/>
                <a:cs typeface="Calibri"/>
              </a:rPr>
              <a:t>Girshick,</a:t>
            </a:r>
            <a:r>
              <a:rPr sz="1100" spc="-10" dirty="0">
                <a:latin typeface="Calibri"/>
                <a:cs typeface="Calibri"/>
              </a:rPr>
              <a:t> “Fast</a:t>
            </a:r>
            <a:r>
              <a:rPr sz="1100" spc="-5" dirty="0">
                <a:latin typeface="Calibri"/>
                <a:cs typeface="Calibri"/>
              </a:rPr>
              <a:t> </a:t>
            </a:r>
            <a:r>
              <a:rPr sz="1100" spc="-30" dirty="0">
                <a:latin typeface="Calibri"/>
                <a:cs typeface="Calibri"/>
              </a:rPr>
              <a:t>R-</a:t>
            </a:r>
            <a:r>
              <a:rPr sz="1100" spc="-25" dirty="0">
                <a:latin typeface="Calibri"/>
                <a:cs typeface="Calibri"/>
              </a:rPr>
              <a:t>CNN”,</a:t>
            </a:r>
            <a:r>
              <a:rPr sz="1100" spc="-10" dirty="0">
                <a:latin typeface="Calibri"/>
                <a:cs typeface="Calibri"/>
              </a:rPr>
              <a:t> </a:t>
            </a:r>
            <a:r>
              <a:rPr sz="1100" spc="-20" dirty="0">
                <a:latin typeface="Calibri"/>
                <a:cs typeface="Calibri"/>
              </a:rPr>
              <a:t>ICCV 2015</a:t>
            </a:r>
            <a:endParaRPr sz="1100" dirty="0">
              <a:latin typeface="Calibri"/>
              <a:cs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41391" y="993647"/>
            <a:ext cx="6772656" cy="5349240"/>
          </a:xfrm>
          <a:prstGeom prst="rect">
            <a:avLst/>
          </a:prstGeom>
        </p:spPr>
      </p:pic>
      <p:sp>
        <p:nvSpPr>
          <p:cNvPr id="3" name="object 3"/>
          <p:cNvSpPr txBox="1"/>
          <p:nvPr/>
        </p:nvSpPr>
        <p:spPr>
          <a:xfrm>
            <a:off x="71311" y="5891784"/>
            <a:ext cx="5873750" cy="358140"/>
          </a:xfrm>
          <a:prstGeom prst="rect">
            <a:avLst/>
          </a:prstGeom>
        </p:spPr>
        <p:txBody>
          <a:bodyPr vert="horz" wrap="square" lIns="0" tIns="20320" rIns="0" bIns="0" rtlCol="0">
            <a:spAutoFit/>
          </a:bodyPr>
          <a:lstStyle/>
          <a:p>
            <a:pPr marL="12700" marR="5080">
              <a:lnSpc>
                <a:spcPts val="1300"/>
              </a:lnSpc>
              <a:spcBef>
                <a:spcPts val="160"/>
              </a:spcBef>
            </a:pPr>
            <a:r>
              <a:rPr sz="1100" spc="-20" dirty="0">
                <a:latin typeface="Calibri"/>
                <a:cs typeface="Calibri"/>
              </a:rPr>
              <a:t>Ren </a:t>
            </a:r>
            <a:r>
              <a:rPr sz="1100" dirty="0">
                <a:latin typeface="Calibri"/>
                <a:cs typeface="Calibri"/>
              </a:rPr>
              <a:t>et</a:t>
            </a:r>
            <a:r>
              <a:rPr sz="1100" spc="-10" dirty="0">
                <a:latin typeface="Calibri"/>
                <a:cs typeface="Calibri"/>
              </a:rPr>
              <a:t> </a:t>
            </a:r>
            <a:r>
              <a:rPr sz="1100" dirty="0">
                <a:latin typeface="Calibri"/>
                <a:cs typeface="Calibri"/>
              </a:rPr>
              <a:t>al,</a:t>
            </a:r>
            <a:r>
              <a:rPr sz="1100" spc="-10" dirty="0">
                <a:latin typeface="Calibri"/>
                <a:cs typeface="Calibri"/>
              </a:rPr>
              <a:t> </a:t>
            </a:r>
            <a:r>
              <a:rPr sz="1100" spc="-20" dirty="0">
                <a:latin typeface="Calibri"/>
                <a:cs typeface="Calibri"/>
              </a:rPr>
              <a:t>“Faster</a:t>
            </a:r>
            <a:r>
              <a:rPr sz="1100" spc="-15" dirty="0">
                <a:latin typeface="Calibri"/>
                <a:cs typeface="Calibri"/>
              </a:rPr>
              <a:t> </a:t>
            </a:r>
            <a:r>
              <a:rPr sz="1100" spc="-30" dirty="0">
                <a:latin typeface="Calibri"/>
                <a:cs typeface="Calibri"/>
              </a:rPr>
              <a:t>R-</a:t>
            </a:r>
            <a:r>
              <a:rPr sz="1100" spc="-20" dirty="0">
                <a:latin typeface="Calibri"/>
                <a:cs typeface="Calibri"/>
              </a:rPr>
              <a:t>CNN:</a:t>
            </a:r>
            <a:r>
              <a:rPr sz="1100" spc="-10" dirty="0">
                <a:latin typeface="Calibri"/>
                <a:cs typeface="Calibri"/>
              </a:rPr>
              <a:t> </a:t>
            </a:r>
            <a:r>
              <a:rPr sz="1100" spc="-20" dirty="0">
                <a:latin typeface="Calibri"/>
                <a:cs typeface="Calibri"/>
              </a:rPr>
              <a:t>Towards</a:t>
            </a:r>
            <a:r>
              <a:rPr sz="1100" spc="-15" dirty="0">
                <a:latin typeface="Calibri"/>
                <a:cs typeface="Calibri"/>
              </a:rPr>
              <a:t> </a:t>
            </a:r>
            <a:r>
              <a:rPr sz="1100" spc="-30" dirty="0">
                <a:latin typeface="Calibri"/>
                <a:cs typeface="Calibri"/>
              </a:rPr>
              <a:t>Real-</a:t>
            </a:r>
            <a:r>
              <a:rPr sz="1100" spc="-10" dirty="0">
                <a:latin typeface="Calibri"/>
                <a:cs typeface="Calibri"/>
              </a:rPr>
              <a:t>Time</a:t>
            </a:r>
            <a:r>
              <a:rPr sz="1100" spc="-25" dirty="0">
                <a:latin typeface="Calibri"/>
                <a:cs typeface="Calibri"/>
              </a:rPr>
              <a:t> </a:t>
            </a:r>
            <a:r>
              <a:rPr sz="1100" spc="-20" dirty="0">
                <a:latin typeface="Calibri"/>
                <a:cs typeface="Calibri"/>
              </a:rPr>
              <a:t>Object</a:t>
            </a:r>
            <a:r>
              <a:rPr sz="1100" spc="-10" dirty="0">
                <a:latin typeface="Calibri"/>
                <a:cs typeface="Calibri"/>
              </a:rPr>
              <a:t> </a:t>
            </a:r>
            <a:r>
              <a:rPr sz="1100" spc="-20" dirty="0">
                <a:latin typeface="Calibri"/>
                <a:cs typeface="Calibri"/>
              </a:rPr>
              <a:t>Detection</a:t>
            </a:r>
            <a:r>
              <a:rPr sz="1100" spc="-15" dirty="0">
                <a:latin typeface="Calibri"/>
                <a:cs typeface="Calibri"/>
              </a:rPr>
              <a:t> </a:t>
            </a:r>
            <a:r>
              <a:rPr sz="1100" spc="-10" dirty="0">
                <a:latin typeface="Calibri"/>
                <a:cs typeface="Calibri"/>
              </a:rPr>
              <a:t>with</a:t>
            </a:r>
            <a:r>
              <a:rPr sz="1100" spc="-20" dirty="0">
                <a:latin typeface="Calibri"/>
                <a:cs typeface="Calibri"/>
              </a:rPr>
              <a:t> Region Proposal</a:t>
            </a:r>
            <a:r>
              <a:rPr sz="1100" dirty="0">
                <a:latin typeface="Calibri"/>
                <a:cs typeface="Calibri"/>
              </a:rPr>
              <a:t> </a:t>
            </a:r>
            <a:r>
              <a:rPr sz="1100" spc="-25" dirty="0">
                <a:latin typeface="Calibri"/>
                <a:cs typeface="Calibri"/>
              </a:rPr>
              <a:t>Networks”,</a:t>
            </a:r>
            <a:r>
              <a:rPr sz="1100" spc="-15" dirty="0">
                <a:latin typeface="Calibri"/>
                <a:cs typeface="Calibri"/>
              </a:rPr>
              <a:t> </a:t>
            </a:r>
            <a:r>
              <a:rPr sz="1100" spc="-10" dirty="0">
                <a:latin typeface="Calibri"/>
                <a:cs typeface="Calibri"/>
              </a:rPr>
              <a:t>NIPS</a:t>
            </a:r>
            <a:r>
              <a:rPr sz="1100" spc="-15" dirty="0">
                <a:latin typeface="Calibri"/>
                <a:cs typeface="Calibri"/>
              </a:rPr>
              <a:t> </a:t>
            </a:r>
            <a:r>
              <a:rPr sz="1100" spc="-20" dirty="0">
                <a:latin typeface="Calibri"/>
                <a:cs typeface="Calibri"/>
              </a:rPr>
              <a:t>2015 </a:t>
            </a:r>
            <a:r>
              <a:rPr sz="1100" spc="-10" dirty="0">
                <a:latin typeface="Calibri"/>
                <a:cs typeface="Calibri"/>
              </a:rPr>
              <a:t>Figure</a:t>
            </a:r>
            <a:r>
              <a:rPr sz="1100" spc="-20" dirty="0">
                <a:latin typeface="Calibri"/>
                <a:cs typeface="Calibri"/>
              </a:rPr>
              <a:t> copyright</a:t>
            </a:r>
            <a:r>
              <a:rPr sz="1100" spc="-5" dirty="0">
                <a:latin typeface="Calibri"/>
                <a:cs typeface="Calibri"/>
              </a:rPr>
              <a:t> </a:t>
            </a:r>
            <a:r>
              <a:rPr sz="1100" spc="-25" dirty="0">
                <a:latin typeface="Calibri"/>
                <a:cs typeface="Calibri"/>
              </a:rPr>
              <a:t>2015,</a:t>
            </a:r>
            <a:r>
              <a:rPr sz="1100" spc="-5" dirty="0">
                <a:latin typeface="Calibri"/>
                <a:cs typeface="Calibri"/>
              </a:rPr>
              <a:t> </a:t>
            </a:r>
            <a:r>
              <a:rPr sz="1100" spc="-10" dirty="0">
                <a:latin typeface="Calibri"/>
                <a:cs typeface="Calibri"/>
              </a:rPr>
              <a:t>Ross</a:t>
            </a:r>
            <a:r>
              <a:rPr sz="1100" spc="-15" dirty="0">
                <a:latin typeface="Calibri"/>
                <a:cs typeface="Calibri"/>
              </a:rPr>
              <a:t> </a:t>
            </a:r>
            <a:r>
              <a:rPr sz="1100" spc="-20" dirty="0">
                <a:latin typeface="Calibri"/>
                <a:cs typeface="Calibri"/>
              </a:rPr>
              <a:t>Girshick;</a:t>
            </a:r>
            <a:r>
              <a:rPr sz="1100" dirty="0">
                <a:latin typeface="Calibri"/>
                <a:cs typeface="Calibri"/>
              </a:rPr>
              <a:t> </a:t>
            </a:r>
            <a:r>
              <a:rPr sz="1100" spc="-25" dirty="0">
                <a:latin typeface="Calibri"/>
                <a:cs typeface="Calibri"/>
              </a:rPr>
              <a:t>reproduced</a:t>
            </a:r>
            <a:r>
              <a:rPr sz="1100" spc="-15" dirty="0">
                <a:latin typeface="Calibri"/>
                <a:cs typeface="Calibri"/>
              </a:rPr>
              <a:t> </a:t>
            </a:r>
            <a:r>
              <a:rPr sz="1100" spc="-10" dirty="0">
                <a:latin typeface="Calibri"/>
                <a:cs typeface="Calibri"/>
              </a:rPr>
              <a:t>with permission</a:t>
            </a:r>
            <a:endParaRPr sz="1100">
              <a:latin typeface="Calibri"/>
              <a:cs typeface="Calibri"/>
            </a:endParaRPr>
          </a:p>
        </p:txBody>
      </p:sp>
      <p:sp>
        <p:nvSpPr>
          <p:cNvPr id="4" name="object 4"/>
          <p:cNvSpPr txBox="1"/>
          <p:nvPr/>
        </p:nvSpPr>
        <p:spPr>
          <a:xfrm>
            <a:off x="756931" y="1780539"/>
            <a:ext cx="4549775" cy="3439160"/>
          </a:xfrm>
          <a:prstGeom prst="rect">
            <a:avLst/>
          </a:prstGeom>
        </p:spPr>
        <p:txBody>
          <a:bodyPr vert="horz" wrap="square" lIns="0" tIns="12700" rIns="0" bIns="0" rtlCol="0">
            <a:spAutoFit/>
          </a:bodyPr>
          <a:lstStyle/>
          <a:p>
            <a:pPr marL="12700" marR="828675">
              <a:lnSpc>
                <a:spcPct val="100000"/>
              </a:lnSpc>
              <a:spcBef>
                <a:spcPts val="100"/>
              </a:spcBef>
            </a:pPr>
            <a:r>
              <a:rPr sz="2800" dirty="0">
                <a:latin typeface="Calibri"/>
                <a:cs typeface="Calibri"/>
              </a:rPr>
              <a:t>Insert</a:t>
            </a:r>
            <a:r>
              <a:rPr sz="2800" spc="-55" dirty="0">
                <a:latin typeface="Calibri"/>
                <a:cs typeface="Calibri"/>
              </a:rPr>
              <a:t> </a:t>
            </a:r>
            <a:r>
              <a:rPr sz="2800" b="1" dirty="0">
                <a:latin typeface="Calibri"/>
                <a:cs typeface="Calibri"/>
              </a:rPr>
              <a:t>Region</a:t>
            </a:r>
            <a:r>
              <a:rPr sz="2800" b="1" spc="-60" dirty="0">
                <a:latin typeface="Calibri"/>
                <a:cs typeface="Calibri"/>
              </a:rPr>
              <a:t> </a:t>
            </a:r>
            <a:r>
              <a:rPr sz="2800" b="1" spc="-10" dirty="0">
                <a:latin typeface="Calibri"/>
                <a:cs typeface="Calibri"/>
              </a:rPr>
              <a:t>Proposal </a:t>
            </a:r>
            <a:r>
              <a:rPr sz="2800" b="1" dirty="0">
                <a:latin typeface="Calibri"/>
                <a:cs typeface="Calibri"/>
              </a:rPr>
              <a:t>Network</a:t>
            </a:r>
            <a:r>
              <a:rPr sz="2800" b="1" spc="-70" dirty="0">
                <a:latin typeface="Calibri"/>
                <a:cs typeface="Calibri"/>
              </a:rPr>
              <a:t> </a:t>
            </a:r>
            <a:r>
              <a:rPr sz="2800" b="1" dirty="0">
                <a:latin typeface="Calibri"/>
                <a:cs typeface="Calibri"/>
              </a:rPr>
              <a:t>(RPN)</a:t>
            </a:r>
            <a:r>
              <a:rPr sz="2800" b="1" spc="-65" dirty="0">
                <a:latin typeface="Calibri"/>
                <a:cs typeface="Calibri"/>
              </a:rPr>
              <a:t> </a:t>
            </a:r>
            <a:r>
              <a:rPr sz="2800" dirty="0">
                <a:latin typeface="Calibri"/>
                <a:cs typeface="Calibri"/>
              </a:rPr>
              <a:t>to</a:t>
            </a:r>
            <a:r>
              <a:rPr sz="2800" spc="-70" dirty="0">
                <a:latin typeface="Calibri"/>
                <a:cs typeface="Calibri"/>
              </a:rPr>
              <a:t> </a:t>
            </a:r>
            <a:r>
              <a:rPr sz="2800" spc="-10" dirty="0">
                <a:latin typeface="Calibri"/>
                <a:cs typeface="Calibri"/>
              </a:rPr>
              <a:t>predict </a:t>
            </a:r>
            <a:r>
              <a:rPr sz="2800" dirty="0">
                <a:latin typeface="Calibri"/>
                <a:cs typeface="Calibri"/>
              </a:rPr>
              <a:t>proposals</a:t>
            </a:r>
            <a:r>
              <a:rPr sz="2800" spc="-114" dirty="0">
                <a:latin typeface="Calibri"/>
                <a:cs typeface="Calibri"/>
              </a:rPr>
              <a:t> </a:t>
            </a:r>
            <a:r>
              <a:rPr sz="2800" dirty="0">
                <a:latin typeface="Calibri"/>
                <a:cs typeface="Calibri"/>
              </a:rPr>
              <a:t>from</a:t>
            </a:r>
            <a:r>
              <a:rPr sz="2800" spc="-114" dirty="0">
                <a:latin typeface="Calibri"/>
                <a:cs typeface="Calibri"/>
              </a:rPr>
              <a:t> </a:t>
            </a:r>
            <a:r>
              <a:rPr sz="2800" spc="-10" dirty="0">
                <a:latin typeface="Calibri"/>
                <a:cs typeface="Calibri"/>
              </a:rPr>
              <a:t>features</a:t>
            </a:r>
            <a:endParaRPr sz="2800">
              <a:latin typeface="Calibri"/>
              <a:cs typeface="Calibri"/>
            </a:endParaRPr>
          </a:p>
          <a:p>
            <a:pPr>
              <a:lnSpc>
                <a:spcPct val="100000"/>
              </a:lnSpc>
              <a:spcBef>
                <a:spcPts val="3300"/>
              </a:spcBef>
            </a:pPr>
            <a:endParaRPr sz="2800">
              <a:latin typeface="Calibri"/>
              <a:cs typeface="Calibri"/>
            </a:endParaRPr>
          </a:p>
          <a:p>
            <a:pPr marL="12700" marR="5080">
              <a:lnSpc>
                <a:spcPct val="100000"/>
              </a:lnSpc>
            </a:pPr>
            <a:r>
              <a:rPr sz="2800" dirty="0">
                <a:latin typeface="Calibri"/>
                <a:cs typeface="Calibri"/>
              </a:rPr>
              <a:t>Otherwise</a:t>
            </a:r>
            <a:r>
              <a:rPr sz="2800" spc="-65" dirty="0">
                <a:latin typeface="Calibri"/>
                <a:cs typeface="Calibri"/>
              </a:rPr>
              <a:t> </a:t>
            </a:r>
            <a:r>
              <a:rPr sz="2800" dirty="0">
                <a:latin typeface="Calibri"/>
                <a:cs typeface="Calibri"/>
              </a:rPr>
              <a:t>same</a:t>
            </a:r>
            <a:r>
              <a:rPr sz="2800" spc="-60" dirty="0">
                <a:latin typeface="Calibri"/>
                <a:cs typeface="Calibri"/>
              </a:rPr>
              <a:t> </a:t>
            </a:r>
            <a:r>
              <a:rPr sz="2800" dirty="0">
                <a:latin typeface="Calibri"/>
                <a:cs typeface="Calibri"/>
              </a:rPr>
              <a:t>as</a:t>
            </a:r>
            <a:r>
              <a:rPr sz="2800" spc="-55" dirty="0">
                <a:latin typeface="Calibri"/>
                <a:cs typeface="Calibri"/>
              </a:rPr>
              <a:t> </a:t>
            </a:r>
            <a:r>
              <a:rPr sz="2800" dirty="0">
                <a:latin typeface="Calibri"/>
                <a:cs typeface="Calibri"/>
              </a:rPr>
              <a:t>Fast</a:t>
            </a:r>
            <a:r>
              <a:rPr sz="2800" spc="-60" dirty="0">
                <a:latin typeface="Calibri"/>
                <a:cs typeface="Calibri"/>
              </a:rPr>
              <a:t> </a:t>
            </a:r>
            <a:r>
              <a:rPr sz="2800" spc="-10" dirty="0">
                <a:latin typeface="Calibri"/>
                <a:cs typeface="Calibri"/>
              </a:rPr>
              <a:t>R-</a:t>
            </a:r>
            <a:r>
              <a:rPr sz="2800" spc="-20" dirty="0">
                <a:latin typeface="Calibri"/>
                <a:cs typeface="Calibri"/>
              </a:rPr>
              <a:t>CNN: </a:t>
            </a:r>
            <a:r>
              <a:rPr sz="2800" dirty="0">
                <a:latin typeface="Calibri"/>
                <a:cs typeface="Calibri"/>
              </a:rPr>
              <a:t>Crop</a:t>
            </a:r>
            <a:r>
              <a:rPr sz="2800" spc="-80" dirty="0">
                <a:latin typeface="Calibri"/>
                <a:cs typeface="Calibri"/>
              </a:rPr>
              <a:t> </a:t>
            </a:r>
            <a:r>
              <a:rPr sz="2800" spc="-10" dirty="0">
                <a:latin typeface="Calibri"/>
                <a:cs typeface="Calibri"/>
              </a:rPr>
              <a:t>features</a:t>
            </a:r>
            <a:r>
              <a:rPr sz="2800" spc="-75" dirty="0">
                <a:latin typeface="Calibri"/>
                <a:cs typeface="Calibri"/>
              </a:rPr>
              <a:t> </a:t>
            </a:r>
            <a:r>
              <a:rPr sz="2800" dirty="0">
                <a:latin typeface="Calibri"/>
                <a:cs typeface="Calibri"/>
              </a:rPr>
              <a:t>for</a:t>
            </a:r>
            <a:r>
              <a:rPr sz="2800" spc="-90" dirty="0">
                <a:latin typeface="Calibri"/>
                <a:cs typeface="Calibri"/>
              </a:rPr>
              <a:t> </a:t>
            </a:r>
            <a:r>
              <a:rPr sz="2800" spc="-20" dirty="0">
                <a:latin typeface="Calibri"/>
                <a:cs typeface="Calibri"/>
              </a:rPr>
              <a:t>each </a:t>
            </a:r>
            <a:r>
              <a:rPr sz="2800" dirty="0">
                <a:latin typeface="Calibri"/>
                <a:cs typeface="Calibri"/>
              </a:rPr>
              <a:t>proposal,</a:t>
            </a:r>
            <a:r>
              <a:rPr sz="2800" spc="-60" dirty="0">
                <a:latin typeface="Calibri"/>
                <a:cs typeface="Calibri"/>
              </a:rPr>
              <a:t> </a:t>
            </a:r>
            <a:r>
              <a:rPr sz="2800" dirty="0">
                <a:latin typeface="Calibri"/>
                <a:cs typeface="Calibri"/>
              </a:rPr>
              <a:t>classify</a:t>
            </a:r>
            <a:r>
              <a:rPr sz="2800" spc="-65" dirty="0">
                <a:latin typeface="Calibri"/>
                <a:cs typeface="Calibri"/>
              </a:rPr>
              <a:t> </a:t>
            </a:r>
            <a:r>
              <a:rPr sz="2800" dirty="0">
                <a:latin typeface="Calibri"/>
                <a:cs typeface="Calibri"/>
              </a:rPr>
              <a:t>each</a:t>
            </a:r>
            <a:r>
              <a:rPr sz="2800" spc="-60" dirty="0">
                <a:latin typeface="Calibri"/>
                <a:cs typeface="Calibri"/>
              </a:rPr>
              <a:t> </a:t>
            </a:r>
            <a:r>
              <a:rPr sz="2800" spc="-25" dirty="0">
                <a:latin typeface="Calibri"/>
                <a:cs typeface="Calibri"/>
              </a:rPr>
              <a:t>one</a:t>
            </a:r>
            <a:endParaRPr sz="2800">
              <a:latin typeface="Calibri"/>
              <a:cs typeface="Calibri"/>
            </a:endParaRPr>
          </a:p>
        </p:txBody>
      </p:sp>
      <p:sp>
        <p:nvSpPr>
          <p:cNvPr id="5" name="object 5"/>
          <p:cNvSpPr/>
          <p:nvPr/>
        </p:nvSpPr>
        <p:spPr>
          <a:xfrm>
            <a:off x="4533963" y="951077"/>
            <a:ext cx="2933700" cy="757555"/>
          </a:xfrm>
          <a:custGeom>
            <a:avLst/>
            <a:gdLst/>
            <a:ahLst/>
            <a:cxnLst/>
            <a:rect l="l" t="t" r="r" b="b"/>
            <a:pathLst>
              <a:path w="2933700" h="757555">
                <a:moveTo>
                  <a:pt x="2933636" y="0"/>
                </a:moveTo>
                <a:lnTo>
                  <a:pt x="0" y="0"/>
                </a:lnTo>
                <a:lnTo>
                  <a:pt x="0" y="756996"/>
                </a:lnTo>
                <a:lnTo>
                  <a:pt x="2933636" y="756996"/>
                </a:lnTo>
                <a:lnTo>
                  <a:pt x="2933636" y="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Fast</a:t>
            </a:r>
            <a:r>
              <a:rPr sz="3900" u="heavy" dirty="0">
                <a:uFill>
                  <a:solidFill>
                    <a:srgbClr val="000000"/>
                  </a:solidFill>
                </a:uFill>
              </a:rPr>
              <a:t>er</a:t>
            </a:r>
            <a:r>
              <a:rPr sz="3900" spc="-95" dirty="0"/>
              <a:t> </a:t>
            </a:r>
            <a:r>
              <a:rPr sz="4000" spc="-10" dirty="0"/>
              <a:t>R-</a:t>
            </a:r>
            <a:r>
              <a:rPr sz="4000" dirty="0"/>
              <a:t>CNN:</a:t>
            </a:r>
            <a:r>
              <a:rPr sz="4000" spc="-110" dirty="0"/>
              <a:t> </a:t>
            </a:r>
            <a:r>
              <a:rPr sz="4000" dirty="0"/>
              <a:t>Learnable</a:t>
            </a:r>
            <a:r>
              <a:rPr sz="4000" spc="-114" dirty="0"/>
              <a:t> </a:t>
            </a:r>
            <a:r>
              <a:rPr sz="4000" dirty="0"/>
              <a:t>Region</a:t>
            </a:r>
            <a:r>
              <a:rPr sz="4000" spc="-114" dirty="0"/>
              <a:t> </a:t>
            </a:r>
            <a:r>
              <a:rPr sz="4000" spc="-10" dirty="0"/>
              <a:t>Proposals</a:t>
            </a:r>
            <a:endParaRPr sz="4000"/>
          </a:p>
        </p:txBody>
      </p:sp>
      <p:sp>
        <p:nvSpPr>
          <p:cNvPr id="7" name="object 7"/>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dirty="0"/>
              <a:t>Justin</a:t>
            </a:r>
            <a:r>
              <a:rPr spc="-60" dirty="0"/>
              <a:t> </a:t>
            </a:r>
            <a:r>
              <a:rPr spc="-10" dirty="0"/>
              <a:t>Johnson</a:t>
            </a:r>
          </a:p>
        </p:txBody>
      </p:sp>
      <p:sp>
        <p:nvSpPr>
          <p:cNvPr id="8" name="object 8"/>
          <p:cNvSpPr txBox="1">
            <a:spLocks noGrp="1"/>
          </p:cNvSpPr>
          <p:nvPr>
            <p:ph type="sldNum" sz="quarter" idx="7"/>
          </p:nvPr>
        </p:nvSpPr>
        <p:spPr>
          <a:prstGeom prst="rect">
            <a:avLst/>
          </a:prstGeom>
        </p:spPr>
        <p:txBody>
          <a:bodyPr vert="horz" wrap="square" lIns="0" tIns="1716260" rIns="0" bIns="0" rtlCol="0">
            <a:spAutoFit/>
          </a:bodyPr>
          <a:lstStyle/>
          <a:p>
            <a:pPr marL="2218690">
              <a:lnSpc>
                <a:spcPct val="100000"/>
              </a:lnSpc>
              <a:spcBef>
                <a:spcPts val="5"/>
              </a:spcBef>
            </a:pPr>
            <a:r>
              <a:rPr dirty="0"/>
              <a:t>Lecture</a:t>
            </a:r>
            <a:r>
              <a:rPr spc="-30" dirty="0"/>
              <a:t> </a:t>
            </a:r>
            <a:r>
              <a:rPr dirty="0"/>
              <a:t>15</a:t>
            </a:r>
            <a:r>
              <a:rPr spc="-40" dirty="0"/>
              <a:t> </a:t>
            </a:r>
            <a:r>
              <a:rPr dirty="0"/>
              <a:t>-</a:t>
            </a:r>
            <a:r>
              <a:rPr spc="-35" dirty="0"/>
              <a:t> </a:t>
            </a:r>
            <a:fld id="{81D60167-4931-47E6-BA6A-407CBD079E47}" type="slidenum">
              <a:rPr spc="-25" dirty="0"/>
              <a:t>74</a:t>
            </a:fld>
            <a:endParaRPr spc="-25" dirty="0"/>
          </a:p>
        </p:txBody>
      </p:sp>
      <p:sp>
        <p:nvSpPr>
          <p:cNvPr id="9" name="object 9"/>
          <p:cNvSpPr txBox="1">
            <a:spLocks noGrp="1"/>
          </p:cNvSpPr>
          <p:nvPr>
            <p:ph type="dt" sz="half" idx="6"/>
          </p:nvPr>
        </p:nvSpPr>
        <p:spPr>
          <a:prstGeom prst="rect">
            <a:avLst/>
          </a:prstGeom>
        </p:spPr>
        <p:txBody>
          <a:bodyPr vert="horz" wrap="square" lIns="0" tIns="635" rIns="0" bIns="0" rtlCol="0">
            <a:spAutoFit/>
          </a:bodyPr>
          <a:lstStyle/>
          <a:p>
            <a:pPr marL="12700">
              <a:lnSpc>
                <a:spcPct val="100000"/>
              </a:lnSpc>
              <a:spcBef>
                <a:spcPts val="5"/>
              </a:spcBef>
            </a:pPr>
            <a:r>
              <a:rPr dirty="0"/>
              <a:t>October</a:t>
            </a:r>
            <a:r>
              <a:rPr spc="-50" dirty="0"/>
              <a:t> </a:t>
            </a:r>
            <a:r>
              <a:rPr dirty="0"/>
              <a:t>25,</a:t>
            </a:r>
            <a:r>
              <a:rPr spc="-50" dirty="0"/>
              <a:t> </a:t>
            </a:r>
            <a:r>
              <a:rPr spc="-20" dirty="0"/>
              <a:t>2020</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41391" y="993647"/>
            <a:ext cx="6772656" cy="5349240"/>
          </a:xfrm>
          <a:prstGeom prst="rect">
            <a:avLst/>
          </a:prstGeom>
        </p:spPr>
      </p:pic>
      <p:sp>
        <p:nvSpPr>
          <p:cNvPr id="3" name="object 3"/>
          <p:cNvSpPr txBox="1"/>
          <p:nvPr/>
        </p:nvSpPr>
        <p:spPr>
          <a:xfrm>
            <a:off x="71311" y="5891784"/>
            <a:ext cx="5873750" cy="358140"/>
          </a:xfrm>
          <a:prstGeom prst="rect">
            <a:avLst/>
          </a:prstGeom>
        </p:spPr>
        <p:txBody>
          <a:bodyPr vert="horz" wrap="square" lIns="0" tIns="20320" rIns="0" bIns="0" rtlCol="0">
            <a:spAutoFit/>
          </a:bodyPr>
          <a:lstStyle/>
          <a:p>
            <a:pPr marL="12700" marR="5080">
              <a:lnSpc>
                <a:spcPts val="1300"/>
              </a:lnSpc>
              <a:spcBef>
                <a:spcPts val="160"/>
              </a:spcBef>
            </a:pPr>
            <a:r>
              <a:rPr sz="1100" spc="-20" dirty="0">
                <a:latin typeface="Calibri"/>
                <a:cs typeface="Calibri"/>
              </a:rPr>
              <a:t>Ren </a:t>
            </a:r>
            <a:r>
              <a:rPr sz="1100" dirty="0">
                <a:latin typeface="Calibri"/>
                <a:cs typeface="Calibri"/>
              </a:rPr>
              <a:t>et</a:t>
            </a:r>
            <a:r>
              <a:rPr sz="1100" spc="-10" dirty="0">
                <a:latin typeface="Calibri"/>
                <a:cs typeface="Calibri"/>
              </a:rPr>
              <a:t> </a:t>
            </a:r>
            <a:r>
              <a:rPr sz="1100" dirty="0">
                <a:latin typeface="Calibri"/>
                <a:cs typeface="Calibri"/>
              </a:rPr>
              <a:t>al,</a:t>
            </a:r>
            <a:r>
              <a:rPr sz="1100" spc="-10" dirty="0">
                <a:latin typeface="Calibri"/>
                <a:cs typeface="Calibri"/>
              </a:rPr>
              <a:t> </a:t>
            </a:r>
            <a:r>
              <a:rPr sz="1100" spc="-20" dirty="0">
                <a:latin typeface="Calibri"/>
                <a:cs typeface="Calibri"/>
              </a:rPr>
              <a:t>“Faster</a:t>
            </a:r>
            <a:r>
              <a:rPr sz="1100" spc="-15" dirty="0">
                <a:latin typeface="Calibri"/>
                <a:cs typeface="Calibri"/>
              </a:rPr>
              <a:t> </a:t>
            </a:r>
            <a:r>
              <a:rPr sz="1100" spc="-30" dirty="0">
                <a:latin typeface="Calibri"/>
                <a:cs typeface="Calibri"/>
              </a:rPr>
              <a:t>R-</a:t>
            </a:r>
            <a:r>
              <a:rPr sz="1100" spc="-20" dirty="0">
                <a:latin typeface="Calibri"/>
                <a:cs typeface="Calibri"/>
              </a:rPr>
              <a:t>CNN:</a:t>
            </a:r>
            <a:r>
              <a:rPr sz="1100" spc="-10" dirty="0">
                <a:latin typeface="Calibri"/>
                <a:cs typeface="Calibri"/>
              </a:rPr>
              <a:t> </a:t>
            </a:r>
            <a:r>
              <a:rPr sz="1100" spc="-20" dirty="0">
                <a:latin typeface="Calibri"/>
                <a:cs typeface="Calibri"/>
              </a:rPr>
              <a:t>Towards</a:t>
            </a:r>
            <a:r>
              <a:rPr sz="1100" spc="-15" dirty="0">
                <a:latin typeface="Calibri"/>
                <a:cs typeface="Calibri"/>
              </a:rPr>
              <a:t> </a:t>
            </a:r>
            <a:r>
              <a:rPr sz="1100" spc="-30" dirty="0">
                <a:latin typeface="Calibri"/>
                <a:cs typeface="Calibri"/>
              </a:rPr>
              <a:t>Real-</a:t>
            </a:r>
            <a:r>
              <a:rPr sz="1100" spc="-10" dirty="0">
                <a:latin typeface="Calibri"/>
                <a:cs typeface="Calibri"/>
              </a:rPr>
              <a:t>Time</a:t>
            </a:r>
            <a:r>
              <a:rPr sz="1100" spc="-25" dirty="0">
                <a:latin typeface="Calibri"/>
                <a:cs typeface="Calibri"/>
              </a:rPr>
              <a:t> </a:t>
            </a:r>
            <a:r>
              <a:rPr sz="1100" spc="-20" dirty="0">
                <a:latin typeface="Calibri"/>
                <a:cs typeface="Calibri"/>
              </a:rPr>
              <a:t>Object</a:t>
            </a:r>
            <a:r>
              <a:rPr sz="1100" spc="-10" dirty="0">
                <a:latin typeface="Calibri"/>
                <a:cs typeface="Calibri"/>
              </a:rPr>
              <a:t> </a:t>
            </a:r>
            <a:r>
              <a:rPr sz="1100" spc="-20" dirty="0">
                <a:latin typeface="Calibri"/>
                <a:cs typeface="Calibri"/>
              </a:rPr>
              <a:t>Detection</a:t>
            </a:r>
            <a:r>
              <a:rPr sz="1100" spc="-15" dirty="0">
                <a:latin typeface="Calibri"/>
                <a:cs typeface="Calibri"/>
              </a:rPr>
              <a:t> </a:t>
            </a:r>
            <a:r>
              <a:rPr sz="1100" spc="-10" dirty="0">
                <a:latin typeface="Calibri"/>
                <a:cs typeface="Calibri"/>
              </a:rPr>
              <a:t>with</a:t>
            </a:r>
            <a:r>
              <a:rPr sz="1100" spc="-20" dirty="0">
                <a:latin typeface="Calibri"/>
                <a:cs typeface="Calibri"/>
              </a:rPr>
              <a:t> Region Proposal</a:t>
            </a:r>
            <a:r>
              <a:rPr sz="1100" dirty="0">
                <a:latin typeface="Calibri"/>
                <a:cs typeface="Calibri"/>
              </a:rPr>
              <a:t> </a:t>
            </a:r>
            <a:r>
              <a:rPr sz="1100" spc="-25" dirty="0">
                <a:latin typeface="Calibri"/>
                <a:cs typeface="Calibri"/>
              </a:rPr>
              <a:t>Networks”,</a:t>
            </a:r>
            <a:r>
              <a:rPr sz="1100" spc="-15" dirty="0">
                <a:latin typeface="Calibri"/>
                <a:cs typeface="Calibri"/>
              </a:rPr>
              <a:t> </a:t>
            </a:r>
            <a:r>
              <a:rPr sz="1100" spc="-10" dirty="0">
                <a:latin typeface="Calibri"/>
                <a:cs typeface="Calibri"/>
              </a:rPr>
              <a:t>NIPS</a:t>
            </a:r>
            <a:r>
              <a:rPr sz="1100" spc="-15" dirty="0">
                <a:latin typeface="Calibri"/>
                <a:cs typeface="Calibri"/>
              </a:rPr>
              <a:t> </a:t>
            </a:r>
            <a:r>
              <a:rPr sz="1100" spc="-20" dirty="0">
                <a:latin typeface="Calibri"/>
                <a:cs typeface="Calibri"/>
              </a:rPr>
              <a:t>2015 </a:t>
            </a:r>
            <a:r>
              <a:rPr sz="1100" spc="-10" dirty="0">
                <a:latin typeface="Calibri"/>
                <a:cs typeface="Calibri"/>
              </a:rPr>
              <a:t>Figure</a:t>
            </a:r>
            <a:r>
              <a:rPr sz="1100" spc="-20" dirty="0">
                <a:latin typeface="Calibri"/>
                <a:cs typeface="Calibri"/>
              </a:rPr>
              <a:t> copyright</a:t>
            </a:r>
            <a:r>
              <a:rPr sz="1100" spc="-5" dirty="0">
                <a:latin typeface="Calibri"/>
                <a:cs typeface="Calibri"/>
              </a:rPr>
              <a:t> </a:t>
            </a:r>
            <a:r>
              <a:rPr sz="1100" spc="-25" dirty="0">
                <a:latin typeface="Calibri"/>
                <a:cs typeface="Calibri"/>
              </a:rPr>
              <a:t>2015,</a:t>
            </a:r>
            <a:r>
              <a:rPr sz="1100" spc="-5" dirty="0">
                <a:latin typeface="Calibri"/>
                <a:cs typeface="Calibri"/>
              </a:rPr>
              <a:t> </a:t>
            </a:r>
            <a:r>
              <a:rPr sz="1100" spc="-10" dirty="0">
                <a:latin typeface="Calibri"/>
                <a:cs typeface="Calibri"/>
              </a:rPr>
              <a:t>Ross</a:t>
            </a:r>
            <a:r>
              <a:rPr sz="1100" spc="-15" dirty="0">
                <a:latin typeface="Calibri"/>
                <a:cs typeface="Calibri"/>
              </a:rPr>
              <a:t> </a:t>
            </a:r>
            <a:r>
              <a:rPr sz="1100" spc="-20" dirty="0">
                <a:latin typeface="Calibri"/>
                <a:cs typeface="Calibri"/>
              </a:rPr>
              <a:t>Girshick;</a:t>
            </a:r>
            <a:r>
              <a:rPr sz="1100" dirty="0">
                <a:latin typeface="Calibri"/>
                <a:cs typeface="Calibri"/>
              </a:rPr>
              <a:t> </a:t>
            </a:r>
            <a:r>
              <a:rPr sz="1100" spc="-25" dirty="0">
                <a:latin typeface="Calibri"/>
                <a:cs typeface="Calibri"/>
              </a:rPr>
              <a:t>reproduced</a:t>
            </a:r>
            <a:r>
              <a:rPr sz="1100" spc="-15" dirty="0">
                <a:latin typeface="Calibri"/>
                <a:cs typeface="Calibri"/>
              </a:rPr>
              <a:t> </a:t>
            </a:r>
            <a:r>
              <a:rPr sz="1100" spc="-10" dirty="0">
                <a:latin typeface="Calibri"/>
                <a:cs typeface="Calibri"/>
              </a:rPr>
              <a:t>with permission</a:t>
            </a:r>
            <a:endParaRPr sz="1100">
              <a:latin typeface="Calibri"/>
              <a:cs typeface="Calibri"/>
            </a:endParaRPr>
          </a:p>
        </p:txBody>
      </p:sp>
      <p:sp>
        <p:nvSpPr>
          <p:cNvPr id="4" name="object 4"/>
          <p:cNvSpPr txBox="1"/>
          <p:nvPr/>
        </p:nvSpPr>
        <p:spPr>
          <a:xfrm>
            <a:off x="235638" y="1185164"/>
            <a:ext cx="5065395" cy="40487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Jointly</a:t>
            </a:r>
            <a:r>
              <a:rPr sz="2400" spc="-50" dirty="0">
                <a:latin typeface="Calibri"/>
                <a:cs typeface="Calibri"/>
              </a:rPr>
              <a:t> </a:t>
            </a:r>
            <a:r>
              <a:rPr sz="2400" dirty="0">
                <a:latin typeface="Calibri"/>
                <a:cs typeface="Calibri"/>
              </a:rPr>
              <a:t>train</a:t>
            </a:r>
            <a:r>
              <a:rPr sz="2400" spc="-45" dirty="0">
                <a:latin typeface="Calibri"/>
                <a:cs typeface="Calibri"/>
              </a:rPr>
              <a:t> </a:t>
            </a:r>
            <a:r>
              <a:rPr sz="2400" dirty="0">
                <a:latin typeface="Calibri"/>
                <a:cs typeface="Calibri"/>
              </a:rPr>
              <a:t>with</a:t>
            </a:r>
            <a:r>
              <a:rPr sz="2400" spc="-40" dirty="0">
                <a:latin typeface="Calibri"/>
                <a:cs typeface="Calibri"/>
              </a:rPr>
              <a:t> </a:t>
            </a:r>
            <a:r>
              <a:rPr sz="2400" dirty="0">
                <a:latin typeface="Calibri"/>
                <a:cs typeface="Calibri"/>
              </a:rPr>
              <a:t>4</a:t>
            </a:r>
            <a:r>
              <a:rPr sz="2400" spc="-55" dirty="0">
                <a:latin typeface="Calibri"/>
                <a:cs typeface="Calibri"/>
              </a:rPr>
              <a:t> </a:t>
            </a:r>
            <a:r>
              <a:rPr sz="2400" spc="-10" dirty="0">
                <a:latin typeface="Calibri"/>
                <a:cs typeface="Calibri"/>
              </a:rPr>
              <a:t>losses:</a:t>
            </a:r>
            <a:endParaRPr sz="2400">
              <a:latin typeface="Calibri"/>
              <a:cs typeface="Calibri"/>
            </a:endParaRPr>
          </a:p>
          <a:p>
            <a:pPr marL="527050" marR="521334" indent="-514350">
              <a:lnSpc>
                <a:spcPct val="100800"/>
              </a:lnSpc>
              <a:spcBef>
                <a:spcPts val="2905"/>
              </a:spcBef>
              <a:buAutoNum type="arabicPeriod"/>
              <a:tabLst>
                <a:tab pos="527050" algn="l"/>
              </a:tabLst>
            </a:pPr>
            <a:r>
              <a:rPr sz="2400" b="1" dirty="0">
                <a:latin typeface="Calibri"/>
                <a:cs typeface="Calibri"/>
              </a:rPr>
              <a:t>RPN</a:t>
            </a:r>
            <a:r>
              <a:rPr sz="2400" b="1" spc="-80" dirty="0">
                <a:latin typeface="Calibri"/>
                <a:cs typeface="Calibri"/>
              </a:rPr>
              <a:t> </a:t>
            </a:r>
            <a:r>
              <a:rPr sz="2400" b="1" dirty="0">
                <a:latin typeface="Calibri"/>
                <a:cs typeface="Calibri"/>
              </a:rPr>
              <a:t>classification</a:t>
            </a:r>
            <a:r>
              <a:rPr sz="2400" dirty="0">
                <a:latin typeface="Calibri"/>
                <a:cs typeface="Calibri"/>
              </a:rPr>
              <a:t>:</a:t>
            </a:r>
            <a:r>
              <a:rPr sz="2400" spc="-70" dirty="0">
                <a:latin typeface="Calibri"/>
                <a:cs typeface="Calibri"/>
              </a:rPr>
              <a:t> </a:t>
            </a:r>
            <a:r>
              <a:rPr sz="2400" dirty="0">
                <a:latin typeface="Calibri"/>
                <a:cs typeface="Calibri"/>
              </a:rPr>
              <a:t>anchor</a:t>
            </a:r>
            <a:r>
              <a:rPr sz="2400" spc="-70" dirty="0">
                <a:latin typeface="Calibri"/>
                <a:cs typeface="Calibri"/>
              </a:rPr>
              <a:t> </a:t>
            </a:r>
            <a:r>
              <a:rPr sz="2400" dirty="0">
                <a:latin typeface="Calibri"/>
                <a:cs typeface="Calibri"/>
              </a:rPr>
              <a:t>box</a:t>
            </a:r>
            <a:r>
              <a:rPr sz="2400" spc="-70" dirty="0">
                <a:latin typeface="Calibri"/>
                <a:cs typeface="Calibri"/>
              </a:rPr>
              <a:t> </a:t>
            </a:r>
            <a:r>
              <a:rPr sz="2400" spc="-25" dirty="0">
                <a:latin typeface="Calibri"/>
                <a:cs typeface="Calibri"/>
              </a:rPr>
              <a:t>is </a:t>
            </a:r>
            <a:r>
              <a:rPr sz="2400" dirty="0">
                <a:latin typeface="Calibri"/>
                <a:cs typeface="Calibri"/>
              </a:rPr>
              <a:t>object</a:t>
            </a:r>
            <a:r>
              <a:rPr sz="2400" spc="-30" dirty="0">
                <a:latin typeface="Calibri"/>
                <a:cs typeface="Calibri"/>
              </a:rPr>
              <a:t> </a:t>
            </a:r>
            <a:r>
              <a:rPr sz="2400" dirty="0">
                <a:latin typeface="Calibri"/>
                <a:cs typeface="Calibri"/>
              </a:rPr>
              <a:t>/</a:t>
            </a:r>
            <a:r>
              <a:rPr sz="2400" spc="-25" dirty="0">
                <a:latin typeface="Calibri"/>
                <a:cs typeface="Calibri"/>
              </a:rPr>
              <a:t> </a:t>
            </a:r>
            <a:r>
              <a:rPr sz="2400" dirty="0">
                <a:latin typeface="Calibri"/>
                <a:cs typeface="Calibri"/>
              </a:rPr>
              <a:t>not</a:t>
            </a:r>
            <a:r>
              <a:rPr sz="2400" spc="-25" dirty="0">
                <a:latin typeface="Calibri"/>
                <a:cs typeface="Calibri"/>
              </a:rPr>
              <a:t> </a:t>
            </a:r>
            <a:r>
              <a:rPr sz="2400" dirty="0">
                <a:latin typeface="Calibri"/>
                <a:cs typeface="Calibri"/>
              </a:rPr>
              <a:t>an</a:t>
            </a:r>
            <a:r>
              <a:rPr sz="2400" spc="-20" dirty="0">
                <a:latin typeface="Calibri"/>
                <a:cs typeface="Calibri"/>
              </a:rPr>
              <a:t> </a:t>
            </a:r>
            <a:r>
              <a:rPr sz="2400" spc="-10" dirty="0">
                <a:latin typeface="Calibri"/>
                <a:cs typeface="Calibri"/>
              </a:rPr>
              <a:t>object</a:t>
            </a:r>
            <a:endParaRPr sz="2400">
              <a:latin typeface="Calibri"/>
              <a:cs typeface="Calibri"/>
            </a:endParaRPr>
          </a:p>
          <a:p>
            <a:pPr marL="527050" marR="306705" indent="-514350">
              <a:lnSpc>
                <a:spcPts val="2810"/>
              </a:lnSpc>
              <a:spcBef>
                <a:spcPts val="150"/>
              </a:spcBef>
              <a:buAutoNum type="arabicPeriod"/>
              <a:tabLst>
                <a:tab pos="527050" algn="l"/>
              </a:tabLst>
            </a:pPr>
            <a:r>
              <a:rPr sz="2400" b="1" dirty="0">
                <a:latin typeface="Calibri"/>
                <a:cs typeface="Calibri"/>
              </a:rPr>
              <a:t>RPN</a:t>
            </a:r>
            <a:r>
              <a:rPr sz="2400" b="1" spc="-90" dirty="0">
                <a:latin typeface="Calibri"/>
                <a:cs typeface="Calibri"/>
              </a:rPr>
              <a:t> </a:t>
            </a:r>
            <a:r>
              <a:rPr sz="2400" b="1" dirty="0">
                <a:latin typeface="Calibri"/>
                <a:cs typeface="Calibri"/>
              </a:rPr>
              <a:t>regression</a:t>
            </a:r>
            <a:r>
              <a:rPr sz="2400" dirty="0">
                <a:latin typeface="Calibri"/>
                <a:cs typeface="Calibri"/>
              </a:rPr>
              <a:t>:</a:t>
            </a:r>
            <a:r>
              <a:rPr sz="2400" spc="-80" dirty="0">
                <a:latin typeface="Calibri"/>
                <a:cs typeface="Calibri"/>
              </a:rPr>
              <a:t> </a:t>
            </a:r>
            <a:r>
              <a:rPr sz="2400" dirty="0">
                <a:latin typeface="Calibri"/>
                <a:cs typeface="Calibri"/>
              </a:rPr>
              <a:t>predict</a:t>
            </a:r>
            <a:r>
              <a:rPr sz="2400" spc="-80" dirty="0">
                <a:latin typeface="Calibri"/>
                <a:cs typeface="Calibri"/>
              </a:rPr>
              <a:t> </a:t>
            </a:r>
            <a:r>
              <a:rPr sz="2400" spc="-10" dirty="0">
                <a:latin typeface="Calibri"/>
                <a:cs typeface="Calibri"/>
              </a:rPr>
              <a:t>transform </a:t>
            </a:r>
            <a:r>
              <a:rPr sz="2400" dirty="0">
                <a:latin typeface="Calibri"/>
                <a:cs typeface="Calibri"/>
              </a:rPr>
              <a:t>from</a:t>
            </a:r>
            <a:r>
              <a:rPr sz="2400" spc="-75" dirty="0">
                <a:latin typeface="Calibri"/>
                <a:cs typeface="Calibri"/>
              </a:rPr>
              <a:t> </a:t>
            </a:r>
            <a:r>
              <a:rPr sz="2400" dirty="0">
                <a:latin typeface="Calibri"/>
                <a:cs typeface="Calibri"/>
              </a:rPr>
              <a:t>anchor</a:t>
            </a:r>
            <a:r>
              <a:rPr sz="2400" spc="-65" dirty="0">
                <a:latin typeface="Calibri"/>
                <a:cs typeface="Calibri"/>
              </a:rPr>
              <a:t> </a:t>
            </a:r>
            <a:r>
              <a:rPr sz="2400" dirty="0">
                <a:latin typeface="Calibri"/>
                <a:cs typeface="Calibri"/>
              </a:rPr>
              <a:t>box</a:t>
            </a:r>
            <a:r>
              <a:rPr sz="2400" spc="-70" dirty="0">
                <a:latin typeface="Calibri"/>
                <a:cs typeface="Calibri"/>
              </a:rPr>
              <a:t> </a:t>
            </a:r>
            <a:r>
              <a:rPr sz="2400" dirty="0">
                <a:latin typeface="Calibri"/>
                <a:cs typeface="Calibri"/>
              </a:rPr>
              <a:t>to</a:t>
            </a:r>
            <a:r>
              <a:rPr sz="2400" spc="-70" dirty="0">
                <a:latin typeface="Calibri"/>
                <a:cs typeface="Calibri"/>
              </a:rPr>
              <a:t> </a:t>
            </a:r>
            <a:r>
              <a:rPr sz="2400" dirty="0">
                <a:latin typeface="Calibri"/>
                <a:cs typeface="Calibri"/>
              </a:rPr>
              <a:t>proposal</a:t>
            </a:r>
            <a:r>
              <a:rPr sz="2400" spc="-70" dirty="0">
                <a:latin typeface="Calibri"/>
                <a:cs typeface="Calibri"/>
              </a:rPr>
              <a:t> </a:t>
            </a:r>
            <a:r>
              <a:rPr sz="2400" spc="-25" dirty="0">
                <a:latin typeface="Calibri"/>
                <a:cs typeface="Calibri"/>
              </a:rPr>
              <a:t>box</a:t>
            </a:r>
            <a:endParaRPr sz="2400">
              <a:latin typeface="Calibri"/>
              <a:cs typeface="Calibri"/>
            </a:endParaRPr>
          </a:p>
          <a:p>
            <a:pPr marL="527050" marR="441325" indent="-514350">
              <a:lnSpc>
                <a:spcPts val="2900"/>
              </a:lnSpc>
              <a:spcBef>
                <a:spcPts val="20"/>
              </a:spcBef>
              <a:buAutoNum type="arabicPeriod"/>
              <a:tabLst>
                <a:tab pos="527050" algn="l"/>
              </a:tabLst>
            </a:pPr>
            <a:r>
              <a:rPr sz="2400" b="1" dirty="0">
                <a:latin typeface="Calibri"/>
                <a:cs typeface="Calibri"/>
              </a:rPr>
              <a:t>Object</a:t>
            </a:r>
            <a:r>
              <a:rPr sz="2400" b="1" spc="-25" dirty="0">
                <a:latin typeface="Calibri"/>
                <a:cs typeface="Calibri"/>
              </a:rPr>
              <a:t> </a:t>
            </a:r>
            <a:r>
              <a:rPr sz="2400" b="1" spc="-10" dirty="0">
                <a:latin typeface="Calibri"/>
                <a:cs typeface="Calibri"/>
              </a:rPr>
              <a:t>classification</a:t>
            </a:r>
            <a:r>
              <a:rPr sz="2400" spc="-10" dirty="0">
                <a:latin typeface="Calibri"/>
                <a:cs typeface="Calibri"/>
              </a:rPr>
              <a:t>:</a:t>
            </a:r>
            <a:r>
              <a:rPr sz="2400" spc="-35" dirty="0">
                <a:latin typeface="Calibri"/>
                <a:cs typeface="Calibri"/>
              </a:rPr>
              <a:t> </a:t>
            </a:r>
            <a:r>
              <a:rPr sz="2400" spc="-10" dirty="0">
                <a:latin typeface="Calibri"/>
                <a:cs typeface="Calibri"/>
              </a:rPr>
              <a:t>classify </a:t>
            </a:r>
            <a:r>
              <a:rPr sz="2400" dirty="0">
                <a:latin typeface="Calibri"/>
                <a:cs typeface="Calibri"/>
              </a:rPr>
              <a:t>proposals</a:t>
            </a:r>
            <a:r>
              <a:rPr sz="2400" spc="-45" dirty="0">
                <a:latin typeface="Calibri"/>
                <a:cs typeface="Calibri"/>
              </a:rPr>
              <a:t> </a:t>
            </a:r>
            <a:r>
              <a:rPr sz="2400" dirty="0">
                <a:latin typeface="Calibri"/>
                <a:cs typeface="Calibri"/>
              </a:rPr>
              <a:t>as</a:t>
            </a:r>
            <a:r>
              <a:rPr sz="2400" spc="-45" dirty="0">
                <a:latin typeface="Calibri"/>
                <a:cs typeface="Calibri"/>
              </a:rPr>
              <a:t> </a:t>
            </a:r>
            <a:r>
              <a:rPr sz="2400" spc="-10" dirty="0">
                <a:latin typeface="Calibri"/>
                <a:cs typeface="Calibri"/>
              </a:rPr>
              <a:t>background</a:t>
            </a:r>
            <a:r>
              <a:rPr sz="2400" spc="-40" dirty="0">
                <a:latin typeface="Calibri"/>
                <a:cs typeface="Calibri"/>
              </a:rPr>
              <a:t> </a:t>
            </a:r>
            <a:r>
              <a:rPr sz="2400" dirty="0">
                <a:latin typeface="Calibri"/>
                <a:cs typeface="Calibri"/>
              </a:rPr>
              <a:t>/</a:t>
            </a:r>
            <a:r>
              <a:rPr sz="2400" spc="-40" dirty="0">
                <a:latin typeface="Calibri"/>
                <a:cs typeface="Calibri"/>
              </a:rPr>
              <a:t> </a:t>
            </a:r>
            <a:r>
              <a:rPr sz="2400" spc="-10" dirty="0">
                <a:latin typeface="Calibri"/>
                <a:cs typeface="Calibri"/>
              </a:rPr>
              <a:t>object class</a:t>
            </a:r>
            <a:endParaRPr sz="2400">
              <a:latin typeface="Calibri"/>
              <a:cs typeface="Calibri"/>
            </a:endParaRPr>
          </a:p>
          <a:p>
            <a:pPr marL="527050" marR="5080" indent="-514350">
              <a:lnSpc>
                <a:spcPts val="2810"/>
              </a:lnSpc>
              <a:spcBef>
                <a:spcPts val="60"/>
              </a:spcBef>
              <a:buAutoNum type="arabicPeriod"/>
              <a:tabLst>
                <a:tab pos="527050" algn="l"/>
              </a:tabLst>
            </a:pPr>
            <a:r>
              <a:rPr sz="2400" b="1" dirty="0">
                <a:latin typeface="Calibri"/>
                <a:cs typeface="Calibri"/>
              </a:rPr>
              <a:t>Object</a:t>
            </a:r>
            <a:r>
              <a:rPr sz="2400" b="1" spc="-90" dirty="0">
                <a:latin typeface="Calibri"/>
                <a:cs typeface="Calibri"/>
              </a:rPr>
              <a:t> </a:t>
            </a:r>
            <a:r>
              <a:rPr sz="2400" b="1" dirty="0">
                <a:latin typeface="Calibri"/>
                <a:cs typeface="Calibri"/>
              </a:rPr>
              <a:t>regression</a:t>
            </a:r>
            <a:r>
              <a:rPr sz="2400" dirty="0">
                <a:latin typeface="Calibri"/>
                <a:cs typeface="Calibri"/>
              </a:rPr>
              <a:t>:</a:t>
            </a:r>
            <a:r>
              <a:rPr sz="2400" spc="-95" dirty="0">
                <a:latin typeface="Calibri"/>
                <a:cs typeface="Calibri"/>
              </a:rPr>
              <a:t> </a:t>
            </a:r>
            <a:r>
              <a:rPr sz="2400" dirty="0">
                <a:latin typeface="Calibri"/>
                <a:cs typeface="Calibri"/>
              </a:rPr>
              <a:t>predict</a:t>
            </a:r>
            <a:r>
              <a:rPr sz="2400" spc="-95" dirty="0">
                <a:latin typeface="Calibri"/>
                <a:cs typeface="Calibri"/>
              </a:rPr>
              <a:t> </a:t>
            </a:r>
            <a:r>
              <a:rPr sz="2400" spc="-10" dirty="0">
                <a:latin typeface="Calibri"/>
                <a:cs typeface="Calibri"/>
              </a:rPr>
              <a:t>transform </a:t>
            </a:r>
            <a:r>
              <a:rPr sz="2400" dirty="0">
                <a:latin typeface="Calibri"/>
                <a:cs typeface="Calibri"/>
              </a:rPr>
              <a:t>from</a:t>
            </a:r>
            <a:r>
              <a:rPr sz="2400" spc="-70" dirty="0">
                <a:latin typeface="Calibri"/>
                <a:cs typeface="Calibri"/>
              </a:rPr>
              <a:t> </a:t>
            </a:r>
            <a:r>
              <a:rPr sz="2400" dirty="0">
                <a:latin typeface="Calibri"/>
                <a:cs typeface="Calibri"/>
              </a:rPr>
              <a:t>proposal</a:t>
            </a:r>
            <a:r>
              <a:rPr sz="2400" spc="-65" dirty="0">
                <a:latin typeface="Calibri"/>
                <a:cs typeface="Calibri"/>
              </a:rPr>
              <a:t> </a:t>
            </a:r>
            <a:r>
              <a:rPr sz="2400" dirty="0">
                <a:latin typeface="Calibri"/>
                <a:cs typeface="Calibri"/>
              </a:rPr>
              <a:t>box</a:t>
            </a:r>
            <a:r>
              <a:rPr sz="2400" spc="-70" dirty="0">
                <a:latin typeface="Calibri"/>
                <a:cs typeface="Calibri"/>
              </a:rPr>
              <a:t> </a:t>
            </a:r>
            <a:r>
              <a:rPr sz="2400" dirty="0">
                <a:latin typeface="Calibri"/>
                <a:cs typeface="Calibri"/>
              </a:rPr>
              <a:t>to</a:t>
            </a:r>
            <a:r>
              <a:rPr sz="2400" spc="-70" dirty="0">
                <a:latin typeface="Calibri"/>
                <a:cs typeface="Calibri"/>
              </a:rPr>
              <a:t> </a:t>
            </a:r>
            <a:r>
              <a:rPr sz="2400" dirty="0">
                <a:latin typeface="Calibri"/>
                <a:cs typeface="Calibri"/>
              </a:rPr>
              <a:t>object</a:t>
            </a:r>
            <a:r>
              <a:rPr sz="2400" spc="-70" dirty="0">
                <a:latin typeface="Calibri"/>
                <a:cs typeface="Calibri"/>
              </a:rPr>
              <a:t> </a:t>
            </a:r>
            <a:r>
              <a:rPr sz="2400" spc="-25" dirty="0">
                <a:latin typeface="Calibri"/>
                <a:cs typeface="Calibri"/>
              </a:rPr>
              <a:t>box</a:t>
            </a:r>
            <a:endParaRPr sz="2400">
              <a:latin typeface="Calibri"/>
              <a:cs typeface="Calibri"/>
            </a:endParaRPr>
          </a:p>
        </p:txBody>
      </p:sp>
      <p:sp>
        <p:nvSpPr>
          <p:cNvPr id="5" name="object 5"/>
          <p:cNvSpPr/>
          <p:nvPr/>
        </p:nvSpPr>
        <p:spPr>
          <a:xfrm>
            <a:off x="4533963" y="951077"/>
            <a:ext cx="2933700" cy="757555"/>
          </a:xfrm>
          <a:custGeom>
            <a:avLst/>
            <a:gdLst/>
            <a:ahLst/>
            <a:cxnLst/>
            <a:rect l="l" t="t" r="r" b="b"/>
            <a:pathLst>
              <a:path w="2933700" h="757555">
                <a:moveTo>
                  <a:pt x="2933636" y="0"/>
                </a:moveTo>
                <a:lnTo>
                  <a:pt x="0" y="0"/>
                </a:lnTo>
                <a:lnTo>
                  <a:pt x="0" y="756996"/>
                </a:lnTo>
                <a:lnTo>
                  <a:pt x="2933636" y="756996"/>
                </a:lnTo>
                <a:lnTo>
                  <a:pt x="2933636" y="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Fast</a:t>
            </a:r>
            <a:r>
              <a:rPr sz="3900" u="heavy" dirty="0">
                <a:uFill>
                  <a:solidFill>
                    <a:srgbClr val="000000"/>
                  </a:solidFill>
                </a:uFill>
              </a:rPr>
              <a:t>er</a:t>
            </a:r>
            <a:r>
              <a:rPr sz="3900" spc="-95" dirty="0"/>
              <a:t> </a:t>
            </a:r>
            <a:r>
              <a:rPr sz="4000" spc="-10" dirty="0"/>
              <a:t>R-</a:t>
            </a:r>
            <a:r>
              <a:rPr sz="4000" dirty="0"/>
              <a:t>CNN:</a:t>
            </a:r>
            <a:r>
              <a:rPr sz="4000" spc="-110" dirty="0"/>
              <a:t> </a:t>
            </a:r>
            <a:r>
              <a:rPr sz="4000" dirty="0"/>
              <a:t>Learnable</a:t>
            </a:r>
            <a:r>
              <a:rPr sz="4000" spc="-114" dirty="0"/>
              <a:t> </a:t>
            </a:r>
            <a:r>
              <a:rPr sz="4000" dirty="0"/>
              <a:t>Region</a:t>
            </a:r>
            <a:r>
              <a:rPr sz="4000" spc="-114" dirty="0"/>
              <a:t> </a:t>
            </a:r>
            <a:r>
              <a:rPr sz="4000" spc="-10" dirty="0"/>
              <a:t>Proposals</a:t>
            </a:r>
            <a:endParaRPr sz="4000"/>
          </a:p>
        </p:txBody>
      </p:sp>
      <p:sp>
        <p:nvSpPr>
          <p:cNvPr id="7" name="object 7"/>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dirty="0"/>
              <a:t>Justin</a:t>
            </a:r>
            <a:r>
              <a:rPr spc="-60" dirty="0"/>
              <a:t> </a:t>
            </a:r>
            <a:r>
              <a:rPr spc="-10" dirty="0"/>
              <a:t>Johnson</a:t>
            </a:r>
          </a:p>
        </p:txBody>
      </p:sp>
      <p:sp>
        <p:nvSpPr>
          <p:cNvPr id="8" name="object 8"/>
          <p:cNvSpPr txBox="1">
            <a:spLocks noGrp="1"/>
          </p:cNvSpPr>
          <p:nvPr>
            <p:ph type="sldNum" sz="quarter" idx="7"/>
          </p:nvPr>
        </p:nvSpPr>
        <p:spPr>
          <a:prstGeom prst="rect">
            <a:avLst/>
          </a:prstGeom>
        </p:spPr>
        <p:txBody>
          <a:bodyPr vert="horz" wrap="square" lIns="0" tIns="1716260" rIns="0" bIns="0" rtlCol="0">
            <a:spAutoFit/>
          </a:bodyPr>
          <a:lstStyle/>
          <a:p>
            <a:pPr marL="2218690">
              <a:lnSpc>
                <a:spcPct val="100000"/>
              </a:lnSpc>
              <a:spcBef>
                <a:spcPts val="5"/>
              </a:spcBef>
            </a:pPr>
            <a:r>
              <a:rPr dirty="0"/>
              <a:t>Lecture</a:t>
            </a:r>
            <a:r>
              <a:rPr spc="-30" dirty="0"/>
              <a:t> </a:t>
            </a:r>
            <a:r>
              <a:rPr dirty="0"/>
              <a:t>15</a:t>
            </a:r>
            <a:r>
              <a:rPr spc="-40" dirty="0"/>
              <a:t> </a:t>
            </a:r>
            <a:r>
              <a:rPr dirty="0"/>
              <a:t>-</a:t>
            </a:r>
            <a:r>
              <a:rPr spc="-35" dirty="0"/>
              <a:t> </a:t>
            </a:r>
            <a:fld id="{81D60167-4931-47E6-BA6A-407CBD079E47}" type="slidenum">
              <a:rPr spc="-25" dirty="0"/>
              <a:t>75</a:t>
            </a:fld>
            <a:endParaRPr spc="-25" dirty="0"/>
          </a:p>
        </p:txBody>
      </p:sp>
      <p:sp>
        <p:nvSpPr>
          <p:cNvPr id="9" name="object 9"/>
          <p:cNvSpPr txBox="1">
            <a:spLocks noGrp="1"/>
          </p:cNvSpPr>
          <p:nvPr>
            <p:ph type="dt" sz="half" idx="6"/>
          </p:nvPr>
        </p:nvSpPr>
        <p:spPr>
          <a:prstGeom prst="rect">
            <a:avLst/>
          </a:prstGeom>
        </p:spPr>
        <p:txBody>
          <a:bodyPr vert="horz" wrap="square" lIns="0" tIns="635" rIns="0" bIns="0" rtlCol="0">
            <a:spAutoFit/>
          </a:bodyPr>
          <a:lstStyle/>
          <a:p>
            <a:pPr marL="12700">
              <a:lnSpc>
                <a:spcPct val="100000"/>
              </a:lnSpc>
              <a:spcBef>
                <a:spcPts val="5"/>
              </a:spcBef>
            </a:pPr>
            <a:r>
              <a:rPr dirty="0"/>
              <a:t>October</a:t>
            </a:r>
            <a:r>
              <a:rPr spc="-50" dirty="0"/>
              <a:t> </a:t>
            </a:r>
            <a:r>
              <a:rPr dirty="0"/>
              <a:t>25,</a:t>
            </a:r>
            <a:r>
              <a:rPr spc="-50" dirty="0"/>
              <a:t> </a:t>
            </a:r>
            <a:r>
              <a:rPr spc="-20" dirty="0"/>
              <a:t>2020</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Fast</a:t>
            </a:r>
            <a:r>
              <a:rPr sz="3900" u="heavy" dirty="0">
                <a:uFill>
                  <a:solidFill>
                    <a:srgbClr val="000000"/>
                  </a:solidFill>
                </a:uFill>
              </a:rPr>
              <a:t>er</a:t>
            </a:r>
            <a:r>
              <a:rPr sz="3900" spc="-95" dirty="0"/>
              <a:t> </a:t>
            </a:r>
            <a:r>
              <a:rPr sz="4000" spc="-10" dirty="0"/>
              <a:t>R-</a:t>
            </a:r>
            <a:r>
              <a:rPr sz="4000" dirty="0"/>
              <a:t>CNN:</a:t>
            </a:r>
            <a:r>
              <a:rPr sz="4000" spc="-110" dirty="0"/>
              <a:t> </a:t>
            </a:r>
            <a:r>
              <a:rPr sz="4000" dirty="0"/>
              <a:t>Learnable</a:t>
            </a:r>
            <a:r>
              <a:rPr sz="4000" spc="-114" dirty="0"/>
              <a:t> </a:t>
            </a:r>
            <a:r>
              <a:rPr sz="4000" dirty="0"/>
              <a:t>Region</a:t>
            </a:r>
            <a:r>
              <a:rPr sz="4000" spc="-114" dirty="0"/>
              <a:t> </a:t>
            </a:r>
            <a:r>
              <a:rPr sz="4000" spc="-10" dirty="0"/>
              <a:t>Proposals</a:t>
            </a:r>
            <a:endParaRPr sz="4000"/>
          </a:p>
        </p:txBody>
      </p:sp>
      <p:pic>
        <p:nvPicPr>
          <p:cNvPr id="3" name="object 3"/>
          <p:cNvPicPr/>
          <p:nvPr/>
        </p:nvPicPr>
        <p:blipFill>
          <a:blip r:embed="rId2" cstate="print"/>
          <a:stretch>
            <a:fillRect/>
          </a:stretch>
        </p:blipFill>
        <p:spPr>
          <a:xfrm>
            <a:off x="1758695" y="1561513"/>
            <a:ext cx="8334877" cy="4164036"/>
          </a:xfrm>
          <a:prstGeom prst="rect">
            <a:avLst/>
          </a:prstGeom>
        </p:spPr>
      </p:pic>
      <p:sp>
        <p:nvSpPr>
          <p:cNvPr id="4" name="object 4"/>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dirty="0"/>
              <a:t>Justin</a:t>
            </a:r>
            <a:r>
              <a:rPr spc="-60" dirty="0"/>
              <a:t> </a:t>
            </a:r>
            <a:r>
              <a:rPr spc="-10" dirty="0"/>
              <a:t>Johnson</a:t>
            </a:r>
          </a:p>
        </p:txBody>
      </p:sp>
      <p:sp>
        <p:nvSpPr>
          <p:cNvPr id="5" name="object 5"/>
          <p:cNvSpPr txBox="1">
            <a:spLocks noGrp="1"/>
          </p:cNvSpPr>
          <p:nvPr>
            <p:ph type="sldNum" sz="quarter" idx="7"/>
          </p:nvPr>
        </p:nvSpPr>
        <p:spPr>
          <a:prstGeom prst="rect">
            <a:avLst/>
          </a:prstGeom>
        </p:spPr>
        <p:txBody>
          <a:bodyPr vert="horz" wrap="square" lIns="0" tIns="1716260" rIns="0" bIns="0" rtlCol="0">
            <a:spAutoFit/>
          </a:bodyPr>
          <a:lstStyle/>
          <a:p>
            <a:pPr marL="2218690">
              <a:lnSpc>
                <a:spcPct val="100000"/>
              </a:lnSpc>
              <a:spcBef>
                <a:spcPts val="5"/>
              </a:spcBef>
            </a:pPr>
            <a:r>
              <a:rPr dirty="0"/>
              <a:t>Lecture</a:t>
            </a:r>
            <a:r>
              <a:rPr spc="-30" dirty="0"/>
              <a:t> </a:t>
            </a:r>
            <a:r>
              <a:rPr dirty="0"/>
              <a:t>15</a:t>
            </a:r>
            <a:r>
              <a:rPr spc="-40" dirty="0"/>
              <a:t> </a:t>
            </a:r>
            <a:r>
              <a:rPr dirty="0"/>
              <a:t>-</a:t>
            </a:r>
            <a:r>
              <a:rPr spc="-35" dirty="0"/>
              <a:t> </a:t>
            </a:r>
            <a:fld id="{81D60167-4931-47E6-BA6A-407CBD079E47}" type="slidenum">
              <a:rPr spc="-25" dirty="0"/>
              <a:t>76</a:t>
            </a:fld>
            <a:endParaRPr spc="-25" dirty="0"/>
          </a:p>
        </p:txBody>
      </p:sp>
      <p:sp>
        <p:nvSpPr>
          <p:cNvPr id="6" name="object 6"/>
          <p:cNvSpPr txBox="1">
            <a:spLocks noGrp="1"/>
          </p:cNvSpPr>
          <p:nvPr>
            <p:ph type="dt" sz="half" idx="6"/>
          </p:nvPr>
        </p:nvSpPr>
        <p:spPr>
          <a:prstGeom prst="rect">
            <a:avLst/>
          </a:prstGeom>
        </p:spPr>
        <p:txBody>
          <a:bodyPr vert="horz" wrap="square" lIns="0" tIns="635" rIns="0" bIns="0" rtlCol="0">
            <a:spAutoFit/>
          </a:bodyPr>
          <a:lstStyle/>
          <a:p>
            <a:pPr marL="12700">
              <a:lnSpc>
                <a:spcPct val="100000"/>
              </a:lnSpc>
              <a:spcBef>
                <a:spcPts val="5"/>
              </a:spcBef>
            </a:pPr>
            <a:r>
              <a:rPr dirty="0"/>
              <a:t>October</a:t>
            </a:r>
            <a:r>
              <a:rPr spc="-50" dirty="0"/>
              <a:t> </a:t>
            </a:r>
            <a:r>
              <a:rPr dirty="0"/>
              <a:t>25,</a:t>
            </a:r>
            <a:r>
              <a:rPr spc="-50" dirty="0"/>
              <a:t> </a:t>
            </a:r>
            <a:r>
              <a:rPr spc="-20" dirty="0"/>
              <a:t>2020</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Faster R-CNN results</a:t>
            </a:r>
          </a:p>
        </p:txBody>
      </p:sp>
      <p:pic>
        <p:nvPicPr>
          <p:cNvPr id="5" name="Picture 4" descr="Screen Shot 2016-04-25 at 12.44.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30400"/>
            <a:ext cx="9144000" cy="2990944"/>
          </a:xfrm>
          <a:prstGeom prst="rect">
            <a:avLst/>
          </a:prstGeom>
        </p:spPr>
      </p:pic>
    </p:spTree>
    <p:extLst>
      <p:ext uri="{BB962C8B-B14F-4D97-AF65-F5344CB8AC3E}">
        <p14:creationId xmlns:p14="http://schemas.microsoft.com/office/powerpoint/2010/main" val="37035401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detection progress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810" y="1693337"/>
            <a:ext cx="8952381" cy="5032324"/>
          </a:xfrm>
          <a:prstGeom prst="rect">
            <a:avLst/>
          </a:prstGeom>
        </p:spPr>
      </p:pic>
      <p:sp>
        <p:nvSpPr>
          <p:cNvPr id="12" name="TextBox 11"/>
          <p:cNvSpPr txBox="1"/>
          <p:nvPr/>
        </p:nvSpPr>
        <p:spPr>
          <a:xfrm>
            <a:off x="7437795" y="2713342"/>
            <a:ext cx="1185090" cy="369332"/>
          </a:xfrm>
          <a:prstGeom prst="rect">
            <a:avLst/>
          </a:prstGeom>
          <a:noFill/>
        </p:spPr>
        <p:txBody>
          <a:bodyPr wrap="none" rtlCol="0">
            <a:spAutoFit/>
          </a:bodyPr>
          <a:lstStyle/>
          <a:p>
            <a:r>
              <a:rPr lang="en-US" sz="1800" b="0" dirty="0">
                <a:solidFill>
                  <a:srgbClr val="000000"/>
                </a:solidFill>
              </a:rPr>
              <a:t>R-CNNv1</a:t>
            </a:r>
          </a:p>
        </p:txBody>
      </p:sp>
      <p:sp>
        <p:nvSpPr>
          <p:cNvPr id="14" name="TextBox 13"/>
          <p:cNvSpPr txBox="1"/>
          <p:nvPr/>
        </p:nvSpPr>
        <p:spPr>
          <a:xfrm>
            <a:off x="7467600" y="2005343"/>
            <a:ext cx="1532710" cy="369332"/>
          </a:xfrm>
          <a:prstGeom prst="rect">
            <a:avLst/>
          </a:prstGeom>
          <a:noFill/>
        </p:spPr>
        <p:txBody>
          <a:bodyPr wrap="square" rtlCol="0">
            <a:spAutoFit/>
          </a:bodyPr>
          <a:lstStyle/>
          <a:p>
            <a:pPr algn="ctr"/>
            <a:r>
              <a:rPr lang="en-US" sz="1800" b="0" dirty="0">
                <a:solidFill>
                  <a:srgbClr val="000000"/>
                </a:solidFill>
              </a:rPr>
              <a:t>Fast R-CNN</a:t>
            </a:r>
          </a:p>
        </p:txBody>
      </p:sp>
      <p:sp>
        <p:nvSpPr>
          <p:cNvPr id="11" name="Oval 10"/>
          <p:cNvSpPr/>
          <p:nvPr/>
        </p:nvSpPr>
        <p:spPr>
          <a:xfrm>
            <a:off x="7787983" y="3044908"/>
            <a:ext cx="322662" cy="32266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921397" y="2329426"/>
            <a:ext cx="322662" cy="32266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Brace 15"/>
          <p:cNvSpPr/>
          <p:nvPr/>
        </p:nvSpPr>
        <p:spPr>
          <a:xfrm rot="5400000">
            <a:off x="5046617" y="1489167"/>
            <a:ext cx="548640" cy="374468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4551988" y="2715208"/>
            <a:ext cx="1544012" cy="369332"/>
          </a:xfrm>
          <a:prstGeom prst="rect">
            <a:avLst/>
          </a:prstGeom>
          <a:noFill/>
        </p:spPr>
        <p:txBody>
          <a:bodyPr wrap="none" rtlCol="0">
            <a:spAutoFit/>
          </a:bodyPr>
          <a:lstStyle/>
          <a:p>
            <a:r>
              <a:rPr lang="en-US" sz="1800" b="0" dirty="0"/>
              <a:t>Before CNNs</a:t>
            </a:r>
          </a:p>
        </p:txBody>
      </p:sp>
      <p:sp>
        <p:nvSpPr>
          <p:cNvPr id="18" name="Left Brace 17"/>
          <p:cNvSpPr/>
          <p:nvPr/>
        </p:nvSpPr>
        <p:spPr>
          <a:xfrm rot="16200000">
            <a:off x="8434255" y="2878185"/>
            <a:ext cx="548640" cy="1515291"/>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8020948" y="3840167"/>
            <a:ext cx="1351652" cy="369332"/>
          </a:xfrm>
          <a:prstGeom prst="rect">
            <a:avLst/>
          </a:prstGeom>
          <a:noFill/>
        </p:spPr>
        <p:txBody>
          <a:bodyPr wrap="none" rtlCol="0">
            <a:spAutoFit/>
          </a:bodyPr>
          <a:lstStyle/>
          <a:p>
            <a:r>
              <a:rPr lang="en-US" sz="1800" b="0" dirty="0"/>
              <a:t>After CNNs</a:t>
            </a:r>
          </a:p>
        </p:txBody>
      </p:sp>
      <p:sp>
        <p:nvSpPr>
          <p:cNvPr id="20" name="TextBox 19"/>
          <p:cNvSpPr txBox="1"/>
          <p:nvPr/>
        </p:nvSpPr>
        <p:spPr>
          <a:xfrm>
            <a:off x="7848600" y="1639255"/>
            <a:ext cx="1828800" cy="369332"/>
          </a:xfrm>
          <a:prstGeom prst="rect">
            <a:avLst/>
          </a:prstGeom>
          <a:noFill/>
        </p:spPr>
        <p:txBody>
          <a:bodyPr wrap="square" rtlCol="0">
            <a:spAutoFit/>
          </a:bodyPr>
          <a:lstStyle/>
          <a:p>
            <a:pPr algn="ctr"/>
            <a:r>
              <a:rPr lang="en-US" sz="1800" b="0" dirty="0">
                <a:solidFill>
                  <a:srgbClr val="000000"/>
                </a:solidFill>
              </a:rPr>
              <a:t>Faster R-CNN</a:t>
            </a:r>
          </a:p>
        </p:txBody>
      </p:sp>
      <p:sp>
        <p:nvSpPr>
          <p:cNvPr id="21" name="Oval 20"/>
          <p:cNvSpPr/>
          <p:nvPr/>
        </p:nvSpPr>
        <p:spPr>
          <a:xfrm>
            <a:off x="9302397" y="1963338"/>
            <a:ext cx="322662" cy="32266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74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1" grpId="0" animBg="1"/>
      <p:bldP spid="13" grpId="0" animBg="1"/>
      <p:bldP spid="20" grpId="0"/>
      <p:bldP spid="2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D029-8D3B-4044-BD2E-B38FFABAC9B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D0AAF1D-D009-2540-93EA-1ECD79943D09}"/>
              </a:ext>
            </a:extLst>
          </p:cNvPr>
          <p:cNvSpPr>
            <a:spLocks noGrp="1"/>
          </p:cNvSpPr>
          <p:nvPr>
            <p:ph idx="1"/>
          </p:nvPr>
        </p:nvSpPr>
        <p:spPr/>
        <p:txBody>
          <a:bodyPr/>
          <a:lstStyle/>
          <a:p>
            <a:pPr marL="457200" indent="-457200">
              <a:buFont typeface="Arial" panose="020B0604020202020204" pitchFamily="34" charset="0"/>
              <a:buChar char="•"/>
            </a:pPr>
            <a:r>
              <a:rPr lang="en-US" dirty="0">
                <a:solidFill>
                  <a:schemeClr val="bg1">
                    <a:lumMod val="50000"/>
                  </a:schemeClr>
                </a:solidFill>
              </a:rPr>
              <a:t>Task definition and evaluation</a:t>
            </a:r>
          </a:p>
          <a:p>
            <a:pPr marL="457200" indent="-457200">
              <a:buFont typeface="Arial" panose="020B0604020202020204" pitchFamily="34" charset="0"/>
              <a:buChar char="•"/>
            </a:pPr>
            <a:r>
              <a:rPr lang="en-US" dirty="0">
                <a:solidFill>
                  <a:schemeClr val="bg1">
                    <a:lumMod val="50000"/>
                  </a:schemeClr>
                </a:solidFill>
              </a:rPr>
              <a:t>Two-stage detectors</a:t>
            </a:r>
          </a:p>
          <a:p>
            <a:pPr marL="857250" lvl="1" indent="-457200">
              <a:buFont typeface="Arial" panose="020B0604020202020204" pitchFamily="34" charset="0"/>
              <a:buChar char="•"/>
            </a:pPr>
            <a:r>
              <a:rPr lang="en-US" sz="2400" dirty="0">
                <a:solidFill>
                  <a:schemeClr val="bg1">
                    <a:lumMod val="50000"/>
                  </a:schemeClr>
                </a:solidFill>
              </a:rPr>
              <a:t>R-CNN</a:t>
            </a:r>
          </a:p>
          <a:p>
            <a:pPr marL="857250" lvl="1" indent="-457200">
              <a:buFont typeface="Arial" panose="020B0604020202020204" pitchFamily="34" charset="0"/>
              <a:buChar char="•"/>
            </a:pPr>
            <a:r>
              <a:rPr lang="en-US" sz="2400" dirty="0">
                <a:solidFill>
                  <a:schemeClr val="bg1">
                    <a:lumMod val="50000"/>
                  </a:schemeClr>
                </a:solidFill>
              </a:rPr>
              <a:t>Fast R-CNN</a:t>
            </a:r>
          </a:p>
          <a:p>
            <a:pPr marL="857250" lvl="1" indent="-457200">
              <a:buFont typeface="Arial" panose="020B0604020202020204" pitchFamily="34" charset="0"/>
              <a:buChar char="•"/>
            </a:pPr>
            <a:r>
              <a:rPr lang="en-US" sz="2400" dirty="0">
                <a:solidFill>
                  <a:schemeClr val="bg1">
                    <a:lumMod val="50000"/>
                  </a:schemeClr>
                </a:solidFill>
              </a:rPr>
              <a:t>Faster R-CNN</a:t>
            </a:r>
          </a:p>
          <a:p>
            <a:pPr marL="457200" indent="-457200">
              <a:buFont typeface="Arial" panose="020B0604020202020204" pitchFamily="34" charset="0"/>
              <a:buChar char="•"/>
            </a:pPr>
            <a:r>
              <a:rPr lang="en-US" dirty="0"/>
              <a:t>Single-stage and multi-resolution detectors</a:t>
            </a:r>
          </a:p>
        </p:txBody>
      </p:sp>
    </p:spTree>
    <p:extLst>
      <p:ext uri="{BB962C8B-B14F-4D97-AF65-F5344CB8AC3E}">
        <p14:creationId xmlns:p14="http://schemas.microsoft.com/office/powerpoint/2010/main" val="420897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739"/>
            <a:ext cx="5029835" cy="635000"/>
          </a:xfrm>
          <a:prstGeom prst="rect">
            <a:avLst/>
          </a:prstGeom>
        </p:spPr>
        <p:txBody>
          <a:bodyPr vert="horz" wrap="square" lIns="0" tIns="12700" rIns="0" bIns="0" rtlCol="0">
            <a:spAutoFit/>
          </a:bodyPr>
          <a:lstStyle/>
          <a:p>
            <a:pPr marL="12700">
              <a:lnSpc>
                <a:spcPct val="100000"/>
              </a:lnSpc>
              <a:spcBef>
                <a:spcPts val="100"/>
              </a:spcBef>
            </a:pPr>
            <a:r>
              <a:rPr dirty="0"/>
              <a:t>Detecting</a:t>
            </a:r>
            <a:r>
              <a:rPr spc="-60" dirty="0"/>
              <a:t> </a:t>
            </a:r>
            <a:r>
              <a:rPr dirty="0"/>
              <a:t>a</a:t>
            </a:r>
            <a:r>
              <a:rPr spc="-50" dirty="0"/>
              <a:t> </a:t>
            </a:r>
            <a:r>
              <a:rPr dirty="0"/>
              <a:t>single</a:t>
            </a:r>
            <a:r>
              <a:rPr spc="-65" dirty="0"/>
              <a:t> </a:t>
            </a:r>
            <a:r>
              <a:rPr spc="-10" dirty="0"/>
              <a:t>object</a:t>
            </a:r>
          </a:p>
        </p:txBody>
      </p:sp>
      <p:pic>
        <p:nvPicPr>
          <p:cNvPr id="3" name="object 3"/>
          <p:cNvPicPr/>
          <p:nvPr/>
        </p:nvPicPr>
        <p:blipFill>
          <a:blip r:embed="rId2" cstate="print"/>
          <a:stretch>
            <a:fillRect/>
          </a:stretch>
        </p:blipFill>
        <p:spPr>
          <a:xfrm>
            <a:off x="179831" y="2557272"/>
            <a:ext cx="1743456" cy="1508759"/>
          </a:xfrm>
          <a:prstGeom prst="rect">
            <a:avLst/>
          </a:prstGeom>
        </p:spPr>
      </p:pic>
      <p:pic>
        <p:nvPicPr>
          <p:cNvPr id="4" name="object 4"/>
          <p:cNvPicPr/>
          <p:nvPr/>
        </p:nvPicPr>
        <p:blipFill>
          <a:blip r:embed="rId3" cstate="print"/>
          <a:stretch>
            <a:fillRect/>
          </a:stretch>
        </p:blipFill>
        <p:spPr>
          <a:xfrm>
            <a:off x="2067941" y="2820977"/>
            <a:ext cx="2735706" cy="952446"/>
          </a:xfrm>
          <a:prstGeom prst="rect">
            <a:avLst/>
          </a:prstGeom>
        </p:spPr>
      </p:pic>
      <p:sp>
        <p:nvSpPr>
          <p:cNvPr id="5" name="object 5"/>
          <p:cNvSpPr/>
          <p:nvPr/>
        </p:nvSpPr>
        <p:spPr>
          <a:xfrm>
            <a:off x="5063858" y="2816593"/>
            <a:ext cx="0" cy="1006475"/>
          </a:xfrm>
          <a:custGeom>
            <a:avLst/>
            <a:gdLst/>
            <a:ahLst/>
            <a:cxnLst/>
            <a:rect l="l" t="t" r="r" b="b"/>
            <a:pathLst>
              <a:path h="1006475">
                <a:moveTo>
                  <a:pt x="0" y="0"/>
                </a:moveTo>
                <a:lnTo>
                  <a:pt x="1" y="1006140"/>
                </a:lnTo>
              </a:path>
            </a:pathLst>
          </a:custGeom>
          <a:ln w="38100">
            <a:solidFill>
              <a:srgbClr val="44536A"/>
            </a:solidFill>
          </a:ln>
        </p:spPr>
        <p:txBody>
          <a:bodyPr wrap="square" lIns="0" tIns="0" rIns="0" bIns="0" rtlCol="0"/>
          <a:lstStyle/>
          <a:p>
            <a:endParaRPr/>
          </a:p>
        </p:txBody>
      </p:sp>
      <p:sp>
        <p:nvSpPr>
          <p:cNvPr id="6" name="object 6"/>
          <p:cNvSpPr txBox="1"/>
          <p:nvPr/>
        </p:nvSpPr>
        <p:spPr>
          <a:xfrm>
            <a:off x="4327347" y="3879086"/>
            <a:ext cx="963930" cy="787400"/>
          </a:xfrm>
          <a:prstGeom prst="rect">
            <a:avLst/>
          </a:prstGeom>
        </p:spPr>
        <p:txBody>
          <a:bodyPr vert="horz" wrap="square" lIns="0" tIns="12700" rIns="0" bIns="0" rtlCol="0">
            <a:spAutoFit/>
          </a:bodyPr>
          <a:lstStyle/>
          <a:p>
            <a:pPr marL="12700">
              <a:lnSpc>
                <a:spcPct val="100000"/>
              </a:lnSpc>
              <a:spcBef>
                <a:spcPts val="100"/>
              </a:spcBef>
            </a:pPr>
            <a:r>
              <a:rPr sz="2500" b="1" spc="-25" dirty="0">
                <a:latin typeface="Calibri"/>
                <a:cs typeface="Calibri"/>
              </a:rPr>
              <a:t>Vector:</a:t>
            </a:r>
            <a:endParaRPr sz="2500">
              <a:latin typeface="Calibri"/>
              <a:cs typeface="Calibri"/>
            </a:endParaRPr>
          </a:p>
          <a:p>
            <a:pPr marL="160655">
              <a:lnSpc>
                <a:spcPct val="100000"/>
              </a:lnSpc>
            </a:pPr>
            <a:r>
              <a:rPr sz="2500" spc="-20" dirty="0">
                <a:latin typeface="Calibri"/>
                <a:cs typeface="Calibri"/>
              </a:rPr>
              <a:t>4096</a:t>
            </a:r>
            <a:endParaRPr sz="2500">
              <a:latin typeface="Calibri"/>
              <a:cs typeface="Calibri"/>
            </a:endParaRPr>
          </a:p>
        </p:txBody>
      </p:sp>
      <p:sp>
        <p:nvSpPr>
          <p:cNvPr id="7" name="object 7"/>
          <p:cNvSpPr txBox="1"/>
          <p:nvPr/>
        </p:nvSpPr>
        <p:spPr>
          <a:xfrm>
            <a:off x="5103202" y="1371091"/>
            <a:ext cx="1252220" cy="845819"/>
          </a:xfrm>
          <a:prstGeom prst="rect">
            <a:avLst/>
          </a:prstGeom>
        </p:spPr>
        <p:txBody>
          <a:bodyPr vert="horz" wrap="square" lIns="0" tIns="13970" rIns="0" bIns="0" rtlCol="0">
            <a:spAutoFit/>
          </a:bodyPr>
          <a:lstStyle/>
          <a:p>
            <a:pPr marL="12700" marR="5080" algn="ctr">
              <a:lnSpc>
                <a:spcPct val="99400"/>
              </a:lnSpc>
              <a:spcBef>
                <a:spcPts val="110"/>
              </a:spcBef>
            </a:pPr>
            <a:r>
              <a:rPr sz="1800" b="1" spc="-10" dirty="0">
                <a:latin typeface="Calibri"/>
                <a:cs typeface="Calibri"/>
              </a:rPr>
              <a:t>Fully Connected</a:t>
            </a:r>
            <a:r>
              <a:rPr sz="1800" spc="-10" dirty="0">
                <a:latin typeface="Calibri"/>
                <a:cs typeface="Calibri"/>
              </a:rPr>
              <a:t>: </a:t>
            </a:r>
            <a:r>
              <a:rPr sz="1800" dirty="0">
                <a:latin typeface="Calibri"/>
                <a:cs typeface="Calibri"/>
              </a:rPr>
              <a:t>4096</a:t>
            </a:r>
            <a:r>
              <a:rPr sz="1800" spc="-30" dirty="0">
                <a:latin typeface="Calibri"/>
                <a:cs typeface="Calibri"/>
              </a:rPr>
              <a:t> </a:t>
            </a:r>
            <a:r>
              <a:rPr sz="1800" dirty="0">
                <a:latin typeface="Calibri"/>
                <a:cs typeface="Calibri"/>
              </a:rPr>
              <a:t>to</a:t>
            </a:r>
            <a:r>
              <a:rPr sz="1800" spc="-30" dirty="0">
                <a:latin typeface="Calibri"/>
                <a:cs typeface="Calibri"/>
              </a:rPr>
              <a:t> </a:t>
            </a:r>
            <a:r>
              <a:rPr sz="1800" spc="-20" dirty="0">
                <a:latin typeface="Calibri"/>
                <a:cs typeface="Calibri"/>
              </a:rPr>
              <a:t>1000</a:t>
            </a:r>
            <a:endParaRPr sz="1800">
              <a:latin typeface="Calibri"/>
              <a:cs typeface="Calibri"/>
            </a:endParaRPr>
          </a:p>
        </p:txBody>
      </p:sp>
      <p:sp>
        <p:nvSpPr>
          <p:cNvPr id="8" name="object 8"/>
          <p:cNvSpPr/>
          <p:nvPr/>
        </p:nvSpPr>
        <p:spPr>
          <a:xfrm>
            <a:off x="5394794" y="1905368"/>
            <a:ext cx="1513205" cy="986790"/>
          </a:xfrm>
          <a:custGeom>
            <a:avLst/>
            <a:gdLst/>
            <a:ahLst/>
            <a:cxnLst/>
            <a:rect l="l" t="t" r="r" b="b"/>
            <a:pathLst>
              <a:path w="1513204" h="986789">
                <a:moveTo>
                  <a:pt x="1444007" y="33492"/>
                </a:moveTo>
                <a:lnTo>
                  <a:pt x="0" y="970572"/>
                </a:lnTo>
                <a:lnTo>
                  <a:pt x="10375" y="986548"/>
                </a:lnTo>
                <a:lnTo>
                  <a:pt x="1454378" y="49472"/>
                </a:lnTo>
                <a:lnTo>
                  <a:pt x="1444007" y="33492"/>
                </a:lnTo>
                <a:close/>
              </a:path>
              <a:path w="1513204" h="986789">
                <a:moveTo>
                  <a:pt x="1497488" y="26581"/>
                </a:moveTo>
                <a:lnTo>
                  <a:pt x="1454658" y="26581"/>
                </a:lnTo>
                <a:lnTo>
                  <a:pt x="1465033" y="42557"/>
                </a:lnTo>
                <a:lnTo>
                  <a:pt x="1454378" y="49472"/>
                </a:lnTo>
                <a:lnTo>
                  <a:pt x="1469936" y="73444"/>
                </a:lnTo>
                <a:lnTo>
                  <a:pt x="1497488" y="26581"/>
                </a:lnTo>
                <a:close/>
              </a:path>
              <a:path w="1513204" h="986789">
                <a:moveTo>
                  <a:pt x="1454658" y="26581"/>
                </a:moveTo>
                <a:lnTo>
                  <a:pt x="1444007" y="33492"/>
                </a:lnTo>
                <a:lnTo>
                  <a:pt x="1454378" y="49472"/>
                </a:lnTo>
                <a:lnTo>
                  <a:pt x="1465033" y="42557"/>
                </a:lnTo>
                <a:lnTo>
                  <a:pt x="1454658" y="26581"/>
                </a:lnTo>
                <a:close/>
              </a:path>
              <a:path w="1513204" h="986789">
                <a:moveTo>
                  <a:pt x="1513116" y="0"/>
                </a:moveTo>
                <a:lnTo>
                  <a:pt x="1428445" y="9512"/>
                </a:lnTo>
                <a:lnTo>
                  <a:pt x="1444007" y="33492"/>
                </a:lnTo>
                <a:lnTo>
                  <a:pt x="1454658" y="26581"/>
                </a:lnTo>
                <a:lnTo>
                  <a:pt x="1497488" y="26581"/>
                </a:lnTo>
                <a:lnTo>
                  <a:pt x="1513116" y="0"/>
                </a:lnTo>
                <a:close/>
              </a:path>
            </a:pathLst>
          </a:custGeom>
          <a:solidFill>
            <a:srgbClr val="44536A"/>
          </a:solidFill>
        </p:spPr>
        <p:txBody>
          <a:bodyPr wrap="square" lIns="0" tIns="0" rIns="0" bIns="0" rtlCol="0"/>
          <a:lstStyle/>
          <a:p>
            <a:endParaRPr/>
          </a:p>
        </p:txBody>
      </p:sp>
      <p:sp>
        <p:nvSpPr>
          <p:cNvPr id="9" name="object 9"/>
          <p:cNvSpPr/>
          <p:nvPr/>
        </p:nvSpPr>
        <p:spPr>
          <a:xfrm>
            <a:off x="8309203" y="1741538"/>
            <a:ext cx="638175" cy="76200"/>
          </a:xfrm>
          <a:custGeom>
            <a:avLst/>
            <a:gdLst/>
            <a:ahLst/>
            <a:cxnLst/>
            <a:rect l="l" t="t" r="r" b="b"/>
            <a:pathLst>
              <a:path w="638175" h="76200">
                <a:moveTo>
                  <a:pt x="561632" y="0"/>
                </a:moveTo>
                <a:lnTo>
                  <a:pt x="561632" y="76200"/>
                </a:lnTo>
                <a:lnTo>
                  <a:pt x="618782" y="47625"/>
                </a:lnTo>
                <a:lnTo>
                  <a:pt x="574332" y="47625"/>
                </a:lnTo>
                <a:lnTo>
                  <a:pt x="574332" y="28575"/>
                </a:lnTo>
                <a:lnTo>
                  <a:pt x="618782" y="28575"/>
                </a:lnTo>
                <a:lnTo>
                  <a:pt x="561632" y="0"/>
                </a:lnTo>
                <a:close/>
              </a:path>
              <a:path w="638175" h="76200">
                <a:moveTo>
                  <a:pt x="561632" y="28575"/>
                </a:moveTo>
                <a:lnTo>
                  <a:pt x="0" y="28575"/>
                </a:lnTo>
                <a:lnTo>
                  <a:pt x="0" y="47625"/>
                </a:lnTo>
                <a:lnTo>
                  <a:pt x="561632" y="47625"/>
                </a:lnTo>
                <a:lnTo>
                  <a:pt x="561632" y="28575"/>
                </a:lnTo>
                <a:close/>
              </a:path>
              <a:path w="638175" h="76200">
                <a:moveTo>
                  <a:pt x="618782" y="28575"/>
                </a:moveTo>
                <a:lnTo>
                  <a:pt x="574332" y="28575"/>
                </a:lnTo>
                <a:lnTo>
                  <a:pt x="574332" y="47625"/>
                </a:lnTo>
                <a:lnTo>
                  <a:pt x="618782" y="47625"/>
                </a:lnTo>
                <a:lnTo>
                  <a:pt x="637832" y="38100"/>
                </a:lnTo>
                <a:lnTo>
                  <a:pt x="618782" y="28575"/>
                </a:lnTo>
                <a:close/>
              </a:path>
            </a:pathLst>
          </a:custGeom>
          <a:solidFill>
            <a:srgbClr val="44536A"/>
          </a:solidFill>
        </p:spPr>
        <p:txBody>
          <a:bodyPr wrap="square" lIns="0" tIns="0" rIns="0" bIns="0" rtlCol="0"/>
          <a:lstStyle/>
          <a:p>
            <a:endParaRPr/>
          </a:p>
        </p:txBody>
      </p:sp>
      <p:sp>
        <p:nvSpPr>
          <p:cNvPr id="10" name="object 10"/>
          <p:cNvSpPr txBox="1"/>
          <p:nvPr/>
        </p:nvSpPr>
        <p:spPr>
          <a:xfrm>
            <a:off x="8879052" y="376934"/>
            <a:ext cx="1783080" cy="1842135"/>
          </a:xfrm>
          <a:prstGeom prst="rect">
            <a:avLst/>
          </a:prstGeom>
        </p:spPr>
        <p:txBody>
          <a:bodyPr vert="horz" wrap="square" lIns="0" tIns="12700" rIns="0" bIns="0" rtlCol="0">
            <a:spAutoFit/>
          </a:bodyPr>
          <a:lstStyle/>
          <a:p>
            <a:pPr marL="12700">
              <a:lnSpc>
                <a:spcPct val="100000"/>
              </a:lnSpc>
              <a:spcBef>
                <a:spcPts val="100"/>
              </a:spcBef>
            </a:pPr>
            <a:r>
              <a:rPr sz="2500" b="1" dirty="0">
                <a:latin typeface="Calibri"/>
                <a:cs typeface="Calibri"/>
              </a:rPr>
              <a:t>Correct</a:t>
            </a:r>
            <a:r>
              <a:rPr sz="2500" b="1" spc="-140" dirty="0">
                <a:latin typeface="Calibri"/>
                <a:cs typeface="Calibri"/>
              </a:rPr>
              <a:t> </a:t>
            </a:r>
            <a:r>
              <a:rPr sz="2500" b="1" spc="-10" dirty="0">
                <a:latin typeface="Calibri"/>
                <a:cs typeface="Calibri"/>
              </a:rPr>
              <a:t>label:</a:t>
            </a:r>
            <a:endParaRPr sz="2500">
              <a:latin typeface="Calibri"/>
              <a:cs typeface="Calibri"/>
            </a:endParaRPr>
          </a:p>
          <a:p>
            <a:pPr marL="12700">
              <a:lnSpc>
                <a:spcPct val="100000"/>
              </a:lnSpc>
            </a:pPr>
            <a:r>
              <a:rPr sz="2500" spc="-25" dirty="0">
                <a:latin typeface="Calibri"/>
                <a:cs typeface="Calibri"/>
              </a:rPr>
              <a:t>Cat</a:t>
            </a:r>
            <a:endParaRPr sz="2500">
              <a:latin typeface="Calibri"/>
              <a:cs typeface="Calibri"/>
            </a:endParaRPr>
          </a:p>
          <a:p>
            <a:pPr marL="469265" marR="485775" indent="-264795">
              <a:lnSpc>
                <a:spcPct val="100000"/>
              </a:lnSpc>
              <a:spcBef>
                <a:spcPts val="2305"/>
              </a:spcBef>
            </a:pPr>
            <a:r>
              <a:rPr sz="2500" b="1" spc="-25" dirty="0">
                <a:latin typeface="Calibri"/>
                <a:cs typeface="Calibri"/>
              </a:rPr>
              <a:t>Softmax </a:t>
            </a:r>
            <a:r>
              <a:rPr sz="2500" b="1" spc="-20" dirty="0">
                <a:latin typeface="Calibri"/>
                <a:cs typeface="Calibri"/>
              </a:rPr>
              <a:t>Loss</a:t>
            </a:r>
            <a:endParaRPr sz="2500">
              <a:latin typeface="Calibri"/>
              <a:cs typeface="Calibri"/>
            </a:endParaRPr>
          </a:p>
        </p:txBody>
      </p:sp>
      <p:sp>
        <p:nvSpPr>
          <p:cNvPr id="11" name="object 11"/>
          <p:cNvSpPr/>
          <p:nvPr/>
        </p:nvSpPr>
        <p:spPr>
          <a:xfrm>
            <a:off x="9549574" y="875461"/>
            <a:ext cx="76200" cy="557530"/>
          </a:xfrm>
          <a:custGeom>
            <a:avLst/>
            <a:gdLst/>
            <a:ahLst/>
            <a:cxnLst/>
            <a:rect l="l" t="t" r="r" b="b"/>
            <a:pathLst>
              <a:path w="76200" h="557530">
                <a:moveTo>
                  <a:pt x="28575" y="481266"/>
                </a:moveTo>
                <a:lnTo>
                  <a:pt x="0" y="481266"/>
                </a:lnTo>
                <a:lnTo>
                  <a:pt x="38100" y="557466"/>
                </a:lnTo>
                <a:lnTo>
                  <a:pt x="69850" y="493966"/>
                </a:lnTo>
                <a:lnTo>
                  <a:pt x="28575" y="493966"/>
                </a:lnTo>
                <a:lnTo>
                  <a:pt x="28575" y="481266"/>
                </a:lnTo>
                <a:close/>
              </a:path>
              <a:path w="76200" h="557530">
                <a:moveTo>
                  <a:pt x="47625" y="0"/>
                </a:moveTo>
                <a:lnTo>
                  <a:pt x="28575" y="0"/>
                </a:lnTo>
                <a:lnTo>
                  <a:pt x="28575" y="493966"/>
                </a:lnTo>
                <a:lnTo>
                  <a:pt x="47625" y="493966"/>
                </a:lnTo>
                <a:lnTo>
                  <a:pt x="47625" y="0"/>
                </a:lnTo>
                <a:close/>
              </a:path>
              <a:path w="76200" h="557530">
                <a:moveTo>
                  <a:pt x="76200" y="481266"/>
                </a:moveTo>
                <a:lnTo>
                  <a:pt x="47625" y="481266"/>
                </a:lnTo>
                <a:lnTo>
                  <a:pt x="47625" y="493966"/>
                </a:lnTo>
                <a:lnTo>
                  <a:pt x="69850" y="493966"/>
                </a:lnTo>
                <a:lnTo>
                  <a:pt x="76200" y="481266"/>
                </a:lnTo>
                <a:close/>
              </a:path>
            </a:pathLst>
          </a:custGeom>
          <a:solidFill>
            <a:srgbClr val="44536A"/>
          </a:solidFill>
        </p:spPr>
        <p:txBody>
          <a:bodyPr wrap="square" lIns="0" tIns="0" rIns="0" bIns="0" rtlCol="0"/>
          <a:lstStyle/>
          <a:p>
            <a:endParaRPr/>
          </a:p>
        </p:txBody>
      </p:sp>
      <p:sp>
        <p:nvSpPr>
          <p:cNvPr id="12" name="object 12"/>
          <p:cNvSpPr txBox="1"/>
          <p:nvPr/>
        </p:nvSpPr>
        <p:spPr>
          <a:xfrm>
            <a:off x="6612711" y="410971"/>
            <a:ext cx="1996439" cy="273177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4470C4"/>
                </a:solidFill>
                <a:latin typeface="Calibri"/>
                <a:cs typeface="Calibri"/>
              </a:rPr>
              <a:t>“What”</a:t>
            </a:r>
            <a:endParaRPr sz="3600">
              <a:latin typeface="Calibri"/>
              <a:cs typeface="Calibri"/>
            </a:endParaRPr>
          </a:p>
          <a:p>
            <a:pPr marL="416559">
              <a:lnSpc>
                <a:spcPct val="100000"/>
              </a:lnSpc>
              <a:spcBef>
                <a:spcPts val="1985"/>
              </a:spcBef>
            </a:pPr>
            <a:r>
              <a:rPr sz="2500" b="1" dirty="0">
                <a:latin typeface="Calibri"/>
                <a:cs typeface="Calibri"/>
              </a:rPr>
              <a:t>Class</a:t>
            </a:r>
            <a:r>
              <a:rPr sz="2500" b="1" spc="-105" dirty="0">
                <a:latin typeface="Calibri"/>
                <a:cs typeface="Calibri"/>
              </a:rPr>
              <a:t> </a:t>
            </a:r>
            <a:r>
              <a:rPr sz="2500" b="1" spc="-10" dirty="0">
                <a:latin typeface="Calibri"/>
                <a:cs typeface="Calibri"/>
              </a:rPr>
              <a:t>Scores</a:t>
            </a:r>
            <a:endParaRPr sz="2500">
              <a:latin typeface="Calibri"/>
              <a:cs typeface="Calibri"/>
            </a:endParaRPr>
          </a:p>
          <a:p>
            <a:pPr marL="416559">
              <a:lnSpc>
                <a:spcPct val="100000"/>
              </a:lnSpc>
            </a:pPr>
            <a:r>
              <a:rPr sz="2500" dirty="0">
                <a:latin typeface="Calibri"/>
                <a:cs typeface="Calibri"/>
              </a:rPr>
              <a:t>Cat:</a:t>
            </a:r>
            <a:r>
              <a:rPr sz="2500" spc="-100" dirty="0">
                <a:latin typeface="Calibri"/>
                <a:cs typeface="Calibri"/>
              </a:rPr>
              <a:t> </a:t>
            </a:r>
            <a:r>
              <a:rPr sz="2500" spc="-25" dirty="0">
                <a:latin typeface="Calibri"/>
                <a:cs typeface="Calibri"/>
              </a:rPr>
              <a:t>0.9</a:t>
            </a:r>
            <a:endParaRPr sz="2500">
              <a:latin typeface="Calibri"/>
              <a:cs typeface="Calibri"/>
            </a:endParaRPr>
          </a:p>
          <a:p>
            <a:pPr marL="416559">
              <a:lnSpc>
                <a:spcPct val="100000"/>
              </a:lnSpc>
            </a:pPr>
            <a:r>
              <a:rPr sz="2500" dirty="0">
                <a:latin typeface="Calibri"/>
                <a:cs typeface="Calibri"/>
              </a:rPr>
              <a:t>Dog:</a:t>
            </a:r>
            <a:r>
              <a:rPr sz="2500" spc="-50" dirty="0">
                <a:latin typeface="Calibri"/>
                <a:cs typeface="Calibri"/>
              </a:rPr>
              <a:t> </a:t>
            </a:r>
            <a:r>
              <a:rPr sz="2500" spc="-20" dirty="0">
                <a:latin typeface="Calibri"/>
                <a:cs typeface="Calibri"/>
              </a:rPr>
              <a:t>0.05</a:t>
            </a:r>
            <a:endParaRPr sz="2500">
              <a:latin typeface="Calibri"/>
              <a:cs typeface="Calibri"/>
            </a:endParaRPr>
          </a:p>
          <a:p>
            <a:pPr marL="416559">
              <a:lnSpc>
                <a:spcPct val="100000"/>
              </a:lnSpc>
            </a:pPr>
            <a:r>
              <a:rPr sz="2500" dirty="0">
                <a:latin typeface="Calibri"/>
                <a:cs typeface="Calibri"/>
              </a:rPr>
              <a:t>Car:</a:t>
            </a:r>
            <a:r>
              <a:rPr sz="2500" spc="-85" dirty="0">
                <a:latin typeface="Calibri"/>
                <a:cs typeface="Calibri"/>
              </a:rPr>
              <a:t> </a:t>
            </a:r>
            <a:r>
              <a:rPr sz="2500" spc="-20" dirty="0">
                <a:latin typeface="Calibri"/>
                <a:cs typeface="Calibri"/>
              </a:rPr>
              <a:t>0.01</a:t>
            </a:r>
            <a:endParaRPr sz="2500">
              <a:latin typeface="Calibri"/>
              <a:cs typeface="Calibri"/>
            </a:endParaRPr>
          </a:p>
          <a:p>
            <a:pPr marL="416559">
              <a:lnSpc>
                <a:spcPct val="100000"/>
              </a:lnSpc>
            </a:pPr>
            <a:r>
              <a:rPr sz="2500" spc="-25" dirty="0">
                <a:latin typeface="Calibri"/>
                <a:cs typeface="Calibri"/>
              </a:rPr>
              <a:t>...</a:t>
            </a:r>
            <a:endParaRPr sz="2500">
              <a:latin typeface="Calibri"/>
              <a:cs typeface="Calibri"/>
            </a:endParaRPr>
          </a:p>
        </p:txBody>
      </p:sp>
      <p:sp>
        <p:nvSpPr>
          <p:cNvPr id="14" name="object 14"/>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15" name="object 15"/>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8</a:t>
            </a:fld>
            <a:endParaRPr spc="-25" dirty="0"/>
          </a:p>
        </p:txBody>
      </p:sp>
      <p:sp>
        <p:nvSpPr>
          <p:cNvPr id="16" name="object 16"/>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13" name="object 13"/>
          <p:cNvSpPr txBox="1"/>
          <p:nvPr/>
        </p:nvSpPr>
        <p:spPr>
          <a:xfrm>
            <a:off x="290987" y="4162044"/>
            <a:ext cx="1346200" cy="147320"/>
          </a:xfrm>
          <a:prstGeom prst="rect">
            <a:avLst/>
          </a:prstGeom>
        </p:spPr>
        <p:txBody>
          <a:bodyPr vert="horz" wrap="square" lIns="0" tIns="12700" rIns="0" bIns="0" rtlCol="0">
            <a:spAutoFit/>
          </a:bodyPr>
          <a:lstStyle/>
          <a:p>
            <a:pPr marL="12700">
              <a:lnSpc>
                <a:spcPct val="100000"/>
              </a:lnSpc>
              <a:spcBef>
                <a:spcPts val="100"/>
              </a:spcBef>
            </a:pPr>
            <a:r>
              <a:rPr sz="800" u="sng" dirty="0">
                <a:solidFill>
                  <a:srgbClr val="0462C1"/>
                </a:solidFill>
                <a:uFill>
                  <a:solidFill>
                    <a:srgbClr val="0462C1"/>
                  </a:solidFill>
                </a:uFill>
                <a:latin typeface="Calibri"/>
                <a:cs typeface="Calibri"/>
              </a:rPr>
              <a:t>This</a:t>
            </a:r>
            <a:r>
              <a:rPr sz="800" u="sng" spc="-2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15" dirty="0">
                <a:solidFill>
                  <a:srgbClr val="0462C1"/>
                </a:solidFill>
                <a:latin typeface="Calibri"/>
                <a:cs typeface="Calibri"/>
              </a:rPr>
              <a:t> </a:t>
            </a:r>
            <a:r>
              <a:rPr sz="800" dirty="0">
                <a:solidFill>
                  <a:srgbClr val="999999"/>
                </a:solidFill>
                <a:latin typeface="Calibri"/>
                <a:cs typeface="Calibri"/>
              </a:rPr>
              <a:t>is</a:t>
            </a:r>
            <a:r>
              <a:rPr sz="800" spc="-15" dirty="0">
                <a:solidFill>
                  <a:srgbClr val="999999"/>
                </a:solidFill>
                <a:latin typeface="Calibri"/>
                <a:cs typeface="Calibri"/>
              </a:rPr>
              <a:t> </a:t>
            </a:r>
            <a:r>
              <a:rPr sz="800" u="sng" dirty="0">
                <a:solidFill>
                  <a:srgbClr val="0462C1"/>
                </a:solidFill>
                <a:uFill>
                  <a:solidFill>
                    <a:srgbClr val="0462C1"/>
                  </a:solidFill>
                </a:uFill>
                <a:latin typeface="Calibri"/>
                <a:cs typeface="Calibri"/>
              </a:rPr>
              <a:t>CC0</a:t>
            </a:r>
            <a:r>
              <a:rPr sz="800" u="sng" spc="-2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public</a:t>
            </a:r>
            <a:r>
              <a:rPr sz="800" u="sng" spc="-1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domain</a:t>
            </a:r>
            <a:endParaRPr sz="800">
              <a:latin typeface="Calibri"/>
              <a:cs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CC775-5EC6-CF44-A0F2-C70CB8B90456}"/>
              </a:ext>
            </a:extLst>
          </p:cNvPr>
          <p:cNvSpPr>
            <a:spLocks noGrp="1"/>
          </p:cNvSpPr>
          <p:nvPr>
            <p:ph type="title"/>
          </p:nvPr>
        </p:nvSpPr>
        <p:spPr>
          <a:xfrm>
            <a:off x="916939" y="332739"/>
            <a:ext cx="9906635" cy="677108"/>
          </a:xfrm>
        </p:spPr>
        <p:txBody>
          <a:bodyPr/>
          <a:lstStyle/>
          <a:p>
            <a:r>
              <a:rPr lang="en-US" sz="4400" b="1" u="sng" dirty="0"/>
              <a:t>Streamlined detection architectures</a:t>
            </a:r>
          </a:p>
        </p:txBody>
      </p:sp>
      <p:sp>
        <p:nvSpPr>
          <p:cNvPr id="3" name="Content Placeholder 2">
            <a:extLst>
              <a:ext uri="{FF2B5EF4-FFF2-40B4-BE49-F238E27FC236}">
                <a16:creationId xmlns:a16="http://schemas.microsoft.com/office/drawing/2014/main" id="{088FB8C0-B510-E640-908A-3222F491E27F}"/>
              </a:ext>
            </a:extLst>
          </p:cNvPr>
          <p:cNvSpPr>
            <a:spLocks noGrp="1"/>
          </p:cNvSpPr>
          <p:nvPr>
            <p:ph idx="1"/>
          </p:nvPr>
        </p:nvSpPr>
        <p:spPr>
          <a:xfrm>
            <a:off x="233418" y="1136070"/>
            <a:ext cx="11653781" cy="3693319"/>
          </a:xfrm>
        </p:spPr>
        <p:txBody>
          <a:bodyPr/>
          <a:lstStyle/>
          <a:p>
            <a:pPr marL="457200" indent="-457200">
              <a:buFont typeface="Arial" panose="020B0604020202020204" pitchFamily="34" charset="0"/>
              <a:buChar char="•"/>
            </a:pPr>
            <a:r>
              <a:rPr lang="en-US" sz="2400" b="1" dirty="0"/>
              <a:t>The Faster R-CNN pipeline separates proposal generation and region classification</a:t>
            </a:r>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endParaRPr lang="en-US" sz="2400" b="1" dirty="0"/>
          </a:p>
          <a:p>
            <a:endParaRPr lang="en-US" sz="2400" b="1" dirty="0"/>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r>
              <a:rPr lang="en-US" sz="2400" b="1" dirty="0"/>
              <a:t>Is it possible to do detection in one shot?</a:t>
            </a:r>
          </a:p>
        </p:txBody>
      </p:sp>
      <p:sp>
        <p:nvSpPr>
          <p:cNvPr id="4" name="Rectangle 3">
            <a:extLst>
              <a:ext uri="{FF2B5EF4-FFF2-40B4-BE49-F238E27FC236}">
                <a16:creationId xmlns:a16="http://schemas.microsoft.com/office/drawing/2014/main" id="{F4AFBB67-BF84-B64D-8BD5-AAAF1866B5C8}"/>
              </a:ext>
            </a:extLst>
          </p:cNvPr>
          <p:cNvSpPr/>
          <p:nvPr/>
        </p:nvSpPr>
        <p:spPr bwMode="auto">
          <a:xfrm>
            <a:off x="1600200" y="2961409"/>
            <a:ext cx="1752600" cy="1066800"/>
          </a:xfrm>
          <a:prstGeom prst="rect">
            <a:avLst/>
          </a:prstGeom>
          <a:solidFill>
            <a:srgbClr val="FFDBC8"/>
          </a:solid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b="0" dirty="0"/>
              <a:t>Conv feature map of the entire image</a:t>
            </a:r>
          </a:p>
        </p:txBody>
      </p:sp>
      <p:sp>
        <p:nvSpPr>
          <p:cNvPr id="5" name="Right Arrow 4">
            <a:extLst>
              <a:ext uri="{FF2B5EF4-FFF2-40B4-BE49-F238E27FC236}">
                <a16:creationId xmlns:a16="http://schemas.microsoft.com/office/drawing/2014/main" id="{A37C5861-7D72-254C-9E71-232D6001CE40}"/>
              </a:ext>
            </a:extLst>
          </p:cNvPr>
          <p:cNvSpPr/>
          <p:nvPr/>
        </p:nvSpPr>
        <p:spPr bwMode="auto">
          <a:xfrm rot="19050680">
            <a:off x="3445641" y="2569008"/>
            <a:ext cx="534654" cy="380494"/>
          </a:xfrm>
          <a:prstGeom prst="rightArrow">
            <a:avLst/>
          </a:prstGeom>
          <a:solidFill>
            <a:srgbClr val="FF99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2E1D8D77-9AE6-F040-B7BD-83672F88BA21}"/>
              </a:ext>
            </a:extLst>
          </p:cNvPr>
          <p:cNvSpPr/>
          <p:nvPr/>
        </p:nvSpPr>
        <p:spPr bwMode="auto">
          <a:xfrm>
            <a:off x="4087465" y="2001321"/>
            <a:ext cx="1371600" cy="1066800"/>
          </a:xfrm>
          <a:prstGeom prst="rect">
            <a:avLst/>
          </a:prstGeom>
          <a:solidFill>
            <a:srgbClr val="FFDBC8"/>
          </a:solid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b="0" dirty="0"/>
              <a:t>Region Proposals</a:t>
            </a:r>
          </a:p>
        </p:txBody>
      </p:sp>
      <p:sp>
        <p:nvSpPr>
          <p:cNvPr id="7" name="Right Arrow 6">
            <a:extLst>
              <a:ext uri="{FF2B5EF4-FFF2-40B4-BE49-F238E27FC236}">
                <a16:creationId xmlns:a16="http://schemas.microsoft.com/office/drawing/2014/main" id="{0F149390-A818-3349-B6F0-E210E2A340F9}"/>
              </a:ext>
            </a:extLst>
          </p:cNvPr>
          <p:cNvSpPr/>
          <p:nvPr/>
        </p:nvSpPr>
        <p:spPr bwMode="auto">
          <a:xfrm rot="2542867">
            <a:off x="5569975" y="2578276"/>
            <a:ext cx="507464" cy="431241"/>
          </a:xfrm>
          <a:prstGeom prst="rightArrow">
            <a:avLst/>
          </a:prstGeom>
          <a:solidFill>
            <a:srgbClr val="FF99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C463B61F-99E4-E942-BEE5-358BAF6FE458}"/>
              </a:ext>
            </a:extLst>
          </p:cNvPr>
          <p:cNvSpPr/>
          <p:nvPr/>
        </p:nvSpPr>
        <p:spPr bwMode="auto">
          <a:xfrm>
            <a:off x="6922500" y="2930236"/>
            <a:ext cx="1243853" cy="1066800"/>
          </a:xfrm>
          <a:prstGeom prst="rect">
            <a:avLst/>
          </a:prstGeom>
          <a:solidFill>
            <a:srgbClr val="FFDBC8"/>
          </a:solid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b="0" dirty="0" err="1"/>
              <a:t>RoI</a:t>
            </a:r>
            <a:r>
              <a:rPr lang="en-US" sz="1800" b="0" dirty="0"/>
              <a:t> features</a:t>
            </a:r>
          </a:p>
        </p:txBody>
      </p:sp>
      <p:sp>
        <p:nvSpPr>
          <p:cNvPr id="9" name="Right Arrow 8">
            <a:extLst>
              <a:ext uri="{FF2B5EF4-FFF2-40B4-BE49-F238E27FC236}">
                <a16:creationId xmlns:a16="http://schemas.microsoft.com/office/drawing/2014/main" id="{261C2345-79CE-544F-9A7B-327A0CBB2258}"/>
              </a:ext>
            </a:extLst>
          </p:cNvPr>
          <p:cNvSpPr/>
          <p:nvPr/>
        </p:nvSpPr>
        <p:spPr bwMode="auto">
          <a:xfrm>
            <a:off x="3505201" y="3657600"/>
            <a:ext cx="2514600" cy="457200"/>
          </a:xfrm>
          <a:prstGeom prst="rightArrow">
            <a:avLst/>
          </a:prstGeom>
          <a:solidFill>
            <a:srgbClr val="FF99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594E7465-B266-3A46-A5E1-DB835558271E}"/>
              </a:ext>
            </a:extLst>
          </p:cNvPr>
          <p:cNvSpPr txBox="1"/>
          <p:nvPr/>
        </p:nvSpPr>
        <p:spPr>
          <a:xfrm>
            <a:off x="2895601" y="2165389"/>
            <a:ext cx="671979" cy="369332"/>
          </a:xfrm>
          <a:prstGeom prst="rect">
            <a:avLst/>
          </a:prstGeom>
          <a:noFill/>
        </p:spPr>
        <p:txBody>
          <a:bodyPr wrap="none" rtlCol="0">
            <a:spAutoFit/>
          </a:bodyPr>
          <a:lstStyle/>
          <a:p>
            <a:r>
              <a:rPr lang="en-US" sz="1800" dirty="0"/>
              <a:t>RPN</a:t>
            </a:r>
          </a:p>
        </p:txBody>
      </p:sp>
      <p:sp>
        <p:nvSpPr>
          <p:cNvPr id="11" name="TextBox 10">
            <a:extLst>
              <a:ext uri="{FF2B5EF4-FFF2-40B4-BE49-F238E27FC236}">
                <a16:creationId xmlns:a16="http://schemas.microsoft.com/office/drawing/2014/main" id="{CC2C5731-3998-0546-B018-AF6C11C9201D}"/>
              </a:ext>
            </a:extLst>
          </p:cNvPr>
          <p:cNvSpPr txBox="1"/>
          <p:nvPr/>
        </p:nvSpPr>
        <p:spPr>
          <a:xfrm>
            <a:off x="5867401" y="3087470"/>
            <a:ext cx="1008941" cy="646331"/>
          </a:xfrm>
          <a:prstGeom prst="rect">
            <a:avLst/>
          </a:prstGeom>
          <a:noFill/>
        </p:spPr>
        <p:txBody>
          <a:bodyPr wrap="square" rtlCol="0">
            <a:spAutoFit/>
          </a:bodyPr>
          <a:lstStyle/>
          <a:p>
            <a:pPr algn="ctr"/>
            <a:r>
              <a:rPr lang="en-US" sz="1800" dirty="0" err="1"/>
              <a:t>RoI</a:t>
            </a:r>
            <a:r>
              <a:rPr lang="en-US" sz="1800" dirty="0"/>
              <a:t> pooling</a:t>
            </a:r>
          </a:p>
        </p:txBody>
      </p:sp>
      <p:sp>
        <p:nvSpPr>
          <p:cNvPr id="12" name="Right Arrow 11">
            <a:extLst>
              <a:ext uri="{FF2B5EF4-FFF2-40B4-BE49-F238E27FC236}">
                <a16:creationId xmlns:a16="http://schemas.microsoft.com/office/drawing/2014/main" id="{7C0BDDD1-3F9A-0442-B41C-1019018A0E9E}"/>
              </a:ext>
            </a:extLst>
          </p:cNvPr>
          <p:cNvSpPr/>
          <p:nvPr/>
        </p:nvSpPr>
        <p:spPr bwMode="auto">
          <a:xfrm>
            <a:off x="8312441" y="3235036"/>
            <a:ext cx="862853" cy="457200"/>
          </a:xfrm>
          <a:prstGeom prst="rightArrow">
            <a:avLst/>
          </a:prstGeom>
          <a:solidFill>
            <a:srgbClr val="FF99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222D5AB9-59B7-D74E-95AF-C7EAB5E8E33D}"/>
              </a:ext>
            </a:extLst>
          </p:cNvPr>
          <p:cNvSpPr txBox="1"/>
          <p:nvPr/>
        </p:nvSpPr>
        <p:spPr>
          <a:xfrm>
            <a:off x="7772400" y="2249270"/>
            <a:ext cx="1944518" cy="646331"/>
          </a:xfrm>
          <a:prstGeom prst="rect">
            <a:avLst/>
          </a:prstGeom>
          <a:noFill/>
        </p:spPr>
        <p:txBody>
          <a:bodyPr wrap="square" rtlCol="0">
            <a:spAutoFit/>
          </a:bodyPr>
          <a:lstStyle/>
          <a:p>
            <a:pPr algn="ctr"/>
            <a:r>
              <a:rPr lang="en-US" sz="1800" dirty="0"/>
              <a:t>Classification + Regression</a:t>
            </a:r>
          </a:p>
        </p:txBody>
      </p:sp>
      <p:sp>
        <p:nvSpPr>
          <p:cNvPr id="14" name="Rectangle 13">
            <a:extLst>
              <a:ext uri="{FF2B5EF4-FFF2-40B4-BE49-F238E27FC236}">
                <a16:creationId xmlns:a16="http://schemas.microsoft.com/office/drawing/2014/main" id="{7CCCCB81-FFF0-7F4E-9E3A-C682FEECBB3A}"/>
              </a:ext>
            </a:extLst>
          </p:cNvPr>
          <p:cNvSpPr/>
          <p:nvPr/>
        </p:nvSpPr>
        <p:spPr bwMode="auto">
          <a:xfrm>
            <a:off x="9303665" y="2930236"/>
            <a:ext cx="1306477" cy="1066800"/>
          </a:xfrm>
          <a:prstGeom prst="rect">
            <a:avLst/>
          </a:prstGeom>
          <a:solidFill>
            <a:srgbClr val="FFDBC8"/>
          </a:solid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b="0" dirty="0"/>
              <a:t>Detections</a:t>
            </a:r>
          </a:p>
        </p:txBody>
      </p:sp>
      <p:sp>
        <p:nvSpPr>
          <p:cNvPr id="15" name="Rectangle 14">
            <a:extLst>
              <a:ext uri="{FF2B5EF4-FFF2-40B4-BE49-F238E27FC236}">
                <a16:creationId xmlns:a16="http://schemas.microsoft.com/office/drawing/2014/main" id="{060BAACF-E9DF-614E-97AE-58938BFAD108}"/>
              </a:ext>
            </a:extLst>
          </p:cNvPr>
          <p:cNvSpPr/>
          <p:nvPr/>
        </p:nvSpPr>
        <p:spPr bwMode="auto">
          <a:xfrm>
            <a:off x="2984377" y="5322027"/>
            <a:ext cx="1752600" cy="1066800"/>
          </a:xfrm>
          <a:prstGeom prst="rect">
            <a:avLst/>
          </a:prstGeom>
          <a:solidFill>
            <a:srgbClr val="FFDBC8"/>
          </a:solid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b="0" dirty="0"/>
              <a:t>Conv feature map of the entire image</a:t>
            </a:r>
          </a:p>
        </p:txBody>
      </p:sp>
      <p:sp>
        <p:nvSpPr>
          <p:cNvPr id="16" name="Right Arrow 15">
            <a:extLst>
              <a:ext uri="{FF2B5EF4-FFF2-40B4-BE49-F238E27FC236}">
                <a16:creationId xmlns:a16="http://schemas.microsoft.com/office/drawing/2014/main" id="{E9127AB1-E895-EE4F-A8EB-26194BA9B57D}"/>
              </a:ext>
            </a:extLst>
          </p:cNvPr>
          <p:cNvSpPr/>
          <p:nvPr/>
        </p:nvSpPr>
        <p:spPr bwMode="auto">
          <a:xfrm>
            <a:off x="4988569" y="5645728"/>
            <a:ext cx="2648659" cy="457200"/>
          </a:xfrm>
          <a:prstGeom prst="rightArrow">
            <a:avLst/>
          </a:prstGeom>
          <a:solidFill>
            <a:srgbClr val="FF99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FD623DA8-75E2-2949-9E23-03E1FC392018}"/>
              </a:ext>
            </a:extLst>
          </p:cNvPr>
          <p:cNvSpPr/>
          <p:nvPr/>
        </p:nvSpPr>
        <p:spPr bwMode="auto">
          <a:xfrm>
            <a:off x="7837524" y="5334000"/>
            <a:ext cx="1306477" cy="1066800"/>
          </a:xfrm>
          <a:prstGeom prst="rect">
            <a:avLst/>
          </a:prstGeom>
          <a:solidFill>
            <a:srgbClr val="FFDBC8"/>
          </a:solid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b="0" dirty="0"/>
              <a:t>Detections</a:t>
            </a:r>
          </a:p>
        </p:txBody>
      </p:sp>
      <p:sp>
        <p:nvSpPr>
          <p:cNvPr id="18" name="TextBox 17">
            <a:extLst>
              <a:ext uri="{FF2B5EF4-FFF2-40B4-BE49-F238E27FC236}">
                <a16:creationId xmlns:a16="http://schemas.microsoft.com/office/drawing/2014/main" id="{130FE4D4-D6B7-464B-A641-E53FF20459A0}"/>
              </a:ext>
            </a:extLst>
          </p:cNvPr>
          <p:cNvSpPr txBox="1"/>
          <p:nvPr/>
        </p:nvSpPr>
        <p:spPr>
          <a:xfrm>
            <a:off x="5017499" y="5075598"/>
            <a:ext cx="2518625" cy="646331"/>
          </a:xfrm>
          <a:prstGeom prst="rect">
            <a:avLst/>
          </a:prstGeom>
          <a:noFill/>
        </p:spPr>
        <p:txBody>
          <a:bodyPr wrap="square" rtlCol="0">
            <a:spAutoFit/>
          </a:bodyPr>
          <a:lstStyle/>
          <a:p>
            <a:pPr algn="ctr"/>
            <a:r>
              <a:rPr lang="en-US" sz="1800" dirty="0"/>
              <a:t>Classification + Regression</a:t>
            </a:r>
          </a:p>
        </p:txBody>
      </p:sp>
    </p:spTree>
    <p:extLst>
      <p:ext uri="{BB962C8B-B14F-4D97-AF65-F5344CB8AC3E}">
        <p14:creationId xmlns:p14="http://schemas.microsoft.com/office/powerpoint/2010/main" val="107015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animBg="1"/>
      <p:bldP spid="16" grpId="0" animBg="1"/>
      <p:bldP spid="17" grpId="0" animBg="1"/>
      <p:bldP spid="1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YOLO</a:t>
            </a:r>
          </a:p>
        </p:txBody>
      </p:sp>
      <p:sp>
        <p:nvSpPr>
          <p:cNvPr id="3" name="Content Placeholder 2"/>
          <p:cNvSpPr>
            <a:spLocks noGrp="1"/>
          </p:cNvSpPr>
          <p:nvPr>
            <p:ph idx="1"/>
          </p:nvPr>
        </p:nvSpPr>
        <p:spPr>
          <a:xfrm>
            <a:off x="533400" y="1130046"/>
            <a:ext cx="10945312" cy="5042154"/>
          </a:xfrm>
        </p:spPr>
        <p:txBody>
          <a:bodyPr>
            <a:normAutofit/>
          </a:bodyPr>
          <a:lstStyle/>
          <a:p>
            <a:pPr marL="514350" indent="-514350">
              <a:lnSpc>
                <a:spcPct val="120000"/>
              </a:lnSpc>
              <a:buFont typeface="Arial" panose="020B0604020202020204" pitchFamily="34" charset="0"/>
              <a:buChar char="•"/>
            </a:pPr>
            <a:r>
              <a:rPr lang="en-US" sz="2400" b="1" dirty="0"/>
              <a:t>Divide the image into a coarse grid and directly predict class label and a few candidate boxes for each grid cell</a:t>
            </a:r>
          </a:p>
        </p:txBody>
      </p:sp>
      <p:pic>
        <p:nvPicPr>
          <p:cNvPr id="5" name="Picture 4"/>
          <p:cNvPicPr>
            <a:picLocks noChangeAspect="1"/>
          </p:cNvPicPr>
          <p:nvPr/>
        </p:nvPicPr>
        <p:blipFill rotWithShape="1">
          <a:blip r:embed="rId2"/>
          <a:srcRect t="5545" b="-181"/>
          <a:stretch/>
        </p:blipFill>
        <p:spPr>
          <a:xfrm>
            <a:off x="2362200" y="2004349"/>
            <a:ext cx="6781800" cy="4167851"/>
          </a:xfrm>
          <a:prstGeom prst="rect">
            <a:avLst/>
          </a:prstGeom>
        </p:spPr>
      </p:pic>
    </p:spTree>
    <p:extLst>
      <p:ext uri="{BB962C8B-B14F-4D97-AF65-F5344CB8AC3E}">
        <p14:creationId xmlns:p14="http://schemas.microsoft.com/office/powerpoint/2010/main" val="2331151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62200" y="2819400"/>
            <a:ext cx="7696200" cy="3201194"/>
          </a:xfrm>
          <a:prstGeom prst="rect">
            <a:avLst/>
          </a:prstGeom>
        </p:spPr>
      </p:pic>
      <p:sp>
        <p:nvSpPr>
          <p:cNvPr id="2" name="Title 1"/>
          <p:cNvSpPr>
            <a:spLocks noGrp="1"/>
          </p:cNvSpPr>
          <p:nvPr>
            <p:ph type="title"/>
          </p:nvPr>
        </p:nvSpPr>
        <p:spPr/>
        <p:txBody>
          <a:bodyPr/>
          <a:lstStyle/>
          <a:p>
            <a:r>
              <a:rPr lang="en-US" b="1" u="sng" dirty="0"/>
              <a:t>YOLO</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09799" y="914400"/>
                <a:ext cx="9065261" cy="1981200"/>
              </a:xfrm>
            </p:spPr>
            <p:txBody>
              <a:bodyPr>
                <a:normAutofit/>
              </a:bodyPr>
              <a:lstStyle/>
              <a:p>
                <a:pPr marL="457200" indent="-457200">
                  <a:lnSpc>
                    <a:spcPct val="120000"/>
                  </a:lnSpc>
                  <a:buFont typeface="+mj-lt"/>
                  <a:buAutoNum type="arabicPeriod"/>
                </a:pPr>
                <a:r>
                  <a:rPr lang="en-US" sz="2400" b="1" dirty="0"/>
                  <a:t>Take conv feature maps at 7x7 resolution</a:t>
                </a:r>
              </a:p>
              <a:p>
                <a:pPr marL="514350" indent="-514350">
                  <a:lnSpc>
                    <a:spcPct val="120000"/>
                  </a:lnSpc>
                  <a:buFont typeface="+mj-lt"/>
                  <a:buAutoNum type="arabicPeriod"/>
                </a:pPr>
                <a:r>
                  <a:rPr lang="en-US" sz="2400" b="1" dirty="0"/>
                  <a:t>Add two FC layers to  predict, at each location, </a:t>
                </a:r>
                <a:br>
                  <a:rPr lang="en-US" sz="2400" b="1" dirty="0"/>
                </a:br>
                <a:r>
                  <a:rPr lang="en-US" sz="2400" b="1" dirty="0"/>
                  <a:t>a score for each class and 2 </a:t>
                </a:r>
                <a:r>
                  <a:rPr lang="en-US" sz="2400" b="1" dirty="0" err="1"/>
                  <a:t>bboxes</a:t>
                </a:r>
                <a:r>
                  <a:rPr lang="en-US" sz="2400" b="1" dirty="0"/>
                  <a:t> w/ confidences</a:t>
                </a:r>
              </a:p>
              <a:p>
                <a:pPr marL="914400" lvl="1" indent="-514350">
                  <a:lnSpc>
                    <a:spcPct val="120000"/>
                  </a:lnSpc>
                </a:pPr>
                <a:r>
                  <a:rPr lang="en-US" b="1" dirty="0"/>
                  <a:t>For PASCAL, output is </a:t>
                </a:r>
                <a14:m>
                  <m:oMath xmlns:m="http://schemas.openxmlformats.org/officeDocument/2006/math">
                    <m:r>
                      <a:rPr lang="en-US" b="1" i="1" dirty="0" smtClean="0">
                        <a:latin typeface="Cambria Math" panose="02040503050406030204" pitchFamily="18" charset="0"/>
                      </a:rPr>
                      <m:t>𝟕</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rPr>
                      <m:t>𝟕</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rPr>
                      <m:t>𝟑𝟎</m:t>
                    </m:r>
                    <m:r>
                      <a:rPr lang="en-US" b="1" i="1" dirty="0" smtClean="0">
                        <a:latin typeface="Cambria Math" panose="02040503050406030204" pitchFamily="18" charset="0"/>
                      </a:rPr>
                      <m:t> (</m:t>
                    </m:r>
                    <m:r>
                      <a:rPr lang="en-US" b="1" i="1" dirty="0" smtClean="0">
                        <a:latin typeface="Cambria Math" panose="02040503050406030204" pitchFamily="18" charset="0"/>
                      </a:rPr>
                      <m:t>𝟑𝟎</m:t>
                    </m:r>
                    <m:r>
                      <a:rPr lang="en-US" b="1" i="1" dirty="0" smtClean="0">
                        <a:latin typeface="Cambria Math" panose="02040503050406030204" pitchFamily="18" charset="0"/>
                      </a:rPr>
                      <m:t>=</m:t>
                    </m:r>
                    <m:r>
                      <a:rPr lang="en-US" b="1" i="1" dirty="0" smtClean="0">
                        <a:latin typeface="Cambria Math" panose="02040503050406030204" pitchFamily="18" charset="0"/>
                      </a:rPr>
                      <m:t>𝟐𝟎</m:t>
                    </m:r>
                    <m:r>
                      <a:rPr lang="en-US" b="1" i="1" dirty="0" smtClean="0">
                        <a:latin typeface="Cambria Math" panose="02040503050406030204" pitchFamily="18" charset="0"/>
                      </a:rPr>
                      <m:t> + </m:t>
                    </m:r>
                    <m:r>
                      <a:rPr lang="en-US" b="1" i="1" dirty="0" smtClean="0">
                        <a:latin typeface="Cambria Math" panose="02040503050406030204" pitchFamily="18" charset="0"/>
                      </a:rPr>
                      <m:t>𝟐</m:t>
                    </m:r>
                    <m:r>
                      <a:rPr lang="en-US" b="1" i="1" dirty="0" smtClean="0">
                        <a:latin typeface="Cambria Math" panose="02040503050406030204" pitchFamily="18" charset="0"/>
                      </a:rPr>
                      <m:t>∗(</m:t>
                    </m:r>
                    <m:r>
                      <a:rPr lang="en-US" b="1" i="1" dirty="0" smtClean="0">
                        <a:latin typeface="Cambria Math" panose="02040503050406030204" pitchFamily="18" charset="0"/>
                      </a:rPr>
                      <m:t>𝟒</m:t>
                    </m:r>
                    <m:r>
                      <a:rPr lang="en-US" b="1" i="1" dirty="0" smtClean="0">
                        <a:latin typeface="Cambria Math" panose="02040503050406030204" pitchFamily="18" charset="0"/>
                      </a:rPr>
                      <m:t>+</m:t>
                    </m:r>
                    <m:r>
                      <a:rPr lang="en-US" b="1" i="1" dirty="0" smtClean="0">
                        <a:latin typeface="Cambria Math" panose="02040503050406030204" pitchFamily="18" charset="0"/>
                      </a:rPr>
                      <m:t>𝟏</m:t>
                    </m:r>
                    <m:r>
                      <a:rPr lang="en-US" b="1" i="1" dirty="0" smtClean="0">
                        <a:latin typeface="Cambria Math" panose="02040503050406030204" pitchFamily="18" charset="0"/>
                      </a:rPr>
                      <m:t>))</m:t>
                    </m:r>
                  </m:oMath>
                </a14:m>
                <a:endParaRPr lang="en-US" b="1" dirty="0"/>
              </a:p>
              <a:p>
                <a:pPr marL="514350" indent="-514350">
                  <a:lnSpc>
                    <a:spcPct val="120000"/>
                  </a:lnSpc>
                  <a:buFont typeface="+mj-lt"/>
                  <a:buAutoNum type="arabicPeriod"/>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09799" y="914400"/>
                <a:ext cx="9065261" cy="1981200"/>
              </a:xfrm>
              <a:blipFill>
                <a:blip r:embed="rId3"/>
                <a:stretch>
                  <a:fillRect l="-1955" t="-3185"/>
                </a:stretch>
              </a:blipFill>
            </p:spPr>
            <p:txBody>
              <a:bodyPr/>
              <a:lstStyle/>
              <a:p>
                <a:r>
                  <a:rPr lang="en-TR">
                    <a:noFill/>
                  </a:rPr>
                  <a:t> </a:t>
                </a:r>
              </a:p>
            </p:txBody>
          </p:sp>
        </mc:Fallback>
      </mc:AlternateContent>
    </p:spTree>
    <p:extLst>
      <p:ext uri="{BB962C8B-B14F-4D97-AF65-F5344CB8AC3E}">
        <p14:creationId xmlns:p14="http://schemas.microsoft.com/office/powerpoint/2010/main" val="14861254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YOLO</a:t>
            </a:r>
          </a:p>
        </p:txBody>
      </p:sp>
      <p:sp>
        <p:nvSpPr>
          <p:cNvPr id="3" name="Content Placeholder 2"/>
          <p:cNvSpPr>
            <a:spLocks noGrp="1"/>
          </p:cNvSpPr>
          <p:nvPr>
            <p:ph idx="1"/>
          </p:nvPr>
        </p:nvSpPr>
        <p:spPr>
          <a:xfrm>
            <a:off x="1371600" y="994162"/>
            <a:ext cx="8613774" cy="710865"/>
          </a:xfrm>
        </p:spPr>
        <p:txBody>
          <a:bodyPr>
            <a:normAutofit/>
          </a:bodyPr>
          <a:lstStyle/>
          <a:p>
            <a:pPr marL="514350" indent="-514350">
              <a:buFont typeface="Arial" panose="020B0604020202020204" pitchFamily="34" charset="0"/>
              <a:buChar char="•"/>
            </a:pPr>
            <a:r>
              <a:rPr lang="en-US" sz="2400" b="1" dirty="0"/>
              <a:t>Objective function:</a:t>
            </a:r>
          </a:p>
        </p:txBody>
      </p:sp>
      <p:pic>
        <p:nvPicPr>
          <p:cNvPr id="8" name="Picture 7">
            <a:extLst>
              <a:ext uri="{FF2B5EF4-FFF2-40B4-BE49-F238E27FC236}">
                <a16:creationId xmlns:a16="http://schemas.microsoft.com/office/drawing/2014/main" id="{DE5C24BD-5576-A443-A9EA-45722314F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905001"/>
            <a:ext cx="6629400" cy="4501047"/>
          </a:xfrm>
          <a:prstGeom prst="rect">
            <a:avLst/>
          </a:prstGeom>
        </p:spPr>
      </p:pic>
      <p:sp>
        <p:nvSpPr>
          <p:cNvPr id="12" name="TextBox 11">
            <a:extLst>
              <a:ext uri="{FF2B5EF4-FFF2-40B4-BE49-F238E27FC236}">
                <a16:creationId xmlns:a16="http://schemas.microsoft.com/office/drawing/2014/main" id="{5FC1EF0C-450D-504B-8C27-3CA83C8517E8}"/>
              </a:ext>
            </a:extLst>
          </p:cNvPr>
          <p:cNvSpPr txBox="1"/>
          <p:nvPr/>
        </p:nvSpPr>
        <p:spPr>
          <a:xfrm>
            <a:off x="8521700" y="2514600"/>
            <a:ext cx="2146300" cy="369332"/>
          </a:xfrm>
          <a:prstGeom prst="rect">
            <a:avLst/>
          </a:prstGeom>
          <a:noFill/>
        </p:spPr>
        <p:txBody>
          <a:bodyPr wrap="square" rtlCol="0">
            <a:spAutoFit/>
          </a:bodyPr>
          <a:lstStyle/>
          <a:p>
            <a:pPr algn="ctr"/>
            <a:r>
              <a:rPr lang="en-US" sz="1800" b="0" dirty="0">
                <a:solidFill>
                  <a:srgbClr val="7030A0"/>
                </a:solidFill>
              </a:rPr>
              <a:t>Regression</a:t>
            </a:r>
          </a:p>
        </p:txBody>
      </p:sp>
      <p:sp>
        <p:nvSpPr>
          <p:cNvPr id="13" name="TextBox 12">
            <a:extLst>
              <a:ext uri="{FF2B5EF4-FFF2-40B4-BE49-F238E27FC236}">
                <a16:creationId xmlns:a16="http://schemas.microsoft.com/office/drawing/2014/main" id="{874B8155-380D-E149-B235-2EC7535E225E}"/>
              </a:ext>
            </a:extLst>
          </p:cNvPr>
          <p:cNvSpPr txBox="1"/>
          <p:nvPr/>
        </p:nvSpPr>
        <p:spPr>
          <a:xfrm>
            <a:off x="8674100" y="4154270"/>
            <a:ext cx="2146300" cy="646331"/>
          </a:xfrm>
          <a:prstGeom prst="rect">
            <a:avLst/>
          </a:prstGeom>
          <a:noFill/>
        </p:spPr>
        <p:txBody>
          <a:bodyPr wrap="square" rtlCol="0">
            <a:spAutoFit/>
          </a:bodyPr>
          <a:lstStyle/>
          <a:p>
            <a:pPr algn="ctr"/>
            <a:r>
              <a:rPr lang="en-US" sz="1800" b="0" dirty="0">
                <a:solidFill>
                  <a:srgbClr val="7030A0"/>
                </a:solidFill>
              </a:rPr>
              <a:t>Object/no object confidence</a:t>
            </a:r>
          </a:p>
        </p:txBody>
      </p:sp>
      <p:sp>
        <p:nvSpPr>
          <p:cNvPr id="23" name="TextBox 22">
            <a:extLst>
              <a:ext uri="{FF2B5EF4-FFF2-40B4-BE49-F238E27FC236}">
                <a16:creationId xmlns:a16="http://schemas.microsoft.com/office/drawing/2014/main" id="{65F54761-91F2-584D-8B61-A27DD755921E}"/>
              </a:ext>
            </a:extLst>
          </p:cNvPr>
          <p:cNvSpPr txBox="1"/>
          <p:nvPr/>
        </p:nvSpPr>
        <p:spPr>
          <a:xfrm>
            <a:off x="8610600" y="5802868"/>
            <a:ext cx="2146300" cy="369332"/>
          </a:xfrm>
          <a:prstGeom prst="rect">
            <a:avLst/>
          </a:prstGeom>
          <a:noFill/>
        </p:spPr>
        <p:txBody>
          <a:bodyPr wrap="square" rtlCol="0">
            <a:spAutoFit/>
          </a:bodyPr>
          <a:lstStyle/>
          <a:p>
            <a:pPr algn="ctr"/>
            <a:r>
              <a:rPr lang="en-US" sz="1800" b="0" dirty="0">
                <a:solidFill>
                  <a:srgbClr val="7030A0"/>
                </a:solidFill>
              </a:rPr>
              <a:t>Class prediction</a:t>
            </a:r>
          </a:p>
        </p:txBody>
      </p:sp>
      <p:sp>
        <p:nvSpPr>
          <p:cNvPr id="24" name="Right Brace 23">
            <a:extLst>
              <a:ext uri="{FF2B5EF4-FFF2-40B4-BE49-F238E27FC236}">
                <a16:creationId xmlns:a16="http://schemas.microsoft.com/office/drawing/2014/main" id="{41334EA7-E647-0A44-934F-29563F9C0D74}"/>
              </a:ext>
            </a:extLst>
          </p:cNvPr>
          <p:cNvSpPr/>
          <p:nvPr/>
        </p:nvSpPr>
        <p:spPr bwMode="auto">
          <a:xfrm>
            <a:off x="8686800" y="1981201"/>
            <a:ext cx="152400" cy="1515543"/>
          </a:xfrm>
          <a:prstGeom prst="righ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7030A0"/>
              </a:solidFill>
            </a:endParaRPr>
          </a:p>
        </p:txBody>
      </p:sp>
      <p:sp>
        <p:nvSpPr>
          <p:cNvPr id="25" name="Right Brace 24">
            <a:extLst>
              <a:ext uri="{FF2B5EF4-FFF2-40B4-BE49-F238E27FC236}">
                <a16:creationId xmlns:a16="http://schemas.microsoft.com/office/drawing/2014/main" id="{D40BA3B6-41E9-FC4D-AF1F-EAA552CB39B2}"/>
              </a:ext>
            </a:extLst>
          </p:cNvPr>
          <p:cNvSpPr/>
          <p:nvPr/>
        </p:nvSpPr>
        <p:spPr bwMode="auto">
          <a:xfrm>
            <a:off x="8686800" y="3805772"/>
            <a:ext cx="152400" cy="1515543"/>
          </a:xfrm>
          <a:prstGeom prst="righ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7030A0"/>
              </a:solidFill>
            </a:endParaRPr>
          </a:p>
        </p:txBody>
      </p:sp>
    </p:spTree>
    <p:extLst>
      <p:ext uri="{BB962C8B-B14F-4D97-AF65-F5344CB8AC3E}">
        <p14:creationId xmlns:p14="http://schemas.microsoft.com/office/powerpoint/2010/main" val="33042880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YOLO</a:t>
            </a:r>
          </a:p>
        </p:txBody>
      </p:sp>
      <p:sp>
        <p:nvSpPr>
          <p:cNvPr id="3" name="Content Placeholder 2"/>
          <p:cNvSpPr>
            <a:spLocks noGrp="1"/>
          </p:cNvSpPr>
          <p:nvPr>
            <p:ph idx="1"/>
          </p:nvPr>
        </p:nvSpPr>
        <p:spPr>
          <a:xfrm>
            <a:off x="2209800" y="914400"/>
            <a:ext cx="7772400" cy="533400"/>
          </a:xfrm>
        </p:spPr>
        <p:txBody>
          <a:bodyPr>
            <a:normAutofit/>
          </a:bodyPr>
          <a:lstStyle/>
          <a:p>
            <a:pPr marL="514350" indent="-514350">
              <a:buFont typeface="Arial" panose="020B0604020202020204" pitchFamily="34" charset="0"/>
              <a:buChar char="•"/>
            </a:pPr>
            <a:r>
              <a:rPr lang="en-US" dirty="0"/>
              <a:t>Objective function:</a:t>
            </a:r>
          </a:p>
        </p:txBody>
      </p:sp>
      <p:pic>
        <p:nvPicPr>
          <p:cNvPr id="8" name="Picture 7">
            <a:extLst>
              <a:ext uri="{FF2B5EF4-FFF2-40B4-BE49-F238E27FC236}">
                <a16:creationId xmlns:a16="http://schemas.microsoft.com/office/drawing/2014/main" id="{DE5C24BD-5576-A443-A9EA-45722314F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905001"/>
            <a:ext cx="6629400" cy="4501047"/>
          </a:xfrm>
          <a:prstGeom prst="rect">
            <a:avLst/>
          </a:prstGeom>
        </p:spPr>
      </p:pic>
      <p:cxnSp>
        <p:nvCxnSpPr>
          <p:cNvPr id="10" name="Straight Arrow Connector 9">
            <a:extLst>
              <a:ext uri="{FF2B5EF4-FFF2-40B4-BE49-F238E27FC236}">
                <a16:creationId xmlns:a16="http://schemas.microsoft.com/office/drawing/2014/main" id="{56A3D52F-1110-2342-8E94-9E4D45133FB4}"/>
              </a:ext>
            </a:extLst>
          </p:cNvPr>
          <p:cNvCxnSpPr>
            <a:cxnSpLocks/>
          </p:cNvCxnSpPr>
          <p:nvPr/>
        </p:nvCxnSpPr>
        <p:spPr bwMode="auto">
          <a:xfrm flipH="1">
            <a:off x="3505200" y="1524000"/>
            <a:ext cx="533400" cy="609600"/>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p:sp>
        <p:nvSpPr>
          <p:cNvPr id="11" name="TextBox 10">
            <a:extLst>
              <a:ext uri="{FF2B5EF4-FFF2-40B4-BE49-F238E27FC236}">
                <a16:creationId xmlns:a16="http://schemas.microsoft.com/office/drawing/2014/main" id="{EE3CA2A2-43AB-A649-8203-D18178A79096}"/>
              </a:ext>
            </a:extLst>
          </p:cNvPr>
          <p:cNvSpPr txBox="1"/>
          <p:nvPr/>
        </p:nvSpPr>
        <p:spPr>
          <a:xfrm>
            <a:off x="3886200" y="1371600"/>
            <a:ext cx="2057400" cy="738664"/>
          </a:xfrm>
          <a:prstGeom prst="rect">
            <a:avLst/>
          </a:prstGeom>
          <a:noFill/>
        </p:spPr>
        <p:txBody>
          <a:bodyPr wrap="square" rtlCol="0">
            <a:spAutoFit/>
          </a:bodyPr>
          <a:lstStyle/>
          <a:p>
            <a:pPr algn="ctr"/>
            <a:r>
              <a:rPr lang="en-US" sz="1400" b="0" dirty="0">
                <a:solidFill>
                  <a:srgbClr val="7030A0"/>
                </a:solidFill>
              </a:rPr>
              <a:t>Cell </a:t>
            </a:r>
            <a:r>
              <a:rPr lang="en-US" sz="1400" b="0" dirty="0" err="1">
                <a:solidFill>
                  <a:srgbClr val="7030A0"/>
                </a:solidFill>
              </a:rPr>
              <a:t>i</a:t>
            </a:r>
            <a:r>
              <a:rPr lang="en-US" sz="1400" b="0" dirty="0">
                <a:solidFill>
                  <a:srgbClr val="7030A0"/>
                </a:solidFill>
              </a:rPr>
              <a:t> contains object, predictor j is responsible for it</a:t>
            </a:r>
          </a:p>
        </p:txBody>
      </p:sp>
      <p:sp>
        <p:nvSpPr>
          <p:cNvPr id="12" name="TextBox 11">
            <a:extLst>
              <a:ext uri="{FF2B5EF4-FFF2-40B4-BE49-F238E27FC236}">
                <a16:creationId xmlns:a16="http://schemas.microsoft.com/office/drawing/2014/main" id="{5FC1EF0C-450D-504B-8C27-3CA83C8517E8}"/>
              </a:ext>
            </a:extLst>
          </p:cNvPr>
          <p:cNvSpPr txBox="1"/>
          <p:nvPr/>
        </p:nvSpPr>
        <p:spPr>
          <a:xfrm>
            <a:off x="8445500" y="2842736"/>
            <a:ext cx="2146300" cy="738664"/>
          </a:xfrm>
          <a:prstGeom prst="rect">
            <a:avLst/>
          </a:prstGeom>
          <a:noFill/>
        </p:spPr>
        <p:txBody>
          <a:bodyPr wrap="square" rtlCol="0">
            <a:spAutoFit/>
          </a:bodyPr>
          <a:lstStyle/>
          <a:p>
            <a:pPr algn="ctr"/>
            <a:r>
              <a:rPr lang="en-US" sz="1400" b="0" dirty="0">
                <a:solidFill>
                  <a:srgbClr val="7030A0"/>
                </a:solidFill>
              </a:rPr>
              <a:t>Small deviations matter less for larger boxes than for smaller boxes</a:t>
            </a:r>
          </a:p>
        </p:txBody>
      </p:sp>
      <p:sp>
        <p:nvSpPr>
          <p:cNvPr id="13" name="TextBox 12">
            <a:extLst>
              <a:ext uri="{FF2B5EF4-FFF2-40B4-BE49-F238E27FC236}">
                <a16:creationId xmlns:a16="http://schemas.microsoft.com/office/drawing/2014/main" id="{874B8155-380D-E149-B235-2EC7535E225E}"/>
              </a:ext>
            </a:extLst>
          </p:cNvPr>
          <p:cNvSpPr txBox="1"/>
          <p:nvPr/>
        </p:nvSpPr>
        <p:spPr>
          <a:xfrm>
            <a:off x="7378700" y="3962401"/>
            <a:ext cx="2146300" cy="307777"/>
          </a:xfrm>
          <a:prstGeom prst="rect">
            <a:avLst/>
          </a:prstGeom>
          <a:noFill/>
        </p:spPr>
        <p:txBody>
          <a:bodyPr wrap="square" rtlCol="0">
            <a:spAutoFit/>
          </a:bodyPr>
          <a:lstStyle/>
          <a:p>
            <a:pPr algn="ctr"/>
            <a:r>
              <a:rPr lang="en-US" sz="1400" b="0" dirty="0">
                <a:solidFill>
                  <a:srgbClr val="7030A0"/>
                </a:solidFill>
              </a:rPr>
              <a:t>Confidence for object</a:t>
            </a:r>
          </a:p>
        </p:txBody>
      </p:sp>
      <p:sp>
        <p:nvSpPr>
          <p:cNvPr id="14" name="TextBox 13">
            <a:extLst>
              <a:ext uri="{FF2B5EF4-FFF2-40B4-BE49-F238E27FC236}">
                <a16:creationId xmlns:a16="http://schemas.microsoft.com/office/drawing/2014/main" id="{D2C66EAE-D770-A746-B4BB-96A6DCA68E13}"/>
              </a:ext>
            </a:extLst>
          </p:cNvPr>
          <p:cNvSpPr txBox="1"/>
          <p:nvPr/>
        </p:nvSpPr>
        <p:spPr>
          <a:xfrm>
            <a:off x="7378700" y="4873824"/>
            <a:ext cx="2146300" cy="307777"/>
          </a:xfrm>
          <a:prstGeom prst="rect">
            <a:avLst/>
          </a:prstGeom>
          <a:noFill/>
        </p:spPr>
        <p:txBody>
          <a:bodyPr wrap="square" rtlCol="0">
            <a:spAutoFit/>
          </a:bodyPr>
          <a:lstStyle/>
          <a:p>
            <a:pPr algn="ctr"/>
            <a:r>
              <a:rPr lang="en-US" sz="1400" b="0" dirty="0">
                <a:solidFill>
                  <a:srgbClr val="7030A0"/>
                </a:solidFill>
              </a:rPr>
              <a:t>Confidence for no object</a:t>
            </a:r>
          </a:p>
        </p:txBody>
      </p:sp>
      <p:sp>
        <p:nvSpPr>
          <p:cNvPr id="15" name="TextBox 14">
            <a:extLst>
              <a:ext uri="{FF2B5EF4-FFF2-40B4-BE49-F238E27FC236}">
                <a16:creationId xmlns:a16="http://schemas.microsoft.com/office/drawing/2014/main" id="{FB2A1A3A-BB1C-F941-95BC-41CA88C5D876}"/>
              </a:ext>
            </a:extLst>
          </p:cNvPr>
          <p:cNvSpPr txBox="1"/>
          <p:nvPr/>
        </p:nvSpPr>
        <p:spPr>
          <a:xfrm>
            <a:off x="8674100" y="5864424"/>
            <a:ext cx="1841500" cy="307777"/>
          </a:xfrm>
          <a:prstGeom prst="rect">
            <a:avLst/>
          </a:prstGeom>
          <a:noFill/>
        </p:spPr>
        <p:txBody>
          <a:bodyPr wrap="square" rtlCol="0">
            <a:spAutoFit/>
          </a:bodyPr>
          <a:lstStyle/>
          <a:p>
            <a:pPr algn="ctr"/>
            <a:r>
              <a:rPr lang="en-US" sz="1400" b="0" dirty="0">
                <a:solidFill>
                  <a:srgbClr val="7030A0"/>
                </a:solidFill>
              </a:rPr>
              <a:t>Class probability</a:t>
            </a:r>
          </a:p>
        </p:txBody>
      </p:sp>
      <p:cxnSp>
        <p:nvCxnSpPr>
          <p:cNvPr id="17" name="Straight Arrow Connector 16">
            <a:extLst>
              <a:ext uri="{FF2B5EF4-FFF2-40B4-BE49-F238E27FC236}">
                <a16:creationId xmlns:a16="http://schemas.microsoft.com/office/drawing/2014/main" id="{8271208C-E64D-7845-B978-BC05419553DF}"/>
              </a:ext>
            </a:extLst>
          </p:cNvPr>
          <p:cNvCxnSpPr>
            <a:cxnSpLocks/>
          </p:cNvCxnSpPr>
          <p:nvPr/>
        </p:nvCxnSpPr>
        <p:spPr bwMode="auto">
          <a:xfrm flipV="1">
            <a:off x="3505200" y="5181601"/>
            <a:ext cx="457200" cy="682822"/>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7AF373B-CDE8-DB45-9591-06EFDDB140D3}"/>
                  </a:ext>
                </a:extLst>
              </p:cNvPr>
              <p:cNvSpPr txBox="1"/>
              <p:nvPr/>
            </p:nvSpPr>
            <p:spPr>
              <a:xfrm>
                <a:off x="2514600" y="5864423"/>
                <a:ext cx="2057400" cy="755976"/>
              </a:xfrm>
              <a:prstGeom prst="rect">
                <a:avLst/>
              </a:prstGeom>
              <a:noFill/>
            </p:spPr>
            <p:txBody>
              <a:bodyPr wrap="square" rtlCol="0">
                <a:spAutoFit/>
              </a:bodyPr>
              <a:lstStyle/>
              <a:p>
                <a:pPr algn="ctr"/>
                <a:r>
                  <a:rPr lang="en-US" sz="1400" b="0" dirty="0">
                    <a:solidFill>
                      <a:srgbClr val="7030A0"/>
                    </a:solidFill>
                  </a:rPr>
                  <a:t>Down-weight loss from boxes that don’t contain objects (</a:t>
                </a:r>
                <a14:m>
                  <m:oMath xmlns:m="http://schemas.openxmlformats.org/officeDocument/2006/math">
                    <m:sSub>
                      <m:sSubPr>
                        <m:ctrlPr>
                          <a:rPr lang="en-US" sz="1400" b="0" i="1">
                            <a:solidFill>
                              <a:srgbClr val="7030A0"/>
                            </a:solidFill>
                            <a:latin typeface="Cambria Math" panose="02040503050406030204" pitchFamily="18" charset="0"/>
                          </a:rPr>
                        </m:ctrlPr>
                      </m:sSubPr>
                      <m:e>
                        <m:r>
                          <a:rPr lang="en-US" sz="1400" b="0" i="1">
                            <a:solidFill>
                              <a:srgbClr val="7030A0"/>
                            </a:solidFill>
                            <a:latin typeface="Cambria Math" panose="02040503050406030204" pitchFamily="18" charset="0"/>
                            <a:ea typeface="Cambria Math" panose="02040503050406030204" pitchFamily="18" charset="0"/>
                          </a:rPr>
                          <m:t>𝜆</m:t>
                        </m:r>
                      </m:e>
                      <m:sub>
                        <m:r>
                          <m:rPr>
                            <m:sty m:val="p"/>
                          </m:rPr>
                          <a:rPr lang="en-US" sz="1400" b="0">
                            <a:solidFill>
                              <a:srgbClr val="7030A0"/>
                            </a:solidFill>
                            <a:latin typeface="Cambria Math" panose="02040503050406030204" pitchFamily="18" charset="0"/>
                          </a:rPr>
                          <m:t>noobj</m:t>
                        </m:r>
                      </m:sub>
                    </m:sSub>
                    <m:r>
                      <a:rPr lang="en-US" sz="1400" b="0" i="1">
                        <a:solidFill>
                          <a:srgbClr val="7030A0"/>
                        </a:solidFill>
                        <a:latin typeface="Cambria Math" panose="02040503050406030204" pitchFamily="18" charset="0"/>
                      </a:rPr>
                      <m:t>=0.5)</m:t>
                    </m:r>
                  </m:oMath>
                </a14:m>
                <a:endParaRPr lang="en-US" sz="1400" b="0" dirty="0">
                  <a:solidFill>
                    <a:srgbClr val="7030A0"/>
                  </a:solidFill>
                </a:endParaRPr>
              </a:p>
            </p:txBody>
          </p:sp>
        </mc:Choice>
        <mc:Fallback xmlns="">
          <p:sp>
            <p:nvSpPr>
              <p:cNvPr id="18" name="TextBox 17">
                <a:extLst>
                  <a:ext uri="{FF2B5EF4-FFF2-40B4-BE49-F238E27FC236}">
                    <a16:creationId xmlns:a16="http://schemas.microsoft.com/office/drawing/2014/main" id="{57AF373B-CDE8-DB45-9591-06EFDDB140D3}"/>
                  </a:ext>
                </a:extLst>
              </p:cNvPr>
              <p:cNvSpPr txBox="1">
                <a:spLocks noRot="1" noChangeAspect="1" noMove="1" noResize="1" noEditPoints="1" noAdjustHandles="1" noChangeArrowheads="1" noChangeShapeType="1" noTextEdit="1"/>
              </p:cNvSpPr>
              <p:nvPr/>
            </p:nvSpPr>
            <p:spPr>
              <a:xfrm>
                <a:off x="2514600" y="5864423"/>
                <a:ext cx="2057400" cy="755976"/>
              </a:xfrm>
              <a:prstGeom prst="rect">
                <a:avLst/>
              </a:prstGeom>
              <a:blipFill>
                <a:blip r:embed="rId4"/>
                <a:stretch>
                  <a:fillRect l="-613" t="-1667" r="-3067" b="-5000"/>
                </a:stretch>
              </a:blipFill>
            </p:spPr>
            <p:txBody>
              <a:bodyPr/>
              <a:lstStyle/>
              <a:p>
                <a:r>
                  <a:rPr lang="en-US">
                    <a:noFill/>
                  </a:rPr>
                  <a:t> </a:t>
                </a:r>
              </a:p>
            </p:txBody>
          </p:sp>
        </mc:Fallback>
      </mc:AlternateContent>
    </p:spTree>
    <p:extLst>
      <p:ext uri="{BB962C8B-B14F-4D97-AF65-F5344CB8AC3E}">
        <p14:creationId xmlns:p14="http://schemas.microsoft.com/office/powerpoint/2010/main" val="23761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80E7-A92B-0749-AC48-4408A0BBBB68}"/>
              </a:ext>
            </a:extLst>
          </p:cNvPr>
          <p:cNvSpPr>
            <a:spLocks noGrp="1"/>
          </p:cNvSpPr>
          <p:nvPr>
            <p:ph type="title"/>
          </p:nvPr>
        </p:nvSpPr>
        <p:spPr/>
        <p:txBody>
          <a:bodyPr/>
          <a:lstStyle/>
          <a:p>
            <a:r>
              <a:rPr lang="en-US" b="1" u="sng" dirty="0"/>
              <a:t>YOLO: Results</a:t>
            </a:r>
          </a:p>
        </p:txBody>
      </p:sp>
      <p:sp>
        <p:nvSpPr>
          <p:cNvPr id="3" name="Content Placeholder 2">
            <a:extLst>
              <a:ext uri="{FF2B5EF4-FFF2-40B4-BE49-F238E27FC236}">
                <a16:creationId xmlns:a16="http://schemas.microsoft.com/office/drawing/2014/main" id="{01B5A283-5FAA-DC48-BB08-D787D3854A1D}"/>
              </a:ext>
            </a:extLst>
          </p:cNvPr>
          <p:cNvSpPr>
            <a:spLocks noGrp="1"/>
          </p:cNvSpPr>
          <p:nvPr>
            <p:ph idx="1"/>
          </p:nvPr>
        </p:nvSpPr>
        <p:spPr>
          <a:xfrm>
            <a:off x="682716" y="1174174"/>
            <a:ext cx="11052084" cy="4965954"/>
          </a:xfrm>
        </p:spPr>
        <p:txBody>
          <a:bodyPr/>
          <a:lstStyle/>
          <a:p>
            <a:pPr marL="457200" indent="-457200">
              <a:lnSpc>
                <a:spcPct val="120000"/>
              </a:lnSpc>
              <a:buFont typeface="Arial"/>
              <a:buChar char="•"/>
            </a:pPr>
            <a:r>
              <a:rPr lang="en-US" sz="2400" dirty="0"/>
              <a:t>Each grid cell predicts only two boxes and can only have one class – this limits the number of nearby objects that can be predicted</a:t>
            </a:r>
          </a:p>
          <a:p>
            <a:pPr marL="457200" indent="-457200">
              <a:lnSpc>
                <a:spcPct val="120000"/>
              </a:lnSpc>
              <a:buFont typeface="Arial"/>
              <a:buChar char="•"/>
            </a:pPr>
            <a:r>
              <a:rPr lang="en-US" sz="2400" dirty="0"/>
              <a:t>Localization accuracy suffers compared to Fast(</a:t>
            </a:r>
            <a:r>
              <a:rPr lang="en-US" sz="2400" dirty="0" err="1"/>
              <a:t>er</a:t>
            </a:r>
            <a:r>
              <a:rPr lang="en-US" sz="2400" dirty="0"/>
              <a:t>) R-CNN due to coarser features, errors on small boxes</a:t>
            </a:r>
          </a:p>
          <a:p>
            <a:pPr marL="457200" indent="-457200">
              <a:lnSpc>
                <a:spcPct val="120000"/>
              </a:lnSpc>
              <a:buFont typeface="Arial"/>
              <a:buChar char="•"/>
            </a:pPr>
            <a:r>
              <a:rPr lang="en-US" sz="2400" dirty="0"/>
              <a:t>7x speedup over Faster R-CNN (45-155 FPS vs. 7-18 FPS)</a:t>
            </a:r>
          </a:p>
          <a:p>
            <a:endParaRPr lang="en-US" dirty="0"/>
          </a:p>
        </p:txBody>
      </p:sp>
      <p:pic>
        <p:nvPicPr>
          <p:cNvPr id="5" name="Picture 4">
            <a:extLst>
              <a:ext uri="{FF2B5EF4-FFF2-40B4-BE49-F238E27FC236}">
                <a16:creationId xmlns:a16="http://schemas.microsoft.com/office/drawing/2014/main" id="{CF179920-2DFD-6B48-B6D5-2FD46A467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5074" y="3872798"/>
            <a:ext cx="4703127" cy="2528003"/>
          </a:xfrm>
          <a:prstGeom prst="rect">
            <a:avLst/>
          </a:prstGeom>
        </p:spPr>
      </p:pic>
      <p:sp>
        <p:nvSpPr>
          <p:cNvPr id="6" name="TextBox 5">
            <a:extLst>
              <a:ext uri="{FF2B5EF4-FFF2-40B4-BE49-F238E27FC236}">
                <a16:creationId xmlns:a16="http://schemas.microsoft.com/office/drawing/2014/main" id="{3E952464-155B-4341-8118-32332A7740E7}"/>
              </a:ext>
            </a:extLst>
          </p:cNvPr>
          <p:cNvSpPr txBox="1"/>
          <p:nvPr/>
        </p:nvSpPr>
        <p:spPr>
          <a:xfrm>
            <a:off x="4419601" y="6400800"/>
            <a:ext cx="3883179" cy="400110"/>
          </a:xfrm>
          <a:prstGeom prst="rect">
            <a:avLst/>
          </a:prstGeom>
          <a:noFill/>
        </p:spPr>
        <p:txBody>
          <a:bodyPr wrap="none" rtlCol="0">
            <a:spAutoFit/>
          </a:bodyPr>
          <a:lstStyle/>
          <a:p>
            <a:r>
              <a:rPr lang="en-US" sz="2000" dirty="0"/>
              <a:t>Performance on PASCAL 2007</a:t>
            </a:r>
          </a:p>
        </p:txBody>
      </p:sp>
    </p:spTree>
    <p:extLst>
      <p:ext uri="{BB962C8B-B14F-4D97-AF65-F5344CB8AC3E}">
        <p14:creationId xmlns:p14="http://schemas.microsoft.com/office/powerpoint/2010/main" val="129360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739"/>
            <a:ext cx="5029835" cy="635000"/>
          </a:xfrm>
          <a:prstGeom prst="rect">
            <a:avLst/>
          </a:prstGeom>
        </p:spPr>
        <p:txBody>
          <a:bodyPr vert="horz" wrap="square" lIns="0" tIns="12700" rIns="0" bIns="0" rtlCol="0">
            <a:spAutoFit/>
          </a:bodyPr>
          <a:lstStyle/>
          <a:p>
            <a:pPr marL="12700">
              <a:lnSpc>
                <a:spcPct val="100000"/>
              </a:lnSpc>
              <a:spcBef>
                <a:spcPts val="100"/>
              </a:spcBef>
            </a:pPr>
            <a:r>
              <a:rPr dirty="0"/>
              <a:t>Detecting</a:t>
            </a:r>
            <a:r>
              <a:rPr spc="-60" dirty="0"/>
              <a:t> </a:t>
            </a:r>
            <a:r>
              <a:rPr dirty="0"/>
              <a:t>a</a:t>
            </a:r>
            <a:r>
              <a:rPr spc="-50" dirty="0"/>
              <a:t> </a:t>
            </a:r>
            <a:r>
              <a:rPr dirty="0"/>
              <a:t>single</a:t>
            </a:r>
            <a:r>
              <a:rPr spc="-65" dirty="0"/>
              <a:t> </a:t>
            </a:r>
            <a:r>
              <a:rPr spc="-10" dirty="0"/>
              <a:t>object</a:t>
            </a:r>
          </a:p>
        </p:txBody>
      </p:sp>
      <p:pic>
        <p:nvPicPr>
          <p:cNvPr id="3" name="object 3"/>
          <p:cNvPicPr/>
          <p:nvPr/>
        </p:nvPicPr>
        <p:blipFill>
          <a:blip r:embed="rId2" cstate="print"/>
          <a:stretch>
            <a:fillRect/>
          </a:stretch>
        </p:blipFill>
        <p:spPr>
          <a:xfrm>
            <a:off x="179831" y="2557272"/>
            <a:ext cx="1743456" cy="1508759"/>
          </a:xfrm>
          <a:prstGeom prst="rect">
            <a:avLst/>
          </a:prstGeom>
        </p:spPr>
      </p:pic>
      <p:pic>
        <p:nvPicPr>
          <p:cNvPr id="4" name="object 4"/>
          <p:cNvPicPr/>
          <p:nvPr/>
        </p:nvPicPr>
        <p:blipFill>
          <a:blip r:embed="rId3" cstate="print"/>
          <a:stretch>
            <a:fillRect/>
          </a:stretch>
        </p:blipFill>
        <p:spPr>
          <a:xfrm>
            <a:off x="2067941" y="2820977"/>
            <a:ext cx="2735706" cy="952446"/>
          </a:xfrm>
          <a:prstGeom prst="rect">
            <a:avLst/>
          </a:prstGeom>
        </p:spPr>
      </p:pic>
      <p:sp>
        <p:nvSpPr>
          <p:cNvPr id="5" name="object 5"/>
          <p:cNvSpPr/>
          <p:nvPr/>
        </p:nvSpPr>
        <p:spPr>
          <a:xfrm>
            <a:off x="5063858" y="2816593"/>
            <a:ext cx="0" cy="1006475"/>
          </a:xfrm>
          <a:custGeom>
            <a:avLst/>
            <a:gdLst/>
            <a:ahLst/>
            <a:cxnLst/>
            <a:rect l="l" t="t" r="r" b="b"/>
            <a:pathLst>
              <a:path h="1006475">
                <a:moveTo>
                  <a:pt x="0" y="0"/>
                </a:moveTo>
                <a:lnTo>
                  <a:pt x="1" y="1006140"/>
                </a:lnTo>
              </a:path>
            </a:pathLst>
          </a:custGeom>
          <a:ln w="38100">
            <a:solidFill>
              <a:srgbClr val="44536A"/>
            </a:solidFill>
          </a:ln>
        </p:spPr>
        <p:txBody>
          <a:bodyPr wrap="square" lIns="0" tIns="0" rIns="0" bIns="0" rtlCol="0"/>
          <a:lstStyle/>
          <a:p>
            <a:endParaRPr/>
          </a:p>
        </p:txBody>
      </p:sp>
      <p:sp>
        <p:nvSpPr>
          <p:cNvPr id="6" name="object 6"/>
          <p:cNvSpPr txBox="1"/>
          <p:nvPr/>
        </p:nvSpPr>
        <p:spPr>
          <a:xfrm>
            <a:off x="4327347" y="3879086"/>
            <a:ext cx="963930" cy="787400"/>
          </a:xfrm>
          <a:prstGeom prst="rect">
            <a:avLst/>
          </a:prstGeom>
        </p:spPr>
        <p:txBody>
          <a:bodyPr vert="horz" wrap="square" lIns="0" tIns="12700" rIns="0" bIns="0" rtlCol="0">
            <a:spAutoFit/>
          </a:bodyPr>
          <a:lstStyle/>
          <a:p>
            <a:pPr marL="12700">
              <a:lnSpc>
                <a:spcPct val="100000"/>
              </a:lnSpc>
              <a:spcBef>
                <a:spcPts val="100"/>
              </a:spcBef>
            </a:pPr>
            <a:r>
              <a:rPr sz="2500" b="1" spc="-25" dirty="0">
                <a:latin typeface="Calibri"/>
                <a:cs typeface="Calibri"/>
              </a:rPr>
              <a:t>Vector:</a:t>
            </a:r>
            <a:endParaRPr sz="2500">
              <a:latin typeface="Calibri"/>
              <a:cs typeface="Calibri"/>
            </a:endParaRPr>
          </a:p>
          <a:p>
            <a:pPr marL="160655">
              <a:lnSpc>
                <a:spcPct val="100000"/>
              </a:lnSpc>
            </a:pPr>
            <a:r>
              <a:rPr sz="2500" spc="-20" dirty="0">
                <a:latin typeface="Calibri"/>
                <a:cs typeface="Calibri"/>
              </a:rPr>
              <a:t>4096</a:t>
            </a:r>
            <a:endParaRPr sz="2500">
              <a:latin typeface="Calibri"/>
              <a:cs typeface="Calibri"/>
            </a:endParaRPr>
          </a:p>
        </p:txBody>
      </p:sp>
      <p:sp>
        <p:nvSpPr>
          <p:cNvPr id="7" name="object 7"/>
          <p:cNvSpPr txBox="1"/>
          <p:nvPr/>
        </p:nvSpPr>
        <p:spPr>
          <a:xfrm>
            <a:off x="5103202" y="1371091"/>
            <a:ext cx="1252220" cy="845819"/>
          </a:xfrm>
          <a:prstGeom prst="rect">
            <a:avLst/>
          </a:prstGeom>
        </p:spPr>
        <p:txBody>
          <a:bodyPr vert="horz" wrap="square" lIns="0" tIns="13970" rIns="0" bIns="0" rtlCol="0">
            <a:spAutoFit/>
          </a:bodyPr>
          <a:lstStyle/>
          <a:p>
            <a:pPr marL="12700" marR="5080" algn="ctr">
              <a:lnSpc>
                <a:spcPct val="99400"/>
              </a:lnSpc>
              <a:spcBef>
                <a:spcPts val="110"/>
              </a:spcBef>
            </a:pPr>
            <a:r>
              <a:rPr sz="1800" b="1" spc="-10" dirty="0">
                <a:latin typeface="Calibri"/>
                <a:cs typeface="Calibri"/>
              </a:rPr>
              <a:t>Fully Connected</a:t>
            </a:r>
            <a:r>
              <a:rPr sz="1800" spc="-10" dirty="0">
                <a:latin typeface="Calibri"/>
                <a:cs typeface="Calibri"/>
              </a:rPr>
              <a:t>: </a:t>
            </a:r>
            <a:r>
              <a:rPr sz="1800" dirty="0">
                <a:latin typeface="Calibri"/>
                <a:cs typeface="Calibri"/>
              </a:rPr>
              <a:t>4096</a:t>
            </a:r>
            <a:r>
              <a:rPr sz="1800" spc="-30" dirty="0">
                <a:latin typeface="Calibri"/>
                <a:cs typeface="Calibri"/>
              </a:rPr>
              <a:t> </a:t>
            </a:r>
            <a:r>
              <a:rPr sz="1800" dirty="0">
                <a:latin typeface="Calibri"/>
                <a:cs typeface="Calibri"/>
              </a:rPr>
              <a:t>to</a:t>
            </a:r>
            <a:r>
              <a:rPr sz="1800" spc="-30" dirty="0">
                <a:latin typeface="Calibri"/>
                <a:cs typeface="Calibri"/>
              </a:rPr>
              <a:t> </a:t>
            </a:r>
            <a:r>
              <a:rPr sz="1800" spc="-20" dirty="0">
                <a:latin typeface="Calibri"/>
                <a:cs typeface="Calibri"/>
              </a:rPr>
              <a:t>1000</a:t>
            </a:r>
            <a:endParaRPr sz="1800">
              <a:latin typeface="Calibri"/>
              <a:cs typeface="Calibri"/>
            </a:endParaRPr>
          </a:p>
        </p:txBody>
      </p:sp>
      <p:sp>
        <p:nvSpPr>
          <p:cNvPr id="8" name="object 8"/>
          <p:cNvSpPr/>
          <p:nvPr/>
        </p:nvSpPr>
        <p:spPr>
          <a:xfrm>
            <a:off x="5394794" y="1905368"/>
            <a:ext cx="1513205" cy="986790"/>
          </a:xfrm>
          <a:custGeom>
            <a:avLst/>
            <a:gdLst/>
            <a:ahLst/>
            <a:cxnLst/>
            <a:rect l="l" t="t" r="r" b="b"/>
            <a:pathLst>
              <a:path w="1513204" h="986789">
                <a:moveTo>
                  <a:pt x="1444007" y="33492"/>
                </a:moveTo>
                <a:lnTo>
                  <a:pt x="0" y="970572"/>
                </a:lnTo>
                <a:lnTo>
                  <a:pt x="10375" y="986548"/>
                </a:lnTo>
                <a:lnTo>
                  <a:pt x="1454378" y="49472"/>
                </a:lnTo>
                <a:lnTo>
                  <a:pt x="1444007" y="33492"/>
                </a:lnTo>
                <a:close/>
              </a:path>
              <a:path w="1513204" h="986789">
                <a:moveTo>
                  <a:pt x="1497488" y="26581"/>
                </a:moveTo>
                <a:lnTo>
                  <a:pt x="1454658" y="26581"/>
                </a:lnTo>
                <a:lnTo>
                  <a:pt x="1465033" y="42557"/>
                </a:lnTo>
                <a:lnTo>
                  <a:pt x="1454378" y="49472"/>
                </a:lnTo>
                <a:lnTo>
                  <a:pt x="1469936" y="73444"/>
                </a:lnTo>
                <a:lnTo>
                  <a:pt x="1497488" y="26581"/>
                </a:lnTo>
                <a:close/>
              </a:path>
              <a:path w="1513204" h="986789">
                <a:moveTo>
                  <a:pt x="1454658" y="26581"/>
                </a:moveTo>
                <a:lnTo>
                  <a:pt x="1444007" y="33492"/>
                </a:lnTo>
                <a:lnTo>
                  <a:pt x="1454378" y="49472"/>
                </a:lnTo>
                <a:lnTo>
                  <a:pt x="1465033" y="42557"/>
                </a:lnTo>
                <a:lnTo>
                  <a:pt x="1454658" y="26581"/>
                </a:lnTo>
                <a:close/>
              </a:path>
              <a:path w="1513204" h="986789">
                <a:moveTo>
                  <a:pt x="1513116" y="0"/>
                </a:moveTo>
                <a:lnTo>
                  <a:pt x="1428445" y="9512"/>
                </a:lnTo>
                <a:lnTo>
                  <a:pt x="1444007" y="33492"/>
                </a:lnTo>
                <a:lnTo>
                  <a:pt x="1454658" y="26581"/>
                </a:lnTo>
                <a:lnTo>
                  <a:pt x="1497488" y="26581"/>
                </a:lnTo>
                <a:lnTo>
                  <a:pt x="1513116" y="0"/>
                </a:lnTo>
                <a:close/>
              </a:path>
            </a:pathLst>
          </a:custGeom>
          <a:solidFill>
            <a:srgbClr val="44536A"/>
          </a:solidFill>
        </p:spPr>
        <p:txBody>
          <a:bodyPr wrap="square" lIns="0" tIns="0" rIns="0" bIns="0" rtlCol="0"/>
          <a:lstStyle/>
          <a:p>
            <a:endParaRPr/>
          </a:p>
        </p:txBody>
      </p:sp>
      <p:sp>
        <p:nvSpPr>
          <p:cNvPr id="9" name="object 9"/>
          <p:cNvSpPr txBox="1"/>
          <p:nvPr/>
        </p:nvSpPr>
        <p:spPr>
          <a:xfrm>
            <a:off x="7017067" y="4308854"/>
            <a:ext cx="1602740" cy="1168400"/>
          </a:xfrm>
          <a:prstGeom prst="rect">
            <a:avLst/>
          </a:prstGeom>
        </p:spPr>
        <p:txBody>
          <a:bodyPr vert="horz" wrap="square" lIns="0" tIns="12700" rIns="0" bIns="0" rtlCol="0">
            <a:spAutoFit/>
          </a:bodyPr>
          <a:lstStyle/>
          <a:p>
            <a:pPr marL="12700" marR="5080">
              <a:lnSpc>
                <a:spcPct val="100000"/>
              </a:lnSpc>
              <a:spcBef>
                <a:spcPts val="100"/>
              </a:spcBef>
            </a:pPr>
            <a:r>
              <a:rPr sz="2500" b="1" spc="-25" dirty="0">
                <a:latin typeface="Calibri"/>
                <a:cs typeface="Calibri"/>
              </a:rPr>
              <a:t>Box Coordinates </a:t>
            </a:r>
            <a:r>
              <a:rPr sz="2500" dirty="0">
                <a:latin typeface="Calibri"/>
                <a:cs typeface="Calibri"/>
              </a:rPr>
              <a:t>(x,</a:t>
            </a:r>
            <a:r>
              <a:rPr sz="2500" spc="-65" dirty="0">
                <a:latin typeface="Calibri"/>
                <a:cs typeface="Calibri"/>
              </a:rPr>
              <a:t> </a:t>
            </a:r>
            <a:r>
              <a:rPr sz="2500" spc="-75" dirty="0">
                <a:latin typeface="Calibri"/>
                <a:cs typeface="Calibri"/>
              </a:rPr>
              <a:t>y,</a:t>
            </a:r>
            <a:r>
              <a:rPr sz="2500" spc="-45" dirty="0">
                <a:latin typeface="Calibri"/>
                <a:cs typeface="Calibri"/>
              </a:rPr>
              <a:t> </a:t>
            </a:r>
            <a:r>
              <a:rPr sz="2500" spc="-120" dirty="0">
                <a:latin typeface="Calibri"/>
                <a:cs typeface="Calibri"/>
              </a:rPr>
              <a:t>w,</a:t>
            </a:r>
            <a:r>
              <a:rPr sz="2500" spc="-20" dirty="0">
                <a:latin typeface="Calibri"/>
                <a:cs typeface="Calibri"/>
              </a:rPr>
              <a:t> </a:t>
            </a:r>
            <a:r>
              <a:rPr sz="2500" spc="-25" dirty="0">
                <a:latin typeface="Calibri"/>
                <a:cs typeface="Calibri"/>
              </a:rPr>
              <a:t>h)</a:t>
            </a:r>
            <a:endParaRPr sz="2500">
              <a:latin typeface="Calibri"/>
              <a:cs typeface="Calibri"/>
            </a:endParaRPr>
          </a:p>
        </p:txBody>
      </p:sp>
      <p:sp>
        <p:nvSpPr>
          <p:cNvPr id="10" name="object 10"/>
          <p:cNvSpPr/>
          <p:nvPr/>
        </p:nvSpPr>
        <p:spPr>
          <a:xfrm>
            <a:off x="5396509" y="3722306"/>
            <a:ext cx="1595755" cy="640080"/>
          </a:xfrm>
          <a:custGeom>
            <a:avLst/>
            <a:gdLst/>
            <a:ahLst/>
            <a:cxnLst/>
            <a:rect l="l" t="t" r="r" b="b"/>
            <a:pathLst>
              <a:path w="1595754" h="640079">
                <a:moveTo>
                  <a:pt x="1521112" y="613174"/>
                </a:moveTo>
                <a:lnTo>
                  <a:pt x="1510690" y="639787"/>
                </a:lnTo>
                <a:lnTo>
                  <a:pt x="1595539" y="632091"/>
                </a:lnTo>
                <a:lnTo>
                  <a:pt x="1582651" y="617804"/>
                </a:lnTo>
                <a:lnTo>
                  <a:pt x="1532940" y="617804"/>
                </a:lnTo>
                <a:lnTo>
                  <a:pt x="1521112" y="613174"/>
                </a:lnTo>
                <a:close/>
              </a:path>
              <a:path w="1595754" h="640079">
                <a:moveTo>
                  <a:pt x="1528054" y="595447"/>
                </a:moveTo>
                <a:lnTo>
                  <a:pt x="1521112" y="613174"/>
                </a:lnTo>
                <a:lnTo>
                  <a:pt x="1532940" y="617804"/>
                </a:lnTo>
                <a:lnTo>
                  <a:pt x="1539875" y="600074"/>
                </a:lnTo>
                <a:lnTo>
                  <a:pt x="1528054" y="595447"/>
                </a:lnTo>
                <a:close/>
              </a:path>
              <a:path w="1595754" h="640079">
                <a:moveTo>
                  <a:pt x="1538477" y="568832"/>
                </a:moveTo>
                <a:lnTo>
                  <a:pt x="1528054" y="595447"/>
                </a:lnTo>
                <a:lnTo>
                  <a:pt x="1539875" y="600074"/>
                </a:lnTo>
                <a:lnTo>
                  <a:pt x="1532940" y="617804"/>
                </a:lnTo>
                <a:lnTo>
                  <a:pt x="1582651" y="617804"/>
                </a:lnTo>
                <a:lnTo>
                  <a:pt x="1538477" y="568832"/>
                </a:lnTo>
                <a:close/>
              </a:path>
              <a:path w="1595754" h="640079">
                <a:moveTo>
                  <a:pt x="6946" y="0"/>
                </a:moveTo>
                <a:lnTo>
                  <a:pt x="0" y="17741"/>
                </a:lnTo>
                <a:lnTo>
                  <a:pt x="1521112" y="613174"/>
                </a:lnTo>
                <a:lnTo>
                  <a:pt x="1528054" y="595447"/>
                </a:lnTo>
                <a:lnTo>
                  <a:pt x="6946" y="0"/>
                </a:lnTo>
                <a:close/>
              </a:path>
            </a:pathLst>
          </a:custGeom>
          <a:solidFill>
            <a:srgbClr val="44536A"/>
          </a:solidFill>
        </p:spPr>
        <p:txBody>
          <a:bodyPr wrap="square" lIns="0" tIns="0" rIns="0" bIns="0" rtlCol="0"/>
          <a:lstStyle/>
          <a:p>
            <a:endParaRPr/>
          </a:p>
        </p:txBody>
      </p:sp>
      <p:sp>
        <p:nvSpPr>
          <p:cNvPr id="11" name="object 11"/>
          <p:cNvSpPr txBox="1"/>
          <p:nvPr/>
        </p:nvSpPr>
        <p:spPr>
          <a:xfrm>
            <a:off x="5760237" y="4111244"/>
            <a:ext cx="1096645" cy="84836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Fully Connected</a:t>
            </a:r>
            <a:r>
              <a:rPr sz="1800" spc="-10" dirty="0">
                <a:latin typeface="Calibri"/>
                <a:cs typeface="Calibri"/>
              </a:rPr>
              <a:t>: </a:t>
            </a:r>
            <a:r>
              <a:rPr sz="1800" dirty="0">
                <a:latin typeface="Calibri"/>
                <a:cs typeface="Calibri"/>
              </a:rPr>
              <a:t>4096</a:t>
            </a:r>
            <a:r>
              <a:rPr sz="1800" spc="-30" dirty="0">
                <a:latin typeface="Calibri"/>
                <a:cs typeface="Calibri"/>
              </a:rPr>
              <a:t> </a:t>
            </a:r>
            <a:r>
              <a:rPr sz="1800" dirty="0">
                <a:latin typeface="Calibri"/>
                <a:cs typeface="Calibri"/>
              </a:rPr>
              <a:t>to</a:t>
            </a:r>
            <a:r>
              <a:rPr sz="1800" spc="-30" dirty="0">
                <a:latin typeface="Calibri"/>
                <a:cs typeface="Calibri"/>
              </a:rPr>
              <a:t> </a:t>
            </a:r>
            <a:r>
              <a:rPr sz="1800" spc="-50" dirty="0">
                <a:latin typeface="Calibri"/>
                <a:cs typeface="Calibri"/>
              </a:rPr>
              <a:t>4</a:t>
            </a:r>
            <a:endParaRPr sz="1800">
              <a:latin typeface="Calibri"/>
              <a:cs typeface="Calibri"/>
            </a:endParaRPr>
          </a:p>
        </p:txBody>
      </p:sp>
      <p:sp>
        <p:nvSpPr>
          <p:cNvPr id="12" name="object 12"/>
          <p:cNvSpPr txBox="1"/>
          <p:nvPr/>
        </p:nvSpPr>
        <p:spPr>
          <a:xfrm>
            <a:off x="9151022" y="4455159"/>
            <a:ext cx="946150" cy="406400"/>
          </a:xfrm>
          <a:prstGeom prst="rect">
            <a:avLst/>
          </a:prstGeom>
        </p:spPr>
        <p:txBody>
          <a:bodyPr vert="horz" wrap="square" lIns="0" tIns="12700" rIns="0" bIns="0" rtlCol="0">
            <a:spAutoFit/>
          </a:bodyPr>
          <a:lstStyle/>
          <a:p>
            <a:pPr marL="12700">
              <a:lnSpc>
                <a:spcPct val="100000"/>
              </a:lnSpc>
              <a:spcBef>
                <a:spcPts val="100"/>
              </a:spcBef>
            </a:pPr>
            <a:r>
              <a:rPr sz="2500" b="1" dirty="0">
                <a:latin typeface="Calibri"/>
                <a:cs typeface="Calibri"/>
              </a:rPr>
              <a:t>L2</a:t>
            </a:r>
            <a:r>
              <a:rPr sz="2500" b="1" spc="-45" dirty="0">
                <a:latin typeface="Calibri"/>
                <a:cs typeface="Calibri"/>
              </a:rPr>
              <a:t> </a:t>
            </a:r>
            <a:r>
              <a:rPr sz="2500" b="1" spc="-20" dirty="0">
                <a:latin typeface="Calibri"/>
                <a:cs typeface="Calibri"/>
              </a:rPr>
              <a:t>Loss</a:t>
            </a:r>
            <a:endParaRPr sz="2500">
              <a:latin typeface="Calibri"/>
              <a:cs typeface="Calibri"/>
            </a:endParaRPr>
          </a:p>
        </p:txBody>
      </p:sp>
      <p:sp>
        <p:nvSpPr>
          <p:cNvPr id="13" name="object 13"/>
          <p:cNvSpPr/>
          <p:nvPr/>
        </p:nvSpPr>
        <p:spPr>
          <a:xfrm>
            <a:off x="8309203" y="1741538"/>
            <a:ext cx="638175" cy="76200"/>
          </a:xfrm>
          <a:custGeom>
            <a:avLst/>
            <a:gdLst/>
            <a:ahLst/>
            <a:cxnLst/>
            <a:rect l="l" t="t" r="r" b="b"/>
            <a:pathLst>
              <a:path w="638175" h="76200">
                <a:moveTo>
                  <a:pt x="561632" y="0"/>
                </a:moveTo>
                <a:lnTo>
                  <a:pt x="561632" y="76200"/>
                </a:lnTo>
                <a:lnTo>
                  <a:pt x="618782" y="47625"/>
                </a:lnTo>
                <a:lnTo>
                  <a:pt x="574332" y="47625"/>
                </a:lnTo>
                <a:lnTo>
                  <a:pt x="574332" y="28575"/>
                </a:lnTo>
                <a:lnTo>
                  <a:pt x="618782" y="28575"/>
                </a:lnTo>
                <a:lnTo>
                  <a:pt x="561632" y="0"/>
                </a:lnTo>
                <a:close/>
              </a:path>
              <a:path w="638175" h="76200">
                <a:moveTo>
                  <a:pt x="561632" y="28575"/>
                </a:moveTo>
                <a:lnTo>
                  <a:pt x="0" y="28575"/>
                </a:lnTo>
                <a:lnTo>
                  <a:pt x="0" y="47625"/>
                </a:lnTo>
                <a:lnTo>
                  <a:pt x="561632" y="47625"/>
                </a:lnTo>
                <a:lnTo>
                  <a:pt x="561632" y="28575"/>
                </a:lnTo>
                <a:close/>
              </a:path>
              <a:path w="638175" h="76200">
                <a:moveTo>
                  <a:pt x="618782" y="28575"/>
                </a:moveTo>
                <a:lnTo>
                  <a:pt x="574332" y="28575"/>
                </a:lnTo>
                <a:lnTo>
                  <a:pt x="574332" y="47625"/>
                </a:lnTo>
                <a:lnTo>
                  <a:pt x="618782" y="47625"/>
                </a:lnTo>
                <a:lnTo>
                  <a:pt x="637832" y="38100"/>
                </a:lnTo>
                <a:lnTo>
                  <a:pt x="618782" y="28575"/>
                </a:lnTo>
                <a:close/>
              </a:path>
            </a:pathLst>
          </a:custGeom>
          <a:solidFill>
            <a:srgbClr val="44536A"/>
          </a:solidFill>
        </p:spPr>
        <p:txBody>
          <a:bodyPr wrap="square" lIns="0" tIns="0" rIns="0" bIns="0" rtlCol="0"/>
          <a:lstStyle/>
          <a:p>
            <a:endParaRPr/>
          </a:p>
        </p:txBody>
      </p:sp>
      <p:sp>
        <p:nvSpPr>
          <p:cNvPr id="14" name="object 14"/>
          <p:cNvSpPr txBox="1"/>
          <p:nvPr/>
        </p:nvSpPr>
        <p:spPr>
          <a:xfrm>
            <a:off x="8879052" y="376934"/>
            <a:ext cx="1783080" cy="1842135"/>
          </a:xfrm>
          <a:prstGeom prst="rect">
            <a:avLst/>
          </a:prstGeom>
        </p:spPr>
        <p:txBody>
          <a:bodyPr vert="horz" wrap="square" lIns="0" tIns="12700" rIns="0" bIns="0" rtlCol="0">
            <a:spAutoFit/>
          </a:bodyPr>
          <a:lstStyle/>
          <a:p>
            <a:pPr marL="12700">
              <a:lnSpc>
                <a:spcPct val="100000"/>
              </a:lnSpc>
              <a:spcBef>
                <a:spcPts val="100"/>
              </a:spcBef>
            </a:pPr>
            <a:r>
              <a:rPr sz="2500" b="1" dirty="0">
                <a:latin typeface="Calibri"/>
                <a:cs typeface="Calibri"/>
              </a:rPr>
              <a:t>Correct</a:t>
            </a:r>
            <a:r>
              <a:rPr sz="2500" b="1" spc="-140" dirty="0">
                <a:latin typeface="Calibri"/>
                <a:cs typeface="Calibri"/>
              </a:rPr>
              <a:t> </a:t>
            </a:r>
            <a:r>
              <a:rPr sz="2500" b="1" spc="-10" dirty="0">
                <a:latin typeface="Calibri"/>
                <a:cs typeface="Calibri"/>
              </a:rPr>
              <a:t>label:</a:t>
            </a:r>
            <a:endParaRPr sz="2500">
              <a:latin typeface="Calibri"/>
              <a:cs typeface="Calibri"/>
            </a:endParaRPr>
          </a:p>
          <a:p>
            <a:pPr marL="12700">
              <a:lnSpc>
                <a:spcPct val="100000"/>
              </a:lnSpc>
            </a:pPr>
            <a:r>
              <a:rPr sz="2500" spc="-25" dirty="0">
                <a:latin typeface="Calibri"/>
                <a:cs typeface="Calibri"/>
              </a:rPr>
              <a:t>Cat</a:t>
            </a:r>
            <a:endParaRPr sz="2500">
              <a:latin typeface="Calibri"/>
              <a:cs typeface="Calibri"/>
            </a:endParaRPr>
          </a:p>
          <a:p>
            <a:pPr marL="469265" marR="485775" indent="-264795">
              <a:lnSpc>
                <a:spcPct val="100000"/>
              </a:lnSpc>
              <a:spcBef>
                <a:spcPts val="2305"/>
              </a:spcBef>
            </a:pPr>
            <a:r>
              <a:rPr sz="2500" b="1" spc="-25" dirty="0">
                <a:latin typeface="Calibri"/>
                <a:cs typeface="Calibri"/>
              </a:rPr>
              <a:t>Softmax </a:t>
            </a:r>
            <a:r>
              <a:rPr sz="2500" b="1" spc="-20" dirty="0">
                <a:latin typeface="Calibri"/>
                <a:cs typeface="Calibri"/>
              </a:rPr>
              <a:t>Loss</a:t>
            </a:r>
            <a:endParaRPr sz="2500">
              <a:latin typeface="Calibri"/>
              <a:cs typeface="Calibri"/>
            </a:endParaRPr>
          </a:p>
        </p:txBody>
      </p:sp>
      <p:sp>
        <p:nvSpPr>
          <p:cNvPr id="15" name="object 15"/>
          <p:cNvSpPr/>
          <p:nvPr/>
        </p:nvSpPr>
        <p:spPr>
          <a:xfrm>
            <a:off x="8525916" y="4626178"/>
            <a:ext cx="457200" cy="76200"/>
          </a:xfrm>
          <a:custGeom>
            <a:avLst/>
            <a:gdLst/>
            <a:ahLst/>
            <a:cxnLst/>
            <a:rect l="l" t="t" r="r" b="b"/>
            <a:pathLst>
              <a:path w="457200" h="76200">
                <a:moveTo>
                  <a:pt x="380466" y="0"/>
                </a:moveTo>
                <a:lnTo>
                  <a:pt x="380533" y="28577"/>
                </a:lnTo>
                <a:lnTo>
                  <a:pt x="380644" y="76200"/>
                </a:lnTo>
                <a:lnTo>
                  <a:pt x="437475" y="47627"/>
                </a:lnTo>
                <a:lnTo>
                  <a:pt x="393280" y="47627"/>
                </a:lnTo>
                <a:lnTo>
                  <a:pt x="393230" y="28577"/>
                </a:lnTo>
                <a:lnTo>
                  <a:pt x="437938" y="28577"/>
                </a:lnTo>
                <a:lnTo>
                  <a:pt x="380466" y="0"/>
                </a:lnTo>
                <a:close/>
              </a:path>
              <a:path w="457200" h="76200">
                <a:moveTo>
                  <a:pt x="380533" y="28577"/>
                </a:moveTo>
                <a:lnTo>
                  <a:pt x="0" y="29425"/>
                </a:lnTo>
                <a:lnTo>
                  <a:pt x="38" y="48475"/>
                </a:lnTo>
                <a:lnTo>
                  <a:pt x="380577" y="47627"/>
                </a:lnTo>
                <a:lnTo>
                  <a:pt x="380533" y="28577"/>
                </a:lnTo>
                <a:close/>
              </a:path>
              <a:path w="457200" h="76200">
                <a:moveTo>
                  <a:pt x="437938" y="28577"/>
                </a:moveTo>
                <a:lnTo>
                  <a:pt x="393230" y="28577"/>
                </a:lnTo>
                <a:lnTo>
                  <a:pt x="393280" y="47627"/>
                </a:lnTo>
                <a:lnTo>
                  <a:pt x="437475" y="47627"/>
                </a:lnTo>
                <a:lnTo>
                  <a:pt x="456755" y="37934"/>
                </a:lnTo>
                <a:lnTo>
                  <a:pt x="437938" y="28577"/>
                </a:lnTo>
                <a:close/>
              </a:path>
            </a:pathLst>
          </a:custGeom>
          <a:solidFill>
            <a:srgbClr val="44536A"/>
          </a:solidFill>
        </p:spPr>
        <p:txBody>
          <a:bodyPr wrap="square" lIns="0" tIns="0" rIns="0" bIns="0" rtlCol="0"/>
          <a:lstStyle/>
          <a:p>
            <a:endParaRPr/>
          </a:p>
        </p:txBody>
      </p:sp>
      <p:sp>
        <p:nvSpPr>
          <p:cNvPr id="16" name="object 16"/>
          <p:cNvSpPr/>
          <p:nvPr/>
        </p:nvSpPr>
        <p:spPr>
          <a:xfrm>
            <a:off x="9549574" y="875461"/>
            <a:ext cx="76200" cy="557530"/>
          </a:xfrm>
          <a:custGeom>
            <a:avLst/>
            <a:gdLst/>
            <a:ahLst/>
            <a:cxnLst/>
            <a:rect l="l" t="t" r="r" b="b"/>
            <a:pathLst>
              <a:path w="76200" h="557530">
                <a:moveTo>
                  <a:pt x="28575" y="481266"/>
                </a:moveTo>
                <a:lnTo>
                  <a:pt x="0" y="481266"/>
                </a:lnTo>
                <a:lnTo>
                  <a:pt x="38100" y="557466"/>
                </a:lnTo>
                <a:lnTo>
                  <a:pt x="69850" y="493966"/>
                </a:lnTo>
                <a:lnTo>
                  <a:pt x="28575" y="493966"/>
                </a:lnTo>
                <a:lnTo>
                  <a:pt x="28575" y="481266"/>
                </a:lnTo>
                <a:close/>
              </a:path>
              <a:path w="76200" h="557530">
                <a:moveTo>
                  <a:pt x="47625" y="0"/>
                </a:moveTo>
                <a:lnTo>
                  <a:pt x="28575" y="0"/>
                </a:lnTo>
                <a:lnTo>
                  <a:pt x="28575" y="493966"/>
                </a:lnTo>
                <a:lnTo>
                  <a:pt x="47625" y="493966"/>
                </a:lnTo>
                <a:lnTo>
                  <a:pt x="47625" y="0"/>
                </a:lnTo>
                <a:close/>
              </a:path>
              <a:path w="76200" h="557530">
                <a:moveTo>
                  <a:pt x="76200" y="481266"/>
                </a:moveTo>
                <a:lnTo>
                  <a:pt x="47625" y="481266"/>
                </a:lnTo>
                <a:lnTo>
                  <a:pt x="47625" y="493966"/>
                </a:lnTo>
                <a:lnTo>
                  <a:pt x="69850" y="493966"/>
                </a:lnTo>
                <a:lnTo>
                  <a:pt x="76200" y="481266"/>
                </a:lnTo>
                <a:close/>
              </a:path>
            </a:pathLst>
          </a:custGeom>
          <a:solidFill>
            <a:srgbClr val="44536A"/>
          </a:solidFill>
        </p:spPr>
        <p:txBody>
          <a:bodyPr wrap="square" lIns="0" tIns="0" rIns="0" bIns="0" rtlCol="0"/>
          <a:lstStyle/>
          <a:p>
            <a:endParaRPr/>
          </a:p>
        </p:txBody>
      </p:sp>
      <p:sp>
        <p:nvSpPr>
          <p:cNvPr id="17" name="object 17"/>
          <p:cNvSpPr txBox="1"/>
          <p:nvPr/>
        </p:nvSpPr>
        <p:spPr>
          <a:xfrm>
            <a:off x="6612711" y="410971"/>
            <a:ext cx="1996439" cy="273177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4470C4"/>
                </a:solidFill>
                <a:latin typeface="Calibri"/>
                <a:cs typeface="Calibri"/>
              </a:rPr>
              <a:t>“What”</a:t>
            </a:r>
            <a:endParaRPr sz="3600">
              <a:latin typeface="Calibri"/>
              <a:cs typeface="Calibri"/>
            </a:endParaRPr>
          </a:p>
          <a:p>
            <a:pPr marL="416559">
              <a:lnSpc>
                <a:spcPct val="100000"/>
              </a:lnSpc>
              <a:spcBef>
                <a:spcPts val="1985"/>
              </a:spcBef>
            </a:pPr>
            <a:r>
              <a:rPr sz="2500" b="1" dirty="0">
                <a:latin typeface="Calibri"/>
                <a:cs typeface="Calibri"/>
              </a:rPr>
              <a:t>Class</a:t>
            </a:r>
            <a:r>
              <a:rPr sz="2500" b="1" spc="-105" dirty="0">
                <a:latin typeface="Calibri"/>
                <a:cs typeface="Calibri"/>
              </a:rPr>
              <a:t> </a:t>
            </a:r>
            <a:r>
              <a:rPr sz="2500" b="1" spc="-10" dirty="0">
                <a:latin typeface="Calibri"/>
                <a:cs typeface="Calibri"/>
              </a:rPr>
              <a:t>Scores</a:t>
            </a:r>
            <a:endParaRPr sz="2500">
              <a:latin typeface="Calibri"/>
              <a:cs typeface="Calibri"/>
            </a:endParaRPr>
          </a:p>
          <a:p>
            <a:pPr marL="416559">
              <a:lnSpc>
                <a:spcPct val="100000"/>
              </a:lnSpc>
            </a:pPr>
            <a:r>
              <a:rPr sz="2500" dirty="0">
                <a:latin typeface="Calibri"/>
                <a:cs typeface="Calibri"/>
              </a:rPr>
              <a:t>Cat:</a:t>
            </a:r>
            <a:r>
              <a:rPr sz="2500" spc="-100" dirty="0">
                <a:latin typeface="Calibri"/>
                <a:cs typeface="Calibri"/>
              </a:rPr>
              <a:t> </a:t>
            </a:r>
            <a:r>
              <a:rPr sz="2500" spc="-25" dirty="0">
                <a:latin typeface="Calibri"/>
                <a:cs typeface="Calibri"/>
              </a:rPr>
              <a:t>0.9</a:t>
            </a:r>
            <a:endParaRPr sz="2500">
              <a:latin typeface="Calibri"/>
              <a:cs typeface="Calibri"/>
            </a:endParaRPr>
          </a:p>
          <a:p>
            <a:pPr marL="416559">
              <a:lnSpc>
                <a:spcPct val="100000"/>
              </a:lnSpc>
            </a:pPr>
            <a:r>
              <a:rPr sz="2500" dirty="0">
                <a:latin typeface="Calibri"/>
                <a:cs typeface="Calibri"/>
              </a:rPr>
              <a:t>Dog:</a:t>
            </a:r>
            <a:r>
              <a:rPr sz="2500" spc="-50" dirty="0">
                <a:latin typeface="Calibri"/>
                <a:cs typeface="Calibri"/>
              </a:rPr>
              <a:t> </a:t>
            </a:r>
            <a:r>
              <a:rPr sz="2500" spc="-20" dirty="0">
                <a:latin typeface="Calibri"/>
                <a:cs typeface="Calibri"/>
              </a:rPr>
              <a:t>0.05</a:t>
            </a:r>
            <a:endParaRPr sz="2500">
              <a:latin typeface="Calibri"/>
              <a:cs typeface="Calibri"/>
            </a:endParaRPr>
          </a:p>
          <a:p>
            <a:pPr marL="416559">
              <a:lnSpc>
                <a:spcPct val="100000"/>
              </a:lnSpc>
            </a:pPr>
            <a:r>
              <a:rPr sz="2500" dirty="0">
                <a:latin typeface="Calibri"/>
                <a:cs typeface="Calibri"/>
              </a:rPr>
              <a:t>Car:</a:t>
            </a:r>
            <a:r>
              <a:rPr sz="2500" spc="-85" dirty="0">
                <a:latin typeface="Calibri"/>
                <a:cs typeface="Calibri"/>
              </a:rPr>
              <a:t> </a:t>
            </a:r>
            <a:r>
              <a:rPr sz="2500" spc="-20" dirty="0">
                <a:latin typeface="Calibri"/>
                <a:cs typeface="Calibri"/>
              </a:rPr>
              <a:t>0.01</a:t>
            </a:r>
            <a:endParaRPr sz="2500">
              <a:latin typeface="Calibri"/>
              <a:cs typeface="Calibri"/>
            </a:endParaRPr>
          </a:p>
          <a:p>
            <a:pPr marL="416559">
              <a:lnSpc>
                <a:spcPct val="100000"/>
              </a:lnSpc>
            </a:pPr>
            <a:r>
              <a:rPr sz="2500" spc="-25" dirty="0">
                <a:latin typeface="Calibri"/>
                <a:cs typeface="Calibri"/>
              </a:rPr>
              <a:t>...</a:t>
            </a:r>
            <a:endParaRPr sz="2500">
              <a:latin typeface="Calibri"/>
              <a:cs typeface="Calibri"/>
            </a:endParaRPr>
          </a:p>
        </p:txBody>
      </p:sp>
      <p:sp>
        <p:nvSpPr>
          <p:cNvPr id="18" name="object 18"/>
          <p:cNvSpPr txBox="1"/>
          <p:nvPr/>
        </p:nvSpPr>
        <p:spPr>
          <a:xfrm>
            <a:off x="8879052" y="5393942"/>
            <a:ext cx="1618615" cy="787400"/>
          </a:xfrm>
          <a:prstGeom prst="rect">
            <a:avLst/>
          </a:prstGeom>
        </p:spPr>
        <p:txBody>
          <a:bodyPr vert="horz" wrap="square" lIns="0" tIns="12700" rIns="0" bIns="0" rtlCol="0">
            <a:spAutoFit/>
          </a:bodyPr>
          <a:lstStyle/>
          <a:p>
            <a:pPr marL="12700" marR="5080">
              <a:lnSpc>
                <a:spcPct val="100000"/>
              </a:lnSpc>
              <a:spcBef>
                <a:spcPts val="100"/>
              </a:spcBef>
            </a:pPr>
            <a:r>
              <a:rPr sz="2500" b="1" dirty="0">
                <a:latin typeface="Calibri"/>
                <a:cs typeface="Calibri"/>
              </a:rPr>
              <a:t>Correct</a:t>
            </a:r>
            <a:r>
              <a:rPr sz="2500" b="1" spc="-140" dirty="0">
                <a:latin typeface="Calibri"/>
                <a:cs typeface="Calibri"/>
              </a:rPr>
              <a:t> </a:t>
            </a:r>
            <a:r>
              <a:rPr sz="2500" b="1" spc="-20" dirty="0">
                <a:latin typeface="Calibri"/>
                <a:cs typeface="Calibri"/>
              </a:rPr>
              <a:t>box</a:t>
            </a:r>
            <a:r>
              <a:rPr sz="2500" spc="-20" dirty="0">
                <a:latin typeface="Calibri"/>
                <a:cs typeface="Calibri"/>
              </a:rPr>
              <a:t>: </a:t>
            </a:r>
            <a:r>
              <a:rPr sz="2500" spc="-40" dirty="0">
                <a:latin typeface="Calibri"/>
                <a:cs typeface="Calibri"/>
              </a:rPr>
              <a:t>(x’,</a:t>
            </a:r>
            <a:r>
              <a:rPr sz="2500" spc="-90" dirty="0">
                <a:latin typeface="Calibri"/>
                <a:cs typeface="Calibri"/>
              </a:rPr>
              <a:t> </a:t>
            </a:r>
            <a:r>
              <a:rPr sz="2500" spc="-40" dirty="0">
                <a:latin typeface="Calibri"/>
                <a:cs typeface="Calibri"/>
              </a:rPr>
              <a:t>y’,</a:t>
            </a:r>
            <a:r>
              <a:rPr sz="2500" spc="-85" dirty="0">
                <a:latin typeface="Calibri"/>
                <a:cs typeface="Calibri"/>
              </a:rPr>
              <a:t> </a:t>
            </a:r>
            <a:r>
              <a:rPr sz="2500" spc="-40" dirty="0">
                <a:latin typeface="Calibri"/>
                <a:cs typeface="Calibri"/>
              </a:rPr>
              <a:t>w’,</a:t>
            </a:r>
            <a:r>
              <a:rPr sz="2500" spc="-85" dirty="0">
                <a:latin typeface="Calibri"/>
                <a:cs typeface="Calibri"/>
              </a:rPr>
              <a:t> </a:t>
            </a:r>
            <a:r>
              <a:rPr sz="2500" spc="-25" dirty="0">
                <a:latin typeface="Calibri"/>
                <a:cs typeface="Calibri"/>
              </a:rPr>
              <a:t>h’)</a:t>
            </a:r>
            <a:endParaRPr sz="2500">
              <a:latin typeface="Calibri"/>
              <a:cs typeface="Calibri"/>
            </a:endParaRPr>
          </a:p>
        </p:txBody>
      </p:sp>
      <p:sp>
        <p:nvSpPr>
          <p:cNvPr id="19" name="object 19"/>
          <p:cNvSpPr/>
          <p:nvPr/>
        </p:nvSpPr>
        <p:spPr>
          <a:xfrm>
            <a:off x="9585211" y="4931879"/>
            <a:ext cx="76200" cy="378460"/>
          </a:xfrm>
          <a:custGeom>
            <a:avLst/>
            <a:gdLst/>
            <a:ahLst/>
            <a:cxnLst/>
            <a:rect l="l" t="t" r="r" b="b"/>
            <a:pathLst>
              <a:path w="76200" h="378460">
                <a:moveTo>
                  <a:pt x="47625" y="63500"/>
                </a:moveTo>
                <a:lnTo>
                  <a:pt x="28575" y="63500"/>
                </a:lnTo>
                <a:lnTo>
                  <a:pt x="28562" y="377837"/>
                </a:lnTo>
                <a:lnTo>
                  <a:pt x="47612" y="377837"/>
                </a:lnTo>
                <a:lnTo>
                  <a:pt x="47625" y="63500"/>
                </a:lnTo>
                <a:close/>
              </a:path>
              <a:path w="76200" h="378460">
                <a:moveTo>
                  <a:pt x="38100" y="0"/>
                </a:moveTo>
                <a:lnTo>
                  <a:pt x="0" y="76200"/>
                </a:lnTo>
                <a:lnTo>
                  <a:pt x="28574" y="76200"/>
                </a:lnTo>
                <a:lnTo>
                  <a:pt x="28575" y="63500"/>
                </a:lnTo>
                <a:lnTo>
                  <a:pt x="69850" y="63500"/>
                </a:lnTo>
                <a:lnTo>
                  <a:pt x="38100" y="0"/>
                </a:lnTo>
                <a:close/>
              </a:path>
              <a:path w="76200" h="378460">
                <a:moveTo>
                  <a:pt x="69850" y="63500"/>
                </a:moveTo>
                <a:lnTo>
                  <a:pt x="47625" y="63500"/>
                </a:lnTo>
                <a:lnTo>
                  <a:pt x="47624" y="76200"/>
                </a:lnTo>
                <a:lnTo>
                  <a:pt x="76200" y="76200"/>
                </a:lnTo>
                <a:lnTo>
                  <a:pt x="69850" y="63500"/>
                </a:lnTo>
                <a:close/>
              </a:path>
            </a:pathLst>
          </a:custGeom>
          <a:solidFill>
            <a:srgbClr val="44536A"/>
          </a:solidFill>
        </p:spPr>
        <p:txBody>
          <a:bodyPr wrap="square" lIns="0" tIns="0" rIns="0" bIns="0" rtlCol="0"/>
          <a:lstStyle/>
          <a:p>
            <a:endParaRPr/>
          </a:p>
        </p:txBody>
      </p:sp>
      <p:sp>
        <p:nvSpPr>
          <p:cNvPr id="20" name="object 20"/>
          <p:cNvSpPr txBox="1"/>
          <p:nvPr/>
        </p:nvSpPr>
        <p:spPr>
          <a:xfrm>
            <a:off x="290987" y="4162044"/>
            <a:ext cx="1346200" cy="147320"/>
          </a:xfrm>
          <a:prstGeom prst="rect">
            <a:avLst/>
          </a:prstGeom>
        </p:spPr>
        <p:txBody>
          <a:bodyPr vert="horz" wrap="square" lIns="0" tIns="12700" rIns="0" bIns="0" rtlCol="0">
            <a:spAutoFit/>
          </a:bodyPr>
          <a:lstStyle/>
          <a:p>
            <a:pPr marL="12700">
              <a:lnSpc>
                <a:spcPct val="100000"/>
              </a:lnSpc>
              <a:spcBef>
                <a:spcPts val="100"/>
              </a:spcBef>
            </a:pPr>
            <a:r>
              <a:rPr sz="800" u="sng" dirty="0">
                <a:solidFill>
                  <a:srgbClr val="0462C1"/>
                </a:solidFill>
                <a:uFill>
                  <a:solidFill>
                    <a:srgbClr val="0462C1"/>
                  </a:solidFill>
                </a:uFill>
                <a:latin typeface="Calibri"/>
                <a:cs typeface="Calibri"/>
              </a:rPr>
              <a:t>This</a:t>
            </a:r>
            <a:r>
              <a:rPr sz="800" u="sng" spc="-20" dirty="0">
                <a:solidFill>
                  <a:srgbClr val="0462C1"/>
                </a:solidFill>
                <a:uFill>
                  <a:solidFill>
                    <a:srgbClr val="0462C1"/>
                  </a:solidFill>
                </a:uFill>
                <a:latin typeface="Calibri"/>
                <a:cs typeface="Calibri"/>
              </a:rPr>
              <a:t> </a:t>
            </a:r>
            <a:r>
              <a:rPr sz="800" u="sng" dirty="0">
                <a:solidFill>
                  <a:srgbClr val="0462C1"/>
                </a:solidFill>
                <a:uFill>
                  <a:solidFill>
                    <a:srgbClr val="0462C1"/>
                  </a:solidFill>
                </a:uFill>
                <a:latin typeface="Calibri"/>
                <a:cs typeface="Calibri"/>
              </a:rPr>
              <a:t>image</a:t>
            </a:r>
            <a:r>
              <a:rPr sz="800" spc="-15" dirty="0">
                <a:solidFill>
                  <a:srgbClr val="0462C1"/>
                </a:solidFill>
                <a:latin typeface="Calibri"/>
                <a:cs typeface="Calibri"/>
              </a:rPr>
              <a:t> </a:t>
            </a:r>
            <a:r>
              <a:rPr sz="800" dirty="0">
                <a:solidFill>
                  <a:srgbClr val="999999"/>
                </a:solidFill>
                <a:latin typeface="Calibri"/>
                <a:cs typeface="Calibri"/>
              </a:rPr>
              <a:t>is</a:t>
            </a:r>
            <a:r>
              <a:rPr sz="800" spc="-15" dirty="0">
                <a:solidFill>
                  <a:srgbClr val="999999"/>
                </a:solidFill>
                <a:latin typeface="Calibri"/>
                <a:cs typeface="Calibri"/>
              </a:rPr>
              <a:t> </a:t>
            </a:r>
            <a:r>
              <a:rPr sz="800" u="sng" dirty="0">
                <a:solidFill>
                  <a:srgbClr val="0462C1"/>
                </a:solidFill>
                <a:uFill>
                  <a:solidFill>
                    <a:srgbClr val="0462C1"/>
                  </a:solidFill>
                </a:uFill>
                <a:latin typeface="Calibri"/>
                <a:cs typeface="Calibri"/>
              </a:rPr>
              <a:t>CC0</a:t>
            </a:r>
            <a:r>
              <a:rPr sz="800" u="sng" spc="-2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public</a:t>
            </a:r>
            <a:r>
              <a:rPr sz="800" u="sng" spc="-15" dirty="0">
                <a:solidFill>
                  <a:srgbClr val="0462C1"/>
                </a:solidFill>
                <a:uFill>
                  <a:solidFill>
                    <a:srgbClr val="0462C1"/>
                  </a:solidFill>
                </a:uFill>
                <a:latin typeface="Calibri"/>
                <a:cs typeface="Calibri"/>
              </a:rPr>
              <a:t> </a:t>
            </a:r>
            <a:r>
              <a:rPr sz="800" u="sng" spc="-10" dirty="0">
                <a:solidFill>
                  <a:srgbClr val="0462C1"/>
                </a:solidFill>
                <a:uFill>
                  <a:solidFill>
                    <a:srgbClr val="0462C1"/>
                  </a:solidFill>
                </a:uFill>
                <a:latin typeface="Calibri"/>
                <a:cs typeface="Calibri"/>
              </a:rPr>
              <a:t>domain</a:t>
            </a:r>
            <a:endParaRPr sz="800">
              <a:latin typeface="Calibri"/>
              <a:cs typeface="Calibri"/>
            </a:endParaRPr>
          </a:p>
        </p:txBody>
      </p:sp>
      <p:sp>
        <p:nvSpPr>
          <p:cNvPr id="23" name="object 23"/>
          <p:cNvSpPr txBox="1">
            <a:spLocks noGrp="1"/>
          </p:cNvSpPr>
          <p:nvPr>
            <p:ph type="ftr" sz="quarter" idx="5"/>
          </p:nvPr>
        </p:nvSpPr>
        <p:spPr>
          <a:xfrm>
            <a:off x="916939" y="6463246"/>
            <a:ext cx="1520189"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10" dirty="0"/>
          </a:p>
        </p:txBody>
      </p:sp>
      <p:sp>
        <p:nvSpPr>
          <p:cNvPr id="24" name="object 24"/>
          <p:cNvSpPr txBox="1">
            <a:spLocks noGrp="1"/>
          </p:cNvSpPr>
          <p:nvPr>
            <p:ph type="sldNum" sz="quarter" idx="7"/>
          </p:nvPr>
        </p:nvSpPr>
        <p:spPr>
          <a:prstGeom prst="rect">
            <a:avLst/>
          </a:prstGeom>
        </p:spPr>
        <p:txBody>
          <a:bodyPr vert="horz" wrap="square" lIns="0" tIns="1716260" rIns="0" bIns="0" rtlCol="0">
            <a:spAutoFit/>
          </a:bodyPr>
          <a:lstStyle/>
          <a:p>
            <a:pPr marL="2282825">
              <a:lnSpc>
                <a:spcPct val="100000"/>
              </a:lnSpc>
              <a:spcBef>
                <a:spcPts val="5"/>
              </a:spcBef>
            </a:pPr>
            <a:r>
              <a:rPr dirty="0"/>
              <a:t>Lecture</a:t>
            </a:r>
            <a:r>
              <a:rPr spc="-30" dirty="0"/>
              <a:t> </a:t>
            </a:r>
            <a:r>
              <a:rPr lang="tr-TR" dirty="0"/>
              <a:t>5</a:t>
            </a:r>
            <a:r>
              <a:rPr spc="-40" dirty="0"/>
              <a:t> </a:t>
            </a:r>
            <a:r>
              <a:rPr dirty="0"/>
              <a:t>-</a:t>
            </a:r>
            <a:r>
              <a:rPr spc="-35" dirty="0"/>
              <a:t> </a:t>
            </a:r>
            <a:fld id="{81D60167-4931-47E6-BA6A-407CBD079E47}" type="slidenum">
              <a:rPr spc="-25" dirty="0"/>
              <a:t>9</a:t>
            </a:fld>
            <a:endParaRPr spc="-25" dirty="0"/>
          </a:p>
        </p:txBody>
      </p:sp>
      <p:sp>
        <p:nvSpPr>
          <p:cNvPr id="25" name="object 25"/>
          <p:cNvSpPr txBox="1">
            <a:spLocks noGrp="1"/>
          </p:cNvSpPr>
          <p:nvPr>
            <p:ph type="dt" sz="half" idx="6"/>
          </p:nvPr>
        </p:nvSpPr>
        <p:spPr>
          <a:xfrm>
            <a:off x="9457181" y="6463246"/>
            <a:ext cx="1817370" cy="308418"/>
          </a:xfrm>
          <a:prstGeom prst="rect">
            <a:avLst/>
          </a:prstGeom>
        </p:spPr>
        <p:txBody>
          <a:bodyPr vert="horz" wrap="square" lIns="0" tIns="635" rIns="0" bIns="0" rtlCol="0">
            <a:spAutoFit/>
          </a:bodyPr>
          <a:lstStyle/>
          <a:p>
            <a:pPr marL="12700">
              <a:lnSpc>
                <a:spcPct val="100000"/>
              </a:lnSpc>
              <a:spcBef>
                <a:spcPts val="5"/>
              </a:spcBef>
            </a:pPr>
            <a:r>
              <a:rPr lang="en-TR" dirty="0"/>
              <a:t> </a:t>
            </a:r>
            <a:endParaRPr spc="-20" dirty="0"/>
          </a:p>
        </p:txBody>
      </p:sp>
      <p:sp>
        <p:nvSpPr>
          <p:cNvPr id="21" name="object 21"/>
          <p:cNvSpPr txBox="1"/>
          <p:nvPr/>
        </p:nvSpPr>
        <p:spPr>
          <a:xfrm>
            <a:off x="5045697" y="5342635"/>
            <a:ext cx="1663700" cy="57404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4470C4"/>
                </a:solidFill>
                <a:latin typeface="Calibri"/>
                <a:cs typeface="Calibri"/>
              </a:rPr>
              <a:t>“Where”</a:t>
            </a:r>
            <a:endParaRPr sz="3600">
              <a:latin typeface="Calibri"/>
              <a:cs typeface="Calibri"/>
            </a:endParaRPr>
          </a:p>
        </p:txBody>
      </p:sp>
      <p:sp>
        <p:nvSpPr>
          <p:cNvPr id="22" name="object 22"/>
          <p:cNvSpPr txBox="1"/>
          <p:nvPr/>
        </p:nvSpPr>
        <p:spPr>
          <a:xfrm>
            <a:off x="1058227" y="4416044"/>
            <a:ext cx="2664460" cy="756920"/>
          </a:xfrm>
          <a:prstGeom prst="rect">
            <a:avLst/>
          </a:prstGeom>
        </p:spPr>
        <p:txBody>
          <a:bodyPr vert="horz" wrap="square" lIns="0" tIns="12700" rIns="0" bIns="0" rtlCol="0">
            <a:spAutoFit/>
          </a:bodyPr>
          <a:lstStyle/>
          <a:p>
            <a:pPr marL="12700" marR="5080">
              <a:lnSpc>
                <a:spcPct val="100000"/>
              </a:lnSpc>
              <a:spcBef>
                <a:spcPts val="100"/>
              </a:spcBef>
            </a:pPr>
            <a:r>
              <a:rPr sz="2400" spc="-35" dirty="0">
                <a:latin typeface="Calibri"/>
                <a:cs typeface="Calibri"/>
              </a:rPr>
              <a:t>Treat</a:t>
            </a:r>
            <a:r>
              <a:rPr sz="2400" spc="-55" dirty="0">
                <a:latin typeface="Calibri"/>
                <a:cs typeface="Calibri"/>
              </a:rPr>
              <a:t> </a:t>
            </a:r>
            <a:r>
              <a:rPr sz="2400" spc="-10" dirty="0">
                <a:latin typeface="Calibri"/>
                <a:cs typeface="Calibri"/>
              </a:rPr>
              <a:t>localization</a:t>
            </a:r>
            <a:r>
              <a:rPr sz="2400" spc="-45" dirty="0">
                <a:latin typeface="Calibri"/>
                <a:cs typeface="Calibri"/>
              </a:rPr>
              <a:t> </a:t>
            </a:r>
            <a:r>
              <a:rPr sz="2400" dirty="0">
                <a:latin typeface="Calibri"/>
                <a:cs typeface="Calibri"/>
              </a:rPr>
              <a:t>as</a:t>
            </a:r>
            <a:r>
              <a:rPr sz="2400" spc="-55" dirty="0">
                <a:latin typeface="Calibri"/>
                <a:cs typeface="Calibri"/>
              </a:rPr>
              <a:t> </a:t>
            </a:r>
            <a:r>
              <a:rPr sz="2400" spc="-50" dirty="0">
                <a:latin typeface="Calibri"/>
                <a:cs typeface="Calibri"/>
              </a:rPr>
              <a:t>a </a:t>
            </a:r>
            <a:r>
              <a:rPr sz="2400" spc="-10" dirty="0">
                <a:latin typeface="Calibri"/>
                <a:cs typeface="Calibri"/>
              </a:rPr>
              <a:t>regression</a:t>
            </a:r>
            <a:r>
              <a:rPr sz="2400" spc="-75" dirty="0">
                <a:latin typeface="Calibri"/>
                <a:cs typeface="Calibri"/>
              </a:rPr>
              <a:t> </a:t>
            </a:r>
            <a:r>
              <a:rPr sz="2400" spc="-10" dirty="0">
                <a:latin typeface="Calibri"/>
                <a:cs typeface="Calibri"/>
              </a:rPr>
              <a:t>problem!</a:t>
            </a:r>
            <a:endParaRPr sz="24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TotalTime>
  <Words>6958</Words>
  <Application>Microsoft Office PowerPoint</Application>
  <PresentationFormat>Widescreen</PresentationFormat>
  <Paragraphs>1346</Paragraphs>
  <Slides>85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85</vt:i4>
      </vt:variant>
    </vt:vector>
  </HeadingPairs>
  <TitlesOfParts>
    <vt:vector size="91" baseType="lpstr">
      <vt:lpstr>Arial</vt:lpstr>
      <vt:lpstr>Calibri</vt:lpstr>
      <vt:lpstr>Calibri Light</vt:lpstr>
      <vt:lpstr>Cambria Math</vt:lpstr>
      <vt:lpstr>Times New Roman</vt:lpstr>
      <vt:lpstr>Office Theme</vt:lpstr>
      <vt:lpstr>Lecture 5: Object Detection</vt:lpstr>
      <vt:lpstr>So far: Image Classification</vt:lpstr>
      <vt:lpstr>Computer Vision Tasks</vt:lpstr>
      <vt:lpstr>Today: Object Detection</vt:lpstr>
      <vt:lpstr>Object Detection: Task Definition</vt:lpstr>
      <vt:lpstr>Object Detection: Challenges</vt:lpstr>
      <vt:lpstr>Detecting a single object</vt:lpstr>
      <vt:lpstr>Detecting a single object</vt:lpstr>
      <vt:lpstr>Detecting a single object</vt:lpstr>
      <vt:lpstr>Detecting a single object</vt:lpstr>
      <vt:lpstr>Detecting a single object</vt:lpstr>
      <vt:lpstr>Detecting a single object</vt:lpstr>
      <vt:lpstr>Detecting a single object</vt:lpstr>
      <vt:lpstr>Need different numbers of outputs per image</vt:lpstr>
      <vt:lpstr>Detecting Multiple Objects: Sliding Window</vt:lpstr>
      <vt:lpstr>Detecting Multiple Objects: Sliding Window</vt:lpstr>
      <vt:lpstr>Detecting Multiple Objects: Sliding Window</vt:lpstr>
      <vt:lpstr>Detecting Multiple Objects: Sliding Window</vt:lpstr>
      <vt:lpstr>Detecting Multiple Objects: Sliding Window</vt:lpstr>
      <vt:lpstr>Detecting Multiple Objects: Sliding Window</vt:lpstr>
      <vt:lpstr>Detecting Multiple Objects: Sliding Window</vt:lpstr>
      <vt:lpstr>Detecting Multiple Objects: Sliding Window</vt:lpstr>
      <vt:lpstr>Region Proposals</vt:lpstr>
      <vt:lpstr>R-CNN: Region-Based CNN</vt:lpstr>
      <vt:lpstr>R-CNN: Region-Based CNN</vt:lpstr>
      <vt:lpstr>R-CNN: Region-Based CNN</vt:lpstr>
      <vt:lpstr>R-CNN: Region-Based CNN</vt:lpstr>
      <vt:lpstr>R-CNN: Region-Based CNN</vt:lpstr>
      <vt:lpstr>R-CNN: Region-Based CNN</vt:lpstr>
      <vt:lpstr>R-CNN: Region-Based CNN</vt:lpstr>
      <vt:lpstr>R-CNN: Test-time</vt:lpstr>
      <vt:lpstr>Comparing Boxes: Intersection over Union (IoU)</vt:lpstr>
      <vt:lpstr>Comparing Boxes: Intersection over Union (IoU)</vt:lpstr>
      <vt:lpstr>Comparing Boxes: Intersection over Union (IoU)</vt:lpstr>
      <vt:lpstr>Comparing Boxes: Intersection over Union (IoU)</vt:lpstr>
      <vt:lpstr>Comparing Boxes: Intersection over Union (IoU)</vt:lpstr>
      <vt:lpstr>Comparing Boxes: Intersection over Union (IoU)</vt:lpstr>
      <vt:lpstr>Overlapping Boxes Problem: Object detectors often output many overlapping detections:</vt:lpstr>
      <vt:lpstr>Overlapping Boxes: Non-Max Suppression (NMS)</vt:lpstr>
      <vt:lpstr>Overlapping Boxes: Non-Max Suppression (NMS)</vt:lpstr>
      <vt:lpstr>Overlapping Boxes: Non-Max Suppression (NMS)</vt:lpstr>
      <vt:lpstr>Overlapping Boxes: Non-Max Suppression (NMS)</vt:lpstr>
      <vt:lpstr>Overlapping Boxes: Non-Max Suppression (NMS) Problem: Object detectors often output many overlapping detections:</vt:lpstr>
      <vt:lpstr>Evaluating Object Detectors: Mean Average Precision (mAP)</vt:lpstr>
      <vt:lpstr>Evaluating Object Detectors: Mean Average Precision (mAP)</vt:lpstr>
      <vt:lpstr>Evaluating Object Detectors: Mean Average Precision (mAP)</vt:lpstr>
      <vt:lpstr>Evaluating Object Detectors: Mean Average Precision (mAP)</vt:lpstr>
      <vt:lpstr>Evaluating Object Detectors: Mean Average Precision (mAP)</vt:lpstr>
      <vt:lpstr>Evaluating Object Detectors: Mean Average Precision (mAP)</vt:lpstr>
      <vt:lpstr>Evaluating Object Detectors: Mean Average Precision (mAP)</vt:lpstr>
      <vt:lpstr>Evaluating Object Detectors: Mean Average Precision (mAP)</vt:lpstr>
      <vt:lpstr>Evaluating Object Detectors: Mean Average Precision (mAP)</vt:lpstr>
      <vt:lpstr>Evaluating Object Detectors: Mean Average Precision (mAP)</vt:lpstr>
      <vt:lpstr>Evaluating Object Detectors: Mean Average Precision (mAP)</vt:lpstr>
      <vt:lpstr>Evaluating Object Detectors: Mean Average Precision (mAP)</vt:lpstr>
      <vt:lpstr>R-CNN: Region-Based CNN</vt:lpstr>
      <vt:lpstr>R-CNN: Region-Based CNN</vt:lpstr>
      <vt:lpstr>R-CNN: Region-Based CNN</vt:lpstr>
      <vt:lpstr>“Slow” R-CNN Process each region independently</vt:lpstr>
      <vt:lpstr>Fast R-CNN</vt:lpstr>
      <vt:lpstr>Fast R-CNN</vt:lpstr>
      <vt:lpstr>Fast R-CNN</vt:lpstr>
      <vt:lpstr>Fast R-CNN</vt:lpstr>
      <vt:lpstr>Fast R-CNN</vt:lpstr>
      <vt:lpstr>Fast R-CNN</vt:lpstr>
      <vt:lpstr>Fast R-CNN</vt:lpstr>
      <vt:lpstr>Fast R-CNN</vt:lpstr>
      <vt:lpstr>Fast R-CNN</vt:lpstr>
      <vt:lpstr>Fast R-CNN</vt:lpstr>
      <vt:lpstr>Fast R-CNN vs “Slow” R-CNN</vt:lpstr>
      <vt:lpstr>Fast R-CNN vs “Slow” R-CNN</vt:lpstr>
      <vt:lpstr>Fast R-CNN vs “Slow” R-CNN</vt:lpstr>
      <vt:lpstr>Fast R-CNN vs “Slow” R-CNN</vt:lpstr>
      <vt:lpstr>Faster R-CNN: Learnable Region Proposals</vt:lpstr>
      <vt:lpstr>Faster R-CNN: Learnable Region Proposals</vt:lpstr>
      <vt:lpstr>Faster R-CNN: Learnable Region Proposals</vt:lpstr>
      <vt:lpstr>Faster R-CNN results</vt:lpstr>
      <vt:lpstr>Object detection progress</vt:lpstr>
      <vt:lpstr>Outline</vt:lpstr>
      <vt:lpstr>Streamlined detection architectures</vt:lpstr>
      <vt:lpstr>YOLO</vt:lpstr>
      <vt:lpstr>YOLO</vt:lpstr>
      <vt:lpstr>YOLO</vt:lpstr>
      <vt:lpstr>YOLO</vt:lpstr>
      <vt:lpstr>YOLO: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serkan kartal</cp:lastModifiedBy>
  <cp:revision>4</cp:revision>
  <dcterms:created xsi:type="dcterms:W3CDTF">2025-04-28T18:14:42Z</dcterms:created>
  <dcterms:modified xsi:type="dcterms:W3CDTF">2025-04-29T08:08:34Z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2025-04-28T00:00:00Z</vt:filetime>
  </property>
  <property fmtid="{D5CDD505-2E9C-101B-9397-08002B2CF9AE}" pid="3" name="LastSaved">
    <vt:filetime>2025-04-28T00:00:00Z</vt:filetime>
  </property>
  <property fmtid="{D5CDD505-2E9C-101B-9397-08002B2CF9AE}" pid="4" name="Producer">
    <vt:lpwstr>3-Heights(TM) PDF Security Shell 4.8.25.2 (http://www.pdf-tools.com)</vt:lpwstr>
  </property>
</Properties>
</file>