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7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7" r:id="rId88"/>
    <p:sldId id="348" r:id="rId89"/>
    <p:sldId id="349" r:id="rId90"/>
    <p:sldId id="350" r:id="rId91"/>
    <p:sldId id="351" r:id="rId92"/>
    <p:sldId id="352" r:id="rId93"/>
    <p:sldId id="353" r:id="rId9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511" y="5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6939" y="332739"/>
            <a:ext cx="1049591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00280" y="1396490"/>
            <a:ext cx="5251450" cy="3543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29426" y="1396490"/>
            <a:ext cx="5251450" cy="3543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12192000" y="0"/>
                </a:move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2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00800"/>
            <a:ext cx="12192635" cy="457200"/>
          </a:xfrm>
          <a:custGeom>
            <a:avLst/>
            <a:gdLst/>
            <a:ahLst/>
            <a:cxnLst/>
            <a:rect l="l" t="t" r="r" b="b"/>
            <a:pathLst>
              <a:path w="12192635" h="457200">
                <a:moveTo>
                  <a:pt x="0" y="0"/>
                </a:moveTo>
                <a:lnTo>
                  <a:pt x="12192006" y="0"/>
                </a:lnTo>
                <a:lnTo>
                  <a:pt x="12192006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D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94854" y="2296172"/>
            <a:ext cx="284480" cy="2686050"/>
          </a:xfrm>
          <a:custGeom>
            <a:avLst/>
            <a:gdLst/>
            <a:ahLst/>
            <a:cxnLst/>
            <a:rect l="l" t="t" r="r" b="b"/>
            <a:pathLst>
              <a:path w="284480" h="2686050">
                <a:moveTo>
                  <a:pt x="284153" y="0"/>
                </a:moveTo>
                <a:lnTo>
                  <a:pt x="0" y="0"/>
                </a:lnTo>
                <a:lnTo>
                  <a:pt x="0" y="2685529"/>
                </a:lnTo>
                <a:lnTo>
                  <a:pt x="284153" y="2685529"/>
                </a:lnTo>
                <a:lnTo>
                  <a:pt x="284153" y="0"/>
                </a:lnTo>
                <a:close/>
              </a:path>
            </a:pathLst>
          </a:custGeom>
          <a:solidFill>
            <a:srgbClr val="F3CCCC">
              <a:alpha val="517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79007" y="1305458"/>
            <a:ext cx="991235" cy="3676650"/>
          </a:xfrm>
          <a:custGeom>
            <a:avLst/>
            <a:gdLst/>
            <a:ahLst/>
            <a:cxnLst/>
            <a:rect l="l" t="t" r="r" b="b"/>
            <a:pathLst>
              <a:path w="991235" h="3676650">
                <a:moveTo>
                  <a:pt x="990711" y="0"/>
                </a:moveTo>
                <a:lnTo>
                  <a:pt x="0" y="990714"/>
                </a:lnTo>
                <a:lnTo>
                  <a:pt x="0" y="3676243"/>
                </a:lnTo>
                <a:lnTo>
                  <a:pt x="990711" y="2685542"/>
                </a:lnTo>
                <a:lnTo>
                  <a:pt x="990711" y="0"/>
                </a:lnTo>
                <a:close/>
              </a:path>
            </a:pathLst>
          </a:custGeom>
          <a:solidFill>
            <a:srgbClr val="C4A3A3">
              <a:alpha val="517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94854" y="1305458"/>
            <a:ext cx="1275080" cy="991235"/>
          </a:xfrm>
          <a:custGeom>
            <a:avLst/>
            <a:gdLst/>
            <a:ahLst/>
            <a:cxnLst/>
            <a:rect l="l" t="t" r="r" b="b"/>
            <a:pathLst>
              <a:path w="1275080" h="991235">
                <a:moveTo>
                  <a:pt x="1274865" y="0"/>
                </a:moveTo>
                <a:lnTo>
                  <a:pt x="990715" y="0"/>
                </a:lnTo>
                <a:lnTo>
                  <a:pt x="0" y="990714"/>
                </a:lnTo>
                <a:lnTo>
                  <a:pt x="284153" y="990714"/>
                </a:lnTo>
                <a:lnTo>
                  <a:pt x="1274865" y="0"/>
                </a:lnTo>
                <a:close/>
              </a:path>
            </a:pathLst>
          </a:custGeom>
          <a:solidFill>
            <a:srgbClr val="F6D5D5">
              <a:alpha val="517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94854" y="1305458"/>
            <a:ext cx="1275080" cy="3676650"/>
          </a:xfrm>
          <a:custGeom>
            <a:avLst/>
            <a:gdLst/>
            <a:ahLst/>
            <a:cxnLst/>
            <a:rect l="l" t="t" r="r" b="b"/>
            <a:pathLst>
              <a:path w="1275080" h="3676650">
                <a:moveTo>
                  <a:pt x="0" y="990712"/>
                </a:moveTo>
                <a:lnTo>
                  <a:pt x="990714" y="0"/>
                </a:lnTo>
                <a:lnTo>
                  <a:pt x="1274870" y="0"/>
                </a:lnTo>
                <a:lnTo>
                  <a:pt x="1274870" y="2685531"/>
                </a:lnTo>
                <a:lnTo>
                  <a:pt x="284154" y="3676242"/>
                </a:lnTo>
                <a:lnTo>
                  <a:pt x="0" y="3676242"/>
                </a:lnTo>
                <a:lnTo>
                  <a:pt x="0" y="990712"/>
                </a:lnTo>
                <a:close/>
              </a:path>
              <a:path w="1275080" h="3676650">
                <a:moveTo>
                  <a:pt x="0" y="990712"/>
                </a:moveTo>
                <a:lnTo>
                  <a:pt x="284154" y="990712"/>
                </a:lnTo>
                <a:lnTo>
                  <a:pt x="1274870" y="0"/>
                </a:lnTo>
              </a:path>
              <a:path w="1275080" h="3676650">
                <a:moveTo>
                  <a:pt x="284154" y="990712"/>
                </a:moveTo>
                <a:lnTo>
                  <a:pt x="284154" y="3676242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12192000" y="0"/>
                </a:move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2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00800"/>
            <a:ext cx="12192635" cy="457200"/>
          </a:xfrm>
          <a:custGeom>
            <a:avLst/>
            <a:gdLst/>
            <a:ahLst/>
            <a:cxnLst/>
            <a:rect l="l" t="t" r="r" b="b"/>
            <a:pathLst>
              <a:path w="12192635" h="457200">
                <a:moveTo>
                  <a:pt x="0" y="0"/>
                </a:moveTo>
                <a:lnTo>
                  <a:pt x="12192006" y="0"/>
                </a:lnTo>
                <a:lnTo>
                  <a:pt x="12192006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D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5050" y="332739"/>
            <a:ext cx="10641898" cy="6990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9535" y="1268323"/>
            <a:ext cx="6040120" cy="4572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1732" y="2498852"/>
            <a:ext cx="7324090" cy="176593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 indent="2125980">
              <a:lnSpc>
                <a:spcPts val="6500"/>
              </a:lnSpc>
              <a:spcBef>
                <a:spcPts val="900"/>
              </a:spcBef>
            </a:pPr>
            <a:r>
              <a:rPr sz="6000" dirty="0"/>
              <a:t>Lecture</a:t>
            </a:r>
            <a:r>
              <a:rPr sz="6000" spc="-160" dirty="0"/>
              <a:t> </a:t>
            </a:r>
            <a:r>
              <a:rPr lang="tr-TR" sz="6000" spc="-25" dirty="0"/>
              <a:t>4</a:t>
            </a:r>
            <a:r>
              <a:rPr sz="6000" spc="-25" dirty="0"/>
              <a:t>: </a:t>
            </a:r>
            <a:r>
              <a:rPr sz="6000" dirty="0"/>
              <a:t>Convolutional</a:t>
            </a:r>
            <a:r>
              <a:rPr sz="6000" spc="-330" dirty="0"/>
              <a:t> </a:t>
            </a:r>
            <a:r>
              <a:rPr sz="6000" spc="-10" dirty="0"/>
              <a:t>Networks</a:t>
            </a:r>
            <a:endParaRPr sz="6000" dirty="0"/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1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Convolution</a:t>
            </a:r>
            <a:r>
              <a:rPr spc="-225" dirty="0"/>
              <a:t> </a:t>
            </a:r>
            <a:r>
              <a:rPr spc="-10" dirty="0"/>
              <a:t>Layer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2036" y="1891893"/>
            <a:ext cx="1294130" cy="3695700"/>
            <a:chOff x="1412036" y="1891893"/>
            <a:chExt cx="1294130" cy="3695700"/>
          </a:xfrm>
        </p:grpSpPr>
        <p:sp>
          <p:nvSpPr>
            <p:cNvPr id="4" name="object 4"/>
            <p:cNvSpPr/>
            <p:nvPr/>
          </p:nvSpPr>
          <p:spPr>
            <a:xfrm>
              <a:off x="1421561" y="2892120"/>
              <a:ext cx="284480" cy="2686050"/>
            </a:xfrm>
            <a:custGeom>
              <a:avLst/>
              <a:gdLst/>
              <a:ahLst/>
              <a:cxnLst/>
              <a:rect l="l" t="t" r="r" b="b"/>
              <a:pathLst>
                <a:path w="284480" h="2686050">
                  <a:moveTo>
                    <a:pt x="284149" y="0"/>
                  </a:moveTo>
                  <a:lnTo>
                    <a:pt x="0" y="0"/>
                  </a:lnTo>
                  <a:lnTo>
                    <a:pt x="0" y="2685542"/>
                  </a:lnTo>
                  <a:lnTo>
                    <a:pt x="284149" y="2685542"/>
                  </a:lnTo>
                  <a:lnTo>
                    <a:pt x="284149" y="0"/>
                  </a:lnTo>
                  <a:close/>
                </a:path>
              </a:pathLst>
            </a:custGeom>
            <a:solidFill>
              <a:srgbClr val="F3CCCC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05711" y="1901418"/>
              <a:ext cx="991235" cy="3676650"/>
            </a:xfrm>
            <a:custGeom>
              <a:avLst/>
              <a:gdLst/>
              <a:ahLst/>
              <a:cxnLst/>
              <a:rect l="l" t="t" r="r" b="b"/>
              <a:pathLst>
                <a:path w="991235" h="3676650">
                  <a:moveTo>
                    <a:pt x="990714" y="0"/>
                  </a:moveTo>
                  <a:lnTo>
                    <a:pt x="0" y="990701"/>
                  </a:lnTo>
                  <a:lnTo>
                    <a:pt x="0" y="3676243"/>
                  </a:lnTo>
                  <a:lnTo>
                    <a:pt x="990714" y="2685529"/>
                  </a:lnTo>
                  <a:lnTo>
                    <a:pt x="990714" y="0"/>
                  </a:lnTo>
                  <a:close/>
                </a:path>
              </a:pathLst>
            </a:custGeom>
            <a:solidFill>
              <a:srgbClr val="C4A3A3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21561" y="1901418"/>
              <a:ext cx="1275080" cy="991235"/>
            </a:xfrm>
            <a:custGeom>
              <a:avLst/>
              <a:gdLst/>
              <a:ahLst/>
              <a:cxnLst/>
              <a:rect l="l" t="t" r="r" b="b"/>
              <a:pathLst>
                <a:path w="1275080" h="991235">
                  <a:moveTo>
                    <a:pt x="1274864" y="0"/>
                  </a:moveTo>
                  <a:lnTo>
                    <a:pt x="990714" y="0"/>
                  </a:lnTo>
                  <a:lnTo>
                    <a:pt x="0" y="990701"/>
                  </a:lnTo>
                  <a:lnTo>
                    <a:pt x="284149" y="990701"/>
                  </a:lnTo>
                  <a:lnTo>
                    <a:pt x="1274864" y="0"/>
                  </a:lnTo>
                  <a:close/>
                </a:path>
              </a:pathLst>
            </a:custGeom>
            <a:solidFill>
              <a:srgbClr val="F6D5D5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21561" y="1901418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80" h="3676650">
                  <a:moveTo>
                    <a:pt x="0" y="990712"/>
                  </a:moveTo>
                  <a:lnTo>
                    <a:pt x="990714" y="0"/>
                  </a:lnTo>
                  <a:lnTo>
                    <a:pt x="1274870" y="0"/>
                  </a:lnTo>
                  <a:lnTo>
                    <a:pt x="1274870" y="2685531"/>
                  </a:lnTo>
                  <a:lnTo>
                    <a:pt x="284154" y="3676242"/>
                  </a:lnTo>
                  <a:lnTo>
                    <a:pt x="0" y="3676242"/>
                  </a:lnTo>
                  <a:lnTo>
                    <a:pt x="0" y="990712"/>
                  </a:lnTo>
                  <a:close/>
                </a:path>
                <a:path w="1275080" h="3676650">
                  <a:moveTo>
                    <a:pt x="0" y="990712"/>
                  </a:moveTo>
                  <a:lnTo>
                    <a:pt x="284154" y="990712"/>
                  </a:lnTo>
                  <a:lnTo>
                    <a:pt x="1274870" y="0"/>
                  </a:lnTo>
                </a:path>
                <a:path w="1275080" h="3676650">
                  <a:moveTo>
                    <a:pt x="284154" y="990712"/>
                  </a:moveTo>
                  <a:lnTo>
                    <a:pt x="284154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10540" y="1208533"/>
            <a:ext cx="691260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dirty="0">
                <a:solidFill>
                  <a:srgbClr val="6FAC46"/>
                </a:solidFill>
                <a:latin typeface="Calibri"/>
                <a:cs typeface="Calibri"/>
              </a:rPr>
              <a:t>32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dirty="0">
                <a:solidFill>
                  <a:srgbClr val="4470C4"/>
                </a:solidFill>
                <a:latin typeface="Calibri"/>
                <a:cs typeface="Calibri"/>
              </a:rPr>
              <a:t>32</a:t>
            </a:r>
            <a:r>
              <a:rPr sz="3200" spc="-120" dirty="0">
                <a:solidFill>
                  <a:srgbClr val="4470C4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image: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preserve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spatial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structure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92437" y="5058517"/>
            <a:ext cx="73469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spc="-10" dirty="0">
                <a:solidFill>
                  <a:srgbClr val="4470C4"/>
                </a:solidFill>
                <a:latin typeface="Calibri"/>
                <a:cs typeface="Calibri"/>
              </a:rPr>
              <a:t>width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45779" y="5064613"/>
            <a:ext cx="33337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spc="-25" dirty="0">
                <a:solidFill>
                  <a:srgbClr val="4470C4"/>
                </a:solidFill>
                <a:latin typeface="Calibri"/>
                <a:cs typeface="Calibri"/>
              </a:rPr>
              <a:t>32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32368" y="5521813"/>
            <a:ext cx="1120775" cy="76644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ts val="2900"/>
              </a:lnSpc>
              <a:spcBef>
                <a:spcPts val="65"/>
              </a:spcBef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depth</a:t>
            </a:r>
            <a:r>
              <a:rPr sz="2400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/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channels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53438" y="5588869"/>
            <a:ext cx="180340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9" name="object 9"/>
          <p:cNvSpPr txBox="1"/>
          <p:nvPr/>
        </p:nvSpPr>
        <p:spPr>
          <a:xfrm>
            <a:off x="2826816" y="4041140"/>
            <a:ext cx="1334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7845" algn="l"/>
              </a:tabLst>
            </a:pPr>
            <a:r>
              <a:rPr sz="3600" spc="-37" baseline="1157" dirty="0">
                <a:solidFill>
                  <a:srgbClr val="6FAC46"/>
                </a:solidFill>
                <a:latin typeface="Calibri"/>
                <a:cs typeface="Calibri"/>
              </a:rPr>
              <a:t>32</a:t>
            </a:r>
            <a:r>
              <a:rPr sz="3600" baseline="1157" dirty="0">
                <a:solidFill>
                  <a:srgbClr val="6FAC46"/>
                </a:solidFill>
                <a:latin typeface="Calibri"/>
                <a:cs typeface="Calibri"/>
              </a:rPr>
              <a:t>	</a:t>
            </a:r>
            <a:r>
              <a:rPr sz="2400" spc="-10" dirty="0">
                <a:solidFill>
                  <a:srgbClr val="6FAC46"/>
                </a:solidFill>
                <a:latin typeface="Calibri"/>
                <a:cs typeface="Calibri"/>
              </a:rPr>
              <a:t>height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Convolution</a:t>
            </a:r>
            <a:r>
              <a:rPr spc="-225" dirty="0"/>
              <a:t> </a:t>
            </a:r>
            <a:r>
              <a:rPr spc="-10" dirty="0"/>
              <a:t>Layer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2036" y="1891893"/>
            <a:ext cx="1294130" cy="3695700"/>
            <a:chOff x="1412036" y="1891893"/>
            <a:chExt cx="1294130" cy="3695700"/>
          </a:xfrm>
        </p:grpSpPr>
        <p:sp>
          <p:nvSpPr>
            <p:cNvPr id="4" name="object 4"/>
            <p:cNvSpPr/>
            <p:nvPr/>
          </p:nvSpPr>
          <p:spPr>
            <a:xfrm>
              <a:off x="1421561" y="2892120"/>
              <a:ext cx="284480" cy="2686050"/>
            </a:xfrm>
            <a:custGeom>
              <a:avLst/>
              <a:gdLst/>
              <a:ahLst/>
              <a:cxnLst/>
              <a:rect l="l" t="t" r="r" b="b"/>
              <a:pathLst>
                <a:path w="284480" h="2686050">
                  <a:moveTo>
                    <a:pt x="284149" y="0"/>
                  </a:moveTo>
                  <a:lnTo>
                    <a:pt x="0" y="0"/>
                  </a:lnTo>
                  <a:lnTo>
                    <a:pt x="0" y="2685542"/>
                  </a:lnTo>
                  <a:lnTo>
                    <a:pt x="284149" y="2685542"/>
                  </a:lnTo>
                  <a:lnTo>
                    <a:pt x="284149" y="0"/>
                  </a:lnTo>
                  <a:close/>
                </a:path>
              </a:pathLst>
            </a:custGeom>
            <a:solidFill>
              <a:srgbClr val="F3CCCC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05711" y="1901418"/>
              <a:ext cx="991235" cy="3676650"/>
            </a:xfrm>
            <a:custGeom>
              <a:avLst/>
              <a:gdLst/>
              <a:ahLst/>
              <a:cxnLst/>
              <a:rect l="l" t="t" r="r" b="b"/>
              <a:pathLst>
                <a:path w="991235" h="3676650">
                  <a:moveTo>
                    <a:pt x="990714" y="0"/>
                  </a:moveTo>
                  <a:lnTo>
                    <a:pt x="0" y="990701"/>
                  </a:lnTo>
                  <a:lnTo>
                    <a:pt x="0" y="3676243"/>
                  </a:lnTo>
                  <a:lnTo>
                    <a:pt x="990714" y="2685529"/>
                  </a:lnTo>
                  <a:lnTo>
                    <a:pt x="990714" y="0"/>
                  </a:lnTo>
                  <a:close/>
                </a:path>
              </a:pathLst>
            </a:custGeom>
            <a:solidFill>
              <a:srgbClr val="C4A3A3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21561" y="1901418"/>
              <a:ext cx="1275080" cy="991235"/>
            </a:xfrm>
            <a:custGeom>
              <a:avLst/>
              <a:gdLst/>
              <a:ahLst/>
              <a:cxnLst/>
              <a:rect l="l" t="t" r="r" b="b"/>
              <a:pathLst>
                <a:path w="1275080" h="991235">
                  <a:moveTo>
                    <a:pt x="1274864" y="0"/>
                  </a:moveTo>
                  <a:lnTo>
                    <a:pt x="990714" y="0"/>
                  </a:lnTo>
                  <a:lnTo>
                    <a:pt x="0" y="990701"/>
                  </a:lnTo>
                  <a:lnTo>
                    <a:pt x="284149" y="990701"/>
                  </a:lnTo>
                  <a:lnTo>
                    <a:pt x="1274864" y="0"/>
                  </a:lnTo>
                  <a:close/>
                </a:path>
              </a:pathLst>
            </a:custGeom>
            <a:solidFill>
              <a:srgbClr val="F6D5D5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21561" y="1901418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80" h="3676650">
                  <a:moveTo>
                    <a:pt x="0" y="990712"/>
                  </a:moveTo>
                  <a:lnTo>
                    <a:pt x="990714" y="0"/>
                  </a:lnTo>
                  <a:lnTo>
                    <a:pt x="1274870" y="0"/>
                  </a:lnTo>
                  <a:lnTo>
                    <a:pt x="1274870" y="2685531"/>
                  </a:lnTo>
                  <a:lnTo>
                    <a:pt x="284154" y="3676242"/>
                  </a:lnTo>
                  <a:lnTo>
                    <a:pt x="0" y="3676242"/>
                  </a:lnTo>
                  <a:lnTo>
                    <a:pt x="0" y="990712"/>
                  </a:lnTo>
                  <a:close/>
                </a:path>
                <a:path w="1275080" h="3676650">
                  <a:moveTo>
                    <a:pt x="0" y="990712"/>
                  </a:moveTo>
                  <a:lnTo>
                    <a:pt x="284154" y="990712"/>
                  </a:lnTo>
                  <a:lnTo>
                    <a:pt x="1274870" y="0"/>
                  </a:lnTo>
                </a:path>
                <a:path w="1275080" h="3676650">
                  <a:moveTo>
                    <a:pt x="284154" y="990712"/>
                  </a:moveTo>
                  <a:lnTo>
                    <a:pt x="284154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10541" y="1208533"/>
            <a:ext cx="6099810" cy="1555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dirty="0">
                <a:solidFill>
                  <a:srgbClr val="6FAC46"/>
                </a:solidFill>
                <a:latin typeface="Calibri"/>
                <a:cs typeface="Calibri"/>
              </a:rPr>
              <a:t>32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dirty="0">
                <a:solidFill>
                  <a:srgbClr val="4470C4"/>
                </a:solidFill>
                <a:latin typeface="Calibri"/>
                <a:cs typeface="Calibri"/>
              </a:rPr>
              <a:t>32</a:t>
            </a:r>
            <a:r>
              <a:rPr sz="3200" spc="-110" dirty="0">
                <a:solidFill>
                  <a:srgbClr val="4470C4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image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9"/>
              </a:spcBef>
            </a:pPr>
            <a:endParaRPr sz="3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3200" dirty="0">
                <a:latin typeface="Calibri"/>
                <a:cs typeface="Calibri"/>
              </a:rPr>
              <a:t>x5x5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filter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516905" y="3063557"/>
            <a:ext cx="395605" cy="1104265"/>
            <a:chOff x="5516905" y="3063557"/>
            <a:chExt cx="395605" cy="1104265"/>
          </a:xfrm>
        </p:grpSpPr>
        <p:sp>
          <p:nvSpPr>
            <p:cNvPr id="10" name="object 10"/>
            <p:cNvSpPr/>
            <p:nvPr/>
          </p:nvSpPr>
          <p:spPr>
            <a:xfrm>
              <a:off x="5526430" y="3273958"/>
              <a:ext cx="175895" cy="884555"/>
            </a:xfrm>
            <a:custGeom>
              <a:avLst/>
              <a:gdLst/>
              <a:ahLst/>
              <a:cxnLst/>
              <a:rect l="l" t="t" r="r" b="b"/>
              <a:pathLst>
                <a:path w="175895" h="884554">
                  <a:moveTo>
                    <a:pt x="175425" y="0"/>
                  </a:moveTo>
                  <a:lnTo>
                    <a:pt x="0" y="0"/>
                  </a:lnTo>
                  <a:lnTo>
                    <a:pt x="0" y="884034"/>
                  </a:lnTo>
                  <a:lnTo>
                    <a:pt x="175425" y="884034"/>
                  </a:lnTo>
                  <a:lnTo>
                    <a:pt x="175425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01855" y="3073082"/>
              <a:ext cx="201295" cy="1085215"/>
            </a:xfrm>
            <a:custGeom>
              <a:avLst/>
              <a:gdLst/>
              <a:ahLst/>
              <a:cxnLst/>
              <a:rect l="l" t="t" r="r" b="b"/>
              <a:pathLst>
                <a:path w="201295" h="1085214">
                  <a:moveTo>
                    <a:pt x="200875" y="0"/>
                  </a:moveTo>
                  <a:lnTo>
                    <a:pt x="0" y="200875"/>
                  </a:lnTo>
                  <a:lnTo>
                    <a:pt x="0" y="1084910"/>
                  </a:lnTo>
                  <a:lnTo>
                    <a:pt x="200875" y="884034"/>
                  </a:lnTo>
                  <a:lnTo>
                    <a:pt x="200875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26430" y="3073082"/>
              <a:ext cx="376555" cy="201295"/>
            </a:xfrm>
            <a:custGeom>
              <a:avLst/>
              <a:gdLst/>
              <a:ahLst/>
              <a:cxnLst/>
              <a:rect l="l" t="t" r="r" b="b"/>
              <a:pathLst>
                <a:path w="376554" h="201295">
                  <a:moveTo>
                    <a:pt x="376300" y="0"/>
                  </a:moveTo>
                  <a:lnTo>
                    <a:pt x="200875" y="0"/>
                  </a:lnTo>
                  <a:lnTo>
                    <a:pt x="0" y="200875"/>
                  </a:lnTo>
                  <a:lnTo>
                    <a:pt x="175425" y="200875"/>
                  </a:lnTo>
                  <a:lnTo>
                    <a:pt x="376300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26430" y="3073082"/>
              <a:ext cx="376555" cy="1085215"/>
            </a:xfrm>
            <a:custGeom>
              <a:avLst/>
              <a:gdLst/>
              <a:ahLst/>
              <a:cxnLst/>
              <a:rect l="l" t="t" r="r" b="b"/>
              <a:pathLst>
                <a:path w="376554" h="1085214">
                  <a:moveTo>
                    <a:pt x="0" y="200877"/>
                  </a:moveTo>
                  <a:lnTo>
                    <a:pt x="200877" y="0"/>
                  </a:lnTo>
                  <a:lnTo>
                    <a:pt x="376302" y="0"/>
                  </a:lnTo>
                  <a:lnTo>
                    <a:pt x="376302" y="884040"/>
                  </a:lnTo>
                  <a:lnTo>
                    <a:pt x="175425" y="1084920"/>
                  </a:lnTo>
                  <a:lnTo>
                    <a:pt x="0" y="1084920"/>
                  </a:lnTo>
                  <a:lnTo>
                    <a:pt x="0" y="200877"/>
                  </a:lnTo>
                  <a:close/>
                </a:path>
                <a:path w="376554" h="1085214">
                  <a:moveTo>
                    <a:pt x="0" y="200877"/>
                  </a:moveTo>
                  <a:lnTo>
                    <a:pt x="175425" y="200877"/>
                  </a:lnTo>
                  <a:lnTo>
                    <a:pt x="376302" y="0"/>
                  </a:lnTo>
                </a:path>
                <a:path w="376554" h="1085214">
                  <a:moveTo>
                    <a:pt x="175425" y="200877"/>
                  </a:moveTo>
                  <a:lnTo>
                    <a:pt x="175425" y="1084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037768" y="3629659"/>
            <a:ext cx="4241165" cy="1129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Convolve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filter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image</a:t>
            </a:r>
            <a:endParaRPr sz="2400">
              <a:latin typeface="Calibri"/>
              <a:cs typeface="Calibri"/>
            </a:endParaRPr>
          </a:p>
          <a:p>
            <a:pPr marL="12700" marR="29845">
              <a:lnSpc>
                <a:spcPct val="100800"/>
              </a:lnSpc>
            </a:pPr>
            <a:r>
              <a:rPr sz="2400" dirty="0">
                <a:latin typeface="Calibri"/>
                <a:cs typeface="Calibri"/>
              </a:rPr>
              <a:t>i.e.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“slide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over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image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spatially, </a:t>
            </a:r>
            <a:r>
              <a:rPr sz="2400" dirty="0">
                <a:latin typeface="Calibri"/>
                <a:cs typeface="Calibri"/>
              </a:rPr>
              <a:t>computing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products”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92437" y="5058517"/>
            <a:ext cx="73469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spc="-10" dirty="0">
                <a:solidFill>
                  <a:srgbClr val="4470C4"/>
                </a:solidFill>
                <a:latin typeface="Calibri"/>
                <a:cs typeface="Calibri"/>
              </a:rPr>
              <a:t>width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45779" y="5064613"/>
            <a:ext cx="33337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spc="-25" dirty="0">
                <a:solidFill>
                  <a:srgbClr val="4470C4"/>
                </a:solidFill>
                <a:latin typeface="Calibri"/>
                <a:cs typeface="Calibri"/>
              </a:rPr>
              <a:t>32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32368" y="5521813"/>
            <a:ext cx="1120775" cy="76644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ts val="2900"/>
              </a:lnSpc>
              <a:spcBef>
                <a:spcPts val="65"/>
              </a:spcBef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depth</a:t>
            </a:r>
            <a:r>
              <a:rPr sz="2400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/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channels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53438" y="5588869"/>
            <a:ext cx="180340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15" name="object 15"/>
          <p:cNvSpPr txBox="1"/>
          <p:nvPr/>
        </p:nvSpPr>
        <p:spPr>
          <a:xfrm>
            <a:off x="2826816" y="4041140"/>
            <a:ext cx="1334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7845" algn="l"/>
              </a:tabLst>
            </a:pPr>
            <a:r>
              <a:rPr sz="3600" spc="-37" baseline="1157" dirty="0">
                <a:solidFill>
                  <a:srgbClr val="6FAC46"/>
                </a:solidFill>
                <a:latin typeface="Calibri"/>
                <a:cs typeface="Calibri"/>
              </a:rPr>
              <a:t>32</a:t>
            </a:r>
            <a:r>
              <a:rPr sz="3600" baseline="1157" dirty="0">
                <a:solidFill>
                  <a:srgbClr val="6FAC46"/>
                </a:solidFill>
                <a:latin typeface="Calibri"/>
                <a:cs typeface="Calibri"/>
              </a:rPr>
              <a:t>	</a:t>
            </a:r>
            <a:r>
              <a:rPr sz="2400" spc="-10" dirty="0">
                <a:solidFill>
                  <a:srgbClr val="6FAC46"/>
                </a:solidFill>
                <a:latin typeface="Calibri"/>
                <a:cs typeface="Calibri"/>
              </a:rPr>
              <a:t>height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32739"/>
            <a:ext cx="36861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Convolution</a:t>
            </a:r>
            <a:r>
              <a:rPr spc="-225" dirty="0"/>
              <a:t> </a:t>
            </a:r>
            <a:r>
              <a:rPr spc="-10" dirty="0"/>
              <a:t>Layer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2036" y="1891893"/>
            <a:ext cx="1294130" cy="3695700"/>
            <a:chOff x="1412036" y="1891893"/>
            <a:chExt cx="1294130" cy="3695700"/>
          </a:xfrm>
        </p:grpSpPr>
        <p:sp>
          <p:nvSpPr>
            <p:cNvPr id="4" name="object 4"/>
            <p:cNvSpPr/>
            <p:nvPr/>
          </p:nvSpPr>
          <p:spPr>
            <a:xfrm>
              <a:off x="1421561" y="2892120"/>
              <a:ext cx="284480" cy="2686050"/>
            </a:xfrm>
            <a:custGeom>
              <a:avLst/>
              <a:gdLst/>
              <a:ahLst/>
              <a:cxnLst/>
              <a:rect l="l" t="t" r="r" b="b"/>
              <a:pathLst>
                <a:path w="284480" h="2686050">
                  <a:moveTo>
                    <a:pt x="284149" y="0"/>
                  </a:moveTo>
                  <a:lnTo>
                    <a:pt x="0" y="0"/>
                  </a:lnTo>
                  <a:lnTo>
                    <a:pt x="0" y="2685542"/>
                  </a:lnTo>
                  <a:lnTo>
                    <a:pt x="284149" y="2685542"/>
                  </a:lnTo>
                  <a:lnTo>
                    <a:pt x="284149" y="0"/>
                  </a:lnTo>
                  <a:close/>
                </a:path>
              </a:pathLst>
            </a:custGeom>
            <a:solidFill>
              <a:srgbClr val="F3CCCC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05711" y="1901418"/>
              <a:ext cx="991235" cy="3676650"/>
            </a:xfrm>
            <a:custGeom>
              <a:avLst/>
              <a:gdLst/>
              <a:ahLst/>
              <a:cxnLst/>
              <a:rect l="l" t="t" r="r" b="b"/>
              <a:pathLst>
                <a:path w="991235" h="3676650">
                  <a:moveTo>
                    <a:pt x="990714" y="0"/>
                  </a:moveTo>
                  <a:lnTo>
                    <a:pt x="0" y="990701"/>
                  </a:lnTo>
                  <a:lnTo>
                    <a:pt x="0" y="3676243"/>
                  </a:lnTo>
                  <a:lnTo>
                    <a:pt x="990714" y="2685529"/>
                  </a:lnTo>
                  <a:lnTo>
                    <a:pt x="990714" y="0"/>
                  </a:lnTo>
                  <a:close/>
                </a:path>
              </a:pathLst>
            </a:custGeom>
            <a:solidFill>
              <a:srgbClr val="C4A3A3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21561" y="1901418"/>
              <a:ext cx="1275080" cy="991235"/>
            </a:xfrm>
            <a:custGeom>
              <a:avLst/>
              <a:gdLst/>
              <a:ahLst/>
              <a:cxnLst/>
              <a:rect l="l" t="t" r="r" b="b"/>
              <a:pathLst>
                <a:path w="1275080" h="991235">
                  <a:moveTo>
                    <a:pt x="1274864" y="0"/>
                  </a:moveTo>
                  <a:lnTo>
                    <a:pt x="990714" y="0"/>
                  </a:lnTo>
                  <a:lnTo>
                    <a:pt x="0" y="990701"/>
                  </a:lnTo>
                  <a:lnTo>
                    <a:pt x="284149" y="990701"/>
                  </a:lnTo>
                  <a:lnTo>
                    <a:pt x="1274864" y="0"/>
                  </a:lnTo>
                  <a:close/>
                </a:path>
              </a:pathLst>
            </a:custGeom>
            <a:solidFill>
              <a:srgbClr val="F6D5D5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21561" y="1901418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80" h="3676650">
                  <a:moveTo>
                    <a:pt x="0" y="990712"/>
                  </a:moveTo>
                  <a:lnTo>
                    <a:pt x="990714" y="0"/>
                  </a:lnTo>
                  <a:lnTo>
                    <a:pt x="1274870" y="0"/>
                  </a:lnTo>
                  <a:lnTo>
                    <a:pt x="1274870" y="2685531"/>
                  </a:lnTo>
                  <a:lnTo>
                    <a:pt x="284154" y="3676242"/>
                  </a:lnTo>
                  <a:lnTo>
                    <a:pt x="0" y="3676242"/>
                  </a:lnTo>
                  <a:lnTo>
                    <a:pt x="0" y="990712"/>
                  </a:lnTo>
                  <a:close/>
                </a:path>
                <a:path w="1275080" h="3676650">
                  <a:moveTo>
                    <a:pt x="0" y="990712"/>
                  </a:moveTo>
                  <a:lnTo>
                    <a:pt x="284154" y="990712"/>
                  </a:lnTo>
                  <a:lnTo>
                    <a:pt x="1274870" y="0"/>
                  </a:lnTo>
                </a:path>
                <a:path w="1275080" h="3676650">
                  <a:moveTo>
                    <a:pt x="284154" y="990712"/>
                  </a:moveTo>
                  <a:lnTo>
                    <a:pt x="284154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10541" y="1208533"/>
            <a:ext cx="25044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dirty="0">
                <a:solidFill>
                  <a:srgbClr val="6FAC46"/>
                </a:solidFill>
                <a:latin typeface="Calibri"/>
                <a:cs typeface="Calibri"/>
              </a:rPr>
              <a:t>32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dirty="0">
                <a:solidFill>
                  <a:srgbClr val="4470C4"/>
                </a:solidFill>
                <a:latin typeface="Calibri"/>
                <a:cs typeface="Calibri"/>
              </a:rPr>
              <a:t>32</a:t>
            </a:r>
            <a:r>
              <a:rPr sz="3200" spc="-110" dirty="0">
                <a:solidFill>
                  <a:srgbClr val="4470C4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image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26816" y="4041140"/>
            <a:ext cx="1334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7845" algn="l"/>
              </a:tabLst>
            </a:pPr>
            <a:r>
              <a:rPr sz="3600" spc="-37" baseline="1157" dirty="0">
                <a:solidFill>
                  <a:srgbClr val="6FAC46"/>
                </a:solidFill>
                <a:latin typeface="Calibri"/>
                <a:cs typeface="Calibri"/>
              </a:rPr>
              <a:t>32</a:t>
            </a:r>
            <a:r>
              <a:rPr sz="3600" baseline="1157" dirty="0">
                <a:solidFill>
                  <a:srgbClr val="6FAC46"/>
                </a:solidFill>
                <a:latin typeface="Calibri"/>
                <a:cs typeface="Calibri"/>
              </a:rPr>
              <a:t>	</a:t>
            </a:r>
            <a:r>
              <a:rPr sz="2400" spc="-10" dirty="0">
                <a:solidFill>
                  <a:srgbClr val="6FAC46"/>
                </a:solidFill>
                <a:latin typeface="Calibri"/>
                <a:cs typeface="Calibri"/>
              </a:rPr>
              <a:t>height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516905" y="3063557"/>
            <a:ext cx="395605" cy="1104265"/>
            <a:chOff x="5516905" y="3063557"/>
            <a:chExt cx="395605" cy="1104265"/>
          </a:xfrm>
        </p:grpSpPr>
        <p:sp>
          <p:nvSpPr>
            <p:cNvPr id="11" name="object 11"/>
            <p:cNvSpPr/>
            <p:nvPr/>
          </p:nvSpPr>
          <p:spPr>
            <a:xfrm>
              <a:off x="5526430" y="3273958"/>
              <a:ext cx="175895" cy="884555"/>
            </a:xfrm>
            <a:custGeom>
              <a:avLst/>
              <a:gdLst/>
              <a:ahLst/>
              <a:cxnLst/>
              <a:rect l="l" t="t" r="r" b="b"/>
              <a:pathLst>
                <a:path w="175895" h="884554">
                  <a:moveTo>
                    <a:pt x="175425" y="0"/>
                  </a:moveTo>
                  <a:lnTo>
                    <a:pt x="0" y="0"/>
                  </a:lnTo>
                  <a:lnTo>
                    <a:pt x="0" y="884034"/>
                  </a:lnTo>
                  <a:lnTo>
                    <a:pt x="175425" y="884034"/>
                  </a:lnTo>
                  <a:lnTo>
                    <a:pt x="175425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01855" y="3073082"/>
              <a:ext cx="201295" cy="1085215"/>
            </a:xfrm>
            <a:custGeom>
              <a:avLst/>
              <a:gdLst/>
              <a:ahLst/>
              <a:cxnLst/>
              <a:rect l="l" t="t" r="r" b="b"/>
              <a:pathLst>
                <a:path w="201295" h="1085214">
                  <a:moveTo>
                    <a:pt x="200875" y="0"/>
                  </a:moveTo>
                  <a:lnTo>
                    <a:pt x="0" y="200875"/>
                  </a:lnTo>
                  <a:lnTo>
                    <a:pt x="0" y="1084910"/>
                  </a:lnTo>
                  <a:lnTo>
                    <a:pt x="200875" y="884034"/>
                  </a:lnTo>
                  <a:lnTo>
                    <a:pt x="200875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26430" y="3073082"/>
              <a:ext cx="376555" cy="201295"/>
            </a:xfrm>
            <a:custGeom>
              <a:avLst/>
              <a:gdLst/>
              <a:ahLst/>
              <a:cxnLst/>
              <a:rect l="l" t="t" r="r" b="b"/>
              <a:pathLst>
                <a:path w="376554" h="201295">
                  <a:moveTo>
                    <a:pt x="376300" y="0"/>
                  </a:moveTo>
                  <a:lnTo>
                    <a:pt x="200875" y="0"/>
                  </a:lnTo>
                  <a:lnTo>
                    <a:pt x="0" y="200875"/>
                  </a:lnTo>
                  <a:lnTo>
                    <a:pt x="175425" y="200875"/>
                  </a:lnTo>
                  <a:lnTo>
                    <a:pt x="376300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26430" y="3073082"/>
              <a:ext cx="376555" cy="1085215"/>
            </a:xfrm>
            <a:custGeom>
              <a:avLst/>
              <a:gdLst/>
              <a:ahLst/>
              <a:cxnLst/>
              <a:rect l="l" t="t" r="r" b="b"/>
              <a:pathLst>
                <a:path w="376554" h="1085214">
                  <a:moveTo>
                    <a:pt x="0" y="200877"/>
                  </a:moveTo>
                  <a:lnTo>
                    <a:pt x="200877" y="0"/>
                  </a:lnTo>
                  <a:lnTo>
                    <a:pt x="376302" y="0"/>
                  </a:lnTo>
                  <a:lnTo>
                    <a:pt x="376302" y="884040"/>
                  </a:lnTo>
                  <a:lnTo>
                    <a:pt x="175425" y="1084920"/>
                  </a:lnTo>
                  <a:lnTo>
                    <a:pt x="0" y="1084920"/>
                  </a:lnTo>
                  <a:lnTo>
                    <a:pt x="0" y="200877"/>
                  </a:lnTo>
                  <a:close/>
                </a:path>
                <a:path w="376554" h="1085214">
                  <a:moveTo>
                    <a:pt x="0" y="200877"/>
                  </a:moveTo>
                  <a:lnTo>
                    <a:pt x="175425" y="200877"/>
                  </a:lnTo>
                  <a:lnTo>
                    <a:pt x="376302" y="0"/>
                  </a:lnTo>
                </a:path>
                <a:path w="376554" h="1085214">
                  <a:moveTo>
                    <a:pt x="175425" y="200877"/>
                  </a:moveTo>
                  <a:lnTo>
                    <a:pt x="175425" y="1084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334609" y="2250948"/>
            <a:ext cx="187578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3200" dirty="0">
                <a:latin typeface="Calibri"/>
                <a:cs typeface="Calibri"/>
              </a:rPr>
              <a:t>x5x5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filter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82473" y="767588"/>
            <a:ext cx="352742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Filters</a:t>
            </a:r>
            <a:r>
              <a:rPr sz="2400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always</a:t>
            </a:r>
            <a:r>
              <a:rPr sz="2400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extend</a:t>
            </a:r>
            <a:r>
              <a:rPr sz="2400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400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full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depth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4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input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volume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509628" y="1474698"/>
            <a:ext cx="795020" cy="710565"/>
          </a:xfrm>
          <a:custGeom>
            <a:avLst/>
            <a:gdLst/>
            <a:ahLst/>
            <a:cxnLst/>
            <a:rect l="l" t="t" r="r" b="b"/>
            <a:pathLst>
              <a:path w="795020" h="710564">
                <a:moveTo>
                  <a:pt x="31521" y="631342"/>
                </a:moveTo>
                <a:lnTo>
                  <a:pt x="0" y="710501"/>
                </a:lnTo>
                <a:lnTo>
                  <a:pt x="82232" y="688225"/>
                </a:lnTo>
                <a:lnTo>
                  <a:pt x="72857" y="677710"/>
                </a:lnTo>
                <a:lnTo>
                  <a:pt x="55854" y="677710"/>
                </a:lnTo>
                <a:lnTo>
                  <a:pt x="38950" y="658761"/>
                </a:lnTo>
                <a:lnTo>
                  <a:pt x="48430" y="650309"/>
                </a:lnTo>
                <a:lnTo>
                  <a:pt x="31521" y="631342"/>
                </a:lnTo>
                <a:close/>
              </a:path>
              <a:path w="795020" h="710564">
                <a:moveTo>
                  <a:pt x="48430" y="650309"/>
                </a:moveTo>
                <a:lnTo>
                  <a:pt x="38950" y="658761"/>
                </a:lnTo>
                <a:lnTo>
                  <a:pt x="55854" y="677710"/>
                </a:lnTo>
                <a:lnTo>
                  <a:pt x="65327" y="669263"/>
                </a:lnTo>
                <a:lnTo>
                  <a:pt x="48430" y="650309"/>
                </a:lnTo>
                <a:close/>
              </a:path>
              <a:path w="795020" h="710564">
                <a:moveTo>
                  <a:pt x="65327" y="669263"/>
                </a:moveTo>
                <a:lnTo>
                  <a:pt x="55854" y="677710"/>
                </a:lnTo>
                <a:lnTo>
                  <a:pt x="72857" y="677710"/>
                </a:lnTo>
                <a:lnTo>
                  <a:pt x="65327" y="669263"/>
                </a:lnTo>
                <a:close/>
              </a:path>
              <a:path w="795020" h="710564">
                <a:moveTo>
                  <a:pt x="777748" y="0"/>
                </a:moveTo>
                <a:lnTo>
                  <a:pt x="48430" y="650309"/>
                </a:lnTo>
                <a:lnTo>
                  <a:pt x="65327" y="669263"/>
                </a:lnTo>
                <a:lnTo>
                  <a:pt x="794651" y="18961"/>
                </a:lnTo>
                <a:lnTo>
                  <a:pt x="77774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44269" y="958761"/>
            <a:ext cx="4898390" cy="316230"/>
          </a:xfrm>
          <a:custGeom>
            <a:avLst/>
            <a:gdLst/>
            <a:ahLst/>
            <a:cxnLst/>
            <a:rect l="l" t="t" r="r" b="b"/>
            <a:pathLst>
              <a:path w="4898390" h="316230">
                <a:moveTo>
                  <a:pt x="73990" y="239649"/>
                </a:moveTo>
                <a:lnTo>
                  <a:pt x="0" y="281863"/>
                </a:lnTo>
                <a:lnTo>
                  <a:pt x="78181" y="315734"/>
                </a:lnTo>
                <a:lnTo>
                  <a:pt x="76822" y="291071"/>
                </a:lnTo>
                <a:lnTo>
                  <a:pt x="64096" y="291071"/>
                </a:lnTo>
                <a:lnTo>
                  <a:pt x="62699" y="265709"/>
                </a:lnTo>
                <a:lnTo>
                  <a:pt x="75387" y="265012"/>
                </a:lnTo>
                <a:lnTo>
                  <a:pt x="73990" y="239649"/>
                </a:lnTo>
                <a:close/>
              </a:path>
              <a:path w="4898390" h="316230">
                <a:moveTo>
                  <a:pt x="75387" y="265012"/>
                </a:moveTo>
                <a:lnTo>
                  <a:pt x="62699" y="265709"/>
                </a:lnTo>
                <a:lnTo>
                  <a:pt x="64058" y="290373"/>
                </a:lnTo>
                <a:lnTo>
                  <a:pt x="64096" y="291071"/>
                </a:lnTo>
                <a:lnTo>
                  <a:pt x="76784" y="290373"/>
                </a:lnTo>
                <a:lnTo>
                  <a:pt x="75425" y="265709"/>
                </a:lnTo>
                <a:lnTo>
                  <a:pt x="75387" y="265012"/>
                </a:lnTo>
                <a:close/>
              </a:path>
              <a:path w="4898390" h="316230">
                <a:moveTo>
                  <a:pt x="76784" y="290373"/>
                </a:moveTo>
                <a:lnTo>
                  <a:pt x="64096" y="291071"/>
                </a:lnTo>
                <a:lnTo>
                  <a:pt x="76822" y="291071"/>
                </a:lnTo>
                <a:lnTo>
                  <a:pt x="76784" y="290373"/>
                </a:lnTo>
                <a:close/>
              </a:path>
              <a:path w="4898390" h="316230">
                <a:moveTo>
                  <a:pt x="4896942" y="0"/>
                </a:moveTo>
                <a:lnTo>
                  <a:pt x="75387" y="265012"/>
                </a:lnTo>
                <a:lnTo>
                  <a:pt x="76784" y="290373"/>
                </a:lnTo>
                <a:lnTo>
                  <a:pt x="4898339" y="25361"/>
                </a:lnTo>
                <a:lnTo>
                  <a:pt x="489694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037768" y="3629659"/>
            <a:ext cx="4241165" cy="1129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Convolve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filter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image</a:t>
            </a:r>
            <a:endParaRPr sz="2400">
              <a:latin typeface="Calibri"/>
              <a:cs typeface="Calibri"/>
            </a:endParaRPr>
          </a:p>
          <a:p>
            <a:pPr marL="12700" marR="29845">
              <a:lnSpc>
                <a:spcPct val="100800"/>
              </a:lnSpc>
            </a:pPr>
            <a:r>
              <a:rPr sz="2400" dirty="0">
                <a:latin typeface="Calibri"/>
                <a:cs typeface="Calibri"/>
              </a:rPr>
              <a:t>i.e.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“slide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over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image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spatially, </a:t>
            </a:r>
            <a:r>
              <a:rPr sz="2400" dirty="0">
                <a:latin typeface="Calibri"/>
                <a:cs typeface="Calibri"/>
              </a:rPr>
              <a:t>computing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products”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92437" y="5058517"/>
            <a:ext cx="73469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spc="-10" dirty="0">
                <a:solidFill>
                  <a:srgbClr val="4470C4"/>
                </a:solidFill>
                <a:latin typeface="Calibri"/>
                <a:cs typeface="Calibri"/>
              </a:rPr>
              <a:t>width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45779" y="5064613"/>
            <a:ext cx="33337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spc="-25" dirty="0">
                <a:solidFill>
                  <a:srgbClr val="4470C4"/>
                </a:solidFill>
                <a:latin typeface="Calibri"/>
                <a:cs typeface="Calibri"/>
              </a:rPr>
              <a:t>32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32368" y="5521813"/>
            <a:ext cx="1120775" cy="76644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ts val="2900"/>
              </a:lnSpc>
              <a:spcBef>
                <a:spcPts val="65"/>
              </a:spcBef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depth</a:t>
            </a:r>
            <a:r>
              <a:rPr sz="2400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/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channels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53438" y="5588869"/>
            <a:ext cx="180340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Convolution</a:t>
            </a:r>
            <a:r>
              <a:rPr spc="-225" dirty="0"/>
              <a:t> </a:t>
            </a:r>
            <a:r>
              <a:rPr spc="-10" dirty="0"/>
              <a:t>Layer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45779" y="5050028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32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3438" y="5574283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0541" y="1208533"/>
            <a:ext cx="3612515" cy="1567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3x32x32</a:t>
            </a:r>
            <a:r>
              <a:rPr sz="3200" spc="-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C00000"/>
                </a:solidFill>
                <a:latin typeface="Calibri"/>
                <a:cs typeface="Calibri"/>
              </a:rPr>
              <a:t>image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endParaRPr sz="3200">
              <a:latin typeface="Calibri"/>
              <a:cs typeface="Calibri"/>
            </a:endParaRPr>
          </a:p>
          <a:p>
            <a:pPr marL="1748789">
              <a:lnSpc>
                <a:spcPct val="100000"/>
              </a:lnSpc>
            </a:pPr>
            <a:r>
              <a:rPr sz="3200" dirty="0">
                <a:solidFill>
                  <a:srgbClr val="4470C4"/>
                </a:solidFill>
                <a:latin typeface="Calibri"/>
                <a:cs typeface="Calibri"/>
              </a:rPr>
              <a:t>3x5x5</a:t>
            </a:r>
            <a:r>
              <a:rPr sz="3200" spc="-80" dirty="0">
                <a:solidFill>
                  <a:srgbClr val="4470C4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4470C4"/>
                </a:solidFill>
                <a:latin typeface="Calibri"/>
                <a:cs typeface="Calibri"/>
              </a:rPr>
              <a:t>filter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12036" y="1891893"/>
            <a:ext cx="3286125" cy="3695700"/>
            <a:chOff x="1412036" y="1891893"/>
            <a:chExt cx="3286125" cy="3695700"/>
          </a:xfrm>
        </p:grpSpPr>
        <p:sp>
          <p:nvSpPr>
            <p:cNvPr id="7" name="object 7"/>
            <p:cNvSpPr/>
            <p:nvPr/>
          </p:nvSpPr>
          <p:spPr>
            <a:xfrm>
              <a:off x="2183968" y="3084817"/>
              <a:ext cx="175895" cy="884555"/>
            </a:xfrm>
            <a:custGeom>
              <a:avLst/>
              <a:gdLst/>
              <a:ahLst/>
              <a:cxnLst/>
              <a:rect l="l" t="t" r="r" b="b"/>
              <a:pathLst>
                <a:path w="175894" h="884554">
                  <a:moveTo>
                    <a:pt x="175425" y="0"/>
                  </a:moveTo>
                  <a:lnTo>
                    <a:pt x="0" y="0"/>
                  </a:lnTo>
                  <a:lnTo>
                    <a:pt x="0" y="884046"/>
                  </a:lnTo>
                  <a:lnTo>
                    <a:pt x="175425" y="884046"/>
                  </a:lnTo>
                  <a:lnTo>
                    <a:pt x="175425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59393" y="2883941"/>
              <a:ext cx="201295" cy="1085215"/>
            </a:xfrm>
            <a:custGeom>
              <a:avLst/>
              <a:gdLst/>
              <a:ahLst/>
              <a:cxnLst/>
              <a:rect l="l" t="t" r="r" b="b"/>
              <a:pathLst>
                <a:path w="201294" h="1085214">
                  <a:moveTo>
                    <a:pt x="200875" y="0"/>
                  </a:moveTo>
                  <a:lnTo>
                    <a:pt x="0" y="200875"/>
                  </a:lnTo>
                  <a:lnTo>
                    <a:pt x="0" y="1084922"/>
                  </a:lnTo>
                  <a:lnTo>
                    <a:pt x="200875" y="884034"/>
                  </a:lnTo>
                  <a:lnTo>
                    <a:pt x="200875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83968" y="2883941"/>
              <a:ext cx="376555" cy="201295"/>
            </a:xfrm>
            <a:custGeom>
              <a:avLst/>
              <a:gdLst/>
              <a:ahLst/>
              <a:cxnLst/>
              <a:rect l="l" t="t" r="r" b="b"/>
              <a:pathLst>
                <a:path w="376555" h="201294">
                  <a:moveTo>
                    <a:pt x="376300" y="0"/>
                  </a:moveTo>
                  <a:lnTo>
                    <a:pt x="200875" y="0"/>
                  </a:lnTo>
                  <a:lnTo>
                    <a:pt x="0" y="200875"/>
                  </a:lnTo>
                  <a:lnTo>
                    <a:pt x="175425" y="200875"/>
                  </a:lnTo>
                  <a:lnTo>
                    <a:pt x="376300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83968" y="2883941"/>
              <a:ext cx="376555" cy="1085215"/>
            </a:xfrm>
            <a:custGeom>
              <a:avLst/>
              <a:gdLst/>
              <a:ahLst/>
              <a:cxnLst/>
              <a:rect l="l" t="t" r="r" b="b"/>
              <a:pathLst>
                <a:path w="376555" h="1085214">
                  <a:moveTo>
                    <a:pt x="0" y="200877"/>
                  </a:moveTo>
                  <a:lnTo>
                    <a:pt x="200877" y="0"/>
                  </a:lnTo>
                  <a:lnTo>
                    <a:pt x="376302" y="0"/>
                  </a:lnTo>
                  <a:lnTo>
                    <a:pt x="376302" y="884040"/>
                  </a:lnTo>
                  <a:lnTo>
                    <a:pt x="175425" y="1084920"/>
                  </a:lnTo>
                  <a:lnTo>
                    <a:pt x="0" y="1084920"/>
                  </a:lnTo>
                  <a:lnTo>
                    <a:pt x="0" y="200877"/>
                  </a:lnTo>
                  <a:close/>
                </a:path>
                <a:path w="376555" h="1085214">
                  <a:moveTo>
                    <a:pt x="0" y="200877"/>
                  </a:moveTo>
                  <a:lnTo>
                    <a:pt x="175425" y="200877"/>
                  </a:lnTo>
                  <a:lnTo>
                    <a:pt x="376302" y="0"/>
                  </a:lnTo>
                </a:path>
                <a:path w="376555" h="1085214">
                  <a:moveTo>
                    <a:pt x="175425" y="200877"/>
                  </a:moveTo>
                  <a:lnTo>
                    <a:pt x="175425" y="1084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11738" y="3238246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4">
                  <a:moveTo>
                    <a:pt x="188150" y="0"/>
                  </a:moveTo>
                  <a:lnTo>
                    <a:pt x="138133" y="6721"/>
                  </a:lnTo>
                  <a:lnTo>
                    <a:pt x="93187" y="25688"/>
                  </a:lnTo>
                  <a:lnTo>
                    <a:pt x="55108" y="55108"/>
                  </a:lnTo>
                  <a:lnTo>
                    <a:pt x="25688" y="93187"/>
                  </a:lnTo>
                  <a:lnTo>
                    <a:pt x="6721" y="138133"/>
                  </a:lnTo>
                  <a:lnTo>
                    <a:pt x="0" y="188150"/>
                  </a:lnTo>
                  <a:lnTo>
                    <a:pt x="6721" y="238167"/>
                  </a:lnTo>
                  <a:lnTo>
                    <a:pt x="25688" y="283113"/>
                  </a:lnTo>
                  <a:lnTo>
                    <a:pt x="55108" y="321192"/>
                  </a:lnTo>
                  <a:lnTo>
                    <a:pt x="93187" y="350612"/>
                  </a:lnTo>
                  <a:lnTo>
                    <a:pt x="138133" y="369579"/>
                  </a:lnTo>
                  <a:lnTo>
                    <a:pt x="188150" y="376300"/>
                  </a:lnTo>
                  <a:lnTo>
                    <a:pt x="238172" y="369579"/>
                  </a:lnTo>
                  <a:lnTo>
                    <a:pt x="283118" y="350612"/>
                  </a:lnTo>
                  <a:lnTo>
                    <a:pt x="321197" y="321192"/>
                  </a:lnTo>
                  <a:lnTo>
                    <a:pt x="350615" y="283113"/>
                  </a:lnTo>
                  <a:lnTo>
                    <a:pt x="369580" y="238167"/>
                  </a:lnTo>
                  <a:lnTo>
                    <a:pt x="376300" y="188150"/>
                  </a:lnTo>
                  <a:lnTo>
                    <a:pt x="369580" y="138133"/>
                  </a:lnTo>
                  <a:lnTo>
                    <a:pt x="350615" y="93187"/>
                  </a:lnTo>
                  <a:lnTo>
                    <a:pt x="321197" y="55108"/>
                  </a:lnTo>
                  <a:lnTo>
                    <a:pt x="283118" y="25688"/>
                  </a:lnTo>
                  <a:lnTo>
                    <a:pt x="238172" y="6721"/>
                  </a:lnTo>
                  <a:lnTo>
                    <a:pt x="188150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11738" y="3238246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4">
                  <a:moveTo>
                    <a:pt x="0" y="188151"/>
                  </a:moveTo>
                  <a:lnTo>
                    <a:pt x="6720" y="138133"/>
                  </a:lnTo>
                  <a:lnTo>
                    <a:pt x="25688" y="93187"/>
                  </a:lnTo>
                  <a:lnTo>
                    <a:pt x="55108" y="55108"/>
                  </a:lnTo>
                  <a:lnTo>
                    <a:pt x="93187" y="25688"/>
                  </a:lnTo>
                  <a:lnTo>
                    <a:pt x="138133" y="6720"/>
                  </a:lnTo>
                  <a:lnTo>
                    <a:pt x="188151" y="0"/>
                  </a:lnTo>
                  <a:lnTo>
                    <a:pt x="238169" y="6720"/>
                  </a:lnTo>
                  <a:lnTo>
                    <a:pt x="283114" y="25688"/>
                  </a:lnTo>
                  <a:lnTo>
                    <a:pt x="321194" y="55108"/>
                  </a:lnTo>
                  <a:lnTo>
                    <a:pt x="350614" y="93187"/>
                  </a:lnTo>
                  <a:lnTo>
                    <a:pt x="369581" y="138133"/>
                  </a:lnTo>
                  <a:lnTo>
                    <a:pt x="376302" y="188151"/>
                  </a:lnTo>
                  <a:lnTo>
                    <a:pt x="369581" y="238169"/>
                  </a:lnTo>
                  <a:lnTo>
                    <a:pt x="350614" y="283114"/>
                  </a:lnTo>
                  <a:lnTo>
                    <a:pt x="321194" y="321194"/>
                  </a:lnTo>
                  <a:lnTo>
                    <a:pt x="283114" y="350614"/>
                  </a:lnTo>
                  <a:lnTo>
                    <a:pt x="238169" y="369581"/>
                  </a:lnTo>
                  <a:lnTo>
                    <a:pt x="188151" y="376302"/>
                  </a:lnTo>
                  <a:lnTo>
                    <a:pt x="138133" y="369581"/>
                  </a:lnTo>
                  <a:lnTo>
                    <a:pt x="93187" y="350614"/>
                  </a:lnTo>
                  <a:lnTo>
                    <a:pt x="55108" y="321194"/>
                  </a:lnTo>
                  <a:lnTo>
                    <a:pt x="25688" y="283114"/>
                  </a:lnTo>
                  <a:lnTo>
                    <a:pt x="6720" y="238169"/>
                  </a:lnTo>
                  <a:lnTo>
                    <a:pt x="0" y="188151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52255" y="3110077"/>
              <a:ext cx="1959610" cy="316865"/>
            </a:xfrm>
            <a:custGeom>
              <a:avLst/>
              <a:gdLst/>
              <a:ahLst/>
              <a:cxnLst/>
              <a:rect l="l" t="t" r="r" b="b"/>
              <a:pathLst>
                <a:path w="1959610" h="316864">
                  <a:moveTo>
                    <a:pt x="0" y="0"/>
                  </a:moveTo>
                  <a:lnTo>
                    <a:pt x="1959491" y="316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33802" y="2910928"/>
              <a:ext cx="1778000" cy="515620"/>
            </a:xfrm>
            <a:custGeom>
              <a:avLst/>
              <a:gdLst/>
              <a:ahLst/>
              <a:cxnLst/>
              <a:rect l="l" t="t" r="r" b="b"/>
              <a:pathLst>
                <a:path w="1778000" h="515620">
                  <a:moveTo>
                    <a:pt x="0" y="0"/>
                  </a:moveTo>
                  <a:lnTo>
                    <a:pt x="1777941" y="515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68600" y="3426397"/>
              <a:ext cx="1743710" cy="332740"/>
            </a:xfrm>
            <a:custGeom>
              <a:avLst/>
              <a:gdLst/>
              <a:ahLst/>
              <a:cxnLst/>
              <a:rect l="l" t="t" r="r" b="b"/>
              <a:pathLst>
                <a:path w="1743710" h="332739">
                  <a:moveTo>
                    <a:pt x="0" y="332713"/>
                  </a:moveTo>
                  <a:lnTo>
                    <a:pt x="1743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21561" y="2892120"/>
              <a:ext cx="284480" cy="2686050"/>
            </a:xfrm>
            <a:custGeom>
              <a:avLst/>
              <a:gdLst/>
              <a:ahLst/>
              <a:cxnLst/>
              <a:rect l="l" t="t" r="r" b="b"/>
              <a:pathLst>
                <a:path w="284480" h="2686050">
                  <a:moveTo>
                    <a:pt x="284149" y="0"/>
                  </a:moveTo>
                  <a:lnTo>
                    <a:pt x="0" y="0"/>
                  </a:lnTo>
                  <a:lnTo>
                    <a:pt x="0" y="2685542"/>
                  </a:lnTo>
                  <a:lnTo>
                    <a:pt x="284149" y="2685542"/>
                  </a:lnTo>
                  <a:lnTo>
                    <a:pt x="284149" y="0"/>
                  </a:lnTo>
                  <a:close/>
                </a:path>
              </a:pathLst>
            </a:custGeom>
            <a:solidFill>
              <a:srgbClr val="F3CCCC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05711" y="1901418"/>
              <a:ext cx="991235" cy="3676650"/>
            </a:xfrm>
            <a:custGeom>
              <a:avLst/>
              <a:gdLst/>
              <a:ahLst/>
              <a:cxnLst/>
              <a:rect l="l" t="t" r="r" b="b"/>
              <a:pathLst>
                <a:path w="991235" h="3676650">
                  <a:moveTo>
                    <a:pt x="990714" y="0"/>
                  </a:moveTo>
                  <a:lnTo>
                    <a:pt x="0" y="990701"/>
                  </a:lnTo>
                  <a:lnTo>
                    <a:pt x="0" y="3676243"/>
                  </a:lnTo>
                  <a:lnTo>
                    <a:pt x="990714" y="2685529"/>
                  </a:lnTo>
                  <a:lnTo>
                    <a:pt x="990714" y="0"/>
                  </a:lnTo>
                  <a:close/>
                </a:path>
              </a:pathLst>
            </a:custGeom>
            <a:solidFill>
              <a:srgbClr val="C4A3A3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21561" y="1901418"/>
              <a:ext cx="1275080" cy="991235"/>
            </a:xfrm>
            <a:custGeom>
              <a:avLst/>
              <a:gdLst/>
              <a:ahLst/>
              <a:cxnLst/>
              <a:rect l="l" t="t" r="r" b="b"/>
              <a:pathLst>
                <a:path w="1275080" h="991235">
                  <a:moveTo>
                    <a:pt x="1274864" y="0"/>
                  </a:moveTo>
                  <a:lnTo>
                    <a:pt x="990714" y="0"/>
                  </a:lnTo>
                  <a:lnTo>
                    <a:pt x="0" y="990701"/>
                  </a:lnTo>
                  <a:lnTo>
                    <a:pt x="284149" y="990701"/>
                  </a:lnTo>
                  <a:lnTo>
                    <a:pt x="1274864" y="0"/>
                  </a:lnTo>
                  <a:close/>
                </a:path>
              </a:pathLst>
            </a:custGeom>
            <a:solidFill>
              <a:srgbClr val="F6D5D5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21561" y="1901418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80" h="3676650">
                  <a:moveTo>
                    <a:pt x="0" y="990712"/>
                  </a:moveTo>
                  <a:lnTo>
                    <a:pt x="990714" y="0"/>
                  </a:lnTo>
                  <a:lnTo>
                    <a:pt x="1274870" y="0"/>
                  </a:lnTo>
                  <a:lnTo>
                    <a:pt x="1274870" y="2685531"/>
                  </a:lnTo>
                  <a:lnTo>
                    <a:pt x="284154" y="3676242"/>
                  </a:lnTo>
                  <a:lnTo>
                    <a:pt x="0" y="3676242"/>
                  </a:lnTo>
                  <a:lnTo>
                    <a:pt x="0" y="990712"/>
                  </a:lnTo>
                  <a:close/>
                </a:path>
                <a:path w="1275080" h="3676650">
                  <a:moveTo>
                    <a:pt x="0" y="990712"/>
                  </a:moveTo>
                  <a:lnTo>
                    <a:pt x="284154" y="990712"/>
                  </a:lnTo>
                  <a:lnTo>
                    <a:pt x="1274870" y="0"/>
                  </a:lnTo>
                </a:path>
                <a:path w="1275080" h="3676650">
                  <a:moveTo>
                    <a:pt x="284154" y="990712"/>
                  </a:moveTo>
                  <a:lnTo>
                    <a:pt x="284154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826816" y="4035044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32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803165" y="3571011"/>
            <a:ext cx="619125" cy="283845"/>
          </a:xfrm>
          <a:custGeom>
            <a:avLst/>
            <a:gdLst/>
            <a:ahLst/>
            <a:cxnLst/>
            <a:rect l="l" t="t" r="r" b="b"/>
            <a:pathLst>
              <a:path w="619125" h="283845">
                <a:moveTo>
                  <a:pt x="74940" y="23282"/>
                </a:moveTo>
                <a:lnTo>
                  <a:pt x="64799" y="46576"/>
                </a:lnTo>
                <a:lnTo>
                  <a:pt x="608711" y="283425"/>
                </a:lnTo>
                <a:lnTo>
                  <a:pt x="618858" y="260134"/>
                </a:lnTo>
                <a:lnTo>
                  <a:pt x="74940" y="23282"/>
                </a:lnTo>
                <a:close/>
              </a:path>
              <a:path w="619125" h="283845">
                <a:moveTo>
                  <a:pt x="85077" y="0"/>
                </a:moveTo>
                <a:lnTo>
                  <a:pt x="0" y="4508"/>
                </a:lnTo>
                <a:lnTo>
                  <a:pt x="54660" y="69862"/>
                </a:lnTo>
                <a:lnTo>
                  <a:pt x="64799" y="46576"/>
                </a:lnTo>
                <a:lnTo>
                  <a:pt x="53149" y="41503"/>
                </a:lnTo>
                <a:lnTo>
                  <a:pt x="63296" y="18211"/>
                </a:lnTo>
                <a:lnTo>
                  <a:pt x="77148" y="18211"/>
                </a:lnTo>
                <a:lnTo>
                  <a:pt x="85077" y="0"/>
                </a:lnTo>
                <a:close/>
              </a:path>
              <a:path w="619125" h="283845">
                <a:moveTo>
                  <a:pt x="63296" y="18211"/>
                </a:moveTo>
                <a:lnTo>
                  <a:pt x="53149" y="41503"/>
                </a:lnTo>
                <a:lnTo>
                  <a:pt x="64799" y="46576"/>
                </a:lnTo>
                <a:lnTo>
                  <a:pt x="74940" y="23282"/>
                </a:lnTo>
                <a:lnTo>
                  <a:pt x="63296" y="18211"/>
                </a:lnTo>
                <a:close/>
              </a:path>
              <a:path w="619125" h="283845">
                <a:moveTo>
                  <a:pt x="77148" y="18211"/>
                </a:moveTo>
                <a:lnTo>
                  <a:pt x="63296" y="18211"/>
                </a:lnTo>
                <a:lnTo>
                  <a:pt x="74940" y="23282"/>
                </a:lnTo>
                <a:lnTo>
                  <a:pt x="77148" y="182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510326" y="3748532"/>
            <a:ext cx="6447155" cy="2278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1</a:t>
            </a:r>
            <a:r>
              <a:rPr sz="2400" b="1" spc="-10" dirty="0">
                <a:latin typeface="Calibri"/>
                <a:cs typeface="Calibri"/>
              </a:rPr>
              <a:t> number:</a:t>
            </a:r>
            <a:endParaRPr sz="2400">
              <a:latin typeface="Calibri"/>
              <a:cs typeface="Calibri"/>
            </a:endParaRPr>
          </a:p>
          <a:p>
            <a:pPr marL="38100" marR="30480">
              <a:lnSpc>
                <a:spcPct val="100800"/>
              </a:lnSpc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result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taking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product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between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small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3x5x5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chunk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image</a:t>
            </a:r>
            <a:endParaRPr sz="2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2400" dirty="0">
                <a:latin typeface="Calibri"/>
                <a:cs typeface="Calibri"/>
              </a:rPr>
              <a:t>(i.e.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3*5*5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75-</a:t>
            </a:r>
            <a:r>
              <a:rPr sz="2400" dirty="0">
                <a:latin typeface="Calibri"/>
                <a:cs typeface="Calibri"/>
              </a:rPr>
              <a:t>dimensional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product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bias)</a:t>
            </a:r>
            <a:endParaRPr sz="2400">
              <a:latin typeface="Calibri"/>
              <a:cs typeface="Calibri"/>
            </a:endParaRPr>
          </a:p>
          <a:p>
            <a:pPr marL="60325">
              <a:lnSpc>
                <a:spcPct val="100000"/>
              </a:lnSpc>
              <a:spcBef>
                <a:spcPts val="1820"/>
              </a:spcBef>
            </a:pPr>
            <a:r>
              <a:rPr sz="3600" spc="160" dirty="0">
                <a:latin typeface="Cambria Math"/>
                <a:cs typeface="Cambria Math"/>
              </a:rPr>
              <a:t>𝑤</a:t>
            </a:r>
            <a:r>
              <a:rPr sz="3900" spc="240" baseline="27777" dirty="0">
                <a:latin typeface="Cambria Math"/>
                <a:cs typeface="Cambria Math"/>
              </a:rPr>
              <a:t>𝑇</a:t>
            </a:r>
            <a:r>
              <a:rPr sz="3600" spc="160" dirty="0">
                <a:latin typeface="Cambria Math"/>
                <a:cs typeface="Cambria Math"/>
              </a:rPr>
              <a:t>𝑥</a:t>
            </a:r>
            <a:r>
              <a:rPr sz="3600" spc="105" dirty="0">
                <a:latin typeface="Cambria Math"/>
                <a:cs typeface="Cambria Math"/>
              </a:rPr>
              <a:t> </a:t>
            </a:r>
            <a:r>
              <a:rPr sz="3600" dirty="0">
                <a:latin typeface="Cambria Math"/>
                <a:cs typeface="Cambria Math"/>
              </a:rPr>
              <a:t>+</a:t>
            </a:r>
            <a:r>
              <a:rPr sz="3600" spc="5" dirty="0">
                <a:latin typeface="Cambria Math"/>
                <a:cs typeface="Cambria Math"/>
              </a:rPr>
              <a:t> </a:t>
            </a:r>
            <a:r>
              <a:rPr sz="3600" spc="-60" dirty="0">
                <a:latin typeface="Cambria Math"/>
                <a:cs typeface="Cambria Math"/>
              </a:rPr>
              <a:t>𝑏</a:t>
            </a:r>
            <a:endParaRPr sz="360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32739"/>
            <a:ext cx="36861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Convolution</a:t>
            </a:r>
            <a:r>
              <a:rPr spc="-225" dirty="0"/>
              <a:t> </a:t>
            </a:r>
            <a:r>
              <a:rPr spc="-10" dirty="0"/>
              <a:t>Layer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45779" y="5050028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32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3438" y="5574283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0541" y="1208533"/>
            <a:ext cx="3612515" cy="1567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3x32x32</a:t>
            </a:r>
            <a:r>
              <a:rPr sz="3200" spc="-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C00000"/>
                </a:solidFill>
                <a:latin typeface="Calibri"/>
                <a:cs typeface="Calibri"/>
              </a:rPr>
              <a:t>image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endParaRPr sz="3200">
              <a:latin typeface="Calibri"/>
              <a:cs typeface="Calibri"/>
            </a:endParaRPr>
          </a:p>
          <a:p>
            <a:pPr marL="1748789">
              <a:lnSpc>
                <a:spcPct val="100000"/>
              </a:lnSpc>
            </a:pPr>
            <a:r>
              <a:rPr sz="3200" dirty="0">
                <a:solidFill>
                  <a:srgbClr val="4470C4"/>
                </a:solidFill>
                <a:latin typeface="Calibri"/>
                <a:cs typeface="Calibri"/>
              </a:rPr>
              <a:t>3x5x5</a:t>
            </a:r>
            <a:r>
              <a:rPr sz="3200" spc="-80" dirty="0">
                <a:solidFill>
                  <a:srgbClr val="4470C4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4470C4"/>
                </a:solidFill>
                <a:latin typeface="Calibri"/>
                <a:cs typeface="Calibri"/>
              </a:rPr>
              <a:t>filter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12036" y="1891893"/>
            <a:ext cx="3286125" cy="3695700"/>
            <a:chOff x="1412036" y="1891893"/>
            <a:chExt cx="3286125" cy="3695700"/>
          </a:xfrm>
        </p:grpSpPr>
        <p:sp>
          <p:nvSpPr>
            <p:cNvPr id="7" name="object 7"/>
            <p:cNvSpPr/>
            <p:nvPr/>
          </p:nvSpPr>
          <p:spPr>
            <a:xfrm>
              <a:off x="2183968" y="3084817"/>
              <a:ext cx="175895" cy="884555"/>
            </a:xfrm>
            <a:custGeom>
              <a:avLst/>
              <a:gdLst/>
              <a:ahLst/>
              <a:cxnLst/>
              <a:rect l="l" t="t" r="r" b="b"/>
              <a:pathLst>
                <a:path w="175894" h="884554">
                  <a:moveTo>
                    <a:pt x="175425" y="0"/>
                  </a:moveTo>
                  <a:lnTo>
                    <a:pt x="0" y="0"/>
                  </a:lnTo>
                  <a:lnTo>
                    <a:pt x="0" y="884046"/>
                  </a:lnTo>
                  <a:lnTo>
                    <a:pt x="175425" y="884046"/>
                  </a:lnTo>
                  <a:lnTo>
                    <a:pt x="175425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59393" y="2883941"/>
              <a:ext cx="201295" cy="1085215"/>
            </a:xfrm>
            <a:custGeom>
              <a:avLst/>
              <a:gdLst/>
              <a:ahLst/>
              <a:cxnLst/>
              <a:rect l="l" t="t" r="r" b="b"/>
              <a:pathLst>
                <a:path w="201294" h="1085214">
                  <a:moveTo>
                    <a:pt x="200875" y="0"/>
                  </a:moveTo>
                  <a:lnTo>
                    <a:pt x="0" y="200875"/>
                  </a:lnTo>
                  <a:lnTo>
                    <a:pt x="0" y="1084922"/>
                  </a:lnTo>
                  <a:lnTo>
                    <a:pt x="200875" y="884034"/>
                  </a:lnTo>
                  <a:lnTo>
                    <a:pt x="200875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83968" y="2883941"/>
              <a:ext cx="376555" cy="201295"/>
            </a:xfrm>
            <a:custGeom>
              <a:avLst/>
              <a:gdLst/>
              <a:ahLst/>
              <a:cxnLst/>
              <a:rect l="l" t="t" r="r" b="b"/>
              <a:pathLst>
                <a:path w="376555" h="201294">
                  <a:moveTo>
                    <a:pt x="376300" y="0"/>
                  </a:moveTo>
                  <a:lnTo>
                    <a:pt x="200875" y="0"/>
                  </a:lnTo>
                  <a:lnTo>
                    <a:pt x="0" y="200875"/>
                  </a:lnTo>
                  <a:lnTo>
                    <a:pt x="175425" y="200875"/>
                  </a:lnTo>
                  <a:lnTo>
                    <a:pt x="376300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83968" y="2883941"/>
              <a:ext cx="376555" cy="1085215"/>
            </a:xfrm>
            <a:custGeom>
              <a:avLst/>
              <a:gdLst/>
              <a:ahLst/>
              <a:cxnLst/>
              <a:rect l="l" t="t" r="r" b="b"/>
              <a:pathLst>
                <a:path w="376555" h="1085214">
                  <a:moveTo>
                    <a:pt x="0" y="200877"/>
                  </a:moveTo>
                  <a:lnTo>
                    <a:pt x="200877" y="0"/>
                  </a:lnTo>
                  <a:lnTo>
                    <a:pt x="376302" y="0"/>
                  </a:lnTo>
                  <a:lnTo>
                    <a:pt x="376302" y="884040"/>
                  </a:lnTo>
                  <a:lnTo>
                    <a:pt x="175425" y="1084920"/>
                  </a:lnTo>
                  <a:lnTo>
                    <a:pt x="0" y="1084920"/>
                  </a:lnTo>
                  <a:lnTo>
                    <a:pt x="0" y="200877"/>
                  </a:lnTo>
                  <a:close/>
                </a:path>
                <a:path w="376555" h="1085214">
                  <a:moveTo>
                    <a:pt x="0" y="200877"/>
                  </a:moveTo>
                  <a:lnTo>
                    <a:pt x="175425" y="200877"/>
                  </a:lnTo>
                  <a:lnTo>
                    <a:pt x="376302" y="0"/>
                  </a:lnTo>
                </a:path>
                <a:path w="376555" h="1085214">
                  <a:moveTo>
                    <a:pt x="175425" y="200877"/>
                  </a:moveTo>
                  <a:lnTo>
                    <a:pt x="175425" y="1084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11738" y="3238246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4">
                  <a:moveTo>
                    <a:pt x="188150" y="0"/>
                  </a:moveTo>
                  <a:lnTo>
                    <a:pt x="138133" y="6721"/>
                  </a:lnTo>
                  <a:lnTo>
                    <a:pt x="93187" y="25688"/>
                  </a:lnTo>
                  <a:lnTo>
                    <a:pt x="55108" y="55108"/>
                  </a:lnTo>
                  <a:lnTo>
                    <a:pt x="25688" y="93187"/>
                  </a:lnTo>
                  <a:lnTo>
                    <a:pt x="6721" y="138133"/>
                  </a:lnTo>
                  <a:lnTo>
                    <a:pt x="0" y="188150"/>
                  </a:lnTo>
                  <a:lnTo>
                    <a:pt x="6721" y="238167"/>
                  </a:lnTo>
                  <a:lnTo>
                    <a:pt x="25688" y="283113"/>
                  </a:lnTo>
                  <a:lnTo>
                    <a:pt x="55108" y="321192"/>
                  </a:lnTo>
                  <a:lnTo>
                    <a:pt x="93187" y="350612"/>
                  </a:lnTo>
                  <a:lnTo>
                    <a:pt x="138133" y="369579"/>
                  </a:lnTo>
                  <a:lnTo>
                    <a:pt x="188150" y="376300"/>
                  </a:lnTo>
                  <a:lnTo>
                    <a:pt x="238172" y="369579"/>
                  </a:lnTo>
                  <a:lnTo>
                    <a:pt x="283118" y="350612"/>
                  </a:lnTo>
                  <a:lnTo>
                    <a:pt x="321197" y="321192"/>
                  </a:lnTo>
                  <a:lnTo>
                    <a:pt x="350615" y="283113"/>
                  </a:lnTo>
                  <a:lnTo>
                    <a:pt x="369580" y="238167"/>
                  </a:lnTo>
                  <a:lnTo>
                    <a:pt x="376300" y="188150"/>
                  </a:lnTo>
                  <a:lnTo>
                    <a:pt x="369580" y="138133"/>
                  </a:lnTo>
                  <a:lnTo>
                    <a:pt x="350615" y="93187"/>
                  </a:lnTo>
                  <a:lnTo>
                    <a:pt x="321197" y="55108"/>
                  </a:lnTo>
                  <a:lnTo>
                    <a:pt x="283118" y="25688"/>
                  </a:lnTo>
                  <a:lnTo>
                    <a:pt x="238172" y="6721"/>
                  </a:lnTo>
                  <a:lnTo>
                    <a:pt x="188150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11738" y="3238246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4">
                  <a:moveTo>
                    <a:pt x="0" y="188151"/>
                  </a:moveTo>
                  <a:lnTo>
                    <a:pt x="6720" y="138133"/>
                  </a:lnTo>
                  <a:lnTo>
                    <a:pt x="25688" y="93187"/>
                  </a:lnTo>
                  <a:lnTo>
                    <a:pt x="55108" y="55108"/>
                  </a:lnTo>
                  <a:lnTo>
                    <a:pt x="93187" y="25688"/>
                  </a:lnTo>
                  <a:lnTo>
                    <a:pt x="138133" y="6720"/>
                  </a:lnTo>
                  <a:lnTo>
                    <a:pt x="188151" y="0"/>
                  </a:lnTo>
                  <a:lnTo>
                    <a:pt x="238169" y="6720"/>
                  </a:lnTo>
                  <a:lnTo>
                    <a:pt x="283114" y="25688"/>
                  </a:lnTo>
                  <a:lnTo>
                    <a:pt x="321194" y="55108"/>
                  </a:lnTo>
                  <a:lnTo>
                    <a:pt x="350614" y="93187"/>
                  </a:lnTo>
                  <a:lnTo>
                    <a:pt x="369581" y="138133"/>
                  </a:lnTo>
                  <a:lnTo>
                    <a:pt x="376302" y="188151"/>
                  </a:lnTo>
                  <a:lnTo>
                    <a:pt x="369581" y="238169"/>
                  </a:lnTo>
                  <a:lnTo>
                    <a:pt x="350614" y="283114"/>
                  </a:lnTo>
                  <a:lnTo>
                    <a:pt x="321194" y="321194"/>
                  </a:lnTo>
                  <a:lnTo>
                    <a:pt x="283114" y="350614"/>
                  </a:lnTo>
                  <a:lnTo>
                    <a:pt x="238169" y="369581"/>
                  </a:lnTo>
                  <a:lnTo>
                    <a:pt x="188151" y="376302"/>
                  </a:lnTo>
                  <a:lnTo>
                    <a:pt x="138133" y="369581"/>
                  </a:lnTo>
                  <a:lnTo>
                    <a:pt x="93187" y="350614"/>
                  </a:lnTo>
                  <a:lnTo>
                    <a:pt x="55108" y="321194"/>
                  </a:lnTo>
                  <a:lnTo>
                    <a:pt x="25688" y="283114"/>
                  </a:lnTo>
                  <a:lnTo>
                    <a:pt x="6720" y="238169"/>
                  </a:lnTo>
                  <a:lnTo>
                    <a:pt x="0" y="188151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52255" y="3110077"/>
              <a:ext cx="1959610" cy="316865"/>
            </a:xfrm>
            <a:custGeom>
              <a:avLst/>
              <a:gdLst/>
              <a:ahLst/>
              <a:cxnLst/>
              <a:rect l="l" t="t" r="r" b="b"/>
              <a:pathLst>
                <a:path w="1959610" h="316864">
                  <a:moveTo>
                    <a:pt x="0" y="0"/>
                  </a:moveTo>
                  <a:lnTo>
                    <a:pt x="1959491" y="316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33802" y="2910928"/>
              <a:ext cx="1778000" cy="515620"/>
            </a:xfrm>
            <a:custGeom>
              <a:avLst/>
              <a:gdLst/>
              <a:ahLst/>
              <a:cxnLst/>
              <a:rect l="l" t="t" r="r" b="b"/>
              <a:pathLst>
                <a:path w="1778000" h="515620">
                  <a:moveTo>
                    <a:pt x="0" y="0"/>
                  </a:moveTo>
                  <a:lnTo>
                    <a:pt x="1777941" y="515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68600" y="3426397"/>
              <a:ext cx="1743710" cy="332740"/>
            </a:xfrm>
            <a:custGeom>
              <a:avLst/>
              <a:gdLst/>
              <a:ahLst/>
              <a:cxnLst/>
              <a:rect l="l" t="t" r="r" b="b"/>
              <a:pathLst>
                <a:path w="1743710" h="332739">
                  <a:moveTo>
                    <a:pt x="0" y="332713"/>
                  </a:moveTo>
                  <a:lnTo>
                    <a:pt x="1743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21561" y="2892120"/>
              <a:ext cx="284480" cy="2686050"/>
            </a:xfrm>
            <a:custGeom>
              <a:avLst/>
              <a:gdLst/>
              <a:ahLst/>
              <a:cxnLst/>
              <a:rect l="l" t="t" r="r" b="b"/>
              <a:pathLst>
                <a:path w="284480" h="2686050">
                  <a:moveTo>
                    <a:pt x="284149" y="0"/>
                  </a:moveTo>
                  <a:lnTo>
                    <a:pt x="0" y="0"/>
                  </a:lnTo>
                  <a:lnTo>
                    <a:pt x="0" y="2685542"/>
                  </a:lnTo>
                  <a:lnTo>
                    <a:pt x="284149" y="2685542"/>
                  </a:lnTo>
                  <a:lnTo>
                    <a:pt x="284149" y="0"/>
                  </a:lnTo>
                  <a:close/>
                </a:path>
              </a:pathLst>
            </a:custGeom>
            <a:solidFill>
              <a:srgbClr val="F3CCCC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05711" y="1901418"/>
              <a:ext cx="991235" cy="3676650"/>
            </a:xfrm>
            <a:custGeom>
              <a:avLst/>
              <a:gdLst/>
              <a:ahLst/>
              <a:cxnLst/>
              <a:rect l="l" t="t" r="r" b="b"/>
              <a:pathLst>
                <a:path w="991235" h="3676650">
                  <a:moveTo>
                    <a:pt x="990714" y="0"/>
                  </a:moveTo>
                  <a:lnTo>
                    <a:pt x="0" y="990701"/>
                  </a:lnTo>
                  <a:lnTo>
                    <a:pt x="0" y="3676243"/>
                  </a:lnTo>
                  <a:lnTo>
                    <a:pt x="990714" y="2685529"/>
                  </a:lnTo>
                  <a:lnTo>
                    <a:pt x="990714" y="0"/>
                  </a:lnTo>
                  <a:close/>
                </a:path>
              </a:pathLst>
            </a:custGeom>
            <a:solidFill>
              <a:srgbClr val="C4A3A3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21561" y="1901418"/>
              <a:ext cx="1275080" cy="991235"/>
            </a:xfrm>
            <a:custGeom>
              <a:avLst/>
              <a:gdLst/>
              <a:ahLst/>
              <a:cxnLst/>
              <a:rect l="l" t="t" r="r" b="b"/>
              <a:pathLst>
                <a:path w="1275080" h="991235">
                  <a:moveTo>
                    <a:pt x="1274864" y="0"/>
                  </a:moveTo>
                  <a:lnTo>
                    <a:pt x="990714" y="0"/>
                  </a:lnTo>
                  <a:lnTo>
                    <a:pt x="0" y="990701"/>
                  </a:lnTo>
                  <a:lnTo>
                    <a:pt x="284149" y="990701"/>
                  </a:lnTo>
                  <a:lnTo>
                    <a:pt x="1274864" y="0"/>
                  </a:lnTo>
                  <a:close/>
                </a:path>
              </a:pathLst>
            </a:custGeom>
            <a:solidFill>
              <a:srgbClr val="F6D5D5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21561" y="1901418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80" h="3676650">
                  <a:moveTo>
                    <a:pt x="0" y="990712"/>
                  </a:moveTo>
                  <a:lnTo>
                    <a:pt x="990714" y="0"/>
                  </a:lnTo>
                  <a:lnTo>
                    <a:pt x="1274870" y="0"/>
                  </a:lnTo>
                  <a:lnTo>
                    <a:pt x="1274870" y="2685531"/>
                  </a:lnTo>
                  <a:lnTo>
                    <a:pt x="284154" y="3676242"/>
                  </a:lnTo>
                  <a:lnTo>
                    <a:pt x="0" y="3676242"/>
                  </a:lnTo>
                  <a:lnTo>
                    <a:pt x="0" y="990712"/>
                  </a:lnTo>
                  <a:close/>
                </a:path>
                <a:path w="1275080" h="3676650">
                  <a:moveTo>
                    <a:pt x="0" y="990712"/>
                  </a:moveTo>
                  <a:lnTo>
                    <a:pt x="284154" y="990712"/>
                  </a:lnTo>
                  <a:lnTo>
                    <a:pt x="1274870" y="0"/>
                  </a:lnTo>
                </a:path>
                <a:path w="1275080" h="3676650">
                  <a:moveTo>
                    <a:pt x="284154" y="990712"/>
                  </a:moveTo>
                  <a:lnTo>
                    <a:pt x="284154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826816" y="4035044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32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890604" y="3388296"/>
            <a:ext cx="4386580" cy="76200"/>
          </a:xfrm>
          <a:custGeom>
            <a:avLst/>
            <a:gdLst/>
            <a:ahLst/>
            <a:cxnLst/>
            <a:rect l="l" t="t" r="r" b="b"/>
            <a:pathLst>
              <a:path w="4386580" h="76200">
                <a:moveTo>
                  <a:pt x="4310037" y="0"/>
                </a:moveTo>
                <a:lnTo>
                  <a:pt x="4310037" y="76200"/>
                </a:lnTo>
                <a:lnTo>
                  <a:pt x="4360837" y="50800"/>
                </a:lnTo>
                <a:lnTo>
                  <a:pt x="4322737" y="50800"/>
                </a:lnTo>
                <a:lnTo>
                  <a:pt x="4322737" y="25400"/>
                </a:lnTo>
                <a:lnTo>
                  <a:pt x="4360837" y="25400"/>
                </a:lnTo>
                <a:lnTo>
                  <a:pt x="4310037" y="0"/>
                </a:lnTo>
                <a:close/>
              </a:path>
              <a:path w="4386580" h="76200">
                <a:moveTo>
                  <a:pt x="4310037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4310037" y="50800"/>
                </a:lnTo>
                <a:lnTo>
                  <a:pt x="4310037" y="25400"/>
                </a:lnTo>
                <a:close/>
              </a:path>
              <a:path w="4386580" h="76200">
                <a:moveTo>
                  <a:pt x="4360837" y="25400"/>
                </a:moveTo>
                <a:lnTo>
                  <a:pt x="4322737" y="25400"/>
                </a:lnTo>
                <a:lnTo>
                  <a:pt x="4322737" y="50800"/>
                </a:lnTo>
                <a:lnTo>
                  <a:pt x="4360837" y="50800"/>
                </a:lnTo>
                <a:lnTo>
                  <a:pt x="4386237" y="38100"/>
                </a:lnTo>
                <a:lnTo>
                  <a:pt x="4360837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695784" y="3669283"/>
            <a:ext cx="25603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convolve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(slide)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over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spatial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locations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9421279" y="1578749"/>
            <a:ext cx="1294130" cy="3695700"/>
            <a:chOff x="9421279" y="1578749"/>
            <a:chExt cx="1294130" cy="3695700"/>
          </a:xfrm>
        </p:grpSpPr>
        <p:sp>
          <p:nvSpPr>
            <p:cNvPr id="24" name="object 24"/>
            <p:cNvSpPr/>
            <p:nvPr/>
          </p:nvSpPr>
          <p:spPr>
            <a:xfrm>
              <a:off x="9430804" y="2740202"/>
              <a:ext cx="123189" cy="2524760"/>
            </a:xfrm>
            <a:custGeom>
              <a:avLst/>
              <a:gdLst/>
              <a:ahLst/>
              <a:cxnLst/>
              <a:rect l="l" t="t" r="r" b="b"/>
              <a:pathLst>
                <a:path w="123190" h="2524760">
                  <a:moveTo>
                    <a:pt x="122936" y="0"/>
                  </a:moveTo>
                  <a:lnTo>
                    <a:pt x="0" y="0"/>
                  </a:lnTo>
                  <a:lnTo>
                    <a:pt x="0" y="2524315"/>
                  </a:lnTo>
                  <a:lnTo>
                    <a:pt x="122936" y="2524315"/>
                  </a:lnTo>
                  <a:lnTo>
                    <a:pt x="122936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553740" y="1588274"/>
              <a:ext cx="1152525" cy="3676650"/>
            </a:xfrm>
            <a:custGeom>
              <a:avLst/>
              <a:gdLst/>
              <a:ahLst/>
              <a:cxnLst/>
              <a:rect l="l" t="t" r="r" b="b"/>
              <a:pathLst>
                <a:path w="1152525" h="3676650">
                  <a:moveTo>
                    <a:pt x="1151940" y="0"/>
                  </a:moveTo>
                  <a:lnTo>
                    <a:pt x="0" y="1151928"/>
                  </a:lnTo>
                  <a:lnTo>
                    <a:pt x="0" y="3676243"/>
                  </a:lnTo>
                  <a:lnTo>
                    <a:pt x="1151940" y="2524315"/>
                  </a:lnTo>
                  <a:lnTo>
                    <a:pt x="1151940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430804" y="1588274"/>
              <a:ext cx="1275080" cy="1152525"/>
            </a:xfrm>
            <a:custGeom>
              <a:avLst/>
              <a:gdLst/>
              <a:ahLst/>
              <a:cxnLst/>
              <a:rect l="l" t="t" r="r" b="b"/>
              <a:pathLst>
                <a:path w="1275079" h="1152525">
                  <a:moveTo>
                    <a:pt x="1274876" y="0"/>
                  </a:moveTo>
                  <a:lnTo>
                    <a:pt x="1151940" y="0"/>
                  </a:lnTo>
                  <a:lnTo>
                    <a:pt x="0" y="1151928"/>
                  </a:lnTo>
                  <a:lnTo>
                    <a:pt x="122936" y="1151928"/>
                  </a:lnTo>
                  <a:lnTo>
                    <a:pt x="1274876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430804" y="1588274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1151930"/>
                  </a:moveTo>
                  <a:lnTo>
                    <a:pt x="1151930" y="0"/>
                  </a:lnTo>
                  <a:lnTo>
                    <a:pt x="1274870" y="0"/>
                  </a:lnTo>
                  <a:lnTo>
                    <a:pt x="1274870" y="2524311"/>
                  </a:lnTo>
                  <a:lnTo>
                    <a:pt x="122936" y="3676242"/>
                  </a:lnTo>
                  <a:lnTo>
                    <a:pt x="0" y="3676242"/>
                  </a:lnTo>
                  <a:lnTo>
                    <a:pt x="0" y="1151930"/>
                  </a:lnTo>
                  <a:close/>
                </a:path>
                <a:path w="1275079" h="3676650">
                  <a:moveTo>
                    <a:pt x="0" y="1151930"/>
                  </a:moveTo>
                  <a:lnTo>
                    <a:pt x="122936" y="1151930"/>
                  </a:lnTo>
                  <a:lnTo>
                    <a:pt x="1274870" y="0"/>
                  </a:lnTo>
                </a:path>
                <a:path w="1275079" h="3676650">
                  <a:moveTo>
                    <a:pt x="122936" y="1151930"/>
                  </a:moveTo>
                  <a:lnTo>
                    <a:pt x="122936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706345" y="486157"/>
            <a:ext cx="2477770" cy="998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3829"/>
              </a:lnSpc>
              <a:spcBef>
                <a:spcPts val="100"/>
              </a:spcBef>
            </a:pPr>
            <a:r>
              <a:rPr sz="3200" spc="-10" dirty="0">
                <a:latin typeface="Calibri"/>
                <a:cs typeface="Calibri"/>
              </a:rPr>
              <a:t>1x28x28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ts val="3829"/>
              </a:lnSpc>
            </a:pPr>
            <a:r>
              <a:rPr sz="3200" spc="-10" dirty="0">
                <a:latin typeface="Calibri"/>
                <a:cs typeface="Calibri"/>
              </a:rPr>
              <a:t>activation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map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29" name="object 29"/>
          <p:cNvSpPr txBox="1"/>
          <p:nvPr/>
        </p:nvSpPr>
        <p:spPr>
          <a:xfrm>
            <a:off x="9386011" y="5287771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275785" y="4681220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28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814849" y="2800603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28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32739"/>
            <a:ext cx="36861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Convolution</a:t>
            </a:r>
            <a:r>
              <a:rPr spc="-225" dirty="0"/>
              <a:t> </a:t>
            </a:r>
            <a:r>
              <a:rPr spc="-10" dirty="0"/>
              <a:t>Layer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45779" y="5050028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32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3438" y="5574283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0541" y="1208533"/>
            <a:ext cx="25050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3x32x32</a:t>
            </a:r>
            <a:r>
              <a:rPr sz="3200" spc="-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C00000"/>
                </a:solidFill>
                <a:latin typeface="Calibri"/>
                <a:cs typeface="Calibri"/>
              </a:rPr>
              <a:t>image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47263" y="2263141"/>
            <a:ext cx="187578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6FAC46"/>
                </a:solidFill>
                <a:latin typeface="Calibri"/>
                <a:cs typeface="Calibri"/>
              </a:rPr>
              <a:t>3x5x5</a:t>
            </a:r>
            <a:r>
              <a:rPr sz="3200" spc="-80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6FAC46"/>
                </a:solidFill>
                <a:latin typeface="Calibri"/>
                <a:cs typeface="Calibri"/>
              </a:rPr>
              <a:t>filter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12036" y="1891893"/>
            <a:ext cx="3286125" cy="3695700"/>
            <a:chOff x="1412036" y="1891893"/>
            <a:chExt cx="3286125" cy="3695700"/>
          </a:xfrm>
        </p:grpSpPr>
        <p:sp>
          <p:nvSpPr>
            <p:cNvPr id="8" name="object 8"/>
            <p:cNvSpPr/>
            <p:nvPr/>
          </p:nvSpPr>
          <p:spPr>
            <a:xfrm>
              <a:off x="2183968" y="3084817"/>
              <a:ext cx="175895" cy="884555"/>
            </a:xfrm>
            <a:custGeom>
              <a:avLst/>
              <a:gdLst/>
              <a:ahLst/>
              <a:cxnLst/>
              <a:rect l="l" t="t" r="r" b="b"/>
              <a:pathLst>
                <a:path w="175894" h="884554">
                  <a:moveTo>
                    <a:pt x="175425" y="0"/>
                  </a:moveTo>
                  <a:lnTo>
                    <a:pt x="0" y="0"/>
                  </a:lnTo>
                  <a:lnTo>
                    <a:pt x="0" y="884046"/>
                  </a:lnTo>
                  <a:lnTo>
                    <a:pt x="175425" y="884046"/>
                  </a:lnTo>
                  <a:lnTo>
                    <a:pt x="175425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59393" y="2883941"/>
              <a:ext cx="201295" cy="1085215"/>
            </a:xfrm>
            <a:custGeom>
              <a:avLst/>
              <a:gdLst/>
              <a:ahLst/>
              <a:cxnLst/>
              <a:rect l="l" t="t" r="r" b="b"/>
              <a:pathLst>
                <a:path w="201294" h="1085214">
                  <a:moveTo>
                    <a:pt x="200875" y="0"/>
                  </a:moveTo>
                  <a:lnTo>
                    <a:pt x="0" y="200875"/>
                  </a:lnTo>
                  <a:lnTo>
                    <a:pt x="0" y="1084922"/>
                  </a:lnTo>
                  <a:lnTo>
                    <a:pt x="200875" y="884034"/>
                  </a:lnTo>
                  <a:lnTo>
                    <a:pt x="200875" y="0"/>
                  </a:lnTo>
                  <a:close/>
                </a:path>
              </a:pathLst>
            </a:custGeom>
            <a:solidFill>
              <a:srgbClr val="87A7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83968" y="2883941"/>
              <a:ext cx="376555" cy="201295"/>
            </a:xfrm>
            <a:custGeom>
              <a:avLst/>
              <a:gdLst/>
              <a:ahLst/>
              <a:cxnLst/>
              <a:rect l="l" t="t" r="r" b="b"/>
              <a:pathLst>
                <a:path w="376555" h="201294">
                  <a:moveTo>
                    <a:pt x="376300" y="0"/>
                  </a:moveTo>
                  <a:lnTo>
                    <a:pt x="200875" y="0"/>
                  </a:lnTo>
                  <a:lnTo>
                    <a:pt x="0" y="200875"/>
                  </a:lnTo>
                  <a:lnTo>
                    <a:pt x="175425" y="200875"/>
                  </a:lnTo>
                  <a:lnTo>
                    <a:pt x="376300" y="0"/>
                  </a:lnTo>
                  <a:close/>
                </a:path>
              </a:pathLst>
            </a:custGeom>
            <a:solidFill>
              <a:srgbClr val="B9DA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83968" y="2883941"/>
              <a:ext cx="376555" cy="1085215"/>
            </a:xfrm>
            <a:custGeom>
              <a:avLst/>
              <a:gdLst/>
              <a:ahLst/>
              <a:cxnLst/>
              <a:rect l="l" t="t" r="r" b="b"/>
              <a:pathLst>
                <a:path w="376555" h="1085214">
                  <a:moveTo>
                    <a:pt x="0" y="200877"/>
                  </a:moveTo>
                  <a:lnTo>
                    <a:pt x="200877" y="0"/>
                  </a:lnTo>
                  <a:lnTo>
                    <a:pt x="376302" y="0"/>
                  </a:lnTo>
                  <a:lnTo>
                    <a:pt x="376302" y="884040"/>
                  </a:lnTo>
                  <a:lnTo>
                    <a:pt x="175425" y="1084920"/>
                  </a:lnTo>
                  <a:lnTo>
                    <a:pt x="0" y="1084920"/>
                  </a:lnTo>
                  <a:lnTo>
                    <a:pt x="0" y="200877"/>
                  </a:lnTo>
                  <a:close/>
                </a:path>
                <a:path w="376555" h="1085214">
                  <a:moveTo>
                    <a:pt x="0" y="200877"/>
                  </a:moveTo>
                  <a:lnTo>
                    <a:pt x="175425" y="200877"/>
                  </a:lnTo>
                  <a:lnTo>
                    <a:pt x="376302" y="0"/>
                  </a:lnTo>
                </a:path>
                <a:path w="376555" h="1085214">
                  <a:moveTo>
                    <a:pt x="175425" y="200877"/>
                  </a:moveTo>
                  <a:lnTo>
                    <a:pt x="175425" y="1084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11738" y="3238246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4">
                  <a:moveTo>
                    <a:pt x="188150" y="0"/>
                  </a:moveTo>
                  <a:lnTo>
                    <a:pt x="138133" y="6721"/>
                  </a:lnTo>
                  <a:lnTo>
                    <a:pt x="93187" y="25688"/>
                  </a:lnTo>
                  <a:lnTo>
                    <a:pt x="55108" y="55108"/>
                  </a:lnTo>
                  <a:lnTo>
                    <a:pt x="25688" y="93187"/>
                  </a:lnTo>
                  <a:lnTo>
                    <a:pt x="6721" y="138133"/>
                  </a:lnTo>
                  <a:lnTo>
                    <a:pt x="0" y="188150"/>
                  </a:lnTo>
                  <a:lnTo>
                    <a:pt x="6721" y="238167"/>
                  </a:lnTo>
                  <a:lnTo>
                    <a:pt x="25688" y="283113"/>
                  </a:lnTo>
                  <a:lnTo>
                    <a:pt x="55108" y="321192"/>
                  </a:lnTo>
                  <a:lnTo>
                    <a:pt x="93187" y="350612"/>
                  </a:lnTo>
                  <a:lnTo>
                    <a:pt x="138133" y="369579"/>
                  </a:lnTo>
                  <a:lnTo>
                    <a:pt x="188150" y="376300"/>
                  </a:lnTo>
                  <a:lnTo>
                    <a:pt x="238172" y="369579"/>
                  </a:lnTo>
                  <a:lnTo>
                    <a:pt x="283118" y="350612"/>
                  </a:lnTo>
                  <a:lnTo>
                    <a:pt x="321197" y="321192"/>
                  </a:lnTo>
                  <a:lnTo>
                    <a:pt x="350615" y="283113"/>
                  </a:lnTo>
                  <a:lnTo>
                    <a:pt x="369580" y="238167"/>
                  </a:lnTo>
                  <a:lnTo>
                    <a:pt x="376300" y="188150"/>
                  </a:lnTo>
                  <a:lnTo>
                    <a:pt x="369580" y="138133"/>
                  </a:lnTo>
                  <a:lnTo>
                    <a:pt x="350615" y="93187"/>
                  </a:lnTo>
                  <a:lnTo>
                    <a:pt x="321197" y="55108"/>
                  </a:lnTo>
                  <a:lnTo>
                    <a:pt x="283118" y="25688"/>
                  </a:lnTo>
                  <a:lnTo>
                    <a:pt x="238172" y="6721"/>
                  </a:lnTo>
                  <a:lnTo>
                    <a:pt x="188150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11738" y="3238246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4">
                  <a:moveTo>
                    <a:pt x="0" y="188151"/>
                  </a:moveTo>
                  <a:lnTo>
                    <a:pt x="6720" y="138133"/>
                  </a:lnTo>
                  <a:lnTo>
                    <a:pt x="25688" y="93187"/>
                  </a:lnTo>
                  <a:lnTo>
                    <a:pt x="55108" y="55108"/>
                  </a:lnTo>
                  <a:lnTo>
                    <a:pt x="93187" y="25688"/>
                  </a:lnTo>
                  <a:lnTo>
                    <a:pt x="138133" y="6720"/>
                  </a:lnTo>
                  <a:lnTo>
                    <a:pt x="188151" y="0"/>
                  </a:lnTo>
                  <a:lnTo>
                    <a:pt x="238169" y="6720"/>
                  </a:lnTo>
                  <a:lnTo>
                    <a:pt x="283114" y="25688"/>
                  </a:lnTo>
                  <a:lnTo>
                    <a:pt x="321194" y="55108"/>
                  </a:lnTo>
                  <a:lnTo>
                    <a:pt x="350614" y="93187"/>
                  </a:lnTo>
                  <a:lnTo>
                    <a:pt x="369581" y="138133"/>
                  </a:lnTo>
                  <a:lnTo>
                    <a:pt x="376302" y="188151"/>
                  </a:lnTo>
                  <a:lnTo>
                    <a:pt x="369581" y="238169"/>
                  </a:lnTo>
                  <a:lnTo>
                    <a:pt x="350614" y="283114"/>
                  </a:lnTo>
                  <a:lnTo>
                    <a:pt x="321194" y="321194"/>
                  </a:lnTo>
                  <a:lnTo>
                    <a:pt x="283114" y="350614"/>
                  </a:lnTo>
                  <a:lnTo>
                    <a:pt x="238169" y="369581"/>
                  </a:lnTo>
                  <a:lnTo>
                    <a:pt x="188151" y="376302"/>
                  </a:lnTo>
                  <a:lnTo>
                    <a:pt x="138133" y="369581"/>
                  </a:lnTo>
                  <a:lnTo>
                    <a:pt x="93187" y="350614"/>
                  </a:lnTo>
                  <a:lnTo>
                    <a:pt x="55108" y="321194"/>
                  </a:lnTo>
                  <a:lnTo>
                    <a:pt x="25688" y="283114"/>
                  </a:lnTo>
                  <a:lnTo>
                    <a:pt x="6720" y="238169"/>
                  </a:lnTo>
                  <a:lnTo>
                    <a:pt x="0" y="188151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52255" y="3110077"/>
              <a:ext cx="1959610" cy="316865"/>
            </a:xfrm>
            <a:custGeom>
              <a:avLst/>
              <a:gdLst/>
              <a:ahLst/>
              <a:cxnLst/>
              <a:rect l="l" t="t" r="r" b="b"/>
              <a:pathLst>
                <a:path w="1959610" h="316864">
                  <a:moveTo>
                    <a:pt x="0" y="0"/>
                  </a:moveTo>
                  <a:lnTo>
                    <a:pt x="1959491" y="316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33802" y="2910928"/>
              <a:ext cx="1778000" cy="515620"/>
            </a:xfrm>
            <a:custGeom>
              <a:avLst/>
              <a:gdLst/>
              <a:ahLst/>
              <a:cxnLst/>
              <a:rect l="l" t="t" r="r" b="b"/>
              <a:pathLst>
                <a:path w="1778000" h="515620">
                  <a:moveTo>
                    <a:pt x="0" y="0"/>
                  </a:moveTo>
                  <a:lnTo>
                    <a:pt x="1777941" y="515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68600" y="3426397"/>
              <a:ext cx="1743710" cy="332740"/>
            </a:xfrm>
            <a:custGeom>
              <a:avLst/>
              <a:gdLst/>
              <a:ahLst/>
              <a:cxnLst/>
              <a:rect l="l" t="t" r="r" b="b"/>
              <a:pathLst>
                <a:path w="1743710" h="332739">
                  <a:moveTo>
                    <a:pt x="0" y="332713"/>
                  </a:moveTo>
                  <a:lnTo>
                    <a:pt x="1743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21561" y="2892120"/>
              <a:ext cx="284480" cy="2686050"/>
            </a:xfrm>
            <a:custGeom>
              <a:avLst/>
              <a:gdLst/>
              <a:ahLst/>
              <a:cxnLst/>
              <a:rect l="l" t="t" r="r" b="b"/>
              <a:pathLst>
                <a:path w="284480" h="2686050">
                  <a:moveTo>
                    <a:pt x="284149" y="0"/>
                  </a:moveTo>
                  <a:lnTo>
                    <a:pt x="0" y="0"/>
                  </a:lnTo>
                  <a:lnTo>
                    <a:pt x="0" y="2685542"/>
                  </a:lnTo>
                  <a:lnTo>
                    <a:pt x="284149" y="2685542"/>
                  </a:lnTo>
                  <a:lnTo>
                    <a:pt x="284149" y="0"/>
                  </a:lnTo>
                  <a:close/>
                </a:path>
              </a:pathLst>
            </a:custGeom>
            <a:solidFill>
              <a:srgbClr val="F3CCCC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05711" y="1901418"/>
              <a:ext cx="991235" cy="3676650"/>
            </a:xfrm>
            <a:custGeom>
              <a:avLst/>
              <a:gdLst/>
              <a:ahLst/>
              <a:cxnLst/>
              <a:rect l="l" t="t" r="r" b="b"/>
              <a:pathLst>
                <a:path w="991235" h="3676650">
                  <a:moveTo>
                    <a:pt x="990714" y="0"/>
                  </a:moveTo>
                  <a:lnTo>
                    <a:pt x="0" y="990701"/>
                  </a:lnTo>
                  <a:lnTo>
                    <a:pt x="0" y="3676243"/>
                  </a:lnTo>
                  <a:lnTo>
                    <a:pt x="990714" y="2685529"/>
                  </a:lnTo>
                  <a:lnTo>
                    <a:pt x="990714" y="0"/>
                  </a:lnTo>
                  <a:close/>
                </a:path>
              </a:pathLst>
            </a:custGeom>
            <a:solidFill>
              <a:srgbClr val="C4A3A3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21561" y="1901418"/>
              <a:ext cx="1275080" cy="991235"/>
            </a:xfrm>
            <a:custGeom>
              <a:avLst/>
              <a:gdLst/>
              <a:ahLst/>
              <a:cxnLst/>
              <a:rect l="l" t="t" r="r" b="b"/>
              <a:pathLst>
                <a:path w="1275080" h="991235">
                  <a:moveTo>
                    <a:pt x="1274864" y="0"/>
                  </a:moveTo>
                  <a:lnTo>
                    <a:pt x="990714" y="0"/>
                  </a:lnTo>
                  <a:lnTo>
                    <a:pt x="0" y="990701"/>
                  </a:lnTo>
                  <a:lnTo>
                    <a:pt x="284149" y="990701"/>
                  </a:lnTo>
                  <a:lnTo>
                    <a:pt x="1274864" y="0"/>
                  </a:lnTo>
                  <a:close/>
                </a:path>
              </a:pathLst>
            </a:custGeom>
            <a:solidFill>
              <a:srgbClr val="F6D5D5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21561" y="1901418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80" h="3676650">
                  <a:moveTo>
                    <a:pt x="0" y="990712"/>
                  </a:moveTo>
                  <a:lnTo>
                    <a:pt x="990714" y="0"/>
                  </a:lnTo>
                  <a:lnTo>
                    <a:pt x="1274870" y="0"/>
                  </a:lnTo>
                  <a:lnTo>
                    <a:pt x="1274870" y="2685531"/>
                  </a:lnTo>
                  <a:lnTo>
                    <a:pt x="284154" y="3676242"/>
                  </a:lnTo>
                  <a:lnTo>
                    <a:pt x="0" y="3676242"/>
                  </a:lnTo>
                  <a:lnTo>
                    <a:pt x="0" y="990712"/>
                  </a:lnTo>
                  <a:close/>
                </a:path>
                <a:path w="1275080" h="3676650">
                  <a:moveTo>
                    <a:pt x="0" y="990712"/>
                  </a:moveTo>
                  <a:lnTo>
                    <a:pt x="284154" y="990712"/>
                  </a:lnTo>
                  <a:lnTo>
                    <a:pt x="1274870" y="0"/>
                  </a:lnTo>
                </a:path>
                <a:path w="1275080" h="3676650">
                  <a:moveTo>
                    <a:pt x="284154" y="990712"/>
                  </a:moveTo>
                  <a:lnTo>
                    <a:pt x="284154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826816" y="4035044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32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890604" y="3388296"/>
            <a:ext cx="4386580" cy="76200"/>
          </a:xfrm>
          <a:custGeom>
            <a:avLst/>
            <a:gdLst/>
            <a:ahLst/>
            <a:cxnLst/>
            <a:rect l="l" t="t" r="r" b="b"/>
            <a:pathLst>
              <a:path w="4386580" h="76200">
                <a:moveTo>
                  <a:pt x="4310037" y="0"/>
                </a:moveTo>
                <a:lnTo>
                  <a:pt x="4310037" y="76200"/>
                </a:lnTo>
                <a:lnTo>
                  <a:pt x="4360837" y="50800"/>
                </a:lnTo>
                <a:lnTo>
                  <a:pt x="4322737" y="50800"/>
                </a:lnTo>
                <a:lnTo>
                  <a:pt x="4322737" y="25400"/>
                </a:lnTo>
                <a:lnTo>
                  <a:pt x="4360837" y="25400"/>
                </a:lnTo>
                <a:lnTo>
                  <a:pt x="4310037" y="0"/>
                </a:lnTo>
                <a:close/>
              </a:path>
              <a:path w="4386580" h="76200">
                <a:moveTo>
                  <a:pt x="4310037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4310037" y="50800"/>
                </a:lnTo>
                <a:lnTo>
                  <a:pt x="4310037" y="25400"/>
                </a:lnTo>
                <a:close/>
              </a:path>
              <a:path w="4386580" h="76200">
                <a:moveTo>
                  <a:pt x="4360837" y="25400"/>
                </a:moveTo>
                <a:lnTo>
                  <a:pt x="4322737" y="25400"/>
                </a:lnTo>
                <a:lnTo>
                  <a:pt x="4322737" y="50800"/>
                </a:lnTo>
                <a:lnTo>
                  <a:pt x="4360837" y="50800"/>
                </a:lnTo>
                <a:lnTo>
                  <a:pt x="4386237" y="38100"/>
                </a:lnTo>
                <a:lnTo>
                  <a:pt x="4360837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695784" y="3669283"/>
            <a:ext cx="25603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convolve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(slide)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over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spatial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locations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9421279" y="1578749"/>
            <a:ext cx="1798320" cy="3695700"/>
            <a:chOff x="9421279" y="1578749"/>
            <a:chExt cx="1798320" cy="3695700"/>
          </a:xfrm>
        </p:grpSpPr>
        <p:sp>
          <p:nvSpPr>
            <p:cNvPr id="25" name="object 25"/>
            <p:cNvSpPr/>
            <p:nvPr/>
          </p:nvSpPr>
          <p:spPr>
            <a:xfrm>
              <a:off x="9430804" y="2740202"/>
              <a:ext cx="123189" cy="2524760"/>
            </a:xfrm>
            <a:custGeom>
              <a:avLst/>
              <a:gdLst/>
              <a:ahLst/>
              <a:cxnLst/>
              <a:rect l="l" t="t" r="r" b="b"/>
              <a:pathLst>
                <a:path w="123190" h="2524760">
                  <a:moveTo>
                    <a:pt x="122936" y="0"/>
                  </a:moveTo>
                  <a:lnTo>
                    <a:pt x="0" y="0"/>
                  </a:lnTo>
                  <a:lnTo>
                    <a:pt x="0" y="2524315"/>
                  </a:lnTo>
                  <a:lnTo>
                    <a:pt x="122936" y="2524315"/>
                  </a:lnTo>
                  <a:lnTo>
                    <a:pt x="122936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553740" y="1588274"/>
              <a:ext cx="1152525" cy="3676650"/>
            </a:xfrm>
            <a:custGeom>
              <a:avLst/>
              <a:gdLst/>
              <a:ahLst/>
              <a:cxnLst/>
              <a:rect l="l" t="t" r="r" b="b"/>
              <a:pathLst>
                <a:path w="1152525" h="3676650">
                  <a:moveTo>
                    <a:pt x="1151940" y="0"/>
                  </a:moveTo>
                  <a:lnTo>
                    <a:pt x="0" y="1151928"/>
                  </a:lnTo>
                  <a:lnTo>
                    <a:pt x="0" y="3676243"/>
                  </a:lnTo>
                  <a:lnTo>
                    <a:pt x="1151940" y="2524315"/>
                  </a:lnTo>
                  <a:lnTo>
                    <a:pt x="1151940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430804" y="1588274"/>
              <a:ext cx="1275080" cy="1152525"/>
            </a:xfrm>
            <a:custGeom>
              <a:avLst/>
              <a:gdLst/>
              <a:ahLst/>
              <a:cxnLst/>
              <a:rect l="l" t="t" r="r" b="b"/>
              <a:pathLst>
                <a:path w="1275079" h="1152525">
                  <a:moveTo>
                    <a:pt x="1274876" y="0"/>
                  </a:moveTo>
                  <a:lnTo>
                    <a:pt x="1151940" y="0"/>
                  </a:lnTo>
                  <a:lnTo>
                    <a:pt x="0" y="1151928"/>
                  </a:lnTo>
                  <a:lnTo>
                    <a:pt x="122936" y="1151928"/>
                  </a:lnTo>
                  <a:lnTo>
                    <a:pt x="1274876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430804" y="1588274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1151930"/>
                  </a:moveTo>
                  <a:lnTo>
                    <a:pt x="1151930" y="0"/>
                  </a:lnTo>
                  <a:lnTo>
                    <a:pt x="1274870" y="0"/>
                  </a:lnTo>
                  <a:lnTo>
                    <a:pt x="1274870" y="2524311"/>
                  </a:lnTo>
                  <a:lnTo>
                    <a:pt x="122936" y="3676242"/>
                  </a:lnTo>
                  <a:lnTo>
                    <a:pt x="0" y="3676242"/>
                  </a:lnTo>
                  <a:lnTo>
                    <a:pt x="0" y="1151930"/>
                  </a:lnTo>
                  <a:close/>
                </a:path>
                <a:path w="1275079" h="3676650">
                  <a:moveTo>
                    <a:pt x="0" y="1151930"/>
                  </a:moveTo>
                  <a:lnTo>
                    <a:pt x="122936" y="1151930"/>
                  </a:lnTo>
                  <a:lnTo>
                    <a:pt x="1274870" y="0"/>
                  </a:lnTo>
                </a:path>
                <a:path w="1275079" h="3676650">
                  <a:moveTo>
                    <a:pt x="122936" y="1151930"/>
                  </a:moveTo>
                  <a:lnTo>
                    <a:pt x="122936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934651" y="2740202"/>
              <a:ext cx="123189" cy="2524760"/>
            </a:xfrm>
            <a:custGeom>
              <a:avLst/>
              <a:gdLst/>
              <a:ahLst/>
              <a:cxnLst/>
              <a:rect l="l" t="t" r="r" b="b"/>
              <a:pathLst>
                <a:path w="123190" h="2524760">
                  <a:moveTo>
                    <a:pt x="122936" y="0"/>
                  </a:moveTo>
                  <a:lnTo>
                    <a:pt x="0" y="0"/>
                  </a:lnTo>
                  <a:lnTo>
                    <a:pt x="0" y="2524315"/>
                  </a:lnTo>
                  <a:lnTo>
                    <a:pt x="122936" y="2524315"/>
                  </a:lnTo>
                  <a:lnTo>
                    <a:pt x="122936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057587" y="1588274"/>
              <a:ext cx="1152525" cy="3676650"/>
            </a:xfrm>
            <a:custGeom>
              <a:avLst/>
              <a:gdLst/>
              <a:ahLst/>
              <a:cxnLst/>
              <a:rect l="l" t="t" r="r" b="b"/>
              <a:pathLst>
                <a:path w="1152525" h="3676650">
                  <a:moveTo>
                    <a:pt x="1151928" y="0"/>
                  </a:moveTo>
                  <a:lnTo>
                    <a:pt x="0" y="1151928"/>
                  </a:lnTo>
                  <a:lnTo>
                    <a:pt x="0" y="3676243"/>
                  </a:lnTo>
                  <a:lnTo>
                    <a:pt x="1151928" y="2524315"/>
                  </a:lnTo>
                  <a:lnTo>
                    <a:pt x="1151928" y="0"/>
                  </a:lnTo>
                  <a:close/>
                </a:path>
              </a:pathLst>
            </a:custGeom>
            <a:solidFill>
              <a:srgbClr val="ADB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934651" y="1588274"/>
              <a:ext cx="1275080" cy="1152525"/>
            </a:xfrm>
            <a:custGeom>
              <a:avLst/>
              <a:gdLst/>
              <a:ahLst/>
              <a:cxnLst/>
              <a:rect l="l" t="t" r="r" b="b"/>
              <a:pathLst>
                <a:path w="1275079" h="1152525">
                  <a:moveTo>
                    <a:pt x="1274864" y="0"/>
                  </a:moveTo>
                  <a:lnTo>
                    <a:pt x="1151928" y="0"/>
                  </a:lnTo>
                  <a:lnTo>
                    <a:pt x="0" y="1151928"/>
                  </a:lnTo>
                  <a:lnTo>
                    <a:pt x="122936" y="1151928"/>
                  </a:lnTo>
                  <a:lnTo>
                    <a:pt x="1274864" y="0"/>
                  </a:lnTo>
                  <a:close/>
                </a:path>
              </a:pathLst>
            </a:custGeom>
            <a:solidFill>
              <a:srgbClr val="DFE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934651" y="1588274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1151930"/>
                  </a:moveTo>
                  <a:lnTo>
                    <a:pt x="1151930" y="0"/>
                  </a:lnTo>
                  <a:lnTo>
                    <a:pt x="1274870" y="0"/>
                  </a:lnTo>
                  <a:lnTo>
                    <a:pt x="1274870" y="2524311"/>
                  </a:lnTo>
                  <a:lnTo>
                    <a:pt x="122936" y="3676242"/>
                  </a:lnTo>
                  <a:lnTo>
                    <a:pt x="0" y="3676242"/>
                  </a:lnTo>
                  <a:lnTo>
                    <a:pt x="0" y="1151930"/>
                  </a:lnTo>
                  <a:close/>
                </a:path>
                <a:path w="1275079" h="3676650">
                  <a:moveTo>
                    <a:pt x="0" y="1151930"/>
                  </a:moveTo>
                  <a:lnTo>
                    <a:pt x="122936" y="1151930"/>
                  </a:lnTo>
                  <a:lnTo>
                    <a:pt x="1274870" y="0"/>
                  </a:lnTo>
                </a:path>
                <a:path w="1275079" h="3676650">
                  <a:moveTo>
                    <a:pt x="122936" y="1151930"/>
                  </a:moveTo>
                  <a:lnTo>
                    <a:pt x="122936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979217" y="492253"/>
            <a:ext cx="2477770" cy="99504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168910">
              <a:lnSpc>
                <a:spcPts val="3790"/>
              </a:lnSpc>
              <a:spcBef>
                <a:spcPts val="250"/>
              </a:spcBef>
            </a:pPr>
            <a:r>
              <a:rPr sz="3200" dirty="0">
                <a:latin typeface="Calibri"/>
                <a:cs typeface="Calibri"/>
              </a:rPr>
              <a:t>two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1x28x28 activation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map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34" name="object 34"/>
          <p:cNvSpPr txBox="1"/>
          <p:nvPr/>
        </p:nvSpPr>
        <p:spPr>
          <a:xfrm>
            <a:off x="9386011" y="5287771"/>
            <a:ext cx="683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6255" algn="l"/>
              </a:tabLst>
            </a:pPr>
            <a:r>
              <a:rPr sz="2400" spc="-50" dirty="0">
                <a:latin typeface="Calibri"/>
                <a:cs typeface="Calibri"/>
              </a:rPr>
              <a:t>1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5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779632" y="4681220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28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814849" y="2800603"/>
            <a:ext cx="837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6255" algn="l"/>
              </a:tabLst>
            </a:pPr>
            <a:r>
              <a:rPr sz="2400" spc="-25" dirty="0">
                <a:latin typeface="Calibri"/>
                <a:cs typeface="Calibri"/>
              </a:rPr>
              <a:t>28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28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367504" y="1114044"/>
            <a:ext cx="3981450" cy="99821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3820"/>
              </a:lnSpc>
              <a:spcBef>
                <a:spcPts val="215"/>
              </a:spcBef>
            </a:pPr>
            <a:r>
              <a:rPr sz="3200" dirty="0">
                <a:solidFill>
                  <a:srgbClr val="6FAC46"/>
                </a:solidFill>
                <a:latin typeface="Calibri"/>
                <a:cs typeface="Calibri"/>
              </a:rPr>
              <a:t>Consider</a:t>
            </a:r>
            <a:r>
              <a:rPr sz="3200" spc="-145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6FAC46"/>
                </a:solidFill>
                <a:latin typeface="Calibri"/>
                <a:cs typeface="Calibri"/>
              </a:rPr>
              <a:t>repeating</a:t>
            </a:r>
            <a:r>
              <a:rPr sz="3200" spc="-135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6FAC46"/>
                </a:solidFill>
                <a:latin typeface="Calibri"/>
                <a:cs typeface="Calibri"/>
              </a:rPr>
              <a:t>with </a:t>
            </a:r>
            <a:r>
              <a:rPr sz="3200" dirty="0">
                <a:solidFill>
                  <a:srgbClr val="6FAC46"/>
                </a:solidFill>
                <a:latin typeface="Calibri"/>
                <a:cs typeface="Calibri"/>
              </a:rPr>
              <a:t>a</a:t>
            </a:r>
            <a:r>
              <a:rPr sz="3200" spc="-55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6FAC46"/>
                </a:solidFill>
                <a:latin typeface="Calibri"/>
                <a:cs typeface="Calibri"/>
              </a:rPr>
              <a:t>second</a:t>
            </a:r>
            <a:r>
              <a:rPr sz="3200" spc="-55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6FAC46"/>
                </a:solidFill>
                <a:latin typeface="Calibri"/>
                <a:cs typeface="Calibri"/>
              </a:rPr>
              <a:t>(green)</a:t>
            </a:r>
            <a:r>
              <a:rPr sz="3200" spc="-55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6FAC46"/>
                </a:solidFill>
                <a:latin typeface="Calibri"/>
                <a:cs typeface="Calibri"/>
              </a:rPr>
              <a:t>filter: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32739"/>
            <a:ext cx="36861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Convolution</a:t>
            </a:r>
            <a:r>
              <a:rPr spc="-225" dirty="0"/>
              <a:t> </a:t>
            </a:r>
            <a:r>
              <a:rPr spc="-10" dirty="0"/>
              <a:t>Layer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0541" y="1208533"/>
            <a:ext cx="25050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3x32x32</a:t>
            </a:r>
            <a:r>
              <a:rPr sz="3200" spc="-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C00000"/>
                </a:solidFill>
                <a:latin typeface="Calibri"/>
                <a:cs typeface="Calibri"/>
              </a:rPr>
              <a:t>image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12036" y="1891893"/>
            <a:ext cx="1294130" cy="3695700"/>
            <a:chOff x="1412036" y="1891893"/>
            <a:chExt cx="1294130" cy="3695700"/>
          </a:xfrm>
        </p:grpSpPr>
        <p:sp>
          <p:nvSpPr>
            <p:cNvPr id="5" name="object 5"/>
            <p:cNvSpPr/>
            <p:nvPr/>
          </p:nvSpPr>
          <p:spPr>
            <a:xfrm>
              <a:off x="1421561" y="2892120"/>
              <a:ext cx="284480" cy="2686050"/>
            </a:xfrm>
            <a:custGeom>
              <a:avLst/>
              <a:gdLst/>
              <a:ahLst/>
              <a:cxnLst/>
              <a:rect l="l" t="t" r="r" b="b"/>
              <a:pathLst>
                <a:path w="284480" h="2686050">
                  <a:moveTo>
                    <a:pt x="284149" y="0"/>
                  </a:moveTo>
                  <a:lnTo>
                    <a:pt x="0" y="0"/>
                  </a:lnTo>
                  <a:lnTo>
                    <a:pt x="0" y="2685542"/>
                  </a:lnTo>
                  <a:lnTo>
                    <a:pt x="284149" y="2685542"/>
                  </a:lnTo>
                  <a:lnTo>
                    <a:pt x="284149" y="0"/>
                  </a:lnTo>
                  <a:close/>
                </a:path>
              </a:pathLst>
            </a:custGeom>
            <a:solidFill>
              <a:srgbClr val="F3CCCC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05711" y="1901418"/>
              <a:ext cx="991235" cy="3676650"/>
            </a:xfrm>
            <a:custGeom>
              <a:avLst/>
              <a:gdLst/>
              <a:ahLst/>
              <a:cxnLst/>
              <a:rect l="l" t="t" r="r" b="b"/>
              <a:pathLst>
                <a:path w="991235" h="3676650">
                  <a:moveTo>
                    <a:pt x="990714" y="0"/>
                  </a:moveTo>
                  <a:lnTo>
                    <a:pt x="0" y="990701"/>
                  </a:lnTo>
                  <a:lnTo>
                    <a:pt x="0" y="3676243"/>
                  </a:lnTo>
                  <a:lnTo>
                    <a:pt x="990714" y="2685529"/>
                  </a:lnTo>
                  <a:lnTo>
                    <a:pt x="990714" y="0"/>
                  </a:lnTo>
                  <a:close/>
                </a:path>
              </a:pathLst>
            </a:custGeom>
            <a:solidFill>
              <a:srgbClr val="C4A3A3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21561" y="1901418"/>
              <a:ext cx="1275080" cy="991235"/>
            </a:xfrm>
            <a:custGeom>
              <a:avLst/>
              <a:gdLst/>
              <a:ahLst/>
              <a:cxnLst/>
              <a:rect l="l" t="t" r="r" b="b"/>
              <a:pathLst>
                <a:path w="1275080" h="991235">
                  <a:moveTo>
                    <a:pt x="1274864" y="0"/>
                  </a:moveTo>
                  <a:lnTo>
                    <a:pt x="990714" y="0"/>
                  </a:lnTo>
                  <a:lnTo>
                    <a:pt x="0" y="990701"/>
                  </a:lnTo>
                  <a:lnTo>
                    <a:pt x="284149" y="990701"/>
                  </a:lnTo>
                  <a:lnTo>
                    <a:pt x="1274864" y="0"/>
                  </a:lnTo>
                  <a:close/>
                </a:path>
              </a:pathLst>
            </a:custGeom>
            <a:solidFill>
              <a:srgbClr val="F6D5D5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21561" y="1901418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80" h="3676650">
                  <a:moveTo>
                    <a:pt x="0" y="990712"/>
                  </a:moveTo>
                  <a:lnTo>
                    <a:pt x="990714" y="0"/>
                  </a:lnTo>
                  <a:lnTo>
                    <a:pt x="1274870" y="0"/>
                  </a:lnTo>
                  <a:lnTo>
                    <a:pt x="1274870" y="2685531"/>
                  </a:lnTo>
                  <a:lnTo>
                    <a:pt x="284154" y="3676242"/>
                  </a:lnTo>
                  <a:lnTo>
                    <a:pt x="0" y="3676242"/>
                  </a:lnTo>
                  <a:lnTo>
                    <a:pt x="0" y="990712"/>
                  </a:lnTo>
                  <a:close/>
                </a:path>
                <a:path w="1275080" h="3676650">
                  <a:moveTo>
                    <a:pt x="0" y="990712"/>
                  </a:moveTo>
                  <a:lnTo>
                    <a:pt x="284154" y="990712"/>
                  </a:lnTo>
                  <a:lnTo>
                    <a:pt x="1274870" y="0"/>
                  </a:lnTo>
                </a:path>
                <a:path w="1275080" h="3676650">
                  <a:moveTo>
                    <a:pt x="284154" y="990712"/>
                  </a:moveTo>
                  <a:lnTo>
                    <a:pt x="284154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826816" y="4035044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32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90582" y="3388296"/>
            <a:ext cx="1656714" cy="76200"/>
          </a:xfrm>
          <a:custGeom>
            <a:avLst/>
            <a:gdLst/>
            <a:ahLst/>
            <a:cxnLst/>
            <a:rect l="l" t="t" r="r" b="b"/>
            <a:pathLst>
              <a:path w="1656714" h="76200">
                <a:moveTo>
                  <a:pt x="1580172" y="0"/>
                </a:moveTo>
                <a:lnTo>
                  <a:pt x="1580172" y="76200"/>
                </a:lnTo>
                <a:lnTo>
                  <a:pt x="1630972" y="50800"/>
                </a:lnTo>
                <a:lnTo>
                  <a:pt x="1592872" y="50800"/>
                </a:lnTo>
                <a:lnTo>
                  <a:pt x="1592872" y="25400"/>
                </a:lnTo>
                <a:lnTo>
                  <a:pt x="1630972" y="25400"/>
                </a:lnTo>
                <a:lnTo>
                  <a:pt x="1580172" y="0"/>
                </a:lnTo>
                <a:close/>
              </a:path>
              <a:path w="1656714" h="76200">
                <a:moveTo>
                  <a:pt x="1580172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1580172" y="50800"/>
                </a:lnTo>
                <a:lnTo>
                  <a:pt x="1580172" y="25400"/>
                </a:lnTo>
                <a:close/>
              </a:path>
              <a:path w="1656714" h="76200">
                <a:moveTo>
                  <a:pt x="1630972" y="25400"/>
                </a:moveTo>
                <a:lnTo>
                  <a:pt x="1592872" y="25400"/>
                </a:lnTo>
                <a:lnTo>
                  <a:pt x="1592872" y="50800"/>
                </a:lnTo>
                <a:lnTo>
                  <a:pt x="1630972" y="50800"/>
                </a:lnTo>
                <a:lnTo>
                  <a:pt x="1656372" y="38100"/>
                </a:lnTo>
                <a:lnTo>
                  <a:pt x="1630972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9421279" y="1578749"/>
            <a:ext cx="2307590" cy="3695700"/>
            <a:chOff x="9421279" y="1578749"/>
            <a:chExt cx="2307590" cy="3695700"/>
          </a:xfrm>
        </p:grpSpPr>
        <p:sp>
          <p:nvSpPr>
            <p:cNvPr id="12" name="object 12"/>
            <p:cNvSpPr/>
            <p:nvPr/>
          </p:nvSpPr>
          <p:spPr>
            <a:xfrm>
              <a:off x="9430804" y="2740202"/>
              <a:ext cx="123189" cy="2524760"/>
            </a:xfrm>
            <a:custGeom>
              <a:avLst/>
              <a:gdLst/>
              <a:ahLst/>
              <a:cxnLst/>
              <a:rect l="l" t="t" r="r" b="b"/>
              <a:pathLst>
                <a:path w="123190" h="2524760">
                  <a:moveTo>
                    <a:pt x="122936" y="0"/>
                  </a:moveTo>
                  <a:lnTo>
                    <a:pt x="0" y="0"/>
                  </a:lnTo>
                  <a:lnTo>
                    <a:pt x="0" y="2524315"/>
                  </a:lnTo>
                  <a:lnTo>
                    <a:pt x="122936" y="2524315"/>
                  </a:lnTo>
                  <a:lnTo>
                    <a:pt x="122936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553740" y="1588274"/>
              <a:ext cx="1152525" cy="3676650"/>
            </a:xfrm>
            <a:custGeom>
              <a:avLst/>
              <a:gdLst/>
              <a:ahLst/>
              <a:cxnLst/>
              <a:rect l="l" t="t" r="r" b="b"/>
              <a:pathLst>
                <a:path w="1152525" h="3676650">
                  <a:moveTo>
                    <a:pt x="1151940" y="0"/>
                  </a:moveTo>
                  <a:lnTo>
                    <a:pt x="0" y="1151928"/>
                  </a:lnTo>
                  <a:lnTo>
                    <a:pt x="0" y="3676243"/>
                  </a:lnTo>
                  <a:lnTo>
                    <a:pt x="1151940" y="2524315"/>
                  </a:lnTo>
                  <a:lnTo>
                    <a:pt x="1151940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30804" y="1588274"/>
              <a:ext cx="1275080" cy="1152525"/>
            </a:xfrm>
            <a:custGeom>
              <a:avLst/>
              <a:gdLst/>
              <a:ahLst/>
              <a:cxnLst/>
              <a:rect l="l" t="t" r="r" b="b"/>
              <a:pathLst>
                <a:path w="1275079" h="1152525">
                  <a:moveTo>
                    <a:pt x="1274876" y="0"/>
                  </a:moveTo>
                  <a:lnTo>
                    <a:pt x="1151940" y="0"/>
                  </a:lnTo>
                  <a:lnTo>
                    <a:pt x="0" y="1151928"/>
                  </a:lnTo>
                  <a:lnTo>
                    <a:pt x="122936" y="1151928"/>
                  </a:lnTo>
                  <a:lnTo>
                    <a:pt x="1274876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430804" y="1588274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1151930"/>
                  </a:moveTo>
                  <a:lnTo>
                    <a:pt x="1151930" y="0"/>
                  </a:lnTo>
                  <a:lnTo>
                    <a:pt x="1274870" y="0"/>
                  </a:lnTo>
                  <a:lnTo>
                    <a:pt x="1274870" y="2524311"/>
                  </a:lnTo>
                  <a:lnTo>
                    <a:pt x="122936" y="3676242"/>
                  </a:lnTo>
                  <a:lnTo>
                    <a:pt x="0" y="3676242"/>
                  </a:lnTo>
                  <a:lnTo>
                    <a:pt x="0" y="1151930"/>
                  </a:lnTo>
                  <a:close/>
                </a:path>
                <a:path w="1275079" h="3676650">
                  <a:moveTo>
                    <a:pt x="0" y="1151930"/>
                  </a:moveTo>
                  <a:lnTo>
                    <a:pt x="122936" y="1151930"/>
                  </a:lnTo>
                  <a:lnTo>
                    <a:pt x="1274870" y="0"/>
                  </a:lnTo>
                </a:path>
                <a:path w="1275079" h="3676650">
                  <a:moveTo>
                    <a:pt x="122936" y="1151930"/>
                  </a:moveTo>
                  <a:lnTo>
                    <a:pt x="122936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631642" y="2740571"/>
              <a:ext cx="123189" cy="2524760"/>
            </a:xfrm>
            <a:custGeom>
              <a:avLst/>
              <a:gdLst/>
              <a:ahLst/>
              <a:cxnLst/>
              <a:rect l="l" t="t" r="r" b="b"/>
              <a:pathLst>
                <a:path w="123190" h="2524760">
                  <a:moveTo>
                    <a:pt x="122935" y="0"/>
                  </a:moveTo>
                  <a:lnTo>
                    <a:pt x="0" y="0"/>
                  </a:lnTo>
                  <a:lnTo>
                    <a:pt x="0" y="2524302"/>
                  </a:lnTo>
                  <a:lnTo>
                    <a:pt x="122935" y="2524302"/>
                  </a:lnTo>
                  <a:lnTo>
                    <a:pt x="122935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754577" y="1588630"/>
              <a:ext cx="1152525" cy="3676650"/>
            </a:xfrm>
            <a:custGeom>
              <a:avLst/>
              <a:gdLst/>
              <a:ahLst/>
              <a:cxnLst/>
              <a:rect l="l" t="t" r="r" b="b"/>
              <a:pathLst>
                <a:path w="1152525" h="3676650">
                  <a:moveTo>
                    <a:pt x="1151940" y="0"/>
                  </a:moveTo>
                  <a:lnTo>
                    <a:pt x="0" y="1151940"/>
                  </a:lnTo>
                  <a:lnTo>
                    <a:pt x="0" y="3676243"/>
                  </a:lnTo>
                  <a:lnTo>
                    <a:pt x="1151940" y="2524315"/>
                  </a:lnTo>
                  <a:lnTo>
                    <a:pt x="1151940" y="0"/>
                  </a:lnTo>
                  <a:close/>
                </a:path>
              </a:pathLst>
            </a:custGeom>
            <a:solidFill>
              <a:srgbClr val="ADB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631642" y="1588630"/>
              <a:ext cx="1275080" cy="1152525"/>
            </a:xfrm>
            <a:custGeom>
              <a:avLst/>
              <a:gdLst/>
              <a:ahLst/>
              <a:cxnLst/>
              <a:rect l="l" t="t" r="r" b="b"/>
              <a:pathLst>
                <a:path w="1275079" h="1152525">
                  <a:moveTo>
                    <a:pt x="1274876" y="0"/>
                  </a:moveTo>
                  <a:lnTo>
                    <a:pt x="1151940" y="0"/>
                  </a:lnTo>
                  <a:lnTo>
                    <a:pt x="0" y="1151940"/>
                  </a:lnTo>
                  <a:lnTo>
                    <a:pt x="122935" y="1151940"/>
                  </a:lnTo>
                  <a:lnTo>
                    <a:pt x="1274876" y="0"/>
                  </a:lnTo>
                  <a:close/>
                </a:path>
              </a:pathLst>
            </a:custGeom>
            <a:solidFill>
              <a:srgbClr val="DFE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631642" y="1588630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1151930"/>
                  </a:moveTo>
                  <a:lnTo>
                    <a:pt x="1151930" y="0"/>
                  </a:lnTo>
                  <a:lnTo>
                    <a:pt x="1274870" y="0"/>
                  </a:lnTo>
                  <a:lnTo>
                    <a:pt x="1274870" y="2524311"/>
                  </a:lnTo>
                  <a:lnTo>
                    <a:pt x="122936" y="3676242"/>
                  </a:lnTo>
                  <a:lnTo>
                    <a:pt x="0" y="3676242"/>
                  </a:lnTo>
                  <a:lnTo>
                    <a:pt x="0" y="1151930"/>
                  </a:lnTo>
                  <a:close/>
                </a:path>
                <a:path w="1275079" h="3676650">
                  <a:moveTo>
                    <a:pt x="0" y="1151930"/>
                  </a:moveTo>
                  <a:lnTo>
                    <a:pt x="122936" y="1151930"/>
                  </a:lnTo>
                  <a:lnTo>
                    <a:pt x="1274870" y="0"/>
                  </a:lnTo>
                </a:path>
                <a:path w="1275079" h="3676650">
                  <a:moveTo>
                    <a:pt x="122936" y="1151930"/>
                  </a:moveTo>
                  <a:lnTo>
                    <a:pt x="122936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834791" y="2740571"/>
              <a:ext cx="123189" cy="2524760"/>
            </a:xfrm>
            <a:custGeom>
              <a:avLst/>
              <a:gdLst/>
              <a:ahLst/>
              <a:cxnLst/>
              <a:rect l="l" t="t" r="r" b="b"/>
              <a:pathLst>
                <a:path w="123190" h="2524760">
                  <a:moveTo>
                    <a:pt x="122935" y="0"/>
                  </a:moveTo>
                  <a:lnTo>
                    <a:pt x="0" y="0"/>
                  </a:lnTo>
                  <a:lnTo>
                    <a:pt x="0" y="2524302"/>
                  </a:lnTo>
                  <a:lnTo>
                    <a:pt x="122935" y="2524302"/>
                  </a:lnTo>
                  <a:lnTo>
                    <a:pt x="122935" y="0"/>
                  </a:lnTo>
                  <a:close/>
                </a:path>
              </a:pathLst>
            </a:custGeom>
            <a:solidFill>
              <a:srgbClr val="F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957727" y="1588630"/>
              <a:ext cx="1152525" cy="3676650"/>
            </a:xfrm>
            <a:custGeom>
              <a:avLst/>
              <a:gdLst/>
              <a:ahLst/>
              <a:cxnLst/>
              <a:rect l="l" t="t" r="r" b="b"/>
              <a:pathLst>
                <a:path w="1152525" h="3676650">
                  <a:moveTo>
                    <a:pt x="1151928" y="0"/>
                  </a:moveTo>
                  <a:lnTo>
                    <a:pt x="0" y="1151940"/>
                  </a:lnTo>
                  <a:lnTo>
                    <a:pt x="0" y="3676243"/>
                  </a:lnTo>
                  <a:lnTo>
                    <a:pt x="1151928" y="2524315"/>
                  </a:lnTo>
                  <a:lnTo>
                    <a:pt x="1151928" y="0"/>
                  </a:lnTo>
                  <a:close/>
                </a:path>
              </a:pathLst>
            </a:custGeom>
            <a:solidFill>
              <a:srgbClr val="C4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834791" y="1588630"/>
              <a:ext cx="1275080" cy="1152525"/>
            </a:xfrm>
            <a:custGeom>
              <a:avLst/>
              <a:gdLst/>
              <a:ahLst/>
              <a:cxnLst/>
              <a:rect l="l" t="t" r="r" b="b"/>
              <a:pathLst>
                <a:path w="1275079" h="1152525">
                  <a:moveTo>
                    <a:pt x="1274864" y="0"/>
                  </a:moveTo>
                  <a:lnTo>
                    <a:pt x="1151928" y="0"/>
                  </a:lnTo>
                  <a:lnTo>
                    <a:pt x="0" y="1151940"/>
                  </a:lnTo>
                  <a:lnTo>
                    <a:pt x="122935" y="1151940"/>
                  </a:lnTo>
                  <a:lnTo>
                    <a:pt x="1274864" y="0"/>
                  </a:lnTo>
                  <a:close/>
                </a:path>
              </a:pathLst>
            </a:custGeom>
            <a:solidFill>
              <a:srgbClr val="F6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834791" y="1588630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1151930"/>
                  </a:moveTo>
                  <a:lnTo>
                    <a:pt x="1151930" y="0"/>
                  </a:lnTo>
                  <a:lnTo>
                    <a:pt x="1274870" y="0"/>
                  </a:lnTo>
                  <a:lnTo>
                    <a:pt x="1274870" y="2524311"/>
                  </a:lnTo>
                  <a:lnTo>
                    <a:pt x="122936" y="3676242"/>
                  </a:lnTo>
                  <a:lnTo>
                    <a:pt x="0" y="3676242"/>
                  </a:lnTo>
                  <a:lnTo>
                    <a:pt x="0" y="1151930"/>
                  </a:lnTo>
                  <a:close/>
                </a:path>
                <a:path w="1275079" h="3676650">
                  <a:moveTo>
                    <a:pt x="0" y="1151930"/>
                  </a:moveTo>
                  <a:lnTo>
                    <a:pt x="122936" y="1151930"/>
                  </a:lnTo>
                  <a:lnTo>
                    <a:pt x="1274870" y="0"/>
                  </a:lnTo>
                </a:path>
                <a:path w="1275079" h="3676650">
                  <a:moveTo>
                    <a:pt x="122936" y="1151930"/>
                  </a:moveTo>
                  <a:lnTo>
                    <a:pt x="122936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037940" y="2740571"/>
              <a:ext cx="123189" cy="2524760"/>
            </a:xfrm>
            <a:custGeom>
              <a:avLst/>
              <a:gdLst/>
              <a:ahLst/>
              <a:cxnLst/>
              <a:rect l="l" t="t" r="r" b="b"/>
              <a:pathLst>
                <a:path w="123190" h="2524760">
                  <a:moveTo>
                    <a:pt x="122935" y="0"/>
                  </a:moveTo>
                  <a:lnTo>
                    <a:pt x="0" y="0"/>
                  </a:lnTo>
                  <a:lnTo>
                    <a:pt x="0" y="2524302"/>
                  </a:lnTo>
                  <a:lnTo>
                    <a:pt x="122935" y="2524302"/>
                  </a:lnTo>
                  <a:lnTo>
                    <a:pt x="122935" y="0"/>
                  </a:lnTo>
                  <a:close/>
                </a:path>
              </a:pathLst>
            </a:custGeom>
            <a:solidFill>
              <a:srgbClr val="FFF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160876" y="1588630"/>
              <a:ext cx="1152525" cy="3676650"/>
            </a:xfrm>
            <a:custGeom>
              <a:avLst/>
              <a:gdLst/>
              <a:ahLst/>
              <a:cxnLst/>
              <a:rect l="l" t="t" r="r" b="b"/>
              <a:pathLst>
                <a:path w="1152525" h="3676650">
                  <a:moveTo>
                    <a:pt x="1151928" y="0"/>
                  </a:moveTo>
                  <a:lnTo>
                    <a:pt x="0" y="1151940"/>
                  </a:lnTo>
                  <a:lnTo>
                    <a:pt x="0" y="3676243"/>
                  </a:lnTo>
                  <a:lnTo>
                    <a:pt x="1151928" y="2524315"/>
                  </a:lnTo>
                  <a:lnTo>
                    <a:pt x="1151928" y="0"/>
                  </a:lnTo>
                  <a:close/>
                </a:path>
              </a:pathLst>
            </a:custGeom>
            <a:solidFill>
              <a:srgbClr val="CDC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037940" y="1588630"/>
              <a:ext cx="1275080" cy="1152525"/>
            </a:xfrm>
            <a:custGeom>
              <a:avLst/>
              <a:gdLst/>
              <a:ahLst/>
              <a:cxnLst/>
              <a:rect l="l" t="t" r="r" b="b"/>
              <a:pathLst>
                <a:path w="1275079" h="1152525">
                  <a:moveTo>
                    <a:pt x="1274864" y="0"/>
                  </a:moveTo>
                  <a:lnTo>
                    <a:pt x="1151928" y="0"/>
                  </a:lnTo>
                  <a:lnTo>
                    <a:pt x="0" y="1151940"/>
                  </a:lnTo>
                  <a:lnTo>
                    <a:pt x="122935" y="1151940"/>
                  </a:lnTo>
                  <a:lnTo>
                    <a:pt x="1274864" y="0"/>
                  </a:lnTo>
                  <a:close/>
                </a:path>
              </a:pathLst>
            </a:custGeom>
            <a:solidFill>
              <a:srgbClr val="FFF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037940" y="1588630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1151930"/>
                  </a:moveTo>
                  <a:lnTo>
                    <a:pt x="1151930" y="0"/>
                  </a:lnTo>
                  <a:lnTo>
                    <a:pt x="1274870" y="0"/>
                  </a:lnTo>
                  <a:lnTo>
                    <a:pt x="1274870" y="2524311"/>
                  </a:lnTo>
                  <a:lnTo>
                    <a:pt x="122936" y="3676242"/>
                  </a:lnTo>
                  <a:lnTo>
                    <a:pt x="0" y="3676242"/>
                  </a:lnTo>
                  <a:lnTo>
                    <a:pt x="0" y="1151930"/>
                  </a:lnTo>
                  <a:close/>
                </a:path>
                <a:path w="1275079" h="3676650">
                  <a:moveTo>
                    <a:pt x="0" y="1151930"/>
                  </a:moveTo>
                  <a:lnTo>
                    <a:pt x="122936" y="1151930"/>
                  </a:lnTo>
                  <a:lnTo>
                    <a:pt x="1274870" y="0"/>
                  </a:lnTo>
                </a:path>
                <a:path w="1275079" h="3676650">
                  <a:moveTo>
                    <a:pt x="122936" y="1151930"/>
                  </a:moveTo>
                  <a:lnTo>
                    <a:pt x="122936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241089" y="2740571"/>
              <a:ext cx="123189" cy="2524760"/>
            </a:xfrm>
            <a:custGeom>
              <a:avLst/>
              <a:gdLst/>
              <a:ahLst/>
              <a:cxnLst/>
              <a:rect l="l" t="t" r="r" b="b"/>
              <a:pathLst>
                <a:path w="123190" h="2524760">
                  <a:moveTo>
                    <a:pt x="122936" y="0"/>
                  </a:moveTo>
                  <a:lnTo>
                    <a:pt x="0" y="0"/>
                  </a:lnTo>
                  <a:lnTo>
                    <a:pt x="0" y="2524302"/>
                  </a:lnTo>
                  <a:lnTo>
                    <a:pt x="122936" y="2524302"/>
                  </a:lnTo>
                  <a:lnTo>
                    <a:pt x="122936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364025" y="1588630"/>
              <a:ext cx="1152525" cy="3676650"/>
            </a:xfrm>
            <a:custGeom>
              <a:avLst/>
              <a:gdLst/>
              <a:ahLst/>
              <a:cxnLst/>
              <a:rect l="l" t="t" r="r" b="b"/>
              <a:pathLst>
                <a:path w="1152525" h="3676650">
                  <a:moveTo>
                    <a:pt x="1151928" y="0"/>
                  </a:moveTo>
                  <a:lnTo>
                    <a:pt x="0" y="1151940"/>
                  </a:lnTo>
                  <a:lnTo>
                    <a:pt x="0" y="3676243"/>
                  </a:lnTo>
                  <a:lnTo>
                    <a:pt x="1151928" y="2524315"/>
                  </a:lnTo>
                  <a:lnTo>
                    <a:pt x="1151928" y="0"/>
                  </a:lnTo>
                  <a:close/>
                </a:path>
              </a:pathLst>
            </a:custGeom>
            <a:solidFill>
              <a:srgbClr val="ADA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241089" y="1588630"/>
              <a:ext cx="1275080" cy="1152525"/>
            </a:xfrm>
            <a:custGeom>
              <a:avLst/>
              <a:gdLst/>
              <a:ahLst/>
              <a:cxnLst/>
              <a:rect l="l" t="t" r="r" b="b"/>
              <a:pathLst>
                <a:path w="1275079" h="1152525">
                  <a:moveTo>
                    <a:pt x="1274864" y="0"/>
                  </a:moveTo>
                  <a:lnTo>
                    <a:pt x="1151928" y="0"/>
                  </a:lnTo>
                  <a:lnTo>
                    <a:pt x="0" y="1151940"/>
                  </a:lnTo>
                  <a:lnTo>
                    <a:pt x="122936" y="1151940"/>
                  </a:lnTo>
                  <a:lnTo>
                    <a:pt x="1274864" y="0"/>
                  </a:lnTo>
                  <a:close/>
                </a:path>
              </a:pathLst>
            </a:custGeom>
            <a:solidFill>
              <a:srgbClr val="DFD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241089" y="1588630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1151930"/>
                  </a:moveTo>
                  <a:lnTo>
                    <a:pt x="1151930" y="0"/>
                  </a:lnTo>
                  <a:lnTo>
                    <a:pt x="1274870" y="0"/>
                  </a:lnTo>
                  <a:lnTo>
                    <a:pt x="1274870" y="2524311"/>
                  </a:lnTo>
                  <a:lnTo>
                    <a:pt x="122936" y="3676242"/>
                  </a:lnTo>
                  <a:lnTo>
                    <a:pt x="0" y="3676242"/>
                  </a:lnTo>
                  <a:lnTo>
                    <a:pt x="0" y="1151930"/>
                  </a:lnTo>
                  <a:close/>
                </a:path>
                <a:path w="1275079" h="3676650">
                  <a:moveTo>
                    <a:pt x="0" y="1151930"/>
                  </a:moveTo>
                  <a:lnTo>
                    <a:pt x="122936" y="1151930"/>
                  </a:lnTo>
                  <a:lnTo>
                    <a:pt x="1274870" y="0"/>
                  </a:lnTo>
                </a:path>
                <a:path w="1275079" h="3676650">
                  <a:moveTo>
                    <a:pt x="122936" y="1151930"/>
                  </a:moveTo>
                  <a:lnTo>
                    <a:pt x="122936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444226" y="2740571"/>
              <a:ext cx="123189" cy="2524760"/>
            </a:xfrm>
            <a:custGeom>
              <a:avLst/>
              <a:gdLst/>
              <a:ahLst/>
              <a:cxnLst/>
              <a:rect l="l" t="t" r="r" b="b"/>
              <a:pathLst>
                <a:path w="123190" h="2524760">
                  <a:moveTo>
                    <a:pt x="122935" y="0"/>
                  </a:moveTo>
                  <a:lnTo>
                    <a:pt x="0" y="0"/>
                  </a:lnTo>
                  <a:lnTo>
                    <a:pt x="0" y="2524302"/>
                  </a:lnTo>
                  <a:lnTo>
                    <a:pt x="122935" y="2524302"/>
                  </a:lnTo>
                  <a:lnTo>
                    <a:pt x="122935" y="0"/>
                  </a:lnTo>
                  <a:close/>
                </a:path>
              </a:pathLst>
            </a:custGeom>
            <a:solidFill>
              <a:srgbClr val="FBE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567162" y="1588630"/>
              <a:ext cx="1152525" cy="3676650"/>
            </a:xfrm>
            <a:custGeom>
              <a:avLst/>
              <a:gdLst/>
              <a:ahLst/>
              <a:cxnLst/>
              <a:rect l="l" t="t" r="r" b="b"/>
              <a:pathLst>
                <a:path w="1152525" h="3676650">
                  <a:moveTo>
                    <a:pt x="1151940" y="0"/>
                  </a:moveTo>
                  <a:lnTo>
                    <a:pt x="0" y="1151940"/>
                  </a:lnTo>
                  <a:lnTo>
                    <a:pt x="0" y="3676243"/>
                  </a:lnTo>
                  <a:lnTo>
                    <a:pt x="1151940" y="2524315"/>
                  </a:lnTo>
                  <a:lnTo>
                    <a:pt x="1151940" y="0"/>
                  </a:lnTo>
                  <a:close/>
                </a:path>
              </a:pathLst>
            </a:custGeom>
            <a:solidFill>
              <a:srgbClr val="C9B7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444226" y="1588630"/>
              <a:ext cx="1275080" cy="1152525"/>
            </a:xfrm>
            <a:custGeom>
              <a:avLst/>
              <a:gdLst/>
              <a:ahLst/>
              <a:cxnLst/>
              <a:rect l="l" t="t" r="r" b="b"/>
              <a:pathLst>
                <a:path w="1275079" h="1152525">
                  <a:moveTo>
                    <a:pt x="1274876" y="0"/>
                  </a:moveTo>
                  <a:lnTo>
                    <a:pt x="1151940" y="0"/>
                  </a:lnTo>
                  <a:lnTo>
                    <a:pt x="0" y="1151940"/>
                  </a:lnTo>
                  <a:lnTo>
                    <a:pt x="122935" y="1151940"/>
                  </a:lnTo>
                  <a:lnTo>
                    <a:pt x="1274876" y="0"/>
                  </a:lnTo>
                  <a:close/>
                </a:path>
              </a:pathLst>
            </a:custGeom>
            <a:solidFill>
              <a:srgbClr val="FCEA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444226" y="1588630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1151930"/>
                  </a:moveTo>
                  <a:lnTo>
                    <a:pt x="1151930" y="0"/>
                  </a:lnTo>
                  <a:lnTo>
                    <a:pt x="1274870" y="0"/>
                  </a:lnTo>
                  <a:lnTo>
                    <a:pt x="1274870" y="2524311"/>
                  </a:lnTo>
                  <a:lnTo>
                    <a:pt x="122936" y="3676242"/>
                  </a:lnTo>
                  <a:lnTo>
                    <a:pt x="0" y="3676242"/>
                  </a:lnTo>
                  <a:lnTo>
                    <a:pt x="0" y="1151930"/>
                  </a:lnTo>
                  <a:close/>
                </a:path>
                <a:path w="1275079" h="3676650">
                  <a:moveTo>
                    <a:pt x="0" y="1151930"/>
                  </a:moveTo>
                  <a:lnTo>
                    <a:pt x="122936" y="1151930"/>
                  </a:lnTo>
                  <a:lnTo>
                    <a:pt x="1274870" y="0"/>
                  </a:lnTo>
                </a:path>
                <a:path w="1275079" h="3676650">
                  <a:moveTo>
                    <a:pt x="122936" y="1151930"/>
                  </a:moveTo>
                  <a:lnTo>
                    <a:pt x="122936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8904299" y="492253"/>
            <a:ext cx="3034665" cy="99504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87350" marR="5080" indent="-375285">
              <a:lnSpc>
                <a:spcPts val="3790"/>
              </a:lnSpc>
              <a:spcBef>
                <a:spcPts val="250"/>
              </a:spcBef>
            </a:pPr>
            <a:r>
              <a:rPr sz="3200" dirty="0">
                <a:latin typeface="Calibri"/>
                <a:cs typeface="Calibri"/>
              </a:rPr>
              <a:t>6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activation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maps, </a:t>
            </a:r>
            <a:r>
              <a:rPr sz="3200" dirty="0">
                <a:latin typeface="Calibri"/>
                <a:cs typeface="Calibri"/>
              </a:rPr>
              <a:t>each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1x28x28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645368" y="1403604"/>
            <a:ext cx="2911475" cy="99504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3790"/>
              </a:lnSpc>
              <a:spcBef>
                <a:spcPts val="250"/>
              </a:spcBef>
            </a:pPr>
            <a:r>
              <a:rPr sz="3200" dirty="0">
                <a:latin typeface="Calibri"/>
                <a:cs typeface="Calibri"/>
              </a:rPr>
              <a:t>Consider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6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filters, </a:t>
            </a:r>
            <a:r>
              <a:rPr sz="3200" dirty="0">
                <a:latin typeface="Calibri"/>
                <a:cs typeface="Calibri"/>
              </a:rPr>
              <a:t>each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3x5x5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374779" y="4957762"/>
            <a:ext cx="1972310" cy="1104265"/>
            <a:chOff x="5374779" y="4957762"/>
            <a:chExt cx="1972310" cy="1104265"/>
          </a:xfrm>
        </p:grpSpPr>
        <p:sp>
          <p:nvSpPr>
            <p:cNvPr id="39" name="object 39"/>
            <p:cNvSpPr/>
            <p:nvPr/>
          </p:nvSpPr>
          <p:spPr>
            <a:xfrm>
              <a:off x="5384304" y="5168163"/>
              <a:ext cx="175895" cy="884555"/>
            </a:xfrm>
            <a:custGeom>
              <a:avLst/>
              <a:gdLst/>
              <a:ahLst/>
              <a:cxnLst/>
              <a:rect l="l" t="t" r="r" b="b"/>
              <a:pathLst>
                <a:path w="175895" h="884554">
                  <a:moveTo>
                    <a:pt x="175425" y="0"/>
                  </a:moveTo>
                  <a:lnTo>
                    <a:pt x="0" y="0"/>
                  </a:lnTo>
                  <a:lnTo>
                    <a:pt x="0" y="884036"/>
                  </a:lnTo>
                  <a:lnTo>
                    <a:pt x="175425" y="884036"/>
                  </a:lnTo>
                  <a:lnTo>
                    <a:pt x="175425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559729" y="4967287"/>
              <a:ext cx="201295" cy="1085215"/>
            </a:xfrm>
            <a:custGeom>
              <a:avLst/>
              <a:gdLst/>
              <a:ahLst/>
              <a:cxnLst/>
              <a:rect l="l" t="t" r="r" b="b"/>
              <a:pathLst>
                <a:path w="201295" h="1085214">
                  <a:moveTo>
                    <a:pt x="200875" y="0"/>
                  </a:moveTo>
                  <a:lnTo>
                    <a:pt x="0" y="200875"/>
                  </a:lnTo>
                  <a:lnTo>
                    <a:pt x="0" y="1084912"/>
                  </a:lnTo>
                  <a:lnTo>
                    <a:pt x="200875" y="884035"/>
                  </a:lnTo>
                  <a:lnTo>
                    <a:pt x="200875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384304" y="4967287"/>
              <a:ext cx="376555" cy="201295"/>
            </a:xfrm>
            <a:custGeom>
              <a:avLst/>
              <a:gdLst/>
              <a:ahLst/>
              <a:cxnLst/>
              <a:rect l="l" t="t" r="r" b="b"/>
              <a:pathLst>
                <a:path w="376554" h="201295">
                  <a:moveTo>
                    <a:pt x="376300" y="0"/>
                  </a:moveTo>
                  <a:lnTo>
                    <a:pt x="200875" y="0"/>
                  </a:lnTo>
                  <a:lnTo>
                    <a:pt x="0" y="200875"/>
                  </a:lnTo>
                  <a:lnTo>
                    <a:pt x="175425" y="200875"/>
                  </a:lnTo>
                  <a:lnTo>
                    <a:pt x="376300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384304" y="4967287"/>
              <a:ext cx="376555" cy="1085215"/>
            </a:xfrm>
            <a:custGeom>
              <a:avLst/>
              <a:gdLst/>
              <a:ahLst/>
              <a:cxnLst/>
              <a:rect l="l" t="t" r="r" b="b"/>
              <a:pathLst>
                <a:path w="376554" h="1085214">
                  <a:moveTo>
                    <a:pt x="0" y="200877"/>
                  </a:moveTo>
                  <a:lnTo>
                    <a:pt x="200877" y="0"/>
                  </a:lnTo>
                  <a:lnTo>
                    <a:pt x="376302" y="0"/>
                  </a:lnTo>
                  <a:lnTo>
                    <a:pt x="376302" y="884040"/>
                  </a:lnTo>
                  <a:lnTo>
                    <a:pt x="175425" y="1084920"/>
                  </a:lnTo>
                  <a:lnTo>
                    <a:pt x="0" y="1084920"/>
                  </a:lnTo>
                  <a:lnTo>
                    <a:pt x="0" y="200877"/>
                  </a:lnTo>
                  <a:close/>
                </a:path>
                <a:path w="376554" h="1085214">
                  <a:moveTo>
                    <a:pt x="0" y="200877"/>
                  </a:moveTo>
                  <a:lnTo>
                    <a:pt x="175425" y="200877"/>
                  </a:lnTo>
                  <a:lnTo>
                    <a:pt x="376302" y="0"/>
                  </a:lnTo>
                </a:path>
                <a:path w="376554" h="1085214">
                  <a:moveTo>
                    <a:pt x="175425" y="200877"/>
                  </a:moveTo>
                  <a:lnTo>
                    <a:pt x="175425" y="1084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697778" y="5168163"/>
              <a:ext cx="175895" cy="884555"/>
            </a:xfrm>
            <a:custGeom>
              <a:avLst/>
              <a:gdLst/>
              <a:ahLst/>
              <a:cxnLst/>
              <a:rect l="l" t="t" r="r" b="b"/>
              <a:pathLst>
                <a:path w="175895" h="884554">
                  <a:moveTo>
                    <a:pt x="175412" y="0"/>
                  </a:moveTo>
                  <a:lnTo>
                    <a:pt x="0" y="0"/>
                  </a:lnTo>
                  <a:lnTo>
                    <a:pt x="0" y="884036"/>
                  </a:lnTo>
                  <a:lnTo>
                    <a:pt x="175412" y="884036"/>
                  </a:lnTo>
                  <a:lnTo>
                    <a:pt x="175412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873191" y="4967287"/>
              <a:ext cx="201295" cy="1085215"/>
            </a:xfrm>
            <a:custGeom>
              <a:avLst/>
              <a:gdLst/>
              <a:ahLst/>
              <a:cxnLst/>
              <a:rect l="l" t="t" r="r" b="b"/>
              <a:pathLst>
                <a:path w="201295" h="1085214">
                  <a:moveTo>
                    <a:pt x="200888" y="0"/>
                  </a:moveTo>
                  <a:lnTo>
                    <a:pt x="0" y="200875"/>
                  </a:lnTo>
                  <a:lnTo>
                    <a:pt x="0" y="1084912"/>
                  </a:lnTo>
                  <a:lnTo>
                    <a:pt x="200888" y="884035"/>
                  </a:lnTo>
                  <a:lnTo>
                    <a:pt x="200888" y="0"/>
                  </a:lnTo>
                  <a:close/>
                </a:path>
              </a:pathLst>
            </a:custGeom>
            <a:solidFill>
              <a:srgbClr val="ADB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697778" y="4967287"/>
              <a:ext cx="376555" cy="201295"/>
            </a:xfrm>
            <a:custGeom>
              <a:avLst/>
              <a:gdLst/>
              <a:ahLst/>
              <a:cxnLst/>
              <a:rect l="l" t="t" r="r" b="b"/>
              <a:pathLst>
                <a:path w="376554" h="201295">
                  <a:moveTo>
                    <a:pt x="376300" y="0"/>
                  </a:moveTo>
                  <a:lnTo>
                    <a:pt x="200875" y="0"/>
                  </a:lnTo>
                  <a:lnTo>
                    <a:pt x="0" y="200875"/>
                  </a:lnTo>
                  <a:lnTo>
                    <a:pt x="175412" y="200875"/>
                  </a:lnTo>
                  <a:lnTo>
                    <a:pt x="376300" y="0"/>
                  </a:lnTo>
                  <a:close/>
                </a:path>
              </a:pathLst>
            </a:custGeom>
            <a:solidFill>
              <a:srgbClr val="DFE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697778" y="4967287"/>
              <a:ext cx="376555" cy="1085215"/>
            </a:xfrm>
            <a:custGeom>
              <a:avLst/>
              <a:gdLst/>
              <a:ahLst/>
              <a:cxnLst/>
              <a:rect l="l" t="t" r="r" b="b"/>
              <a:pathLst>
                <a:path w="376554" h="1085214">
                  <a:moveTo>
                    <a:pt x="0" y="200877"/>
                  </a:moveTo>
                  <a:lnTo>
                    <a:pt x="200877" y="0"/>
                  </a:lnTo>
                  <a:lnTo>
                    <a:pt x="376302" y="0"/>
                  </a:lnTo>
                  <a:lnTo>
                    <a:pt x="376302" y="884040"/>
                  </a:lnTo>
                  <a:lnTo>
                    <a:pt x="175425" y="1084920"/>
                  </a:lnTo>
                  <a:lnTo>
                    <a:pt x="0" y="1084920"/>
                  </a:lnTo>
                  <a:lnTo>
                    <a:pt x="0" y="200877"/>
                  </a:lnTo>
                  <a:close/>
                </a:path>
                <a:path w="376554" h="1085214">
                  <a:moveTo>
                    <a:pt x="0" y="200877"/>
                  </a:moveTo>
                  <a:lnTo>
                    <a:pt x="175425" y="200877"/>
                  </a:lnTo>
                  <a:lnTo>
                    <a:pt x="376302" y="0"/>
                  </a:lnTo>
                </a:path>
                <a:path w="376554" h="1085214">
                  <a:moveTo>
                    <a:pt x="175425" y="200877"/>
                  </a:moveTo>
                  <a:lnTo>
                    <a:pt x="175425" y="1084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016332" y="5168163"/>
              <a:ext cx="175895" cy="884555"/>
            </a:xfrm>
            <a:custGeom>
              <a:avLst/>
              <a:gdLst/>
              <a:ahLst/>
              <a:cxnLst/>
              <a:rect l="l" t="t" r="r" b="b"/>
              <a:pathLst>
                <a:path w="175895" h="884554">
                  <a:moveTo>
                    <a:pt x="175425" y="0"/>
                  </a:moveTo>
                  <a:lnTo>
                    <a:pt x="0" y="0"/>
                  </a:lnTo>
                  <a:lnTo>
                    <a:pt x="0" y="884036"/>
                  </a:lnTo>
                  <a:lnTo>
                    <a:pt x="175425" y="884036"/>
                  </a:lnTo>
                  <a:lnTo>
                    <a:pt x="175425" y="0"/>
                  </a:lnTo>
                  <a:close/>
                </a:path>
              </a:pathLst>
            </a:custGeom>
            <a:solidFill>
              <a:srgbClr val="F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191758" y="4967287"/>
              <a:ext cx="201295" cy="1085215"/>
            </a:xfrm>
            <a:custGeom>
              <a:avLst/>
              <a:gdLst/>
              <a:ahLst/>
              <a:cxnLst/>
              <a:rect l="l" t="t" r="r" b="b"/>
              <a:pathLst>
                <a:path w="201295" h="1085214">
                  <a:moveTo>
                    <a:pt x="200875" y="0"/>
                  </a:moveTo>
                  <a:lnTo>
                    <a:pt x="0" y="200875"/>
                  </a:lnTo>
                  <a:lnTo>
                    <a:pt x="0" y="1084912"/>
                  </a:lnTo>
                  <a:lnTo>
                    <a:pt x="200875" y="884035"/>
                  </a:lnTo>
                  <a:lnTo>
                    <a:pt x="200875" y="0"/>
                  </a:lnTo>
                  <a:close/>
                </a:path>
              </a:pathLst>
            </a:custGeom>
            <a:solidFill>
              <a:srgbClr val="C4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016332" y="4967287"/>
              <a:ext cx="376555" cy="201295"/>
            </a:xfrm>
            <a:custGeom>
              <a:avLst/>
              <a:gdLst/>
              <a:ahLst/>
              <a:cxnLst/>
              <a:rect l="l" t="t" r="r" b="b"/>
              <a:pathLst>
                <a:path w="376554" h="201295">
                  <a:moveTo>
                    <a:pt x="376301" y="0"/>
                  </a:moveTo>
                  <a:lnTo>
                    <a:pt x="200875" y="0"/>
                  </a:lnTo>
                  <a:lnTo>
                    <a:pt x="0" y="200875"/>
                  </a:lnTo>
                  <a:lnTo>
                    <a:pt x="175425" y="200875"/>
                  </a:lnTo>
                  <a:lnTo>
                    <a:pt x="376301" y="0"/>
                  </a:lnTo>
                  <a:close/>
                </a:path>
              </a:pathLst>
            </a:custGeom>
            <a:solidFill>
              <a:srgbClr val="F6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016332" y="4967287"/>
              <a:ext cx="376555" cy="1085215"/>
            </a:xfrm>
            <a:custGeom>
              <a:avLst/>
              <a:gdLst/>
              <a:ahLst/>
              <a:cxnLst/>
              <a:rect l="l" t="t" r="r" b="b"/>
              <a:pathLst>
                <a:path w="376554" h="1085214">
                  <a:moveTo>
                    <a:pt x="0" y="200877"/>
                  </a:moveTo>
                  <a:lnTo>
                    <a:pt x="200877" y="0"/>
                  </a:lnTo>
                  <a:lnTo>
                    <a:pt x="376302" y="0"/>
                  </a:lnTo>
                  <a:lnTo>
                    <a:pt x="376302" y="884040"/>
                  </a:lnTo>
                  <a:lnTo>
                    <a:pt x="175425" y="1084920"/>
                  </a:lnTo>
                  <a:lnTo>
                    <a:pt x="0" y="1084920"/>
                  </a:lnTo>
                  <a:lnTo>
                    <a:pt x="0" y="200877"/>
                  </a:lnTo>
                  <a:close/>
                </a:path>
                <a:path w="376554" h="1085214">
                  <a:moveTo>
                    <a:pt x="0" y="200877"/>
                  </a:moveTo>
                  <a:lnTo>
                    <a:pt x="175425" y="200877"/>
                  </a:lnTo>
                  <a:lnTo>
                    <a:pt x="376302" y="0"/>
                  </a:lnTo>
                </a:path>
                <a:path w="376554" h="1085214">
                  <a:moveTo>
                    <a:pt x="175425" y="200877"/>
                  </a:moveTo>
                  <a:lnTo>
                    <a:pt x="175425" y="1084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328765" y="5168163"/>
              <a:ext cx="175895" cy="884555"/>
            </a:xfrm>
            <a:custGeom>
              <a:avLst/>
              <a:gdLst/>
              <a:ahLst/>
              <a:cxnLst/>
              <a:rect l="l" t="t" r="r" b="b"/>
              <a:pathLst>
                <a:path w="175895" h="884554">
                  <a:moveTo>
                    <a:pt x="175425" y="0"/>
                  </a:moveTo>
                  <a:lnTo>
                    <a:pt x="0" y="0"/>
                  </a:lnTo>
                  <a:lnTo>
                    <a:pt x="0" y="884036"/>
                  </a:lnTo>
                  <a:lnTo>
                    <a:pt x="175425" y="884036"/>
                  </a:lnTo>
                  <a:lnTo>
                    <a:pt x="175425" y="0"/>
                  </a:lnTo>
                  <a:close/>
                </a:path>
              </a:pathLst>
            </a:custGeom>
            <a:solidFill>
              <a:srgbClr val="FFF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504190" y="4967287"/>
              <a:ext cx="201295" cy="1085215"/>
            </a:xfrm>
            <a:custGeom>
              <a:avLst/>
              <a:gdLst/>
              <a:ahLst/>
              <a:cxnLst/>
              <a:rect l="l" t="t" r="r" b="b"/>
              <a:pathLst>
                <a:path w="201295" h="1085214">
                  <a:moveTo>
                    <a:pt x="200875" y="0"/>
                  </a:moveTo>
                  <a:lnTo>
                    <a:pt x="0" y="200875"/>
                  </a:lnTo>
                  <a:lnTo>
                    <a:pt x="0" y="1084912"/>
                  </a:lnTo>
                  <a:lnTo>
                    <a:pt x="200875" y="884035"/>
                  </a:lnTo>
                  <a:lnTo>
                    <a:pt x="200875" y="0"/>
                  </a:lnTo>
                  <a:close/>
                </a:path>
              </a:pathLst>
            </a:custGeom>
            <a:solidFill>
              <a:srgbClr val="CDC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328765" y="4967287"/>
              <a:ext cx="376555" cy="201295"/>
            </a:xfrm>
            <a:custGeom>
              <a:avLst/>
              <a:gdLst/>
              <a:ahLst/>
              <a:cxnLst/>
              <a:rect l="l" t="t" r="r" b="b"/>
              <a:pathLst>
                <a:path w="376554" h="201295">
                  <a:moveTo>
                    <a:pt x="376300" y="0"/>
                  </a:moveTo>
                  <a:lnTo>
                    <a:pt x="200875" y="0"/>
                  </a:lnTo>
                  <a:lnTo>
                    <a:pt x="0" y="200875"/>
                  </a:lnTo>
                  <a:lnTo>
                    <a:pt x="175425" y="200875"/>
                  </a:lnTo>
                  <a:lnTo>
                    <a:pt x="376300" y="0"/>
                  </a:lnTo>
                  <a:close/>
                </a:path>
              </a:pathLst>
            </a:custGeom>
            <a:solidFill>
              <a:srgbClr val="FFF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328765" y="4967287"/>
              <a:ext cx="376555" cy="1085215"/>
            </a:xfrm>
            <a:custGeom>
              <a:avLst/>
              <a:gdLst/>
              <a:ahLst/>
              <a:cxnLst/>
              <a:rect l="l" t="t" r="r" b="b"/>
              <a:pathLst>
                <a:path w="376554" h="1085214">
                  <a:moveTo>
                    <a:pt x="0" y="200877"/>
                  </a:moveTo>
                  <a:lnTo>
                    <a:pt x="200877" y="0"/>
                  </a:lnTo>
                  <a:lnTo>
                    <a:pt x="376302" y="0"/>
                  </a:lnTo>
                  <a:lnTo>
                    <a:pt x="376302" y="884040"/>
                  </a:lnTo>
                  <a:lnTo>
                    <a:pt x="175425" y="1084920"/>
                  </a:lnTo>
                  <a:lnTo>
                    <a:pt x="0" y="1084920"/>
                  </a:lnTo>
                  <a:lnTo>
                    <a:pt x="0" y="200877"/>
                  </a:lnTo>
                  <a:close/>
                </a:path>
                <a:path w="376554" h="1085214">
                  <a:moveTo>
                    <a:pt x="0" y="200877"/>
                  </a:moveTo>
                  <a:lnTo>
                    <a:pt x="175425" y="200877"/>
                  </a:lnTo>
                  <a:lnTo>
                    <a:pt x="376302" y="0"/>
                  </a:lnTo>
                </a:path>
                <a:path w="376554" h="1085214">
                  <a:moveTo>
                    <a:pt x="175425" y="200877"/>
                  </a:moveTo>
                  <a:lnTo>
                    <a:pt x="175425" y="1084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642227" y="5168163"/>
              <a:ext cx="175895" cy="884555"/>
            </a:xfrm>
            <a:custGeom>
              <a:avLst/>
              <a:gdLst/>
              <a:ahLst/>
              <a:cxnLst/>
              <a:rect l="l" t="t" r="r" b="b"/>
              <a:pathLst>
                <a:path w="175895" h="884554">
                  <a:moveTo>
                    <a:pt x="175425" y="0"/>
                  </a:moveTo>
                  <a:lnTo>
                    <a:pt x="0" y="0"/>
                  </a:lnTo>
                  <a:lnTo>
                    <a:pt x="0" y="884036"/>
                  </a:lnTo>
                  <a:lnTo>
                    <a:pt x="175425" y="884036"/>
                  </a:lnTo>
                  <a:lnTo>
                    <a:pt x="175425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817652" y="4967287"/>
              <a:ext cx="201295" cy="1085215"/>
            </a:xfrm>
            <a:custGeom>
              <a:avLst/>
              <a:gdLst/>
              <a:ahLst/>
              <a:cxnLst/>
              <a:rect l="l" t="t" r="r" b="b"/>
              <a:pathLst>
                <a:path w="201295" h="1085214">
                  <a:moveTo>
                    <a:pt x="200875" y="0"/>
                  </a:moveTo>
                  <a:lnTo>
                    <a:pt x="0" y="200875"/>
                  </a:lnTo>
                  <a:lnTo>
                    <a:pt x="0" y="1084912"/>
                  </a:lnTo>
                  <a:lnTo>
                    <a:pt x="200875" y="884035"/>
                  </a:lnTo>
                  <a:lnTo>
                    <a:pt x="200875" y="0"/>
                  </a:lnTo>
                  <a:close/>
                </a:path>
              </a:pathLst>
            </a:custGeom>
            <a:solidFill>
              <a:srgbClr val="ADA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642227" y="4967287"/>
              <a:ext cx="376555" cy="201295"/>
            </a:xfrm>
            <a:custGeom>
              <a:avLst/>
              <a:gdLst/>
              <a:ahLst/>
              <a:cxnLst/>
              <a:rect l="l" t="t" r="r" b="b"/>
              <a:pathLst>
                <a:path w="376554" h="201295">
                  <a:moveTo>
                    <a:pt x="376300" y="0"/>
                  </a:moveTo>
                  <a:lnTo>
                    <a:pt x="200875" y="0"/>
                  </a:lnTo>
                  <a:lnTo>
                    <a:pt x="0" y="200875"/>
                  </a:lnTo>
                  <a:lnTo>
                    <a:pt x="175425" y="200875"/>
                  </a:lnTo>
                  <a:lnTo>
                    <a:pt x="376300" y="0"/>
                  </a:lnTo>
                  <a:close/>
                </a:path>
              </a:pathLst>
            </a:custGeom>
            <a:solidFill>
              <a:srgbClr val="DFD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642227" y="4967287"/>
              <a:ext cx="376555" cy="1085215"/>
            </a:xfrm>
            <a:custGeom>
              <a:avLst/>
              <a:gdLst/>
              <a:ahLst/>
              <a:cxnLst/>
              <a:rect l="l" t="t" r="r" b="b"/>
              <a:pathLst>
                <a:path w="376554" h="1085214">
                  <a:moveTo>
                    <a:pt x="0" y="200877"/>
                  </a:moveTo>
                  <a:lnTo>
                    <a:pt x="200877" y="0"/>
                  </a:lnTo>
                  <a:lnTo>
                    <a:pt x="376302" y="0"/>
                  </a:lnTo>
                  <a:lnTo>
                    <a:pt x="376302" y="884040"/>
                  </a:lnTo>
                  <a:lnTo>
                    <a:pt x="175425" y="1084920"/>
                  </a:lnTo>
                  <a:lnTo>
                    <a:pt x="0" y="1084920"/>
                  </a:lnTo>
                  <a:lnTo>
                    <a:pt x="0" y="200877"/>
                  </a:lnTo>
                  <a:close/>
                </a:path>
                <a:path w="376554" h="1085214">
                  <a:moveTo>
                    <a:pt x="0" y="200877"/>
                  </a:moveTo>
                  <a:lnTo>
                    <a:pt x="175425" y="200877"/>
                  </a:lnTo>
                  <a:lnTo>
                    <a:pt x="376302" y="0"/>
                  </a:lnTo>
                </a:path>
                <a:path w="376554" h="1085214">
                  <a:moveTo>
                    <a:pt x="175425" y="200877"/>
                  </a:moveTo>
                  <a:lnTo>
                    <a:pt x="175425" y="1084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960793" y="5168163"/>
              <a:ext cx="175895" cy="884555"/>
            </a:xfrm>
            <a:custGeom>
              <a:avLst/>
              <a:gdLst/>
              <a:ahLst/>
              <a:cxnLst/>
              <a:rect l="l" t="t" r="r" b="b"/>
              <a:pathLst>
                <a:path w="175895" h="884554">
                  <a:moveTo>
                    <a:pt x="175425" y="0"/>
                  </a:moveTo>
                  <a:lnTo>
                    <a:pt x="0" y="0"/>
                  </a:lnTo>
                  <a:lnTo>
                    <a:pt x="0" y="884036"/>
                  </a:lnTo>
                  <a:lnTo>
                    <a:pt x="175425" y="884036"/>
                  </a:lnTo>
                  <a:lnTo>
                    <a:pt x="175425" y="0"/>
                  </a:lnTo>
                  <a:close/>
                </a:path>
              </a:pathLst>
            </a:custGeom>
            <a:solidFill>
              <a:srgbClr val="FBE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136218" y="4967287"/>
              <a:ext cx="201295" cy="1085215"/>
            </a:xfrm>
            <a:custGeom>
              <a:avLst/>
              <a:gdLst/>
              <a:ahLst/>
              <a:cxnLst/>
              <a:rect l="l" t="t" r="r" b="b"/>
              <a:pathLst>
                <a:path w="201295" h="1085214">
                  <a:moveTo>
                    <a:pt x="200875" y="0"/>
                  </a:moveTo>
                  <a:lnTo>
                    <a:pt x="0" y="200875"/>
                  </a:lnTo>
                  <a:lnTo>
                    <a:pt x="0" y="1084912"/>
                  </a:lnTo>
                  <a:lnTo>
                    <a:pt x="200875" y="884035"/>
                  </a:lnTo>
                  <a:lnTo>
                    <a:pt x="200875" y="0"/>
                  </a:lnTo>
                  <a:close/>
                </a:path>
              </a:pathLst>
            </a:custGeom>
            <a:solidFill>
              <a:srgbClr val="C9B7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960793" y="4967287"/>
              <a:ext cx="376555" cy="201295"/>
            </a:xfrm>
            <a:custGeom>
              <a:avLst/>
              <a:gdLst/>
              <a:ahLst/>
              <a:cxnLst/>
              <a:rect l="l" t="t" r="r" b="b"/>
              <a:pathLst>
                <a:path w="376554" h="201295">
                  <a:moveTo>
                    <a:pt x="376300" y="0"/>
                  </a:moveTo>
                  <a:lnTo>
                    <a:pt x="200875" y="0"/>
                  </a:lnTo>
                  <a:lnTo>
                    <a:pt x="0" y="200875"/>
                  </a:lnTo>
                  <a:lnTo>
                    <a:pt x="175425" y="200875"/>
                  </a:lnTo>
                  <a:lnTo>
                    <a:pt x="376300" y="0"/>
                  </a:lnTo>
                  <a:close/>
                </a:path>
              </a:pathLst>
            </a:custGeom>
            <a:solidFill>
              <a:srgbClr val="FCEA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960793" y="4967287"/>
              <a:ext cx="376555" cy="1085215"/>
            </a:xfrm>
            <a:custGeom>
              <a:avLst/>
              <a:gdLst/>
              <a:ahLst/>
              <a:cxnLst/>
              <a:rect l="l" t="t" r="r" b="b"/>
              <a:pathLst>
                <a:path w="376554" h="1085214">
                  <a:moveTo>
                    <a:pt x="0" y="200877"/>
                  </a:moveTo>
                  <a:lnTo>
                    <a:pt x="200877" y="0"/>
                  </a:lnTo>
                  <a:lnTo>
                    <a:pt x="376302" y="0"/>
                  </a:lnTo>
                  <a:lnTo>
                    <a:pt x="376302" y="884040"/>
                  </a:lnTo>
                  <a:lnTo>
                    <a:pt x="175425" y="1084920"/>
                  </a:lnTo>
                  <a:lnTo>
                    <a:pt x="0" y="1084920"/>
                  </a:lnTo>
                  <a:lnTo>
                    <a:pt x="0" y="200877"/>
                  </a:lnTo>
                  <a:close/>
                </a:path>
                <a:path w="376554" h="1085214">
                  <a:moveTo>
                    <a:pt x="0" y="200877"/>
                  </a:moveTo>
                  <a:lnTo>
                    <a:pt x="175425" y="200877"/>
                  </a:lnTo>
                  <a:lnTo>
                    <a:pt x="376302" y="0"/>
                  </a:lnTo>
                </a:path>
                <a:path w="376554" h="1085214">
                  <a:moveTo>
                    <a:pt x="175425" y="200877"/>
                  </a:moveTo>
                  <a:lnTo>
                    <a:pt x="175425" y="1084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4990655" y="2921889"/>
            <a:ext cx="2508885" cy="120078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759460" marR="124460" indent="-627380">
              <a:lnSpc>
                <a:spcPts val="4300"/>
              </a:lnSpc>
              <a:spcBef>
                <a:spcPts val="310"/>
              </a:spcBef>
            </a:pPr>
            <a:r>
              <a:rPr sz="3600" spc="-20" dirty="0">
                <a:latin typeface="Calibri"/>
                <a:cs typeface="Calibri"/>
              </a:rPr>
              <a:t>Convolution </a:t>
            </a:r>
            <a:r>
              <a:rPr sz="3600" spc="-10" dirty="0">
                <a:latin typeface="Calibri"/>
                <a:cs typeface="Calibri"/>
              </a:rPr>
              <a:t>Layer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7653502" y="3483952"/>
            <a:ext cx="1656714" cy="76200"/>
          </a:xfrm>
          <a:custGeom>
            <a:avLst/>
            <a:gdLst/>
            <a:ahLst/>
            <a:cxnLst/>
            <a:rect l="l" t="t" r="r" b="b"/>
            <a:pathLst>
              <a:path w="1656715" h="76200">
                <a:moveTo>
                  <a:pt x="1580172" y="0"/>
                </a:moveTo>
                <a:lnTo>
                  <a:pt x="1580172" y="76200"/>
                </a:lnTo>
                <a:lnTo>
                  <a:pt x="1630972" y="50800"/>
                </a:lnTo>
                <a:lnTo>
                  <a:pt x="1592872" y="50800"/>
                </a:lnTo>
                <a:lnTo>
                  <a:pt x="1592872" y="25400"/>
                </a:lnTo>
                <a:lnTo>
                  <a:pt x="1630972" y="25400"/>
                </a:lnTo>
                <a:lnTo>
                  <a:pt x="1580172" y="0"/>
                </a:lnTo>
                <a:close/>
              </a:path>
              <a:path w="1656715" h="76200">
                <a:moveTo>
                  <a:pt x="1580172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1580172" y="50800"/>
                </a:lnTo>
                <a:lnTo>
                  <a:pt x="1580172" y="25400"/>
                </a:lnTo>
                <a:close/>
              </a:path>
              <a:path w="1656715" h="76200">
                <a:moveTo>
                  <a:pt x="1630972" y="25400"/>
                </a:moveTo>
                <a:lnTo>
                  <a:pt x="1592872" y="25400"/>
                </a:lnTo>
                <a:lnTo>
                  <a:pt x="1592872" y="50800"/>
                </a:lnTo>
                <a:lnTo>
                  <a:pt x="1630972" y="50800"/>
                </a:lnTo>
                <a:lnTo>
                  <a:pt x="1656372" y="38100"/>
                </a:lnTo>
                <a:lnTo>
                  <a:pt x="1630972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246774" y="4198073"/>
            <a:ext cx="76200" cy="646430"/>
          </a:xfrm>
          <a:custGeom>
            <a:avLst/>
            <a:gdLst/>
            <a:ahLst/>
            <a:cxnLst/>
            <a:rect l="l" t="t" r="r" b="b"/>
            <a:pathLst>
              <a:path w="76200" h="646429">
                <a:moveTo>
                  <a:pt x="50800" y="63499"/>
                </a:moveTo>
                <a:lnTo>
                  <a:pt x="25400" y="63499"/>
                </a:lnTo>
                <a:lnTo>
                  <a:pt x="25400" y="646290"/>
                </a:lnTo>
                <a:lnTo>
                  <a:pt x="50800" y="646290"/>
                </a:lnTo>
                <a:lnTo>
                  <a:pt x="50800" y="63499"/>
                </a:lnTo>
                <a:close/>
              </a:path>
              <a:path w="76200" h="646429">
                <a:moveTo>
                  <a:pt x="38100" y="0"/>
                </a:moveTo>
                <a:lnTo>
                  <a:pt x="0" y="76199"/>
                </a:lnTo>
                <a:lnTo>
                  <a:pt x="25400" y="76199"/>
                </a:lnTo>
                <a:lnTo>
                  <a:pt x="25400" y="63499"/>
                </a:lnTo>
                <a:lnTo>
                  <a:pt x="69850" y="63499"/>
                </a:lnTo>
                <a:lnTo>
                  <a:pt x="38100" y="0"/>
                </a:lnTo>
                <a:close/>
              </a:path>
              <a:path w="76200" h="646429">
                <a:moveTo>
                  <a:pt x="69850" y="63499"/>
                </a:moveTo>
                <a:lnTo>
                  <a:pt x="50800" y="63499"/>
                </a:lnTo>
                <a:lnTo>
                  <a:pt x="50800" y="76199"/>
                </a:lnTo>
                <a:lnTo>
                  <a:pt x="76200" y="76199"/>
                </a:lnTo>
                <a:lnTo>
                  <a:pt x="69850" y="63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3721036" y="5001404"/>
            <a:ext cx="1380490" cy="10064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0345" marR="5080" indent="-208279">
              <a:lnSpc>
                <a:spcPts val="3820"/>
              </a:lnSpc>
              <a:spcBef>
                <a:spcPts val="90"/>
              </a:spcBef>
            </a:pPr>
            <a:r>
              <a:rPr sz="3200" spc="-10" dirty="0">
                <a:latin typeface="Calibri"/>
                <a:cs typeface="Calibri"/>
              </a:rPr>
              <a:t>6x3x5x5 filters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245779" y="5064613"/>
            <a:ext cx="33337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spc="-25" dirty="0">
                <a:latin typeface="Calibri"/>
                <a:cs typeface="Calibri"/>
              </a:rPr>
              <a:t>32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972082" y="5367163"/>
            <a:ext cx="4115435" cy="143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9065" marR="5080" indent="-127000">
              <a:lnSpc>
                <a:spcPts val="3820"/>
              </a:lnSpc>
              <a:spcBef>
                <a:spcPts val="90"/>
              </a:spcBef>
            </a:pPr>
            <a:r>
              <a:rPr sz="3200" dirty="0">
                <a:latin typeface="Calibri"/>
                <a:cs typeface="Calibri"/>
              </a:rPr>
              <a:t>Stack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activations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get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a </a:t>
            </a:r>
            <a:r>
              <a:rPr sz="3200" dirty="0">
                <a:latin typeface="Calibri"/>
                <a:cs typeface="Calibri"/>
              </a:rPr>
              <a:t>6x28x28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output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image!</a:t>
            </a:r>
            <a:endParaRPr sz="3200" dirty="0">
              <a:latin typeface="Calibri"/>
              <a:cs typeface="Calibri"/>
            </a:endParaRPr>
          </a:p>
          <a:p>
            <a:pPr marL="1200150">
              <a:lnSpc>
                <a:spcPct val="100000"/>
              </a:lnSpc>
              <a:spcBef>
                <a:spcPts val="905"/>
              </a:spcBef>
            </a:pPr>
            <a:r>
              <a:rPr lang="tr-TR" sz="2000" dirty="0">
                <a:solidFill>
                  <a:srgbClr val="FFC904"/>
                </a:solidFill>
                <a:latin typeface="Calibri"/>
                <a:cs typeface="Calibri"/>
              </a:rPr>
              <a:t>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453438" y="5588869"/>
            <a:ext cx="180340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spc="-50" dirty="0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0" name="object 70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71" name="object 71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32739"/>
            <a:ext cx="36861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Convolution</a:t>
            </a:r>
            <a:r>
              <a:rPr spc="-225" dirty="0"/>
              <a:t> </a:t>
            </a:r>
            <a:r>
              <a:rPr spc="-10" dirty="0"/>
              <a:t>Layer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0541" y="1208533"/>
            <a:ext cx="703325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66440" algn="l"/>
              </a:tabLst>
            </a:pP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3x32x32</a:t>
            </a:r>
            <a:r>
              <a:rPr sz="3200" spc="-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C00000"/>
                </a:solidFill>
                <a:latin typeface="Calibri"/>
                <a:cs typeface="Calibri"/>
              </a:rPr>
              <a:t>image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3200" dirty="0">
                <a:latin typeface="Calibri"/>
                <a:cs typeface="Calibri"/>
              </a:rPr>
              <a:t>Also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6-</a:t>
            </a:r>
            <a:r>
              <a:rPr sz="3200" dirty="0">
                <a:latin typeface="Calibri"/>
                <a:cs typeface="Calibri"/>
              </a:rPr>
              <a:t>dim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bias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vector: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12036" y="1891893"/>
            <a:ext cx="1294130" cy="3695700"/>
            <a:chOff x="1412036" y="1891893"/>
            <a:chExt cx="1294130" cy="3695700"/>
          </a:xfrm>
        </p:grpSpPr>
        <p:sp>
          <p:nvSpPr>
            <p:cNvPr id="5" name="object 5"/>
            <p:cNvSpPr/>
            <p:nvPr/>
          </p:nvSpPr>
          <p:spPr>
            <a:xfrm>
              <a:off x="1421561" y="2892120"/>
              <a:ext cx="284480" cy="2686050"/>
            </a:xfrm>
            <a:custGeom>
              <a:avLst/>
              <a:gdLst/>
              <a:ahLst/>
              <a:cxnLst/>
              <a:rect l="l" t="t" r="r" b="b"/>
              <a:pathLst>
                <a:path w="284480" h="2686050">
                  <a:moveTo>
                    <a:pt x="284149" y="0"/>
                  </a:moveTo>
                  <a:lnTo>
                    <a:pt x="0" y="0"/>
                  </a:lnTo>
                  <a:lnTo>
                    <a:pt x="0" y="2685542"/>
                  </a:lnTo>
                  <a:lnTo>
                    <a:pt x="284149" y="2685542"/>
                  </a:lnTo>
                  <a:lnTo>
                    <a:pt x="284149" y="0"/>
                  </a:lnTo>
                  <a:close/>
                </a:path>
              </a:pathLst>
            </a:custGeom>
            <a:solidFill>
              <a:srgbClr val="F3CCCC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05711" y="1901418"/>
              <a:ext cx="991235" cy="3676650"/>
            </a:xfrm>
            <a:custGeom>
              <a:avLst/>
              <a:gdLst/>
              <a:ahLst/>
              <a:cxnLst/>
              <a:rect l="l" t="t" r="r" b="b"/>
              <a:pathLst>
                <a:path w="991235" h="3676650">
                  <a:moveTo>
                    <a:pt x="990714" y="0"/>
                  </a:moveTo>
                  <a:lnTo>
                    <a:pt x="0" y="990701"/>
                  </a:lnTo>
                  <a:lnTo>
                    <a:pt x="0" y="3676243"/>
                  </a:lnTo>
                  <a:lnTo>
                    <a:pt x="990714" y="2685529"/>
                  </a:lnTo>
                  <a:lnTo>
                    <a:pt x="990714" y="0"/>
                  </a:lnTo>
                  <a:close/>
                </a:path>
              </a:pathLst>
            </a:custGeom>
            <a:solidFill>
              <a:srgbClr val="C4A3A3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21561" y="1901418"/>
              <a:ext cx="1275080" cy="991235"/>
            </a:xfrm>
            <a:custGeom>
              <a:avLst/>
              <a:gdLst/>
              <a:ahLst/>
              <a:cxnLst/>
              <a:rect l="l" t="t" r="r" b="b"/>
              <a:pathLst>
                <a:path w="1275080" h="991235">
                  <a:moveTo>
                    <a:pt x="1274864" y="0"/>
                  </a:moveTo>
                  <a:lnTo>
                    <a:pt x="990714" y="0"/>
                  </a:lnTo>
                  <a:lnTo>
                    <a:pt x="0" y="990701"/>
                  </a:lnTo>
                  <a:lnTo>
                    <a:pt x="284149" y="990701"/>
                  </a:lnTo>
                  <a:lnTo>
                    <a:pt x="1274864" y="0"/>
                  </a:lnTo>
                  <a:close/>
                </a:path>
              </a:pathLst>
            </a:custGeom>
            <a:solidFill>
              <a:srgbClr val="F6D5D5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21561" y="1901418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80" h="3676650">
                  <a:moveTo>
                    <a:pt x="0" y="990712"/>
                  </a:moveTo>
                  <a:lnTo>
                    <a:pt x="990714" y="0"/>
                  </a:lnTo>
                  <a:lnTo>
                    <a:pt x="1274870" y="0"/>
                  </a:lnTo>
                  <a:lnTo>
                    <a:pt x="1274870" y="2685531"/>
                  </a:lnTo>
                  <a:lnTo>
                    <a:pt x="284154" y="3676242"/>
                  </a:lnTo>
                  <a:lnTo>
                    <a:pt x="0" y="3676242"/>
                  </a:lnTo>
                  <a:lnTo>
                    <a:pt x="0" y="990712"/>
                  </a:lnTo>
                  <a:close/>
                </a:path>
                <a:path w="1275080" h="3676650">
                  <a:moveTo>
                    <a:pt x="0" y="990712"/>
                  </a:moveTo>
                  <a:lnTo>
                    <a:pt x="284154" y="990712"/>
                  </a:lnTo>
                  <a:lnTo>
                    <a:pt x="1274870" y="0"/>
                  </a:lnTo>
                </a:path>
                <a:path w="1275080" h="3676650">
                  <a:moveTo>
                    <a:pt x="284154" y="990712"/>
                  </a:moveTo>
                  <a:lnTo>
                    <a:pt x="284154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826816" y="4035044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32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90582" y="3388296"/>
            <a:ext cx="1656714" cy="76200"/>
          </a:xfrm>
          <a:custGeom>
            <a:avLst/>
            <a:gdLst/>
            <a:ahLst/>
            <a:cxnLst/>
            <a:rect l="l" t="t" r="r" b="b"/>
            <a:pathLst>
              <a:path w="1656714" h="76200">
                <a:moveTo>
                  <a:pt x="1580172" y="0"/>
                </a:moveTo>
                <a:lnTo>
                  <a:pt x="1580172" y="76200"/>
                </a:lnTo>
                <a:lnTo>
                  <a:pt x="1630972" y="50800"/>
                </a:lnTo>
                <a:lnTo>
                  <a:pt x="1592872" y="50800"/>
                </a:lnTo>
                <a:lnTo>
                  <a:pt x="1592872" y="25400"/>
                </a:lnTo>
                <a:lnTo>
                  <a:pt x="1630972" y="25400"/>
                </a:lnTo>
                <a:lnTo>
                  <a:pt x="1580172" y="0"/>
                </a:lnTo>
                <a:close/>
              </a:path>
              <a:path w="1656714" h="76200">
                <a:moveTo>
                  <a:pt x="1580172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1580172" y="50800"/>
                </a:lnTo>
                <a:lnTo>
                  <a:pt x="1580172" y="25400"/>
                </a:lnTo>
                <a:close/>
              </a:path>
              <a:path w="1656714" h="76200">
                <a:moveTo>
                  <a:pt x="1630972" y="25400"/>
                </a:moveTo>
                <a:lnTo>
                  <a:pt x="1592872" y="25400"/>
                </a:lnTo>
                <a:lnTo>
                  <a:pt x="1592872" y="50800"/>
                </a:lnTo>
                <a:lnTo>
                  <a:pt x="1630972" y="50800"/>
                </a:lnTo>
                <a:lnTo>
                  <a:pt x="1656372" y="38100"/>
                </a:lnTo>
                <a:lnTo>
                  <a:pt x="1630972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9421279" y="1578749"/>
            <a:ext cx="2307590" cy="3695700"/>
            <a:chOff x="9421279" y="1578749"/>
            <a:chExt cx="2307590" cy="3695700"/>
          </a:xfrm>
        </p:grpSpPr>
        <p:sp>
          <p:nvSpPr>
            <p:cNvPr id="12" name="object 12"/>
            <p:cNvSpPr/>
            <p:nvPr/>
          </p:nvSpPr>
          <p:spPr>
            <a:xfrm>
              <a:off x="9430804" y="2740202"/>
              <a:ext cx="123189" cy="2524760"/>
            </a:xfrm>
            <a:custGeom>
              <a:avLst/>
              <a:gdLst/>
              <a:ahLst/>
              <a:cxnLst/>
              <a:rect l="l" t="t" r="r" b="b"/>
              <a:pathLst>
                <a:path w="123190" h="2524760">
                  <a:moveTo>
                    <a:pt x="122936" y="0"/>
                  </a:moveTo>
                  <a:lnTo>
                    <a:pt x="0" y="0"/>
                  </a:lnTo>
                  <a:lnTo>
                    <a:pt x="0" y="2524315"/>
                  </a:lnTo>
                  <a:lnTo>
                    <a:pt x="122936" y="2524315"/>
                  </a:lnTo>
                  <a:lnTo>
                    <a:pt x="122936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553740" y="1588274"/>
              <a:ext cx="1152525" cy="3676650"/>
            </a:xfrm>
            <a:custGeom>
              <a:avLst/>
              <a:gdLst/>
              <a:ahLst/>
              <a:cxnLst/>
              <a:rect l="l" t="t" r="r" b="b"/>
              <a:pathLst>
                <a:path w="1152525" h="3676650">
                  <a:moveTo>
                    <a:pt x="1151940" y="0"/>
                  </a:moveTo>
                  <a:lnTo>
                    <a:pt x="0" y="1151928"/>
                  </a:lnTo>
                  <a:lnTo>
                    <a:pt x="0" y="3676243"/>
                  </a:lnTo>
                  <a:lnTo>
                    <a:pt x="1151940" y="2524315"/>
                  </a:lnTo>
                  <a:lnTo>
                    <a:pt x="1151940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30804" y="1588274"/>
              <a:ext cx="1275080" cy="1152525"/>
            </a:xfrm>
            <a:custGeom>
              <a:avLst/>
              <a:gdLst/>
              <a:ahLst/>
              <a:cxnLst/>
              <a:rect l="l" t="t" r="r" b="b"/>
              <a:pathLst>
                <a:path w="1275079" h="1152525">
                  <a:moveTo>
                    <a:pt x="1274876" y="0"/>
                  </a:moveTo>
                  <a:lnTo>
                    <a:pt x="1151940" y="0"/>
                  </a:lnTo>
                  <a:lnTo>
                    <a:pt x="0" y="1151928"/>
                  </a:lnTo>
                  <a:lnTo>
                    <a:pt x="122936" y="1151928"/>
                  </a:lnTo>
                  <a:lnTo>
                    <a:pt x="1274876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430804" y="1588274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1151930"/>
                  </a:moveTo>
                  <a:lnTo>
                    <a:pt x="1151930" y="0"/>
                  </a:lnTo>
                  <a:lnTo>
                    <a:pt x="1274870" y="0"/>
                  </a:lnTo>
                  <a:lnTo>
                    <a:pt x="1274870" y="2524311"/>
                  </a:lnTo>
                  <a:lnTo>
                    <a:pt x="122936" y="3676242"/>
                  </a:lnTo>
                  <a:lnTo>
                    <a:pt x="0" y="3676242"/>
                  </a:lnTo>
                  <a:lnTo>
                    <a:pt x="0" y="1151930"/>
                  </a:lnTo>
                  <a:close/>
                </a:path>
                <a:path w="1275079" h="3676650">
                  <a:moveTo>
                    <a:pt x="0" y="1151930"/>
                  </a:moveTo>
                  <a:lnTo>
                    <a:pt x="122936" y="1151930"/>
                  </a:lnTo>
                  <a:lnTo>
                    <a:pt x="1274870" y="0"/>
                  </a:lnTo>
                </a:path>
                <a:path w="1275079" h="3676650">
                  <a:moveTo>
                    <a:pt x="122936" y="1151930"/>
                  </a:moveTo>
                  <a:lnTo>
                    <a:pt x="122936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631642" y="2740571"/>
              <a:ext cx="123189" cy="2524760"/>
            </a:xfrm>
            <a:custGeom>
              <a:avLst/>
              <a:gdLst/>
              <a:ahLst/>
              <a:cxnLst/>
              <a:rect l="l" t="t" r="r" b="b"/>
              <a:pathLst>
                <a:path w="123190" h="2524760">
                  <a:moveTo>
                    <a:pt x="122935" y="0"/>
                  </a:moveTo>
                  <a:lnTo>
                    <a:pt x="0" y="0"/>
                  </a:lnTo>
                  <a:lnTo>
                    <a:pt x="0" y="2524302"/>
                  </a:lnTo>
                  <a:lnTo>
                    <a:pt x="122935" y="2524302"/>
                  </a:lnTo>
                  <a:lnTo>
                    <a:pt x="122935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754577" y="1588630"/>
              <a:ext cx="1152525" cy="3676650"/>
            </a:xfrm>
            <a:custGeom>
              <a:avLst/>
              <a:gdLst/>
              <a:ahLst/>
              <a:cxnLst/>
              <a:rect l="l" t="t" r="r" b="b"/>
              <a:pathLst>
                <a:path w="1152525" h="3676650">
                  <a:moveTo>
                    <a:pt x="1151940" y="0"/>
                  </a:moveTo>
                  <a:lnTo>
                    <a:pt x="0" y="1151940"/>
                  </a:lnTo>
                  <a:lnTo>
                    <a:pt x="0" y="3676243"/>
                  </a:lnTo>
                  <a:lnTo>
                    <a:pt x="1151940" y="2524315"/>
                  </a:lnTo>
                  <a:lnTo>
                    <a:pt x="1151940" y="0"/>
                  </a:lnTo>
                  <a:close/>
                </a:path>
              </a:pathLst>
            </a:custGeom>
            <a:solidFill>
              <a:srgbClr val="ADB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631642" y="1588630"/>
              <a:ext cx="1275080" cy="1152525"/>
            </a:xfrm>
            <a:custGeom>
              <a:avLst/>
              <a:gdLst/>
              <a:ahLst/>
              <a:cxnLst/>
              <a:rect l="l" t="t" r="r" b="b"/>
              <a:pathLst>
                <a:path w="1275079" h="1152525">
                  <a:moveTo>
                    <a:pt x="1274876" y="0"/>
                  </a:moveTo>
                  <a:lnTo>
                    <a:pt x="1151940" y="0"/>
                  </a:lnTo>
                  <a:lnTo>
                    <a:pt x="0" y="1151940"/>
                  </a:lnTo>
                  <a:lnTo>
                    <a:pt x="122935" y="1151940"/>
                  </a:lnTo>
                  <a:lnTo>
                    <a:pt x="1274876" y="0"/>
                  </a:lnTo>
                  <a:close/>
                </a:path>
              </a:pathLst>
            </a:custGeom>
            <a:solidFill>
              <a:srgbClr val="DFE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631642" y="1588630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1151930"/>
                  </a:moveTo>
                  <a:lnTo>
                    <a:pt x="1151930" y="0"/>
                  </a:lnTo>
                  <a:lnTo>
                    <a:pt x="1274870" y="0"/>
                  </a:lnTo>
                  <a:lnTo>
                    <a:pt x="1274870" y="2524311"/>
                  </a:lnTo>
                  <a:lnTo>
                    <a:pt x="122936" y="3676242"/>
                  </a:lnTo>
                  <a:lnTo>
                    <a:pt x="0" y="3676242"/>
                  </a:lnTo>
                  <a:lnTo>
                    <a:pt x="0" y="1151930"/>
                  </a:lnTo>
                  <a:close/>
                </a:path>
                <a:path w="1275079" h="3676650">
                  <a:moveTo>
                    <a:pt x="0" y="1151930"/>
                  </a:moveTo>
                  <a:lnTo>
                    <a:pt x="122936" y="1151930"/>
                  </a:lnTo>
                  <a:lnTo>
                    <a:pt x="1274870" y="0"/>
                  </a:lnTo>
                </a:path>
                <a:path w="1275079" h="3676650">
                  <a:moveTo>
                    <a:pt x="122936" y="1151930"/>
                  </a:moveTo>
                  <a:lnTo>
                    <a:pt x="122936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834791" y="2740571"/>
              <a:ext cx="123189" cy="2524760"/>
            </a:xfrm>
            <a:custGeom>
              <a:avLst/>
              <a:gdLst/>
              <a:ahLst/>
              <a:cxnLst/>
              <a:rect l="l" t="t" r="r" b="b"/>
              <a:pathLst>
                <a:path w="123190" h="2524760">
                  <a:moveTo>
                    <a:pt x="122935" y="0"/>
                  </a:moveTo>
                  <a:lnTo>
                    <a:pt x="0" y="0"/>
                  </a:lnTo>
                  <a:lnTo>
                    <a:pt x="0" y="2524302"/>
                  </a:lnTo>
                  <a:lnTo>
                    <a:pt x="122935" y="2524302"/>
                  </a:lnTo>
                  <a:lnTo>
                    <a:pt x="122935" y="0"/>
                  </a:lnTo>
                  <a:close/>
                </a:path>
              </a:pathLst>
            </a:custGeom>
            <a:solidFill>
              <a:srgbClr val="F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957727" y="1588630"/>
              <a:ext cx="1152525" cy="3676650"/>
            </a:xfrm>
            <a:custGeom>
              <a:avLst/>
              <a:gdLst/>
              <a:ahLst/>
              <a:cxnLst/>
              <a:rect l="l" t="t" r="r" b="b"/>
              <a:pathLst>
                <a:path w="1152525" h="3676650">
                  <a:moveTo>
                    <a:pt x="1151928" y="0"/>
                  </a:moveTo>
                  <a:lnTo>
                    <a:pt x="0" y="1151940"/>
                  </a:lnTo>
                  <a:lnTo>
                    <a:pt x="0" y="3676243"/>
                  </a:lnTo>
                  <a:lnTo>
                    <a:pt x="1151928" y="2524315"/>
                  </a:lnTo>
                  <a:lnTo>
                    <a:pt x="1151928" y="0"/>
                  </a:lnTo>
                  <a:close/>
                </a:path>
              </a:pathLst>
            </a:custGeom>
            <a:solidFill>
              <a:srgbClr val="C4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834791" y="1588630"/>
              <a:ext cx="1275080" cy="1152525"/>
            </a:xfrm>
            <a:custGeom>
              <a:avLst/>
              <a:gdLst/>
              <a:ahLst/>
              <a:cxnLst/>
              <a:rect l="l" t="t" r="r" b="b"/>
              <a:pathLst>
                <a:path w="1275079" h="1152525">
                  <a:moveTo>
                    <a:pt x="1274864" y="0"/>
                  </a:moveTo>
                  <a:lnTo>
                    <a:pt x="1151928" y="0"/>
                  </a:lnTo>
                  <a:lnTo>
                    <a:pt x="0" y="1151940"/>
                  </a:lnTo>
                  <a:lnTo>
                    <a:pt x="122935" y="1151940"/>
                  </a:lnTo>
                  <a:lnTo>
                    <a:pt x="1274864" y="0"/>
                  </a:lnTo>
                  <a:close/>
                </a:path>
              </a:pathLst>
            </a:custGeom>
            <a:solidFill>
              <a:srgbClr val="F6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834791" y="1588630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1151930"/>
                  </a:moveTo>
                  <a:lnTo>
                    <a:pt x="1151930" y="0"/>
                  </a:lnTo>
                  <a:lnTo>
                    <a:pt x="1274870" y="0"/>
                  </a:lnTo>
                  <a:lnTo>
                    <a:pt x="1274870" y="2524311"/>
                  </a:lnTo>
                  <a:lnTo>
                    <a:pt x="122936" y="3676242"/>
                  </a:lnTo>
                  <a:lnTo>
                    <a:pt x="0" y="3676242"/>
                  </a:lnTo>
                  <a:lnTo>
                    <a:pt x="0" y="1151930"/>
                  </a:lnTo>
                  <a:close/>
                </a:path>
                <a:path w="1275079" h="3676650">
                  <a:moveTo>
                    <a:pt x="0" y="1151930"/>
                  </a:moveTo>
                  <a:lnTo>
                    <a:pt x="122936" y="1151930"/>
                  </a:lnTo>
                  <a:lnTo>
                    <a:pt x="1274870" y="0"/>
                  </a:lnTo>
                </a:path>
                <a:path w="1275079" h="3676650">
                  <a:moveTo>
                    <a:pt x="122936" y="1151930"/>
                  </a:moveTo>
                  <a:lnTo>
                    <a:pt x="122936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037940" y="2740571"/>
              <a:ext cx="123189" cy="2524760"/>
            </a:xfrm>
            <a:custGeom>
              <a:avLst/>
              <a:gdLst/>
              <a:ahLst/>
              <a:cxnLst/>
              <a:rect l="l" t="t" r="r" b="b"/>
              <a:pathLst>
                <a:path w="123190" h="2524760">
                  <a:moveTo>
                    <a:pt x="122935" y="0"/>
                  </a:moveTo>
                  <a:lnTo>
                    <a:pt x="0" y="0"/>
                  </a:lnTo>
                  <a:lnTo>
                    <a:pt x="0" y="2524302"/>
                  </a:lnTo>
                  <a:lnTo>
                    <a:pt x="122935" y="2524302"/>
                  </a:lnTo>
                  <a:lnTo>
                    <a:pt x="122935" y="0"/>
                  </a:lnTo>
                  <a:close/>
                </a:path>
              </a:pathLst>
            </a:custGeom>
            <a:solidFill>
              <a:srgbClr val="FFF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160876" y="1588630"/>
              <a:ext cx="1152525" cy="3676650"/>
            </a:xfrm>
            <a:custGeom>
              <a:avLst/>
              <a:gdLst/>
              <a:ahLst/>
              <a:cxnLst/>
              <a:rect l="l" t="t" r="r" b="b"/>
              <a:pathLst>
                <a:path w="1152525" h="3676650">
                  <a:moveTo>
                    <a:pt x="1151928" y="0"/>
                  </a:moveTo>
                  <a:lnTo>
                    <a:pt x="0" y="1151940"/>
                  </a:lnTo>
                  <a:lnTo>
                    <a:pt x="0" y="3676243"/>
                  </a:lnTo>
                  <a:lnTo>
                    <a:pt x="1151928" y="2524315"/>
                  </a:lnTo>
                  <a:lnTo>
                    <a:pt x="1151928" y="0"/>
                  </a:lnTo>
                  <a:close/>
                </a:path>
              </a:pathLst>
            </a:custGeom>
            <a:solidFill>
              <a:srgbClr val="CDC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037940" y="1588630"/>
              <a:ext cx="1275080" cy="1152525"/>
            </a:xfrm>
            <a:custGeom>
              <a:avLst/>
              <a:gdLst/>
              <a:ahLst/>
              <a:cxnLst/>
              <a:rect l="l" t="t" r="r" b="b"/>
              <a:pathLst>
                <a:path w="1275079" h="1152525">
                  <a:moveTo>
                    <a:pt x="1274864" y="0"/>
                  </a:moveTo>
                  <a:lnTo>
                    <a:pt x="1151928" y="0"/>
                  </a:lnTo>
                  <a:lnTo>
                    <a:pt x="0" y="1151940"/>
                  </a:lnTo>
                  <a:lnTo>
                    <a:pt x="122935" y="1151940"/>
                  </a:lnTo>
                  <a:lnTo>
                    <a:pt x="1274864" y="0"/>
                  </a:lnTo>
                  <a:close/>
                </a:path>
              </a:pathLst>
            </a:custGeom>
            <a:solidFill>
              <a:srgbClr val="FFF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037940" y="1588630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1151930"/>
                  </a:moveTo>
                  <a:lnTo>
                    <a:pt x="1151930" y="0"/>
                  </a:lnTo>
                  <a:lnTo>
                    <a:pt x="1274870" y="0"/>
                  </a:lnTo>
                  <a:lnTo>
                    <a:pt x="1274870" y="2524311"/>
                  </a:lnTo>
                  <a:lnTo>
                    <a:pt x="122936" y="3676242"/>
                  </a:lnTo>
                  <a:lnTo>
                    <a:pt x="0" y="3676242"/>
                  </a:lnTo>
                  <a:lnTo>
                    <a:pt x="0" y="1151930"/>
                  </a:lnTo>
                  <a:close/>
                </a:path>
                <a:path w="1275079" h="3676650">
                  <a:moveTo>
                    <a:pt x="0" y="1151930"/>
                  </a:moveTo>
                  <a:lnTo>
                    <a:pt x="122936" y="1151930"/>
                  </a:lnTo>
                  <a:lnTo>
                    <a:pt x="1274870" y="0"/>
                  </a:lnTo>
                </a:path>
                <a:path w="1275079" h="3676650">
                  <a:moveTo>
                    <a:pt x="122936" y="1151930"/>
                  </a:moveTo>
                  <a:lnTo>
                    <a:pt x="122936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241089" y="2740571"/>
              <a:ext cx="123189" cy="2524760"/>
            </a:xfrm>
            <a:custGeom>
              <a:avLst/>
              <a:gdLst/>
              <a:ahLst/>
              <a:cxnLst/>
              <a:rect l="l" t="t" r="r" b="b"/>
              <a:pathLst>
                <a:path w="123190" h="2524760">
                  <a:moveTo>
                    <a:pt x="122936" y="0"/>
                  </a:moveTo>
                  <a:lnTo>
                    <a:pt x="0" y="0"/>
                  </a:lnTo>
                  <a:lnTo>
                    <a:pt x="0" y="2524302"/>
                  </a:lnTo>
                  <a:lnTo>
                    <a:pt x="122936" y="2524302"/>
                  </a:lnTo>
                  <a:lnTo>
                    <a:pt x="122936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364025" y="1588630"/>
              <a:ext cx="1152525" cy="3676650"/>
            </a:xfrm>
            <a:custGeom>
              <a:avLst/>
              <a:gdLst/>
              <a:ahLst/>
              <a:cxnLst/>
              <a:rect l="l" t="t" r="r" b="b"/>
              <a:pathLst>
                <a:path w="1152525" h="3676650">
                  <a:moveTo>
                    <a:pt x="1151928" y="0"/>
                  </a:moveTo>
                  <a:lnTo>
                    <a:pt x="0" y="1151940"/>
                  </a:lnTo>
                  <a:lnTo>
                    <a:pt x="0" y="3676243"/>
                  </a:lnTo>
                  <a:lnTo>
                    <a:pt x="1151928" y="2524315"/>
                  </a:lnTo>
                  <a:lnTo>
                    <a:pt x="1151928" y="0"/>
                  </a:lnTo>
                  <a:close/>
                </a:path>
              </a:pathLst>
            </a:custGeom>
            <a:solidFill>
              <a:srgbClr val="ADA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241089" y="1588630"/>
              <a:ext cx="1275080" cy="1152525"/>
            </a:xfrm>
            <a:custGeom>
              <a:avLst/>
              <a:gdLst/>
              <a:ahLst/>
              <a:cxnLst/>
              <a:rect l="l" t="t" r="r" b="b"/>
              <a:pathLst>
                <a:path w="1275079" h="1152525">
                  <a:moveTo>
                    <a:pt x="1274864" y="0"/>
                  </a:moveTo>
                  <a:lnTo>
                    <a:pt x="1151928" y="0"/>
                  </a:lnTo>
                  <a:lnTo>
                    <a:pt x="0" y="1151940"/>
                  </a:lnTo>
                  <a:lnTo>
                    <a:pt x="122936" y="1151940"/>
                  </a:lnTo>
                  <a:lnTo>
                    <a:pt x="1274864" y="0"/>
                  </a:lnTo>
                  <a:close/>
                </a:path>
              </a:pathLst>
            </a:custGeom>
            <a:solidFill>
              <a:srgbClr val="DFD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241089" y="1588630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1151930"/>
                  </a:moveTo>
                  <a:lnTo>
                    <a:pt x="1151930" y="0"/>
                  </a:lnTo>
                  <a:lnTo>
                    <a:pt x="1274870" y="0"/>
                  </a:lnTo>
                  <a:lnTo>
                    <a:pt x="1274870" y="2524311"/>
                  </a:lnTo>
                  <a:lnTo>
                    <a:pt x="122936" y="3676242"/>
                  </a:lnTo>
                  <a:lnTo>
                    <a:pt x="0" y="3676242"/>
                  </a:lnTo>
                  <a:lnTo>
                    <a:pt x="0" y="1151930"/>
                  </a:lnTo>
                  <a:close/>
                </a:path>
                <a:path w="1275079" h="3676650">
                  <a:moveTo>
                    <a:pt x="0" y="1151930"/>
                  </a:moveTo>
                  <a:lnTo>
                    <a:pt x="122936" y="1151930"/>
                  </a:lnTo>
                  <a:lnTo>
                    <a:pt x="1274870" y="0"/>
                  </a:lnTo>
                </a:path>
                <a:path w="1275079" h="3676650">
                  <a:moveTo>
                    <a:pt x="122936" y="1151930"/>
                  </a:moveTo>
                  <a:lnTo>
                    <a:pt x="122936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444226" y="2740571"/>
              <a:ext cx="123189" cy="2524760"/>
            </a:xfrm>
            <a:custGeom>
              <a:avLst/>
              <a:gdLst/>
              <a:ahLst/>
              <a:cxnLst/>
              <a:rect l="l" t="t" r="r" b="b"/>
              <a:pathLst>
                <a:path w="123190" h="2524760">
                  <a:moveTo>
                    <a:pt x="122935" y="0"/>
                  </a:moveTo>
                  <a:lnTo>
                    <a:pt x="0" y="0"/>
                  </a:lnTo>
                  <a:lnTo>
                    <a:pt x="0" y="2524302"/>
                  </a:lnTo>
                  <a:lnTo>
                    <a:pt x="122935" y="2524302"/>
                  </a:lnTo>
                  <a:lnTo>
                    <a:pt x="122935" y="0"/>
                  </a:lnTo>
                  <a:close/>
                </a:path>
              </a:pathLst>
            </a:custGeom>
            <a:solidFill>
              <a:srgbClr val="FBE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567162" y="1588630"/>
              <a:ext cx="1152525" cy="3676650"/>
            </a:xfrm>
            <a:custGeom>
              <a:avLst/>
              <a:gdLst/>
              <a:ahLst/>
              <a:cxnLst/>
              <a:rect l="l" t="t" r="r" b="b"/>
              <a:pathLst>
                <a:path w="1152525" h="3676650">
                  <a:moveTo>
                    <a:pt x="1151940" y="0"/>
                  </a:moveTo>
                  <a:lnTo>
                    <a:pt x="0" y="1151940"/>
                  </a:lnTo>
                  <a:lnTo>
                    <a:pt x="0" y="3676243"/>
                  </a:lnTo>
                  <a:lnTo>
                    <a:pt x="1151940" y="2524315"/>
                  </a:lnTo>
                  <a:lnTo>
                    <a:pt x="1151940" y="0"/>
                  </a:lnTo>
                  <a:close/>
                </a:path>
              </a:pathLst>
            </a:custGeom>
            <a:solidFill>
              <a:srgbClr val="C9B7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444226" y="1588630"/>
              <a:ext cx="1275080" cy="1152525"/>
            </a:xfrm>
            <a:custGeom>
              <a:avLst/>
              <a:gdLst/>
              <a:ahLst/>
              <a:cxnLst/>
              <a:rect l="l" t="t" r="r" b="b"/>
              <a:pathLst>
                <a:path w="1275079" h="1152525">
                  <a:moveTo>
                    <a:pt x="1274876" y="0"/>
                  </a:moveTo>
                  <a:lnTo>
                    <a:pt x="1151940" y="0"/>
                  </a:lnTo>
                  <a:lnTo>
                    <a:pt x="0" y="1151940"/>
                  </a:lnTo>
                  <a:lnTo>
                    <a:pt x="122935" y="1151940"/>
                  </a:lnTo>
                  <a:lnTo>
                    <a:pt x="1274876" y="0"/>
                  </a:lnTo>
                  <a:close/>
                </a:path>
              </a:pathLst>
            </a:custGeom>
            <a:solidFill>
              <a:srgbClr val="FCEA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444226" y="1588630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1151930"/>
                  </a:moveTo>
                  <a:lnTo>
                    <a:pt x="1151930" y="0"/>
                  </a:lnTo>
                  <a:lnTo>
                    <a:pt x="1274870" y="0"/>
                  </a:lnTo>
                  <a:lnTo>
                    <a:pt x="1274870" y="2524311"/>
                  </a:lnTo>
                  <a:lnTo>
                    <a:pt x="122936" y="3676242"/>
                  </a:lnTo>
                  <a:lnTo>
                    <a:pt x="0" y="3676242"/>
                  </a:lnTo>
                  <a:lnTo>
                    <a:pt x="0" y="1151930"/>
                  </a:lnTo>
                  <a:close/>
                </a:path>
                <a:path w="1275079" h="3676650">
                  <a:moveTo>
                    <a:pt x="0" y="1151930"/>
                  </a:moveTo>
                  <a:lnTo>
                    <a:pt x="122936" y="1151930"/>
                  </a:lnTo>
                  <a:lnTo>
                    <a:pt x="1274870" y="0"/>
                  </a:lnTo>
                </a:path>
                <a:path w="1275079" h="3676650">
                  <a:moveTo>
                    <a:pt x="122936" y="1151930"/>
                  </a:moveTo>
                  <a:lnTo>
                    <a:pt x="122936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8904299" y="492253"/>
            <a:ext cx="3034665" cy="99504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87350" marR="5080" indent="-375285">
              <a:lnSpc>
                <a:spcPts val="3790"/>
              </a:lnSpc>
              <a:spcBef>
                <a:spcPts val="250"/>
              </a:spcBef>
            </a:pPr>
            <a:r>
              <a:rPr sz="3200" dirty="0">
                <a:latin typeface="Calibri"/>
                <a:cs typeface="Calibri"/>
              </a:rPr>
              <a:t>6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activation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maps, </a:t>
            </a:r>
            <a:r>
              <a:rPr sz="3200" dirty="0">
                <a:latin typeface="Calibri"/>
                <a:cs typeface="Calibri"/>
              </a:rPr>
              <a:t>each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1x28x28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374779" y="4957762"/>
            <a:ext cx="1972310" cy="1104265"/>
            <a:chOff x="5374779" y="4957762"/>
            <a:chExt cx="1972310" cy="1104265"/>
          </a:xfrm>
        </p:grpSpPr>
        <p:sp>
          <p:nvSpPr>
            <p:cNvPr id="38" name="object 38"/>
            <p:cNvSpPr/>
            <p:nvPr/>
          </p:nvSpPr>
          <p:spPr>
            <a:xfrm>
              <a:off x="5384304" y="5168163"/>
              <a:ext cx="175895" cy="884555"/>
            </a:xfrm>
            <a:custGeom>
              <a:avLst/>
              <a:gdLst/>
              <a:ahLst/>
              <a:cxnLst/>
              <a:rect l="l" t="t" r="r" b="b"/>
              <a:pathLst>
                <a:path w="175895" h="884554">
                  <a:moveTo>
                    <a:pt x="175425" y="0"/>
                  </a:moveTo>
                  <a:lnTo>
                    <a:pt x="0" y="0"/>
                  </a:lnTo>
                  <a:lnTo>
                    <a:pt x="0" y="884036"/>
                  </a:lnTo>
                  <a:lnTo>
                    <a:pt x="175425" y="884036"/>
                  </a:lnTo>
                  <a:lnTo>
                    <a:pt x="175425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559729" y="4967287"/>
              <a:ext cx="201295" cy="1085215"/>
            </a:xfrm>
            <a:custGeom>
              <a:avLst/>
              <a:gdLst/>
              <a:ahLst/>
              <a:cxnLst/>
              <a:rect l="l" t="t" r="r" b="b"/>
              <a:pathLst>
                <a:path w="201295" h="1085214">
                  <a:moveTo>
                    <a:pt x="200875" y="0"/>
                  </a:moveTo>
                  <a:lnTo>
                    <a:pt x="0" y="200875"/>
                  </a:lnTo>
                  <a:lnTo>
                    <a:pt x="0" y="1084912"/>
                  </a:lnTo>
                  <a:lnTo>
                    <a:pt x="200875" y="884035"/>
                  </a:lnTo>
                  <a:lnTo>
                    <a:pt x="200875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84304" y="4967287"/>
              <a:ext cx="376555" cy="201295"/>
            </a:xfrm>
            <a:custGeom>
              <a:avLst/>
              <a:gdLst/>
              <a:ahLst/>
              <a:cxnLst/>
              <a:rect l="l" t="t" r="r" b="b"/>
              <a:pathLst>
                <a:path w="376554" h="201295">
                  <a:moveTo>
                    <a:pt x="376300" y="0"/>
                  </a:moveTo>
                  <a:lnTo>
                    <a:pt x="200875" y="0"/>
                  </a:lnTo>
                  <a:lnTo>
                    <a:pt x="0" y="200875"/>
                  </a:lnTo>
                  <a:lnTo>
                    <a:pt x="175425" y="200875"/>
                  </a:lnTo>
                  <a:lnTo>
                    <a:pt x="376300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384304" y="4967287"/>
              <a:ext cx="376555" cy="1085215"/>
            </a:xfrm>
            <a:custGeom>
              <a:avLst/>
              <a:gdLst/>
              <a:ahLst/>
              <a:cxnLst/>
              <a:rect l="l" t="t" r="r" b="b"/>
              <a:pathLst>
                <a:path w="376554" h="1085214">
                  <a:moveTo>
                    <a:pt x="0" y="200877"/>
                  </a:moveTo>
                  <a:lnTo>
                    <a:pt x="200877" y="0"/>
                  </a:lnTo>
                  <a:lnTo>
                    <a:pt x="376302" y="0"/>
                  </a:lnTo>
                  <a:lnTo>
                    <a:pt x="376302" y="884040"/>
                  </a:lnTo>
                  <a:lnTo>
                    <a:pt x="175425" y="1084920"/>
                  </a:lnTo>
                  <a:lnTo>
                    <a:pt x="0" y="1084920"/>
                  </a:lnTo>
                  <a:lnTo>
                    <a:pt x="0" y="200877"/>
                  </a:lnTo>
                  <a:close/>
                </a:path>
                <a:path w="376554" h="1085214">
                  <a:moveTo>
                    <a:pt x="0" y="200877"/>
                  </a:moveTo>
                  <a:lnTo>
                    <a:pt x="175425" y="200877"/>
                  </a:lnTo>
                  <a:lnTo>
                    <a:pt x="376302" y="0"/>
                  </a:lnTo>
                </a:path>
                <a:path w="376554" h="1085214">
                  <a:moveTo>
                    <a:pt x="175425" y="200877"/>
                  </a:moveTo>
                  <a:lnTo>
                    <a:pt x="175425" y="1084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697778" y="5168163"/>
              <a:ext cx="175895" cy="884555"/>
            </a:xfrm>
            <a:custGeom>
              <a:avLst/>
              <a:gdLst/>
              <a:ahLst/>
              <a:cxnLst/>
              <a:rect l="l" t="t" r="r" b="b"/>
              <a:pathLst>
                <a:path w="175895" h="884554">
                  <a:moveTo>
                    <a:pt x="175412" y="0"/>
                  </a:moveTo>
                  <a:lnTo>
                    <a:pt x="0" y="0"/>
                  </a:lnTo>
                  <a:lnTo>
                    <a:pt x="0" y="884036"/>
                  </a:lnTo>
                  <a:lnTo>
                    <a:pt x="175412" y="884036"/>
                  </a:lnTo>
                  <a:lnTo>
                    <a:pt x="175412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873191" y="4967287"/>
              <a:ext cx="201295" cy="1085215"/>
            </a:xfrm>
            <a:custGeom>
              <a:avLst/>
              <a:gdLst/>
              <a:ahLst/>
              <a:cxnLst/>
              <a:rect l="l" t="t" r="r" b="b"/>
              <a:pathLst>
                <a:path w="201295" h="1085214">
                  <a:moveTo>
                    <a:pt x="200888" y="0"/>
                  </a:moveTo>
                  <a:lnTo>
                    <a:pt x="0" y="200875"/>
                  </a:lnTo>
                  <a:lnTo>
                    <a:pt x="0" y="1084912"/>
                  </a:lnTo>
                  <a:lnTo>
                    <a:pt x="200888" y="884035"/>
                  </a:lnTo>
                  <a:lnTo>
                    <a:pt x="200888" y="0"/>
                  </a:lnTo>
                  <a:close/>
                </a:path>
              </a:pathLst>
            </a:custGeom>
            <a:solidFill>
              <a:srgbClr val="ADB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697778" y="4967287"/>
              <a:ext cx="376555" cy="201295"/>
            </a:xfrm>
            <a:custGeom>
              <a:avLst/>
              <a:gdLst/>
              <a:ahLst/>
              <a:cxnLst/>
              <a:rect l="l" t="t" r="r" b="b"/>
              <a:pathLst>
                <a:path w="376554" h="201295">
                  <a:moveTo>
                    <a:pt x="376300" y="0"/>
                  </a:moveTo>
                  <a:lnTo>
                    <a:pt x="200875" y="0"/>
                  </a:lnTo>
                  <a:lnTo>
                    <a:pt x="0" y="200875"/>
                  </a:lnTo>
                  <a:lnTo>
                    <a:pt x="175412" y="200875"/>
                  </a:lnTo>
                  <a:lnTo>
                    <a:pt x="376300" y="0"/>
                  </a:lnTo>
                  <a:close/>
                </a:path>
              </a:pathLst>
            </a:custGeom>
            <a:solidFill>
              <a:srgbClr val="DFE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697778" y="4967287"/>
              <a:ext cx="376555" cy="1085215"/>
            </a:xfrm>
            <a:custGeom>
              <a:avLst/>
              <a:gdLst/>
              <a:ahLst/>
              <a:cxnLst/>
              <a:rect l="l" t="t" r="r" b="b"/>
              <a:pathLst>
                <a:path w="376554" h="1085214">
                  <a:moveTo>
                    <a:pt x="0" y="200877"/>
                  </a:moveTo>
                  <a:lnTo>
                    <a:pt x="200877" y="0"/>
                  </a:lnTo>
                  <a:lnTo>
                    <a:pt x="376302" y="0"/>
                  </a:lnTo>
                  <a:lnTo>
                    <a:pt x="376302" y="884040"/>
                  </a:lnTo>
                  <a:lnTo>
                    <a:pt x="175425" y="1084920"/>
                  </a:lnTo>
                  <a:lnTo>
                    <a:pt x="0" y="1084920"/>
                  </a:lnTo>
                  <a:lnTo>
                    <a:pt x="0" y="200877"/>
                  </a:lnTo>
                  <a:close/>
                </a:path>
                <a:path w="376554" h="1085214">
                  <a:moveTo>
                    <a:pt x="0" y="200877"/>
                  </a:moveTo>
                  <a:lnTo>
                    <a:pt x="175425" y="200877"/>
                  </a:lnTo>
                  <a:lnTo>
                    <a:pt x="376302" y="0"/>
                  </a:lnTo>
                </a:path>
                <a:path w="376554" h="1085214">
                  <a:moveTo>
                    <a:pt x="175425" y="200877"/>
                  </a:moveTo>
                  <a:lnTo>
                    <a:pt x="175425" y="1084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016332" y="5168163"/>
              <a:ext cx="175895" cy="884555"/>
            </a:xfrm>
            <a:custGeom>
              <a:avLst/>
              <a:gdLst/>
              <a:ahLst/>
              <a:cxnLst/>
              <a:rect l="l" t="t" r="r" b="b"/>
              <a:pathLst>
                <a:path w="175895" h="884554">
                  <a:moveTo>
                    <a:pt x="175425" y="0"/>
                  </a:moveTo>
                  <a:lnTo>
                    <a:pt x="0" y="0"/>
                  </a:lnTo>
                  <a:lnTo>
                    <a:pt x="0" y="884036"/>
                  </a:lnTo>
                  <a:lnTo>
                    <a:pt x="175425" y="884036"/>
                  </a:lnTo>
                  <a:lnTo>
                    <a:pt x="175425" y="0"/>
                  </a:lnTo>
                  <a:close/>
                </a:path>
              </a:pathLst>
            </a:custGeom>
            <a:solidFill>
              <a:srgbClr val="F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191758" y="4967287"/>
              <a:ext cx="201295" cy="1085215"/>
            </a:xfrm>
            <a:custGeom>
              <a:avLst/>
              <a:gdLst/>
              <a:ahLst/>
              <a:cxnLst/>
              <a:rect l="l" t="t" r="r" b="b"/>
              <a:pathLst>
                <a:path w="201295" h="1085214">
                  <a:moveTo>
                    <a:pt x="200875" y="0"/>
                  </a:moveTo>
                  <a:lnTo>
                    <a:pt x="0" y="200875"/>
                  </a:lnTo>
                  <a:lnTo>
                    <a:pt x="0" y="1084912"/>
                  </a:lnTo>
                  <a:lnTo>
                    <a:pt x="200875" y="884035"/>
                  </a:lnTo>
                  <a:lnTo>
                    <a:pt x="200875" y="0"/>
                  </a:lnTo>
                  <a:close/>
                </a:path>
              </a:pathLst>
            </a:custGeom>
            <a:solidFill>
              <a:srgbClr val="C4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016332" y="4967287"/>
              <a:ext cx="376555" cy="201295"/>
            </a:xfrm>
            <a:custGeom>
              <a:avLst/>
              <a:gdLst/>
              <a:ahLst/>
              <a:cxnLst/>
              <a:rect l="l" t="t" r="r" b="b"/>
              <a:pathLst>
                <a:path w="376554" h="201295">
                  <a:moveTo>
                    <a:pt x="376301" y="0"/>
                  </a:moveTo>
                  <a:lnTo>
                    <a:pt x="200875" y="0"/>
                  </a:lnTo>
                  <a:lnTo>
                    <a:pt x="0" y="200875"/>
                  </a:lnTo>
                  <a:lnTo>
                    <a:pt x="175425" y="200875"/>
                  </a:lnTo>
                  <a:lnTo>
                    <a:pt x="376301" y="0"/>
                  </a:lnTo>
                  <a:close/>
                </a:path>
              </a:pathLst>
            </a:custGeom>
            <a:solidFill>
              <a:srgbClr val="F6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016332" y="4967287"/>
              <a:ext cx="376555" cy="1085215"/>
            </a:xfrm>
            <a:custGeom>
              <a:avLst/>
              <a:gdLst/>
              <a:ahLst/>
              <a:cxnLst/>
              <a:rect l="l" t="t" r="r" b="b"/>
              <a:pathLst>
                <a:path w="376554" h="1085214">
                  <a:moveTo>
                    <a:pt x="0" y="200877"/>
                  </a:moveTo>
                  <a:lnTo>
                    <a:pt x="200877" y="0"/>
                  </a:lnTo>
                  <a:lnTo>
                    <a:pt x="376302" y="0"/>
                  </a:lnTo>
                  <a:lnTo>
                    <a:pt x="376302" y="884040"/>
                  </a:lnTo>
                  <a:lnTo>
                    <a:pt x="175425" y="1084920"/>
                  </a:lnTo>
                  <a:lnTo>
                    <a:pt x="0" y="1084920"/>
                  </a:lnTo>
                  <a:lnTo>
                    <a:pt x="0" y="200877"/>
                  </a:lnTo>
                  <a:close/>
                </a:path>
                <a:path w="376554" h="1085214">
                  <a:moveTo>
                    <a:pt x="0" y="200877"/>
                  </a:moveTo>
                  <a:lnTo>
                    <a:pt x="175425" y="200877"/>
                  </a:lnTo>
                  <a:lnTo>
                    <a:pt x="376302" y="0"/>
                  </a:lnTo>
                </a:path>
                <a:path w="376554" h="1085214">
                  <a:moveTo>
                    <a:pt x="175425" y="200877"/>
                  </a:moveTo>
                  <a:lnTo>
                    <a:pt x="175425" y="1084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328765" y="5168163"/>
              <a:ext cx="175895" cy="884555"/>
            </a:xfrm>
            <a:custGeom>
              <a:avLst/>
              <a:gdLst/>
              <a:ahLst/>
              <a:cxnLst/>
              <a:rect l="l" t="t" r="r" b="b"/>
              <a:pathLst>
                <a:path w="175895" h="884554">
                  <a:moveTo>
                    <a:pt x="175425" y="0"/>
                  </a:moveTo>
                  <a:lnTo>
                    <a:pt x="0" y="0"/>
                  </a:lnTo>
                  <a:lnTo>
                    <a:pt x="0" y="884036"/>
                  </a:lnTo>
                  <a:lnTo>
                    <a:pt x="175425" y="884036"/>
                  </a:lnTo>
                  <a:lnTo>
                    <a:pt x="175425" y="0"/>
                  </a:lnTo>
                  <a:close/>
                </a:path>
              </a:pathLst>
            </a:custGeom>
            <a:solidFill>
              <a:srgbClr val="FFF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504190" y="4967287"/>
              <a:ext cx="201295" cy="1085215"/>
            </a:xfrm>
            <a:custGeom>
              <a:avLst/>
              <a:gdLst/>
              <a:ahLst/>
              <a:cxnLst/>
              <a:rect l="l" t="t" r="r" b="b"/>
              <a:pathLst>
                <a:path w="201295" h="1085214">
                  <a:moveTo>
                    <a:pt x="200875" y="0"/>
                  </a:moveTo>
                  <a:lnTo>
                    <a:pt x="0" y="200875"/>
                  </a:lnTo>
                  <a:lnTo>
                    <a:pt x="0" y="1084912"/>
                  </a:lnTo>
                  <a:lnTo>
                    <a:pt x="200875" y="884035"/>
                  </a:lnTo>
                  <a:lnTo>
                    <a:pt x="200875" y="0"/>
                  </a:lnTo>
                  <a:close/>
                </a:path>
              </a:pathLst>
            </a:custGeom>
            <a:solidFill>
              <a:srgbClr val="CDC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328765" y="4967287"/>
              <a:ext cx="376555" cy="201295"/>
            </a:xfrm>
            <a:custGeom>
              <a:avLst/>
              <a:gdLst/>
              <a:ahLst/>
              <a:cxnLst/>
              <a:rect l="l" t="t" r="r" b="b"/>
              <a:pathLst>
                <a:path w="376554" h="201295">
                  <a:moveTo>
                    <a:pt x="376300" y="0"/>
                  </a:moveTo>
                  <a:lnTo>
                    <a:pt x="200875" y="0"/>
                  </a:lnTo>
                  <a:lnTo>
                    <a:pt x="0" y="200875"/>
                  </a:lnTo>
                  <a:lnTo>
                    <a:pt x="175425" y="200875"/>
                  </a:lnTo>
                  <a:lnTo>
                    <a:pt x="376300" y="0"/>
                  </a:lnTo>
                  <a:close/>
                </a:path>
              </a:pathLst>
            </a:custGeom>
            <a:solidFill>
              <a:srgbClr val="FFF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328765" y="4967287"/>
              <a:ext cx="376555" cy="1085215"/>
            </a:xfrm>
            <a:custGeom>
              <a:avLst/>
              <a:gdLst/>
              <a:ahLst/>
              <a:cxnLst/>
              <a:rect l="l" t="t" r="r" b="b"/>
              <a:pathLst>
                <a:path w="376554" h="1085214">
                  <a:moveTo>
                    <a:pt x="0" y="200877"/>
                  </a:moveTo>
                  <a:lnTo>
                    <a:pt x="200877" y="0"/>
                  </a:lnTo>
                  <a:lnTo>
                    <a:pt x="376302" y="0"/>
                  </a:lnTo>
                  <a:lnTo>
                    <a:pt x="376302" y="884040"/>
                  </a:lnTo>
                  <a:lnTo>
                    <a:pt x="175425" y="1084920"/>
                  </a:lnTo>
                  <a:lnTo>
                    <a:pt x="0" y="1084920"/>
                  </a:lnTo>
                  <a:lnTo>
                    <a:pt x="0" y="200877"/>
                  </a:lnTo>
                  <a:close/>
                </a:path>
                <a:path w="376554" h="1085214">
                  <a:moveTo>
                    <a:pt x="0" y="200877"/>
                  </a:moveTo>
                  <a:lnTo>
                    <a:pt x="175425" y="200877"/>
                  </a:lnTo>
                  <a:lnTo>
                    <a:pt x="376302" y="0"/>
                  </a:lnTo>
                </a:path>
                <a:path w="376554" h="1085214">
                  <a:moveTo>
                    <a:pt x="175425" y="200877"/>
                  </a:moveTo>
                  <a:lnTo>
                    <a:pt x="175425" y="1084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642227" y="5168163"/>
              <a:ext cx="175895" cy="884555"/>
            </a:xfrm>
            <a:custGeom>
              <a:avLst/>
              <a:gdLst/>
              <a:ahLst/>
              <a:cxnLst/>
              <a:rect l="l" t="t" r="r" b="b"/>
              <a:pathLst>
                <a:path w="175895" h="884554">
                  <a:moveTo>
                    <a:pt x="175425" y="0"/>
                  </a:moveTo>
                  <a:lnTo>
                    <a:pt x="0" y="0"/>
                  </a:lnTo>
                  <a:lnTo>
                    <a:pt x="0" y="884036"/>
                  </a:lnTo>
                  <a:lnTo>
                    <a:pt x="175425" y="884036"/>
                  </a:lnTo>
                  <a:lnTo>
                    <a:pt x="175425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817652" y="4967287"/>
              <a:ext cx="201295" cy="1085215"/>
            </a:xfrm>
            <a:custGeom>
              <a:avLst/>
              <a:gdLst/>
              <a:ahLst/>
              <a:cxnLst/>
              <a:rect l="l" t="t" r="r" b="b"/>
              <a:pathLst>
                <a:path w="201295" h="1085214">
                  <a:moveTo>
                    <a:pt x="200875" y="0"/>
                  </a:moveTo>
                  <a:lnTo>
                    <a:pt x="0" y="200875"/>
                  </a:lnTo>
                  <a:lnTo>
                    <a:pt x="0" y="1084912"/>
                  </a:lnTo>
                  <a:lnTo>
                    <a:pt x="200875" y="884035"/>
                  </a:lnTo>
                  <a:lnTo>
                    <a:pt x="200875" y="0"/>
                  </a:lnTo>
                  <a:close/>
                </a:path>
              </a:pathLst>
            </a:custGeom>
            <a:solidFill>
              <a:srgbClr val="ADA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642227" y="4967287"/>
              <a:ext cx="376555" cy="201295"/>
            </a:xfrm>
            <a:custGeom>
              <a:avLst/>
              <a:gdLst/>
              <a:ahLst/>
              <a:cxnLst/>
              <a:rect l="l" t="t" r="r" b="b"/>
              <a:pathLst>
                <a:path w="376554" h="201295">
                  <a:moveTo>
                    <a:pt x="376300" y="0"/>
                  </a:moveTo>
                  <a:lnTo>
                    <a:pt x="200875" y="0"/>
                  </a:lnTo>
                  <a:lnTo>
                    <a:pt x="0" y="200875"/>
                  </a:lnTo>
                  <a:lnTo>
                    <a:pt x="175425" y="200875"/>
                  </a:lnTo>
                  <a:lnTo>
                    <a:pt x="376300" y="0"/>
                  </a:lnTo>
                  <a:close/>
                </a:path>
              </a:pathLst>
            </a:custGeom>
            <a:solidFill>
              <a:srgbClr val="DFD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642227" y="4967287"/>
              <a:ext cx="376555" cy="1085215"/>
            </a:xfrm>
            <a:custGeom>
              <a:avLst/>
              <a:gdLst/>
              <a:ahLst/>
              <a:cxnLst/>
              <a:rect l="l" t="t" r="r" b="b"/>
              <a:pathLst>
                <a:path w="376554" h="1085214">
                  <a:moveTo>
                    <a:pt x="0" y="200877"/>
                  </a:moveTo>
                  <a:lnTo>
                    <a:pt x="200877" y="0"/>
                  </a:lnTo>
                  <a:lnTo>
                    <a:pt x="376302" y="0"/>
                  </a:lnTo>
                  <a:lnTo>
                    <a:pt x="376302" y="884040"/>
                  </a:lnTo>
                  <a:lnTo>
                    <a:pt x="175425" y="1084920"/>
                  </a:lnTo>
                  <a:lnTo>
                    <a:pt x="0" y="1084920"/>
                  </a:lnTo>
                  <a:lnTo>
                    <a:pt x="0" y="200877"/>
                  </a:lnTo>
                  <a:close/>
                </a:path>
                <a:path w="376554" h="1085214">
                  <a:moveTo>
                    <a:pt x="0" y="200877"/>
                  </a:moveTo>
                  <a:lnTo>
                    <a:pt x="175425" y="200877"/>
                  </a:lnTo>
                  <a:lnTo>
                    <a:pt x="376302" y="0"/>
                  </a:lnTo>
                </a:path>
                <a:path w="376554" h="1085214">
                  <a:moveTo>
                    <a:pt x="175425" y="200877"/>
                  </a:moveTo>
                  <a:lnTo>
                    <a:pt x="175425" y="1084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960793" y="5168163"/>
              <a:ext cx="175895" cy="884555"/>
            </a:xfrm>
            <a:custGeom>
              <a:avLst/>
              <a:gdLst/>
              <a:ahLst/>
              <a:cxnLst/>
              <a:rect l="l" t="t" r="r" b="b"/>
              <a:pathLst>
                <a:path w="175895" h="884554">
                  <a:moveTo>
                    <a:pt x="175425" y="0"/>
                  </a:moveTo>
                  <a:lnTo>
                    <a:pt x="0" y="0"/>
                  </a:lnTo>
                  <a:lnTo>
                    <a:pt x="0" y="884036"/>
                  </a:lnTo>
                  <a:lnTo>
                    <a:pt x="175425" y="884036"/>
                  </a:lnTo>
                  <a:lnTo>
                    <a:pt x="175425" y="0"/>
                  </a:lnTo>
                  <a:close/>
                </a:path>
              </a:pathLst>
            </a:custGeom>
            <a:solidFill>
              <a:srgbClr val="FBE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136218" y="4967287"/>
              <a:ext cx="201295" cy="1085215"/>
            </a:xfrm>
            <a:custGeom>
              <a:avLst/>
              <a:gdLst/>
              <a:ahLst/>
              <a:cxnLst/>
              <a:rect l="l" t="t" r="r" b="b"/>
              <a:pathLst>
                <a:path w="201295" h="1085214">
                  <a:moveTo>
                    <a:pt x="200875" y="0"/>
                  </a:moveTo>
                  <a:lnTo>
                    <a:pt x="0" y="200875"/>
                  </a:lnTo>
                  <a:lnTo>
                    <a:pt x="0" y="1084912"/>
                  </a:lnTo>
                  <a:lnTo>
                    <a:pt x="200875" y="884035"/>
                  </a:lnTo>
                  <a:lnTo>
                    <a:pt x="200875" y="0"/>
                  </a:lnTo>
                  <a:close/>
                </a:path>
              </a:pathLst>
            </a:custGeom>
            <a:solidFill>
              <a:srgbClr val="C9B7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960793" y="4967287"/>
              <a:ext cx="376555" cy="201295"/>
            </a:xfrm>
            <a:custGeom>
              <a:avLst/>
              <a:gdLst/>
              <a:ahLst/>
              <a:cxnLst/>
              <a:rect l="l" t="t" r="r" b="b"/>
              <a:pathLst>
                <a:path w="376554" h="201295">
                  <a:moveTo>
                    <a:pt x="376300" y="0"/>
                  </a:moveTo>
                  <a:lnTo>
                    <a:pt x="200875" y="0"/>
                  </a:lnTo>
                  <a:lnTo>
                    <a:pt x="0" y="200875"/>
                  </a:lnTo>
                  <a:lnTo>
                    <a:pt x="175425" y="200875"/>
                  </a:lnTo>
                  <a:lnTo>
                    <a:pt x="376300" y="0"/>
                  </a:lnTo>
                  <a:close/>
                </a:path>
              </a:pathLst>
            </a:custGeom>
            <a:solidFill>
              <a:srgbClr val="FCEA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960793" y="4967287"/>
              <a:ext cx="376555" cy="1085215"/>
            </a:xfrm>
            <a:custGeom>
              <a:avLst/>
              <a:gdLst/>
              <a:ahLst/>
              <a:cxnLst/>
              <a:rect l="l" t="t" r="r" b="b"/>
              <a:pathLst>
                <a:path w="376554" h="1085214">
                  <a:moveTo>
                    <a:pt x="0" y="200877"/>
                  </a:moveTo>
                  <a:lnTo>
                    <a:pt x="200877" y="0"/>
                  </a:lnTo>
                  <a:lnTo>
                    <a:pt x="376302" y="0"/>
                  </a:lnTo>
                  <a:lnTo>
                    <a:pt x="376302" y="884040"/>
                  </a:lnTo>
                  <a:lnTo>
                    <a:pt x="175425" y="1084920"/>
                  </a:lnTo>
                  <a:lnTo>
                    <a:pt x="0" y="1084920"/>
                  </a:lnTo>
                  <a:lnTo>
                    <a:pt x="0" y="200877"/>
                  </a:lnTo>
                  <a:close/>
                </a:path>
                <a:path w="376554" h="1085214">
                  <a:moveTo>
                    <a:pt x="0" y="200877"/>
                  </a:moveTo>
                  <a:lnTo>
                    <a:pt x="175425" y="200877"/>
                  </a:lnTo>
                  <a:lnTo>
                    <a:pt x="376302" y="0"/>
                  </a:lnTo>
                </a:path>
                <a:path w="376554" h="1085214">
                  <a:moveTo>
                    <a:pt x="175425" y="200877"/>
                  </a:moveTo>
                  <a:lnTo>
                    <a:pt x="175425" y="1084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4990655" y="2921889"/>
            <a:ext cx="2508885" cy="120078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759460" marR="124460" indent="-627380">
              <a:lnSpc>
                <a:spcPts val="4300"/>
              </a:lnSpc>
              <a:spcBef>
                <a:spcPts val="310"/>
              </a:spcBef>
            </a:pPr>
            <a:r>
              <a:rPr sz="3600" spc="-20" dirty="0">
                <a:latin typeface="Calibri"/>
                <a:cs typeface="Calibri"/>
              </a:rPr>
              <a:t>Convolution </a:t>
            </a:r>
            <a:r>
              <a:rPr sz="3600" spc="-10" dirty="0">
                <a:latin typeface="Calibri"/>
                <a:cs typeface="Calibri"/>
              </a:rPr>
              <a:t>Layer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7653502" y="3483952"/>
            <a:ext cx="1656714" cy="76200"/>
          </a:xfrm>
          <a:custGeom>
            <a:avLst/>
            <a:gdLst/>
            <a:ahLst/>
            <a:cxnLst/>
            <a:rect l="l" t="t" r="r" b="b"/>
            <a:pathLst>
              <a:path w="1656715" h="76200">
                <a:moveTo>
                  <a:pt x="1580172" y="0"/>
                </a:moveTo>
                <a:lnTo>
                  <a:pt x="1580172" y="76200"/>
                </a:lnTo>
                <a:lnTo>
                  <a:pt x="1630972" y="50800"/>
                </a:lnTo>
                <a:lnTo>
                  <a:pt x="1592872" y="50800"/>
                </a:lnTo>
                <a:lnTo>
                  <a:pt x="1592872" y="25400"/>
                </a:lnTo>
                <a:lnTo>
                  <a:pt x="1630972" y="25400"/>
                </a:lnTo>
                <a:lnTo>
                  <a:pt x="1580172" y="0"/>
                </a:lnTo>
                <a:close/>
              </a:path>
              <a:path w="1656715" h="76200">
                <a:moveTo>
                  <a:pt x="1580172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1580172" y="50800"/>
                </a:lnTo>
                <a:lnTo>
                  <a:pt x="1580172" y="25400"/>
                </a:lnTo>
                <a:close/>
              </a:path>
              <a:path w="1656715" h="76200">
                <a:moveTo>
                  <a:pt x="1630972" y="25400"/>
                </a:moveTo>
                <a:lnTo>
                  <a:pt x="1592872" y="25400"/>
                </a:lnTo>
                <a:lnTo>
                  <a:pt x="1592872" y="50800"/>
                </a:lnTo>
                <a:lnTo>
                  <a:pt x="1630972" y="50800"/>
                </a:lnTo>
                <a:lnTo>
                  <a:pt x="1656372" y="38100"/>
                </a:lnTo>
                <a:lnTo>
                  <a:pt x="1630972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246774" y="4198073"/>
            <a:ext cx="76200" cy="646430"/>
          </a:xfrm>
          <a:custGeom>
            <a:avLst/>
            <a:gdLst/>
            <a:ahLst/>
            <a:cxnLst/>
            <a:rect l="l" t="t" r="r" b="b"/>
            <a:pathLst>
              <a:path w="76200" h="646429">
                <a:moveTo>
                  <a:pt x="50800" y="63499"/>
                </a:moveTo>
                <a:lnTo>
                  <a:pt x="25400" y="63499"/>
                </a:lnTo>
                <a:lnTo>
                  <a:pt x="25400" y="646290"/>
                </a:lnTo>
                <a:lnTo>
                  <a:pt x="50800" y="646290"/>
                </a:lnTo>
                <a:lnTo>
                  <a:pt x="50800" y="63499"/>
                </a:lnTo>
                <a:close/>
              </a:path>
              <a:path w="76200" h="646429">
                <a:moveTo>
                  <a:pt x="38100" y="0"/>
                </a:moveTo>
                <a:lnTo>
                  <a:pt x="0" y="76199"/>
                </a:lnTo>
                <a:lnTo>
                  <a:pt x="25400" y="76199"/>
                </a:lnTo>
                <a:lnTo>
                  <a:pt x="25400" y="63499"/>
                </a:lnTo>
                <a:lnTo>
                  <a:pt x="69850" y="63499"/>
                </a:lnTo>
                <a:lnTo>
                  <a:pt x="38100" y="0"/>
                </a:lnTo>
                <a:close/>
              </a:path>
              <a:path w="76200" h="646429">
                <a:moveTo>
                  <a:pt x="69850" y="63499"/>
                </a:moveTo>
                <a:lnTo>
                  <a:pt x="50800" y="63499"/>
                </a:lnTo>
                <a:lnTo>
                  <a:pt x="50800" y="76199"/>
                </a:lnTo>
                <a:lnTo>
                  <a:pt x="76200" y="76199"/>
                </a:lnTo>
                <a:lnTo>
                  <a:pt x="69850" y="63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5" name="object 65"/>
          <p:cNvGrpSpPr/>
          <p:nvPr/>
        </p:nvGrpSpPr>
        <p:grpSpPr>
          <a:xfrm>
            <a:off x="5430532" y="1824621"/>
            <a:ext cx="1741805" cy="307975"/>
            <a:chOff x="5430532" y="1824621"/>
            <a:chExt cx="1741805" cy="307975"/>
          </a:xfrm>
        </p:grpSpPr>
        <p:sp>
          <p:nvSpPr>
            <p:cNvPr id="66" name="object 66"/>
            <p:cNvSpPr/>
            <p:nvPr/>
          </p:nvSpPr>
          <p:spPr>
            <a:xfrm>
              <a:off x="5440057" y="1834146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288569" y="0"/>
                  </a:moveTo>
                  <a:lnTo>
                    <a:pt x="0" y="0"/>
                  </a:lnTo>
                  <a:lnTo>
                    <a:pt x="0" y="288569"/>
                  </a:lnTo>
                  <a:lnTo>
                    <a:pt x="288569" y="288569"/>
                  </a:lnTo>
                  <a:lnTo>
                    <a:pt x="288569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440057" y="1834146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0" y="0"/>
                  </a:moveTo>
                  <a:lnTo>
                    <a:pt x="288568" y="0"/>
                  </a:lnTo>
                  <a:lnTo>
                    <a:pt x="288568" y="288568"/>
                  </a:lnTo>
                  <a:lnTo>
                    <a:pt x="0" y="28856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728627" y="1834146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288569" y="0"/>
                  </a:moveTo>
                  <a:lnTo>
                    <a:pt x="0" y="0"/>
                  </a:lnTo>
                  <a:lnTo>
                    <a:pt x="0" y="288569"/>
                  </a:lnTo>
                  <a:lnTo>
                    <a:pt x="288569" y="288569"/>
                  </a:lnTo>
                  <a:lnTo>
                    <a:pt x="288569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728627" y="1834146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0" y="0"/>
                  </a:moveTo>
                  <a:lnTo>
                    <a:pt x="288568" y="0"/>
                  </a:lnTo>
                  <a:lnTo>
                    <a:pt x="288568" y="288568"/>
                  </a:lnTo>
                  <a:lnTo>
                    <a:pt x="0" y="28856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017552" y="1834146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288569" y="0"/>
                  </a:moveTo>
                  <a:lnTo>
                    <a:pt x="0" y="0"/>
                  </a:lnTo>
                  <a:lnTo>
                    <a:pt x="0" y="288569"/>
                  </a:lnTo>
                  <a:lnTo>
                    <a:pt x="288569" y="288569"/>
                  </a:lnTo>
                  <a:lnTo>
                    <a:pt x="288569" y="0"/>
                  </a:lnTo>
                  <a:close/>
                </a:path>
              </a:pathLst>
            </a:custGeom>
            <a:solidFill>
              <a:srgbClr val="F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017552" y="1834146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0" y="0"/>
                  </a:moveTo>
                  <a:lnTo>
                    <a:pt x="288568" y="0"/>
                  </a:lnTo>
                  <a:lnTo>
                    <a:pt x="288568" y="288568"/>
                  </a:lnTo>
                  <a:lnTo>
                    <a:pt x="0" y="28856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310896" y="1834146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288569" y="0"/>
                  </a:moveTo>
                  <a:lnTo>
                    <a:pt x="0" y="0"/>
                  </a:lnTo>
                  <a:lnTo>
                    <a:pt x="0" y="288569"/>
                  </a:lnTo>
                  <a:lnTo>
                    <a:pt x="288569" y="288569"/>
                  </a:lnTo>
                  <a:lnTo>
                    <a:pt x="288569" y="0"/>
                  </a:lnTo>
                  <a:close/>
                </a:path>
              </a:pathLst>
            </a:custGeom>
            <a:solidFill>
              <a:srgbClr val="FFF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310896" y="1834146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0" y="0"/>
                  </a:moveTo>
                  <a:lnTo>
                    <a:pt x="288568" y="0"/>
                  </a:lnTo>
                  <a:lnTo>
                    <a:pt x="288568" y="288568"/>
                  </a:lnTo>
                  <a:lnTo>
                    <a:pt x="0" y="28856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602298" y="1834146"/>
              <a:ext cx="272415" cy="288925"/>
            </a:xfrm>
            <a:custGeom>
              <a:avLst/>
              <a:gdLst/>
              <a:ahLst/>
              <a:cxnLst/>
              <a:rect l="l" t="t" r="r" b="b"/>
              <a:pathLst>
                <a:path w="272415" h="288925">
                  <a:moveTo>
                    <a:pt x="0" y="288569"/>
                  </a:moveTo>
                  <a:lnTo>
                    <a:pt x="271945" y="288569"/>
                  </a:lnTo>
                  <a:lnTo>
                    <a:pt x="271945" y="0"/>
                  </a:lnTo>
                  <a:lnTo>
                    <a:pt x="0" y="0"/>
                  </a:lnTo>
                  <a:lnTo>
                    <a:pt x="0" y="288569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602298" y="1834146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0" y="0"/>
                  </a:moveTo>
                  <a:lnTo>
                    <a:pt x="288568" y="0"/>
                  </a:lnTo>
                  <a:lnTo>
                    <a:pt x="288568" y="288568"/>
                  </a:lnTo>
                  <a:lnTo>
                    <a:pt x="0" y="28856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874243" y="1834146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288569" y="0"/>
                  </a:moveTo>
                  <a:lnTo>
                    <a:pt x="0" y="0"/>
                  </a:lnTo>
                  <a:lnTo>
                    <a:pt x="0" y="288569"/>
                  </a:lnTo>
                  <a:lnTo>
                    <a:pt x="288569" y="288569"/>
                  </a:lnTo>
                  <a:lnTo>
                    <a:pt x="288569" y="0"/>
                  </a:lnTo>
                  <a:close/>
                </a:path>
              </a:pathLst>
            </a:custGeom>
            <a:solidFill>
              <a:srgbClr val="FBE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874243" y="1834146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0" y="0"/>
                  </a:moveTo>
                  <a:lnTo>
                    <a:pt x="288568" y="0"/>
                  </a:lnTo>
                  <a:lnTo>
                    <a:pt x="288568" y="288568"/>
                  </a:lnTo>
                  <a:lnTo>
                    <a:pt x="0" y="28856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/>
          <p:nvPr/>
        </p:nvSpPr>
        <p:spPr>
          <a:xfrm>
            <a:off x="6241275" y="2181110"/>
            <a:ext cx="76200" cy="689610"/>
          </a:xfrm>
          <a:custGeom>
            <a:avLst/>
            <a:gdLst/>
            <a:ahLst/>
            <a:cxnLst/>
            <a:rect l="l" t="t" r="r" b="b"/>
            <a:pathLst>
              <a:path w="76200" h="689610">
                <a:moveTo>
                  <a:pt x="25400" y="613206"/>
                </a:moveTo>
                <a:lnTo>
                  <a:pt x="0" y="613206"/>
                </a:lnTo>
                <a:lnTo>
                  <a:pt x="38100" y="689406"/>
                </a:lnTo>
                <a:lnTo>
                  <a:pt x="69850" y="625906"/>
                </a:lnTo>
                <a:lnTo>
                  <a:pt x="25400" y="625906"/>
                </a:lnTo>
                <a:lnTo>
                  <a:pt x="25400" y="613206"/>
                </a:lnTo>
                <a:close/>
              </a:path>
              <a:path w="76200" h="689610">
                <a:moveTo>
                  <a:pt x="50800" y="0"/>
                </a:moveTo>
                <a:lnTo>
                  <a:pt x="25400" y="0"/>
                </a:lnTo>
                <a:lnTo>
                  <a:pt x="25400" y="625906"/>
                </a:lnTo>
                <a:lnTo>
                  <a:pt x="50800" y="625906"/>
                </a:lnTo>
                <a:lnTo>
                  <a:pt x="50800" y="0"/>
                </a:lnTo>
                <a:close/>
              </a:path>
              <a:path w="76200" h="689610">
                <a:moveTo>
                  <a:pt x="76200" y="613206"/>
                </a:moveTo>
                <a:lnTo>
                  <a:pt x="50800" y="613206"/>
                </a:lnTo>
                <a:lnTo>
                  <a:pt x="50800" y="625906"/>
                </a:lnTo>
                <a:lnTo>
                  <a:pt x="69850" y="625906"/>
                </a:lnTo>
                <a:lnTo>
                  <a:pt x="76200" y="6132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3721036" y="5001404"/>
            <a:ext cx="1380490" cy="10064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0345" marR="5080" indent="-208279">
              <a:lnSpc>
                <a:spcPts val="3820"/>
              </a:lnSpc>
              <a:spcBef>
                <a:spcPts val="90"/>
              </a:spcBef>
            </a:pPr>
            <a:r>
              <a:rPr sz="3200" spc="-10" dirty="0">
                <a:latin typeface="Calibri"/>
                <a:cs typeface="Calibri"/>
              </a:rPr>
              <a:t>6x3x5x5 filters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245779" y="5064613"/>
            <a:ext cx="33337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spc="-25" dirty="0">
                <a:latin typeface="Calibri"/>
                <a:cs typeface="Calibri"/>
              </a:rPr>
              <a:t>32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972082" y="5367163"/>
            <a:ext cx="4115435" cy="143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9065" marR="5080" indent="-127000">
              <a:lnSpc>
                <a:spcPts val="3820"/>
              </a:lnSpc>
              <a:spcBef>
                <a:spcPts val="90"/>
              </a:spcBef>
            </a:pPr>
            <a:r>
              <a:rPr sz="3200" dirty="0">
                <a:latin typeface="Calibri"/>
                <a:cs typeface="Calibri"/>
              </a:rPr>
              <a:t>Stack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activations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get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a </a:t>
            </a:r>
            <a:r>
              <a:rPr sz="3200" dirty="0">
                <a:latin typeface="Calibri"/>
                <a:cs typeface="Calibri"/>
              </a:rPr>
              <a:t>6x28x28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output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image!</a:t>
            </a:r>
            <a:endParaRPr sz="3200" dirty="0">
              <a:latin typeface="Calibri"/>
              <a:cs typeface="Calibri"/>
            </a:endParaRPr>
          </a:p>
          <a:p>
            <a:pPr marL="1200150">
              <a:lnSpc>
                <a:spcPct val="100000"/>
              </a:lnSpc>
              <a:spcBef>
                <a:spcPts val="905"/>
              </a:spcBef>
            </a:pPr>
            <a:r>
              <a:rPr lang="tr-TR" sz="2000" dirty="0">
                <a:solidFill>
                  <a:srgbClr val="FFC904"/>
                </a:solidFill>
                <a:latin typeface="Calibri"/>
                <a:cs typeface="Calibri"/>
              </a:rPr>
              <a:t>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453438" y="5588869"/>
            <a:ext cx="180340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spc="-50" dirty="0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3" name="object 83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84" name="object 84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32739"/>
            <a:ext cx="36861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Convolution</a:t>
            </a:r>
            <a:r>
              <a:rPr spc="-225" dirty="0"/>
              <a:t> </a:t>
            </a:r>
            <a:r>
              <a:rPr spc="-10" dirty="0"/>
              <a:t>Layer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0541" y="1208533"/>
            <a:ext cx="703325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66440" algn="l"/>
              </a:tabLst>
            </a:pP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3x32x32</a:t>
            </a:r>
            <a:r>
              <a:rPr sz="3200" spc="-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C00000"/>
                </a:solidFill>
                <a:latin typeface="Calibri"/>
                <a:cs typeface="Calibri"/>
              </a:rPr>
              <a:t>image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3200" dirty="0">
                <a:latin typeface="Calibri"/>
                <a:cs typeface="Calibri"/>
              </a:rPr>
              <a:t>Also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6-</a:t>
            </a:r>
            <a:r>
              <a:rPr sz="3200" dirty="0">
                <a:latin typeface="Calibri"/>
                <a:cs typeface="Calibri"/>
              </a:rPr>
              <a:t>dim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bias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vector: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12036" y="1891893"/>
            <a:ext cx="1294130" cy="3695700"/>
            <a:chOff x="1412036" y="1891893"/>
            <a:chExt cx="1294130" cy="3695700"/>
          </a:xfrm>
        </p:grpSpPr>
        <p:sp>
          <p:nvSpPr>
            <p:cNvPr id="5" name="object 5"/>
            <p:cNvSpPr/>
            <p:nvPr/>
          </p:nvSpPr>
          <p:spPr>
            <a:xfrm>
              <a:off x="1421561" y="2892120"/>
              <a:ext cx="284480" cy="2686050"/>
            </a:xfrm>
            <a:custGeom>
              <a:avLst/>
              <a:gdLst/>
              <a:ahLst/>
              <a:cxnLst/>
              <a:rect l="l" t="t" r="r" b="b"/>
              <a:pathLst>
                <a:path w="284480" h="2686050">
                  <a:moveTo>
                    <a:pt x="284149" y="0"/>
                  </a:moveTo>
                  <a:lnTo>
                    <a:pt x="0" y="0"/>
                  </a:lnTo>
                  <a:lnTo>
                    <a:pt x="0" y="2685542"/>
                  </a:lnTo>
                  <a:lnTo>
                    <a:pt x="284149" y="2685542"/>
                  </a:lnTo>
                  <a:lnTo>
                    <a:pt x="284149" y="0"/>
                  </a:lnTo>
                  <a:close/>
                </a:path>
              </a:pathLst>
            </a:custGeom>
            <a:solidFill>
              <a:srgbClr val="F3CCCC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05711" y="1901418"/>
              <a:ext cx="991235" cy="3676650"/>
            </a:xfrm>
            <a:custGeom>
              <a:avLst/>
              <a:gdLst/>
              <a:ahLst/>
              <a:cxnLst/>
              <a:rect l="l" t="t" r="r" b="b"/>
              <a:pathLst>
                <a:path w="991235" h="3676650">
                  <a:moveTo>
                    <a:pt x="990714" y="0"/>
                  </a:moveTo>
                  <a:lnTo>
                    <a:pt x="0" y="990701"/>
                  </a:lnTo>
                  <a:lnTo>
                    <a:pt x="0" y="3676243"/>
                  </a:lnTo>
                  <a:lnTo>
                    <a:pt x="990714" y="2685529"/>
                  </a:lnTo>
                  <a:lnTo>
                    <a:pt x="990714" y="0"/>
                  </a:lnTo>
                  <a:close/>
                </a:path>
              </a:pathLst>
            </a:custGeom>
            <a:solidFill>
              <a:srgbClr val="C4A3A3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21561" y="1901418"/>
              <a:ext cx="1275080" cy="991235"/>
            </a:xfrm>
            <a:custGeom>
              <a:avLst/>
              <a:gdLst/>
              <a:ahLst/>
              <a:cxnLst/>
              <a:rect l="l" t="t" r="r" b="b"/>
              <a:pathLst>
                <a:path w="1275080" h="991235">
                  <a:moveTo>
                    <a:pt x="1274864" y="0"/>
                  </a:moveTo>
                  <a:lnTo>
                    <a:pt x="990714" y="0"/>
                  </a:lnTo>
                  <a:lnTo>
                    <a:pt x="0" y="990701"/>
                  </a:lnTo>
                  <a:lnTo>
                    <a:pt x="284149" y="990701"/>
                  </a:lnTo>
                  <a:lnTo>
                    <a:pt x="1274864" y="0"/>
                  </a:lnTo>
                  <a:close/>
                </a:path>
              </a:pathLst>
            </a:custGeom>
            <a:solidFill>
              <a:srgbClr val="F6D5D5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21561" y="1901418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80" h="3676650">
                  <a:moveTo>
                    <a:pt x="0" y="990712"/>
                  </a:moveTo>
                  <a:lnTo>
                    <a:pt x="990714" y="0"/>
                  </a:lnTo>
                  <a:lnTo>
                    <a:pt x="1274870" y="0"/>
                  </a:lnTo>
                  <a:lnTo>
                    <a:pt x="1274870" y="2685531"/>
                  </a:lnTo>
                  <a:lnTo>
                    <a:pt x="284154" y="3676242"/>
                  </a:lnTo>
                  <a:lnTo>
                    <a:pt x="0" y="3676242"/>
                  </a:lnTo>
                  <a:lnTo>
                    <a:pt x="0" y="990712"/>
                  </a:lnTo>
                  <a:close/>
                </a:path>
                <a:path w="1275080" h="3676650">
                  <a:moveTo>
                    <a:pt x="0" y="990712"/>
                  </a:moveTo>
                  <a:lnTo>
                    <a:pt x="284154" y="990712"/>
                  </a:lnTo>
                  <a:lnTo>
                    <a:pt x="1274870" y="0"/>
                  </a:lnTo>
                </a:path>
                <a:path w="1275080" h="3676650">
                  <a:moveTo>
                    <a:pt x="284154" y="990712"/>
                  </a:moveTo>
                  <a:lnTo>
                    <a:pt x="284154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826816" y="4035044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32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90582" y="3388296"/>
            <a:ext cx="1656714" cy="76200"/>
          </a:xfrm>
          <a:custGeom>
            <a:avLst/>
            <a:gdLst/>
            <a:ahLst/>
            <a:cxnLst/>
            <a:rect l="l" t="t" r="r" b="b"/>
            <a:pathLst>
              <a:path w="1656714" h="76200">
                <a:moveTo>
                  <a:pt x="1580172" y="0"/>
                </a:moveTo>
                <a:lnTo>
                  <a:pt x="1580172" y="76200"/>
                </a:lnTo>
                <a:lnTo>
                  <a:pt x="1630972" y="50800"/>
                </a:lnTo>
                <a:lnTo>
                  <a:pt x="1592872" y="50800"/>
                </a:lnTo>
                <a:lnTo>
                  <a:pt x="1592872" y="25400"/>
                </a:lnTo>
                <a:lnTo>
                  <a:pt x="1630972" y="25400"/>
                </a:lnTo>
                <a:lnTo>
                  <a:pt x="1580172" y="0"/>
                </a:lnTo>
                <a:close/>
              </a:path>
              <a:path w="1656714" h="76200">
                <a:moveTo>
                  <a:pt x="1580172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1580172" y="50800"/>
                </a:lnTo>
                <a:lnTo>
                  <a:pt x="1580172" y="25400"/>
                </a:lnTo>
                <a:close/>
              </a:path>
              <a:path w="1656714" h="76200">
                <a:moveTo>
                  <a:pt x="1630972" y="25400"/>
                </a:moveTo>
                <a:lnTo>
                  <a:pt x="1592872" y="25400"/>
                </a:lnTo>
                <a:lnTo>
                  <a:pt x="1592872" y="50800"/>
                </a:lnTo>
                <a:lnTo>
                  <a:pt x="1630972" y="50800"/>
                </a:lnTo>
                <a:lnTo>
                  <a:pt x="1656372" y="38100"/>
                </a:lnTo>
                <a:lnTo>
                  <a:pt x="1630972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583472" y="303277"/>
            <a:ext cx="3372485" cy="99504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106680">
              <a:lnSpc>
                <a:spcPts val="3790"/>
              </a:lnSpc>
              <a:spcBef>
                <a:spcPts val="250"/>
              </a:spcBef>
            </a:pPr>
            <a:r>
              <a:rPr sz="3200" dirty="0">
                <a:latin typeface="Calibri"/>
                <a:cs typeface="Calibri"/>
              </a:rPr>
              <a:t>28x28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grid,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at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each </a:t>
            </a:r>
            <a:r>
              <a:rPr sz="3200" dirty="0">
                <a:latin typeface="Calibri"/>
                <a:cs typeface="Calibri"/>
              </a:rPr>
              <a:t>point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6-</a:t>
            </a:r>
            <a:r>
              <a:rPr sz="3200" dirty="0">
                <a:latin typeface="Calibri"/>
                <a:cs typeface="Calibri"/>
              </a:rPr>
              <a:t>dim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vector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374779" y="4957762"/>
            <a:ext cx="1972310" cy="1104265"/>
            <a:chOff x="5374779" y="4957762"/>
            <a:chExt cx="1972310" cy="1104265"/>
          </a:xfrm>
        </p:grpSpPr>
        <p:sp>
          <p:nvSpPr>
            <p:cNvPr id="13" name="object 13"/>
            <p:cNvSpPr/>
            <p:nvPr/>
          </p:nvSpPr>
          <p:spPr>
            <a:xfrm>
              <a:off x="5384304" y="5168163"/>
              <a:ext cx="175895" cy="884555"/>
            </a:xfrm>
            <a:custGeom>
              <a:avLst/>
              <a:gdLst/>
              <a:ahLst/>
              <a:cxnLst/>
              <a:rect l="l" t="t" r="r" b="b"/>
              <a:pathLst>
                <a:path w="175895" h="884554">
                  <a:moveTo>
                    <a:pt x="175425" y="0"/>
                  </a:moveTo>
                  <a:lnTo>
                    <a:pt x="0" y="0"/>
                  </a:lnTo>
                  <a:lnTo>
                    <a:pt x="0" y="884036"/>
                  </a:lnTo>
                  <a:lnTo>
                    <a:pt x="175425" y="884036"/>
                  </a:lnTo>
                  <a:lnTo>
                    <a:pt x="175425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59729" y="4967287"/>
              <a:ext cx="201295" cy="1085215"/>
            </a:xfrm>
            <a:custGeom>
              <a:avLst/>
              <a:gdLst/>
              <a:ahLst/>
              <a:cxnLst/>
              <a:rect l="l" t="t" r="r" b="b"/>
              <a:pathLst>
                <a:path w="201295" h="1085214">
                  <a:moveTo>
                    <a:pt x="200875" y="0"/>
                  </a:moveTo>
                  <a:lnTo>
                    <a:pt x="0" y="200875"/>
                  </a:lnTo>
                  <a:lnTo>
                    <a:pt x="0" y="1084912"/>
                  </a:lnTo>
                  <a:lnTo>
                    <a:pt x="200875" y="884035"/>
                  </a:lnTo>
                  <a:lnTo>
                    <a:pt x="200875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84304" y="4967287"/>
              <a:ext cx="376555" cy="201295"/>
            </a:xfrm>
            <a:custGeom>
              <a:avLst/>
              <a:gdLst/>
              <a:ahLst/>
              <a:cxnLst/>
              <a:rect l="l" t="t" r="r" b="b"/>
              <a:pathLst>
                <a:path w="376554" h="201295">
                  <a:moveTo>
                    <a:pt x="376300" y="0"/>
                  </a:moveTo>
                  <a:lnTo>
                    <a:pt x="200875" y="0"/>
                  </a:lnTo>
                  <a:lnTo>
                    <a:pt x="0" y="200875"/>
                  </a:lnTo>
                  <a:lnTo>
                    <a:pt x="175425" y="200875"/>
                  </a:lnTo>
                  <a:lnTo>
                    <a:pt x="376300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84304" y="4967287"/>
              <a:ext cx="376555" cy="1085215"/>
            </a:xfrm>
            <a:custGeom>
              <a:avLst/>
              <a:gdLst/>
              <a:ahLst/>
              <a:cxnLst/>
              <a:rect l="l" t="t" r="r" b="b"/>
              <a:pathLst>
                <a:path w="376554" h="1085214">
                  <a:moveTo>
                    <a:pt x="0" y="200877"/>
                  </a:moveTo>
                  <a:lnTo>
                    <a:pt x="200877" y="0"/>
                  </a:lnTo>
                  <a:lnTo>
                    <a:pt x="376302" y="0"/>
                  </a:lnTo>
                  <a:lnTo>
                    <a:pt x="376302" y="884040"/>
                  </a:lnTo>
                  <a:lnTo>
                    <a:pt x="175425" y="1084920"/>
                  </a:lnTo>
                  <a:lnTo>
                    <a:pt x="0" y="1084920"/>
                  </a:lnTo>
                  <a:lnTo>
                    <a:pt x="0" y="200877"/>
                  </a:lnTo>
                  <a:close/>
                </a:path>
                <a:path w="376554" h="1085214">
                  <a:moveTo>
                    <a:pt x="0" y="200877"/>
                  </a:moveTo>
                  <a:lnTo>
                    <a:pt x="175425" y="200877"/>
                  </a:lnTo>
                  <a:lnTo>
                    <a:pt x="376302" y="0"/>
                  </a:lnTo>
                </a:path>
                <a:path w="376554" h="1085214">
                  <a:moveTo>
                    <a:pt x="175425" y="200877"/>
                  </a:moveTo>
                  <a:lnTo>
                    <a:pt x="175425" y="1084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97778" y="5168163"/>
              <a:ext cx="175895" cy="884555"/>
            </a:xfrm>
            <a:custGeom>
              <a:avLst/>
              <a:gdLst/>
              <a:ahLst/>
              <a:cxnLst/>
              <a:rect l="l" t="t" r="r" b="b"/>
              <a:pathLst>
                <a:path w="175895" h="884554">
                  <a:moveTo>
                    <a:pt x="175412" y="0"/>
                  </a:moveTo>
                  <a:lnTo>
                    <a:pt x="0" y="0"/>
                  </a:lnTo>
                  <a:lnTo>
                    <a:pt x="0" y="884036"/>
                  </a:lnTo>
                  <a:lnTo>
                    <a:pt x="175412" y="884036"/>
                  </a:lnTo>
                  <a:lnTo>
                    <a:pt x="175412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873191" y="4967287"/>
              <a:ext cx="201295" cy="1085215"/>
            </a:xfrm>
            <a:custGeom>
              <a:avLst/>
              <a:gdLst/>
              <a:ahLst/>
              <a:cxnLst/>
              <a:rect l="l" t="t" r="r" b="b"/>
              <a:pathLst>
                <a:path w="201295" h="1085214">
                  <a:moveTo>
                    <a:pt x="200888" y="0"/>
                  </a:moveTo>
                  <a:lnTo>
                    <a:pt x="0" y="200875"/>
                  </a:lnTo>
                  <a:lnTo>
                    <a:pt x="0" y="1084912"/>
                  </a:lnTo>
                  <a:lnTo>
                    <a:pt x="200888" y="884035"/>
                  </a:lnTo>
                  <a:lnTo>
                    <a:pt x="200888" y="0"/>
                  </a:lnTo>
                  <a:close/>
                </a:path>
              </a:pathLst>
            </a:custGeom>
            <a:solidFill>
              <a:srgbClr val="ADB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97778" y="4967287"/>
              <a:ext cx="376555" cy="201295"/>
            </a:xfrm>
            <a:custGeom>
              <a:avLst/>
              <a:gdLst/>
              <a:ahLst/>
              <a:cxnLst/>
              <a:rect l="l" t="t" r="r" b="b"/>
              <a:pathLst>
                <a:path w="376554" h="201295">
                  <a:moveTo>
                    <a:pt x="376300" y="0"/>
                  </a:moveTo>
                  <a:lnTo>
                    <a:pt x="200875" y="0"/>
                  </a:lnTo>
                  <a:lnTo>
                    <a:pt x="0" y="200875"/>
                  </a:lnTo>
                  <a:lnTo>
                    <a:pt x="175412" y="200875"/>
                  </a:lnTo>
                  <a:lnTo>
                    <a:pt x="376300" y="0"/>
                  </a:lnTo>
                  <a:close/>
                </a:path>
              </a:pathLst>
            </a:custGeom>
            <a:solidFill>
              <a:srgbClr val="DFE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97778" y="4967287"/>
              <a:ext cx="376555" cy="1085215"/>
            </a:xfrm>
            <a:custGeom>
              <a:avLst/>
              <a:gdLst/>
              <a:ahLst/>
              <a:cxnLst/>
              <a:rect l="l" t="t" r="r" b="b"/>
              <a:pathLst>
                <a:path w="376554" h="1085214">
                  <a:moveTo>
                    <a:pt x="0" y="200877"/>
                  </a:moveTo>
                  <a:lnTo>
                    <a:pt x="200877" y="0"/>
                  </a:lnTo>
                  <a:lnTo>
                    <a:pt x="376302" y="0"/>
                  </a:lnTo>
                  <a:lnTo>
                    <a:pt x="376302" y="884040"/>
                  </a:lnTo>
                  <a:lnTo>
                    <a:pt x="175425" y="1084920"/>
                  </a:lnTo>
                  <a:lnTo>
                    <a:pt x="0" y="1084920"/>
                  </a:lnTo>
                  <a:lnTo>
                    <a:pt x="0" y="200877"/>
                  </a:lnTo>
                  <a:close/>
                </a:path>
                <a:path w="376554" h="1085214">
                  <a:moveTo>
                    <a:pt x="0" y="200877"/>
                  </a:moveTo>
                  <a:lnTo>
                    <a:pt x="175425" y="200877"/>
                  </a:lnTo>
                  <a:lnTo>
                    <a:pt x="376302" y="0"/>
                  </a:lnTo>
                </a:path>
                <a:path w="376554" h="1085214">
                  <a:moveTo>
                    <a:pt x="175425" y="200877"/>
                  </a:moveTo>
                  <a:lnTo>
                    <a:pt x="175425" y="1084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16332" y="5168163"/>
              <a:ext cx="175895" cy="884555"/>
            </a:xfrm>
            <a:custGeom>
              <a:avLst/>
              <a:gdLst/>
              <a:ahLst/>
              <a:cxnLst/>
              <a:rect l="l" t="t" r="r" b="b"/>
              <a:pathLst>
                <a:path w="175895" h="884554">
                  <a:moveTo>
                    <a:pt x="175425" y="0"/>
                  </a:moveTo>
                  <a:lnTo>
                    <a:pt x="0" y="0"/>
                  </a:lnTo>
                  <a:lnTo>
                    <a:pt x="0" y="884036"/>
                  </a:lnTo>
                  <a:lnTo>
                    <a:pt x="175425" y="884036"/>
                  </a:lnTo>
                  <a:lnTo>
                    <a:pt x="175425" y="0"/>
                  </a:lnTo>
                  <a:close/>
                </a:path>
              </a:pathLst>
            </a:custGeom>
            <a:solidFill>
              <a:srgbClr val="F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91758" y="4967287"/>
              <a:ext cx="201295" cy="1085215"/>
            </a:xfrm>
            <a:custGeom>
              <a:avLst/>
              <a:gdLst/>
              <a:ahLst/>
              <a:cxnLst/>
              <a:rect l="l" t="t" r="r" b="b"/>
              <a:pathLst>
                <a:path w="201295" h="1085214">
                  <a:moveTo>
                    <a:pt x="200875" y="0"/>
                  </a:moveTo>
                  <a:lnTo>
                    <a:pt x="0" y="200875"/>
                  </a:lnTo>
                  <a:lnTo>
                    <a:pt x="0" y="1084912"/>
                  </a:lnTo>
                  <a:lnTo>
                    <a:pt x="200875" y="884035"/>
                  </a:lnTo>
                  <a:lnTo>
                    <a:pt x="200875" y="0"/>
                  </a:lnTo>
                  <a:close/>
                </a:path>
              </a:pathLst>
            </a:custGeom>
            <a:solidFill>
              <a:srgbClr val="C4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016332" y="4967287"/>
              <a:ext cx="376555" cy="201295"/>
            </a:xfrm>
            <a:custGeom>
              <a:avLst/>
              <a:gdLst/>
              <a:ahLst/>
              <a:cxnLst/>
              <a:rect l="l" t="t" r="r" b="b"/>
              <a:pathLst>
                <a:path w="376554" h="201295">
                  <a:moveTo>
                    <a:pt x="376301" y="0"/>
                  </a:moveTo>
                  <a:lnTo>
                    <a:pt x="200875" y="0"/>
                  </a:lnTo>
                  <a:lnTo>
                    <a:pt x="0" y="200875"/>
                  </a:lnTo>
                  <a:lnTo>
                    <a:pt x="175425" y="200875"/>
                  </a:lnTo>
                  <a:lnTo>
                    <a:pt x="376301" y="0"/>
                  </a:lnTo>
                  <a:close/>
                </a:path>
              </a:pathLst>
            </a:custGeom>
            <a:solidFill>
              <a:srgbClr val="F6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16332" y="4967287"/>
              <a:ext cx="376555" cy="1085215"/>
            </a:xfrm>
            <a:custGeom>
              <a:avLst/>
              <a:gdLst/>
              <a:ahLst/>
              <a:cxnLst/>
              <a:rect l="l" t="t" r="r" b="b"/>
              <a:pathLst>
                <a:path w="376554" h="1085214">
                  <a:moveTo>
                    <a:pt x="0" y="200877"/>
                  </a:moveTo>
                  <a:lnTo>
                    <a:pt x="200877" y="0"/>
                  </a:lnTo>
                  <a:lnTo>
                    <a:pt x="376302" y="0"/>
                  </a:lnTo>
                  <a:lnTo>
                    <a:pt x="376302" y="884040"/>
                  </a:lnTo>
                  <a:lnTo>
                    <a:pt x="175425" y="1084920"/>
                  </a:lnTo>
                  <a:lnTo>
                    <a:pt x="0" y="1084920"/>
                  </a:lnTo>
                  <a:lnTo>
                    <a:pt x="0" y="200877"/>
                  </a:lnTo>
                  <a:close/>
                </a:path>
                <a:path w="376554" h="1085214">
                  <a:moveTo>
                    <a:pt x="0" y="200877"/>
                  </a:moveTo>
                  <a:lnTo>
                    <a:pt x="175425" y="200877"/>
                  </a:lnTo>
                  <a:lnTo>
                    <a:pt x="376302" y="0"/>
                  </a:lnTo>
                </a:path>
                <a:path w="376554" h="1085214">
                  <a:moveTo>
                    <a:pt x="175425" y="200877"/>
                  </a:moveTo>
                  <a:lnTo>
                    <a:pt x="175425" y="1084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28765" y="5168163"/>
              <a:ext cx="175895" cy="884555"/>
            </a:xfrm>
            <a:custGeom>
              <a:avLst/>
              <a:gdLst/>
              <a:ahLst/>
              <a:cxnLst/>
              <a:rect l="l" t="t" r="r" b="b"/>
              <a:pathLst>
                <a:path w="175895" h="884554">
                  <a:moveTo>
                    <a:pt x="175425" y="0"/>
                  </a:moveTo>
                  <a:lnTo>
                    <a:pt x="0" y="0"/>
                  </a:lnTo>
                  <a:lnTo>
                    <a:pt x="0" y="884036"/>
                  </a:lnTo>
                  <a:lnTo>
                    <a:pt x="175425" y="884036"/>
                  </a:lnTo>
                  <a:lnTo>
                    <a:pt x="175425" y="0"/>
                  </a:lnTo>
                  <a:close/>
                </a:path>
              </a:pathLst>
            </a:custGeom>
            <a:solidFill>
              <a:srgbClr val="FFF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04190" y="4967287"/>
              <a:ext cx="201295" cy="1085215"/>
            </a:xfrm>
            <a:custGeom>
              <a:avLst/>
              <a:gdLst/>
              <a:ahLst/>
              <a:cxnLst/>
              <a:rect l="l" t="t" r="r" b="b"/>
              <a:pathLst>
                <a:path w="201295" h="1085214">
                  <a:moveTo>
                    <a:pt x="200875" y="0"/>
                  </a:moveTo>
                  <a:lnTo>
                    <a:pt x="0" y="200875"/>
                  </a:lnTo>
                  <a:lnTo>
                    <a:pt x="0" y="1084912"/>
                  </a:lnTo>
                  <a:lnTo>
                    <a:pt x="200875" y="884035"/>
                  </a:lnTo>
                  <a:lnTo>
                    <a:pt x="200875" y="0"/>
                  </a:lnTo>
                  <a:close/>
                </a:path>
              </a:pathLst>
            </a:custGeom>
            <a:solidFill>
              <a:srgbClr val="CDC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328765" y="4967287"/>
              <a:ext cx="376555" cy="201295"/>
            </a:xfrm>
            <a:custGeom>
              <a:avLst/>
              <a:gdLst/>
              <a:ahLst/>
              <a:cxnLst/>
              <a:rect l="l" t="t" r="r" b="b"/>
              <a:pathLst>
                <a:path w="376554" h="201295">
                  <a:moveTo>
                    <a:pt x="376300" y="0"/>
                  </a:moveTo>
                  <a:lnTo>
                    <a:pt x="200875" y="0"/>
                  </a:lnTo>
                  <a:lnTo>
                    <a:pt x="0" y="200875"/>
                  </a:lnTo>
                  <a:lnTo>
                    <a:pt x="175425" y="200875"/>
                  </a:lnTo>
                  <a:lnTo>
                    <a:pt x="376300" y="0"/>
                  </a:lnTo>
                  <a:close/>
                </a:path>
              </a:pathLst>
            </a:custGeom>
            <a:solidFill>
              <a:srgbClr val="FFF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328765" y="4967287"/>
              <a:ext cx="376555" cy="1085215"/>
            </a:xfrm>
            <a:custGeom>
              <a:avLst/>
              <a:gdLst/>
              <a:ahLst/>
              <a:cxnLst/>
              <a:rect l="l" t="t" r="r" b="b"/>
              <a:pathLst>
                <a:path w="376554" h="1085214">
                  <a:moveTo>
                    <a:pt x="0" y="200877"/>
                  </a:moveTo>
                  <a:lnTo>
                    <a:pt x="200877" y="0"/>
                  </a:lnTo>
                  <a:lnTo>
                    <a:pt x="376302" y="0"/>
                  </a:lnTo>
                  <a:lnTo>
                    <a:pt x="376302" y="884040"/>
                  </a:lnTo>
                  <a:lnTo>
                    <a:pt x="175425" y="1084920"/>
                  </a:lnTo>
                  <a:lnTo>
                    <a:pt x="0" y="1084920"/>
                  </a:lnTo>
                  <a:lnTo>
                    <a:pt x="0" y="200877"/>
                  </a:lnTo>
                  <a:close/>
                </a:path>
                <a:path w="376554" h="1085214">
                  <a:moveTo>
                    <a:pt x="0" y="200877"/>
                  </a:moveTo>
                  <a:lnTo>
                    <a:pt x="175425" y="200877"/>
                  </a:lnTo>
                  <a:lnTo>
                    <a:pt x="376302" y="0"/>
                  </a:lnTo>
                </a:path>
                <a:path w="376554" h="1085214">
                  <a:moveTo>
                    <a:pt x="175425" y="200877"/>
                  </a:moveTo>
                  <a:lnTo>
                    <a:pt x="175425" y="1084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42227" y="5168163"/>
              <a:ext cx="175895" cy="884555"/>
            </a:xfrm>
            <a:custGeom>
              <a:avLst/>
              <a:gdLst/>
              <a:ahLst/>
              <a:cxnLst/>
              <a:rect l="l" t="t" r="r" b="b"/>
              <a:pathLst>
                <a:path w="175895" h="884554">
                  <a:moveTo>
                    <a:pt x="175425" y="0"/>
                  </a:moveTo>
                  <a:lnTo>
                    <a:pt x="0" y="0"/>
                  </a:lnTo>
                  <a:lnTo>
                    <a:pt x="0" y="884036"/>
                  </a:lnTo>
                  <a:lnTo>
                    <a:pt x="175425" y="884036"/>
                  </a:lnTo>
                  <a:lnTo>
                    <a:pt x="175425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817652" y="4967287"/>
              <a:ext cx="201295" cy="1085215"/>
            </a:xfrm>
            <a:custGeom>
              <a:avLst/>
              <a:gdLst/>
              <a:ahLst/>
              <a:cxnLst/>
              <a:rect l="l" t="t" r="r" b="b"/>
              <a:pathLst>
                <a:path w="201295" h="1085214">
                  <a:moveTo>
                    <a:pt x="200875" y="0"/>
                  </a:moveTo>
                  <a:lnTo>
                    <a:pt x="0" y="200875"/>
                  </a:lnTo>
                  <a:lnTo>
                    <a:pt x="0" y="1084912"/>
                  </a:lnTo>
                  <a:lnTo>
                    <a:pt x="200875" y="884035"/>
                  </a:lnTo>
                  <a:lnTo>
                    <a:pt x="200875" y="0"/>
                  </a:lnTo>
                  <a:close/>
                </a:path>
              </a:pathLst>
            </a:custGeom>
            <a:solidFill>
              <a:srgbClr val="ADA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642227" y="4967287"/>
              <a:ext cx="376555" cy="201295"/>
            </a:xfrm>
            <a:custGeom>
              <a:avLst/>
              <a:gdLst/>
              <a:ahLst/>
              <a:cxnLst/>
              <a:rect l="l" t="t" r="r" b="b"/>
              <a:pathLst>
                <a:path w="376554" h="201295">
                  <a:moveTo>
                    <a:pt x="376300" y="0"/>
                  </a:moveTo>
                  <a:lnTo>
                    <a:pt x="200875" y="0"/>
                  </a:lnTo>
                  <a:lnTo>
                    <a:pt x="0" y="200875"/>
                  </a:lnTo>
                  <a:lnTo>
                    <a:pt x="175425" y="200875"/>
                  </a:lnTo>
                  <a:lnTo>
                    <a:pt x="376300" y="0"/>
                  </a:lnTo>
                  <a:close/>
                </a:path>
              </a:pathLst>
            </a:custGeom>
            <a:solidFill>
              <a:srgbClr val="DFD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642227" y="4967287"/>
              <a:ext cx="376555" cy="1085215"/>
            </a:xfrm>
            <a:custGeom>
              <a:avLst/>
              <a:gdLst/>
              <a:ahLst/>
              <a:cxnLst/>
              <a:rect l="l" t="t" r="r" b="b"/>
              <a:pathLst>
                <a:path w="376554" h="1085214">
                  <a:moveTo>
                    <a:pt x="0" y="200877"/>
                  </a:moveTo>
                  <a:lnTo>
                    <a:pt x="200877" y="0"/>
                  </a:lnTo>
                  <a:lnTo>
                    <a:pt x="376302" y="0"/>
                  </a:lnTo>
                  <a:lnTo>
                    <a:pt x="376302" y="884040"/>
                  </a:lnTo>
                  <a:lnTo>
                    <a:pt x="175425" y="1084920"/>
                  </a:lnTo>
                  <a:lnTo>
                    <a:pt x="0" y="1084920"/>
                  </a:lnTo>
                  <a:lnTo>
                    <a:pt x="0" y="200877"/>
                  </a:lnTo>
                  <a:close/>
                </a:path>
                <a:path w="376554" h="1085214">
                  <a:moveTo>
                    <a:pt x="0" y="200877"/>
                  </a:moveTo>
                  <a:lnTo>
                    <a:pt x="175425" y="200877"/>
                  </a:lnTo>
                  <a:lnTo>
                    <a:pt x="376302" y="0"/>
                  </a:lnTo>
                </a:path>
                <a:path w="376554" h="1085214">
                  <a:moveTo>
                    <a:pt x="175425" y="200877"/>
                  </a:moveTo>
                  <a:lnTo>
                    <a:pt x="175425" y="1084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960793" y="5168163"/>
              <a:ext cx="175895" cy="884555"/>
            </a:xfrm>
            <a:custGeom>
              <a:avLst/>
              <a:gdLst/>
              <a:ahLst/>
              <a:cxnLst/>
              <a:rect l="l" t="t" r="r" b="b"/>
              <a:pathLst>
                <a:path w="175895" h="884554">
                  <a:moveTo>
                    <a:pt x="175425" y="0"/>
                  </a:moveTo>
                  <a:lnTo>
                    <a:pt x="0" y="0"/>
                  </a:lnTo>
                  <a:lnTo>
                    <a:pt x="0" y="884036"/>
                  </a:lnTo>
                  <a:lnTo>
                    <a:pt x="175425" y="884036"/>
                  </a:lnTo>
                  <a:lnTo>
                    <a:pt x="175425" y="0"/>
                  </a:lnTo>
                  <a:close/>
                </a:path>
              </a:pathLst>
            </a:custGeom>
            <a:solidFill>
              <a:srgbClr val="FBE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136218" y="4967287"/>
              <a:ext cx="201295" cy="1085215"/>
            </a:xfrm>
            <a:custGeom>
              <a:avLst/>
              <a:gdLst/>
              <a:ahLst/>
              <a:cxnLst/>
              <a:rect l="l" t="t" r="r" b="b"/>
              <a:pathLst>
                <a:path w="201295" h="1085214">
                  <a:moveTo>
                    <a:pt x="200875" y="0"/>
                  </a:moveTo>
                  <a:lnTo>
                    <a:pt x="0" y="200875"/>
                  </a:lnTo>
                  <a:lnTo>
                    <a:pt x="0" y="1084912"/>
                  </a:lnTo>
                  <a:lnTo>
                    <a:pt x="200875" y="884035"/>
                  </a:lnTo>
                  <a:lnTo>
                    <a:pt x="200875" y="0"/>
                  </a:lnTo>
                  <a:close/>
                </a:path>
              </a:pathLst>
            </a:custGeom>
            <a:solidFill>
              <a:srgbClr val="C9B7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960793" y="4967287"/>
              <a:ext cx="376555" cy="201295"/>
            </a:xfrm>
            <a:custGeom>
              <a:avLst/>
              <a:gdLst/>
              <a:ahLst/>
              <a:cxnLst/>
              <a:rect l="l" t="t" r="r" b="b"/>
              <a:pathLst>
                <a:path w="376554" h="201295">
                  <a:moveTo>
                    <a:pt x="376300" y="0"/>
                  </a:moveTo>
                  <a:lnTo>
                    <a:pt x="200875" y="0"/>
                  </a:lnTo>
                  <a:lnTo>
                    <a:pt x="0" y="200875"/>
                  </a:lnTo>
                  <a:lnTo>
                    <a:pt x="175425" y="200875"/>
                  </a:lnTo>
                  <a:lnTo>
                    <a:pt x="376300" y="0"/>
                  </a:lnTo>
                  <a:close/>
                </a:path>
              </a:pathLst>
            </a:custGeom>
            <a:solidFill>
              <a:srgbClr val="FCEA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960793" y="4967287"/>
              <a:ext cx="376555" cy="1085215"/>
            </a:xfrm>
            <a:custGeom>
              <a:avLst/>
              <a:gdLst/>
              <a:ahLst/>
              <a:cxnLst/>
              <a:rect l="l" t="t" r="r" b="b"/>
              <a:pathLst>
                <a:path w="376554" h="1085214">
                  <a:moveTo>
                    <a:pt x="0" y="200877"/>
                  </a:moveTo>
                  <a:lnTo>
                    <a:pt x="200877" y="0"/>
                  </a:lnTo>
                  <a:lnTo>
                    <a:pt x="376302" y="0"/>
                  </a:lnTo>
                  <a:lnTo>
                    <a:pt x="376302" y="884040"/>
                  </a:lnTo>
                  <a:lnTo>
                    <a:pt x="175425" y="1084920"/>
                  </a:lnTo>
                  <a:lnTo>
                    <a:pt x="0" y="1084920"/>
                  </a:lnTo>
                  <a:lnTo>
                    <a:pt x="0" y="200877"/>
                  </a:lnTo>
                  <a:close/>
                </a:path>
                <a:path w="376554" h="1085214">
                  <a:moveTo>
                    <a:pt x="0" y="200877"/>
                  </a:moveTo>
                  <a:lnTo>
                    <a:pt x="175425" y="200877"/>
                  </a:lnTo>
                  <a:lnTo>
                    <a:pt x="376302" y="0"/>
                  </a:lnTo>
                </a:path>
                <a:path w="376554" h="1085214">
                  <a:moveTo>
                    <a:pt x="175425" y="200877"/>
                  </a:moveTo>
                  <a:lnTo>
                    <a:pt x="175425" y="1084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990655" y="2921889"/>
            <a:ext cx="2508885" cy="120078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759460" marR="124460" indent="-627380">
              <a:lnSpc>
                <a:spcPts val="4300"/>
              </a:lnSpc>
              <a:spcBef>
                <a:spcPts val="310"/>
              </a:spcBef>
            </a:pPr>
            <a:r>
              <a:rPr sz="3600" spc="-20" dirty="0">
                <a:latin typeface="Calibri"/>
                <a:cs typeface="Calibri"/>
              </a:rPr>
              <a:t>Convolution </a:t>
            </a:r>
            <a:r>
              <a:rPr sz="3600" spc="-10" dirty="0">
                <a:latin typeface="Calibri"/>
                <a:cs typeface="Calibri"/>
              </a:rPr>
              <a:t>Layer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653502" y="3483952"/>
            <a:ext cx="1656714" cy="76200"/>
          </a:xfrm>
          <a:custGeom>
            <a:avLst/>
            <a:gdLst/>
            <a:ahLst/>
            <a:cxnLst/>
            <a:rect l="l" t="t" r="r" b="b"/>
            <a:pathLst>
              <a:path w="1656715" h="76200">
                <a:moveTo>
                  <a:pt x="1580172" y="0"/>
                </a:moveTo>
                <a:lnTo>
                  <a:pt x="1580172" y="76200"/>
                </a:lnTo>
                <a:lnTo>
                  <a:pt x="1630972" y="50800"/>
                </a:lnTo>
                <a:lnTo>
                  <a:pt x="1592872" y="50800"/>
                </a:lnTo>
                <a:lnTo>
                  <a:pt x="1592872" y="25400"/>
                </a:lnTo>
                <a:lnTo>
                  <a:pt x="1630972" y="25400"/>
                </a:lnTo>
                <a:lnTo>
                  <a:pt x="1580172" y="0"/>
                </a:lnTo>
                <a:close/>
              </a:path>
              <a:path w="1656715" h="76200">
                <a:moveTo>
                  <a:pt x="1580172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1580172" y="50800"/>
                </a:lnTo>
                <a:lnTo>
                  <a:pt x="1580172" y="25400"/>
                </a:lnTo>
                <a:close/>
              </a:path>
              <a:path w="1656715" h="76200">
                <a:moveTo>
                  <a:pt x="1630972" y="25400"/>
                </a:moveTo>
                <a:lnTo>
                  <a:pt x="1592872" y="25400"/>
                </a:lnTo>
                <a:lnTo>
                  <a:pt x="1592872" y="50800"/>
                </a:lnTo>
                <a:lnTo>
                  <a:pt x="1630972" y="50800"/>
                </a:lnTo>
                <a:lnTo>
                  <a:pt x="1656372" y="38100"/>
                </a:lnTo>
                <a:lnTo>
                  <a:pt x="1630972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46774" y="4198073"/>
            <a:ext cx="76200" cy="646430"/>
          </a:xfrm>
          <a:custGeom>
            <a:avLst/>
            <a:gdLst/>
            <a:ahLst/>
            <a:cxnLst/>
            <a:rect l="l" t="t" r="r" b="b"/>
            <a:pathLst>
              <a:path w="76200" h="646429">
                <a:moveTo>
                  <a:pt x="50800" y="63499"/>
                </a:moveTo>
                <a:lnTo>
                  <a:pt x="25400" y="63499"/>
                </a:lnTo>
                <a:lnTo>
                  <a:pt x="25400" y="646290"/>
                </a:lnTo>
                <a:lnTo>
                  <a:pt x="50800" y="646290"/>
                </a:lnTo>
                <a:lnTo>
                  <a:pt x="50800" y="63499"/>
                </a:lnTo>
                <a:close/>
              </a:path>
              <a:path w="76200" h="646429">
                <a:moveTo>
                  <a:pt x="38100" y="0"/>
                </a:moveTo>
                <a:lnTo>
                  <a:pt x="0" y="76199"/>
                </a:lnTo>
                <a:lnTo>
                  <a:pt x="25400" y="76199"/>
                </a:lnTo>
                <a:lnTo>
                  <a:pt x="25400" y="63499"/>
                </a:lnTo>
                <a:lnTo>
                  <a:pt x="69850" y="63499"/>
                </a:lnTo>
                <a:lnTo>
                  <a:pt x="38100" y="0"/>
                </a:lnTo>
                <a:close/>
              </a:path>
              <a:path w="76200" h="646429">
                <a:moveTo>
                  <a:pt x="69850" y="63499"/>
                </a:moveTo>
                <a:lnTo>
                  <a:pt x="50800" y="63499"/>
                </a:lnTo>
                <a:lnTo>
                  <a:pt x="50800" y="76199"/>
                </a:lnTo>
                <a:lnTo>
                  <a:pt x="76200" y="76199"/>
                </a:lnTo>
                <a:lnTo>
                  <a:pt x="69850" y="63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40"/>
          <p:cNvGrpSpPr/>
          <p:nvPr/>
        </p:nvGrpSpPr>
        <p:grpSpPr>
          <a:xfrm>
            <a:off x="5430532" y="1824621"/>
            <a:ext cx="1741805" cy="307975"/>
            <a:chOff x="5430532" y="1824621"/>
            <a:chExt cx="1741805" cy="307975"/>
          </a:xfrm>
        </p:grpSpPr>
        <p:sp>
          <p:nvSpPr>
            <p:cNvPr id="41" name="object 41"/>
            <p:cNvSpPr/>
            <p:nvPr/>
          </p:nvSpPr>
          <p:spPr>
            <a:xfrm>
              <a:off x="5440057" y="1834146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288569" y="0"/>
                  </a:moveTo>
                  <a:lnTo>
                    <a:pt x="0" y="0"/>
                  </a:lnTo>
                  <a:lnTo>
                    <a:pt x="0" y="288569"/>
                  </a:lnTo>
                  <a:lnTo>
                    <a:pt x="288569" y="288569"/>
                  </a:lnTo>
                  <a:lnTo>
                    <a:pt x="288569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440057" y="1834146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0" y="0"/>
                  </a:moveTo>
                  <a:lnTo>
                    <a:pt x="288568" y="0"/>
                  </a:lnTo>
                  <a:lnTo>
                    <a:pt x="288568" y="288568"/>
                  </a:lnTo>
                  <a:lnTo>
                    <a:pt x="0" y="28856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728627" y="1834146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288569" y="0"/>
                  </a:moveTo>
                  <a:lnTo>
                    <a:pt x="0" y="0"/>
                  </a:lnTo>
                  <a:lnTo>
                    <a:pt x="0" y="288569"/>
                  </a:lnTo>
                  <a:lnTo>
                    <a:pt x="288569" y="288569"/>
                  </a:lnTo>
                  <a:lnTo>
                    <a:pt x="288569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728627" y="1834146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0" y="0"/>
                  </a:moveTo>
                  <a:lnTo>
                    <a:pt x="288568" y="0"/>
                  </a:lnTo>
                  <a:lnTo>
                    <a:pt x="288568" y="288568"/>
                  </a:lnTo>
                  <a:lnTo>
                    <a:pt x="0" y="28856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017552" y="1834146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288569" y="0"/>
                  </a:moveTo>
                  <a:lnTo>
                    <a:pt x="0" y="0"/>
                  </a:lnTo>
                  <a:lnTo>
                    <a:pt x="0" y="288569"/>
                  </a:lnTo>
                  <a:lnTo>
                    <a:pt x="288569" y="288569"/>
                  </a:lnTo>
                  <a:lnTo>
                    <a:pt x="288569" y="0"/>
                  </a:lnTo>
                  <a:close/>
                </a:path>
              </a:pathLst>
            </a:custGeom>
            <a:solidFill>
              <a:srgbClr val="F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017552" y="1834146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0" y="0"/>
                  </a:moveTo>
                  <a:lnTo>
                    <a:pt x="288568" y="0"/>
                  </a:lnTo>
                  <a:lnTo>
                    <a:pt x="288568" y="288568"/>
                  </a:lnTo>
                  <a:lnTo>
                    <a:pt x="0" y="28856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310896" y="1834146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288569" y="0"/>
                  </a:moveTo>
                  <a:lnTo>
                    <a:pt x="0" y="0"/>
                  </a:lnTo>
                  <a:lnTo>
                    <a:pt x="0" y="288569"/>
                  </a:lnTo>
                  <a:lnTo>
                    <a:pt x="288569" y="288569"/>
                  </a:lnTo>
                  <a:lnTo>
                    <a:pt x="288569" y="0"/>
                  </a:lnTo>
                  <a:close/>
                </a:path>
              </a:pathLst>
            </a:custGeom>
            <a:solidFill>
              <a:srgbClr val="FFF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310896" y="1834146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0" y="0"/>
                  </a:moveTo>
                  <a:lnTo>
                    <a:pt x="288568" y="0"/>
                  </a:lnTo>
                  <a:lnTo>
                    <a:pt x="288568" y="288568"/>
                  </a:lnTo>
                  <a:lnTo>
                    <a:pt x="0" y="28856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602298" y="1834146"/>
              <a:ext cx="272415" cy="288925"/>
            </a:xfrm>
            <a:custGeom>
              <a:avLst/>
              <a:gdLst/>
              <a:ahLst/>
              <a:cxnLst/>
              <a:rect l="l" t="t" r="r" b="b"/>
              <a:pathLst>
                <a:path w="272415" h="288925">
                  <a:moveTo>
                    <a:pt x="0" y="288569"/>
                  </a:moveTo>
                  <a:lnTo>
                    <a:pt x="271945" y="288569"/>
                  </a:lnTo>
                  <a:lnTo>
                    <a:pt x="271945" y="0"/>
                  </a:lnTo>
                  <a:lnTo>
                    <a:pt x="0" y="0"/>
                  </a:lnTo>
                  <a:lnTo>
                    <a:pt x="0" y="288569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602298" y="1834146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0" y="0"/>
                  </a:moveTo>
                  <a:lnTo>
                    <a:pt x="288568" y="0"/>
                  </a:lnTo>
                  <a:lnTo>
                    <a:pt x="288568" y="288568"/>
                  </a:lnTo>
                  <a:lnTo>
                    <a:pt x="0" y="28856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874243" y="1834146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288569" y="0"/>
                  </a:moveTo>
                  <a:lnTo>
                    <a:pt x="0" y="0"/>
                  </a:lnTo>
                  <a:lnTo>
                    <a:pt x="0" y="288569"/>
                  </a:lnTo>
                  <a:lnTo>
                    <a:pt x="288569" y="288569"/>
                  </a:lnTo>
                  <a:lnTo>
                    <a:pt x="288569" y="0"/>
                  </a:lnTo>
                  <a:close/>
                </a:path>
              </a:pathLst>
            </a:custGeom>
            <a:solidFill>
              <a:srgbClr val="FBE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874243" y="1834146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0" y="0"/>
                  </a:moveTo>
                  <a:lnTo>
                    <a:pt x="288568" y="0"/>
                  </a:lnTo>
                  <a:lnTo>
                    <a:pt x="288568" y="288568"/>
                  </a:lnTo>
                  <a:lnTo>
                    <a:pt x="0" y="28856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/>
          <p:nvPr/>
        </p:nvSpPr>
        <p:spPr>
          <a:xfrm>
            <a:off x="6241275" y="2181110"/>
            <a:ext cx="76200" cy="689610"/>
          </a:xfrm>
          <a:custGeom>
            <a:avLst/>
            <a:gdLst/>
            <a:ahLst/>
            <a:cxnLst/>
            <a:rect l="l" t="t" r="r" b="b"/>
            <a:pathLst>
              <a:path w="76200" h="689610">
                <a:moveTo>
                  <a:pt x="25400" y="613206"/>
                </a:moveTo>
                <a:lnTo>
                  <a:pt x="0" y="613206"/>
                </a:lnTo>
                <a:lnTo>
                  <a:pt x="38100" y="689406"/>
                </a:lnTo>
                <a:lnTo>
                  <a:pt x="69850" y="625906"/>
                </a:lnTo>
                <a:lnTo>
                  <a:pt x="25400" y="625906"/>
                </a:lnTo>
                <a:lnTo>
                  <a:pt x="25400" y="613206"/>
                </a:lnTo>
                <a:close/>
              </a:path>
              <a:path w="76200" h="689610">
                <a:moveTo>
                  <a:pt x="50800" y="0"/>
                </a:moveTo>
                <a:lnTo>
                  <a:pt x="25400" y="0"/>
                </a:lnTo>
                <a:lnTo>
                  <a:pt x="25400" y="625906"/>
                </a:lnTo>
                <a:lnTo>
                  <a:pt x="50800" y="625906"/>
                </a:lnTo>
                <a:lnTo>
                  <a:pt x="50800" y="0"/>
                </a:lnTo>
                <a:close/>
              </a:path>
              <a:path w="76200" h="689610">
                <a:moveTo>
                  <a:pt x="76200" y="613206"/>
                </a:moveTo>
                <a:lnTo>
                  <a:pt x="50800" y="613206"/>
                </a:lnTo>
                <a:lnTo>
                  <a:pt x="50800" y="625906"/>
                </a:lnTo>
                <a:lnTo>
                  <a:pt x="69850" y="625906"/>
                </a:lnTo>
                <a:lnTo>
                  <a:pt x="76200" y="6132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" name="object 54"/>
          <p:cNvGrpSpPr/>
          <p:nvPr/>
        </p:nvGrpSpPr>
        <p:grpSpPr>
          <a:xfrm>
            <a:off x="9421279" y="1578749"/>
            <a:ext cx="2307590" cy="3695700"/>
            <a:chOff x="9421279" y="1578749"/>
            <a:chExt cx="2307590" cy="3695700"/>
          </a:xfrm>
        </p:grpSpPr>
        <p:sp>
          <p:nvSpPr>
            <p:cNvPr id="55" name="object 55"/>
            <p:cNvSpPr/>
            <p:nvPr/>
          </p:nvSpPr>
          <p:spPr>
            <a:xfrm>
              <a:off x="9430804" y="2740202"/>
              <a:ext cx="123189" cy="2524760"/>
            </a:xfrm>
            <a:custGeom>
              <a:avLst/>
              <a:gdLst/>
              <a:ahLst/>
              <a:cxnLst/>
              <a:rect l="l" t="t" r="r" b="b"/>
              <a:pathLst>
                <a:path w="123190" h="2524760">
                  <a:moveTo>
                    <a:pt x="122936" y="0"/>
                  </a:moveTo>
                  <a:lnTo>
                    <a:pt x="0" y="0"/>
                  </a:lnTo>
                  <a:lnTo>
                    <a:pt x="0" y="2524315"/>
                  </a:lnTo>
                  <a:lnTo>
                    <a:pt x="122936" y="2524315"/>
                  </a:lnTo>
                  <a:lnTo>
                    <a:pt x="122936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553740" y="1588274"/>
              <a:ext cx="1152525" cy="3676650"/>
            </a:xfrm>
            <a:custGeom>
              <a:avLst/>
              <a:gdLst/>
              <a:ahLst/>
              <a:cxnLst/>
              <a:rect l="l" t="t" r="r" b="b"/>
              <a:pathLst>
                <a:path w="1152525" h="3676650">
                  <a:moveTo>
                    <a:pt x="1151940" y="0"/>
                  </a:moveTo>
                  <a:lnTo>
                    <a:pt x="0" y="1151928"/>
                  </a:lnTo>
                  <a:lnTo>
                    <a:pt x="0" y="3676243"/>
                  </a:lnTo>
                  <a:lnTo>
                    <a:pt x="1151940" y="2524315"/>
                  </a:lnTo>
                  <a:lnTo>
                    <a:pt x="1151940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430804" y="1588274"/>
              <a:ext cx="1275080" cy="1152525"/>
            </a:xfrm>
            <a:custGeom>
              <a:avLst/>
              <a:gdLst/>
              <a:ahLst/>
              <a:cxnLst/>
              <a:rect l="l" t="t" r="r" b="b"/>
              <a:pathLst>
                <a:path w="1275079" h="1152525">
                  <a:moveTo>
                    <a:pt x="1274876" y="0"/>
                  </a:moveTo>
                  <a:lnTo>
                    <a:pt x="1151940" y="0"/>
                  </a:lnTo>
                  <a:lnTo>
                    <a:pt x="0" y="1151928"/>
                  </a:lnTo>
                  <a:lnTo>
                    <a:pt x="122936" y="1151928"/>
                  </a:lnTo>
                  <a:lnTo>
                    <a:pt x="1274876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430804" y="1588274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1151930"/>
                  </a:moveTo>
                  <a:lnTo>
                    <a:pt x="1151930" y="0"/>
                  </a:lnTo>
                  <a:lnTo>
                    <a:pt x="1274870" y="0"/>
                  </a:lnTo>
                  <a:lnTo>
                    <a:pt x="1274870" y="2524311"/>
                  </a:lnTo>
                  <a:lnTo>
                    <a:pt x="122936" y="3676242"/>
                  </a:lnTo>
                  <a:lnTo>
                    <a:pt x="0" y="3676242"/>
                  </a:lnTo>
                  <a:lnTo>
                    <a:pt x="0" y="1151930"/>
                  </a:lnTo>
                  <a:close/>
                </a:path>
                <a:path w="1275079" h="3676650">
                  <a:moveTo>
                    <a:pt x="0" y="1151930"/>
                  </a:moveTo>
                  <a:lnTo>
                    <a:pt x="122936" y="1151930"/>
                  </a:lnTo>
                  <a:lnTo>
                    <a:pt x="1274870" y="0"/>
                  </a:lnTo>
                </a:path>
                <a:path w="1275079" h="3676650">
                  <a:moveTo>
                    <a:pt x="122936" y="1151930"/>
                  </a:moveTo>
                  <a:lnTo>
                    <a:pt x="122936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631642" y="2740571"/>
              <a:ext cx="123189" cy="2524760"/>
            </a:xfrm>
            <a:custGeom>
              <a:avLst/>
              <a:gdLst/>
              <a:ahLst/>
              <a:cxnLst/>
              <a:rect l="l" t="t" r="r" b="b"/>
              <a:pathLst>
                <a:path w="123190" h="2524760">
                  <a:moveTo>
                    <a:pt x="122935" y="0"/>
                  </a:moveTo>
                  <a:lnTo>
                    <a:pt x="0" y="0"/>
                  </a:lnTo>
                  <a:lnTo>
                    <a:pt x="0" y="2524302"/>
                  </a:lnTo>
                  <a:lnTo>
                    <a:pt x="122935" y="2524302"/>
                  </a:lnTo>
                  <a:lnTo>
                    <a:pt x="122935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754577" y="1588630"/>
              <a:ext cx="1152525" cy="3676650"/>
            </a:xfrm>
            <a:custGeom>
              <a:avLst/>
              <a:gdLst/>
              <a:ahLst/>
              <a:cxnLst/>
              <a:rect l="l" t="t" r="r" b="b"/>
              <a:pathLst>
                <a:path w="1152525" h="3676650">
                  <a:moveTo>
                    <a:pt x="1151940" y="0"/>
                  </a:moveTo>
                  <a:lnTo>
                    <a:pt x="0" y="1151940"/>
                  </a:lnTo>
                  <a:lnTo>
                    <a:pt x="0" y="3676243"/>
                  </a:lnTo>
                  <a:lnTo>
                    <a:pt x="1151940" y="2524315"/>
                  </a:lnTo>
                  <a:lnTo>
                    <a:pt x="1151940" y="0"/>
                  </a:lnTo>
                  <a:close/>
                </a:path>
              </a:pathLst>
            </a:custGeom>
            <a:solidFill>
              <a:srgbClr val="ADB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631642" y="1588630"/>
              <a:ext cx="1275080" cy="1152525"/>
            </a:xfrm>
            <a:custGeom>
              <a:avLst/>
              <a:gdLst/>
              <a:ahLst/>
              <a:cxnLst/>
              <a:rect l="l" t="t" r="r" b="b"/>
              <a:pathLst>
                <a:path w="1275079" h="1152525">
                  <a:moveTo>
                    <a:pt x="1274876" y="0"/>
                  </a:moveTo>
                  <a:lnTo>
                    <a:pt x="1151940" y="0"/>
                  </a:lnTo>
                  <a:lnTo>
                    <a:pt x="0" y="1151940"/>
                  </a:lnTo>
                  <a:lnTo>
                    <a:pt x="122935" y="1151940"/>
                  </a:lnTo>
                  <a:lnTo>
                    <a:pt x="1274876" y="0"/>
                  </a:lnTo>
                  <a:close/>
                </a:path>
              </a:pathLst>
            </a:custGeom>
            <a:solidFill>
              <a:srgbClr val="DFE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9631642" y="1588630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1151930"/>
                  </a:moveTo>
                  <a:lnTo>
                    <a:pt x="1151930" y="0"/>
                  </a:lnTo>
                  <a:lnTo>
                    <a:pt x="1274870" y="0"/>
                  </a:lnTo>
                  <a:lnTo>
                    <a:pt x="1274870" y="2524311"/>
                  </a:lnTo>
                  <a:lnTo>
                    <a:pt x="122936" y="3676242"/>
                  </a:lnTo>
                  <a:lnTo>
                    <a:pt x="0" y="3676242"/>
                  </a:lnTo>
                  <a:lnTo>
                    <a:pt x="0" y="1151930"/>
                  </a:lnTo>
                  <a:close/>
                </a:path>
                <a:path w="1275079" h="3676650">
                  <a:moveTo>
                    <a:pt x="0" y="1151930"/>
                  </a:moveTo>
                  <a:lnTo>
                    <a:pt x="122936" y="1151930"/>
                  </a:lnTo>
                  <a:lnTo>
                    <a:pt x="1274870" y="0"/>
                  </a:lnTo>
                </a:path>
                <a:path w="1275079" h="3676650">
                  <a:moveTo>
                    <a:pt x="122936" y="1151930"/>
                  </a:moveTo>
                  <a:lnTo>
                    <a:pt x="122936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834791" y="2740571"/>
              <a:ext cx="123189" cy="2524760"/>
            </a:xfrm>
            <a:custGeom>
              <a:avLst/>
              <a:gdLst/>
              <a:ahLst/>
              <a:cxnLst/>
              <a:rect l="l" t="t" r="r" b="b"/>
              <a:pathLst>
                <a:path w="123190" h="2524760">
                  <a:moveTo>
                    <a:pt x="122935" y="0"/>
                  </a:moveTo>
                  <a:lnTo>
                    <a:pt x="0" y="0"/>
                  </a:lnTo>
                  <a:lnTo>
                    <a:pt x="0" y="2524302"/>
                  </a:lnTo>
                  <a:lnTo>
                    <a:pt x="122935" y="2524302"/>
                  </a:lnTo>
                  <a:lnTo>
                    <a:pt x="122935" y="0"/>
                  </a:lnTo>
                  <a:close/>
                </a:path>
              </a:pathLst>
            </a:custGeom>
            <a:solidFill>
              <a:srgbClr val="F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957727" y="1588630"/>
              <a:ext cx="1152525" cy="3676650"/>
            </a:xfrm>
            <a:custGeom>
              <a:avLst/>
              <a:gdLst/>
              <a:ahLst/>
              <a:cxnLst/>
              <a:rect l="l" t="t" r="r" b="b"/>
              <a:pathLst>
                <a:path w="1152525" h="3676650">
                  <a:moveTo>
                    <a:pt x="1151928" y="0"/>
                  </a:moveTo>
                  <a:lnTo>
                    <a:pt x="0" y="1151940"/>
                  </a:lnTo>
                  <a:lnTo>
                    <a:pt x="0" y="3676243"/>
                  </a:lnTo>
                  <a:lnTo>
                    <a:pt x="1151928" y="2524315"/>
                  </a:lnTo>
                  <a:lnTo>
                    <a:pt x="1151928" y="0"/>
                  </a:lnTo>
                  <a:close/>
                </a:path>
              </a:pathLst>
            </a:custGeom>
            <a:solidFill>
              <a:srgbClr val="C4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834791" y="1588630"/>
              <a:ext cx="1275080" cy="1152525"/>
            </a:xfrm>
            <a:custGeom>
              <a:avLst/>
              <a:gdLst/>
              <a:ahLst/>
              <a:cxnLst/>
              <a:rect l="l" t="t" r="r" b="b"/>
              <a:pathLst>
                <a:path w="1275079" h="1152525">
                  <a:moveTo>
                    <a:pt x="1274864" y="0"/>
                  </a:moveTo>
                  <a:lnTo>
                    <a:pt x="1151928" y="0"/>
                  </a:lnTo>
                  <a:lnTo>
                    <a:pt x="0" y="1151940"/>
                  </a:lnTo>
                  <a:lnTo>
                    <a:pt x="122935" y="1151940"/>
                  </a:lnTo>
                  <a:lnTo>
                    <a:pt x="1274864" y="0"/>
                  </a:lnTo>
                  <a:close/>
                </a:path>
              </a:pathLst>
            </a:custGeom>
            <a:solidFill>
              <a:srgbClr val="F6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834791" y="1588630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1151930"/>
                  </a:moveTo>
                  <a:lnTo>
                    <a:pt x="1151930" y="0"/>
                  </a:lnTo>
                  <a:lnTo>
                    <a:pt x="1274870" y="0"/>
                  </a:lnTo>
                  <a:lnTo>
                    <a:pt x="1274870" y="2524311"/>
                  </a:lnTo>
                  <a:lnTo>
                    <a:pt x="122936" y="3676242"/>
                  </a:lnTo>
                  <a:lnTo>
                    <a:pt x="0" y="3676242"/>
                  </a:lnTo>
                  <a:lnTo>
                    <a:pt x="0" y="1151930"/>
                  </a:lnTo>
                  <a:close/>
                </a:path>
                <a:path w="1275079" h="3676650">
                  <a:moveTo>
                    <a:pt x="0" y="1151930"/>
                  </a:moveTo>
                  <a:lnTo>
                    <a:pt x="122936" y="1151930"/>
                  </a:lnTo>
                  <a:lnTo>
                    <a:pt x="1274870" y="0"/>
                  </a:lnTo>
                </a:path>
                <a:path w="1275079" h="3676650">
                  <a:moveTo>
                    <a:pt x="122936" y="1151930"/>
                  </a:moveTo>
                  <a:lnTo>
                    <a:pt x="122936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0037940" y="2740571"/>
              <a:ext cx="123189" cy="2524760"/>
            </a:xfrm>
            <a:custGeom>
              <a:avLst/>
              <a:gdLst/>
              <a:ahLst/>
              <a:cxnLst/>
              <a:rect l="l" t="t" r="r" b="b"/>
              <a:pathLst>
                <a:path w="123190" h="2524760">
                  <a:moveTo>
                    <a:pt x="122935" y="0"/>
                  </a:moveTo>
                  <a:lnTo>
                    <a:pt x="0" y="0"/>
                  </a:lnTo>
                  <a:lnTo>
                    <a:pt x="0" y="2524302"/>
                  </a:lnTo>
                  <a:lnTo>
                    <a:pt x="122935" y="2524302"/>
                  </a:lnTo>
                  <a:lnTo>
                    <a:pt x="122935" y="0"/>
                  </a:lnTo>
                  <a:close/>
                </a:path>
              </a:pathLst>
            </a:custGeom>
            <a:solidFill>
              <a:srgbClr val="FFF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0160876" y="1588630"/>
              <a:ext cx="1152525" cy="3676650"/>
            </a:xfrm>
            <a:custGeom>
              <a:avLst/>
              <a:gdLst/>
              <a:ahLst/>
              <a:cxnLst/>
              <a:rect l="l" t="t" r="r" b="b"/>
              <a:pathLst>
                <a:path w="1152525" h="3676650">
                  <a:moveTo>
                    <a:pt x="1151928" y="0"/>
                  </a:moveTo>
                  <a:lnTo>
                    <a:pt x="0" y="1151940"/>
                  </a:lnTo>
                  <a:lnTo>
                    <a:pt x="0" y="3676243"/>
                  </a:lnTo>
                  <a:lnTo>
                    <a:pt x="1151928" y="2524315"/>
                  </a:lnTo>
                  <a:lnTo>
                    <a:pt x="1151928" y="0"/>
                  </a:lnTo>
                  <a:close/>
                </a:path>
              </a:pathLst>
            </a:custGeom>
            <a:solidFill>
              <a:srgbClr val="CDC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0037940" y="1588630"/>
              <a:ext cx="1275080" cy="1152525"/>
            </a:xfrm>
            <a:custGeom>
              <a:avLst/>
              <a:gdLst/>
              <a:ahLst/>
              <a:cxnLst/>
              <a:rect l="l" t="t" r="r" b="b"/>
              <a:pathLst>
                <a:path w="1275079" h="1152525">
                  <a:moveTo>
                    <a:pt x="1274864" y="0"/>
                  </a:moveTo>
                  <a:lnTo>
                    <a:pt x="1151928" y="0"/>
                  </a:lnTo>
                  <a:lnTo>
                    <a:pt x="0" y="1151940"/>
                  </a:lnTo>
                  <a:lnTo>
                    <a:pt x="122935" y="1151940"/>
                  </a:lnTo>
                  <a:lnTo>
                    <a:pt x="1274864" y="0"/>
                  </a:lnTo>
                  <a:close/>
                </a:path>
              </a:pathLst>
            </a:custGeom>
            <a:solidFill>
              <a:srgbClr val="FFF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0037940" y="1588630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1151930"/>
                  </a:moveTo>
                  <a:lnTo>
                    <a:pt x="1151930" y="0"/>
                  </a:lnTo>
                  <a:lnTo>
                    <a:pt x="1274870" y="0"/>
                  </a:lnTo>
                  <a:lnTo>
                    <a:pt x="1274870" y="2524311"/>
                  </a:lnTo>
                  <a:lnTo>
                    <a:pt x="122936" y="3676242"/>
                  </a:lnTo>
                  <a:lnTo>
                    <a:pt x="0" y="3676242"/>
                  </a:lnTo>
                  <a:lnTo>
                    <a:pt x="0" y="1151930"/>
                  </a:lnTo>
                  <a:close/>
                </a:path>
                <a:path w="1275079" h="3676650">
                  <a:moveTo>
                    <a:pt x="0" y="1151930"/>
                  </a:moveTo>
                  <a:lnTo>
                    <a:pt x="122936" y="1151930"/>
                  </a:lnTo>
                  <a:lnTo>
                    <a:pt x="1274870" y="0"/>
                  </a:lnTo>
                </a:path>
                <a:path w="1275079" h="3676650">
                  <a:moveTo>
                    <a:pt x="122936" y="1151930"/>
                  </a:moveTo>
                  <a:lnTo>
                    <a:pt x="122936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0241089" y="2740571"/>
              <a:ext cx="123189" cy="2524760"/>
            </a:xfrm>
            <a:custGeom>
              <a:avLst/>
              <a:gdLst/>
              <a:ahLst/>
              <a:cxnLst/>
              <a:rect l="l" t="t" r="r" b="b"/>
              <a:pathLst>
                <a:path w="123190" h="2524760">
                  <a:moveTo>
                    <a:pt x="122936" y="0"/>
                  </a:moveTo>
                  <a:lnTo>
                    <a:pt x="0" y="0"/>
                  </a:lnTo>
                  <a:lnTo>
                    <a:pt x="0" y="2524302"/>
                  </a:lnTo>
                  <a:lnTo>
                    <a:pt x="122936" y="2524302"/>
                  </a:lnTo>
                  <a:lnTo>
                    <a:pt x="122936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0364025" y="1588630"/>
              <a:ext cx="1152525" cy="3676650"/>
            </a:xfrm>
            <a:custGeom>
              <a:avLst/>
              <a:gdLst/>
              <a:ahLst/>
              <a:cxnLst/>
              <a:rect l="l" t="t" r="r" b="b"/>
              <a:pathLst>
                <a:path w="1152525" h="3676650">
                  <a:moveTo>
                    <a:pt x="1151928" y="0"/>
                  </a:moveTo>
                  <a:lnTo>
                    <a:pt x="0" y="1151940"/>
                  </a:lnTo>
                  <a:lnTo>
                    <a:pt x="0" y="3676243"/>
                  </a:lnTo>
                  <a:lnTo>
                    <a:pt x="1151928" y="2524315"/>
                  </a:lnTo>
                  <a:lnTo>
                    <a:pt x="1151928" y="0"/>
                  </a:lnTo>
                  <a:close/>
                </a:path>
              </a:pathLst>
            </a:custGeom>
            <a:solidFill>
              <a:srgbClr val="ADA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0241089" y="1588630"/>
              <a:ext cx="1275080" cy="1152525"/>
            </a:xfrm>
            <a:custGeom>
              <a:avLst/>
              <a:gdLst/>
              <a:ahLst/>
              <a:cxnLst/>
              <a:rect l="l" t="t" r="r" b="b"/>
              <a:pathLst>
                <a:path w="1275079" h="1152525">
                  <a:moveTo>
                    <a:pt x="1274864" y="0"/>
                  </a:moveTo>
                  <a:lnTo>
                    <a:pt x="1151928" y="0"/>
                  </a:lnTo>
                  <a:lnTo>
                    <a:pt x="0" y="1151940"/>
                  </a:lnTo>
                  <a:lnTo>
                    <a:pt x="122936" y="1151940"/>
                  </a:lnTo>
                  <a:lnTo>
                    <a:pt x="1274864" y="0"/>
                  </a:lnTo>
                  <a:close/>
                </a:path>
              </a:pathLst>
            </a:custGeom>
            <a:solidFill>
              <a:srgbClr val="DFD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0241089" y="1588630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1151930"/>
                  </a:moveTo>
                  <a:lnTo>
                    <a:pt x="1151930" y="0"/>
                  </a:lnTo>
                  <a:lnTo>
                    <a:pt x="1274870" y="0"/>
                  </a:lnTo>
                  <a:lnTo>
                    <a:pt x="1274870" y="2524311"/>
                  </a:lnTo>
                  <a:lnTo>
                    <a:pt x="122936" y="3676242"/>
                  </a:lnTo>
                  <a:lnTo>
                    <a:pt x="0" y="3676242"/>
                  </a:lnTo>
                  <a:lnTo>
                    <a:pt x="0" y="1151930"/>
                  </a:lnTo>
                  <a:close/>
                </a:path>
                <a:path w="1275079" h="3676650">
                  <a:moveTo>
                    <a:pt x="0" y="1151930"/>
                  </a:moveTo>
                  <a:lnTo>
                    <a:pt x="122936" y="1151930"/>
                  </a:lnTo>
                  <a:lnTo>
                    <a:pt x="1274870" y="0"/>
                  </a:lnTo>
                </a:path>
                <a:path w="1275079" h="3676650">
                  <a:moveTo>
                    <a:pt x="122936" y="1151930"/>
                  </a:moveTo>
                  <a:lnTo>
                    <a:pt x="122936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0444226" y="2740571"/>
              <a:ext cx="123189" cy="2524760"/>
            </a:xfrm>
            <a:custGeom>
              <a:avLst/>
              <a:gdLst/>
              <a:ahLst/>
              <a:cxnLst/>
              <a:rect l="l" t="t" r="r" b="b"/>
              <a:pathLst>
                <a:path w="123190" h="2524760">
                  <a:moveTo>
                    <a:pt x="122935" y="0"/>
                  </a:moveTo>
                  <a:lnTo>
                    <a:pt x="0" y="0"/>
                  </a:lnTo>
                  <a:lnTo>
                    <a:pt x="0" y="2524302"/>
                  </a:lnTo>
                  <a:lnTo>
                    <a:pt x="122935" y="2524302"/>
                  </a:lnTo>
                  <a:lnTo>
                    <a:pt x="122935" y="0"/>
                  </a:lnTo>
                  <a:close/>
                </a:path>
              </a:pathLst>
            </a:custGeom>
            <a:solidFill>
              <a:srgbClr val="FBE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0567162" y="1588630"/>
              <a:ext cx="1152525" cy="3676650"/>
            </a:xfrm>
            <a:custGeom>
              <a:avLst/>
              <a:gdLst/>
              <a:ahLst/>
              <a:cxnLst/>
              <a:rect l="l" t="t" r="r" b="b"/>
              <a:pathLst>
                <a:path w="1152525" h="3676650">
                  <a:moveTo>
                    <a:pt x="1151940" y="0"/>
                  </a:moveTo>
                  <a:lnTo>
                    <a:pt x="0" y="1151940"/>
                  </a:lnTo>
                  <a:lnTo>
                    <a:pt x="0" y="3676243"/>
                  </a:lnTo>
                  <a:lnTo>
                    <a:pt x="1151940" y="2524315"/>
                  </a:lnTo>
                  <a:lnTo>
                    <a:pt x="1151940" y="0"/>
                  </a:lnTo>
                  <a:close/>
                </a:path>
              </a:pathLst>
            </a:custGeom>
            <a:solidFill>
              <a:srgbClr val="C9B7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0444226" y="1588630"/>
              <a:ext cx="1275080" cy="1152525"/>
            </a:xfrm>
            <a:custGeom>
              <a:avLst/>
              <a:gdLst/>
              <a:ahLst/>
              <a:cxnLst/>
              <a:rect l="l" t="t" r="r" b="b"/>
              <a:pathLst>
                <a:path w="1275079" h="1152525">
                  <a:moveTo>
                    <a:pt x="1274876" y="0"/>
                  </a:moveTo>
                  <a:lnTo>
                    <a:pt x="1151940" y="0"/>
                  </a:lnTo>
                  <a:lnTo>
                    <a:pt x="0" y="1151940"/>
                  </a:lnTo>
                  <a:lnTo>
                    <a:pt x="122935" y="1151940"/>
                  </a:lnTo>
                  <a:lnTo>
                    <a:pt x="1274876" y="0"/>
                  </a:lnTo>
                  <a:close/>
                </a:path>
              </a:pathLst>
            </a:custGeom>
            <a:solidFill>
              <a:srgbClr val="FCEA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0444226" y="1588630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1151930"/>
                  </a:moveTo>
                  <a:lnTo>
                    <a:pt x="1151930" y="0"/>
                  </a:lnTo>
                  <a:lnTo>
                    <a:pt x="1274870" y="0"/>
                  </a:lnTo>
                  <a:lnTo>
                    <a:pt x="1274870" y="2524311"/>
                  </a:lnTo>
                  <a:lnTo>
                    <a:pt x="122936" y="3676242"/>
                  </a:lnTo>
                  <a:lnTo>
                    <a:pt x="0" y="3676242"/>
                  </a:lnTo>
                  <a:lnTo>
                    <a:pt x="0" y="1151930"/>
                  </a:lnTo>
                  <a:close/>
                </a:path>
                <a:path w="1275079" h="3676650">
                  <a:moveTo>
                    <a:pt x="0" y="1151930"/>
                  </a:moveTo>
                  <a:lnTo>
                    <a:pt x="122936" y="1151930"/>
                  </a:lnTo>
                  <a:lnTo>
                    <a:pt x="1274870" y="0"/>
                  </a:lnTo>
                </a:path>
                <a:path w="1275079" h="3676650">
                  <a:moveTo>
                    <a:pt x="122936" y="1151930"/>
                  </a:moveTo>
                  <a:lnTo>
                    <a:pt x="122936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3721036" y="5001404"/>
            <a:ext cx="1380490" cy="10064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0345" marR="5080" indent="-208279">
              <a:lnSpc>
                <a:spcPts val="3820"/>
              </a:lnSpc>
              <a:spcBef>
                <a:spcPts val="90"/>
              </a:spcBef>
            </a:pPr>
            <a:r>
              <a:rPr sz="3200" spc="-10" dirty="0">
                <a:latin typeface="Calibri"/>
                <a:cs typeface="Calibri"/>
              </a:rPr>
              <a:t>6x3x5x5 filters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245779" y="5064613"/>
            <a:ext cx="33337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spc="-25" dirty="0">
                <a:latin typeface="Calibri"/>
                <a:cs typeface="Calibri"/>
              </a:rPr>
              <a:t>32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972082" y="5367163"/>
            <a:ext cx="4115435" cy="143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9065" marR="5080" indent="-127000">
              <a:lnSpc>
                <a:spcPts val="3820"/>
              </a:lnSpc>
              <a:spcBef>
                <a:spcPts val="90"/>
              </a:spcBef>
            </a:pPr>
            <a:r>
              <a:rPr sz="3200" dirty="0">
                <a:latin typeface="Calibri"/>
                <a:cs typeface="Calibri"/>
              </a:rPr>
              <a:t>Stack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activations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get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a </a:t>
            </a:r>
            <a:r>
              <a:rPr sz="3200" dirty="0">
                <a:latin typeface="Calibri"/>
                <a:cs typeface="Calibri"/>
              </a:rPr>
              <a:t>6x28x28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output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image!</a:t>
            </a:r>
            <a:endParaRPr sz="3200" dirty="0">
              <a:latin typeface="Calibri"/>
              <a:cs typeface="Calibri"/>
            </a:endParaRPr>
          </a:p>
          <a:p>
            <a:pPr marL="1200150">
              <a:lnSpc>
                <a:spcPct val="100000"/>
              </a:lnSpc>
              <a:spcBef>
                <a:spcPts val="905"/>
              </a:spcBef>
            </a:pPr>
            <a:r>
              <a:rPr lang="tr-TR" sz="2000" dirty="0">
                <a:solidFill>
                  <a:srgbClr val="FFC904"/>
                </a:solidFill>
                <a:latin typeface="Calibri"/>
                <a:cs typeface="Calibri"/>
              </a:rPr>
              <a:t>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453438" y="5588869"/>
            <a:ext cx="180340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spc="-50" dirty="0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3" name="object 83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84" name="object 84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32739"/>
            <a:ext cx="36861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Convolution</a:t>
            </a:r>
            <a:r>
              <a:rPr spc="-225" dirty="0"/>
              <a:t> </a:t>
            </a:r>
            <a:r>
              <a:rPr spc="-10" dirty="0"/>
              <a:t>Layer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45779" y="5050028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32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3438" y="5574283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5538" y="894588"/>
            <a:ext cx="17926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2x3x32x32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3771" y="1376172"/>
            <a:ext cx="26365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Batch</a:t>
            </a:r>
            <a:r>
              <a:rPr sz="3200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3200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images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3981" y="1891893"/>
            <a:ext cx="2632075" cy="3695700"/>
            <a:chOff x="73981" y="1891893"/>
            <a:chExt cx="2632075" cy="3695700"/>
          </a:xfrm>
        </p:grpSpPr>
        <p:sp>
          <p:nvSpPr>
            <p:cNvPr id="8" name="object 8"/>
            <p:cNvSpPr/>
            <p:nvPr/>
          </p:nvSpPr>
          <p:spPr>
            <a:xfrm>
              <a:off x="1421561" y="2892120"/>
              <a:ext cx="284480" cy="2686050"/>
            </a:xfrm>
            <a:custGeom>
              <a:avLst/>
              <a:gdLst/>
              <a:ahLst/>
              <a:cxnLst/>
              <a:rect l="l" t="t" r="r" b="b"/>
              <a:pathLst>
                <a:path w="284480" h="2686050">
                  <a:moveTo>
                    <a:pt x="284149" y="0"/>
                  </a:moveTo>
                  <a:lnTo>
                    <a:pt x="0" y="0"/>
                  </a:lnTo>
                  <a:lnTo>
                    <a:pt x="0" y="2685542"/>
                  </a:lnTo>
                  <a:lnTo>
                    <a:pt x="284149" y="2685542"/>
                  </a:lnTo>
                  <a:lnTo>
                    <a:pt x="284149" y="0"/>
                  </a:lnTo>
                  <a:close/>
                </a:path>
              </a:pathLst>
            </a:custGeom>
            <a:solidFill>
              <a:srgbClr val="F3CCCC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05711" y="1901418"/>
              <a:ext cx="991235" cy="3676650"/>
            </a:xfrm>
            <a:custGeom>
              <a:avLst/>
              <a:gdLst/>
              <a:ahLst/>
              <a:cxnLst/>
              <a:rect l="l" t="t" r="r" b="b"/>
              <a:pathLst>
                <a:path w="991235" h="3676650">
                  <a:moveTo>
                    <a:pt x="990714" y="0"/>
                  </a:moveTo>
                  <a:lnTo>
                    <a:pt x="0" y="990701"/>
                  </a:lnTo>
                  <a:lnTo>
                    <a:pt x="0" y="3676243"/>
                  </a:lnTo>
                  <a:lnTo>
                    <a:pt x="990714" y="2685529"/>
                  </a:lnTo>
                  <a:lnTo>
                    <a:pt x="990714" y="0"/>
                  </a:lnTo>
                  <a:close/>
                </a:path>
              </a:pathLst>
            </a:custGeom>
            <a:solidFill>
              <a:srgbClr val="C4A3A3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21561" y="1901418"/>
              <a:ext cx="1275080" cy="991235"/>
            </a:xfrm>
            <a:custGeom>
              <a:avLst/>
              <a:gdLst/>
              <a:ahLst/>
              <a:cxnLst/>
              <a:rect l="l" t="t" r="r" b="b"/>
              <a:pathLst>
                <a:path w="1275080" h="991235">
                  <a:moveTo>
                    <a:pt x="1274864" y="0"/>
                  </a:moveTo>
                  <a:lnTo>
                    <a:pt x="990714" y="0"/>
                  </a:lnTo>
                  <a:lnTo>
                    <a:pt x="0" y="990701"/>
                  </a:lnTo>
                  <a:lnTo>
                    <a:pt x="284149" y="990701"/>
                  </a:lnTo>
                  <a:lnTo>
                    <a:pt x="1274864" y="0"/>
                  </a:lnTo>
                  <a:close/>
                </a:path>
              </a:pathLst>
            </a:custGeom>
            <a:solidFill>
              <a:srgbClr val="F6D5D5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21561" y="1901418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80" h="3676650">
                  <a:moveTo>
                    <a:pt x="0" y="990712"/>
                  </a:moveTo>
                  <a:lnTo>
                    <a:pt x="990714" y="0"/>
                  </a:lnTo>
                  <a:lnTo>
                    <a:pt x="1274870" y="0"/>
                  </a:lnTo>
                  <a:lnTo>
                    <a:pt x="1274870" y="2685531"/>
                  </a:lnTo>
                  <a:lnTo>
                    <a:pt x="284154" y="3676242"/>
                  </a:lnTo>
                  <a:lnTo>
                    <a:pt x="0" y="3676242"/>
                  </a:lnTo>
                  <a:lnTo>
                    <a:pt x="0" y="990712"/>
                  </a:lnTo>
                  <a:close/>
                </a:path>
                <a:path w="1275080" h="3676650">
                  <a:moveTo>
                    <a:pt x="0" y="990712"/>
                  </a:moveTo>
                  <a:lnTo>
                    <a:pt x="284154" y="990712"/>
                  </a:lnTo>
                  <a:lnTo>
                    <a:pt x="1274870" y="0"/>
                  </a:lnTo>
                </a:path>
                <a:path w="1275080" h="3676650">
                  <a:moveTo>
                    <a:pt x="284154" y="990712"/>
                  </a:moveTo>
                  <a:lnTo>
                    <a:pt x="284154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6" y="2892120"/>
              <a:ext cx="284480" cy="2686050"/>
            </a:xfrm>
            <a:custGeom>
              <a:avLst/>
              <a:gdLst/>
              <a:ahLst/>
              <a:cxnLst/>
              <a:rect l="l" t="t" r="r" b="b"/>
              <a:pathLst>
                <a:path w="284480" h="2686050">
                  <a:moveTo>
                    <a:pt x="284153" y="0"/>
                  </a:moveTo>
                  <a:lnTo>
                    <a:pt x="0" y="0"/>
                  </a:lnTo>
                  <a:lnTo>
                    <a:pt x="0" y="2685542"/>
                  </a:lnTo>
                  <a:lnTo>
                    <a:pt x="284153" y="2685542"/>
                  </a:lnTo>
                  <a:lnTo>
                    <a:pt x="284153" y="0"/>
                  </a:lnTo>
                  <a:close/>
                </a:path>
              </a:pathLst>
            </a:custGeom>
            <a:solidFill>
              <a:srgbClr val="F3CCCC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7659" y="1901418"/>
              <a:ext cx="991235" cy="3676650"/>
            </a:xfrm>
            <a:custGeom>
              <a:avLst/>
              <a:gdLst/>
              <a:ahLst/>
              <a:cxnLst/>
              <a:rect l="l" t="t" r="r" b="b"/>
              <a:pathLst>
                <a:path w="991235" h="3676650">
                  <a:moveTo>
                    <a:pt x="990719" y="0"/>
                  </a:moveTo>
                  <a:lnTo>
                    <a:pt x="0" y="990701"/>
                  </a:lnTo>
                  <a:lnTo>
                    <a:pt x="0" y="3676243"/>
                  </a:lnTo>
                  <a:lnTo>
                    <a:pt x="990719" y="2685529"/>
                  </a:lnTo>
                  <a:lnTo>
                    <a:pt x="990719" y="0"/>
                  </a:lnTo>
                  <a:close/>
                </a:path>
              </a:pathLst>
            </a:custGeom>
            <a:solidFill>
              <a:srgbClr val="C4A3A3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506" y="1901418"/>
              <a:ext cx="1275080" cy="991235"/>
            </a:xfrm>
            <a:custGeom>
              <a:avLst/>
              <a:gdLst/>
              <a:ahLst/>
              <a:cxnLst/>
              <a:rect l="l" t="t" r="r" b="b"/>
              <a:pathLst>
                <a:path w="1275080" h="991235">
                  <a:moveTo>
                    <a:pt x="1274873" y="0"/>
                  </a:moveTo>
                  <a:lnTo>
                    <a:pt x="990714" y="0"/>
                  </a:lnTo>
                  <a:lnTo>
                    <a:pt x="0" y="990701"/>
                  </a:lnTo>
                  <a:lnTo>
                    <a:pt x="284153" y="990701"/>
                  </a:lnTo>
                  <a:lnTo>
                    <a:pt x="1274873" y="0"/>
                  </a:lnTo>
                  <a:close/>
                </a:path>
              </a:pathLst>
            </a:custGeom>
            <a:solidFill>
              <a:srgbClr val="F6D5D5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506" y="1901418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80" h="3676650">
                  <a:moveTo>
                    <a:pt x="0" y="990712"/>
                  </a:moveTo>
                  <a:lnTo>
                    <a:pt x="990714" y="0"/>
                  </a:lnTo>
                  <a:lnTo>
                    <a:pt x="1274870" y="0"/>
                  </a:lnTo>
                  <a:lnTo>
                    <a:pt x="1274870" y="2685531"/>
                  </a:lnTo>
                  <a:lnTo>
                    <a:pt x="284154" y="3676242"/>
                  </a:lnTo>
                  <a:lnTo>
                    <a:pt x="0" y="3676242"/>
                  </a:lnTo>
                  <a:lnTo>
                    <a:pt x="0" y="990712"/>
                  </a:lnTo>
                  <a:close/>
                </a:path>
                <a:path w="1275080" h="3676650">
                  <a:moveTo>
                    <a:pt x="0" y="990712"/>
                  </a:moveTo>
                  <a:lnTo>
                    <a:pt x="284154" y="990712"/>
                  </a:lnTo>
                  <a:lnTo>
                    <a:pt x="1274870" y="0"/>
                  </a:lnTo>
                </a:path>
                <a:path w="1275080" h="3676650">
                  <a:moveTo>
                    <a:pt x="284154" y="990712"/>
                  </a:moveTo>
                  <a:lnTo>
                    <a:pt x="284154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826816" y="4035044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32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90582" y="3388296"/>
            <a:ext cx="1656714" cy="76200"/>
          </a:xfrm>
          <a:custGeom>
            <a:avLst/>
            <a:gdLst/>
            <a:ahLst/>
            <a:cxnLst/>
            <a:rect l="l" t="t" r="r" b="b"/>
            <a:pathLst>
              <a:path w="1656714" h="76200">
                <a:moveTo>
                  <a:pt x="1580172" y="0"/>
                </a:moveTo>
                <a:lnTo>
                  <a:pt x="1580172" y="76200"/>
                </a:lnTo>
                <a:lnTo>
                  <a:pt x="1630972" y="50800"/>
                </a:lnTo>
                <a:lnTo>
                  <a:pt x="1592872" y="50800"/>
                </a:lnTo>
                <a:lnTo>
                  <a:pt x="1592872" y="25400"/>
                </a:lnTo>
                <a:lnTo>
                  <a:pt x="1630972" y="25400"/>
                </a:lnTo>
                <a:lnTo>
                  <a:pt x="1580172" y="0"/>
                </a:lnTo>
                <a:close/>
              </a:path>
              <a:path w="1656714" h="76200">
                <a:moveTo>
                  <a:pt x="1580172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1580172" y="50800"/>
                </a:lnTo>
                <a:lnTo>
                  <a:pt x="1580172" y="25400"/>
                </a:lnTo>
                <a:close/>
              </a:path>
              <a:path w="1656714" h="76200">
                <a:moveTo>
                  <a:pt x="1630972" y="25400"/>
                </a:moveTo>
                <a:lnTo>
                  <a:pt x="1592872" y="25400"/>
                </a:lnTo>
                <a:lnTo>
                  <a:pt x="1592872" y="50800"/>
                </a:lnTo>
                <a:lnTo>
                  <a:pt x="1630972" y="50800"/>
                </a:lnTo>
                <a:lnTo>
                  <a:pt x="1656372" y="38100"/>
                </a:lnTo>
                <a:lnTo>
                  <a:pt x="1630972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8391131" y="1578749"/>
            <a:ext cx="3810635" cy="3709670"/>
            <a:chOff x="8391131" y="1578749"/>
            <a:chExt cx="3810635" cy="3709670"/>
          </a:xfrm>
        </p:grpSpPr>
        <p:sp>
          <p:nvSpPr>
            <p:cNvPr id="19" name="object 19"/>
            <p:cNvSpPr/>
            <p:nvPr/>
          </p:nvSpPr>
          <p:spPr>
            <a:xfrm>
              <a:off x="8400656" y="2740202"/>
              <a:ext cx="123189" cy="2524760"/>
            </a:xfrm>
            <a:custGeom>
              <a:avLst/>
              <a:gdLst/>
              <a:ahLst/>
              <a:cxnLst/>
              <a:rect l="l" t="t" r="r" b="b"/>
              <a:pathLst>
                <a:path w="123190" h="2524760">
                  <a:moveTo>
                    <a:pt x="122935" y="0"/>
                  </a:moveTo>
                  <a:lnTo>
                    <a:pt x="0" y="0"/>
                  </a:lnTo>
                  <a:lnTo>
                    <a:pt x="0" y="2524315"/>
                  </a:lnTo>
                  <a:lnTo>
                    <a:pt x="122935" y="2524315"/>
                  </a:lnTo>
                  <a:lnTo>
                    <a:pt x="122935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523592" y="1588274"/>
              <a:ext cx="1152525" cy="3676650"/>
            </a:xfrm>
            <a:custGeom>
              <a:avLst/>
              <a:gdLst/>
              <a:ahLst/>
              <a:cxnLst/>
              <a:rect l="l" t="t" r="r" b="b"/>
              <a:pathLst>
                <a:path w="1152525" h="3676650">
                  <a:moveTo>
                    <a:pt x="1151940" y="0"/>
                  </a:moveTo>
                  <a:lnTo>
                    <a:pt x="0" y="1151928"/>
                  </a:lnTo>
                  <a:lnTo>
                    <a:pt x="0" y="3676243"/>
                  </a:lnTo>
                  <a:lnTo>
                    <a:pt x="1151940" y="2524315"/>
                  </a:lnTo>
                  <a:lnTo>
                    <a:pt x="1151940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400656" y="1588274"/>
              <a:ext cx="1275080" cy="1152525"/>
            </a:xfrm>
            <a:custGeom>
              <a:avLst/>
              <a:gdLst/>
              <a:ahLst/>
              <a:cxnLst/>
              <a:rect l="l" t="t" r="r" b="b"/>
              <a:pathLst>
                <a:path w="1275079" h="1152525">
                  <a:moveTo>
                    <a:pt x="1274876" y="0"/>
                  </a:moveTo>
                  <a:lnTo>
                    <a:pt x="1151940" y="0"/>
                  </a:lnTo>
                  <a:lnTo>
                    <a:pt x="0" y="1151928"/>
                  </a:lnTo>
                  <a:lnTo>
                    <a:pt x="122935" y="1151928"/>
                  </a:lnTo>
                  <a:lnTo>
                    <a:pt x="1274876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400656" y="1588274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1151930"/>
                  </a:moveTo>
                  <a:lnTo>
                    <a:pt x="1151930" y="0"/>
                  </a:lnTo>
                  <a:lnTo>
                    <a:pt x="1274870" y="0"/>
                  </a:lnTo>
                  <a:lnTo>
                    <a:pt x="1274870" y="2524311"/>
                  </a:lnTo>
                  <a:lnTo>
                    <a:pt x="122936" y="3676242"/>
                  </a:lnTo>
                  <a:lnTo>
                    <a:pt x="0" y="3676242"/>
                  </a:lnTo>
                  <a:lnTo>
                    <a:pt x="0" y="1151930"/>
                  </a:lnTo>
                  <a:close/>
                </a:path>
                <a:path w="1275079" h="3676650">
                  <a:moveTo>
                    <a:pt x="0" y="1151930"/>
                  </a:moveTo>
                  <a:lnTo>
                    <a:pt x="122936" y="1151930"/>
                  </a:lnTo>
                  <a:lnTo>
                    <a:pt x="1274870" y="0"/>
                  </a:lnTo>
                </a:path>
                <a:path w="1275079" h="3676650">
                  <a:moveTo>
                    <a:pt x="122936" y="1151930"/>
                  </a:moveTo>
                  <a:lnTo>
                    <a:pt x="122936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601494" y="2740571"/>
              <a:ext cx="123189" cy="2524760"/>
            </a:xfrm>
            <a:custGeom>
              <a:avLst/>
              <a:gdLst/>
              <a:ahLst/>
              <a:cxnLst/>
              <a:rect l="l" t="t" r="r" b="b"/>
              <a:pathLst>
                <a:path w="123190" h="2524760">
                  <a:moveTo>
                    <a:pt x="122935" y="0"/>
                  </a:moveTo>
                  <a:lnTo>
                    <a:pt x="0" y="0"/>
                  </a:lnTo>
                  <a:lnTo>
                    <a:pt x="0" y="2524302"/>
                  </a:lnTo>
                  <a:lnTo>
                    <a:pt x="122935" y="2524302"/>
                  </a:lnTo>
                  <a:lnTo>
                    <a:pt x="122935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724430" y="1588630"/>
              <a:ext cx="1152525" cy="3676650"/>
            </a:xfrm>
            <a:custGeom>
              <a:avLst/>
              <a:gdLst/>
              <a:ahLst/>
              <a:cxnLst/>
              <a:rect l="l" t="t" r="r" b="b"/>
              <a:pathLst>
                <a:path w="1152525" h="3676650">
                  <a:moveTo>
                    <a:pt x="1151928" y="0"/>
                  </a:moveTo>
                  <a:lnTo>
                    <a:pt x="0" y="1151940"/>
                  </a:lnTo>
                  <a:lnTo>
                    <a:pt x="0" y="3676243"/>
                  </a:lnTo>
                  <a:lnTo>
                    <a:pt x="1151928" y="2524315"/>
                  </a:lnTo>
                  <a:lnTo>
                    <a:pt x="1151928" y="0"/>
                  </a:lnTo>
                  <a:close/>
                </a:path>
              </a:pathLst>
            </a:custGeom>
            <a:solidFill>
              <a:srgbClr val="ADB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601494" y="1588630"/>
              <a:ext cx="1275080" cy="1152525"/>
            </a:xfrm>
            <a:custGeom>
              <a:avLst/>
              <a:gdLst/>
              <a:ahLst/>
              <a:cxnLst/>
              <a:rect l="l" t="t" r="r" b="b"/>
              <a:pathLst>
                <a:path w="1275079" h="1152525">
                  <a:moveTo>
                    <a:pt x="1274864" y="0"/>
                  </a:moveTo>
                  <a:lnTo>
                    <a:pt x="1151928" y="0"/>
                  </a:lnTo>
                  <a:lnTo>
                    <a:pt x="0" y="1151940"/>
                  </a:lnTo>
                  <a:lnTo>
                    <a:pt x="122935" y="1151940"/>
                  </a:lnTo>
                  <a:lnTo>
                    <a:pt x="1274864" y="0"/>
                  </a:lnTo>
                  <a:close/>
                </a:path>
              </a:pathLst>
            </a:custGeom>
            <a:solidFill>
              <a:srgbClr val="DFE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601494" y="1588630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1151930"/>
                  </a:moveTo>
                  <a:lnTo>
                    <a:pt x="1151930" y="0"/>
                  </a:lnTo>
                  <a:lnTo>
                    <a:pt x="1274870" y="0"/>
                  </a:lnTo>
                  <a:lnTo>
                    <a:pt x="1274870" y="2524311"/>
                  </a:lnTo>
                  <a:lnTo>
                    <a:pt x="122936" y="3676242"/>
                  </a:lnTo>
                  <a:lnTo>
                    <a:pt x="0" y="3676242"/>
                  </a:lnTo>
                  <a:lnTo>
                    <a:pt x="0" y="1151930"/>
                  </a:lnTo>
                  <a:close/>
                </a:path>
                <a:path w="1275079" h="3676650">
                  <a:moveTo>
                    <a:pt x="0" y="1151930"/>
                  </a:moveTo>
                  <a:lnTo>
                    <a:pt x="122936" y="1151930"/>
                  </a:lnTo>
                  <a:lnTo>
                    <a:pt x="1274870" y="0"/>
                  </a:lnTo>
                </a:path>
                <a:path w="1275079" h="3676650">
                  <a:moveTo>
                    <a:pt x="122936" y="1151930"/>
                  </a:moveTo>
                  <a:lnTo>
                    <a:pt x="122936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804643" y="2740571"/>
              <a:ext cx="123189" cy="2524760"/>
            </a:xfrm>
            <a:custGeom>
              <a:avLst/>
              <a:gdLst/>
              <a:ahLst/>
              <a:cxnLst/>
              <a:rect l="l" t="t" r="r" b="b"/>
              <a:pathLst>
                <a:path w="123190" h="2524760">
                  <a:moveTo>
                    <a:pt x="122935" y="0"/>
                  </a:moveTo>
                  <a:lnTo>
                    <a:pt x="0" y="0"/>
                  </a:lnTo>
                  <a:lnTo>
                    <a:pt x="0" y="2524302"/>
                  </a:lnTo>
                  <a:lnTo>
                    <a:pt x="122935" y="2524302"/>
                  </a:lnTo>
                  <a:lnTo>
                    <a:pt x="122935" y="0"/>
                  </a:lnTo>
                  <a:close/>
                </a:path>
              </a:pathLst>
            </a:custGeom>
            <a:solidFill>
              <a:srgbClr val="F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927579" y="1588630"/>
              <a:ext cx="1152525" cy="3676650"/>
            </a:xfrm>
            <a:custGeom>
              <a:avLst/>
              <a:gdLst/>
              <a:ahLst/>
              <a:cxnLst/>
              <a:rect l="l" t="t" r="r" b="b"/>
              <a:pathLst>
                <a:path w="1152525" h="3676650">
                  <a:moveTo>
                    <a:pt x="1151928" y="0"/>
                  </a:moveTo>
                  <a:lnTo>
                    <a:pt x="0" y="1151940"/>
                  </a:lnTo>
                  <a:lnTo>
                    <a:pt x="0" y="3676243"/>
                  </a:lnTo>
                  <a:lnTo>
                    <a:pt x="1151928" y="2524315"/>
                  </a:lnTo>
                  <a:lnTo>
                    <a:pt x="1151928" y="0"/>
                  </a:lnTo>
                  <a:close/>
                </a:path>
              </a:pathLst>
            </a:custGeom>
            <a:solidFill>
              <a:srgbClr val="C4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804643" y="1588630"/>
              <a:ext cx="1275080" cy="1152525"/>
            </a:xfrm>
            <a:custGeom>
              <a:avLst/>
              <a:gdLst/>
              <a:ahLst/>
              <a:cxnLst/>
              <a:rect l="l" t="t" r="r" b="b"/>
              <a:pathLst>
                <a:path w="1275079" h="1152525">
                  <a:moveTo>
                    <a:pt x="1274864" y="0"/>
                  </a:moveTo>
                  <a:lnTo>
                    <a:pt x="1151928" y="0"/>
                  </a:lnTo>
                  <a:lnTo>
                    <a:pt x="0" y="1151940"/>
                  </a:lnTo>
                  <a:lnTo>
                    <a:pt x="122935" y="1151940"/>
                  </a:lnTo>
                  <a:lnTo>
                    <a:pt x="1274864" y="0"/>
                  </a:lnTo>
                  <a:close/>
                </a:path>
              </a:pathLst>
            </a:custGeom>
            <a:solidFill>
              <a:srgbClr val="F6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804643" y="1588630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1151930"/>
                  </a:moveTo>
                  <a:lnTo>
                    <a:pt x="1151930" y="0"/>
                  </a:lnTo>
                  <a:lnTo>
                    <a:pt x="1274870" y="0"/>
                  </a:lnTo>
                  <a:lnTo>
                    <a:pt x="1274870" y="2524311"/>
                  </a:lnTo>
                  <a:lnTo>
                    <a:pt x="122936" y="3676242"/>
                  </a:lnTo>
                  <a:lnTo>
                    <a:pt x="0" y="3676242"/>
                  </a:lnTo>
                  <a:lnTo>
                    <a:pt x="0" y="1151930"/>
                  </a:lnTo>
                  <a:close/>
                </a:path>
                <a:path w="1275079" h="3676650">
                  <a:moveTo>
                    <a:pt x="0" y="1151930"/>
                  </a:moveTo>
                  <a:lnTo>
                    <a:pt x="122936" y="1151930"/>
                  </a:lnTo>
                  <a:lnTo>
                    <a:pt x="1274870" y="0"/>
                  </a:lnTo>
                </a:path>
                <a:path w="1275079" h="3676650">
                  <a:moveTo>
                    <a:pt x="122936" y="1151930"/>
                  </a:moveTo>
                  <a:lnTo>
                    <a:pt x="122936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007792" y="2740571"/>
              <a:ext cx="123189" cy="2524760"/>
            </a:xfrm>
            <a:custGeom>
              <a:avLst/>
              <a:gdLst/>
              <a:ahLst/>
              <a:cxnLst/>
              <a:rect l="l" t="t" r="r" b="b"/>
              <a:pathLst>
                <a:path w="123190" h="2524760">
                  <a:moveTo>
                    <a:pt x="122936" y="0"/>
                  </a:moveTo>
                  <a:lnTo>
                    <a:pt x="0" y="0"/>
                  </a:lnTo>
                  <a:lnTo>
                    <a:pt x="0" y="2524302"/>
                  </a:lnTo>
                  <a:lnTo>
                    <a:pt x="122936" y="2524302"/>
                  </a:lnTo>
                  <a:lnTo>
                    <a:pt x="122936" y="0"/>
                  </a:lnTo>
                  <a:close/>
                </a:path>
              </a:pathLst>
            </a:custGeom>
            <a:solidFill>
              <a:srgbClr val="FFF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130728" y="1588630"/>
              <a:ext cx="1152525" cy="3676650"/>
            </a:xfrm>
            <a:custGeom>
              <a:avLst/>
              <a:gdLst/>
              <a:ahLst/>
              <a:cxnLst/>
              <a:rect l="l" t="t" r="r" b="b"/>
              <a:pathLst>
                <a:path w="1152525" h="3676650">
                  <a:moveTo>
                    <a:pt x="1151928" y="0"/>
                  </a:moveTo>
                  <a:lnTo>
                    <a:pt x="0" y="1151940"/>
                  </a:lnTo>
                  <a:lnTo>
                    <a:pt x="0" y="3676243"/>
                  </a:lnTo>
                  <a:lnTo>
                    <a:pt x="1151928" y="2524315"/>
                  </a:lnTo>
                  <a:lnTo>
                    <a:pt x="1151928" y="0"/>
                  </a:lnTo>
                  <a:close/>
                </a:path>
              </a:pathLst>
            </a:custGeom>
            <a:solidFill>
              <a:srgbClr val="CDC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007792" y="1588630"/>
              <a:ext cx="1275080" cy="1152525"/>
            </a:xfrm>
            <a:custGeom>
              <a:avLst/>
              <a:gdLst/>
              <a:ahLst/>
              <a:cxnLst/>
              <a:rect l="l" t="t" r="r" b="b"/>
              <a:pathLst>
                <a:path w="1275079" h="1152525">
                  <a:moveTo>
                    <a:pt x="1274864" y="0"/>
                  </a:moveTo>
                  <a:lnTo>
                    <a:pt x="1151928" y="0"/>
                  </a:lnTo>
                  <a:lnTo>
                    <a:pt x="0" y="1151940"/>
                  </a:lnTo>
                  <a:lnTo>
                    <a:pt x="122936" y="1151940"/>
                  </a:lnTo>
                  <a:lnTo>
                    <a:pt x="1274864" y="0"/>
                  </a:lnTo>
                  <a:close/>
                </a:path>
              </a:pathLst>
            </a:custGeom>
            <a:solidFill>
              <a:srgbClr val="FFF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007792" y="1588630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1151930"/>
                  </a:moveTo>
                  <a:lnTo>
                    <a:pt x="1151930" y="0"/>
                  </a:lnTo>
                  <a:lnTo>
                    <a:pt x="1274870" y="0"/>
                  </a:lnTo>
                  <a:lnTo>
                    <a:pt x="1274870" y="2524311"/>
                  </a:lnTo>
                  <a:lnTo>
                    <a:pt x="122936" y="3676242"/>
                  </a:lnTo>
                  <a:lnTo>
                    <a:pt x="0" y="3676242"/>
                  </a:lnTo>
                  <a:lnTo>
                    <a:pt x="0" y="1151930"/>
                  </a:lnTo>
                  <a:close/>
                </a:path>
                <a:path w="1275079" h="3676650">
                  <a:moveTo>
                    <a:pt x="0" y="1151930"/>
                  </a:moveTo>
                  <a:lnTo>
                    <a:pt x="122936" y="1151930"/>
                  </a:lnTo>
                  <a:lnTo>
                    <a:pt x="1274870" y="0"/>
                  </a:lnTo>
                </a:path>
                <a:path w="1275079" h="3676650">
                  <a:moveTo>
                    <a:pt x="122936" y="1151930"/>
                  </a:moveTo>
                  <a:lnTo>
                    <a:pt x="122936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210928" y="2740571"/>
              <a:ext cx="123189" cy="2524760"/>
            </a:xfrm>
            <a:custGeom>
              <a:avLst/>
              <a:gdLst/>
              <a:ahLst/>
              <a:cxnLst/>
              <a:rect l="l" t="t" r="r" b="b"/>
              <a:pathLst>
                <a:path w="123190" h="2524760">
                  <a:moveTo>
                    <a:pt x="122936" y="0"/>
                  </a:moveTo>
                  <a:lnTo>
                    <a:pt x="0" y="0"/>
                  </a:lnTo>
                  <a:lnTo>
                    <a:pt x="0" y="2524302"/>
                  </a:lnTo>
                  <a:lnTo>
                    <a:pt x="122936" y="2524302"/>
                  </a:lnTo>
                  <a:lnTo>
                    <a:pt x="122936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333864" y="1588630"/>
              <a:ext cx="1152525" cy="3676650"/>
            </a:xfrm>
            <a:custGeom>
              <a:avLst/>
              <a:gdLst/>
              <a:ahLst/>
              <a:cxnLst/>
              <a:rect l="l" t="t" r="r" b="b"/>
              <a:pathLst>
                <a:path w="1152525" h="3676650">
                  <a:moveTo>
                    <a:pt x="1151940" y="0"/>
                  </a:moveTo>
                  <a:lnTo>
                    <a:pt x="0" y="1151940"/>
                  </a:lnTo>
                  <a:lnTo>
                    <a:pt x="0" y="3676243"/>
                  </a:lnTo>
                  <a:lnTo>
                    <a:pt x="1151940" y="2524315"/>
                  </a:lnTo>
                  <a:lnTo>
                    <a:pt x="1151940" y="0"/>
                  </a:lnTo>
                  <a:close/>
                </a:path>
              </a:pathLst>
            </a:custGeom>
            <a:solidFill>
              <a:srgbClr val="ADA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210928" y="1588630"/>
              <a:ext cx="1275080" cy="1152525"/>
            </a:xfrm>
            <a:custGeom>
              <a:avLst/>
              <a:gdLst/>
              <a:ahLst/>
              <a:cxnLst/>
              <a:rect l="l" t="t" r="r" b="b"/>
              <a:pathLst>
                <a:path w="1275079" h="1152525">
                  <a:moveTo>
                    <a:pt x="1274876" y="0"/>
                  </a:moveTo>
                  <a:lnTo>
                    <a:pt x="1151940" y="0"/>
                  </a:lnTo>
                  <a:lnTo>
                    <a:pt x="0" y="1151940"/>
                  </a:lnTo>
                  <a:lnTo>
                    <a:pt x="122936" y="1151940"/>
                  </a:lnTo>
                  <a:lnTo>
                    <a:pt x="1274876" y="0"/>
                  </a:lnTo>
                  <a:close/>
                </a:path>
              </a:pathLst>
            </a:custGeom>
            <a:solidFill>
              <a:srgbClr val="DFD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210928" y="1588630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1151930"/>
                  </a:moveTo>
                  <a:lnTo>
                    <a:pt x="1151930" y="0"/>
                  </a:lnTo>
                  <a:lnTo>
                    <a:pt x="1274870" y="0"/>
                  </a:lnTo>
                  <a:lnTo>
                    <a:pt x="1274870" y="2524311"/>
                  </a:lnTo>
                  <a:lnTo>
                    <a:pt x="122936" y="3676242"/>
                  </a:lnTo>
                  <a:lnTo>
                    <a:pt x="0" y="3676242"/>
                  </a:lnTo>
                  <a:lnTo>
                    <a:pt x="0" y="1151930"/>
                  </a:lnTo>
                  <a:close/>
                </a:path>
                <a:path w="1275079" h="3676650">
                  <a:moveTo>
                    <a:pt x="0" y="1151930"/>
                  </a:moveTo>
                  <a:lnTo>
                    <a:pt x="122936" y="1151930"/>
                  </a:lnTo>
                  <a:lnTo>
                    <a:pt x="1274870" y="0"/>
                  </a:lnTo>
                </a:path>
                <a:path w="1275079" h="3676650">
                  <a:moveTo>
                    <a:pt x="122936" y="1151930"/>
                  </a:moveTo>
                  <a:lnTo>
                    <a:pt x="122936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414078" y="2740571"/>
              <a:ext cx="123189" cy="2524760"/>
            </a:xfrm>
            <a:custGeom>
              <a:avLst/>
              <a:gdLst/>
              <a:ahLst/>
              <a:cxnLst/>
              <a:rect l="l" t="t" r="r" b="b"/>
              <a:pathLst>
                <a:path w="123190" h="2524760">
                  <a:moveTo>
                    <a:pt x="122936" y="0"/>
                  </a:moveTo>
                  <a:lnTo>
                    <a:pt x="0" y="0"/>
                  </a:lnTo>
                  <a:lnTo>
                    <a:pt x="0" y="2524302"/>
                  </a:lnTo>
                  <a:lnTo>
                    <a:pt x="122936" y="2524302"/>
                  </a:lnTo>
                  <a:lnTo>
                    <a:pt x="122936" y="0"/>
                  </a:lnTo>
                  <a:close/>
                </a:path>
              </a:pathLst>
            </a:custGeom>
            <a:solidFill>
              <a:srgbClr val="FBE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537014" y="1588630"/>
              <a:ext cx="1152525" cy="3676650"/>
            </a:xfrm>
            <a:custGeom>
              <a:avLst/>
              <a:gdLst/>
              <a:ahLst/>
              <a:cxnLst/>
              <a:rect l="l" t="t" r="r" b="b"/>
              <a:pathLst>
                <a:path w="1152525" h="3676650">
                  <a:moveTo>
                    <a:pt x="1151940" y="0"/>
                  </a:moveTo>
                  <a:lnTo>
                    <a:pt x="0" y="1151940"/>
                  </a:lnTo>
                  <a:lnTo>
                    <a:pt x="0" y="3676243"/>
                  </a:lnTo>
                  <a:lnTo>
                    <a:pt x="1151940" y="2524315"/>
                  </a:lnTo>
                  <a:lnTo>
                    <a:pt x="1151940" y="0"/>
                  </a:lnTo>
                  <a:close/>
                </a:path>
              </a:pathLst>
            </a:custGeom>
            <a:solidFill>
              <a:srgbClr val="C9B7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414078" y="1588630"/>
              <a:ext cx="1275080" cy="1152525"/>
            </a:xfrm>
            <a:custGeom>
              <a:avLst/>
              <a:gdLst/>
              <a:ahLst/>
              <a:cxnLst/>
              <a:rect l="l" t="t" r="r" b="b"/>
              <a:pathLst>
                <a:path w="1275079" h="1152525">
                  <a:moveTo>
                    <a:pt x="1274876" y="0"/>
                  </a:moveTo>
                  <a:lnTo>
                    <a:pt x="1151940" y="0"/>
                  </a:lnTo>
                  <a:lnTo>
                    <a:pt x="0" y="1151940"/>
                  </a:lnTo>
                  <a:lnTo>
                    <a:pt x="122936" y="1151940"/>
                  </a:lnTo>
                  <a:lnTo>
                    <a:pt x="1274876" y="0"/>
                  </a:lnTo>
                  <a:close/>
                </a:path>
              </a:pathLst>
            </a:custGeom>
            <a:solidFill>
              <a:srgbClr val="FCEA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414078" y="1588630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1151930"/>
                  </a:moveTo>
                  <a:lnTo>
                    <a:pt x="1151930" y="0"/>
                  </a:lnTo>
                  <a:lnTo>
                    <a:pt x="1274870" y="0"/>
                  </a:lnTo>
                  <a:lnTo>
                    <a:pt x="1274870" y="2524311"/>
                  </a:lnTo>
                  <a:lnTo>
                    <a:pt x="122936" y="3676242"/>
                  </a:lnTo>
                  <a:lnTo>
                    <a:pt x="0" y="3676242"/>
                  </a:lnTo>
                  <a:lnTo>
                    <a:pt x="0" y="1151930"/>
                  </a:lnTo>
                  <a:close/>
                </a:path>
                <a:path w="1275079" h="3676650">
                  <a:moveTo>
                    <a:pt x="0" y="1151930"/>
                  </a:moveTo>
                  <a:lnTo>
                    <a:pt x="122936" y="1151930"/>
                  </a:lnTo>
                  <a:lnTo>
                    <a:pt x="1274870" y="0"/>
                  </a:lnTo>
                </a:path>
                <a:path w="1275079" h="3676650">
                  <a:moveTo>
                    <a:pt x="122936" y="1151930"/>
                  </a:moveTo>
                  <a:lnTo>
                    <a:pt x="122936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358704" y="2753702"/>
              <a:ext cx="123189" cy="2524760"/>
            </a:xfrm>
            <a:custGeom>
              <a:avLst/>
              <a:gdLst/>
              <a:ahLst/>
              <a:cxnLst/>
              <a:rect l="l" t="t" r="r" b="b"/>
              <a:pathLst>
                <a:path w="123190" h="2524760">
                  <a:moveTo>
                    <a:pt x="122936" y="0"/>
                  </a:moveTo>
                  <a:lnTo>
                    <a:pt x="0" y="0"/>
                  </a:lnTo>
                  <a:lnTo>
                    <a:pt x="0" y="2524315"/>
                  </a:lnTo>
                  <a:lnTo>
                    <a:pt x="122936" y="2524315"/>
                  </a:lnTo>
                  <a:lnTo>
                    <a:pt x="122936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481640" y="1601774"/>
              <a:ext cx="1152525" cy="3676650"/>
            </a:xfrm>
            <a:custGeom>
              <a:avLst/>
              <a:gdLst/>
              <a:ahLst/>
              <a:cxnLst/>
              <a:rect l="l" t="t" r="r" b="b"/>
              <a:pathLst>
                <a:path w="1152525" h="3676650">
                  <a:moveTo>
                    <a:pt x="1151940" y="0"/>
                  </a:moveTo>
                  <a:lnTo>
                    <a:pt x="0" y="1151928"/>
                  </a:lnTo>
                  <a:lnTo>
                    <a:pt x="0" y="3676243"/>
                  </a:lnTo>
                  <a:lnTo>
                    <a:pt x="1151940" y="2524315"/>
                  </a:lnTo>
                  <a:lnTo>
                    <a:pt x="1151940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358704" y="1601774"/>
              <a:ext cx="1275080" cy="1152525"/>
            </a:xfrm>
            <a:custGeom>
              <a:avLst/>
              <a:gdLst/>
              <a:ahLst/>
              <a:cxnLst/>
              <a:rect l="l" t="t" r="r" b="b"/>
              <a:pathLst>
                <a:path w="1275079" h="1152525">
                  <a:moveTo>
                    <a:pt x="1274876" y="0"/>
                  </a:moveTo>
                  <a:lnTo>
                    <a:pt x="1151940" y="0"/>
                  </a:lnTo>
                  <a:lnTo>
                    <a:pt x="0" y="1151928"/>
                  </a:lnTo>
                  <a:lnTo>
                    <a:pt x="122936" y="1151928"/>
                  </a:lnTo>
                  <a:lnTo>
                    <a:pt x="1274876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358704" y="1601774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1151930"/>
                  </a:moveTo>
                  <a:lnTo>
                    <a:pt x="1151930" y="0"/>
                  </a:lnTo>
                  <a:lnTo>
                    <a:pt x="1274870" y="0"/>
                  </a:lnTo>
                  <a:lnTo>
                    <a:pt x="1274870" y="2524311"/>
                  </a:lnTo>
                  <a:lnTo>
                    <a:pt x="122936" y="3676242"/>
                  </a:lnTo>
                  <a:lnTo>
                    <a:pt x="0" y="3676242"/>
                  </a:lnTo>
                  <a:lnTo>
                    <a:pt x="0" y="1151930"/>
                  </a:lnTo>
                  <a:close/>
                </a:path>
                <a:path w="1275079" h="3676650">
                  <a:moveTo>
                    <a:pt x="0" y="1151930"/>
                  </a:moveTo>
                  <a:lnTo>
                    <a:pt x="122936" y="1151930"/>
                  </a:lnTo>
                  <a:lnTo>
                    <a:pt x="1274870" y="0"/>
                  </a:lnTo>
                </a:path>
                <a:path w="1275079" h="3676650">
                  <a:moveTo>
                    <a:pt x="122936" y="1151930"/>
                  </a:moveTo>
                  <a:lnTo>
                    <a:pt x="122936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559541" y="2754071"/>
              <a:ext cx="123189" cy="2524760"/>
            </a:xfrm>
            <a:custGeom>
              <a:avLst/>
              <a:gdLst/>
              <a:ahLst/>
              <a:cxnLst/>
              <a:rect l="l" t="t" r="r" b="b"/>
              <a:pathLst>
                <a:path w="123190" h="2524760">
                  <a:moveTo>
                    <a:pt x="122935" y="0"/>
                  </a:moveTo>
                  <a:lnTo>
                    <a:pt x="0" y="0"/>
                  </a:lnTo>
                  <a:lnTo>
                    <a:pt x="0" y="2524302"/>
                  </a:lnTo>
                  <a:lnTo>
                    <a:pt x="122935" y="2524302"/>
                  </a:lnTo>
                  <a:lnTo>
                    <a:pt x="122935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682477" y="1602130"/>
              <a:ext cx="1152525" cy="3676650"/>
            </a:xfrm>
            <a:custGeom>
              <a:avLst/>
              <a:gdLst/>
              <a:ahLst/>
              <a:cxnLst/>
              <a:rect l="l" t="t" r="r" b="b"/>
              <a:pathLst>
                <a:path w="1152525" h="3676650">
                  <a:moveTo>
                    <a:pt x="1151928" y="0"/>
                  </a:moveTo>
                  <a:lnTo>
                    <a:pt x="0" y="1151940"/>
                  </a:lnTo>
                  <a:lnTo>
                    <a:pt x="0" y="3676243"/>
                  </a:lnTo>
                  <a:lnTo>
                    <a:pt x="1151928" y="2524315"/>
                  </a:lnTo>
                  <a:lnTo>
                    <a:pt x="1151928" y="0"/>
                  </a:lnTo>
                  <a:close/>
                </a:path>
              </a:pathLst>
            </a:custGeom>
            <a:solidFill>
              <a:srgbClr val="ADB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559541" y="1602130"/>
              <a:ext cx="1275080" cy="1152525"/>
            </a:xfrm>
            <a:custGeom>
              <a:avLst/>
              <a:gdLst/>
              <a:ahLst/>
              <a:cxnLst/>
              <a:rect l="l" t="t" r="r" b="b"/>
              <a:pathLst>
                <a:path w="1275079" h="1152525">
                  <a:moveTo>
                    <a:pt x="1274864" y="0"/>
                  </a:moveTo>
                  <a:lnTo>
                    <a:pt x="1151928" y="0"/>
                  </a:lnTo>
                  <a:lnTo>
                    <a:pt x="0" y="1151940"/>
                  </a:lnTo>
                  <a:lnTo>
                    <a:pt x="122935" y="1151940"/>
                  </a:lnTo>
                  <a:lnTo>
                    <a:pt x="1274864" y="0"/>
                  </a:lnTo>
                  <a:close/>
                </a:path>
              </a:pathLst>
            </a:custGeom>
            <a:solidFill>
              <a:srgbClr val="DFE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559541" y="1602130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1151930"/>
                  </a:moveTo>
                  <a:lnTo>
                    <a:pt x="1151930" y="0"/>
                  </a:lnTo>
                  <a:lnTo>
                    <a:pt x="1274870" y="0"/>
                  </a:lnTo>
                  <a:lnTo>
                    <a:pt x="1274870" y="2524311"/>
                  </a:lnTo>
                  <a:lnTo>
                    <a:pt x="122936" y="3676242"/>
                  </a:lnTo>
                  <a:lnTo>
                    <a:pt x="0" y="3676242"/>
                  </a:lnTo>
                  <a:lnTo>
                    <a:pt x="0" y="1151930"/>
                  </a:lnTo>
                  <a:close/>
                </a:path>
                <a:path w="1275079" h="3676650">
                  <a:moveTo>
                    <a:pt x="0" y="1151930"/>
                  </a:moveTo>
                  <a:lnTo>
                    <a:pt x="122936" y="1151930"/>
                  </a:lnTo>
                  <a:lnTo>
                    <a:pt x="1274870" y="0"/>
                  </a:lnTo>
                </a:path>
                <a:path w="1275079" h="3676650">
                  <a:moveTo>
                    <a:pt x="122936" y="1151930"/>
                  </a:moveTo>
                  <a:lnTo>
                    <a:pt x="122936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762691" y="2754071"/>
              <a:ext cx="123189" cy="2524760"/>
            </a:xfrm>
            <a:custGeom>
              <a:avLst/>
              <a:gdLst/>
              <a:ahLst/>
              <a:cxnLst/>
              <a:rect l="l" t="t" r="r" b="b"/>
              <a:pathLst>
                <a:path w="123190" h="2524760">
                  <a:moveTo>
                    <a:pt x="122935" y="0"/>
                  </a:moveTo>
                  <a:lnTo>
                    <a:pt x="0" y="0"/>
                  </a:lnTo>
                  <a:lnTo>
                    <a:pt x="0" y="2524302"/>
                  </a:lnTo>
                  <a:lnTo>
                    <a:pt x="122935" y="2524302"/>
                  </a:lnTo>
                  <a:lnTo>
                    <a:pt x="122935" y="0"/>
                  </a:lnTo>
                  <a:close/>
                </a:path>
              </a:pathLst>
            </a:custGeom>
            <a:solidFill>
              <a:srgbClr val="F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885627" y="1602130"/>
              <a:ext cx="1152525" cy="3676650"/>
            </a:xfrm>
            <a:custGeom>
              <a:avLst/>
              <a:gdLst/>
              <a:ahLst/>
              <a:cxnLst/>
              <a:rect l="l" t="t" r="r" b="b"/>
              <a:pathLst>
                <a:path w="1152525" h="3676650">
                  <a:moveTo>
                    <a:pt x="1151928" y="0"/>
                  </a:moveTo>
                  <a:lnTo>
                    <a:pt x="0" y="1151940"/>
                  </a:lnTo>
                  <a:lnTo>
                    <a:pt x="0" y="3676243"/>
                  </a:lnTo>
                  <a:lnTo>
                    <a:pt x="1151928" y="2524315"/>
                  </a:lnTo>
                  <a:lnTo>
                    <a:pt x="1151928" y="0"/>
                  </a:lnTo>
                  <a:close/>
                </a:path>
              </a:pathLst>
            </a:custGeom>
            <a:solidFill>
              <a:srgbClr val="C4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762691" y="1602130"/>
              <a:ext cx="1275080" cy="1152525"/>
            </a:xfrm>
            <a:custGeom>
              <a:avLst/>
              <a:gdLst/>
              <a:ahLst/>
              <a:cxnLst/>
              <a:rect l="l" t="t" r="r" b="b"/>
              <a:pathLst>
                <a:path w="1275079" h="1152525">
                  <a:moveTo>
                    <a:pt x="1274864" y="0"/>
                  </a:moveTo>
                  <a:lnTo>
                    <a:pt x="1151928" y="0"/>
                  </a:lnTo>
                  <a:lnTo>
                    <a:pt x="0" y="1151940"/>
                  </a:lnTo>
                  <a:lnTo>
                    <a:pt x="122935" y="1151940"/>
                  </a:lnTo>
                  <a:lnTo>
                    <a:pt x="1274864" y="0"/>
                  </a:lnTo>
                  <a:close/>
                </a:path>
              </a:pathLst>
            </a:custGeom>
            <a:solidFill>
              <a:srgbClr val="F6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762691" y="1602130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1151930"/>
                  </a:moveTo>
                  <a:lnTo>
                    <a:pt x="1151930" y="0"/>
                  </a:lnTo>
                  <a:lnTo>
                    <a:pt x="1274870" y="0"/>
                  </a:lnTo>
                  <a:lnTo>
                    <a:pt x="1274870" y="2524311"/>
                  </a:lnTo>
                  <a:lnTo>
                    <a:pt x="122936" y="3676242"/>
                  </a:lnTo>
                  <a:lnTo>
                    <a:pt x="0" y="3676242"/>
                  </a:lnTo>
                  <a:lnTo>
                    <a:pt x="0" y="1151930"/>
                  </a:lnTo>
                  <a:close/>
                </a:path>
                <a:path w="1275079" h="3676650">
                  <a:moveTo>
                    <a:pt x="0" y="1151930"/>
                  </a:moveTo>
                  <a:lnTo>
                    <a:pt x="122936" y="1151930"/>
                  </a:lnTo>
                  <a:lnTo>
                    <a:pt x="1274870" y="0"/>
                  </a:lnTo>
                </a:path>
                <a:path w="1275079" h="3676650">
                  <a:moveTo>
                    <a:pt x="122936" y="1151930"/>
                  </a:moveTo>
                  <a:lnTo>
                    <a:pt x="122936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0965840" y="2754071"/>
              <a:ext cx="123189" cy="2524760"/>
            </a:xfrm>
            <a:custGeom>
              <a:avLst/>
              <a:gdLst/>
              <a:ahLst/>
              <a:cxnLst/>
              <a:rect l="l" t="t" r="r" b="b"/>
              <a:pathLst>
                <a:path w="123190" h="2524760">
                  <a:moveTo>
                    <a:pt x="122935" y="0"/>
                  </a:moveTo>
                  <a:lnTo>
                    <a:pt x="0" y="0"/>
                  </a:lnTo>
                  <a:lnTo>
                    <a:pt x="0" y="2524302"/>
                  </a:lnTo>
                  <a:lnTo>
                    <a:pt x="122935" y="2524302"/>
                  </a:lnTo>
                  <a:lnTo>
                    <a:pt x="122935" y="0"/>
                  </a:lnTo>
                  <a:close/>
                </a:path>
              </a:pathLst>
            </a:custGeom>
            <a:solidFill>
              <a:srgbClr val="FFF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1088776" y="1650835"/>
              <a:ext cx="1103630" cy="3627754"/>
            </a:xfrm>
            <a:custGeom>
              <a:avLst/>
              <a:gdLst/>
              <a:ahLst/>
              <a:cxnLst/>
              <a:rect l="l" t="t" r="r" b="b"/>
              <a:pathLst>
                <a:path w="1103629" h="3627754">
                  <a:moveTo>
                    <a:pt x="1103223" y="0"/>
                  </a:moveTo>
                  <a:lnTo>
                    <a:pt x="0" y="1103235"/>
                  </a:lnTo>
                  <a:lnTo>
                    <a:pt x="0" y="3627538"/>
                  </a:lnTo>
                  <a:lnTo>
                    <a:pt x="1103223" y="2524314"/>
                  </a:lnTo>
                  <a:lnTo>
                    <a:pt x="1103223" y="0"/>
                  </a:lnTo>
                  <a:close/>
                </a:path>
              </a:pathLst>
            </a:custGeom>
            <a:solidFill>
              <a:srgbClr val="CDC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0965840" y="1602130"/>
              <a:ext cx="1226185" cy="1152525"/>
            </a:xfrm>
            <a:custGeom>
              <a:avLst/>
              <a:gdLst/>
              <a:ahLst/>
              <a:cxnLst/>
              <a:rect l="l" t="t" r="r" b="b"/>
              <a:pathLst>
                <a:path w="1226184" h="1152525">
                  <a:moveTo>
                    <a:pt x="1226159" y="0"/>
                  </a:moveTo>
                  <a:lnTo>
                    <a:pt x="1151928" y="0"/>
                  </a:lnTo>
                  <a:lnTo>
                    <a:pt x="0" y="1151940"/>
                  </a:lnTo>
                  <a:lnTo>
                    <a:pt x="122935" y="1151940"/>
                  </a:lnTo>
                  <a:lnTo>
                    <a:pt x="1226159" y="48705"/>
                  </a:lnTo>
                  <a:lnTo>
                    <a:pt x="1226159" y="0"/>
                  </a:lnTo>
                  <a:close/>
                </a:path>
              </a:pathLst>
            </a:custGeom>
            <a:solidFill>
              <a:srgbClr val="FFF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965839" y="1602130"/>
              <a:ext cx="1226185" cy="3676650"/>
            </a:xfrm>
            <a:custGeom>
              <a:avLst/>
              <a:gdLst/>
              <a:ahLst/>
              <a:cxnLst/>
              <a:rect l="l" t="t" r="r" b="b"/>
              <a:pathLst>
                <a:path w="1226184" h="3676650">
                  <a:moveTo>
                    <a:pt x="1226159" y="2573022"/>
                  </a:moveTo>
                  <a:lnTo>
                    <a:pt x="122936" y="3676241"/>
                  </a:lnTo>
                  <a:lnTo>
                    <a:pt x="0" y="3676241"/>
                  </a:lnTo>
                  <a:lnTo>
                    <a:pt x="0" y="1151930"/>
                  </a:lnTo>
                  <a:lnTo>
                    <a:pt x="1151930" y="0"/>
                  </a:lnTo>
                  <a:lnTo>
                    <a:pt x="1226159" y="0"/>
                  </a:lnTo>
                </a:path>
                <a:path w="1226184" h="3676650">
                  <a:moveTo>
                    <a:pt x="0" y="1151930"/>
                  </a:moveTo>
                  <a:lnTo>
                    <a:pt x="122936" y="1151930"/>
                  </a:lnTo>
                  <a:lnTo>
                    <a:pt x="1226159" y="48710"/>
                  </a:lnTo>
                </a:path>
                <a:path w="1226184" h="3676650">
                  <a:moveTo>
                    <a:pt x="122936" y="1151930"/>
                  </a:moveTo>
                  <a:lnTo>
                    <a:pt x="122936" y="3676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1168989" y="2754071"/>
              <a:ext cx="123189" cy="2524760"/>
            </a:xfrm>
            <a:custGeom>
              <a:avLst/>
              <a:gdLst/>
              <a:ahLst/>
              <a:cxnLst/>
              <a:rect l="l" t="t" r="r" b="b"/>
              <a:pathLst>
                <a:path w="123190" h="2524760">
                  <a:moveTo>
                    <a:pt x="122936" y="0"/>
                  </a:moveTo>
                  <a:lnTo>
                    <a:pt x="0" y="0"/>
                  </a:lnTo>
                  <a:lnTo>
                    <a:pt x="0" y="2524302"/>
                  </a:lnTo>
                  <a:lnTo>
                    <a:pt x="122936" y="2524302"/>
                  </a:lnTo>
                  <a:lnTo>
                    <a:pt x="122936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1291925" y="1853986"/>
              <a:ext cx="900430" cy="3424554"/>
            </a:xfrm>
            <a:custGeom>
              <a:avLst/>
              <a:gdLst/>
              <a:ahLst/>
              <a:cxnLst/>
              <a:rect l="l" t="t" r="r" b="b"/>
              <a:pathLst>
                <a:path w="900429" h="3424554">
                  <a:moveTo>
                    <a:pt x="900074" y="0"/>
                  </a:moveTo>
                  <a:lnTo>
                    <a:pt x="0" y="900084"/>
                  </a:lnTo>
                  <a:lnTo>
                    <a:pt x="0" y="3424387"/>
                  </a:lnTo>
                  <a:lnTo>
                    <a:pt x="900074" y="2524312"/>
                  </a:lnTo>
                  <a:lnTo>
                    <a:pt x="900074" y="0"/>
                  </a:lnTo>
                  <a:close/>
                </a:path>
              </a:pathLst>
            </a:custGeom>
            <a:solidFill>
              <a:srgbClr val="ADA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1168989" y="1731049"/>
              <a:ext cx="1023619" cy="1023619"/>
            </a:xfrm>
            <a:custGeom>
              <a:avLst/>
              <a:gdLst/>
              <a:ahLst/>
              <a:cxnLst/>
              <a:rect l="l" t="t" r="r" b="b"/>
              <a:pathLst>
                <a:path w="1023620" h="1023619">
                  <a:moveTo>
                    <a:pt x="1023010" y="0"/>
                  </a:moveTo>
                  <a:lnTo>
                    <a:pt x="0" y="1023021"/>
                  </a:lnTo>
                  <a:lnTo>
                    <a:pt x="122936" y="1023021"/>
                  </a:lnTo>
                  <a:lnTo>
                    <a:pt x="1023010" y="122937"/>
                  </a:lnTo>
                  <a:lnTo>
                    <a:pt x="1023010" y="0"/>
                  </a:lnTo>
                  <a:close/>
                </a:path>
              </a:pathLst>
            </a:custGeom>
            <a:solidFill>
              <a:srgbClr val="DFD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168988" y="1731050"/>
              <a:ext cx="1023619" cy="3547745"/>
            </a:xfrm>
            <a:custGeom>
              <a:avLst/>
              <a:gdLst/>
              <a:ahLst/>
              <a:cxnLst/>
              <a:rect l="l" t="t" r="r" b="b"/>
              <a:pathLst>
                <a:path w="1023620" h="3547745">
                  <a:moveTo>
                    <a:pt x="1023010" y="2647250"/>
                  </a:moveTo>
                  <a:lnTo>
                    <a:pt x="122936" y="3547321"/>
                  </a:lnTo>
                  <a:lnTo>
                    <a:pt x="0" y="3547321"/>
                  </a:lnTo>
                  <a:lnTo>
                    <a:pt x="0" y="1023010"/>
                  </a:lnTo>
                  <a:lnTo>
                    <a:pt x="1023010" y="0"/>
                  </a:lnTo>
                </a:path>
                <a:path w="1023620" h="3547745">
                  <a:moveTo>
                    <a:pt x="0" y="1023010"/>
                  </a:moveTo>
                  <a:lnTo>
                    <a:pt x="122936" y="1023010"/>
                  </a:lnTo>
                  <a:lnTo>
                    <a:pt x="1023010" y="122939"/>
                  </a:lnTo>
                </a:path>
                <a:path w="1023620" h="3547745">
                  <a:moveTo>
                    <a:pt x="122936" y="1023010"/>
                  </a:moveTo>
                  <a:lnTo>
                    <a:pt x="122936" y="3547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1372126" y="2754071"/>
              <a:ext cx="123189" cy="2524760"/>
            </a:xfrm>
            <a:custGeom>
              <a:avLst/>
              <a:gdLst/>
              <a:ahLst/>
              <a:cxnLst/>
              <a:rect l="l" t="t" r="r" b="b"/>
              <a:pathLst>
                <a:path w="123190" h="2524760">
                  <a:moveTo>
                    <a:pt x="122936" y="0"/>
                  </a:moveTo>
                  <a:lnTo>
                    <a:pt x="0" y="0"/>
                  </a:lnTo>
                  <a:lnTo>
                    <a:pt x="0" y="2524302"/>
                  </a:lnTo>
                  <a:lnTo>
                    <a:pt x="122936" y="2524302"/>
                  </a:lnTo>
                  <a:lnTo>
                    <a:pt x="122936" y="0"/>
                  </a:lnTo>
                  <a:close/>
                </a:path>
              </a:pathLst>
            </a:custGeom>
            <a:solidFill>
              <a:srgbClr val="FBE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1495062" y="2057133"/>
              <a:ext cx="697230" cy="3221355"/>
            </a:xfrm>
            <a:custGeom>
              <a:avLst/>
              <a:gdLst/>
              <a:ahLst/>
              <a:cxnLst/>
              <a:rect l="l" t="t" r="r" b="b"/>
              <a:pathLst>
                <a:path w="697229" h="3221354">
                  <a:moveTo>
                    <a:pt x="696937" y="0"/>
                  </a:moveTo>
                  <a:lnTo>
                    <a:pt x="0" y="696937"/>
                  </a:lnTo>
                  <a:lnTo>
                    <a:pt x="0" y="3221240"/>
                  </a:lnTo>
                  <a:lnTo>
                    <a:pt x="696937" y="2524310"/>
                  </a:lnTo>
                  <a:lnTo>
                    <a:pt x="696937" y="0"/>
                  </a:lnTo>
                  <a:close/>
                </a:path>
              </a:pathLst>
            </a:custGeom>
            <a:solidFill>
              <a:srgbClr val="C9B7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1372126" y="1934197"/>
              <a:ext cx="820419" cy="820419"/>
            </a:xfrm>
            <a:custGeom>
              <a:avLst/>
              <a:gdLst/>
              <a:ahLst/>
              <a:cxnLst/>
              <a:rect l="l" t="t" r="r" b="b"/>
              <a:pathLst>
                <a:path w="820420" h="820419">
                  <a:moveTo>
                    <a:pt x="819873" y="0"/>
                  </a:moveTo>
                  <a:lnTo>
                    <a:pt x="0" y="819873"/>
                  </a:lnTo>
                  <a:lnTo>
                    <a:pt x="122936" y="819873"/>
                  </a:lnTo>
                  <a:lnTo>
                    <a:pt x="819873" y="122935"/>
                  </a:lnTo>
                  <a:lnTo>
                    <a:pt x="819873" y="0"/>
                  </a:lnTo>
                  <a:close/>
                </a:path>
              </a:pathLst>
            </a:custGeom>
            <a:solidFill>
              <a:srgbClr val="FCEA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1372125" y="1934187"/>
              <a:ext cx="820419" cy="3344545"/>
            </a:xfrm>
            <a:custGeom>
              <a:avLst/>
              <a:gdLst/>
              <a:ahLst/>
              <a:cxnLst/>
              <a:rect l="l" t="t" r="r" b="b"/>
              <a:pathLst>
                <a:path w="820420" h="3344545">
                  <a:moveTo>
                    <a:pt x="819873" y="2647249"/>
                  </a:moveTo>
                  <a:lnTo>
                    <a:pt x="122936" y="3344185"/>
                  </a:lnTo>
                  <a:lnTo>
                    <a:pt x="0" y="3344185"/>
                  </a:lnTo>
                  <a:lnTo>
                    <a:pt x="0" y="819873"/>
                  </a:lnTo>
                  <a:lnTo>
                    <a:pt x="819873" y="0"/>
                  </a:lnTo>
                </a:path>
                <a:path w="820420" h="3344545">
                  <a:moveTo>
                    <a:pt x="0" y="819873"/>
                  </a:moveTo>
                  <a:lnTo>
                    <a:pt x="122936" y="819873"/>
                  </a:lnTo>
                  <a:lnTo>
                    <a:pt x="819873" y="122938"/>
                  </a:lnTo>
                </a:path>
                <a:path w="820420" h="3344545">
                  <a:moveTo>
                    <a:pt x="122936" y="819873"/>
                  </a:moveTo>
                  <a:lnTo>
                    <a:pt x="122936" y="3344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9158147" y="364236"/>
            <a:ext cx="2766060" cy="99504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486409">
              <a:lnSpc>
                <a:spcPts val="3790"/>
              </a:lnSpc>
              <a:spcBef>
                <a:spcPts val="250"/>
              </a:spcBef>
            </a:pPr>
            <a:r>
              <a:rPr sz="3200" spc="-10" dirty="0">
                <a:latin typeface="Calibri"/>
                <a:cs typeface="Calibri"/>
              </a:rPr>
              <a:t>2x6x28x28 </a:t>
            </a:r>
            <a:r>
              <a:rPr sz="3200" dirty="0">
                <a:latin typeface="Calibri"/>
                <a:cs typeface="Calibri"/>
              </a:rPr>
              <a:t>Batch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outputs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364926" y="1202436"/>
            <a:ext cx="37788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Also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6-</a:t>
            </a:r>
            <a:r>
              <a:rPr sz="3200" dirty="0">
                <a:latin typeface="Calibri"/>
                <a:cs typeface="Calibri"/>
              </a:rPr>
              <a:t>dim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bias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vector: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5374779" y="4957762"/>
            <a:ext cx="1972310" cy="1104265"/>
            <a:chOff x="5374779" y="4957762"/>
            <a:chExt cx="1972310" cy="1104265"/>
          </a:xfrm>
        </p:grpSpPr>
        <p:sp>
          <p:nvSpPr>
            <p:cNvPr id="70" name="object 70"/>
            <p:cNvSpPr/>
            <p:nvPr/>
          </p:nvSpPr>
          <p:spPr>
            <a:xfrm>
              <a:off x="5384304" y="5168163"/>
              <a:ext cx="175895" cy="884555"/>
            </a:xfrm>
            <a:custGeom>
              <a:avLst/>
              <a:gdLst/>
              <a:ahLst/>
              <a:cxnLst/>
              <a:rect l="l" t="t" r="r" b="b"/>
              <a:pathLst>
                <a:path w="175895" h="884554">
                  <a:moveTo>
                    <a:pt x="175425" y="0"/>
                  </a:moveTo>
                  <a:lnTo>
                    <a:pt x="0" y="0"/>
                  </a:lnTo>
                  <a:lnTo>
                    <a:pt x="0" y="884036"/>
                  </a:lnTo>
                  <a:lnTo>
                    <a:pt x="175425" y="884036"/>
                  </a:lnTo>
                  <a:lnTo>
                    <a:pt x="175425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559729" y="4967287"/>
              <a:ext cx="201295" cy="1085215"/>
            </a:xfrm>
            <a:custGeom>
              <a:avLst/>
              <a:gdLst/>
              <a:ahLst/>
              <a:cxnLst/>
              <a:rect l="l" t="t" r="r" b="b"/>
              <a:pathLst>
                <a:path w="201295" h="1085214">
                  <a:moveTo>
                    <a:pt x="200875" y="0"/>
                  </a:moveTo>
                  <a:lnTo>
                    <a:pt x="0" y="200875"/>
                  </a:lnTo>
                  <a:lnTo>
                    <a:pt x="0" y="1084912"/>
                  </a:lnTo>
                  <a:lnTo>
                    <a:pt x="200875" y="884035"/>
                  </a:lnTo>
                  <a:lnTo>
                    <a:pt x="200875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384304" y="4967287"/>
              <a:ext cx="376555" cy="201295"/>
            </a:xfrm>
            <a:custGeom>
              <a:avLst/>
              <a:gdLst/>
              <a:ahLst/>
              <a:cxnLst/>
              <a:rect l="l" t="t" r="r" b="b"/>
              <a:pathLst>
                <a:path w="376554" h="201295">
                  <a:moveTo>
                    <a:pt x="376300" y="0"/>
                  </a:moveTo>
                  <a:lnTo>
                    <a:pt x="200875" y="0"/>
                  </a:lnTo>
                  <a:lnTo>
                    <a:pt x="0" y="200875"/>
                  </a:lnTo>
                  <a:lnTo>
                    <a:pt x="175425" y="200875"/>
                  </a:lnTo>
                  <a:lnTo>
                    <a:pt x="376300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384304" y="4967287"/>
              <a:ext cx="376555" cy="1085215"/>
            </a:xfrm>
            <a:custGeom>
              <a:avLst/>
              <a:gdLst/>
              <a:ahLst/>
              <a:cxnLst/>
              <a:rect l="l" t="t" r="r" b="b"/>
              <a:pathLst>
                <a:path w="376554" h="1085214">
                  <a:moveTo>
                    <a:pt x="0" y="200877"/>
                  </a:moveTo>
                  <a:lnTo>
                    <a:pt x="200877" y="0"/>
                  </a:lnTo>
                  <a:lnTo>
                    <a:pt x="376302" y="0"/>
                  </a:lnTo>
                  <a:lnTo>
                    <a:pt x="376302" y="884040"/>
                  </a:lnTo>
                  <a:lnTo>
                    <a:pt x="175425" y="1084920"/>
                  </a:lnTo>
                  <a:lnTo>
                    <a:pt x="0" y="1084920"/>
                  </a:lnTo>
                  <a:lnTo>
                    <a:pt x="0" y="200877"/>
                  </a:lnTo>
                  <a:close/>
                </a:path>
                <a:path w="376554" h="1085214">
                  <a:moveTo>
                    <a:pt x="0" y="200877"/>
                  </a:moveTo>
                  <a:lnTo>
                    <a:pt x="175425" y="200877"/>
                  </a:lnTo>
                  <a:lnTo>
                    <a:pt x="376302" y="0"/>
                  </a:lnTo>
                </a:path>
                <a:path w="376554" h="1085214">
                  <a:moveTo>
                    <a:pt x="175425" y="200877"/>
                  </a:moveTo>
                  <a:lnTo>
                    <a:pt x="175425" y="1084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697778" y="5168163"/>
              <a:ext cx="175895" cy="884555"/>
            </a:xfrm>
            <a:custGeom>
              <a:avLst/>
              <a:gdLst/>
              <a:ahLst/>
              <a:cxnLst/>
              <a:rect l="l" t="t" r="r" b="b"/>
              <a:pathLst>
                <a:path w="175895" h="884554">
                  <a:moveTo>
                    <a:pt x="175412" y="0"/>
                  </a:moveTo>
                  <a:lnTo>
                    <a:pt x="0" y="0"/>
                  </a:lnTo>
                  <a:lnTo>
                    <a:pt x="0" y="884036"/>
                  </a:lnTo>
                  <a:lnTo>
                    <a:pt x="175412" y="884036"/>
                  </a:lnTo>
                  <a:lnTo>
                    <a:pt x="175412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873191" y="4967287"/>
              <a:ext cx="201295" cy="1085215"/>
            </a:xfrm>
            <a:custGeom>
              <a:avLst/>
              <a:gdLst/>
              <a:ahLst/>
              <a:cxnLst/>
              <a:rect l="l" t="t" r="r" b="b"/>
              <a:pathLst>
                <a:path w="201295" h="1085214">
                  <a:moveTo>
                    <a:pt x="200888" y="0"/>
                  </a:moveTo>
                  <a:lnTo>
                    <a:pt x="0" y="200875"/>
                  </a:lnTo>
                  <a:lnTo>
                    <a:pt x="0" y="1084912"/>
                  </a:lnTo>
                  <a:lnTo>
                    <a:pt x="200888" y="884035"/>
                  </a:lnTo>
                  <a:lnTo>
                    <a:pt x="200888" y="0"/>
                  </a:lnTo>
                  <a:close/>
                </a:path>
              </a:pathLst>
            </a:custGeom>
            <a:solidFill>
              <a:srgbClr val="ADB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697778" y="4967287"/>
              <a:ext cx="376555" cy="201295"/>
            </a:xfrm>
            <a:custGeom>
              <a:avLst/>
              <a:gdLst/>
              <a:ahLst/>
              <a:cxnLst/>
              <a:rect l="l" t="t" r="r" b="b"/>
              <a:pathLst>
                <a:path w="376554" h="201295">
                  <a:moveTo>
                    <a:pt x="376300" y="0"/>
                  </a:moveTo>
                  <a:lnTo>
                    <a:pt x="200875" y="0"/>
                  </a:lnTo>
                  <a:lnTo>
                    <a:pt x="0" y="200875"/>
                  </a:lnTo>
                  <a:lnTo>
                    <a:pt x="175412" y="200875"/>
                  </a:lnTo>
                  <a:lnTo>
                    <a:pt x="376300" y="0"/>
                  </a:lnTo>
                  <a:close/>
                </a:path>
              </a:pathLst>
            </a:custGeom>
            <a:solidFill>
              <a:srgbClr val="DFE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697778" y="4967287"/>
              <a:ext cx="376555" cy="1085215"/>
            </a:xfrm>
            <a:custGeom>
              <a:avLst/>
              <a:gdLst/>
              <a:ahLst/>
              <a:cxnLst/>
              <a:rect l="l" t="t" r="r" b="b"/>
              <a:pathLst>
                <a:path w="376554" h="1085214">
                  <a:moveTo>
                    <a:pt x="0" y="200877"/>
                  </a:moveTo>
                  <a:lnTo>
                    <a:pt x="200877" y="0"/>
                  </a:lnTo>
                  <a:lnTo>
                    <a:pt x="376302" y="0"/>
                  </a:lnTo>
                  <a:lnTo>
                    <a:pt x="376302" y="884040"/>
                  </a:lnTo>
                  <a:lnTo>
                    <a:pt x="175425" y="1084920"/>
                  </a:lnTo>
                  <a:lnTo>
                    <a:pt x="0" y="1084920"/>
                  </a:lnTo>
                  <a:lnTo>
                    <a:pt x="0" y="200877"/>
                  </a:lnTo>
                  <a:close/>
                </a:path>
                <a:path w="376554" h="1085214">
                  <a:moveTo>
                    <a:pt x="0" y="200877"/>
                  </a:moveTo>
                  <a:lnTo>
                    <a:pt x="175425" y="200877"/>
                  </a:lnTo>
                  <a:lnTo>
                    <a:pt x="376302" y="0"/>
                  </a:lnTo>
                </a:path>
                <a:path w="376554" h="1085214">
                  <a:moveTo>
                    <a:pt x="175425" y="200877"/>
                  </a:moveTo>
                  <a:lnTo>
                    <a:pt x="175425" y="1084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016332" y="5168163"/>
              <a:ext cx="175895" cy="884555"/>
            </a:xfrm>
            <a:custGeom>
              <a:avLst/>
              <a:gdLst/>
              <a:ahLst/>
              <a:cxnLst/>
              <a:rect l="l" t="t" r="r" b="b"/>
              <a:pathLst>
                <a:path w="175895" h="884554">
                  <a:moveTo>
                    <a:pt x="175425" y="0"/>
                  </a:moveTo>
                  <a:lnTo>
                    <a:pt x="0" y="0"/>
                  </a:lnTo>
                  <a:lnTo>
                    <a:pt x="0" y="884036"/>
                  </a:lnTo>
                  <a:lnTo>
                    <a:pt x="175425" y="884036"/>
                  </a:lnTo>
                  <a:lnTo>
                    <a:pt x="175425" y="0"/>
                  </a:lnTo>
                  <a:close/>
                </a:path>
              </a:pathLst>
            </a:custGeom>
            <a:solidFill>
              <a:srgbClr val="F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191758" y="4967287"/>
              <a:ext cx="201295" cy="1085215"/>
            </a:xfrm>
            <a:custGeom>
              <a:avLst/>
              <a:gdLst/>
              <a:ahLst/>
              <a:cxnLst/>
              <a:rect l="l" t="t" r="r" b="b"/>
              <a:pathLst>
                <a:path w="201295" h="1085214">
                  <a:moveTo>
                    <a:pt x="200875" y="0"/>
                  </a:moveTo>
                  <a:lnTo>
                    <a:pt x="0" y="200875"/>
                  </a:lnTo>
                  <a:lnTo>
                    <a:pt x="0" y="1084912"/>
                  </a:lnTo>
                  <a:lnTo>
                    <a:pt x="200875" y="884035"/>
                  </a:lnTo>
                  <a:lnTo>
                    <a:pt x="200875" y="0"/>
                  </a:lnTo>
                  <a:close/>
                </a:path>
              </a:pathLst>
            </a:custGeom>
            <a:solidFill>
              <a:srgbClr val="C4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016332" y="4967287"/>
              <a:ext cx="376555" cy="201295"/>
            </a:xfrm>
            <a:custGeom>
              <a:avLst/>
              <a:gdLst/>
              <a:ahLst/>
              <a:cxnLst/>
              <a:rect l="l" t="t" r="r" b="b"/>
              <a:pathLst>
                <a:path w="376554" h="201295">
                  <a:moveTo>
                    <a:pt x="376301" y="0"/>
                  </a:moveTo>
                  <a:lnTo>
                    <a:pt x="200875" y="0"/>
                  </a:lnTo>
                  <a:lnTo>
                    <a:pt x="0" y="200875"/>
                  </a:lnTo>
                  <a:lnTo>
                    <a:pt x="175425" y="200875"/>
                  </a:lnTo>
                  <a:lnTo>
                    <a:pt x="376301" y="0"/>
                  </a:lnTo>
                  <a:close/>
                </a:path>
              </a:pathLst>
            </a:custGeom>
            <a:solidFill>
              <a:srgbClr val="F6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016332" y="4967287"/>
              <a:ext cx="376555" cy="1085215"/>
            </a:xfrm>
            <a:custGeom>
              <a:avLst/>
              <a:gdLst/>
              <a:ahLst/>
              <a:cxnLst/>
              <a:rect l="l" t="t" r="r" b="b"/>
              <a:pathLst>
                <a:path w="376554" h="1085214">
                  <a:moveTo>
                    <a:pt x="0" y="200877"/>
                  </a:moveTo>
                  <a:lnTo>
                    <a:pt x="200877" y="0"/>
                  </a:lnTo>
                  <a:lnTo>
                    <a:pt x="376302" y="0"/>
                  </a:lnTo>
                  <a:lnTo>
                    <a:pt x="376302" y="884040"/>
                  </a:lnTo>
                  <a:lnTo>
                    <a:pt x="175425" y="1084920"/>
                  </a:lnTo>
                  <a:lnTo>
                    <a:pt x="0" y="1084920"/>
                  </a:lnTo>
                  <a:lnTo>
                    <a:pt x="0" y="200877"/>
                  </a:lnTo>
                  <a:close/>
                </a:path>
                <a:path w="376554" h="1085214">
                  <a:moveTo>
                    <a:pt x="0" y="200877"/>
                  </a:moveTo>
                  <a:lnTo>
                    <a:pt x="175425" y="200877"/>
                  </a:lnTo>
                  <a:lnTo>
                    <a:pt x="376302" y="0"/>
                  </a:lnTo>
                </a:path>
                <a:path w="376554" h="1085214">
                  <a:moveTo>
                    <a:pt x="175425" y="200877"/>
                  </a:moveTo>
                  <a:lnTo>
                    <a:pt x="175425" y="1084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328765" y="5168163"/>
              <a:ext cx="175895" cy="884555"/>
            </a:xfrm>
            <a:custGeom>
              <a:avLst/>
              <a:gdLst/>
              <a:ahLst/>
              <a:cxnLst/>
              <a:rect l="l" t="t" r="r" b="b"/>
              <a:pathLst>
                <a:path w="175895" h="884554">
                  <a:moveTo>
                    <a:pt x="175425" y="0"/>
                  </a:moveTo>
                  <a:lnTo>
                    <a:pt x="0" y="0"/>
                  </a:lnTo>
                  <a:lnTo>
                    <a:pt x="0" y="884036"/>
                  </a:lnTo>
                  <a:lnTo>
                    <a:pt x="175425" y="884036"/>
                  </a:lnTo>
                  <a:lnTo>
                    <a:pt x="175425" y="0"/>
                  </a:lnTo>
                  <a:close/>
                </a:path>
              </a:pathLst>
            </a:custGeom>
            <a:solidFill>
              <a:srgbClr val="FFF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504190" y="4967287"/>
              <a:ext cx="201295" cy="1085215"/>
            </a:xfrm>
            <a:custGeom>
              <a:avLst/>
              <a:gdLst/>
              <a:ahLst/>
              <a:cxnLst/>
              <a:rect l="l" t="t" r="r" b="b"/>
              <a:pathLst>
                <a:path w="201295" h="1085214">
                  <a:moveTo>
                    <a:pt x="200875" y="0"/>
                  </a:moveTo>
                  <a:lnTo>
                    <a:pt x="0" y="200875"/>
                  </a:lnTo>
                  <a:lnTo>
                    <a:pt x="0" y="1084912"/>
                  </a:lnTo>
                  <a:lnTo>
                    <a:pt x="200875" y="884035"/>
                  </a:lnTo>
                  <a:lnTo>
                    <a:pt x="200875" y="0"/>
                  </a:lnTo>
                  <a:close/>
                </a:path>
              </a:pathLst>
            </a:custGeom>
            <a:solidFill>
              <a:srgbClr val="CDC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328765" y="4967287"/>
              <a:ext cx="376555" cy="201295"/>
            </a:xfrm>
            <a:custGeom>
              <a:avLst/>
              <a:gdLst/>
              <a:ahLst/>
              <a:cxnLst/>
              <a:rect l="l" t="t" r="r" b="b"/>
              <a:pathLst>
                <a:path w="376554" h="201295">
                  <a:moveTo>
                    <a:pt x="376300" y="0"/>
                  </a:moveTo>
                  <a:lnTo>
                    <a:pt x="200875" y="0"/>
                  </a:lnTo>
                  <a:lnTo>
                    <a:pt x="0" y="200875"/>
                  </a:lnTo>
                  <a:lnTo>
                    <a:pt x="175425" y="200875"/>
                  </a:lnTo>
                  <a:lnTo>
                    <a:pt x="376300" y="0"/>
                  </a:lnTo>
                  <a:close/>
                </a:path>
              </a:pathLst>
            </a:custGeom>
            <a:solidFill>
              <a:srgbClr val="FFF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328765" y="4967287"/>
              <a:ext cx="376555" cy="1085215"/>
            </a:xfrm>
            <a:custGeom>
              <a:avLst/>
              <a:gdLst/>
              <a:ahLst/>
              <a:cxnLst/>
              <a:rect l="l" t="t" r="r" b="b"/>
              <a:pathLst>
                <a:path w="376554" h="1085214">
                  <a:moveTo>
                    <a:pt x="0" y="200877"/>
                  </a:moveTo>
                  <a:lnTo>
                    <a:pt x="200877" y="0"/>
                  </a:lnTo>
                  <a:lnTo>
                    <a:pt x="376302" y="0"/>
                  </a:lnTo>
                  <a:lnTo>
                    <a:pt x="376302" y="884040"/>
                  </a:lnTo>
                  <a:lnTo>
                    <a:pt x="175425" y="1084920"/>
                  </a:lnTo>
                  <a:lnTo>
                    <a:pt x="0" y="1084920"/>
                  </a:lnTo>
                  <a:lnTo>
                    <a:pt x="0" y="200877"/>
                  </a:lnTo>
                  <a:close/>
                </a:path>
                <a:path w="376554" h="1085214">
                  <a:moveTo>
                    <a:pt x="0" y="200877"/>
                  </a:moveTo>
                  <a:lnTo>
                    <a:pt x="175425" y="200877"/>
                  </a:lnTo>
                  <a:lnTo>
                    <a:pt x="376302" y="0"/>
                  </a:lnTo>
                </a:path>
                <a:path w="376554" h="1085214">
                  <a:moveTo>
                    <a:pt x="175425" y="200877"/>
                  </a:moveTo>
                  <a:lnTo>
                    <a:pt x="175425" y="1084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642227" y="5168163"/>
              <a:ext cx="175895" cy="884555"/>
            </a:xfrm>
            <a:custGeom>
              <a:avLst/>
              <a:gdLst/>
              <a:ahLst/>
              <a:cxnLst/>
              <a:rect l="l" t="t" r="r" b="b"/>
              <a:pathLst>
                <a:path w="175895" h="884554">
                  <a:moveTo>
                    <a:pt x="175425" y="0"/>
                  </a:moveTo>
                  <a:lnTo>
                    <a:pt x="0" y="0"/>
                  </a:lnTo>
                  <a:lnTo>
                    <a:pt x="0" y="884036"/>
                  </a:lnTo>
                  <a:lnTo>
                    <a:pt x="175425" y="884036"/>
                  </a:lnTo>
                  <a:lnTo>
                    <a:pt x="175425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817652" y="4967287"/>
              <a:ext cx="201295" cy="1085215"/>
            </a:xfrm>
            <a:custGeom>
              <a:avLst/>
              <a:gdLst/>
              <a:ahLst/>
              <a:cxnLst/>
              <a:rect l="l" t="t" r="r" b="b"/>
              <a:pathLst>
                <a:path w="201295" h="1085214">
                  <a:moveTo>
                    <a:pt x="200875" y="0"/>
                  </a:moveTo>
                  <a:lnTo>
                    <a:pt x="0" y="200875"/>
                  </a:lnTo>
                  <a:lnTo>
                    <a:pt x="0" y="1084912"/>
                  </a:lnTo>
                  <a:lnTo>
                    <a:pt x="200875" y="884035"/>
                  </a:lnTo>
                  <a:lnTo>
                    <a:pt x="200875" y="0"/>
                  </a:lnTo>
                  <a:close/>
                </a:path>
              </a:pathLst>
            </a:custGeom>
            <a:solidFill>
              <a:srgbClr val="ADA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642227" y="4967287"/>
              <a:ext cx="376555" cy="201295"/>
            </a:xfrm>
            <a:custGeom>
              <a:avLst/>
              <a:gdLst/>
              <a:ahLst/>
              <a:cxnLst/>
              <a:rect l="l" t="t" r="r" b="b"/>
              <a:pathLst>
                <a:path w="376554" h="201295">
                  <a:moveTo>
                    <a:pt x="376300" y="0"/>
                  </a:moveTo>
                  <a:lnTo>
                    <a:pt x="200875" y="0"/>
                  </a:lnTo>
                  <a:lnTo>
                    <a:pt x="0" y="200875"/>
                  </a:lnTo>
                  <a:lnTo>
                    <a:pt x="175425" y="200875"/>
                  </a:lnTo>
                  <a:lnTo>
                    <a:pt x="376300" y="0"/>
                  </a:lnTo>
                  <a:close/>
                </a:path>
              </a:pathLst>
            </a:custGeom>
            <a:solidFill>
              <a:srgbClr val="DFD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642227" y="4967287"/>
              <a:ext cx="376555" cy="1085215"/>
            </a:xfrm>
            <a:custGeom>
              <a:avLst/>
              <a:gdLst/>
              <a:ahLst/>
              <a:cxnLst/>
              <a:rect l="l" t="t" r="r" b="b"/>
              <a:pathLst>
                <a:path w="376554" h="1085214">
                  <a:moveTo>
                    <a:pt x="0" y="200877"/>
                  </a:moveTo>
                  <a:lnTo>
                    <a:pt x="200877" y="0"/>
                  </a:lnTo>
                  <a:lnTo>
                    <a:pt x="376302" y="0"/>
                  </a:lnTo>
                  <a:lnTo>
                    <a:pt x="376302" y="884040"/>
                  </a:lnTo>
                  <a:lnTo>
                    <a:pt x="175425" y="1084920"/>
                  </a:lnTo>
                  <a:lnTo>
                    <a:pt x="0" y="1084920"/>
                  </a:lnTo>
                  <a:lnTo>
                    <a:pt x="0" y="200877"/>
                  </a:lnTo>
                  <a:close/>
                </a:path>
                <a:path w="376554" h="1085214">
                  <a:moveTo>
                    <a:pt x="0" y="200877"/>
                  </a:moveTo>
                  <a:lnTo>
                    <a:pt x="175425" y="200877"/>
                  </a:lnTo>
                  <a:lnTo>
                    <a:pt x="376302" y="0"/>
                  </a:lnTo>
                </a:path>
                <a:path w="376554" h="1085214">
                  <a:moveTo>
                    <a:pt x="175425" y="200877"/>
                  </a:moveTo>
                  <a:lnTo>
                    <a:pt x="175425" y="1084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960793" y="5168163"/>
              <a:ext cx="175895" cy="884555"/>
            </a:xfrm>
            <a:custGeom>
              <a:avLst/>
              <a:gdLst/>
              <a:ahLst/>
              <a:cxnLst/>
              <a:rect l="l" t="t" r="r" b="b"/>
              <a:pathLst>
                <a:path w="175895" h="884554">
                  <a:moveTo>
                    <a:pt x="175425" y="0"/>
                  </a:moveTo>
                  <a:lnTo>
                    <a:pt x="0" y="0"/>
                  </a:lnTo>
                  <a:lnTo>
                    <a:pt x="0" y="884036"/>
                  </a:lnTo>
                  <a:lnTo>
                    <a:pt x="175425" y="884036"/>
                  </a:lnTo>
                  <a:lnTo>
                    <a:pt x="175425" y="0"/>
                  </a:lnTo>
                  <a:close/>
                </a:path>
              </a:pathLst>
            </a:custGeom>
            <a:solidFill>
              <a:srgbClr val="FBE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136218" y="4967287"/>
              <a:ext cx="201295" cy="1085215"/>
            </a:xfrm>
            <a:custGeom>
              <a:avLst/>
              <a:gdLst/>
              <a:ahLst/>
              <a:cxnLst/>
              <a:rect l="l" t="t" r="r" b="b"/>
              <a:pathLst>
                <a:path w="201295" h="1085214">
                  <a:moveTo>
                    <a:pt x="200875" y="0"/>
                  </a:moveTo>
                  <a:lnTo>
                    <a:pt x="0" y="200875"/>
                  </a:lnTo>
                  <a:lnTo>
                    <a:pt x="0" y="1084912"/>
                  </a:lnTo>
                  <a:lnTo>
                    <a:pt x="200875" y="884035"/>
                  </a:lnTo>
                  <a:lnTo>
                    <a:pt x="200875" y="0"/>
                  </a:lnTo>
                  <a:close/>
                </a:path>
              </a:pathLst>
            </a:custGeom>
            <a:solidFill>
              <a:srgbClr val="C9B7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960793" y="4967287"/>
              <a:ext cx="376555" cy="201295"/>
            </a:xfrm>
            <a:custGeom>
              <a:avLst/>
              <a:gdLst/>
              <a:ahLst/>
              <a:cxnLst/>
              <a:rect l="l" t="t" r="r" b="b"/>
              <a:pathLst>
                <a:path w="376554" h="201295">
                  <a:moveTo>
                    <a:pt x="376300" y="0"/>
                  </a:moveTo>
                  <a:lnTo>
                    <a:pt x="200875" y="0"/>
                  </a:lnTo>
                  <a:lnTo>
                    <a:pt x="0" y="200875"/>
                  </a:lnTo>
                  <a:lnTo>
                    <a:pt x="175425" y="200875"/>
                  </a:lnTo>
                  <a:lnTo>
                    <a:pt x="376300" y="0"/>
                  </a:lnTo>
                  <a:close/>
                </a:path>
              </a:pathLst>
            </a:custGeom>
            <a:solidFill>
              <a:srgbClr val="FCEA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960793" y="4967287"/>
              <a:ext cx="376555" cy="1085215"/>
            </a:xfrm>
            <a:custGeom>
              <a:avLst/>
              <a:gdLst/>
              <a:ahLst/>
              <a:cxnLst/>
              <a:rect l="l" t="t" r="r" b="b"/>
              <a:pathLst>
                <a:path w="376554" h="1085214">
                  <a:moveTo>
                    <a:pt x="0" y="200877"/>
                  </a:moveTo>
                  <a:lnTo>
                    <a:pt x="200877" y="0"/>
                  </a:lnTo>
                  <a:lnTo>
                    <a:pt x="376302" y="0"/>
                  </a:lnTo>
                  <a:lnTo>
                    <a:pt x="376302" y="884040"/>
                  </a:lnTo>
                  <a:lnTo>
                    <a:pt x="175425" y="1084920"/>
                  </a:lnTo>
                  <a:lnTo>
                    <a:pt x="0" y="1084920"/>
                  </a:lnTo>
                  <a:lnTo>
                    <a:pt x="0" y="200877"/>
                  </a:lnTo>
                  <a:close/>
                </a:path>
                <a:path w="376554" h="1085214">
                  <a:moveTo>
                    <a:pt x="0" y="200877"/>
                  </a:moveTo>
                  <a:lnTo>
                    <a:pt x="175425" y="200877"/>
                  </a:lnTo>
                  <a:lnTo>
                    <a:pt x="376302" y="0"/>
                  </a:lnTo>
                </a:path>
                <a:path w="376554" h="1085214">
                  <a:moveTo>
                    <a:pt x="175425" y="200877"/>
                  </a:moveTo>
                  <a:lnTo>
                    <a:pt x="175425" y="1084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4990655" y="2921889"/>
            <a:ext cx="2508885" cy="120078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759460" marR="124460" indent="-627380">
              <a:lnSpc>
                <a:spcPts val="4300"/>
              </a:lnSpc>
              <a:spcBef>
                <a:spcPts val="310"/>
              </a:spcBef>
            </a:pPr>
            <a:r>
              <a:rPr sz="3600" spc="-20" dirty="0">
                <a:latin typeface="Calibri"/>
                <a:cs typeface="Calibri"/>
              </a:rPr>
              <a:t>Convolution </a:t>
            </a:r>
            <a:r>
              <a:rPr sz="3600" spc="-10" dirty="0">
                <a:latin typeface="Calibri"/>
                <a:cs typeface="Calibri"/>
              </a:rPr>
              <a:t>Layer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7653502" y="3483952"/>
            <a:ext cx="687070" cy="76200"/>
          </a:xfrm>
          <a:custGeom>
            <a:avLst/>
            <a:gdLst/>
            <a:ahLst/>
            <a:cxnLst/>
            <a:rect l="l" t="t" r="r" b="b"/>
            <a:pathLst>
              <a:path w="687070" h="76200">
                <a:moveTo>
                  <a:pt x="610400" y="0"/>
                </a:moveTo>
                <a:lnTo>
                  <a:pt x="610400" y="76200"/>
                </a:lnTo>
                <a:lnTo>
                  <a:pt x="661200" y="50800"/>
                </a:lnTo>
                <a:lnTo>
                  <a:pt x="623100" y="50800"/>
                </a:lnTo>
                <a:lnTo>
                  <a:pt x="623100" y="25400"/>
                </a:lnTo>
                <a:lnTo>
                  <a:pt x="661200" y="25400"/>
                </a:lnTo>
                <a:lnTo>
                  <a:pt x="610400" y="0"/>
                </a:lnTo>
                <a:close/>
              </a:path>
              <a:path w="687070" h="76200">
                <a:moveTo>
                  <a:pt x="610400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610400" y="50800"/>
                </a:lnTo>
                <a:lnTo>
                  <a:pt x="610400" y="25400"/>
                </a:lnTo>
                <a:close/>
              </a:path>
              <a:path w="687070" h="76200">
                <a:moveTo>
                  <a:pt x="661200" y="25400"/>
                </a:moveTo>
                <a:lnTo>
                  <a:pt x="623100" y="25400"/>
                </a:lnTo>
                <a:lnTo>
                  <a:pt x="623100" y="50800"/>
                </a:lnTo>
                <a:lnTo>
                  <a:pt x="661200" y="50800"/>
                </a:lnTo>
                <a:lnTo>
                  <a:pt x="686600" y="38100"/>
                </a:lnTo>
                <a:lnTo>
                  <a:pt x="66120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246774" y="4198073"/>
            <a:ext cx="76200" cy="646430"/>
          </a:xfrm>
          <a:custGeom>
            <a:avLst/>
            <a:gdLst/>
            <a:ahLst/>
            <a:cxnLst/>
            <a:rect l="l" t="t" r="r" b="b"/>
            <a:pathLst>
              <a:path w="76200" h="646429">
                <a:moveTo>
                  <a:pt x="50800" y="63499"/>
                </a:moveTo>
                <a:lnTo>
                  <a:pt x="25400" y="63499"/>
                </a:lnTo>
                <a:lnTo>
                  <a:pt x="25400" y="646290"/>
                </a:lnTo>
                <a:lnTo>
                  <a:pt x="50800" y="646290"/>
                </a:lnTo>
                <a:lnTo>
                  <a:pt x="50800" y="63499"/>
                </a:lnTo>
                <a:close/>
              </a:path>
              <a:path w="76200" h="646429">
                <a:moveTo>
                  <a:pt x="38100" y="0"/>
                </a:moveTo>
                <a:lnTo>
                  <a:pt x="0" y="76199"/>
                </a:lnTo>
                <a:lnTo>
                  <a:pt x="25400" y="76199"/>
                </a:lnTo>
                <a:lnTo>
                  <a:pt x="25400" y="63499"/>
                </a:lnTo>
                <a:lnTo>
                  <a:pt x="69850" y="63499"/>
                </a:lnTo>
                <a:lnTo>
                  <a:pt x="38100" y="0"/>
                </a:lnTo>
                <a:close/>
              </a:path>
              <a:path w="76200" h="646429">
                <a:moveTo>
                  <a:pt x="69850" y="63499"/>
                </a:moveTo>
                <a:lnTo>
                  <a:pt x="50800" y="63499"/>
                </a:lnTo>
                <a:lnTo>
                  <a:pt x="50800" y="76199"/>
                </a:lnTo>
                <a:lnTo>
                  <a:pt x="76200" y="76199"/>
                </a:lnTo>
                <a:lnTo>
                  <a:pt x="69850" y="63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3721036" y="4981957"/>
            <a:ext cx="1380490" cy="99821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20345" marR="5080" indent="-208279">
              <a:lnSpc>
                <a:spcPts val="3820"/>
              </a:lnSpc>
              <a:spcBef>
                <a:spcPts val="215"/>
              </a:spcBef>
            </a:pPr>
            <a:r>
              <a:rPr sz="3200" spc="-10" dirty="0">
                <a:latin typeface="Calibri"/>
                <a:cs typeface="Calibri"/>
              </a:rPr>
              <a:t>6x3x5x5 filters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5430532" y="1824621"/>
            <a:ext cx="1741805" cy="307975"/>
            <a:chOff x="5430532" y="1824621"/>
            <a:chExt cx="1741805" cy="307975"/>
          </a:xfrm>
        </p:grpSpPr>
        <p:sp>
          <p:nvSpPr>
            <p:cNvPr id="99" name="object 99"/>
            <p:cNvSpPr/>
            <p:nvPr/>
          </p:nvSpPr>
          <p:spPr>
            <a:xfrm>
              <a:off x="5440057" y="1834146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288569" y="0"/>
                  </a:moveTo>
                  <a:lnTo>
                    <a:pt x="0" y="0"/>
                  </a:lnTo>
                  <a:lnTo>
                    <a:pt x="0" y="288569"/>
                  </a:lnTo>
                  <a:lnTo>
                    <a:pt x="288569" y="288569"/>
                  </a:lnTo>
                  <a:lnTo>
                    <a:pt x="288569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440057" y="1834146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0" y="0"/>
                  </a:moveTo>
                  <a:lnTo>
                    <a:pt x="288568" y="0"/>
                  </a:lnTo>
                  <a:lnTo>
                    <a:pt x="288568" y="288568"/>
                  </a:lnTo>
                  <a:lnTo>
                    <a:pt x="0" y="28856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728627" y="1834146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288569" y="0"/>
                  </a:moveTo>
                  <a:lnTo>
                    <a:pt x="0" y="0"/>
                  </a:lnTo>
                  <a:lnTo>
                    <a:pt x="0" y="288569"/>
                  </a:lnTo>
                  <a:lnTo>
                    <a:pt x="288569" y="288569"/>
                  </a:lnTo>
                  <a:lnTo>
                    <a:pt x="288569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728627" y="1834146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0" y="0"/>
                  </a:moveTo>
                  <a:lnTo>
                    <a:pt x="288568" y="0"/>
                  </a:lnTo>
                  <a:lnTo>
                    <a:pt x="288568" y="288568"/>
                  </a:lnTo>
                  <a:lnTo>
                    <a:pt x="0" y="28856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017552" y="1834146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288569" y="0"/>
                  </a:moveTo>
                  <a:lnTo>
                    <a:pt x="0" y="0"/>
                  </a:lnTo>
                  <a:lnTo>
                    <a:pt x="0" y="288569"/>
                  </a:lnTo>
                  <a:lnTo>
                    <a:pt x="288569" y="288569"/>
                  </a:lnTo>
                  <a:lnTo>
                    <a:pt x="288569" y="0"/>
                  </a:lnTo>
                  <a:close/>
                </a:path>
              </a:pathLst>
            </a:custGeom>
            <a:solidFill>
              <a:srgbClr val="F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017552" y="1834146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0" y="0"/>
                  </a:moveTo>
                  <a:lnTo>
                    <a:pt x="288568" y="0"/>
                  </a:lnTo>
                  <a:lnTo>
                    <a:pt x="288568" y="288568"/>
                  </a:lnTo>
                  <a:lnTo>
                    <a:pt x="0" y="28856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310896" y="1834146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288569" y="0"/>
                  </a:moveTo>
                  <a:lnTo>
                    <a:pt x="0" y="0"/>
                  </a:lnTo>
                  <a:lnTo>
                    <a:pt x="0" y="288569"/>
                  </a:lnTo>
                  <a:lnTo>
                    <a:pt x="288569" y="288569"/>
                  </a:lnTo>
                  <a:lnTo>
                    <a:pt x="288569" y="0"/>
                  </a:lnTo>
                  <a:close/>
                </a:path>
              </a:pathLst>
            </a:custGeom>
            <a:solidFill>
              <a:srgbClr val="FFF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310896" y="1834146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0" y="0"/>
                  </a:moveTo>
                  <a:lnTo>
                    <a:pt x="288568" y="0"/>
                  </a:lnTo>
                  <a:lnTo>
                    <a:pt x="288568" y="288568"/>
                  </a:lnTo>
                  <a:lnTo>
                    <a:pt x="0" y="28856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602298" y="1834146"/>
              <a:ext cx="272415" cy="288925"/>
            </a:xfrm>
            <a:custGeom>
              <a:avLst/>
              <a:gdLst/>
              <a:ahLst/>
              <a:cxnLst/>
              <a:rect l="l" t="t" r="r" b="b"/>
              <a:pathLst>
                <a:path w="272415" h="288925">
                  <a:moveTo>
                    <a:pt x="0" y="288569"/>
                  </a:moveTo>
                  <a:lnTo>
                    <a:pt x="271945" y="288569"/>
                  </a:lnTo>
                  <a:lnTo>
                    <a:pt x="271945" y="0"/>
                  </a:lnTo>
                  <a:lnTo>
                    <a:pt x="0" y="0"/>
                  </a:lnTo>
                  <a:lnTo>
                    <a:pt x="0" y="288569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602298" y="1834146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0" y="0"/>
                  </a:moveTo>
                  <a:lnTo>
                    <a:pt x="288568" y="0"/>
                  </a:lnTo>
                  <a:lnTo>
                    <a:pt x="288568" y="288568"/>
                  </a:lnTo>
                  <a:lnTo>
                    <a:pt x="0" y="28856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874243" y="1834146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288569" y="0"/>
                  </a:moveTo>
                  <a:lnTo>
                    <a:pt x="0" y="0"/>
                  </a:lnTo>
                  <a:lnTo>
                    <a:pt x="0" y="288569"/>
                  </a:lnTo>
                  <a:lnTo>
                    <a:pt x="288569" y="288569"/>
                  </a:lnTo>
                  <a:lnTo>
                    <a:pt x="288569" y="0"/>
                  </a:lnTo>
                  <a:close/>
                </a:path>
              </a:pathLst>
            </a:custGeom>
            <a:solidFill>
              <a:srgbClr val="FBE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874243" y="1834146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0" y="0"/>
                  </a:moveTo>
                  <a:lnTo>
                    <a:pt x="288568" y="0"/>
                  </a:lnTo>
                  <a:lnTo>
                    <a:pt x="288568" y="288568"/>
                  </a:lnTo>
                  <a:lnTo>
                    <a:pt x="0" y="28856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111"/>
          <p:cNvSpPr/>
          <p:nvPr/>
        </p:nvSpPr>
        <p:spPr>
          <a:xfrm>
            <a:off x="6241275" y="2181110"/>
            <a:ext cx="76200" cy="689610"/>
          </a:xfrm>
          <a:custGeom>
            <a:avLst/>
            <a:gdLst/>
            <a:ahLst/>
            <a:cxnLst/>
            <a:rect l="l" t="t" r="r" b="b"/>
            <a:pathLst>
              <a:path w="76200" h="689610">
                <a:moveTo>
                  <a:pt x="25400" y="613206"/>
                </a:moveTo>
                <a:lnTo>
                  <a:pt x="0" y="613206"/>
                </a:lnTo>
                <a:lnTo>
                  <a:pt x="38100" y="689406"/>
                </a:lnTo>
                <a:lnTo>
                  <a:pt x="69850" y="625906"/>
                </a:lnTo>
                <a:lnTo>
                  <a:pt x="25400" y="625906"/>
                </a:lnTo>
                <a:lnTo>
                  <a:pt x="25400" y="613206"/>
                </a:lnTo>
                <a:close/>
              </a:path>
              <a:path w="76200" h="689610">
                <a:moveTo>
                  <a:pt x="50800" y="0"/>
                </a:moveTo>
                <a:lnTo>
                  <a:pt x="25400" y="0"/>
                </a:lnTo>
                <a:lnTo>
                  <a:pt x="25400" y="625906"/>
                </a:lnTo>
                <a:lnTo>
                  <a:pt x="50800" y="625906"/>
                </a:lnTo>
                <a:lnTo>
                  <a:pt x="50800" y="0"/>
                </a:lnTo>
                <a:close/>
              </a:path>
              <a:path w="76200" h="689610">
                <a:moveTo>
                  <a:pt x="76200" y="613206"/>
                </a:moveTo>
                <a:lnTo>
                  <a:pt x="50800" y="613206"/>
                </a:lnTo>
                <a:lnTo>
                  <a:pt x="50800" y="625906"/>
                </a:lnTo>
                <a:lnTo>
                  <a:pt x="69850" y="625906"/>
                </a:lnTo>
                <a:lnTo>
                  <a:pt x="76200" y="6132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13" name="object 113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114" name="object 114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228600"/>
            <a:ext cx="700786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dirty="0" err="1"/>
              <a:t>Last</a:t>
            </a:r>
            <a:r>
              <a:rPr lang="tr-TR" spc="-75" dirty="0"/>
              <a:t> </a:t>
            </a:r>
            <a:r>
              <a:rPr lang="tr-TR" dirty="0"/>
              <a:t>Time:</a:t>
            </a:r>
            <a:r>
              <a:rPr lang="tr-TR" spc="-75" dirty="0"/>
              <a:t> </a:t>
            </a:r>
            <a:r>
              <a:rPr lang="tr-TR" spc="-10" dirty="0" err="1"/>
              <a:t>Backpropagation</a:t>
            </a:r>
            <a:endParaRPr lang="tr-TR"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1306144" y="2241740"/>
            <a:ext cx="1085850" cy="377825"/>
            <a:chOff x="1306144" y="2241740"/>
            <a:chExt cx="1085850" cy="3778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9631" y="2255226"/>
              <a:ext cx="1058767" cy="33044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312887" y="2248484"/>
              <a:ext cx="1072515" cy="364490"/>
            </a:xfrm>
            <a:custGeom>
              <a:avLst/>
              <a:gdLst/>
              <a:ahLst/>
              <a:cxnLst/>
              <a:rect l="l" t="t" r="r" b="b"/>
              <a:pathLst>
                <a:path w="1072514" h="364489">
                  <a:moveTo>
                    <a:pt x="0" y="0"/>
                  </a:moveTo>
                  <a:lnTo>
                    <a:pt x="1072255" y="0"/>
                  </a:lnTo>
                  <a:lnTo>
                    <a:pt x="1072255" y="364162"/>
                  </a:lnTo>
                  <a:lnTo>
                    <a:pt x="0" y="364162"/>
                  </a:lnTo>
                  <a:lnTo>
                    <a:pt x="0" y="0"/>
                  </a:lnTo>
                  <a:close/>
                </a:path>
              </a:pathLst>
            </a:custGeom>
            <a:ln w="134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48633" y="2400211"/>
            <a:ext cx="269875" cy="674370"/>
          </a:xfrm>
          <a:prstGeom prst="rect">
            <a:avLst/>
          </a:prstGeom>
          <a:solidFill>
            <a:srgbClr val="F3F3F3"/>
          </a:solidFill>
          <a:ln w="6743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0"/>
              </a:spcBef>
            </a:pPr>
            <a:endParaRPr sz="1300">
              <a:latin typeface="Times New Roman"/>
              <a:cs typeface="Times New Roman"/>
            </a:endParaRPr>
          </a:p>
          <a:p>
            <a:pPr marR="5715" algn="ctr">
              <a:lnSpc>
                <a:spcPct val="100000"/>
              </a:lnSpc>
            </a:pPr>
            <a:r>
              <a:rPr sz="1300" spc="-50" dirty="0">
                <a:latin typeface="Calibri"/>
                <a:cs typeface="Calibri"/>
              </a:rPr>
              <a:t>x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78574" y="2707487"/>
            <a:ext cx="421640" cy="240665"/>
          </a:xfrm>
          <a:custGeom>
            <a:avLst/>
            <a:gdLst/>
            <a:ahLst/>
            <a:cxnLst/>
            <a:rect l="l" t="t" r="r" b="b"/>
            <a:pathLst>
              <a:path w="421640" h="240664">
                <a:moveTo>
                  <a:pt x="3318" y="0"/>
                </a:moveTo>
                <a:lnTo>
                  <a:pt x="0" y="5880"/>
                </a:lnTo>
                <a:lnTo>
                  <a:pt x="384376" y="223151"/>
                </a:lnTo>
                <a:lnTo>
                  <a:pt x="376071" y="237832"/>
                </a:lnTo>
                <a:lnTo>
                  <a:pt x="421257" y="240131"/>
                </a:lnTo>
                <a:lnTo>
                  <a:pt x="395984" y="202603"/>
                </a:lnTo>
                <a:lnTo>
                  <a:pt x="387691" y="217284"/>
                </a:lnTo>
                <a:lnTo>
                  <a:pt x="3318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7496" y="3169005"/>
            <a:ext cx="661035" cy="674370"/>
          </a:xfrm>
          <a:prstGeom prst="rect">
            <a:avLst/>
          </a:prstGeom>
          <a:solidFill>
            <a:srgbClr val="F3F3F3"/>
          </a:solidFill>
          <a:ln w="6743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0"/>
              </a:spcBef>
            </a:pPr>
            <a:endParaRPr sz="1300">
              <a:latin typeface="Times New Roman"/>
              <a:cs typeface="Times New Roman"/>
            </a:endParaRPr>
          </a:p>
          <a:p>
            <a:pPr marR="4445" algn="ctr">
              <a:lnSpc>
                <a:spcPct val="100000"/>
              </a:lnSpc>
            </a:pPr>
            <a:r>
              <a:rPr sz="1300" spc="-50" dirty="0">
                <a:latin typeface="Calibri"/>
                <a:cs typeface="Calibri"/>
              </a:rPr>
              <a:t>W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37722" y="2835059"/>
            <a:ext cx="2480945" cy="697230"/>
            <a:chOff x="1037722" y="2835059"/>
            <a:chExt cx="2480945" cy="697230"/>
          </a:xfrm>
        </p:grpSpPr>
        <p:sp>
          <p:nvSpPr>
            <p:cNvPr id="10" name="object 10"/>
            <p:cNvSpPr/>
            <p:nvPr/>
          </p:nvSpPr>
          <p:spPr>
            <a:xfrm>
              <a:off x="1037722" y="3162261"/>
              <a:ext cx="482600" cy="370205"/>
            </a:xfrm>
            <a:custGeom>
              <a:avLst/>
              <a:gdLst/>
              <a:ahLst/>
              <a:cxnLst/>
              <a:rect l="l" t="t" r="r" b="b"/>
              <a:pathLst>
                <a:path w="482600" h="370204">
                  <a:moveTo>
                    <a:pt x="482163" y="0"/>
                  </a:moveTo>
                  <a:lnTo>
                    <a:pt x="437725" y="8496"/>
                  </a:lnTo>
                  <a:lnTo>
                    <a:pt x="447974" y="21894"/>
                  </a:lnTo>
                  <a:lnTo>
                    <a:pt x="0" y="364464"/>
                  </a:lnTo>
                  <a:lnTo>
                    <a:pt x="4097" y="369824"/>
                  </a:lnTo>
                  <a:lnTo>
                    <a:pt x="452064" y="27254"/>
                  </a:lnTo>
                  <a:lnTo>
                    <a:pt x="462313" y="40639"/>
                  </a:lnTo>
                  <a:lnTo>
                    <a:pt x="482163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06245" y="2838551"/>
              <a:ext cx="438784" cy="445134"/>
            </a:xfrm>
            <a:custGeom>
              <a:avLst/>
              <a:gdLst/>
              <a:ahLst/>
              <a:cxnLst/>
              <a:rect l="l" t="t" r="r" b="b"/>
              <a:pathLst>
                <a:path w="438785" h="445135">
                  <a:moveTo>
                    <a:pt x="219176" y="0"/>
                  </a:moveTo>
                  <a:lnTo>
                    <a:pt x="175002" y="4521"/>
                  </a:lnTo>
                  <a:lnTo>
                    <a:pt x="133859" y="17489"/>
                  </a:lnTo>
                  <a:lnTo>
                    <a:pt x="96629" y="38009"/>
                  </a:lnTo>
                  <a:lnTo>
                    <a:pt x="64192" y="65185"/>
                  </a:lnTo>
                  <a:lnTo>
                    <a:pt x="37429" y="98123"/>
                  </a:lnTo>
                  <a:lnTo>
                    <a:pt x="17222" y="135927"/>
                  </a:lnTo>
                  <a:lnTo>
                    <a:pt x="4452" y="177703"/>
                  </a:lnTo>
                  <a:lnTo>
                    <a:pt x="0" y="222554"/>
                  </a:lnTo>
                  <a:lnTo>
                    <a:pt x="4452" y="267402"/>
                  </a:lnTo>
                  <a:lnTo>
                    <a:pt x="17222" y="309174"/>
                  </a:lnTo>
                  <a:lnTo>
                    <a:pt x="37429" y="346976"/>
                  </a:lnTo>
                  <a:lnTo>
                    <a:pt x="64192" y="379912"/>
                  </a:lnTo>
                  <a:lnTo>
                    <a:pt x="96629" y="407087"/>
                  </a:lnTo>
                  <a:lnTo>
                    <a:pt x="133859" y="427607"/>
                  </a:lnTo>
                  <a:lnTo>
                    <a:pt x="175002" y="440575"/>
                  </a:lnTo>
                  <a:lnTo>
                    <a:pt x="219176" y="445096"/>
                  </a:lnTo>
                  <a:lnTo>
                    <a:pt x="263346" y="440575"/>
                  </a:lnTo>
                  <a:lnTo>
                    <a:pt x="304486" y="427607"/>
                  </a:lnTo>
                  <a:lnTo>
                    <a:pt x="341714" y="407087"/>
                  </a:lnTo>
                  <a:lnTo>
                    <a:pt x="374149" y="379912"/>
                  </a:lnTo>
                  <a:lnTo>
                    <a:pt x="400911" y="346976"/>
                  </a:lnTo>
                  <a:lnTo>
                    <a:pt x="421117" y="309174"/>
                  </a:lnTo>
                  <a:lnTo>
                    <a:pt x="433887" y="267402"/>
                  </a:lnTo>
                  <a:lnTo>
                    <a:pt x="438340" y="222554"/>
                  </a:lnTo>
                  <a:lnTo>
                    <a:pt x="433887" y="177703"/>
                  </a:lnTo>
                  <a:lnTo>
                    <a:pt x="421117" y="135927"/>
                  </a:lnTo>
                  <a:lnTo>
                    <a:pt x="400911" y="98123"/>
                  </a:lnTo>
                  <a:lnTo>
                    <a:pt x="374149" y="65185"/>
                  </a:lnTo>
                  <a:lnTo>
                    <a:pt x="341714" y="38009"/>
                  </a:lnTo>
                  <a:lnTo>
                    <a:pt x="304486" y="17489"/>
                  </a:lnTo>
                  <a:lnTo>
                    <a:pt x="263346" y="4521"/>
                  </a:lnTo>
                  <a:lnTo>
                    <a:pt x="219176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06245" y="2838551"/>
              <a:ext cx="438784" cy="445134"/>
            </a:xfrm>
            <a:custGeom>
              <a:avLst/>
              <a:gdLst/>
              <a:ahLst/>
              <a:cxnLst/>
              <a:rect l="l" t="t" r="r" b="b"/>
              <a:pathLst>
                <a:path w="438785" h="445135">
                  <a:moveTo>
                    <a:pt x="0" y="222543"/>
                  </a:moveTo>
                  <a:lnTo>
                    <a:pt x="4452" y="177693"/>
                  </a:lnTo>
                  <a:lnTo>
                    <a:pt x="17223" y="135919"/>
                  </a:lnTo>
                  <a:lnTo>
                    <a:pt x="37431" y="98117"/>
                  </a:lnTo>
                  <a:lnTo>
                    <a:pt x="64194" y="65181"/>
                  </a:lnTo>
                  <a:lnTo>
                    <a:pt x="96630" y="38007"/>
                  </a:lnTo>
                  <a:lnTo>
                    <a:pt x="133860" y="17488"/>
                  </a:lnTo>
                  <a:lnTo>
                    <a:pt x="175001" y="4521"/>
                  </a:lnTo>
                  <a:lnTo>
                    <a:pt x="219171" y="0"/>
                  </a:lnTo>
                  <a:lnTo>
                    <a:pt x="263342" y="4521"/>
                  </a:lnTo>
                  <a:lnTo>
                    <a:pt x="304483" y="17488"/>
                  </a:lnTo>
                  <a:lnTo>
                    <a:pt x="341712" y="38007"/>
                  </a:lnTo>
                  <a:lnTo>
                    <a:pt x="374149" y="65181"/>
                  </a:lnTo>
                  <a:lnTo>
                    <a:pt x="400912" y="98117"/>
                  </a:lnTo>
                  <a:lnTo>
                    <a:pt x="421119" y="135919"/>
                  </a:lnTo>
                  <a:lnTo>
                    <a:pt x="433890" y="177693"/>
                  </a:lnTo>
                  <a:lnTo>
                    <a:pt x="438343" y="222543"/>
                  </a:lnTo>
                  <a:lnTo>
                    <a:pt x="433890" y="267393"/>
                  </a:lnTo>
                  <a:lnTo>
                    <a:pt x="421119" y="309167"/>
                  </a:lnTo>
                  <a:lnTo>
                    <a:pt x="400912" y="346969"/>
                  </a:lnTo>
                  <a:lnTo>
                    <a:pt x="374149" y="379905"/>
                  </a:lnTo>
                  <a:lnTo>
                    <a:pt x="341712" y="407080"/>
                  </a:lnTo>
                  <a:lnTo>
                    <a:pt x="304483" y="427598"/>
                  </a:lnTo>
                  <a:lnTo>
                    <a:pt x="263342" y="440565"/>
                  </a:lnTo>
                  <a:lnTo>
                    <a:pt x="219171" y="445087"/>
                  </a:lnTo>
                  <a:lnTo>
                    <a:pt x="175001" y="440565"/>
                  </a:lnTo>
                  <a:lnTo>
                    <a:pt x="133860" y="427598"/>
                  </a:lnTo>
                  <a:lnTo>
                    <a:pt x="96630" y="407080"/>
                  </a:lnTo>
                  <a:lnTo>
                    <a:pt x="64194" y="379905"/>
                  </a:lnTo>
                  <a:lnTo>
                    <a:pt x="37431" y="346969"/>
                  </a:lnTo>
                  <a:lnTo>
                    <a:pt x="17223" y="309167"/>
                  </a:lnTo>
                  <a:lnTo>
                    <a:pt x="4452" y="267393"/>
                  </a:lnTo>
                  <a:lnTo>
                    <a:pt x="0" y="222543"/>
                  </a:lnTo>
                  <a:close/>
                </a:path>
              </a:pathLst>
            </a:custGeom>
            <a:ln w="6743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69640" y="2838551"/>
              <a:ext cx="445134" cy="445134"/>
            </a:xfrm>
            <a:custGeom>
              <a:avLst/>
              <a:gdLst/>
              <a:ahLst/>
              <a:cxnLst/>
              <a:rect l="l" t="t" r="r" b="b"/>
              <a:pathLst>
                <a:path w="445135" h="445135">
                  <a:moveTo>
                    <a:pt x="222542" y="0"/>
                  </a:moveTo>
                  <a:lnTo>
                    <a:pt x="177690" y="4521"/>
                  </a:lnTo>
                  <a:lnTo>
                    <a:pt x="135916" y="17489"/>
                  </a:lnTo>
                  <a:lnTo>
                    <a:pt x="98114" y="38009"/>
                  </a:lnTo>
                  <a:lnTo>
                    <a:pt x="65179" y="65185"/>
                  </a:lnTo>
                  <a:lnTo>
                    <a:pt x="38005" y="98123"/>
                  </a:lnTo>
                  <a:lnTo>
                    <a:pt x="17487" y="135927"/>
                  </a:lnTo>
                  <a:lnTo>
                    <a:pt x="4521" y="177703"/>
                  </a:lnTo>
                  <a:lnTo>
                    <a:pt x="0" y="222554"/>
                  </a:lnTo>
                  <a:lnTo>
                    <a:pt x="4521" y="267402"/>
                  </a:lnTo>
                  <a:lnTo>
                    <a:pt x="17487" y="309174"/>
                  </a:lnTo>
                  <a:lnTo>
                    <a:pt x="38005" y="346976"/>
                  </a:lnTo>
                  <a:lnTo>
                    <a:pt x="65179" y="379912"/>
                  </a:lnTo>
                  <a:lnTo>
                    <a:pt x="98114" y="407087"/>
                  </a:lnTo>
                  <a:lnTo>
                    <a:pt x="135916" y="427607"/>
                  </a:lnTo>
                  <a:lnTo>
                    <a:pt x="177690" y="440575"/>
                  </a:lnTo>
                  <a:lnTo>
                    <a:pt x="222542" y="445096"/>
                  </a:lnTo>
                  <a:lnTo>
                    <a:pt x="267389" y="440575"/>
                  </a:lnTo>
                  <a:lnTo>
                    <a:pt x="309161" y="427607"/>
                  </a:lnTo>
                  <a:lnTo>
                    <a:pt x="346963" y="407087"/>
                  </a:lnTo>
                  <a:lnTo>
                    <a:pt x="379899" y="379912"/>
                  </a:lnTo>
                  <a:lnTo>
                    <a:pt x="407075" y="346976"/>
                  </a:lnTo>
                  <a:lnTo>
                    <a:pt x="427594" y="309174"/>
                  </a:lnTo>
                  <a:lnTo>
                    <a:pt x="440562" y="267402"/>
                  </a:lnTo>
                  <a:lnTo>
                    <a:pt x="445084" y="222554"/>
                  </a:lnTo>
                  <a:lnTo>
                    <a:pt x="440562" y="177703"/>
                  </a:lnTo>
                  <a:lnTo>
                    <a:pt x="427594" y="135927"/>
                  </a:lnTo>
                  <a:lnTo>
                    <a:pt x="407075" y="98123"/>
                  </a:lnTo>
                  <a:lnTo>
                    <a:pt x="379899" y="65185"/>
                  </a:lnTo>
                  <a:lnTo>
                    <a:pt x="346963" y="38009"/>
                  </a:lnTo>
                  <a:lnTo>
                    <a:pt x="309161" y="17489"/>
                  </a:lnTo>
                  <a:lnTo>
                    <a:pt x="267389" y="4521"/>
                  </a:lnTo>
                  <a:lnTo>
                    <a:pt x="222542" y="0"/>
                  </a:lnTo>
                  <a:close/>
                </a:path>
              </a:pathLst>
            </a:custGeom>
            <a:solidFill>
              <a:srgbClr val="F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69640" y="2838551"/>
              <a:ext cx="445134" cy="445134"/>
            </a:xfrm>
            <a:custGeom>
              <a:avLst/>
              <a:gdLst/>
              <a:ahLst/>
              <a:cxnLst/>
              <a:rect l="l" t="t" r="r" b="b"/>
              <a:pathLst>
                <a:path w="445135" h="445135">
                  <a:moveTo>
                    <a:pt x="0" y="222543"/>
                  </a:moveTo>
                  <a:lnTo>
                    <a:pt x="4521" y="177693"/>
                  </a:lnTo>
                  <a:lnTo>
                    <a:pt x="17488" y="135919"/>
                  </a:lnTo>
                  <a:lnTo>
                    <a:pt x="38007" y="98117"/>
                  </a:lnTo>
                  <a:lnTo>
                    <a:pt x="65181" y="65181"/>
                  </a:lnTo>
                  <a:lnTo>
                    <a:pt x="98117" y="38007"/>
                  </a:lnTo>
                  <a:lnTo>
                    <a:pt x="135919" y="17488"/>
                  </a:lnTo>
                  <a:lnTo>
                    <a:pt x="177693" y="4521"/>
                  </a:lnTo>
                  <a:lnTo>
                    <a:pt x="222543" y="0"/>
                  </a:lnTo>
                  <a:lnTo>
                    <a:pt x="267393" y="4521"/>
                  </a:lnTo>
                  <a:lnTo>
                    <a:pt x="309167" y="17488"/>
                  </a:lnTo>
                  <a:lnTo>
                    <a:pt x="346969" y="38007"/>
                  </a:lnTo>
                  <a:lnTo>
                    <a:pt x="379905" y="65181"/>
                  </a:lnTo>
                  <a:lnTo>
                    <a:pt x="407080" y="98117"/>
                  </a:lnTo>
                  <a:lnTo>
                    <a:pt x="427598" y="135919"/>
                  </a:lnTo>
                  <a:lnTo>
                    <a:pt x="440565" y="177693"/>
                  </a:lnTo>
                  <a:lnTo>
                    <a:pt x="445087" y="222543"/>
                  </a:lnTo>
                  <a:lnTo>
                    <a:pt x="440565" y="267393"/>
                  </a:lnTo>
                  <a:lnTo>
                    <a:pt x="427598" y="309167"/>
                  </a:lnTo>
                  <a:lnTo>
                    <a:pt x="407080" y="346969"/>
                  </a:lnTo>
                  <a:lnTo>
                    <a:pt x="379905" y="379905"/>
                  </a:lnTo>
                  <a:lnTo>
                    <a:pt x="346969" y="407080"/>
                  </a:lnTo>
                  <a:lnTo>
                    <a:pt x="309167" y="427598"/>
                  </a:lnTo>
                  <a:lnTo>
                    <a:pt x="267393" y="440565"/>
                  </a:lnTo>
                  <a:lnTo>
                    <a:pt x="222543" y="445087"/>
                  </a:lnTo>
                  <a:lnTo>
                    <a:pt x="177693" y="440565"/>
                  </a:lnTo>
                  <a:lnTo>
                    <a:pt x="135919" y="427598"/>
                  </a:lnTo>
                  <a:lnTo>
                    <a:pt x="98117" y="407080"/>
                  </a:lnTo>
                  <a:lnTo>
                    <a:pt x="65181" y="379905"/>
                  </a:lnTo>
                  <a:lnTo>
                    <a:pt x="38007" y="346969"/>
                  </a:lnTo>
                  <a:lnTo>
                    <a:pt x="17488" y="309167"/>
                  </a:lnTo>
                  <a:lnTo>
                    <a:pt x="4521" y="267393"/>
                  </a:lnTo>
                  <a:lnTo>
                    <a:pt x="0" y="222543"/>
                  </a:lnTo>
                  <a:close/>
                </a:path>
              </a:pathLst>
            </a:custGeom>
            <a:ln w="6743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641409" y="2241740"/>
            <a:ext cx="3183255" cy="364490"/>
            <a:chOff x="2641409" y="2241740"/>
            <a:chExt cx="3183255" cy="36449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4896" y="2255225"/>
              <a:ext cx="3156064" cy="33718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648153" y="2248484"/>
              <a:ext cx="3169920" cy="351155"/>
            </a:xfrm>
            <a:custGeom>
              <a:avLst/>
              <a:gdLst/>
              <a:ahLst/>
              <a:cxnLst/>
              <a:rect l="l" t="t" r="r" b="b"/>
              <a:pathLst>
                <a:path w="3169920" h="351155">
                  <a:moveTo>
                    <a:pt x="0" y="0"/>
                  </a:moveTo>
                  <a:lnTo>
                    <a:pt x="3169560" y="0"/>
                  </a:lnTo>
                  <a:lnTo>
                    <a:pt x="3169560" y="350674"/>
                  </a:lnTo>
                  <a:lnTo>
                    <a:pt x="0" y="350674"/>
                  </a:lnTo>
                  <a:lnTo>
                    <a:pt x="0" y="0"/>
                  </a:lnTo>
                  <a:close/>
                </a:path>
              </a:pathLst>
            </a:custGeom>
            <a:ln w="134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191662" y="2952736"/>
            <a:ext cx="197485" cy="202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" marR="5080" indent="-27305">
              <a:lnSpc>
                <a:spcPct val="104600"/>
              </a:lnSpc>
              <a:spcBef>
                <a:spcPts val="100"/>
              </a:spcBef>
            </a:pPr>
            <a:r>
              <a:rPr sz="550" spc="-10" dirty="0">
                <a:latin typeface="Calibri"/>
                <a:cs typeface="Calibri"/>
              </a:rPr>
              <a:t>hinge</a:t>
            </a:r>
            <a:r>
              <a:rPr sz="550" spc="500" dirty="0">
                <a:latin typeface="Calibri"/>
                <a:cs typeface="Calibri"/>
              </a:rPr>
              <a:t> </a:t>
            </a:r>
            <a:r>
              <a:rPr sz="550" spc="-20" dirty="0">
                <a:latin typeface="Calibri"/>
                <a:cs typeface="Calibri"/>
              </a:rPr>
              <a:t>loss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49598" y="3040875"/>
            <a:ext cx="574675" cy="40640"/>
          </a:xfrm>
          <a:custGeom>
            <a:avLst/>
            <a:gdLst/>
            <a:ahLst/>
            <a:cxnLst/>
            <a:rect l="l" t="t" r="r" b="b"/>
            <a:pathLst>
              <a:path w="574675" h="40639">
                <a:moveTo>
                  <a:pt x="533717" y="0"/>
                </a:moveTo>
                <a:lnTo>
                  <a:pt x="533717" y="16852"/>
                </a:lnTo>
                <a:lnTo>
                  <a:pt x="0" y="16852"/>
                </a:lnTo>
                <a:lnTo>
                  <a:pt x="0" y="23596"/>
                </a:lnTo>
                <a:lnTo>
                  <a:pt x="533717" y="23596"/>
                </a:lnTo>
                <a:lnTo>
                  <a:pt x="533717" y="40462"/>
                </a:lnTo>
                <a:lnTo>
                  <a:pt x="574179" y="20231"/>
                </a:lnTo>
                <a:lnTo>
                  <a:pt x="533717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1086976" y="3202724"/>
            <a:ext cx="3416935" cy="718820"/>
            <a:chOff x="1086976" y="3202724"/>
            <a:chExt cx="3416935" cy="718820"/>
          </a:xfrm>
        </p:grpSpPr>
        <p:sp>
          <p:nvSpPr>
            <p:cNvPr id="21" name="object 21"/>
            <p:cNvSpPr/>
            <p:nvPr/>
          </p:nvSpPr>
          <p:spPr>
            <a:xfrm>
              <a:off x="1086976" y="3202724"/>
              <a:ext cx="3416935" cy="516890"/>
            </a:xfrm>
            <a:custGeom>
              <a:avLst/>
              <a:gdLst/>
              <a:ahLst/>
              <a:cxnLst/>
              <a:rect l="l" t="t" r="r" b="b"/>
              <a:pathLst>
                <a:path w="3416935" h="516889">
                  <a:moveTo>
                    <a:pt x="3396263" y="0"/>
                  </a:moveTo>
                  <a:lnTo>
                    <a:pt x="3376032" y="40462"/>
                  </a:lnTo>
                  <a:lnTo>
                    <a:pt x="3392885" y="40462"/>
                  </a:lnTo>
                  <a:lnTo>
                    <a:pt x="3392885" y="510070"/>
                  </a:lnTo>
                  <a:lnTo>
                    <a:pt x="0" y="510070"/>
                  </a:lnTo>
                  <a:lnTo>
                    <a:pt x="0" y="516813"/>
                  </a:lnTo>
                  <a:lnTo>
                    <a:pt x="3398117" y="516813"/>
                  </a:lnTo>
                  <a:lnTo>
                    <a:pt x="3399628" y="515315"/>
                  </a:lnTo>
                  <a:lnTo>
                    <a:pt x="3399628" y="40462"/>
                  </a:lnTo>
                  <a:lnTo>
                    <a:pt x="3416494" y="40462"/>
                  </a:lnTo>
                  <a:lnTo>
                    <a:pt x="3396263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04514" y="3472472"/>
              <a:ext cx="438784" cy="445134"/>
            </a:xfrm>
            <a:custGeom>
              <a:avLst/>
              <a:gdLst/>
              <a:ahLst/>
              <a:cxnLst/>
              <a:rect l="l" t="t" r="r" b="b"/>
              <a:pathLst>
                <a:path w="438785" h="445135">
                  <a:moveTo>
                    <a:pt x="219163" y="0"/>
                  </a:moveTo>
                  <a:lnTo>
                    <a:pt x="174993" y="4521"/>
                  </a:lnTo>
                  <a:lnTo>
                    <a:pt x="133854" y="17487"/>
                  </a:lnTo>
                  <a:lnTo>
                    <a:pt x="96626" y="38005"/>
                  </a:lnTo>
                  <a:lnTo>
                    <a:pt x="64190" y="65179"/>
                  </a:lnTo>
                  <a:lnTo>
                    <a:pt x="37429" y="98114"/>
                  </a:lnTo>
                  <a:lnTo>
                    <a:pt x="17222" y="135916"/>
                  </a:lnTo>
                  <a:lnTo>
                    <a:pt x="4452" y="177690"/>
                  </a:lnTo>
                  <a:lnTo>
                    <a:pt x="0" y="222542"/>
                  </a:lnTo>
                  <a:lnTo>
                    <a:pt x="4452" y="267393"/>
                  </a:lnTo>
                  <a:lnTo>
                    <a:pt x="17222" y="309167"/>
                  </a:lnTo>
                  <a:lnTo>
                    <a:pt x="37429" y="346969"/>
                  </a:lnTo>
                  <a:lnTo>
                    <a:pt x="64190" y="379904"/>
                  </a:lnTo>
                  <a:lnTo>
                    <a:pt x="96626" y="407078"/>
                  </a:lnTo>
                  <a:lnTo>
                    <a:pt x="133854" y="427596"/>
                  </a:lnTo>
                  <a:lnTo>
                    <a:pt x="174993" y="440563"/>
                  </a:lnTo>
                  <a:lnTo>
                    <a:pt x="219163" y="445084"/>
                  </a:lnTo>
                  <a:lnTo>
                    <a:pt x="263334" y="440563"/>
                  </a:lnTo>
                  <a:lnTo>
                    <a:pt x="304475" y="427596"/>
                  </a:lnTo>
                  <a:lnTo>
                    <a:pt x="341705" y="407078"/>
                  </a:lnTo>
                  <a:lnTo>
                    <a:pt x="374143" y="379904"/>
                  </a:lnTo>
                  <a:lnTo>
                    <a:pt x="400907" y="346969"/>
                  </a:lnTo>
                  <a:lnTo>
                    <a:pt x="421115" y="309167"/>
                  </a:lnTo>
                  <a:lnTo>
                    <a:pt x="433887" y="267393"/>
                  </a:lnTo>
                  <a:lnTo>
                    <a:pt x="438340" y="222542"/>
                  </a:lnTo>
                  <a:lnTo>
                    <a:pt x="433887" y="177690"/>
                  </a:lnTo>
                  <a:lnTo>
                    <a:pt x="421115" y="135916"/>
                  </a:lnTo>
                  <a:lnTo>
                    <a:pt x="400907" y="98114"/>
                  </a:lnTo>
                  <a:lnTo>
                    <a:pt x="374143" y="65179"/>
                  </a:lnTo>
                  <a:lnTo>
                    <a:pt x="341705" y="38005"/>
                  </a:lnTo>
                  <a:lnTo>
                    <a:pt x="304475" y="17487"/>
                  </a:lnTo>
                  <a:lnTo>
                    <a:pt x="263334" y="4521"/>
                  </a:lnTo>
                  <a:lnTo>
                    <a:pt x="219163" y="0"/>
                  </a:lnTo>
                  <a:close/>
                </a:path>
              </a:pathLst>
            </a:custGeom>
            <a:solidFill>
              <a:srgbClr val="B6D6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04514" y="3472472"/>
              <a:ext cx="438784" cy="445134"/>
            </a:xfrm>
            <a:custGeom>
              <a:avLst/>
              <a:gdLst/>
              <a:ahLst/>
              <a:cxnLst/>
              <a:rect l="l" t="t" r="r" b="b"/>
              <a:pathLst>
                <a:path w="438785" h="445135">
                  <a:moveTo>
                    <a:pt x="0" y="222543"/>
                  </a:moveTo>
                  <a:lnTo>
                    <a:pt x="4452" y="177693"/>
                  </a:lnTo>
                  <a:lnTo>
                    <a:pt x="17223" y="135919"/>
                  </a:lnTo>
                  <a:lnTo>
                    <a:pt x="37431" y="98117"/>
                  </a:lnTo>
                  <a:lnTo>
                    <a:pt x="64194" y="65181"/>
                  </a:lnTo>
                  <a:lnTo>
                    <a:pt x="96630" y="38007"/>
                  </a:lnTo>
                  <a:lnTo>
                    <a:pt x="133860" y="17488"/>
                  </a:lnTo>
                  <a:lnTo>
                    <a:pt x="175001" y="4521"/>
                  </a:lnTo>
                  <a:lnTo>
                    <a:pt x="219171" y="0"/>
                  </a:lnTo>
                  <a:lnTo>
                    <a:pt x="263342" y="4521"/>
                  </a:lnTo>
                  <a:lnTo>
                    <a:pt x="304483" y="17488"/>
                  </a:lnTo>
                  <a:lnTo>
                    <a:pt x="341712" y="38007"/>
                  </a:lnTo>
                  <a:lnTo>
                    <a:pt x="374149" y="65181"/>
                  </a:lnTo>
                  <a:lnTo>
                    <a:pt x="400912" y="98117"/>
                  </a:lnTo>
                  <a:lnTo>
                    <a:pt x="421119" y="135919"/>
                  </a:lnTo>
                  <a:lnTo>
                    <a:pt x="433890" y="177693"/>
                  </a:lnTo>
                  <a:lnTo>
                    <a:pt x="438343" y="222543"/>
                  </a:lnTo>
                  <a:lnTo>
                    <a:pt x="433890" y="267393"/>
                  </a:lnTo>
                  <a:lnTo>
                    <a:pt x="421119" y="309167"/>
                  </a:lnTo>
                  <a:lnTo>
                    <a:pt x="400912" y="346969"/>
                  </a:lnTo>
                  <a:lnTo>
                    <a:pt x="374149" y="379905"/>
                  </a:lnTo>
                  <a:lnTo>
                    <a:pt x="341712" y="407080"/>
                  </a:lnTo>
                  <a:lnTo>
                    <a:pt x="304483" y="427598"/>
                  </a:lnTo>
                  <a:lnTo>
                    <a:pt x="263342" y="440565"/>
                  </a:lnTo>
                  <a:lnTo>
                    <a:pt x="219171" y="445087"/>
                  </a:lnTo>
                  <a:lnTo>
                    <a:pt x="175001" y="440565"/>
                  </a:lnTo>
                  <a:lnTo>
                    <a:pt x="133860" y="427598"/>
                  </a:lnTo>
                  <a:lnTo>
                    <a:pt x="96630" y="407080"/>
                  </a:lnTo>
                  <a:lnTo>
                    <a:pt x="64194" y="379905"/>
                  </a:lnTo>
                  <a:lnTo>
                    <a:pt x="37431" y="346969"/>
                  </a:lnTo>
                  <a:lnTo>
                    <a:pt x="17223" y="309167"/>
                  </a:lnTo>
                  <a:lnTo>
                    <a:pt x="4452" y="267393"/>
                  </a:lnTo>
                  <a:lnTo>
                    <a:pt x="0" y="222543"/>
                  </a:lnTo>
                  <a:close/>
                </a:path>
              </a:pathLst>
            </a:custGeom>
            <a:ln w="6743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363683" y="3568279"/>
            <a:ext cx="113664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-50" dirty="0">
                <a:latin typeface="Calibri"/>
                <a:cs typeface="Calibri"/>
              </a:rPr>
              <a:t>R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699929" y="2915983"/>
            <a:ext cx="931544" cy="1228090"/>
            <a:chOff x="3699929" y="2915983"/>
            <a:chExt cx="931544" cy="1228090"/>
          </a:xfrm>
        </p:grpSpPr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13657" y="3846739"/>
              <a:ext cx="573217" cy="28323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706914" y="3839997"/>
              <a:ext cx="586740" cy="297180"/>
            </a:xfrm>
            <a:custGeom>
              <a:avLst/>
              <a:gdLst/>
              <a:ahLst/>
              <a:cxnLst/>
              <a:rect l="l" t="t" r="r" b="b"/>
              <a:pathLst>
                <a:path w="586739" h="297179">
                  <a:moveTo>
                    <a:pt x="0" y="0"/>
                  </a:moveTo>
                  <a:lnTo>
                    <a:pt x="586705" y="0"/>
                  </a:lnTo>
                  <a:lnTo>
                    <a:pt x="586705" y="296724"/>
                  </a:lnTo>
                  <a:lnTo>
                    <a:pt x="0" y="296724"/>
                  </a:lnTo>
                  <a:lnTo>
                    <a:pt x="0" y="0"/>
                  </a:lnTo>
                  <a:close/>
                </a:path>
              </a:pathLst>
            </a:custGeom>
            <a:ln w="13487">
              <a:solidFill>
                <a:srgbClr val="3776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337456" y="2919475"/>
              <a:ext cx="290195" cy="283845"/>
            </a:xfrm>
            <a:custGeom>
              <a:avLst/>
              <a:gdLst/>
              <a:ahLst/>
              <a:cxnLst/>
              <a:rect l="l" t="t" r="r" b="b"/>
              <a:pathLst>
                <a:path w="290195" h="283844">
                  <a:moveTo>
                    <a:pt x="144995" y="0"/>
                  </a:moveTo>
                  <a:lnTo>
                    <a:pt x="99168" y="7220"/>
                  </a:lnTo>
                  <a:lnTo>
                    <a:pt x="59365" y="27326"/>
                  </a:lnTo>
                  <a:lnTo>
                    <a:pt x="27977" y="57985"/>
                  </a:lnTo>
                  <a:lnTo>
                    <a:pt x="7392" y="96864"/>
                  </a:lnTo>
                  <a:lnTo>
                    <a:pt x="0" y="141630"/>
                  </a:lnTo>
                  <a:lnTo>
                    <a:pt x="7392" y="186389"/>
                  </a:lnTo>
                  <a:lnTo>
                    <a:pt x="27977" y="225265"/>
                  </a:lnTo>
                  <a:lnTo>
                    <a:pt x="59365" y="255922"/>
                  </a:lnTo>
                  <a:lnTo>
                    <a:pt x="99168" y="276027"/>
                  </a:lnTo>
                  <a:lnTo>
                    <a:pt x="144995" y="283248"/>
                  </a:lnTo>
                  <a:lnTo>
                    <a:pt x="190822" y="276027"/>
                  </a:lnTo>
                  <a:lnTo>
                    <a:pt x="230621" y="255922"/>
                  </a:lnTo>
                  <a:lnTo>
                    <a:pt x="262006" y="225265"/>
                  </a:lnTo>
                  <a:lnTo>
                    <a:pt x="282587" y="186389"/>
                  </a:lnTo>
                  <a:lnTo>
                    <a:pt x="289979" y="141630"/>
                  </a:lnTo>
                  <a:lnTo>
                    <a:pt x="282587" y="96864"/>
                  </a:lnTo>
                  <a:lnTo>
                    <a:pt x="262006" y="57985"/>
                  </a:lnTo>
                  <a:lnTo>
                    <a:pt x="230621" y="27326"/>
                  </a:lnTo>
                  <a:lnTo>
                    <a:pt x="190822" y="7220"/>
                  </a:lnTo>
                  <a:lnTo>
                    <a:pt x="144995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337456" y="2919475"/>
              <a:ext cx="290195" cy="283845"/>
            </a:xfrm>
            <a:custGeom>
              <a:avLst/>
              <a:gdLst/>
              <a:ahLst/>
              <a:cxnLst/>
              <a:rect l="l" t="t" r="r" b="b"/>
              <a:pathLst>
                <a:path w="290195" h="283844">
                  <a:moveTo>
                    <a:pt x="0" y="141618"/>
                  </a:moveTo>
                  <a:lnTo>
                    <a:pt x="7391" y="96856"/>
                  </a:lnTo>
                  <a:lnTo>
                    <a:pt x="27974" y="57980"/>
                  </a:lnTo>
                  <a:lnTo>
                    <a:pt x="59361" y="27324"/>
                  </a:lnTo>
                  <a:lnTo>
                    <a:pt x="99162" y="7219"/>
                  </a:lnTo>
                  <a:lnTo>
                    <a:pt x="144990" y="0"/>
                  </a:lnTo>
                  <a:lnTo>
                    <a:pt x="190818" y="7219"/>
                  </a:lnTo>
                  <a:lnTo>
                    <a:pt x="230619" y="27324"/>
                  </a:lnTo>
                  <a:lnTo>
                    <a:pt x="262006" y="57980"/>
                  </a:lnTo>
                  <a:lnTo>
                    <a:pt x="282589" y="96856"/>
                  </a:lnTo>
                  <a:lnTo>
                    <a:pt x="289981" y="141618"/>
                  </a:lnTo>
                  <a:lnTo>
                    <a:pt x="282589" y="186381"/>
                  </a:lnTo>
                  <a:lnTo>
                    <a:pt x="262006" y="225256"/>
                  </a:lnTo>
                  <a:lnTo>
                    <a:pt x="230619" y="255913"/>
                  </a:lnTo>
                  <a:lnTo>
                    <a:pt x="190818" y="276017"/>
                  </a:lnTo>
                  <a:lnTo>
                    <a:pt x="144990" y="283237"/>
                  </a:lnTo>
                  <a:lnTo>
                    <a:pt x="99162" y="276017"/>
                  </a:lnTo>
                  <a:lnTo>
                    <a:pt x="59361" y="255913"/>
                  </a:lnTo>
                  <a:lnTo>
                    <a:pt x="27974" y="225256"/>
                  </a:lnTo>
                  <a:lnTo>
                    <a:pt x="7391" y="186381"/>
                  </a:lnTo>
                  <a:lnTo>
                    <a:pt x="0" y="141618"/>
                  </a:lnTo>
                  <a:close/>
                </a:path>
              </a:pathLst>
            </a:custGeom>
            <a:ln w="6743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442752" y="2990443"/>
            <a:ext cx="6604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50" dirty="0">
                <a:latin typeface="Calibri"/>
                <a:cs typeface="Calibri"/>
              </a:rPr>
              <a:t>+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661153" y="3040875"/>
            <a:ext cx="574675" cy="40640"/>
          </a:xfrm>
          <a:custGeom>
            <a:avLst/>
            <a:gdLst/>
            <a:ahLst/>
            <a:cxnLst/>
            <a:rect l="l" t="t" r="r" b="b"/>
            <a:pathLst>
              <a:path w="574675" h="40639">
                <a:moveTo>
                  <a:pt x="533730" y="0"/>
                </a:moveTo>
                <a:lnTo>
                  <a:pt x="533730" y="16852"/>
                </a:lnTo>
                <a:lnTo>
                  <a:pt x="0" y="16852"/>
                </a:lnTo>
                <a:lnTo>
                  <a:pt x="0" y="23596"/>
                </a:lnTo>
                <a:lnTo>
                  <a:pt x="533730" y="23596"/>
                </a:lnTo>
                <a:lnTo>
                  <a:pt x="533730" y="40462"/>
                </a:lnTo>
                <a:lnTo>
                  <a:pt x="574192" y="20231"/>
                </a:lnTo>
                <a:lnTo>
                  <a:pt x="533730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368010" y="2953409"/>
            <a:ext cx="9398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-50" dirty="0">
                <a:latin typeface="Calibri"/>
                <a:cs typeface="Calibri"/>
              </a:rPr>
              <a:t>L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126297" y="2845167"/>
            <a:ext cx="908050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1" u="heavy" spc="300" dirty="0">
                <a:uFill>
                  <a:solidFill>
                    <a:srgbClr val="44536A"/>
                  </a:solidFill>
                </a:uFill>
                <a:latin typeface="Calibri"/>
                <a:cs typeface="Calibri"/>
              </a:rPr>
              <a:t>  </a:t>
            </a:r>
            <a:r>
              <a:rPr sz="1300" b="1" u="heavy" dirty="0">
                <a:uFill>
                  <a:solidFill>
                    <a:srgbClr val="44536A"/>
                  </a:solidFill>
                </a:uFill>
                <a:latin typeface="Calibri"/>
                <a:cs typeface="Calibri"/>
              </a:rPr>
              <a:t>s</a:t>
            </a:r>
            <a:r>
              <a:rPr sz="1300" b="1" u="heavy" spc="30" dirty="0">
                <a:uFill>
                  <a:solidFill>
                    <a:srgbClr val="44536A"/>
                  </a:solidFill>
                </a:uFill>
                <a:latin typeface="Calibri"/>
                <a:cs typeface="Calibri"/>
              </a:rPr>
              <a:t> </a:t>
            </a:r>
            <a:r>
              <a:rPr sz="1300" u="heavy" spc="-10" dirty="0">
                <a:uFill>
                  <a:solidFill>
                    <a:srgbClr val="44536A"/>
                  </a:solidFill>
                </a:uFill>
                <a:latin typeface="Calibri"/>
                <a:cs typeface="Calibri"/>
              </a:rPr>
              <a:t>(scores)</a:t>
            </a:r>
            <a:r>
              <a:rPr sz="1300" u="heavy" spc="500" dirty="0">
                <a:uFill>
                  <a:solidFill>
                    <a:srgbClr val="44536A"/>
                  </a:solidFill>
                </a:uFill>
                <a:latin typeface="Calibri"/>
                <a:cs typeface="Calibri"/>
              </a:rPr>
              <a:t> 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749501" y="2912235"/>
            <a:ext cx="160020" cy="3492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00" spc="-50" dirty="0">
                <a:latin typeface="Calibri"/>
                <a:cs typeface="Calibri"/>
              </a:rPr>
              <a:t>*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45389" y="1340611"/>
            <a:ext cx="390271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spc="-10" dirty="0">
                <a:latin typeface="Calibri"/>
                <a:cs typeface="Calibri"/>
              </a:rPr>
              <a:t>Represent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complex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expressions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computational graphs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44487" y="4477004"/>
            <a:ext cx="3983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Forward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pass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computes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outputs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44487" y="5214620"/>
            <a:ext cx="4344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Backward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pass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computes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gradients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00818" y="4362272"/>
            <a:ext cx="4307205" cy="76200"/>
          </a:xfrm>
          <a:custGeom>
            <a:avLst/>
            <a:gdLst/>
            <a:ahLst/>
            <a:cxnLst/>
            <a:rect l="l" t="t" r="r" b="b"/>
            <a:pathLst>
              <a:path w="4307205" h="76200">
                <a:moveTo>
                  <a:pt x="4230413" y="0"/>
                </a:moveTo>
                <a:lnTo>
                  <a:pt x="4230413" y="76200"/>
                </a:lnTo>
                <a:lnTo>
                  <a:pt x="4287563" y="47625"/>
                </a:lnTo>
                <a:lnTo>
                  <a:pt x="4243113" y="47625"/>
                </a:lnTo>
                <a:lnTo>
                  <a:pt x="4243113" y="28575"/>
                </a:lnTo>
                <a:lnTo>
                  <a:pt x="4287563" y="28575"/>
                </a:lnTo>
                <a:lnTo>
                  <a:pt x="4230413" y="0"/>
                </a:lnTo>
                <a:close/>
              </a:path>
              <a:path w="4307205" h="76200">
                <a:moveTo>
                  <a:pt x="4230413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4230413" y="47625"/>
                </a:lnTo>
                <a:lnTo>
                  <a:pt x="4230413" y="28575"/>
                </a:lnTo>
                <a:close/>
              </a:path>
              <a:path w="4307205" h="76200">
                <a:moveTo>
                  <a:pt x="4287563" y="28575"/>
                </a:moveTo>
                <a:lnTo>
                  <a:pt x="4243113" y="28575"/>
                </a:lnTo>
                <a:lnTo>
                  <a:pt x="4243113" y="47625"/>
                </a:lnTo>
                <a:lnTo>
                  <a:pt x="4287563" y="47625"/>
                </a:lnTo>
                <a:lnTo>
                  <a:pt x="4306613" y="38100"/>
                </a:lnTo>
                <a:lnTo>
                  <a:pt x="4287563" y="28575"/>
                </a:lnTo>
                <a:close/>
              </a:path>
            </a:pathLst>
          </a:custGeom>
          <a:solidFill>
            <a:srgbClr val="5382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2726" y="5192331"/>
            <a:ext cx="4559300" cy="76200"/>
          </a:xfrm>
          <a:custGeom>
            <a:avLst/>
            <a:gdLst/>
            <a:ahLst/>
            <a:cxnLst/>
            <a:rect l="l" t="t" r="r" b="b"/>
            <a:pathLst>
              <a:path w="4559300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47624"/>
                </a:lnTo>
                <a:lnTo>
                  <a:pt x="63503" y="47624"/>
                </a:lnTo>
                <a:lnTo>
                  <a:pt x="63503" y="28574"/>
                </a:lnTo>
                <a:lnTo>
                  <a:pt x="76200" y="28574"/>
                </a:lnTo>
                <a:lnTo>
                  <a:pt x="76200" y="0"/>
                </a:lnTo>
                <a:close/>
              </a:path>
              <a:path w="4559300" h="76200">
                <a:moveTo>
                  <a:pt x="76200" y="28574"/>
                </a:moveTo>
                <a:lnTo>
                  <a:pt x="63503" y="28574"/>
                </a:lnTo>
                <a:lnTo>
                  <a:pt x="63503" y="47624"/>
                </a:lnTo>
                <a:lnTo>
                  <a:pt x="76200" y="47624"/>
                </a:lnTo>
                <a:lnTo>
                  <a:pt x="76200" y="28574"/>
                </a:lnTo>
                <a:close/>
              </a:path>
              <a:path w="4559300" h="76200">
                <a:moveTo>
                  <a:pt x="4558873" y="28574"/>
                </a:moveTo>
                <a:lnTo>
                  <a:pt x="76200" y="28574"/>
                </a:lnTo>
                <a:lnTo>
                  <a:pt x="76200" y="47624"/>
                </a:lnTo>
                <a:lnTo>
                  <a:pt x="4558873" y="47624"/>
                </a:lnTo>
                <a:lnTo>
                  <a:pt x="4558873" y="2857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40"/>
          <p:cNvGrpSpPr/>
          <p:nvPr/>
        </p:nvGrpSpPr>
        <p:grpSpPr>
          <a:xfrm>
            <a:off x="6517170" y="2864154"/>
            <a:ext cx="5218430" cy="2299970"/>
            <a:chOff x="6517170" y="2864154"/>
            <a:chExt cx="5218430" cy="2299970"/>
          </a:xfrm>
        </p:grpSpPr>
        <p:sp>
          <p:nvSpPr>
            <p:cNvPr id="41" name="object 41"/>
            <p:cNvSpPr/>
            <p:nvPr/>
          </p:nvSpPr>
          <p:spPr>
            <a:xfrm>
              <a:off x="7990510" y="2888399"/>
              <a:ext cx="2268855" cy="2268855"/>
            </a:xfrm>
            <a:custGeom>
              <a:avLst/>
              <a:gdLst/>
              <a:ahLst/>
              <a:cxnLst/>
              <a:rect l="l" t="t" r="r" b="b"/>
              <a:pathLst>
                <a:path w="2268854" h="2268854">
                  <a:moveTo>
                    <a:pt x="1134414" y="0"/>
                  </a:moveTo>
                  <a:lnTo>
                    <a:pt x="1086461" y="995"/>
                  </a:lnTo>
                  <a:lnTo>
                    <a:pt x="1039016" y="3954"/>
                  </a:lnTo>
                  <a:lnTo>
                    <a:pt x="992116" y="8838"/>
                  </a:lnTo>
                  <a:lnTo>
                    <a:pt x="945803" y="15608"/>
                  </a:lnTo>
                  <a:lnTo>
                    <a:pt x="900116" y="24224"/>
                  </a:lnTo>
                  <a:lnTo>
                    <a:pt x="855093" y="34646"/>
                  </a:lnTo>
                  <a:lnTo>
                    <a:pt x="810774" y="46835"/>
                  </a:lnTo>
                  <a:lnTo>
                    <a:pt x="767199" y="60753"/>
                  </a:lnTo>
                  <a:lnTo>
                    <a:pt x="724407" y="76359"/>
                  </a:lnTo>
                  <a:lnTo>
                    <a:pt x="682437" y="93614"/>
                  </a:lnTo>
                  <a:lnTo>
                    <a:pt x="641329" y="112480"/>
                  </a:lnTo>
                  <a:lnTo>
                    <a:pt x="601122" y="132915"/>
                  </a:lnTo>
                  <a:lnTo>
                    <a:pt x="561855" y="154882"/>
                  </a:lnTo>
                  <a:lnTo>
                    <a:pt x="523568" y="178340"/>
                  </a:lnTo>
                  <a:lnTo>
                    <a:pt x="486300" y="203251"/>
                  </a:lnTo>
                  <a:lnTo>
                    <a:pt x="450091" y="229574"/>
                  </a:lnTo>
                  <a:lnTo>
                    <a:pt x="414980" y="257271"/>
                  </a:lnTo>
                  <a:lnTo>
                    <a:pt x="381006" y="286302"/>
                  </a:lnTo>
                  <a:lnTo>
                    <a:pt x="348208" y="316629"/>
                  </a:lnTo>
                  <a:lnTo>
                    <a:pt x="316627" y="348210"/>
                  </a:lnTo>
                  <a:lnTo>
                    <a:pt x="286301" y="381008"/>
                  </a:lnTo>
                  <a:lnTo>
                    <a:pt x="257270" y="414982"/>
                  </a:lnTo>
                  <a:lnTo>
                    <a:pt x="229573" y="450094"/>
                  </a:lnTo>
                  <a:lnTo>
                    <a:pt x="203250" y="486303"/>
                  </a:lnTo>
                  <a:lnTo>
                    <a:pt x="178339" y="523571"/>
                  </a:lnTo>
                  <a:lnTo>
                    <a:pt x="154881" y="561859"/>
                  </a:lnTo>
                  <a:lnTo>
                    <a:pt x="132915" y="601126"/>
                  </a:lnTo>
                  <a:lnTo>
                    <a:pt x="112479" y="641334"/>
                  </a:lnTo>
                  <a:lnTo>
                    <a:pt x="93614" y="682442"/>
                  </a:lnTo>
                  <a:lnTo>
                    <a:pt x="76359" y="724413"/>
                  </a:lnTo>
                  <a:lnTo>
                    <a:pt x="60753" y="767206"/>
                  </a:lnTo>
                  <a:lnTo>
                    <a:pt x="46835" y="810781"/>
                  </a:lnTo>
                  <a:lnTo>
                    <a:pt x="34646" y="855101"/>
                  </a:lnTo>
                  <a:lnTo>
                    <a:pt x="24223" y="900124"/>
                  </a:lnTo>
                  <a:lnTo>
                    <a:pt x="15608" y="945813"/>
                  </a:lnTo>
                  <a:lnTo>
                    <a:pt x="8838" y="992126"/>
                  </a:lnTo>
                  <a:lnTo>
                    <a:pt x="3954" y="1039026"/>
                  </a:lnTo>
                  <a:lnTo>
                    <a:pt x="995" y="1086473"/>
                  </a:lnTo>
                  <a:lnTo>
                    <a:pt x="0" y="1134427"/>
                  </a:lnTo>
                  <a:lnTo>
                    <a:pt x="995" y="1182380"/>
                  </a:lnTo>
                  <a:lnTo>
                    <a:pt x="3954" y="1229826"/>
                  </a:lnTo>
                  <a:lnTo>
                    <a:pt x="8838" y="1276725"/>
                  </a:lnTo>
                  <a:lnTo>
                    <a:pt x="15608" y="1323038"/>
                  </a:lnTo>
                  <a:lnTo>
                    <a:pt x="24223" y="1368726"/>
                  </a:lnTo>
                  <a:lnTo>
                    <a:pt x="34646" y="1413748"/>
                  </a:lnTo>
                  <a:lnTo>
                    <a:pt x="46835" y="1458067"/>
                  </a:lnTo>
                  <a:lnTo>
                    <a:pt x="60753" y="1501642"/>
                  </a:lnTo>
                  <a:lnTo>
                    <a:pt x="76359" y="1544434"/>
                  </a:lnTo>
                  <a:lnTo>
                    <a:pt x="93614" y="1586404"/>
                  </a:lnTo>
                  <a:lnTo>
                    <a:pt x="112479" y="1627512"/>
                  </a:lnTo>
                  <a:lnTo>
                    <a:pt x="132915" y="1667720"/>
                  </a:lnTo>
                  <a:lnTo>
                    <a:pt x="154881" y="1706986"/>
                  </a:lnTo>
                  <a:lnTo>
                    <a:pt x="178339" y="1745273"/>
                  </a:lnTo>
                  <a:lnTo>
                    <a:pt x="203250" y="1782541"/>
                  </a:lnTo>
                  <a:lnTo>
                    <a:pt x="229573" y="1818750"/>
                  </a:lnTo>
                  <a:lnTo>
                    <a:pt x="257270" y="1853862"/>
                  </a:lnTo>
                  <a:lnTo>
                    <a:pt x="286301" y="1887836"/>
                  </a:lnTo>
                  <a:lnTo>
                    <a:pt x="316627" y="1920633"/>
                  </a:lnTo>
                  <a:lnTo>
                    <a:pt x="348208" y="1952214"/>
                  </a:lnTo>
                  <a:lnTo>
                    <a:pt x="381006" y="1982540"/>
                  </a:lnTo>
                  <a:lnTo>
                    <a:pt x="414980" y="2011571"/>
                  </a:lnTo>
                  <a:lnTo>
                    <a:pt x="450091" y="2039268"/>
                  </a:lnTo>
                  <a:lnTo>
                    <a:pt x="486300" y="2065592"/>
                  </a:lnTo>
                  <a:lnTo>
                    <a:pt x="523568" y="2090502"/>
                  </a:lnTo>
                  <a:lnTo>
                    <a:pt x="561855" y="2113960"/>
                  </a:lnTo>
                  <a:lnTo>
                    <a:pt x="601122" y="2135927"/>
                  </a:lnTo>
                  <a:lnTo>
                    <a:pt x="641329" y="2156362"/>
                  </a:lnTo>
                  <a:lnTo>
                    <a:pt x="682437" y="2175227"/>
                  </a:lnTo>
                  <a:lnTo>
                    <a:pt x="724407" y="2192482"/>
                  </a:lnTo>
                  <a:lnTo>
                    <a:pt x="767199" y="2208088"/>
                  </a:lnTo>
                  <a:lnTo>
                    <a:pt x="810774" y="2222006"/>
                  </a:lnTo>
                  <a:lnTo>
                    <a:pt x="855093" y="2234196"/>
                  </a:lnTo>
                  <a:lnTo>
                    <a:pt x="900116" y="2244618"/>
                  </a:lnTo>
                  <a:lnTo>
                    <a:pt x="945803" y="2253233"/>
                  </a:lnTo>
                  <a:lnTo>
                    <a:pt x="992116" y="2260003"/>
                  </a:lnTo>
                  <a:lnTo>
                    <a:pt x="1039016" y="2264887"/>
                  </a:lnTo>
                  <a:lnTo>
                    <a:pt x="1086461" y="2267847"/>
                  </a:lnTo>
                  <a:lnTo>
                    <a:pt x="1134414" y="2268842"/>
                  </a:lnTo>
                  <a:lnTo>
                    <a:pt x="1182368" y="2267847"/>
                  </a:lnTo>
                  <a:lnTo>
                    <a:pt x="1229815" y="2264887"/>
                  </a:lnTo>
                  <a:lnTo>
                    <a:pt x="1276715" y="2260003"/>
                  </a:lnTo>
                  <a:lnTo>
                    <a:pt x="1323029" y="2253233"/>
                  </a:lnTo>
                  <a:lnTo>
                    <a:pt x="1368717" y="2244618"/>
                  </a:lnTo>
                  <a:lnTo>
                    <a:pt x="1413741" y="2234196"/>
                  </a:lnTo>
                  <a:lnTo>
                    <a:pt x="1458060" y="2222006"/>
                  </a:lnTo>
                  <a:lnTo>
                    <a:pt x="1501636" y="2208088"/>
                  </a:lnTo>
                  <a:lnTo>
                    <a:pt x="1544428" y="2192482"/>
                  </a:lnTo>
                  <a:lnTo>
                    <a:pt x="1586399" y="2175227"/>
                  </a:lnTo>
                  <a:lnTo>
                    <a:pt x="1627508" y="2156362"/>
                  </a:lnTo>
                  <a:lnTo>
                    <a:pt x="1667715" y="2135927"/>
                  </a:lnTo>
                  <a:lnTo>
                    <a:pt x="1706983" y="2113960"/>
                  </a:lnTo>
                  <a:lnTo>
                    <a:pt x="1745270" y="2090502"/>
                  </a:lnTo>
                  <a:lnTo>
                    <a:pt x="1782538" y="2065592"/>
                  </a:lnTo>
                  <a:lnTo>
                    <a:pt x="1818748" y="2039268"/>
                  </a:lnTo>
                  <a:lnTo>
                    <a:pt x="1853859" y="2011571"/>
                  </a:lnTo>
                  <a:lnTo>
                    <a:pt x="1887834" y="1982540"/>
                  </a:lnTo>
                  <a:lnTo>
                    <a:pt x="1920631" y="1952214"/>
                  </a:lnTo>
                  <a:lnTo>
                    <a:pt x="1952213" y="1920633"/>
                  </a:lnTo>
                  <a:lnTo>
                    <a:pt x="1982539" y="1887836"/>
                  </a:lnTo>
                  <a:lnTo>
                    <a:pt x="2011570" y="1853862"/>
                  </a:lnTo>
                  <a:lnTo>
                    <a:pt x="2039267" y="1818750"/>
                  </a:lnTo>
                  <a:lnTo>
                    <a:pt x="2065591" y="1782541"/>
                  </a:lnTo>
                  <a:lnTo>
                    <a:pt x="2090501" y="1745273"/>
                  </a:lnTo>
                  <a:lnTo>
                    <a:pt x="2113960" y="1706986"/>
                  </a:lnTo>
                  <a:lnTo>
                    <a:pt x="2135926" y="1667720"/>
                  </a:lnTo>
                  <a:lnTo>
                    <a:pt x="2156362" y="1627512"/>
                  </a:lnTo>
                  <a:lnTo>
                    <a:pt x="2175227" y="1586404"/>
                  </a:lnTo>
                  <a:lnTo>
                    <a:pt x="2192482" y="1544434"/>
                  </a:lnTo>
                  <a:lnTo>
                    <a:pt x="2208088" y="1501642"/>
                  </a:lnTo>
                  <a:lnTo>
                    <a:pt x="2222006" y="1458067"/>
                  </a:lnTo>
                  <a:lnTo>
                    <a:pt x="2234195" y="1413748"/>
                  </a:lnTo>
                  <a:lnTo>
                    <a:pt x="2244618" y="1368726"/>
                  </a:lnTo>
                  <a:lnTo>
                    <a:pt x="2253233" y="1323038"/>
                  </a:lnTo>
                  <a:lnTo>
                    <a:pt x="2260003" y="1276725"/>
                  </a:lnTo>
                  <a:lnTo>
                    <a:pt x="2264887" y="1229826"/>
                  </a:lnTo>
                  <a:lnTo>
                    <a:pt x="2267847" y="1182380"/>
                  </a:lnTo>
                  <a:lnTo>
                    <a:pt x="2268842" y="1134427"/>
                  </a:lnTo>
                  <a:lnTo>
                    <a:pt x="2267847" y="1086473"/>
                  </a:lnTo>
                  <a:lnTo>
                    <a:pt x="2264887" y="1039026"/>
                  </a:lnTo>
                  <a:lnTo>
                    <a:pt x="2260003" y="992126"/>
                  </a:lnTo>
                  <a:lnTo>
                    <a:pt x="2253233" y="945813"/>
                  </a:lnTo>
                  <a:lnTo>
                    <a:pt x="2244618" y="900124"/>
                  </a:lnTo>
                  <a:lnTo>
                    <a:pt x="2234195" y="855101"/>
                  </a:lnTo>
                  <a:lnTo>
                    <a:pt x="2222006" y="810781"/>
                  </a:lnTo>
                  <a:lnTo>
                    <a:pt x="2208088" y="767206"/>
                  </a:lnTo>
                  <a:lnTo>
                    <a:pt x="2192482" y="724413"/>
                  </a:lnTo>
                  <a:lnTo>
                    <a:pt x="2175227" y="682442"/>
                  </a:lnTo>
                  <a:lnTo>
                    <a:pt x="2156362" y="641334"/>
                  </a:lnTo>
                  <a:lnTo>
                    <a:pt x="2135926" y="601126"/>
                  </a:lnTo>
                  <a:lnTo>
                    <a:pt x="2113960" y="561859"/>
                  </a:lnTo>
                  <a:lnTo>
                    <a:pt x="2090501" y="523571"/>
                  </a:lnTo>
                  <a:lnTo>
                    <a:pt x="2065591" y="486303"/>
                  </a:lnTo>
                  <a:lnTo>
                    <a:pt x="2039267" y="450094"/>
                  </a:lnTo>
                  <a:lnTo>
                    <a:pt x="2011570" y="414982"/>
                  </a:lnTo>
                  <a:lnTo>
                    <a:pt x="1982539" y="381008"/>
                  </a:lnTo>
                  <a:lnTo>
                    <a:pt x="1952213" y="348210"/>
                  </a:lnTo>
                  <a:lnTo>
                    <a:pt x="1920631" y="316629"/>
                  </a:lnTo>
                  <a:lnTo>
                    <a:pt x="1887834" y="286302"/>
                  </a:lnTo>
                  <a:lnTo>
                    <a:pt x="1853859" y="257271"/>
                  </a:lnTo>
                  <a:lnTo>
                    <a:pt x="1818748" y="229574"/>
                  </a:lnTo>
                  <a:lnTo>
                    <a:pt x="1782538" y="203251"/>
                  </a:lnTo>
                  <a:lnTo>
                    <a:pt x="1745270" y="178340"/>
                  </a:lnTo>
                  <a:lnTo>
                    <a:pt x="1706983" y="154882"/>
                  </a:lnTo>
                  <a:lnTo>
                    <a:pt x="1667715" y="132915"/>
                  </a:lnTo>
                  <a:lnTo>
                    <a:pt x="1627508" y="112480"/>
                  </a:lnTo>
                  <a:lnTo>
                    <a:pt x="1586399" y="93614"/>
                  </a:lnTo>
                  <a:lnTo>
                    <a:pt x="1544428" y="76359"/>
                  </a:lnTo>
                  <a:lnTo>
                    <a:pt x="1501636" y="60753"/>
                  </a:lnTo>
                  <a:lnTo>
                    <a:pt x="1458060" y="46835"/>
                  </a:lnTo>
                  <a:lnTo>
                    <a:pt x="1413741" y="34646"/>
                  </a:lnTo>
                  <a:lnTo>
                    <a:pt x="1368717" y="24224"/>
                  </a:lnTo>
                  <a:lnTo>
                    <a:pt x="1323029" y="15608"/>
                  </a:lnTo>
                  <a:lnTo>
                    <a:pt x="1276715" y="8838"/>
                  </a:lnTo>
                  <a:lnTo>
                    <a:pt x="1229815" y="3954"/>
                  </a:lnTo>
                  <a:lnTo>
                    <a:pt x="1182368" y="995"/>
                  </a:lnTo>
                  <a:lnTo>
                    <a:pt x="1134414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990510" y="2888399"/>
              <a:ext cx="2268855" cy="2268855"/>
            </a:xfrm>
            <a:custGeom>
              <a:avLst/>
              <a:gdLst/>
              <a:ahLst/>
              <a:cxnLst/>
              <a:rect l="l" t="t" r="r" b="b"/>
              <a:pathLst>
                <a:path w="2268854" h="2268854">
                  <a:moveTo>
                    <a:pt x="0" y="1134427"/>
                  </a:moveTo>
                  <a:lnTo>
                    <a:pt x="995" y="1086473"/>
                  </a:lnTo>
                  <a:lnTo>
                    <a:pt x="3954" y="1039027"/>
                  </a:lnTo>
                  <a:lnTo>
                    <a:pt x="8838" y="992127"/>
                  </a:lnTo>
                  <a:lnTo>
                    <a:pt x="15608" y="945813"/>
                  </a:lnTo>
                  <a:lnTo>
                    <a:pt x="24224" y="900125"/>
                  </a:lnTo>
                  <a:lnTo>
                    <a:pt x="34646" y="855102"/>
                  </a:lnTo>
                  <a:lnTo>
                    <a:pt x="46836" y="810782"/>
                  </a:lnTo>
                  <a:lnTo>
                    <a:pt x="60753" y="767207"/>
                  </a:lnTo>
                  <a:lnTo>
                    <a:pt x="76359" y="724414"/>
                  </a:lnTo>
                  <a:lnTo>
                    <a:pt x="93615" y="682444"/>
                  </a:lnTo>
                  <a:lnTo>
                    <a:pt x="112480" y="641335"/>
                  </a:lnTo>
                  <a:lnTo>
                    <a:pt x="132916" y="601127"/>
                  </a:lnTo>
                  <a:lnTo>
                    <a:pt x="154882" y="561860"/>
                  </a:lnTo>
                  <a:lnTo>
                    <a:pt x="178341" y="523573"/>
                  </a:lnTo>
                  <a:lnTo>
                    <a:pt x="203251" y="486305"/>
                  </a:lnTo>
                  <a:lnTo>
                    <a:pt x="229575" y="450095"/>
                  </a:lnTo>
                  <a:lnTo>
                    <a:pt x="257272" y="414983"/>
                  </a:lnTo>
                  <a:lnTo>
                    <a:pt x="286303" y="381009"/>
                  </a:lnTo>
                  <a:lnTo>
                    <a:pt x="316630" y="348211"/>
                  </a:lnTo>
                  <a:lnTo>
                    <a:pt x="348211" y="316630"/>
                  </a:lnTo>
                  <a:lnTo>
                    <a:pt x="381009" y="286303"/>
                  </a:lnTo>
                  <a:lnTo>
                    <a:pt x="414983" y="257272"/>
                  </a:lnTo>
                  <a:lnTo>
                    <a:pt x="450095" y="229575"/>
                  </a:lnTo>
                  <a:lnTo>
                    <a:pt x="486305" y="203251"/>
                  </a:lnTo>
                  <a:lnTo>
                    <a:pt x="523573" y="178341"/>
                  </a:lnTo>
                  <a:lnTo>
                    <a:pt x="561860" y="154882"/>
                  </a:lnTo>
                  <a:lnTo>
                    <a:pt x="601127" y="132916"/>
                  </a:lnTo>
                  <a:lnTo>
                    <a:pt x="641335" y="112480"/>
                  </a:lnTo>
                  <a:lnTo>
                    <a:pt x="682444" y="93615"/>
                  </a:lnTo>
                  <a:lnTo>
                    <a:pt x="724414" y="76359"/>
                  </a:lnTo>
                  <a:lnTo>
                    <a:pt x="767207" y="60753"/>
                  </a:lnTo>
                  <a:lnTo>
                    <a:pt x="810782" y="46836"/>
                  </a:lnTo>
                  <a:lnTo>
                    <a:pt x="855102" y="34646"/>
                  </a:lnTo>
                  <a:lnTo>
                    <a:pt x="900125" y="24224"/>
                  </a:lnTo>
                  <a:lnTo>
                    <a:pt x="945813" y="15608"/>
                  </a:lnTo>
                  <a:lnTo>
                    <a:pt x="992127" y="8838"/>
                  </a:lnTo>
                  <a:lnTo>
                    <a:pt x="1039027" y="3954"/>
                  </a:lnTo>
                  <a:lnTo>
                    <a:pt x="1086473" y="995"/>
                  </a:lnTo>
                  <a:lnTo>
                    <a:pt x="1134427" y="0"/>
                  </a:lnTo>
                  <a:lnTo>
                    <a:pt x="1182381" y="995"/>
                  </a:lnTo>
                  <a:lnTo>
                    <a:pt x="1229827" y="3954"/>
                  </a:lnTo>
                  <a:lnTo>
                    <a:pt x="1276727" y="8838"/>
                  </a:lnTo>
                  <a:lnTo>
                    <a:pt x="1323040" y="15608"/>
                  </a:lnTo>
                  <a:lnTo>
                    <a:pt x="1368729" y="24224"/>
                  </a:lnTo>
                  <a:lnTo>
                    <a:pt x="1413752" y="34646"/>
                  </a:lnTo>
                  <a:lnTo>
                    <a:pt x="1458071" y="46836"/>
                  </a:lnTo>
                  <a:lnTo>
                    <a:pt x="1501647" y="60753"/>
                  </a:lnTo>
                  <a:lnTo>
                    <a:pt x="1544440" y="76359"/>
                  </a:lnTo>
                  <a:lnTo>
                    <a:pt x="1586410" y="93615"/>
                  </a:lnTo>
                  <a:lnTo>
                    <a:pt x="1627519" y="112480"/>
                  </a:lnTo>
                  <a:lnTo>
                    <a:pt x="1667726" y="132916"/>
                  </a:lnTo>
                  <a:lnTo>
                    <a:pt x="1706994" y="154882"/>
                  </a:lnTo>
                  <a:lnTo>
                    <a:pt x="1745281" y="178341"/>
                  </a:lnTo>
                  <a:lnTo>
                    <a:pt x="1782549" y="203251"/>
                  </a:lnTo>
                  <a:lnTo>
                    <a:pt x="1818759" y="229575"/>
                  </a:lnTo>
                  <a:lnTo>
                    <a:pt x="1853870" y="257272"/>
                  </a:lnTo>
                  <a:lnTo>
                    <a:pt x="1887845" y="286303"/>
                  </a:lnTo>
                  <a:lnTo>
                    <a:pt x="1920642" y="316630"/>
                  </a:lnTo>
                  <a:lnTo>
                    <a:pt x="1952224" y="348211"/>
                  </a:lnTo>
                  <a:lnTo>
                    <a:pt x="1982550" y="381009"/>
                  </a:lnTo>
                  <a:lnTo>
                    <a:pt x="2011582" y="414983"/>
                  </a:lnTo>
                  <a:lnTo>
                    <a:pt x="2039279" y="450095"/>
                  </a:lnTo>
                  <a:lnTo>
                    <a:pt x="2065602" y="486305"/>
                  </a:lnTo>
                  <a:lnTo>
                    <a:pt x="2090513" y="523573"/>
                  </a:lnTo>
                  <a:lnTo>
                    <a:pt x="2113971" y="561860"/>
                  </a:lnTo>
                  <a:lnTo>
                    <a:pt x="2135938" y="601127"/>
                  </a:lnTo>
                  <a:lnTo>
                    <a:pt x="2156374" y="641335"/>
                  </a:lnTo>
                  <a:lnTo>
                    <a:pt x="2175239" y="682444"/>
                  </a:lnTo>
                  <a:lnTo>
                    <a:pt x="2192494" y="724414"/>
                  </a:lnTo>
                  <a:lnTo>
                    <a:pt x="2208100" y="767207"/>
                  </a:lnTo>
                  <a:lnTo>
                    <a:pt x="2222018" y="810782"/>
                  </a:lnTo>
                  <a:lnTo>
                    <a:pt x="2234208" y="855102"/>
                  </a:lnTo>
                  <a:lnTo>
                    <a:pt x="2244630" y="900125"/>
                  </a:lnTo>
                  <a:lnTo>
                    <a:pt x="2253246" y="945813"/>
                  </a:lnTo>
                  <a:lnTo>
                    <a:pt x="2260015" y="992127"/>
                  </a:lnTo>
                  <a:lnTo>
                    <a:pt x="2264900" y="1039027"/>
                  </a:lnTo>
                  <a:lnTo>
                    <a:pt x="2267859" y="1086473"/>
                  </a:lnTo>
                  <a:lnTo>
                    <a:pt x="2268854" y="1134427"/>
                  </a:lnTo>
                  <a:lnTo>
                    <a:pt x="2267859" y="1182381"/>
                  </a:lnTo>
                  <a:lnTo>
                    <a:pt x="2264900" y="1229827"/>
                  </a:lnTo>
                  <a:lnTo>
                    <a:pt x="2260015" y="1276727"/>
                  </a:lnTo>
                  <a:lnTo>
                    <a:pt x="2253246" y="1323040"/>
                  </a:lnTo>
                  <a:lnTo>
                    <a:pt x="2244630" y="1368729"/>
                  </a:lnTo>
                  <a:lnTo>
                    <a:pt x="2234208" y="1413752"/>
                  </a:lnTo>
                  <a:lnTo>
                    <a:pt x="2222018" y="1458071"/>
                  </a:lnTo>
                  <a:lnTo>
                    <a:pt x="2208100" y="1501647"/>
                  </a:lnTo>
                  <a:lnTo>
                    <a:pt x="2192494" y="1544440"/>
                  </a:lnTo>
                  <a:lnTo>
                    <a:pt x="2175239" y="1586410"/>
                  </a:lnTo>
                  <a:lnTo>
                    <a:pt x="2156374" y="1627519"/>
                  </a:lnTo>
                  <a:lnTo>
                    <a:pt x="2135938" y="1667726"/>
                  </a:lnTo>
                  <a:lnTo>
                    <a:pt x="2113971" y="1706994"/>
                  </a:lnTo>
                  <a:lnTo>
                    <a:pt x="2090513" y="1745281"/>
                  </a:lnTo>
                  <a:lnTo>
                    <a:pt x="2065602" y="1782549"/>
                  </a:lnTo>
                  <a:lnTo>
                    <a:pt x="2039279" y="1818759"/>
                  </a:lnTo>
                  <a:lnTo>
                    <a:pt x="2011582" y="1853870"/>
                  </a:lnTo>
                  <a:lnTo>
                    <a:pt x="1982550" y="1887845"/>
                  </a:lnTo>
                  <a:lnTo>
                    <a:pt x="1952224" y="1920642"/>
                  </a:lnTo>
                  <a:lnTo>
                    <a:pt x="1920642" y="1952224"/>
                  </a:lnTo>
                  <a:lnTo>
                    <a:pt x="1887845" y="1982550"/>
                  </a:lnTo>
                  <a:lnTo>
                    <a:pt x="1853870" y="2011582"/>
                  </a:lnTo>
                  <a:lnTo>
                    <a:pt x="1818759" y="2039279"/>
                  </a:lnTo>
                  <a:lnTo>
                    <a:pt x="1782549" y="2065602"/>
                  </a:lnTo>
                  <a:lnTo>
                    <a:pt x="1745281" y="2090513"/>
                  </a:lnTo>
                  <a:lnTo>
                    <a:pt x="1706994" y="2113971"/>
                  </a:lnTo>
                  <a:lnTo>
                    <a:pt x="1667726" y="2135938"/>
                  </a:lnTo>
                  <a:lnTo>
                    <a:pt x="1627519" y="2156374"/>
                  </a:lnTo>
                  <a:lnTo>
                    <a:pt x="1586410" y="2175239"/>
                  </a:lnTo>
                  <a:lnTo>
                    <a:pt x="1544440" y="2192494"/>
                  </a:lnTo>
                  <a:lnTo>
                    <a:pt x="1501647" y="2208100"/>
                  </a:lnTo>
                  <a:lnTo>
                    <a:pt x="1458071" y="2222018"/>
                  </a:lnTo>
                  <a:lnTo>
                    <a:pt x="1413752" y="2234208"/>
                  </a:lnTo>
                  <a:lnTo>
                    <a:pt x="1368729" y="2244630"/>
                  </a:lnTo>
                  <a:lnTo>
                    <a:pt x="1323040" y="2253246"/>
                  </a:lnTo>
                  <a:lnTo>
                    <a:pt x="1276727" y="2260015"/>
                  </a:lnTo>
                  <a:lnTo>
                    <a:pt x="1229827" y="2264900"/>
                  </a:lnTo>
                  <a:lnTo>
                    <a:pt x="1182381" y="2267859"/>
                  </a:lnTo>
                  <a:lnTo>
                    <a:pt x="1134427" y="2268854"/>
                  </a:lnTo>
                  <a:lnTo>
                    <a:pt x="1086473" y="2267859"/>
                  </a:lnTo>
                  <a:lnTo>
                    <a:pt x="1039027" y="2264900"/>
                  </a:lnTo>
                  <a:lnTo>
                    <a:pt x="992127" y="2260015"/>
                  </a:lnTo>
                  <a:lnTo>
                    <a:pt x="945813" y="2253246"/>
                  </a:lnTo>
                  <a:lnTo>
                    <a:pt x="900125" y="2244630"/>
                  </a:lnTo>
                  <a:lnTo>
                    <a:pt x="855102" y="2234208"/>
                  </a:lnTo>
                  <a:lnTo>
                    <a:pt x="810782" y="2222018"/>
                  </a:lnTo>
                  <a:lnTo>
                    <a:pt x="767207" y="2208100"/>
                  </a:lnTo>
                  <a:lnTo>
                    <a:pt x="724414" y="2192494"/>
                  </a:lnTo>
                  <a:lnTo>
                    <a:pt x="682444" y="2175239"/>
                  </a:lnTo>
                  <a:lnTo>
                    <a:pt x="641335" y="2156374"/>
                  </a:lnTo>
                  <a:lnTo>
                    <a:pt x="601127" y="2135938"/>
                  </a:lnTo>
                  <a:lnTo>
                    <a:pt x="561860" y="2113971"/>
                  </a:lnTo>
                  <a:lnTo>
                    <a:pt x="523573" y="2090513"/>
                  </a:lnTo>
                  <a:lnTo>
                    <a:pt x="486305" y="2065602"/>
                  </a:lnTo>
                  <a:lnTo>
                    <a:pt x="450095" y="2039279"/>
                  </a:lnTo>
                  <a:lnTo>
                    <a:pt x="414983" y="2011582"/>
                  </a:lnTo>
                  <a:lnTo>
                    <a:pt x="381009" y="1982550"/>
                  </a:lnTo>
                  <a:lnTo>
                    <a:pt x="348211" y="1952224"/>
                  </a:lnTo>
                  <a:lnTo>
                    <a:pt x="316630" y="1920642"/>
                  </a:lnTo>
                  <a:lnTo>
                    <a:pt x="286303" y="1887845"/>
                  </a:lnTo>
                  <a:lnTo>
                    <a:pt x="257272" y="1853870"/>
                  </a:lnTo>
                  <a:lnTo>
                    <a:pt x="229575" y="1818759"/>
                  </a:lnTo>
                  <a:lnTo>
                    <a:pt x="203251" y="1782549"/>
                  </a:lnTo>
                  <a:lnTo>
                    <a:pt x="178341" y="1745281"/>
                  </a:lnTo>
                  <a:lnTo>
                    <a:pt x="154882" y="1706994"/>
                  </a:lnTo>
                  <a:lnTo>
                    <a:pt x="132916" y="1667726"/>
                  </a:lnTo>
                  <a:lnTo>
                    <a:pt x="112480" y="1627519"/>
                  </a:lnTo>
                  <a:lnTo>
                    <a:pt x="93615" y="1586410"/>
                  </a:lnTo>
                  <a:lnTo>
                    <a:pt x="76359" y="1544440"/>
                  </a:lnTo>
                  <a:lnTo>
                    <a:pt x="60753" y="1501647"/>
                  </a:lnTo>
                  <a:lnTo>
                    <a:pt x="46836" y="1458071"/>
                  </a:lnTo>
                  <a:lnTo>
                    <a:pt x="34646" y="1413752"/>
                  </a:lnTo>
                  <a:lnTo>
                    <a:pt x="24224" y="1368729"/>
                  </a:lnTo>
                  <a:lnTo>
                    <a:pt x="15608" y="1323040"/>
                  </a:lnTo>
                  <a:lnTo>
                    <a:pt x="8838" y="1276727"/>
                  </a:lnTo>
                  <a:lnTo>
                    <a:pt x="3954" y="1229827"/>
                  </a:lnTo>
                  <a:lnTo>
                    <a:pt x="995" y="1182381"/>
                  </a:lnTo>
                  <a:lnTo>
                    <a:pt x="0" y="1134427"/>
                  </a:lnTo>
                  <a:close/>
                </a:path>
              </a:pathLst>
            </a:custGeom>
            <a:ln w="12364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517170" y="2864154"/>
              <a:ext cx="5218430" cy="2165985"/>
            </a:xfrm>
            <a:custGeom>
              <a:avLst/>
              <a:gdLst/>
              <a:ahLst/>
              <a:cxnLst/>
              <a:rect l="l" t="t" r="r" b="b"/>
              <a:pathLst>
                <a:path w="5218430" h="2165985">
                  <a:moveTo>
                    <a:pt x="1565706" y="1631607"/>
                  </a:moveTo>
                  <a:lnTo>
                    <a:pt x="1524635" y="1625904"/>
                  </a:lnTo>
                  <a:lnTo>
                    <a:pt x="1528584" y="1637614"/>
                  </a:lnTo>
                  <a:lnTo>
                    <a:pt x="0" y="2153869"/>
                  </a:lnTo>
                  <a:lnTo>
                    <a:pt x="3962" y="2165578"/>
                  </a:lnTo>
                  <a:lnTo>
                    <a:pt x="1532547" y="1649323"/>
                  </a:lnTo>
                  <a:lnTo>
                    <a:pt x="1536496" y="1661045"/>
                  </a:lnTo>
                  <a:lnTo>
                    <a:pt x="1565706" y="1631607"/>
                  </a:lnTo>
                  <a:close/>
                </a:path>
                <a:path w="5218430" h="2165985">
                  <a:moveTo>
                    <a:pt x="1611210" y="611479"/>
                  </a:moveTo>
                  <a:lnTo>
                    <a:pt x="1584337" y="579894"/>
                  </a:lnTo>
                  <a:lnTo>
                    <a:pt x="1579499" y="591273"/>
                  </a:lnTo>
                  <a:lnTo>
                    <a:pt x="189865" y="0"/>
                  </a:lnTo>
                  <a:lnTo>
                    <a:pt x="185026" y="11379"/>
                  </a:lnTo>
                  <a:lnTo>
                    <a:pt x="1574660" y="602653"/>
                  </a:lnTo>
                  <a:lnTo>
                    <a:pt x="1569821" y="614032"/>
                  </a:lnTo>
                  <a:lnTo>
                    <a:pt x="1611210" y="611479"/>
                  </a:lnTo>
                  <a:close/>
                </a:path>
                <a:path w="5218430" h="2165985">
                  <a:moveTo>
                    <a:pt x="5217934" y="1155573"/>
                  </a:moveTo>
                  <a:lnTo>
                    <a:pt x="5180838" y="1137031"/>
                  </a:lnTo>
                  <a:lnTo>
                    <a:pt x="5180838" y="1149388"/>
                  </a:lnTo>
                  <a:lnTo>
                    <a:pt x="3742182" y="1149388"/>
                  </a:lnTo>
                  <a:lnTo>
                    <a:pt x="3742182" y="1161757"/>
                  </a:lnTo>
                  <a:lnTo>
                    <a:pt x="5180838" y="1161757"/>
                  </a:lnTo>
                  <a:lnTo>
                    <a:pt x="5180838" y="1174127"/>
                  </a:lnTo>
                  <a:lnTo>
                    <a:pt x="5217934" y="1155573"/>
                  </a:lnTo>
                  <a:close/>
                </a:path>
              </a:pathLst>
            </a:custGeom>
            <a:solidFill>
              <a:srgbClr val="5382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259352" y="4131005"/>
              <a:ext cx="1444625" cy="37465"/>
            </a:xfrm>
            <a:custGeom>
              <a:avLst/>
              <a:gdLst/>
              <a:ahLst/>
              <a:cxnLst/>
              <a:rect l="l" t="t" r="r" b="b"/>
              <a:pathLst>
                <a:path w="1444625" h="37464">
                  <a:moveTo>
                    <a:pt x="37096" y="0"/>
                  </a:moveTo>
                  <a:lnTo>
                    <a:pt x="0" y="18554"/>
                  </a:lnTo>
                  <a:lnTo>
                    <a:pt x="37096" y="37096"/>
                  </a:lnTo>
                  <a:lnTo>
                    <a:pt x="37096" y="24726"/>
                  </a:lnTo>
                  <a:lnTo>
                    <a:pt x="1444409" y="24726"/>
                  </a:lnTo>
                  <a:lnTo>
                    <a:pt x="1444409" y="12369"/>
                  </a:lnTo>
                  <a:lnTo>
                    <a:pt x="37096" y="12369"/>
                  </a:lnTo>
                  <a:lnTo>
                    <a:pt x="3709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8742171" y="3747462"/>
            <a:ext cx="770890" cy="9798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3100" spc="-50" dirty="0">
                <a:latin typeface="Calibri"/>
                <a:cs typeface="Calibri"/>
              </a:rPr>
              <a:t>f</a:t>
            </a:r>
            <a:endParaRPr sz="3100" dirty="0">
              <a:latin typeface="Calibri"/>
              <a:cs typeface="Calibri"/>
            </a:endParaRPr>
          </a:p>
          <a:p>
            <a:pPr marL="12065" marR="5080" indent="-1270" algn="ctr">
              <a:lnSpc>
                <a:spcPts val="1850"/>
              </a:lnSpc>
              <a:spcBef>
                <a:spcPts val="135"/>
              </a:spcBef>
            </a:pPr>
            <a:r>
              <a:rPr sz="1550" spc="-10" dirty="0">
                <a:solidFill>
                  <a:srgbClr val="FF0000"/>
                </a:solidFill>
                <a:latin typeface="Calibri"/>
                <a:cs typeface="Calibri"/>
              </a:rPr>
              <a:t>Local gradients</a:t>
            </a:r>
            <a:endParaRPr sz="1550" dirty="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6543878" y="2960281"/>
            <a:ext cx="1570990" cy="2710180"/>
            <a:chOff x="6543878" y="2960281"/>
            <a:chExt cx="1570990" cy="2710180"/>
          </a:xfrm>
        </p:grpSpPr>
        <p:sp>
          <p:nvSpPr>
            <p:cNvPr id="47" name="object 47"/>
            <p:cNvSpPr/>
            <p:nvPr/>
          </p:nvSpPr>
          <p:spPr>
            <a:xfrm>
              <a:off x="6800240" y="4960173"/>
              <a:ext cx="563245" cy="705485"/>
            </a:xfrm>
            <a:custGeom>
              <a:avLst/>
              <a:gdLst/>
              <a:ahLst/>
              <a:cxnLst/>
              <a:rect l="l" t="t" r="r" b="b"/>
              <a:pathLst>
                <a:path w="563245" h="705485">
                  <a:moveTo>
                    <a:pt x="0" y="125363"/>
                  </a:moveTo>
                  <a:lnTo>
                    <a:pt x="361878" y="0"/>
                  </a:lnTo>
                  <a:lnTo>
                    <a:pt x="562789" y="579957"/>
                  </a:lnTo>
                  <a:lnTo>
                    <a:pt x="200910" y="705320"/>
                  </a:lnTo>
                  <a:lnTo>
                    <a:pt x="0" y="125363"/>
                  </a:lnTo>
                  <a:close/>
                </a:path>
              </a:pathLst>
            </a:custGeom>
            <a:ln w="927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543865" y="2960280"/>
              <a:ext cx="1570990" cy="2168525"/>
            </a:xfrm>
            <a:custGeom>
              <a:avLst/>
              <a:gdLst/>
              <a:ahLst/>
              <a:cxnLst/>
              <a:rect l="l" t="t" r="r" b="b"/>
              <a:pathLst>
                <a:path w="1570990" h="2168525">
                  <a:moveTo>
                    <a:pt x="1536738" y="601243"/>
                  </a:moveTo>
                  <a:lnTo>
                    <a:pt x="172516" y="11341"/>
                  </a:lnTo>
                  <a:lnTo>
                    <a:pt x="177431" y="0"/>
                  </a:lnTo>
                  <a:lnTo>
                    <a:pt x="136017" y="2298"/>
                  </a:lnTo>
                  <a:lnTo>
                    <a:pt x="162699" y="34048"/>
                  </a:lnTo>
                  <a:lnTo>
                    <a:pt x="167614" y="22694"/>
                  </a:lnTo>
                  <a:lnTo>
                    <a:pt x="1531835" y="612597"/>
                  </a:lnTo>
                  <a:lnTo>
                    <a:pt x="1536738" y="601243"/>
                  </a:lnTo>
                  <a:close/>
                </a:path>
                <a:path w="1570990" h="2168525">
                  <a:moveTo>
                    <a:pt x="1570812" y="1627873"/>
                  </a:moveTo>
                  <a:lnTo>
                    <a:pt x="1566786" y="1616176"/>
                  </a:lnTo>
                  <a:lnTo>
                    <a:pt x="33070" y="2144674"/>
                  </a:lnTo>
                  <a:lnTo>
                    <a:pt x="29044" y="2132990"/>
                  </a:lnTo>
                  <a:lnTo>
                    <a:pt x="0" y="2162606"/>
                  </a:lnTo>
                  <a:lnTo>
                    <a:pt x="41122" y="2168055"/>
                  </a:lnTo>
                  <a:lnTo>
                    <a:pt x="37096" y="2156371"/>
                  </a:lnTo>
                  <a:lnTo>
                    <a:pt x="1570812" y="162787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0412234" y="4859793"/>
            <a:ext cx="826135" cy="49784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80645" marR="5080" indent="-68580">
              <a:lnSpc>
                <a:spcPts val="1850"/>
              </a:lnSpc>
              <a:spcBef>
                <a:spcPts val="175"/>
              </a:spcBef>
            </a:pPr>
            <a:r>
              <a:rPr sz="1550" spc="-10" dirty="0">
                <a:solidFill>
                  <a:srgbClr val="FF0000"/>
                </a:solidFill>
                <a:latin typeface="Calibri"/>
                <a:cs typeface="Calibri"/>
              </a:rPr>
              <a:t>Upstream gradient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192011" y="3862170"/>
            <a:ext cx="1068070" cy="49784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60655" marR="5080" indent="-148590">
              <a:lnSpc>
                <a:spcPts val="1850"/>
              </a:lnSpc>
              <a:spcBef>
                <a:spcPts val="175"/>
              </a:spcBef>
            </a:pPr>
            <a:r>
              <a:rPr sz="1550" spc="-10" dirty="0">
                <a:solidFill>
                  <a:srgbClr val="FF0000"/>
                </a:solidFill>
                <a:latin typeface="Calibri"/>
                <a:cs typeface="Calibri"/>
              </a:rPr>
              <a:t>Downstream gradients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0636466" y="3605529"/>
            <a:ext cx="383540" cy="352425"/>
          </a:xfrm>
          <a:custGeom>
            <a:avLst/>
            <a:gdLst/>
            <a:ahLst/>
            <a:cxnLst/>
            <a:rect l="l" t="t" r="r" b="b"/>
            <a:pathLst>
              <a:path w="383540" h="352425">
                <a:moveTo>
                  <a:pt x="0" y="0"/>
                </a:moveTo>
                <a:lnTo>
                  <a:pt x="383294" y="0"/>
                </a:lnTo>
                <a:lnTo>
                  <a:pt x="383294" y="352383"/>
                </a:lnTo>
                <a:lnTo>
                  <a:pt x="0" y="352383"/>
                </a:lnTo>
                <a:lnTo>
                  <a:pt x="0" y="0"/>
                </a:lnTo>
                <a:close/>
              </a:path>
            </a:pathLst>
          </a:custGeom>
          <a:ln w="12364">
            <a:solidFill>
              <a:srgbClr val="5382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6456046" y="2601429"/>
            <a:ext cx="4592954" cy="3037371"/>
            <a:chOff x="6427051" y="2601429"/>
            <a:chExt cx="4592954" cy="3037371"/>
          </a:xfrm>
        </p:grpSpPr>
        <p:pic>
          <p:nvPicPr>
            <p:cNvPr id="54" name="object 5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16725" y="2655595"/>
              <a:ext cx="85591" cy="27681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02322" y="2655595"/>
              <a:ext cx="228015" cy="30043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16725" y="2655595"/>
              <a:ext cx="313613" cy="30043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21271" y="4516589"/>
              <a:ext cx="301256" cy="175691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21271" y="4516589"/>
              <a:ext cx="301256" cy="316623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21271" y="4664467"/>
              <a:ext cx="301256" cy="16874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35386" y="3698261"/>
              <a:ext cx="177196" cy="250054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73562" y="4229921"/>
              <a:ext cx="315290" cy="537848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93430" y="3395329"/>
              <a:ext cx="290562" cy="53784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93430" y="4137187"/>
              <a:ext cx="259650" cy="53784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54774" y="4687747"/>
              <a:ext cx="1204041" cy="418388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58000" y="4699686"/>
              <a:ext cx="1384987" cy="93911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035727" y="5208479"/>
              <a:ext cx="1204045" cy="418388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701485" y="3052025"/>
              <a:ext cx="1239824" cy="549482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468365" y="3076568"/>
              <a:ext cx="1456435" cy="1038232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6427051" y="3003168"/>
              <a:ext cx="601345" cy="716280"/>
            </a:xfrm>
            <a:custGeom>
              <a:avLst/>
              <a:gdLst/>
              <a:ahLst/>
              <a:cxnLst/>
              <a:rect l="l" t="t" r="r" b="b"/>
              <a:pathLst>
                <a:path w="601345" h="716279">
                  <a:moveTo>
                    <a:pt x="251573" y="0"/>
                  </a:moveTo>
                  <a:lnTo>
                    <a:pt x="600832" y="157320"/>
                  </a:lnTo>
                  <a:lnTo>
                    <a:pt x="349258" y="715821"/>
                  </a:lnTo>
                  <a:lnTo>
                    <a:pt x="0" y="558500"/>
                  </a:lnTo>
                  <a:lnTo>
                    <a:pt x="251573" y="0"/>
                  </a:lnTo>
                  <a:close/>
                </a:path>
              </a:pathLst>
            </a:custGeom>
            <a:ln w="927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250148" y="3364420"/>
              <a:ext cx="383540" cy="612140"/>
            </a:xfrm>
            <a:custGeom>
              <a:avLst/>
              <a:gdLst/>
              <a:ahLst/>
              <a:cxnLst/>
              <a:rect l="l" t="t" r="r" b="b"/>
              <a:pathLst>
                <a:path w="383540" h="612139">
                  <a:moveTo>
                    <a:pt x="0" y="0"/>
                  </a:moveTo>
                  <a:lnTo>
                    <a:pt x="383294" y="0"/>
                  </a:lnTo>
                  <a:lnTo>
                    <a:pt x="383294" y="612034"/>
                  </a:lnTo>
                  <a:lnTo>
                    <a:pt x="0" y="612034"/>
                  </a:lnTo>
                  <a:lnTo>
                    <a:pt x="0" y="0"/>
                  </a:lnTo>
                  <a:close/>
                </a:path>
              </a:pathLst>
            </a:custGeom>
            <a:ln w="1236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250148" y="4093921"/>
              <a:ext cx="383540" cy="612140"/>
            </a:xfrm>
            <a:custGeom>
              <a:avLst/>
              <a:gdLst/>
              <a:ahLst/>
              <a:cxnLst/>
              <a:rect l="l" t="t" r="r" b="b"/>
              <a:pathLst>
                <a:path w="383540" h="612139">
                  <a:moveTo>
                    <a:pt x="0" y="0"/>
                  </a:moveTo>
                  <a:lnTo>
                    <a:pt x="383294" y="0"/>
                  </a:lnTo>
                  <a:lnTo>
                    <a:pt x="383294" y="612034"/>
                  </a:lnTo>
                  <a:lnTo>
                    <a:pt x="0" y="612034"/>
                  </a:lnTo>
                  <a:lnTo>
                    <a:pt x="0" y="0"/>
                  </a:lnTo>
                  <a:close/>
                </a:path>
              </a:pathLst>
            </a:custGeom>
            <a:ln w="1236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0636465" y="4192828"/>
              <a:ext cx="383540" cy="612140"/>
            </a:xfrm>
            <a:custGeom>
              <a:avLst/>
              <a:gdLst/>
              <a:ahLst/>
              <a:cxnLst/>
              <a:rect l="l" t="t" r="r" b="b"/>
              <a:pathLst>
                <a:path w="383540" h="612139">
                  <a:moveTo>
                    <a:pt x="0" y="0"/>
                  </a:moveTo>
                  <a:lnTo>
                    <a:pt x="383294" y="0"/>
                  </a:lnTo>
                  <a:lnTo>
                    <a:pt x="383294" y="612034"/>
                  </a:lnTo>
                  <a:lnTo>
                    <a:pt x="0" y="612034"/>
                  </a:lnTo>
                  <a:lnTo>
                    <a:pt x="0" y="0"/>
                  </a:lnTo>
                  <a:close/>
                </a:path>
              </a:pathLst>
            </a:custGeom>
            <a:ln w="1236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772951" y="2601429"/>
              <a:ext cx="427990" cy="401955"/>
            </a:xfrm>
            <a:custGeom>
              <a:avLst/>
              <a:gdLst/>
              <a:ahLst/>
              <a:cxnLst/>
              <a:rect l="l" t="t" r="r" b="b"/>
              <a:pathLst>
                <a:path w="427990" h="401955">
                  <a:moveTo>
                    <a:pt x="112175" y="0"/>
                  </a:moveTo>
                  <a:lnTo>
                    <a:pt x="427766" y="130831"/>
                  </a:lnTo>
                  <a:lnTo>
                    <a:pt x="315591" y="401421"/>
                  </a:lnTo>
                  <a:lnTo>
                    <a:pt x="0" y="270590"/>
                  </a:lnTo>
                  <a:lnTo>
                    <a:pt x="112175" y="0"/>
                  </a:lnTo>
                  <a:close/>
                </a:path>
              </a:pathLst>
            </a:custGeom>
            <a:ln w="9273">
              <a:solidFill>
                <a:srgbClr val="5382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780822" y="4486493"/>
              <a:ext cx="369570" cy="371475"/>
            </a:xfrm>
            <a:custGeom>
              <a:avLst/>
              <a:gdLst/>
              <a:ahLst/>
              <a:cxnLst/>
              <a:rect l="l" t="t" r="r" b="b"/>
              <a:pathLst>
                <a:path w="369570" h="371475">
                  <a:moveTo>
                    <a:pt x="0" y="94218"/>
                  </a:moveTo>
                  <a:lnTo>
                    <a:pt x="273741" y="0"/>
                  </a:lnTo>
                  <a:lnTo>
                    <a:pt x="369072" y="276973"/>
                  </a:lnTo>
                  <a:lnTo>
                    <a:pt x="95331" y="371192"/>
                  </a:lnTo>
                  <a:lnTo>
                    <a:pt x="0" y="94218"/>
                  </a:lnTo>
                  <a:close/>
                </a:path>
              </a:pathLst>
            </a:custGeom>
            <a:ln w="9273">
              <a:solidFill>
                <a:srgbClr val="5382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6549211" y="868171"/>
            <a:ext cx="5094605" cy="149796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latin typeface="Calibri"/>
                <a:cs typeface="Calibri"/>
              </a:rPr>
              <a:t>During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backward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pass,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each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node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in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graph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receives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upstream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gradients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multiplies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them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local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gradients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compute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downstream</a:t>
            </a:r>
            <a:r>
              <a:rPr sz="2400" b="1" spc="-1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gradients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32739"/>
            <a:ext cx="36861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Convolution</a:t>
            </a:r>
            <a:r>
              <a:rPr spc="-225" dirty="0"/>
              <a:t> </a:t>
            </a:r>
            <a:r>
              <a:rPr spc="-10" dirty="0"/>
              <a:t>Layer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45779" y="5050028"/>
            <a:ext cx="297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Calibri"/>
                <a:cs typeface="Calibri"/>
              </a:rPr>
              <a:t>W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8038" y="5635244"/>
            <a:ext cx="390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37" baseline="11574" dirty="0">
                <a:latin typeface="Calibri"/>
                <a:cs typeface="Calibri"/>
              </a:rPr>
              <a:t>C</a:t>
            </a:r>
            <a:r>
              <a:rPr sz="1600" spc="-25" dirty="0">
                <a:latin typeface="Calibri"/>
                <a:cs typeface="Calibri"/>
              </a:rPr>
              <a:t>in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7276" y="894588"/>
            <a:ext cx="24288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32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x</a:t>
            </a:r>
            <a:r>
              <a:rPr sz="32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3150" baseline="-18518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3150" spc="375" baseline="-18518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x</a:t>
            </a:r>
            <a:r>
              <a:rPr sz="32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sz="32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x</a:t>
            </a:r>
            <a:r>
              <a:rPr sz="32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50" dirty="0">
                <a:solidFill>
                  <a:srgbClr val="C00000"/>
                </a:solidFill>
                <a:latin typeface="Calibri"/>
                <a:cs typeface="Calibri"/>
              </a:rPr>
              <a:t>W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3771" y="1376172"/>
            <a:ext cx="26365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Batch</a:t>
            </a:r>
            <a:r>
              <a:rPr sz="3200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3200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images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3981" y="1891893"/>
            <a:ext cx="2632075" cy="3695700"/>
            <a:chOff x="73981" y="1891893"/>
            <a:chExt cx="2632075" cy="3695700"/>
          </a:xfrm>
        </p:grpSpPr>
        <p:sp>
          <p:nvSpPr>
            <p:cNvPr id="8" name="object 8"/>
            <p:cNvSpPr/>
            <p:nvPr/>
          </p:nvSpPr>
          <p:spPr>
            <a:xfrm>
              <a:off x="1421561" y="2892120"/>
              <a:ext cx="284480" cy="2686050"/>
            </a:xfrm>
            <a:custGeom>
              <a:avLst/>
              <a:gdLst/>
              <a:ahLst/>
              <a:cxnLst/>
              <a:rect l="l" t="t" r="r" b="b"/>
              <a:pathLst>
                <a:path w="284480" h="2686050">
                  <a:moveTo>
                    <a:pt x="284149" y="0"/>
                  </a:moveTo>
                  <a:lnTo>
                    <a:pt x="0" y="0"/>
                  </a:lnTo>
                  <a:lnTo>
                    <a:pt x="0" y="2685542"/>
                  </a:lnTo>
                  <a:lnTo>
                    <a:pt x="284149" y="2685542"/>
                  </a:lnTo>
                  <a:lnTo>
                    <a:pt x="284149" y="0"/>
                  </a:lnTo>
                  <a:close/>
                </a:path>
              </a:pathLst>
            </a:custGeom>
            <a:solidFill>
              <a:srgbClr val="F3CCCC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05711" y="1901418"/>
              <a:ext cx="991235" cy="3676650"/>
            </a:xfrm>
            <a:custGeom>
              <a:avLst/>
              <a:gdLst/>
              <a:ahLst/>
              <a:cxnLst/>
              <a:rect l="l" t="t" r="r" b="b"/>
              <a:pathLst>
                <a:path w="991235" h="3676650">
                  <a:moveTo>
                    <a:pt x="990714" y="0"/>
                  </a:moveTo>
                  <a:lnTo>
                    <a:pt x="0" y="990701"/>
                  </a:lnTo>
                  <a:lnTo>
                    <a:pt x="0" y="3676243"/>
                  </a:lnTo>
                  <a:lnTo>
                    <a:pt x="990714" y="2685529"/>
                  </a:lnTo>
                  <a:lnTo>
                    <a:pt x="990714" y="0"/>
                  </a:lnTo>
                  <a:close/>
                </a:path>
              </a:pathLst>
            </a:custGeom>
            <a:solidFill>
              <a:srgbClr val="C4A3A3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21561" y="1901418"/>
              <a:ext cx="1275080" cy="991235"/>
            </a:xfrm>
            <a:custGeom>
              <a:avLst/>
              <a:gdLst/>
              <a:ahLst/>
              <a:cxnLst/>
              <a:rect l="l" t="t" r="r" b="b"/>
              <a:pathLst>
                <a:path w="1275080" h="991235">
                  <a:moveTo>
                    <a:pt x="1274864" y="0"/>
                  </a:moveTo>
                  <a:lnTo>
                    <a:pt x="990714" y="0"/>
                  </a:lnTo>
                  <a:lnTo>
                    <a:pt x="0" y="990701"/>
                  </a:lnTo>
                  <a:lnTo>
                    <a:pt x="284149" y="990701"/>
                  </a:lnTo>
                  <a:lnTo>
                    <a:pt x="1274864" y="0"/>
                  </a:lnTo>
                  <a:close/>
                </a:path>
              </a:pathLst>
            </a:custGeom>
            <a:solidFill>
              <a:srgbClr val="F6D5D5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21561" y="1901418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80" h="3676650">
                  <a:moveTo>
                    <a:pt x="0" y="990712"/>
                  </a:moveTo>
                  <a:lnTo>
                    <a:pt x="990714" y="0"/>
                  </a:lnTo>
                  <a:lnTo>
                    <a:pt x="1274870" y="0"/>
                  </a:lnTo>
                  <a:lnTo>
                    <a:pt x="1274870" y="2685531"/>
                  </a:lnTo>
                  <a:lnTo>
                    <a:pt x="284154" y="3676242"/>
                  </a:lnTo>
                  <a:lnTo>
                    <a:pt x="0" y="3676242"/>
                  </a:lnTo>
                  <a:lnTo>
                    <a:pt x="0" y="990712"/>
                  </a:lnTo>
                  <a:close/>
                </a:path>
                <a:path w="1275080" h="3676650">
                  <a:moveTo>
                    <a:pt x="0" y="990712"/>
                  </a:moveTo>
                  <a:lnTo>
                    <a:pt x="284154" y="990712"/>
                  </a:lnTo>
                  <a:lnTo>
                    <a:pt x="1274870" y="0"/>
                  </a:lnTo>
                </a:path>
                <a:path w="1275080" h="3676650">
                  <a:moveTo>
                    <a:pt x="284154" y="990712"/>
                  </a:moveTo>
                  <a:lnTo>
                    <a:pt x="284154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6" y="2892120"/>
              <a:ext cx="284480" cy="2686050"/>
            </a:xfrm>
            <a:custGeom>
              <a:avLst/>
              <a:gdLst/>
              <a:ahLst/>
              <a:cxnLst/>
              <a:rect l="l" t="t" r="r" b="b"/>
              <a:pathLst>
                <a:path w="284480" h="2686050">
                  <a:moveTo>
                    <a:pt x="284153" y="0"/>
                  </a:moveTo>
                  <a:lnTo>
                    <a:pt x="0" y="0"/>
                  </a:lnTo>
                  <a:lnTo>
                    <a:pt x="0" y="2685542"/>
                  </a:lnTo>
                  <a:lnTo>
                    <a:pt x="284153" y="2685542"/>
                  </a:lnTo>
                  <a:lnTo>
                    <a:pt x="284153" y="0"/>
                  </a:lnTo>
                  <a:close/>
                </a:path>
              </a:pathLst>
            </a:custGeom>
            <a:solidFill>
              <a:srgbClr val="F3CCCC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7659" y="1901418"/>
              <a:ext cx="991235" cy="3676650"/>
            </a:xfrm>
            <a:custGeom>
              <a:avLst/>
              <a:gdLst/>
              <a:ahLst/>
              <a:cxnLst/>
              <a:rect l="l" t="t" r="r" b="b"/>
              <a:pathLst>
                <a:path w="991235" h="3676650">
                  <a:moveTo>
                    <a:pt x="990719" y="0"/>
                  </a:moveTo>
                  <a:lnTo>
                    <a:pt x="0" y="990701"/>
                  </a:lnTo>
                  <a:lnTo>
                    <a:pt x="0" y="3676243"/>
                  </a:lnTo>
                  <a:lnTo>
                    <a:pt x="990719" y="2685529"/>
                  </a:lnTo>
                  <a:lnTo>
                    <a:pt x="990719" y="0"/>
                  </a:lnTo>
                  <a:close/>
                </a:path>
              </a:pathLst>
            </a:custGeom>
            <a:solidFill>
              <a:srgbClr val="C4A3A3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506" y="1901418"/>
              <a:ext cx="1275080" cy="991235"/>
            </a:xfrm>
            <a:custGeom>
              <a:avLst/>
              <a:gdLst/>
              <a:ahLst/>
              <a:cxnLst/>
              <a:rect l="l" t="t" r="r" b="b"/>
              <a:pathLst>
                <a:path w="1275080" h="991235">
                  <a:moveTo>
                    <a:pt x="1274873" y="0"/>
                  </a:moveTo>
                  <a:lnTo>
                    <a:pt x="990714" y="0"/>
                  </a:lnTo>
                  <a:lnTo>
                    <a:pt x="0" y="990701"/>
                  </a:lnTo>
                  <a:lnTo>
                    <a:pt x="284153" y="990701"/>
                  </a:lnTo>
                  <a:lnTo>
                    <a:pt x="1274873" y="0"/>
                  </a:lnTo>
                  <a:close/>
                </a:path>
              </a:pathLst>
            </a:custGeom>
            <a:solidFill>
              <a:srgbClr val="F6D5D5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506" y="1901418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80" h="3676650">
                  <a:moveTo>
                    <a:pt x="0" y="990712"/>
                  </a:moveTo>
                  <a:lnTo>
                    <a:pt x="990714" y="0"/>
                  </a:lnTo>
                  <a:lnTo>
                    <a:pt x="1274870" y="0"/>
                  </a:lnTo>
                  <a:lnTo>
                    <a:pt x="1274870" y="2685531"/>
                  </a:lnTo>
                  <a:lnTo>
                    <a:pt x="284154" y="3676242"/>
                  </a:lnTo>
                  <a:lnTo>
                    <a:pt x="0" y="3676242"/>
                  </a:lnTo>
                  <a:lnTo>
                    <a:pt x="0" y="990712"/>
                  </a:lnTo>
                  <a:close/>
                </a:path>
                <a:path w="1275080" h="3676650">
                  <a:moveTo>
                    <a:pt x="0" y="990712"/>
                  </a:moveTo>
                  <a:lnTo>
                    <a:pt x="284154" y="990712"/>
                  </a:lnTo>
                  <a:lnTo>
                    <a:pt x="1274870" y="0"/>
                  </a:lnTo>
                </a:path>
                <a:path w="1275080" h="3676650">
                  <a:moveTo>
                    <a:pt x="284154" y="990712"/>
                  </a:moveTo>
                  <a:lnTo>
                    <a:pt x="284154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885554" y="4035044"/>
            <a:ext cx="215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Calibri"/>
                <a:cs typeface="Calibri"/>
              </a:rPr>
              <a:t>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90582" y="3388296"/>
            <a:ext cx="1656714" cy="76200"/>
          </a:xfrm>
          <a:custGeom>
            <a:avLst/>
            <a:gdLst/>
            <a:ahLst/>
            <a:cxnLst/>
            <a:rect l="l" t="t" r="r" b="b"/>
            <a:pathLst>
              <a:path w="1656714" h="76200">
                <a:moveTo>
                  <a:pt x="1580172" y="0"/>
                </a:moveTo>
                <a:lnTo>
                  <a:pt x="1580172" y="76200"/>
                </a:lnTo>
                <a:lnTo>
                  <a:pt x="1630972" y="50800"/>
                </a:lnTo>
                <a:lnTo>
                  <a:pt x="1592872" y="50800"/>
                </a:lnTo>
                <a:lnTo>
                  <a:pt x="1592872" y="25400"/>
                </a:lnTo>
                <a:lnTo>
                  <a:pt x="1630972" y="25400"/>
                </a:lnTo>
                <a:lnTo>
                  <a:pt x="1580172" y="0"/>
                </a:lnTo>
                <a:close/>
              </a:path>
              <a:path w="1656714" h="76200">
                <a:moveTo>
                  <a:pt x="1580172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1580172" y="50800"/>
                </a:lnTo>
                <a:lnTo>
                  <a:pt x="1580172" y="25400"/>
                </a:lnTo>
                <a:close/>
              </a:path>
              <a:path w="1656714" h="76200">
                <a:moveTo>
                  <a:pt x="1630972" y="25400"/>
                </a:moveTo>
                <a:lnTo>
                  <a:pt x="1592872" y="25400"/>
                </a:lnTo>
                <a:lnTo>
                  <a:pt x="1592872" y="50800"/>
                </a:lnTo>
                <a:lnTo>
                  <a:pt x="1630972" y="50800"/>
                </a:lnTo>
                <a:lnTo>
                  <a:pt x="1656372" y="38100"/>
                </a:lnTo>
                <a:lnTo>
                  <a:pt x="1630972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8391131" y="1578749"/>
            <a:ext cx="1294130" cy="3695700"/>
            <a:chOff x="8391131" y="1578749"/>
            <a:chExt cx="1294130" cy="3695700"/>
          </a:xfrm>
        </p:grpSpPr>
        <p:sp>
          <p:nvSpPr>
            <p:cNvPr id="19" name="object 19"/>
            <p:cNvSpPr/>
            <p:nvPr/>
          </p:nvSpPr>
          <p:spPr>
            <a:xfrm>
              <a:off x="8400656" y="2740202"/>
              <a:ext cx="123189" cy="2524760"/>
            </a:xfrm>
            <a:custGeom>
              <a:avLst/>
              <a:gdLst/>
              <a:ahLst/>
              <a:cxnLst/>
              <a:rect l="l" t="t" r="r" b="b"/>
              <a:pathLst>
                <a:path w="123190" h="2524760">
                  <a:moveTo>
                    <a:pt x="122935" y="0"/>
                  </a:moveTo>
                  <a:lnTo>
                    <a:pt x="0" y="0"/>
                  </a:lnTo>
                  <a:lnTo>
                    <a:pt x="0" y="2524315"/>
                  </a:lnTo>
                  <a:lnTo>
                    <a:pt x="122935" y="2524315"/>
                  </a:lnTo>
                  <a:lnTo>
                    <a:pt x="122935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523592" y="1588274"/>
              <a:ext cx="1152525" cy="3676650"/>
            </a:xfrm>
            <a:custGeom>
              <a:avLst/>
              <a:gdLst/>
              <a:ahLst/>
              <a:cxnLst/>
              <a:rect l="l" t="t" r="r" b="b"/>
              <a:pathLst>
                <a:path w="1152525" h="3676650">
                  <a:moveTo>
                    <a:pt x="1151940" y="0"/>
                  </a:moveTo>
                  <a:lnTo>
                    <a:pt x="0" y="1151928"/>
                  </a:lnTo>
                  <a:lnTo>
                    <a:pt x="0" y="3676243"/>
                  </a:lnTo>
                  <a:lnTo>
                    <a:pt x="1151940" y="2524315"/>
                  </a:lnTo>
                  <a:lnTo>
                    <a:pt x="1151940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400656" y="1588274"/>
              <a:ext cx="1275080" cy="1152525"/>
            </a:xfrm>
            <a:custGeom>
              <a:avLst/>
              <a:gdLst/>
              <a:ahLst/>
              <a:cxnLst/>
              <a:rect l="l" t="t" r="r" b="b"/>
              <a:pathLst>
                <a:path w="1275079" h="1152525">
                  <a:moveTo>
                    <a:pt x="1274876" y="0"/>
                  </a:moveTo>
                  <a:lnTo>
                    <a:pt x="1151940" y="0"/>
                  </a:lnTo>
                  <a:lnTo>
                    <a:pt x="0" y="1151928"/>
                  </a:lnTo>
                  <a:lnTo>
                    <a:pt x="122935" y="1151928"/>
                  </a:lnTo>
                  <a:lnTo>
                    <a:pt x="1274876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400656" y="1588274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1151930"/>
                  </a:moveTo>
                  <a:lnTo>
                    <a:pt x="1151930" y="0"/>
                  </a:lnTo>
                  <a:lnTo>
                    <a:pt x="1274870" y="0"/>
                  </a:lnTo>
                  <a:lnTo>
                    <a:pt x="1274870" y="2524311"/>
                  </a:lnTo>
                  <a:lnTo>
                    <a:pt x="122936" y="3676242"/>
                  </a:lnTo>
                  <a:lnTo>
                    <a:pt x="0" y="3676242"/>
                  </a:lnTo>
                  <a:lnTo>
                    <a:pt x="0" y="1151930"/>
                  </a:lnTo>
                  <a:close/>
                </a:path>
                <a:path w="1275079" h="3676650">
                  <a:moveTo>
                    <a:pt x="0" y="1151930"/>
                  </a:moveTo>
                  <a:lnTo>
                    <a:pt x="122936" y="1151930"/>
                  </a:lnTo>
                  <a:lnTo>
                    <a:pt x="1274870" y="0"/>
                  </a:lnTo>
                </a:path>
                <a:path w="1275079" h="3676650">
                  <a:moveTo>
                    <a:pt x="122936" y="1151930"/>
                  </a:moveTo>
                  <a:lnTo>
                    <a:pt x="122936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123819" y="364236"/>
            <a:ext cx="2835275" cy="99504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46990" marR="30480" indent="-8890">
              <a:lnSpc>
                <a:spcPts val="3790"/>
              </a:lnSpc>
              <a:spcBef>
                <a:spcPts val="250"/>
              </a:spcBef>
            </a:pPr>
            <a:r>
              <a:rPr sz="3200" dirty="0">
                <a:latin typeface="Calibri"/>
                <a:cs typeface="Calibri"/>
              </a:rPr>
              <a:t>N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150" baseline="-18518" dirty="0">
                <a:latin typeface="Calibri"/>
                <a:cs typeface="Calibri"/>
              </a:rPr>
              <a:t>out</a:t>
            </a:r>
            <a:r>
              <a:rPr sz="3150" spc="367" baseline="-18518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H’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W’ </a:t>
            </a:r>
            <a:r>
              <a:rPr sz="3200" dirty="0">
                <a:latin typeface="Calibri"/>
                <a:cs typeface="Calibri"/>
              </a:rPr>
              <a:t>Batch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outputs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64926" y="1202436"/>
            <a:ext cx="103631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Also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C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76164" y="1430528"/>
            <a:ext cx="40068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25" dirty="0">
                <a:latin typeface="Calibri"/>
                <a:cs typeface="Calibri"/>
              </a:rPr>
              <a:t>out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44083" y="1202436"/>
            <a:ext cx="27787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Calibri"/>
                <a:cs typeface="Calibri"/>
              </a:rPr>
              <a:t>-</a:t>
            </a:r>
            <a:r>
              <a:rPr sz="3200" dirty="0">
                <a:latin typeface="Calibri"/>
                <a:cs typeface="Calibri"/>
              </a:rPr>
              <a:t>dim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bias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vector: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374779" y="4957762"/>
            <a:ext cx="1972310" cy="1104265"/>
            <a:chOff x="5374779" y="4957762"/>
            <a:chExt cx="1972310" cy="1104265"/>
          </a:xfrm>
        </p:grpSpPr>
        <p:sp>
          <p:nvSpPr>
            <p:cNvPr id="28" name="object 28"/>
            <p:cNvSpPr/>
            <p:nvPr/>
          </p:nvSpPr>
          <p:spPr>
            <a:xfrm>
              <a:off x="5384304" y="5168163"/>
              <a:ext cx="175895" cy="884555"/>
            </a:xfrm>
            <a:custGeom>
              <a:avLst/>
              <a:gdLst/>
              <a:ahLst/>
              <a:cxnLst/>
              <a:rect l="l" t="t" r="r" b="b"/>
              <a:pathLst>
                <a:path w="175895" h="884554">
                  <a:moveTo>
                    <a:pt x="175425" y="0"/>
                  </a:moveTo>
                  <a:lnTo>
                    <a:pt x="0" y="0"/>
                  </a:lnTo>
                  <a:lnTo>
                    <a:pt x="0" y="884036"/>
                  </a:lnTo>
                  <a:lnTo>
                    <a:pt x="175425" y="884036"/>
                  </a:lnTo>
                  <a:lnTo>
                    <a:pt x="175425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59729" y="4967287"/>
              <a:ext cx="201295" cy="1085215"/>
            </a:xfrm>
            <a:custGeom>
              <a:avLst/>
              <a:gdLst/>
              <a:ahLst/>
              <a:cxnLst/>
              <a:rect l="l" t="t" r="r" b="b"/>
              <a:pathLst>
                <a:path w="201295" h="1085214">
                  <a:moveTo>
                    <a:pt x="200875" y="0"/>
                  </a:moveTo>
                  <a:lnTo>
                    <a:pt x="0" y="200875"/>
                  </a:lnTo>
                  <a:lnTo>
                    <a:pt x="0" y="1084912"/>
                  </a:lnTo>
                  <a:lnTo>
                    <a:pt x="200875" y="884035"/>
                  </a:lnTo>
                  <a:lnTo>
                    <a:pt x="200875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84304" y="4967287"/>
              <a:ext cx="376555" cy="201295"/>
            </a:xfrm>
            <a:custGeom>
              <a:avLst/>
              <a:gdLst/>
              <a:ahLst/>
              <a:cxnLst/>
              <a:rect l="l" t="t" r="r" b="b"/>
              <a:pathLst>
                <a:path w="376554" h="201295">
                  <a:moveTo>
                    <a:pt x="376300" y="0"/>
                  </a:moveTo>
                  <a:lnTo>
                    <a:pt x="200875" y="0"/>
                  </a:lnTo>
                  <a:lnTo>
                    <a:pt x="0" y="200875"/>
                  </a:lnTo>
                  <a:lnTo>
                    <a:pt x="175425" y="200875"/>
                  </a:lnTo>
                  <a:lnTo>
                    <a:pt x="376300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84304" y="4967287"/>
              <a:ext cx="376555" cy="1085215"/>
            </a:xfrm>
            <a:custGeom>
              <a:avLst/>
              <a:gdLst/>
              <a:ahLst/>
              <a:cxnLst/>
              <a:rect l="l" t="t" r="r" b="b"/>
              <a:pathLst>
                <a:path w="376554" h="1085214">
                  <a:moveTo>
                    <a:pt x="0" y="200877"/>
                  </a:moveTo>
                  <a:lnTo>
                    <a:pt x="200877" y="0"/>
                  </a:lnTo>
                  <a:lnTo>
                    <a:pt x="376302" y="0"/>
                  </a:lnTo>
                  <a:lnTo>
                    <a:pt x="376302" y="884040"/>
                  </a:lnTo>
                  <a:lnTo>
                    <a:pt x="175425" y="1084920"/>
                  </a:lnTo>
                  <a:lnTo>
                    <a:pt x="0" y="1084920"/>
                  </a:lnTo>
                  <a:lnTo>
                    <a:pt x="0" y="200877"/>
                  </a:lnTo>
                  <a:close/>
                </a:path>
                <a:path w="376554" h="1085214">
                  <a:moveTo>
                    <a:pt x="0" y="200877"/>
                  </a:moveTo>
                  <a:lnTo>
                    <a:pt x="175425" y="200877"/>
                  </a:lnTo>
                  <a:lnTo>
                    <a:pt x="376302" y="0"/>
                  </a:lnTo>
                </a:path>
                <a:path w="376554" h="1085214">
                  <a:moveTo>
                    <a:pt x="175425" y="200877"/>
                  </a:moveTo>
                  <a:lnTo>
                    <a:pt x="175425" y="1084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697778" y="5168163"/>
              <a:ext cx="175895" cy="884555"/>
            </a:xfrm>
            <a:custGeom>
              <a:avLst/>
              <a:gdLst/>
              <a:ahLst/>
              <a:cxnLst/>
              <a:rect l="l" t="t" r="r" b="b"/>
              <a:pathLst>
                <a:path w="175895" h="884554">
                  <a:moveTo>
                    <a:pt x="175412" y="0"/>
                  </a:moveTo>
                  <a:lnTo>
                    <a:pt x="0" y="0"/>
                  </a:lnTo>
                  <a:lnTo>
                    <a:pt x="0" y="884036"/>
                  </a:lnTo>
                  <a:lnTo>
                    <a:pt x="175412" y="884036"/>
                  </a:lnTo>
                  <a:lnTo>
                    <a:pt x="175412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73191" y="4967287"/>
              <a:ext cx="201295" cy="1085215"/>
            </a:xfrm>
            <a:custGeom>
              <a:avLst/>
              <a:gdLst/>
              <a:ahLst/>
              <a:cxnLst/>
              <a:rect l="l" t="t" r="r" b="b"/>
              <a:pathLst>
                <a:path w="201295" h="1085214">
                  <a:moveTo>
                    <a:pt x="200888" y="0"/>
                  </a:moveTo>
                  <a:lnTo>
                    <a:pt x="0" y="200875"/>
                  </a:lnTo>
                  <a:lnTo>
                    <a:pt x="0" y="1084912"/>
                  </a:lnTo>
                  <a:lnTo>
                    <a:pt x="200888" y="884035"/>
                  </a:lnTo>
                  <a:lnTo>
                    <a:pt x="200888" y="0"/>
                  </a:lnTo>
                  <a:close/>
                </a:path>
              </a:pathLst>
            </a:custGeom>
            <a:solidFill>
              <a:srgbClr val="ADB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697778" y="4967287"/>
              <a:ext cx="376555" cy="201295"/>
            </a:xfrm>
            <a:custGeom>
              <a:avLst/>
              <a:gdLst/>
              <a:ahLst/>
              <a:cxnLst/>
              <a:rect l="l" t="t" r="r" b="b"/>
              <a:pathLst>
                <a:path w="376554" h="201295">
                  <a:moveTo>
                    <a:pt x="376300" y="0"/>
                  </a:moveTo>
                  <a:lnTo>
                    <a:pt x="200875" y="0"/>
                  </a:lnTo>
                  <a:lnTo>
                    <a:pt x="0" y="200875"/>
                  </a:lnTo>
                  <a:lnTo>
                    <a:pt x="175412" y="200875"/>
                  </a:lnTo>
                  <a:lnTo>
                    <a:pt x="376300" y="0"/>
                  </a:lnTo>
                  <a:close/>
                </a:path>
              </a:pathLst>
            </a:custGeom>
            <a:solidFill>
              <a:srgbClr val="DFE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697778" y="4967287"/>
              <a:ext cx="376555" cy="1085215"/>
            </a:xfrm>
            <a:custGeom>
              <a:avLst/>
              <a:gdLst/>
              <a:ahLst/>
              <a:cxnLst/>
              <a:rect l="l" t="t" r="r" b="b"/>
              <a:pathLst>
                <a:path w="376554" h="1085214">
                  <a:moveTo>
                    <a:pt x="0" y="200877"/>
                  </a:moveTo>
                  <a:lnTo>
                    <a:pt x="200877" y="0"/>
                  </a:lnTo>
                  <a:lnTo>
                    <a:pt x="376302" y="0"/>
                  </a:lnTo>
                  <a:lnTo>
                    <a:pt x="376302" y="884040"/>
                  </a:lnTo>
                  <a:lnTo>
                    <a:pt x="175425" y="1084920"/>
                  </a:lnTo>
                  <a:lnTo>
                    <a:pt x="0" y="1084920"/>
                  </a:lnTo>
                  <a:lnTo>
                    <a:pt x="0" y="200877"/>
                  </a:lnTo>
                  <a:close/>
                </a:path>
                <a:path w="376554" h="1085214">
                  <a:moveTo>
                    <a:pt x="0" y="200877"/>
                  </a:moveTo>
                  <a:lnTo>
                    <a:pt x="175425" y="200877"/>
                  </a:lnTo>
                  <a:lnTo>
                    <a:pt x="376302" y="0"/>
                  </a:lnTo>
                </a:path>
                <a:path w="376554" h="1085214">
                  <a:moveTo>
                    <a:pt x="175425" y="200877"/>
                  </a:moveTo>
                  <a:lnTo>
                    <a:pt x="175425" y="1084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016332" y="5168163"/>
              <a:ext cx="175895" cy="884555"/>
            </a:xfrm>
            <a:custGeom>
              <a:avLst/>
              <a:gdLst/>
              <a:ahLst/>
              <a:cxnLst/>
              <a:rect l="l" t="t" r="r" b="b"/>
              <a:pathLst>
                <a:path w="175895" h="884554">
                  <a:moveTo>
                    <a:pt x="175425" y="0"/>
                  </a:moveTo>
                  <a:lnTo>
                    <a:pt x="0" y="0"/>
                  </a:lnTo>
                  <a:lnTo>
                    <a:pt x="0" y="884036"/>
                  </a:lnTo>
                  <a:lnTo>
                    <a:pt x="175425" y="884036"/>
                  </a:lnTo>
                  <a:lnTo>
                    <a:pt x="175425" y="0"/>
                  </a:lnTo>
                  <a:close/>
                </a:path>
              </a:pathLst>
            </a:custGeom>
            <a:solidFill>
              <a:srgbClr val="F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191758" y="4967287"/>
              <a:ext cx="201295" cy="1085215"/>
            </a:xfrm>
            <a:custGeom>
              <a:avLst/>
              <a:gdLst/>
              <a:ahLst/>
              <a:cxnLst/>
              <a:rect l="l" t="t" r="r" b="b"/>
              <a:pathLst>
                <a:path w="201295" h="1085214">
                  <a:moveTo>
                    <a:pt x="200875" y="0"/>
                  </a:moveTo>
                  <a:lnTo>
                    <a:pt x="0" y="200875"/>
                  </a:lnTo>
                  <a:lnTo>
                    <a:pt x="0" y="1084912"/>
                  </a:lnTo>
                  <a:lnTo>
                    <a:pt x="200875" y="884035"/>
                  </a:lnTo>
                  <a:lnTo>
                    <a:pt x="200875" y="0"/>
                  </a:lnTo>
                  <a:close/>
                </a:path>
              </a:pathLst>
            </a:custGeom>
            <a:solidFill>
              <a:srgbClr val="C4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016332" y="4967287"/>
              <a:ext cx="376555" cy="201295"/>
            </a:xfrm>
            <a:custGeom>
              <a:avLst/>
              <a:gdLst/>
              <a:ahLst/>
              <a:cxnLst/>
              <a:rect l="l" t="t" r="r" b="b"/>
              <a:pathLst>
                <a:path w="376554" h="201295">
                  <a:moveTo>
                    <a:pt x="376301" y="0"/>
                  </a:moveTo>
                  <a:lnTo>
                    <a:pt x="200875" y="0"/>
                  </a:lnTo>
                  <a:lnTo>
                    <a:pt x="0" y="200875"/>
                  </a:lnTo>
                  <a:lnTo>
                    <a:pt x="175425" y="200875"/>
                  </a:lnTo>
                  <a:lnTo>
                    <a:pt x="376301" y="0"/>
                  </a:lnTo>
                  <a:close/>
                </a:path>
              </a:pathLst>
            </a:custGeom>
            <a:solidFill>
              <a:srgbClr val="F6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016332" y="4967287"/>
              <a:ext cx="376555" cy="1085215"/>
            </a:xfrm>
            <a:custGeom>
              <a:avLst/>
              <a:gdLst/>
              <a:ahLst/>
              <a:cxnLst/>
              <a:rect l="l" t="t" r="r" b="b"/>
              <a:pathLst>
                <a:path w="376554" h="1085214">
                  <a:moveTo>
                    <a:pt x="0" y="200877"/>
                  </a:moveTo>
                  <a:lnTo>
                    <a:pt x="200877" y="0"/>
                  </a:lnTo>
                  <a:lnTo>
                    <a:pt x="376302" y="0"/>
                  </a:lnTo>
                  <a:lnTo>
                    <a:pt x="376302" y="884040"/>
                  </a:lnTo>
                  <a:lnTo>
                    <a:pt x="175425" y="1084920"/>
                  </a:lnTo>
                  <a:lnTo>
                    <a:pt x="0" y="1084920"/>
                  </a:lnTo>
                  <a:lnTo>
                    <a:pt x="0" y="200877"/>
                  </a:lnTo>
                  <a:close/>
                </a:path>
                <a:path w="376554" h="1085214">
                  <a:moveTo>
                    <a:pt x="0" y="200877"/>
                  </a:moveTo>
                  <a:lnTo>
                    <a:pt x="175425" y="200877"/>
                  </a:lnTo>
                  <a:lnTo>
                    <a:pt x="376302" y="0"/>
                  </a:lnTo>
                </a:path>
                <a:path w="376554" h="1085214">
                  <a:moveTo>
                    <a:pt x="175425" y="200877"/>
                  </a:moveTo>
                  <a:lnTo>
                    <a:pt x="175425" y="1084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328765" y="5168163"/>
              <a:ext cx="175895" cy="884555"/>
            </a:xfrm>
            <a:custGeom>
              <a:avLst/>
              <a:gdLst/>
              <a:ahLst/>
              <a:cxnLst/>
              <a:rect l="l" t="t" r="r" b="b"/>
              <a:pathLst>
                <a:path w="175895" h="884554">
                  <a:moveTo>
                    <a:pt x="175425" y="0"/>
                  </a:moveTo>
                  <a:lnTo>
                    <a:pt x="0" y="0"/>
                  </a:lnTo>
                  <a:lnTo>
                    <a:pt x="0" y="884036"/>
                  </a:lnTo>
                  <a:lnTo>
                    <a:pt x="175425" y="884036"/>
                  </a:lnTo>
                  <a:lnTo>
                    <a:pt x="175425" y="0"/>
                  </a:lnTo>
                  <a:close/>
                </a:path>
              </a:pathLst>
            </a:custGeom>
            <a:solidFill>
              <a:srgbClr val="FFF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504190" y="4967287"/>
              <a:ext cx="201295" cy="1085215"/>
            </a:xfrm>
            <a:custGeom>
              <a:avLst/>
              <a:gdLst/>
              <a:ahLst/>
              <a:cxnLst/>
              <a:rect l="l" t="t" r="r" b="b"/>
              <a:pathLst>
                <a:path w="201295" h="1085214">
                  <a:moveTo>
                    <a:pt x="200875" y="0"/>
                  </a:moveTo>
                  <a:lnTo>
                    <a:pt x="0" y="200875"/>
                  </a:lnTo>
                  <a:lnTo>
                    <a:pt x="0" y="1084912"/>
                  </a:lnTo>
                  <a:lnTo>
                    <a:pt x="200875" y="884035"/>
                  </a:lnTo>
                  <a:lnTo>
                    <a:pt x="200875" y="0"/>
                  </a:lnTo>
                  <a:close/>
                </a:path>
              </a:pathLst>
            </a:custGeom>
            <a:solidFill>
              <a:srgbClr val="CDC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328765" y="4967287"/>
              <a:ext cx="376555" cy="201295"/>
            </a:xfrm>
            <a:custGeom>
              <a:avLst/>
              <a:gdLst/>
              <a:ahLst/>
              <a:cxnLst/>
              <a:rect l="l" t="t" r="r" b="b"/>
              <a:pathLst>
                <a:path w="376554" h="201295">
                  <a:moveTo>
                    <a:pt x="376300" y="0"/>
                  </a:moveTo>
                  <a:lnTo>
                    <a:pt x="200875" y="0"/>
                  </a:lnTo>
                  <a:lnTo>
                    <a:pt x="0" y="200875"/>
                  </a:lnTo>
                  <a:lnTo>
                    <a:pt x="175425" y="200875"/>
                  </a:lnTo>
                  <a:lnTo>
                    <a:pt x="376300" y="0"/>
                  </a:lnTo>
                  <a:close/>
                </a:path>
              </a:pathLst>
            </a:custGeom>
            <a:solidFill>
              <a:srgbClr val="FFF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328765" y="4967287"/>
              <a:ext cx="376555" cy="1085215"/>
            </a:xfrm>
            <a:custGeom>
              <a:avLst/>
              <a:gdLst/>
              <a:ahLst/>
              <a:cxnLst/>
              <a:rect l="l" t="t" r="r" b="b"/>
              <a:pathLst>
                <a:path w="376554" h="1085214">
                  <a:moveTo>
                    <a:pt x="0" y="200877"/>
                  </a:moveTo>
                  <a:lnTo>
                    <a:pt x="200877" y="0"/>
                  </a:lnTo>
                  <a:lnTo>
                    <a:pt x="376302" y="0"/>
                  </a:lnTo>
                  <a:lnTo>
                    <a:pt x="376302" y="884040"/>
                  </a:lnTo>
                  <a:lnTo>
                    <a:pt x="175425" y="1084920"/>
                  </a:lnTo>
                  <a:lnTo>
                    <a:pt x="0" y="1084920"/>
                  </a:lnTo>
                  <a:lnTo>
                    <a:pt x="0" y="200877"/>
                  </a:lnTo>
                  <a:close/>
                </a:path>
                <a:path w="376554" h="1085214">
                  <a:moveTo>
                    <a:pt x="0" y="200877"/>
                  </a:moveTo>
                  <a:lnTo>
                    <a:pt x="175425" y="200877"/>
                  </a:lnTo>
                  <a:lnTo>
                    <a:pt x="376302" y="0"/>
                  </a:lnTo>
                </a:path>
                <a:path w="376554" h="1085214">
                  <a:moveTo>
                    <a:pt x="175425" y="200877"/>
                  </a:moveTo>
                  <a:lnTo>
                    <a:pt x="175425" y="1084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642227" y="5168163"/>
              <a:ext cx="175895" cy="884555"/>
            </a:xfrm>
            <a:custGeom>
              <a:avLst/>
              <a:gdLst/>
              <a:ahLst/>
              <a:cxnLst/>
              <a:rect l="l" t="t" r="r" b="b"/>
              <a:pathLst>
                <a:path w="175895" h="884554">
                  <a:moveTo>
                    <a:pt x="175425" y="0"/>
                  </a:moveTo>
                  <a:lnTo>
                    <a:pt x="0" y="0"/>
                  </a:lnTo>
                  <a:lnTo>
                    <a:pt x="0" y="884036"/>
                  </a:lnTo>
                  <a:lnTo>
                    <a:pt x="175425" y="884036"/>
                  </a:lnTo>
                  <a:lnTo>
                    <a:pt x="175425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817652" y="4967287"/>
              <a:ext cx="201295" cy="1085215"/>
            </a:xfrm>
            <a:custGeom>
              <a:avLst/>
              <a:gdLst/>
              <a:ahLst/>
              <a:cxnLst/>
              <a:rect l="l" t="t" r="r" b="b"/>
              <a:pathLst>
                <a:path w="201295" h="1085214">
                  <a:moveTo>
                    <a:pt x="200875" y="0"/>
                  </a:moveTo>
                  <a:lnTo>
                    <a:pt x="0" y="200875"/>
                  </a:lnTo>
                  <a:lnTo>
                    <a:pt x="0" y="1084912"/>
                  </a:lnTo>
                  <a:lnTo>
                    <a:pt x="200875" y="884035"/>
                  </a:lnTo>
                  <a:lnTo>
                    <a:pt x="200875" y="0"/>
                  </a:lnTo>
                  <a:close/>
                </a:path>
              </a:pathLst>
            </a:custGeom>
            <a:solidFill>
              <a:srgbClr val="ADA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642227" y="4967287"/>
              <a:ext cx="376555" cy="201295"/>
            </a:xfrm>
            <a:custGeom>
              <a:avLst/>
              <a:gdLst/>
              <a:ahLst/>
              <a:cxnLst/>
              <a:rect l="l" t="t" r="r" b="b"/>
              <a:pathLst>
                <a:path w="376554" h="201295">
                  <a:moveTo>
                    <a:pt x="376300" y="0"/>
                  </a:moveTo>
                  <a:lnTo>
                    <a:pt x="200875" y="0"/>
                  </a:lnTo>
                  <a:lnTo>
                    <a:pt x="0" y="200875"/>
                  </a:lnTo>
                  <a:lnTo>
                    <a:pt x="175425" y="200875"/>
                  </a:lnTo>
                  <a:lnTo>
                    <a:pt x="376300" y="0"/>
                  </a:lnTo>
                  <a:close/>
                </a:path>
              </a:pathLst>
            </a:custGeom>
            <a:solidFill>
              <a:srgbClr val="DFD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642227" y="4967287"/>
              <a:ext cx="376555" cy="1085215"/>
            </a:xfrm>
            <a:custGeom>
              <a:avLst/>
              <a:gdLst/>
              <a:ahLst/>
              <a:cxnLst/>
              <a:rect l="l" t="t" r="r" b="b"/>
              <a:pathLst>
                <a:path w="376554" h="1085214">
                  <a:moveTo>
                    <a:pt x="0" y="200877"/>
                  </a:moveTo>
                  <a:lnTo>
                    <a:pt x="200877" y="0"/>
                  </a:lnTo>
                  <a:lnTo>
                    <a:pt x="376302" y="0"/>
                  </a:lnTo>
                  <a:lnTo>
                    <a:pt x="376302" y="884040"/>
                  </a:lnTo>
                  <a:lnTo>
                    <a:pt x="175425" y="1084920"/>
                  </a:lnTo>
                  <a:lnTo>
                    <a:pt x="0" y="1084920"/>
                  </a:lnTo>
                  <a:lnTo>
                    <a:pt x="0" y="200877"/>
                  </a:lnTo>
                  <a:close/>
                </a:path>
                <a:path w="376554" h="1085214">
                  <a:moveTo>
                    <a:pt x="0" y="200877"/>
                  </a:moveTo>
                  <a:lnTo>
                    <a:pt x="175425" y="200877"/>
                  </a:lnTo>
                  <a:lnTo>
                    <a:pt x="376302" y="0"/>
                  </a:lnTo>
                </a:path>
                <a:path w="376554" h="1085214">
                  <a:moveTo>
                    <a:pt x="175425" y="200877"/>
                  </a:moveTo>
                  <a:lnTo>
                    <a:pt x="175425" y="1084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960793" y="5168163"/>
              <a:ext cx="175895" cy="884555"/>
            </a:xfrm>
            <a:custGeom>
              <a:avLst/>
              <a:gdLst/>
              <a:ahLst/>
              <a:cxnLst/>
              <a:rect l="l" t="t" r="r" b="b"/>
              <a:pathLst>
                <a:path w="175895" h="884554">
                  <a:moveTo>
                    <a:pt x="175425" y="0"/>
                  </a:moveTo>
                  <a:lnTo>
                    <a:pt x="0" y="0"/>
                  </a:lnTo>
                  <a:lnTo>
                    <a:pt x="0" y="884036"/>
                  </a:lnTo>
                  <a:lnTo>
                    <a:pt x="175425" y="884036"/>
                  </a:lnTo>
                  <a:lnTo>
                    <a:pt x="175425" y="0"/>
                  </a:lnTo>
                  <a:close/>
                </a:path>
              </a:pathLst>
            </a:custGeom>
            <a:solidFill>
              <a:srgbClr val="FBE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136218" y="4967287"/>
              <a:ext cx="201295" cy="1085215"/>
            </a:xfrm>
            <a:custGeom>
              <a:avLst/>
              <a:gdLst/>
              <a:ahLst/>
              <a:cxnLst/>
              <a:rect l="l" t="t" r="r" b="b"/>
              <a:pathLst>
                <a:path w="201295" h="1085214">
                  <a:moveTo>
                    <a:pt x="200875" y="0"/>
                  </a:moveTo>
                  <a:lnTo>
                    <a:pt x="0" y="200875"/>
                  </a:lnTo>
                  <a:lnTo>
                    <a:pt x="0" y="1084912"/>
                  </a:lnTo>
                  <a:lnTo>
                    <a:pt x="200875" y="884035"/>
                  </a:lnTo>
                  <a:lnTo>
                    <a:pt x="200875" y="0"/>
                  </a:lnTo>
                  <a:close/>
                </a:path>
              </a:pathLst>
            </a:custGeom>
            <a:solidFill>
              <a:srgbClr val="C9B7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960793" y="4967287"/>
              <a:ext cx="376555" cy="201295"/>
            </a:xfrm>
            <a:custGeom>
              <a:avLst/>
              <a:gdLst/>
              <a:ahLst/>
              <a:cxnLst/>
              <a:rect l="l" t="t" r="r" b="b"/>
              <a:pathLst>
                <a:path w="376554" h="201295">
                  <a:moveTo>
                    <a:pt x="376300" y="0"/>
                  </a:moveTo>
                  <a:lnTo>
                    <a:pt x="200875" y="0"/>
                  </a:lnTo>
                  <a:lnTo>
                    <a:pt x="0" y="200875"/>
                  </a:lnTo>
                  <a:lnTo>
                    <a:pt x="175425" y="200875"/>
                  </a:lnTo>
                  <a:lnTo>
                    <a:pt x="376300" y="0"/>
                  </a:lnTo>
                  <a:close/>
                </a:path>
              </a:pathLst>
            </a:custGeom>
            <a:solidFill>
              <a:srgbClr val="FCEA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960793" y="4967287"/>
              <a:ext cx="376555" cy="1085215"/>
            </a:xfrm>
            <a:custGeom>
              <a:avLst/>
              <a:gdLst/>
              <a:ahLst/>
              <a:cxnLst/>
              <a:rect l="l" t="t" r="r" b="b"/>
              <a:pathLst>
                <a:path w="376554" h="1085214">
                  <a:moveTo>
                    <a:pt x="0" y="200877"/>
                  </a:moveTo>
                  <a:lnTo>
                    <a:pt x="200877" y="0"/>
                  </a:lnTo>
                  <a:lnTo>
                    <a:pt x="376302" y="0"/>
                  </a:lnTo>
                  <a:lnTo>
                    <a:pt x="376302" y="884040"/>
                  </a:lnTo>
                  <a:lnTo>
                    <a:pt x="175425" y="1084920"/>
                  </a:lnTo>
                  <a:lnTo>
                    <a:pt x="0" y="1084920"/>
                  </a:lnTo>
                  <a:lnTo>
                    <a:pt x="0" y="200877"/>
                  </a:lnTo>
                  <a:close/>
                </a:path>
                <a:path w="376554" h="1085214">
                  <a:moveTo>
                    <a:pt x="0" y="200877"/>
                  </a:moveTo>
                  <a:lnTo>
                    <a:pt x="175425" y="200877"/>
                  </a:lnTo>
                  <a:lnTo>
                    <a:pt x="376302" y="0"/>
                  </a:lnTo>
                </a:path>
                <a:path w="376554" h="1085214">
                  <a:moveTo>
                    <a:pt x="175425" y="200877"/>
                  </a:moveTo>
                  <a:lnTo>
                    <a:pt x="175425" y="1084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8591969" y="1579105"/>
            <a:ext cx="3609975" cy="3709035"/>
            <a:chOff x="8591969" y="1579105"/>
            <a:chExt cx="3609975" cy="3709035"/>
          </a:xfrm>
        </p:grpSpPr>
        <p:sp>
          <p:nvSpPr>
            <p:cNvPr id="53" name="object 53"/>
            <p:cNvSpPr/>
            <p:nvPr/>
          </p:nvSpPr>
          <p:spPr>
            <a:xfrm>
              <a:off x="8601494" y="2740571"/>
              <a:ext cx="123189" cy="2524760"/>
            </a:xfrm>
            <a:custGeom>
              <a:avLst/>
              <a:gdLst/>
              <a:ahLst/>
              <a:cxnLst/>
              <a:rect l="l" t="t" r="r" b="b"/>
              <a:pathLst>
                <a:path w="123190" h="2524760">
                  <a:moveTo>
                    <a:pt x="122935" y="0"/>
                  </a:moveTo>
                  <a:lnTo>
                    <a:pt x="0" y="0"/>
                  </a:lnTo>
                  <a:lnTo>
                    <a:pt x="0" y="2524302"/>
                  </a:lnTo>
                  <a:lnTo>
                    <a:pt x="122935" y="2524302"/>
                  </a:lnTo>
                  <a:lnTo>
                    <a:pt x="122935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724430" y="1588630"/>
              <a:ext cx="1152525" cy="3676650"/>
            </a:xfrm>
            <a:custGeom>
              <a:avLst/>
              <a:gdLst/>
              <a:ahLst/>
              <a:cxnLst/>
              <a:rect l="l" t="t" r="r" b="b"/>
              <a:pathLst>
                <a:path w="1152525" h="3676650">
                  <a:moveTo>
                    <a:pt x="1151928" y="0"/>
                  </a:moveTo>
                  <a:lnTo>
                    <a:pt x="0" y="1151940"/>
                  </a:lnTo>
                  <a:lnTo>
                    <a:pt x="0" y="3676243"/>
                  </a:lnTo>
                  <a:lnTo>
                    <a:pt x="1151928" y="2524315"/>
                  </a:lnTo>
                  <a:lnTo>
                    <a:pt x="1151928" y="0"/>
                  </a:lnTo>
                  <a:close/>
                </a:path>
              </a:pathLst>
            </a:custGeom>
            <a:solidFill>
              <a:srgbClr val="ADB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601494" y="1588630"/>
              <a:ext cx="1275080" cy="1152525"/>
            </a:xfrm>
            <a:custGeom>
              <a:avLst/>
              <a:gdLst/>
              <a:ahLst/>
              <a:cxnLst/>
              <a:rect l="l" t="t" r="r" b="b"/>
              <a:pathLst>
                <a:path w="1275079" h="1152525">
                  <a:moveTo>
                    <a:pt x="1274864" y="0"/>
                  </a:moveTo>
                  <a:lnTo>
                    <a:pt x="1151928" y="0"/>
                  </a:lnTo>
                  <a:lnTo>
                    <a:pt x="0" y="1151940"/>
                  </a:lnTo>
                  <a:lnTo>
                    <a:pt x="122935" y="1151940"/>
                  </a:lnTo>
                  <a:lnTo>
                    <a:pt x="1274864" y="0"/>
                  </a:lnTo>
                  <a:close/>
                </a:path>
              </a:pathLst>
            </a:custGeom>
            <a:solidFill>
              <a:srgbClr val="DFE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601494" y="1588630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1151930"/>
                  </a:moveTo>
                  <a:lnTo>
                    <a:pt x="1151930" y="0"/>
                  </a:lnTo>
                  <a:lnTo>
                    <a:pt x="1274870" y="0"/>
                  </a:lnTo>
                  <a:lnTo>
                    <a:pt x="1274870" y="2524311"/>
                  </a:lnTo>
                  <a:lnTo>
                    <a:pt x="122936" y="3676242"/>
                  </a:lnTo>
                  <a:lnTo>
                    <a:pt x="0" y="3676242"/>
                  </a:lnTo>
                  <a:lnTo>
                    <a:pt x="0" y="1151930"/>
                  </a:lnTo>
                  <a:close/>
                </a:path>
                <a:path w="1275079" h="3676650">
                  <a:moveTo>
                    <a:pt x="0" y="1151930"/>
                  </a:moveTo>
                  <a:lnTo>
                    <a:pt x="122936" y="1151930"/>
                  </a:lnTo>
                  <a:lnTo>
                    <a:pt x="1274870" y="0"/>
                  </a:lnTo>
                </a:path>
                <a:path w="1275079" h="3676650">
                  <a:moveTo>
                    <a:pt x="122936" y="1151930"/>
                  </a:moveTo>
                  <a:lnTo>
                    <a:pt x="122936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804643" y="2740571"/>
              <a:ext cx="123189" cy="2524760"/>
            </a:xfrm>
            <a:custGeom>
              <a:avLst/>
              <a:gdLst/>
              <a:ahLst/>
              <a:cxnLst/>
              <a:rect l="l" t="t" r="r" b="b"/>
              <a:pathLst>
                <a:path w="123190" h="2524760">
                  <a:moveTo>
                    <a:pt x="122935" y="0"/>
                  </a:moveTo>
                  <a:lnTo>
                    <a:pt x="0" y="0"/>
                  </a:lnTo>
                  <a:lnTo>
                    <a:pt x="0" y="2524302"/>
                  </a:lnTo>
                  <a:lnTo>
                    <a:pt x="122935" y="2524302"/>
                  </a:lnTo>
                  <a:lnTo>
                    <a:pt x="122935" y="0"/>
                  </a:lnTo>
                  <a:close/>
                </a:path>
              </a:pathLst>
            </a:custGeom>
            <a:solidFill>
              <a:srgbClr val="F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927579" y="1588630"/>
              <a:ext cx="1152525" cy="3676650"/>
            </a:xfrm>
            <a:custGeom>
              <a:avLst/>
              <a:gdLst/>
              <a:ahLst/>
              <a:cxnLst/>
              <a:rect l="l" t="t" r="r" b="b"/>
              <a:pathLst>
                <a:path w="1152525" h="3676650">
                  <a:moveTo>
                    <a:pt x="1151928" y="0"/>
                  </a:moveTo>
                  <a:lnTo>
                    <a:pt x="0" y="1151940"/>
                  </a:lnTo>
                  <a:lnTo>
                    <a:pt x="0" y="3676243"/>
                  </a:lnTo>
                  <a:lnTo>
                    <a:pt x="1151928" y="2524315"/>
                  </a:lnTo>
                  <a:lnTo>
                    <a:pt x="1151928" y="0"/>
                  </a:lnTo>
                  <a:close/>
                </a:path>
              </a:pathLst>
            </a:custGeom>
            <a:solidFill>
              <a:srgbClr val="C4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804643" y="1588630"/>
              <a:ext cx="1275080" cy="1152525"/>
            </a:xfrm>
            <a:custGeom>
              <a:avLst/>
              <a:gdLst/>
              <a:ahLst/>
              <a:cxnLst/>
              <a:rect l="l" t="t" r="r" b="b"/>
              <a:pathLst>
                <a:path w="1275079" h="1152525">
                  <a:moveTo>
                    <a:pt x="1274864" y="0"/>
                  </a:moveTo>
                  <a:lnTo>
                    <a:pt x="1151928" y="0"/>
                  </a:lnTo>
                  <a:lnTo>
                    <a:pt x="0" y="1151940"/>
                  </a:lnTo>
                  <a:lnTo>
                    <a:pt x="122935" y="1151940"/>
                  </a:lnTo>
                  <a:lnTo>
                    <a:pt x="1274864" y="0"/>
                  </a:lnTo>
                  <a:close/>
                </a:path>
              </a:pathLst>
            </a:custGeom>
            <a:solidFill>
              <a:srgbClr val="F6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804643" y="1588630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1151930"/>
                  </a:moveTo>
                  <a:lnTo>
                    <a:pt x="1151930" y="0"/>
                  </a:lnTo>
                  <a:lnTo>
                    <a:pt x="1274870" y="0"/>
                  </a:lnTo>
                  <a:lnTo>
                    <a:pt x="1274870" y="2524311"/>
                  </a:lnTo>
                  <a:lnTo>
                    <a:pt x="122936" y="3676242"/>
                  </a:lnTo>
                  <a:lnTo>
                    <a:pt x="0" y="3676242"/>
                  </a:lnTo>
                  <a:lnTo>
                    <a:pt x="0" y="1151930"/>
                  </a:lnTo>
                  <a:close/>
                </a:path>
                <a:path w="1275079" h="3676650">
                  <a:moveTo>
                    <a:pt x="0" y="1151930"/>
                  </a:moveTo>
                  <a:lnTo>
                    <a:pt x="122936" y="1151930"/>
                  </a:lnTo>
                  <a:lnTo>
                    <a:pt x="1274870" y="0"/>
                  </a:lnTo>
                </a:path>
                <a:path w="1275079" h="3676650">
                  <a:moveTo>
                    <a:pt x="122936" y="1151930"/>
                  </a:moveTo>
                  <a:lnTo>
                    <a:pt x="122936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007792" y="2740571"/>
              <a:ext cx="123189" cy="2524760"/>
            </a:xfrm>
            <a:custGeom>
              <a:avLst/>
              <a:gdLst/>
              <a:ahLst/>
              <a:cxnLst/>
              <a:rect l="l" t="t" r="r" b="b"/>
              <a:pathLst>
                <a:path w="123190" h="2524760">
                  <a:moveTo>
                    <a:pt x="122936" y="0"/>
                  </a:moveTo>
                  <a:lnTo>
                    <a:pt x="0" y="0"/>
                  </a:lnTo>
                  <a:lnTo>
                    <a:pt x="0" y="2524302"/>
                  </a:lnTo>
                  <a:lnTo>
                    <a:pt x="122936" y="2524302"/>
                  </a:lnTo>
                  <a:lnTo>
                    <a:pt x="122936" y="0"/>
                  </a:lnTo>
                  <a:close/>
                </a:path>
              </a:pathLst>
            </a:custGeom>
            <a:solidFill>
              <a:srgbClr val="FFF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9130728" y="1588630"/>
              <a:ext cx="1152525" cy="3676650"/>
            </a:xfrm>
            <a:custGeom>
              <a:avLst/>
              <a:gdLst/>
              <a:ahLst/>
              <a:cxnLst/>
              <a:rect l="l" t="t" r="r" b="b"/>
              <a:pathLst>
                <a:path w="1152525" h="3676650">
                  <a:moveTo>
                    <a:pt x="1151928" y="0"/>
                  </a:moveTo>
                  <a:lnTo>
                    <a:pt x="0" y="1151940"/>
                  </a:lnTo>
                  <a:lnTo>
                    <a:pt x="0" y="3676243"/>
                  </a:lnTo>
                  <a:lnTo>
                    <a:pt x="1151928" y="2524315"/>
                  </a:lnTo>
                  <a:lnTo>
                    <a:pt x="1151928" y="0"/>
                  </a:lnTo>
                  <a:close/>
                </a:path>
              </a:pathLst>
            </a:custGeom>
            <a:solidFill>
              <a:srgbClr val="CDC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007792" y="1588630"/>
              <a:ext cx="1275080" cy="1152525"/>
            </a:xfrm>
            <a:custGeom>
              <a:avLst/>
              <a:gdLst/>
              <a:ahLst/>
              <a:cxnLst/>
              <a:rect l="l" t="t" r="r" b="b"/>
              <a:pathLst>
                <a:path w="1275079" h="1152525">
                  <a:moveTo>
                    <a:pt x="1274864" y="0"/>
                  </a:moveTo>
                  <a:lnTo>
                    <a:pt x="1151928" y="0"/>
                  </a:lnTo>
                  <a:lnTo>
                    <a:pt x="0" y="1151940"/>
                  </a:lnTo>
                  <a:lnTo>
                    <a:pt x="122936" y="1151940"/>
                  </a:lnTo>
                  <a:lnTo>
                    <a:pt x="1274864" y="0"/>
                  </a:lnTo>
                  <a:close/>
                </a:path>
              </a:pathLst>
            </a:custGeom>
            <a:solidFill>
              <a:srgbClr val="FFF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007792" y="1588630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1151930"/>
                  </a:moveTo>
                  <a:lnTo>
                    <a:pt x="1151930" y="0"/>
                  </a:lnTo>
                  <a:lnTo>
                    <a:pt x="1274870" y="0"/>
                  </a:lnTo>
                  <a:lnTo>
                    <a:pt x="1274870" y="2524311"/>
                  </a:lnTo>
                  <a:lnTo>
                    <a:pt x="122936" y="3676242"/>
                  </a:lnTo>
                  <a:lnTo>
                    <a:pt x="0" y="3676242"/>
                  </a:lnTo>
                  <a:lnTo>
                    <a:pt x="0" y="1151930"/>
                  </a:lnTo>
                  <a:close/>
                </a:path>
                <a:path w="1275079" h="3676650">
                  <a:moveTo>
                    <a:pt x="0" y="1151930"/>
                  </a:moveTo>
                  <a:lnTo>
                    <a:pt x="122936" y="1151930"/>
                  </a:lnTo>
                  <a:lnTo>
                    <a:pt x="1274870" y="0"/>
                  </a:lnTo>
                </a:path>
                <a:path w="1275079" h="3676650">
                  <a:moveTo>
                    <a:pt x="122936" y="1151930"/>
                  </a:moveTo>
                  <a:lnTo>
                    <a:pt x="122936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210929" y="2740571"/>
              <a:ext cx="123189" cy="2524760"/>
            </a:xfrm>
            <a:custGeom>
              <a:avLst/>
              <a:gdLst/>
              <a:ahLst/>
              <a:cxnLst/>
              <a:rect l="l" t="t" r="r" b="b"/>
              <a:pathLst>
                <a:path w="123190" h="2524760">
                  <a:moveTo>
                    <a:pt x="122936" y="0"/>
                  </a:moveTo>
                  <a:lnTo>
                    <a:pt x="0" y="0"/>
                  </a:lnTo>
                  <a:lnTo>
                    <a:pt x="0" y="2524302"/>
                  </a:lnTo>
                  <a:lnTo>
                    <a:pt x="122936" y="2524302"/>
                  </a:lnTo>
                  <a:lnTo>
                    <a:pt x="122936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333865" y="1588630"/>
              <a:ext cx="1152525" cy="3676650"/>
            </a:xfrm>
            <a:custGeom>
              <a:avLst/>
              <a:gdLst/>
              <a:ahLst/>
              <a:cxnLst/>
              <a:rect l="l" t="t" r="r" b="b"/>
              <a:pathLst>
                <a:path w="1152525" h="3676650">
                  <a:moveTo>
                    <a:pt x="1151940" y="0"/>
                  </a:moveTo>
                  <a:lnTo>
                    <a:pt x="0" y="1151940"/>
                  </a:lnTo>
                  <a:lnTo>
                    <a:pt x="0" y="3676243"/>
                  </a:lnTo>
                  <a:lnTo>
                    <a:pt x="1151940" y="2524315"/>
                  </a:lnTo>
                  <a:lnTo>
                    <a:pt x="1151940" y="0"/>
                  </a:lnTo>
                  <a:close/>
                </a:path>
              </a:pathLst>
            </a:custGeom>
            <a:solidFill>
              <a:srgbClr val="ADA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210929" y="1588630"/>
              <a:ext cx="1275080" cy="1152525"/>
            </a:xfrm>
            <a:custGeom>
              <a:avLst/>
              <a:gdLst/>
              <a:ahLst/>
              <a:cxnLst/>
              <a:rect l="l" t="t" r="r" b="b"/>
              <a:pathLst>
                <a:path w="1275079" h="1152525">
                  <a:moveTo>
                    <a:pt x="1274876" y="0"/>
                  </a:moveTo>
                  <a:lnTo>
                    <a:pt x="1151940" y="0"/>
                  </a:lnTo>
                  <a:lnTo>
                    <a:pt x="0" y="1151940"/>
                  </a:lnTo>
                  <a:lnTo>
                    <a:pt x="122936" y="1151940"/>
                  </a:lnTo>
                  <a:lnTo>
                    <a:pt x="1274876" y="0"/>
                  </a:lnTo>
                  <a:close/>
                </a:path>
              </a:pathLst>
            </a:custGeom>
            <a:solidFill>
              <a:srgbClr val="DFD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210929" y="1588630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1151930"/>
                  </a:moveTo>
                  <a:lnTo>
                    <a:pt x="1151930" y="0"/>
                  </a:lnTo>
                  <a:lnTo>
                    <a:pt x="1274870" y="0"/>
                  </a:lnTo>
                  <a:lnTo>
                    <a:pt x="1274870" y="2524311"/>
                  </a:lnTo>
                  <a:lnTo>
                    <a:pt x="122936" y="3676242"/>
                  </a:lnTo>
                  <a:lnTo>
                    <a:pt x="0" y="3676242"/>
                  </a:lnTo>
                  <a:lnTo>
                    <a:pt x="0" y="1151930"/>
                  </a:lnTo>
                  <a:close/>
                </a:path>
                <a:path w="1275079" h="3676650">
                  <a:moveTo>
                    <a:pt x="0" y="1151930"/>
                  </a:moveTo>
                  <a:lnTo>
                    <a:pt x="122936" y="1151930"/>
                  </a:lnTo>
                  <a:lnTo>
                    <a:pt x="1274870" y="0"/>
                  </a:lnTo>
                </a:path>
                <a:path w="1275079" h="3676650">
                  <a:moveTo>
                    <a:pt x="122936" y="1151930"/>
                  </a:moveTo>
                  <a:lnTo>
                    <a:pt x="122936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414078" y="2740571"/>
              <a:ext cx="123189" cy="2524760"/>
            </a:xfrm>
            <a:custGeom>
              <a:avLst/>
              <a:gdLst/>
              <a:ahLst/>
              <a:cxnLst/>
              <a:rect l="l" t="t" r="r" b="b"/>
              <a:pathLst>
                <a:path w="123190" h="2524760">
                  <a:moveTo>
                    <a:pt x="122936" y="0"/>
                  </a:moveTo>
                  <a:lnTo>
                    <a:pt x="0" y="0"/>
                  </a:lnTo>
                  <a:lnTo>
                    <a:pt x="0" y="2524302"/>
                  </a:lnTo>
                  <a:lnTo>
                    <a:pt x="122936" y="2524302"/>
                  </a:lnTo>
                  <a:lnTo>
                    <a:pt x="122936" y="0"/>
                  </a:lnTo>
                  <a:close/>
                </a:path>
              </a:pathLst>
            </a:custGeom>
            <a:solidFill>
              <a:srgbClr val="FBE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9537014" y="1588630"/>
              <a:ext cx="1152525" cy="3676650"/>
            </a:xfrm>
            <a:custGeom>
              <a:avLst/>
              <a:gdLst/>
              <a:ahLst/>
              <a:cxnLst/>
              <a:rect l="l" t="t" r="r" b="b"/>
              <a:pathLst>
                <a:path w="1152525" h="3676650">
                  <a:moveTo>
                    <a:pt x="1151940" y="0"/>
                  </a:moveTo>
                  <a:lnTo>
                    <a:pt x="0" y="1151940"/>
                  </a:lnTo>
                  <a:lnTo>
                    <a:pt x="0" y="3676243"/>
                  </a:lnTo>
                  <a:lnTo>
                    <a:pt x="1151940" y="2524315"/>
                  </a:lnTo>
                  <a:lnTo>
                    <a:pt x="1151940" y="0"/>
                  </a:lnTo>
                  <a:close/>
                </a:path>
              </a:pathLst>
            </a:custGeom>
            <a:solidFill>
              <a:srgbClr val="C9B7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414078" y="1588630"/>
              <a:ext cx="1275080" cy="1152525"/>
            </a:xfrm>
            <a:custGeom>
              <a:avLst/>
              <a:gdLst/>
              <a:ahLst/>
              <a:cxnLst/>
              <a:rect l="l" t="t" r="r" b="b"/>
              <a:pathLst>
                <a:path w="1275079" h="1152525">
                  <a:moveTo>
                    <a:pt x="1274876" y="0"/>
                  </a:moveTo>
                  <a:lnTo>
                    <a:pt x="1151940" y="0"/>
                  </a:lnTo>
                  <a:lnTo>
                    <a:pt x="0" y="1151940"/>
                  </a:lnTo>
                  <a:lnTo>
                    <a:pt x="122936" y="1151940"/>
                  </a:lnTo>
                  <a:lnTo>
                    <a:pt x="1274876" y="0"/>
                  </a:lnTo>
                  <a:close/>
                </a:path>
              </a:pathLst>
            </a:custGeom>
            <a:solidFill>
              <a:srgbClr val="FCEA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9414078" y="1588630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1151930"/>
                  </a:moveTo>
                  <a:lnTo>
                    <a:pt x="1151930" y="0"/>
                  </a:lnTo>
                  <a:lnTo>
                    <a:pt x="1274870" y="0"/>
                  </a:lnTo>
                  <a:lnTo>
                    <a:pt x="1274870" y="2524311"/>
                  </a:lnTo>
                  <a:lnTo>
                    <a:pt x="122936" y="3676242"/>
                  </a:lnTo>
                  <a:lnTo>
                    <a:pt x="0" y="3676242"/>
                  </a:lnTo>
                  <a:lnTo>
                    <a:pt x="0" y="1151930"/>
                  </a:lnTo>
                  <a:close/>
                </a:path>
                <a:path w="1275079" h="3676650">
                  <a:moveTo>
                    <a:pt x="0" y="1151930"/>
                  </a:moveTo>
                  <a:lnTo>
                    <a:pt x="122936" y="1151930"/>
                  </a:lnTo>
                  <a:lnTo>
                    <a:pt x="1274870" y="0"/>
                  </a:lnTo>
                </a:path>
                <a:path w="1275079" h="3676650">
                  <a:moveTo>
                    <a:pt x="122936" y="1151930"/>
                  </a:moveTo>
                  <a:lnTo>
                    <a:pt x="122936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0358704" y="2753702"/>
              <a:ext cx="123189" cy="2524760"/>
            </a:xfrm>
            <a:custGeom>
              <a:avLst/>
              <a:gdLst/>
              <a:ahLst/>
              <a:cxnLst/>
              <a:rect l="l" t="t" r="r" b="b"/>
              <a:pathLst>
                <a:path w="123190" h="2524760">
                  <a:moveTo>
                    <a:pt x="122936" y="0"/>
                  </a:moveTo>
                  <a:lnTo>
                    <a:pt x="0" y="0"/>
                  </a:lnTo>
                  <a:lnTo>
                    <a:pt x="0" y="2524315"/>
                  </a:lnTo>
                  <a:lnTo>
                    <a:pt x="122936" y="2524315"/>
                  </a:lnTo>
                  <a:lnTo>
                    <a:pt x="122936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0481640" y="1601774"/>
              <a:ext cx="1152525" cy="3676650"/>
            </a:xfrm>
            <a:custGeom>
              <a:avLst/>
              <a:gdLst/>
              <a:ahLst/>
              <a:cxnLst/>
              <a:rect l="l" t="t" r="r" b="b"/>
              <a:pathLst>
                <a:path w="1152525" h="3676650">
                  <a:moveTo>
                    <a:pt x="1151940" y="0"/>
                  </a:moveTo>
                  <a:lnTo>
                    <a:pt x="0" y="1151928"/>
                  </a:lnTo>
                  <a:lnTo>
                    <a:pt x="0" y="3676243"/>
                  </a:lnTo>
                  <a:lnTo>
                    <a:pt x="1151940" y="2524315"/>
                  </a:lnTo>
                  <a:lnTo>
                    <a:pt x="1151940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0358704" y="1601774"/>
              <a:ext cx="1275080" cy="1152525"/>
            </a:xfrm>
            <a:custGeom>
              <a:avLst/>
              <a:gdLst/>
              <a:ahLst/>
              <a:cxnLst/>
              <a:rect l="l" t="t" r="r" b="b"/>
              <a:pathLst>
                <a:path w="1275079" h="1152525">
                  <a:moveTo>
                    <a:pt x="1274876" y="0"/>
                  </a:moveTo>
                  <a:lnTo>
                    <a:pt x="1151940" y="0"/>
                  </a:lnTo>
                  <a:lnTo>
                    <a:pt x="0" y="1151928"/>
                  </a:lnTo>
                  <a:lnTo>
                    <a:pt x="122936" y="1151928"/>
                  </a:lnTo>
                  <a:lnTo>
                    <a:pt x="1274876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0358704" y="1601774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1151930"/>
                  </a:moveTo>
                  <a:lnTo>
                    <a:pt x="1151930" y="0"/>
                  </a:lnTo>
                  <a:lnTo>
                    <a:pt x="1274870" y="0"/>
                  </a:lnTo>
                  <a:lnTo>
                    <a:pt x="1274870" y="2524311"/>
                  </a:lnTo>
                  <a:lnTo>
                    <a:pt x="122936" y="3676242"/>
                  </a:lnTo>
                  <a:lnTo>
                    <a:pt x="0" y="3676242"/>
                  </a:lnTo>
                  <a:lnTo>
                    <a:pt x="0" y="1151930"/>
                  </a:lnTo>
                  <a:close/>
                </a:path>
                <a:path w="1275079" h="3676650">
                  <a:moveTo>
                    <a:pt x="0" y="1151930"/>
                  </a:moveTo>
                  <a:lnTo>
                    <a:pt x="122936" y="1151930"/>
                  </a:lnTo>
                  <a:lnTo>
                    <a:pt x="1274870" y="0"/>
                  </a:lnTo>
                </a:path>
                <a:path w="1275079" h="3676650">
                  <a:moveTo>
                    <a:pt x="122936" y="1151930"/>
                  </a:moveTo>
                  <a:lnTo>
                    <a:pt x="122936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0559542" y="2754071"/>
              <a:ext cx="123189" cy="2524760"/>
            </a:xfrm>
            <a:custGeom>
              <a:avLst/>
              <a:gdLst/>
              <a:ahLst/>
              <a:cxnLst/>
              <a:rect l="l" t="t" r="r" b="b"/>
              <a:pathLst>
                <a:path w="123190" h="2524760">
                  <a:moveTo>
                    <a:pt x="122935" y="0"/>
                  </a:moveTo>
                  <a:lnTo>
                    <a:pt x="0" y="0"/>
                  </a:lnTo>
                  <a:lnTo>
                    <a:pt x="0" y="2524302"/>
                  </a:lnTo>
                  <a:lnTo>
                    <a:pt x="122935" y="2524302"/>
                  </a:lnTo>
                  <a:lnTo>
                    <a:pt x="122935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0682478" y="1602130"/>
              <a:ext cx="1152525" cy="3676650"/>
            </a:xfrm>
            <a:custGeom>
              <a:avLst/>
              <a:gdLst/>
              <a:ahLst/>
              <a:cxnLst/>
              <a:rect l="l" t="t" r="r" b="b"/>
              <a:pathLst>
                <a:path w="1152525" h="3676650">
                  <a:moveTo>
                    <a:pt x="1151928" y="0"/>
                  </a:moveTo>
                  <a:lnTo>
                    <a:pt x="0" y="1151940"/>
                  </a:lnTo>
                  <a:lnTo>
                    <a:pt x="0" y="3676243"/>
                  </a:lnTo>
                  <a:lnTo>
                    <a:pt x="1151928" y="2524315"/>
                  </a:lnTo>
                  <a:lnTo>
                    <a:pt x="1151928" y="0"/>
                  </a:lnTo>
                  <a:close/>
                </a:path>
              </a:pathLst>
            </a:custGeom>
            <a:solidFill>
              <a:srgbClr val="ADB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0559542" y="1602130"/>
              <a:ext cx="1275080" cy="1152525"/>
            </a:xfrm>
            <a:custGeom>
              <a:avLst/>
              <a:gdLst/>
              <a:ahLst/>
              <a:cxnLst/>
              <a:rect l="l" t="t" r="r" b="b"/>
              <a:pathLst>
                <a:path w="1275079" h="1152525">
                  <a:moveTo>
                    <a:pt x="1274864" y="0"/>
                  </a:moveTo>
                  <a:lnTo>
                    <a:pt x="1151928" y="0"/>
                  </a:lnTo>
                  <a:lnTo>
                    <a:pt x="0" y="1151940"/>
                  </a:lnTo>
                  <a:lnTo>
                    <a:pt x="122935" y="1151940"/>
                  </a:lnTo>
                  <a:lnTo>
                    <a:pt x="1274864" y="0"/>
                  </a:lnTo>
                  <a:close/>
                </a:path>
              </a:pathLst>
            </a:custGeom>
            <a:solidFill>
              <a:srgbClr val="DFE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0559542" y="1602130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1151930"/>
                  </a:moveTo>
                  <a:lnTo>
                    <a:pt x="1151930" y="0"/>
                  </a:lnTo>
                  <a:lnTo>
                    <a:pt x="1274870" y="0"/>
                  </a:lnTo>
                  <a:lnTo>
                    <a:pt x="1274870" y="2524311"/>
                  </a:lnTo>
                  <a:lnTo>
                    <a:pt x="122936" y="3676242"/>
                  </a:lnTo>
                  <a:lnTo>
                    <a:pt x="0" y="3676242"/>
                  </a:lnTo>
                  <a:lnTo>
                    <a:pt x="0" y="1151930"/>
                  </a:lnTo>
                  <a:close/>
                </a:path>
                <a:path w="1275079" h="3676650">
                  <a:moveTo>
                    <a:pt x="0" y="1151930"/>
                  </a:moveTo>
                  <a:lnTo>
                    <a:pt x="122936" y="1151930"/>
                  </a:lnTo>
                  <a:lnTo>
                    <a:pt x="1274870" y="0"/>
                  </a:lnTo>
                </a:path>
                <a:path w="1275079" h="3676650">
                  <a:moveTo>
                    <a:pt x="122936" y="1151930"/>
                  </a:moveTo>
                  <a:lnTo>
                    <a:pt x="122936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0762691" y="2754071"/>
              <a:ext cx="123189" cy="2524760"/>
            </a:xfrm>
            <a:custGeom>
              <a:avLst/>
              <a:gdLst/>
              <a:ahLst/>
              <a:cxnLst/>
              <a:rect l="l" t="t" r="r" b="b"/>
              <a:pathLst>
                <a:path w="123190" h="2524760">
                  <a:moveTo>
                    <a:pt x="122935" y="0"/>
                  </a:moveTo>
                  <a:lnTo>
                    <a:pt x="0" y="0"/>
                  </a:lnTo>
                  <a:lnTo>
                    <a:pt x="0" y="2524302"/>
                  </a:lnTo>
                  <a:lnTo>
                    <a:pt x="122935" y="2524302"/>
                  </a:lnTo>
                  <a:lnTo>
                    <a:pt x="122935" y="0"/>
                  </a:lnTo>
                  <a:close/>
                </a:path>
              </a:pathLst>
            </a:custGeom>
            <a:solidFill>
              <a:srgbClr val="F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0885627" y="1602130"/>
              <a:ext cx="1152525" cy="3676650"/>
            </a:xfrm>
            <a:custGeom>
              <a:avLst/>
              <a:gdLst/>
              <a:ahLst/>
              <a:cxnLst/>
              <a:rect l="l" t="t" r="r" b="b"/>
              <a:pathLst>
                <a:path w="1152525" h="3676650">
                  <a:moveTo>
                    <a:pt x="1151928" y="0"/>
                  </a:moveTo>
                  <a:lnTo>
                    <a:pt x="0" y="1151940"/>
                  </a:lnTo>
                  <a:lnTo>
                    <a:pt x="0" y="3676243"/>
                  </a:lnTo>
                  <a:lnTo>
                    <a:pt x="1151928" y="2524315"/>
                  </a:lnTo>
                  <a:lnTo>
                    <a:pt x="1151928" y="0"/>
                  </a:lnTo>
                  <a:close/>
                </a:path>
              </a:pathLst>
            </a:custGeom>
            <a:solidFill>
              <a:srgbClr val="C4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0762691" y="1602130"/>
              <a:ext cx="1275080" cy="1152525"/>
            </a:xfrm>
            <a:custGeom>
              <a:avLst/>
              <a:gdLst/>
              <a:ahLst/>
              <a:cxnLst/>
              <a:rect l="l" t="t" r="r" b="b"/>
              <a:pathLst>
                <a:path w="1275079" h="1152525">
                  <a:moveTo>
                    <a:pt x="1274864" y="0"/>
                  </a:moveTo>
                  <a:lnTo>
                    <a:pt x="1151928" y="0"/>
                  </a:lnTo>
                  <a:lnTo>
                    <a:pt x="0" y="1151940"/>
                  </a:lnTo>
                  <a:lnTo>
                    <a:pt x="122935" y="1151940"/>
                  </a:lnTo>
                  <a:lnTo>
                    <a:pt x="1274864" y="0"/>
                  </a:lnTo>
                  <a:close/>
                </a:path>
              </a:pathLst>
            </a:custGeom>
            <a:solidFill>
              <a:srgbClr val="F6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0762691" y="1602130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1151930"/>
                  </a:moveTo>
                  <a:lnTo>
                    <a:pt x="1151930" y="0"/>
                  </a:lnTo>
                  <a:lnTo>
                    <a:pt x="1274870" y="0"/>
                  </a:lnTo>
                  <a:lnTo>
                    <a:pt x="1274870" y="2524311"/>
                  </a:lnTo>
                  <a:lnTo>
                    <a:pt x="122936" y="3676242"/>
                  </a:lnTo>
                  <a:lnTo>
                    <a:pt x="0" y="3676242"/>
                  </a:lnTo>
                  <a:lnTo>
                    <a:pt x="0" y="1151930"/>
                  </a:lnTo>
                  <a:close/>
                </a:path>
                <a:path w="1275079" h="3676650">
                  <a:moveTo>
                    <a:pt x="0" y="1151930"/>
                  </a:moveTo>
                  <a:lnTo>
                    <a:pt x="122936" y="1151930"/>
                  </a:lnTo>
                  <a:lnTo>
                    <a:pt x="1274870" y="0"/>
                  </a:lnTo>
                </a:path>
                <a:path w="1275079" h="3676650">
                  <a:moveTo>
                    <a:pt x="122936" y="1151930"/>
                  </a:moveTo>
                  <a:lnTo>
                    <a:pt x="122936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0965840" y="2754071"/>
              <a:ext cx="123189" cy="2524760"/>
            </a:xfrm>
            <a:custGeom>
              <a:avLst/>
              <a:gdLst/>
              <a:ahLst/>
              <a:cxnLst/>
              <a:rect l="l" t="t" r="r" b="b"/>
              <a:pathLst>
                <a:path w="123190" h="2524760">
                  <a:moveTo>
                    <a:pt x="122935" y="0"/>
                  </a:moveTo>
                  <a:lnTo>
                    <a:pt x="0" y="0"/>
                  </a:lnTo>
                  <a:lnTo>
                    <a:pt x="0" y="2524302"/>
                  </a:lnTo>
                  <a:lnTo>
                    <a:pt x="122935" y="2524302"/>
                  </a:lnTo>
                  <a:lnTo>
                    <a:pt x="122935" y="0"/>
                  </a:lnTo>
                  <a:close/>
                </a:path>
              </a:pathLst>
            </a:custGeom>
            <a:solidFill>
              <a:srgbClr val="FFF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1088776" y="1650835"/>
              <a:ext cx="1103630" cy="3627754"/>
            </a:xfrm>
            <a:custGeom>
              <a:avLst/>
              <a:gdLst/>
              <a:ahLst/>
              <a:cxnLst/>
              <a:rect l="l" t="t" r="r" b="b"/>
              <a:pathLst>
                <a:path w="1103629" h="3627754">
                  <a:moveTo>
                    <a:pt x="1103223" y="0"/>
                  </a:moveTo>
                  <a:lnTo>
                    <a:pt x="0" y="1103235"/>
                  </a:lnTo>
                  <a:lnTo>
                    <a:pt x="0" y="3627538"/>
                  </a:lnTo>
                  <a:lnTo>
                    <a:pt x="1103223" y="2524314"/>
                  </a:lnTo>
                  <a:lnTo>
                    <a:pt x="1103223" y="0"/>
                  </a:lnTo>
                  <a:close/>
                </a:path>
              </a:pathLst>
            </a:custGeom>
            <a:solidFill>
              <a:srgbClr val="CDC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0965840" y="1602130"/>
              <a:ext cx="1226185" cy="1152525"/>
            </a:xfrm>
            <a:custGeom>
              <a:avLst/>
              <a:gdLst/>
              <a:ahLst/>
              <a:cxnLst/>
              <a:rect l="l" t="t" r="r" b="b"/>
              <a:pathLst>
                <a:path w="1226184" h="1152525">
                  <a:moveTo>
                    <a:pt x="1226159" y="0"/>
                  </a:moveTo>
                  <a:lnTo>
                    <a:pt x="1151928" y="0"/>
                  </a:lnTo>
                  <a:lnTo>
                    <a:pt x="0" y="1151940"/>
                  </a:lnTo>
                  <a:lnTo>
                    <a:pt x="122935" y="1151940"/>
                  </a:lnTo>
                  <a:lnTo>
                    <a:pt x="1226159" y="48705"/>
                  </a:lnTo>
                  <a:lnTo>
                    <a:pt x="1226159" y="0"/>
                  </a:lnTo>
                  <a:close/>
                </a:path>
              </a:pathLst>
            </a:custGeom>
            <a:solidFill>
              <a:srgbClr val="FFF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0965839" y="1602130"/>
              <a:ext cx="1226185" cy="3676650"/>
            </a:xfrm>
            <a:custGeom>
              <a:avLst/>
              <a:gdLst/>
              <a:ahLst/>
              <a:cxnLst/>
              <a:rect l="l" t="t" r="r" b="b"/>
              <a:pathLst>
                <a:path w="1226184" h="3676650">
                  <a:moveTo>
                    <a:pt x="1226159" y="2573022"/>
                  </a:moveTo>
                  <a:lnTo>
                    <a:pt x="122936" y="3676241"/>
                  </a:lnTo>
                  <a:lnTo>
                    <a:pt x="0" y="3676241"/>
                  </a:lnTo>
                  <a:lnTo>
                    <a:pt x="0" y="1151930"/>
                  </a:lnTo>
                  <a:lnTo>
                    <a:pt x="1151930" y="0"/>
                  </a:lnTo>
                  <a:lnTo>
                    <a:pt x="1226159" y="0"/>
                  </a:lnTo>
                </a:path>
                <a:path w="1226184" h="3676650">
                  <a:moveTo>
                    <a:pt x="0" y="1151930"/>
                  </a:moveTo>
                  <a:lnTo>
                    <a:pt x="122936" y="1151930"/>
                  </a:lnTo>
                  <a:lnTo>
                    <a:pt x="1226159" y="48710"/>
                  </a:lnTo>
                </a:path>
                <a:path w="1226184" h="3676650">
                  <a:moveTo>
                    <a:pt x="122936" y="1151930"/>
                  </a:moveTo>
                  <a:lnTo>
                    <a:pt x="122936" y="3676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1168989" y="2754071"/>
              <a:ext cx="123189" cy="2524760"/>
            </a:xfrm>
            <a:custGeom>
              <a:avLst/>
              <a:gdLst/>
              <a:ahLst/>
              <a:cxnLst/>
              <a:rect l="l" t="t" r="r" b="b"/>
              <a:pathLst>
                <a:path w="123190" h="2524760">
                  <a:moveTo>
                    <a:pt x="122936" y="0"/>
                  </a:moveTo>
                  <a:lnTo>
                    <a:pt x="0" y="0"/>
                  </a:lnTo>
                  <a:lnTo>
                    <a:pt x="0" y="2524302"/>
                  </a:lnTo>
                  <a:lnTo>
                    <a:pt x="122936" y="2524302"/>
                  </a:lnTo>
                  <a:lnTo>
                    <a:pt x="122936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1291925" y="1853986"/>
              <a:ext cx="900430" cy="3424554"/>
            </a:xfrm>
            <a:custGeom>
              <a:avLst/>
              <a:gdLst/>
              <a:ahLst/>
              <a:cxnLst/>
              <a:rect l="l" t="t" r="r" b="b"/>
              <a:pathLst>
                <a:path w="900429" h="3424554">
                  <a:moveTo>
                    <a:pt x="900074" y="0"/>
                  </a:moveTo>
                  <a:lnTo>
                    <a:pt x="0" y="900084"/>
                  </a:lnTo>
                  <a:lnTo>
                    <a:pt x="0" y="3424387"/>
                  </a:lnTo>
                  <a:lnTo>
                    <a:pt x="900074" y="2524312"/>
                  </a:lnTo>
                  <a:lnTo>
                    <a:pt x="900074" y="0"/>
                  </a:lnTo>
                  <a:close/>
                </a:path>
              </a:pathLst>
            </a:custGeom>
            <a:solidFill>
              <a:srgbClr val="ADA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1168989" y="1731049"/>
              <a:ext cx="1023619" cy="1023619"/>
            </a:xfrm>
            <a:custGeom>
              <a:avLst/>
              <a:gdLst/>
              <a:ahLst/>
              <a:cxnLst/>
              <a:rect l="l" t="t" r="r" b="b"/>
              <a:pathLst>
                <a:path w="1023620" h="1023619">
                  <a:moveTo>
                    <a:pt x="1023010" y="0"/>
                  </a:moveTo>
                  <a:lnTo>
                    <a:pt x="0" y="1023021"/>
                  </a:lnTo>
                  <a:lnTo>
                    <a:pt x="122936" y="1023021"/>
                  </a:lnTo>
                  <a:lnTo>
                    <a:pt x="1023010" y="122937"/>
                  </a:lnTo>
                  <a:lnTo>
                    <a:pt x="1023010" y="0"/>
                  </a:lnTo>
                  <a:close/>
                </a:path>
              </a:pathLst>
            </a:custGeom>
            <a:solidFill>
              <a:srgbClr val="DFD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1168989" y="1731050"/>
              <a:ext cx="1023619" cy="3547745"/>
            </a:xfrm>
            <a:custGeom>
              <a:avLst/>
              <a:gdLst/>
              <a:ahLst/>
              <a:cxnLst/>
              <a:rect l="l" t="t" r="r" b="b"/>
              <a:pathLst>
                <a:path w="1023620" h="3547745">
                  <a:moveTo>
                    <a:pt x="1023010" y="2647250"/>
                  </a:moveTo>
                  <a:lnTo>
                    <a:pt x="122936" y="3547321"/>
                  </a:lnTo>
                  <a:lnTo>
                    <a:pt x="0" y="3547321"/>
                  </a:lnTo>
                  <a:lnTo>
                    <a:pt x="0" y="1023010"/>
                  </a:lnTo>
                  <a:lnTo>
                    <a:pt x="1023010" y="0"/>
                  </a:lnTo>
                </a:path>
                <a:path w="1023620" h="3547745">
                  <a:moveTo>
                    <a:pt x="0" y="1023010"/>
                  </a:moveTo>
                  <a:lnTo>
                    <a:pt x="122936" y="1023010"/>
                  </a:lnTo>
                  <a:lnTo>
                    <a:pt x="1023010" y="122939"/>
                  </a:lnTo>
                </a:path>
                <a:path w="1023620" h="3547745">
                  <a:moveTo>
                    <a:pt x="122936" y="1023010"/>
                  </a:moveTo>
                  <a:lnTo>
                    <a:pt x="122936" y="3547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1372126" y="2754071"/>
              <a:ext cx="123189" cy="2524760"/>
            </a:xfrm>
            <a:custGeom>
              <a:avLst/>
              <a:gdLst/>
              <a:ahLst/>
              <a:cxnLst/>
              <a:rect l="l" t="t" r="r" b="b"/>
              <a:pathLst>
                <a:path w="123190" h="2524760">
                  <a:moveTo>
                    <a:pt x="122936" y="0"/>
                  </a:moveTo>
                  <a:lnTo>
                    <a:pt x="0" y="0"/>
                  </a:lnTo>
                  <a:lnTo>
                    <a:pt x="0" y="2524302"/>
                  </a:lnTo>
                  <a:lnTo>
                    <a:pt x="122936" y="2524302"/>
                  </a:lnTo>
                  <a:lnTo>
                    <a:pt x="122936" y="0"/>
                  </a:lnTo>
                  <a:close/>
                </a:path>
              </a:pathLst>
            </a:custGeom>
            <a:solidFill>
              <a:srgbClr val="FBE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1495062" y="2057133"/>
              <a:ext cx="697230" cy="3221355"/>
            </a:xfrm>
            <a:custGeom>
              <a:avLst/>
              <a:gdLst/>
              <a:ahLst/>
              <a:cxnLst/>
              <a:rect l="l" t="t" r="r" b="b"/>
              <a:pathLst>
                <a:path w="697229" h="3221354">
                  <a:moveTo>
                    <a:pt x="696937" y="0"/>
                  </a:moveTo>
                  <a:lnTo>
                    <a:pt x="0" y="696937"/>
                  </a:lnTo>
                  <a:lnTo>
                    <a:pt x="0" y="3221240"/>
                  </a:lnTo>
                  <a:lnTo>
                    <a:pt x="696937" y="2524310"/>
                  </a:lnTo>
                  <a:lnTo>
                    <a:pt x="696937" y="0"/>
                  </a:lnTo>
                  <a:close/>
                </a:path>
              </a:pathLst>
            </a:custGeom>
            <a:solidFill>
              <a:srgbClr val="C9B7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1372126" y="1934197"/>
              <a:ext cx="820419" cy="820419"/>
            </a:xfrm>
            <a:custGeom>
              <a:avLst/>
              <a:gdLst/>
              <a:ahLst/>
              <a:cxnLst/>
              <a:rect l="l" t="t" r="r" b="b"/>
              <a:pathLst>
                <a:path w="820420" h="820419">
                  <a:moveTo>
                    <a:pt x="819873" y="0"/>
                  </a:moveTo>
                  <a:lnTo>
                    <a:pt x="0" y="819873"/>
                  </a:lnTo>
                  <a:lnTo>
                    <a:pt x="122936" y="819873"/>
                  </a:lnTo>
                  <a:lnTo>
                    <a:pt x="819873" y="122935"/>
                  </a:lnTo>
                  <a:lnTo>
                    <a:pt x="819873" y="0"/>
                  </a:lnTo>
                  <a:close/>
                </a:path>
              </a:pathLst>
            </a:custGeom>
            <a:solidFill>
              <a:srgbClr val="FCEA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1372126" y="1934187"/>
              <a:ext cx="820419" cy="3344545"/>
            </a:xfrm>
            <a:custGeom>
              <a:avLst/>
              <a:gdLst/>
              <a:ahLst/>
              <a:cxnLst/>
              <a:rect l="l" t="t" r="r" b="b"/>
              <a:pathLst>
                <a:path w="820420" h="3344545">
                  <a:moveTo>
                    <a:pt x="819873" y="2647249"/>
                  </a:moveTo>
                  <a:lnTo>
                    <a:pt x="122936" y="3344185"/>
                  </a:lnTo>
                  <a:lnTo>
                    <a:pt x="0" y="3344185"/>
                  </a:lnTo>
                  <a:lnTo>
                    <a:pt x="0" y="819873"/>
                  </a:lnTo>
                  <a:lnTo>
                    <a:pt x="819873" y="0"/>
                  </a:lnTo>
                </a:path>
                <a:path w="820420" h="3344545">
                  <a:moveTo>
                    <a:pt x="0" y="819873"/>
                  </a:moveTo>
                  <a:lnTo>
                    <a:pt x="122936" y="819873"/>
                  </a:lnTo>
                  <a:lnTo>
                    <a:pt x="819873" y="122938"/>
                  </a:lnTo>
                </a:path>
                <a:path w="820420" h="3344545">
                  <a:moveTo>
                    <a:pt x="122936" y="819873"/>
                  </a:moveTo>
                  <a:lnTo>
                    <a:pt x="122936" y="3344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4990655" y="2921889"/>
            <a:ext cx="2508885" cy="120078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759460" marR="124460" indent="-627380">
              <a:lnSpc>
                <a:spcPts val="4300"/>
              </a:lnSpc>
              <a:spcBef>
                <a:spcPts val="310"/>
              </a:spcBef>
            </a:pPr>
            <a:r>
              <a:rPr sz="3600" spc="-20" dirty="0">
                <a:latin typeface="Calibri"/>
                <a:cs typeface="Calibri"/>
              </a:rPr>
              <a:t>Convolution </a:t>
            </a:r>
            <a:r>
              <a:rPr sz="3600" spc="-10" dirty="0">
                <a:latin typeface="Calibri"/>
                <a:cs typeface="Calibri"/>
              </a:rPr>
              <a:t>Layer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7653502" y="3483952"/>
            <a:ext cx="687070" cy="76200"/>
          </a:xfrm>
          <a:custGeom>
            <a:avLst/>
            <a:gdLst/>
            <a:ahLst/>
            <a:cxnLst/>
            <a:rect l="l" t="t" r="r" b="b"/>
            <a:pathLst>
              <a:path w="687070" h="76200">
                <a:moveTo>
                  <a:pt x="610400" y="0"/>
                </a:moveTo>
                <a:lnTo>
                  <a:pt x="610400" y="76200"/>
                </a:lnTo>
                <a:lnTo>
                  <a:pt x="661200" y="50800"/>
                </a:lnTo>
                <a:lnTo>
                  <a:pt x="623100" y="50800"/>
                </a:lnTo>
                <a:lnTo>
                  <a:pt x="623100" y="25400"/>
                </a:lnTo>
                <a:lnTo>
                  <a:pt x="661200" y="25400"/>
                </a:lnTo>
                <a:lnTo>
                  <a:pt x="610400" y="0"/>
                </a:lnTo>
                <a:close/>
              </a:path>
              <a:path w="687070" h="76200">
                <a:moveTo>
                  <a:pt x="610400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610400" y="50800"/>
                </a:lnTo>
                <a:lnTo>
                  <a:pt x="610400" y="25400"/>
                </a:lnTo>
                <a:close/>
              </a:path>
              <a:path w="687070" h="76200">
                <a:moveTo>
                  <a:pt x="661200" y="25400"/>
                </a:moveTo>
                <a:lnTo>
                  <a:pt x="623100" y="25400"/>
                </a:lnTo>
                <a:lnTo>
                  <a:pt x="623100" y="50800"/>
                </a:lnTo>
                <a:lnTo>
                  <a:pt x="661200" y="50800"/>
                </a:lnTo>
                <a:lnTo>
                  <a:pt x="686600" y="38100"/>
                </a:lnTo>
                <a:lnTo>
                  <a:pt x="66120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246774" y="4198073"/>
            <a:ext cx="76200" cy="646430"/>
          </a:xfrm>
          <a:custGeom>
            <a:avLst/>
            <a:gdLst/>
            <a:ahLst/>
            <a:cxnLst/>
            <a:rect l="l" t="t" r="r" b="b"/>
            <a:pathLst>
              <a:path w="76200" h="646429">
                <a:moveTo>
                  <a:pt x="50800" y="63499"/>
                </a:moveTo>
                <a:lnTo>
                  <a:pt x="25400" y="63499"/>
                </a:lnTo>
                <a:lnTo>
                  <a:pt x="25400" y="646290"/>
                </a:lnTo>
                <a:lnTo>
                  <a:pt x="50800" y="646290"/>
                </a:lnTo>
                <a:lnTo>
                  <a:pt x="50800" y="63499"/>
                </a:lnTo>
                <a:close/>
              </a:path>
              <a:path w="76200" h="646429">
                <a:moveTo>
                  <a:pt x="38100" y="0"/>
                </a:moveTo>
                <a:lnTo>
                  <a:pt x="0" y="76199"/>
                </a:lnTo>
                <a:lnTo>
                  <a:pt x="25400" y="76199"/>
                </a:lnTo>
                <a:lnTo>
                  <a:pt x="25400" y="63499"/>
                </a:lnTo>
                <a:lnTo>
                  <a:pt x="69850" y="63499"/>
                </a:lnTo>
                <a:lnTo>
                  <a:pt x="38100" y="0"/>
                </a:lnTo>
                <a:close/>
              </a:path>
              <a:path w="76200" h="646429">
                <a:moveTo>
                  <a:pt x="69850" y="63499"/>
                </a:moveTo>
                <a:lnTo>
                  <a:pt x="50800" y="63499"/>
                </a:lnTo>
                <a:lnTo>
                  <a:pt x="50800" y="76199"/>
                </a:lnTo>
                <a:lnTo>
                  <a:pt x="76200" y="76199"/>
                </a:lnTo>
                <a:lnTo>
                  <a:pt x="69850" y="63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2821647" y="5093715"/>
            <a:ext cx="2446655" cy="8820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812165" marR="30480" indent="-774700">
              <a:lnSpc>
                <a:spcPct val="100699"/>
              </a:lnSpc>
              <a:spcBef>
                <a:spcPts val="75"/>
              </a:spcBef>
            </a:pPr>
            <a:r>
              <a:rPr sz="2800" dirty="0">
                <a:latin typeface="Calibri"/>
                <a:cs typeface="Calibri"/>
              </a:rPr>
              <a:t>C</a:t>
            </a:r>
            <a:r>
              <a:rPr sz="2850" baseline="-17543" dirty="0">
                <a:latin typeface="Calibri"/>
                <a:cs typeface="Calibri"/>
              </a:rPr>
              <a:t>out</a:t>
            </a:r>
            <a:r>
              <a:rPr sz="2850" spc="-89" baseline="-17543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50" baseline="-17543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</a:t>
            </a:r>
            <a:r>
              <a:rPr sz="2850" baseline="-17543" dirty="0">
                <a:latin typeface="Calibri"/>
                <a:cs typeface="Calibri"/>
              </a:rPr>
              <a:t>w</a:t>
            </a:r>
            <a:r>
              <a:rPr sz="2850" spc="187" baseline="-17543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K</a:t>
            </a:r>
            <a:r>
              <a:rPr sz="2850" spc="-37" baseline="-17543" dirty="0">
                <a:latin typeface="Calibri"/>
                <a:cs typeface="Calibri"/>
              </a:rPr>
              <a:t>h </a:t>
            </a:r>
            <a:r>
              <a:rPr sz="2800" spc="-10" dirty="0">
                <a:latin typeface="Calibri"/>
                <a:cs typeface="Calibri"/>
              </a:rPr>
              <a:t>filters</a:t>
            </a:r>
            <a:endParaRPr sz="2800">
              <a:latin typeface="Calibri"/>
              <a:cs typeface="Calibri"/>
            </a:endParaRPr>
          </a:p>
        </p:txBody>
      </p:sp>
      <p:graphicFrame>
        <p:nvGraphicFramePr>
          <p:cNvPr id="101" name="object 101"/>
          <p:cNvGraphicFramePr>
            <a:graphicFrameLocks noGrp="1"/>
          </p:cNvGraphicFramePr>
          <p:nvPr/>
        </p:nvGraphicFramePr>
        <p:xfrm>
          <a:off x="5430532" y="1824621"/>
          <a:ext cx="1720850" cy="288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82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8D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" name="object 102"/>
          <p:cNvSpPr/>
          <p:nvPr/>
        </p:nvSpPr>
        <p:spPr>
          <a:xfrm>
            <a:off x="6241275" y="2181110"/>
            <a:ext cx="76200" cy="689610"/>
          </a:xfrm>
          <a:custGeom>
            <a:avLst/>
            <a:gdLst/>
            <a:ahLst/>
            <a:cxnLst/>
            <a:rect l="l" t="t" r="r" b="b"/>
            <a:pathLst>
              <a:path w="76200" h="689610">
                <a:moveTo>
                  <a:pt x="25400" y="613206"/>
                </a:moveTo>
                <a:lnTo>
                  <a:pt x="0" y="613206"/>
                </a:lnTo>
                <a:lnTo>
                  <a:pt x="38100" y="689406"/>
                </a:lnTo>
                <a:lnTo>
                  <a:pt x="69850" y="625906"/>
                </a:lnTo>
                <a:lnTo>
                  <a:pt x="25400" y="625906"/>
                </a:lnTo>
                <a:lnTo>
                  <a:pt x="25400" y="613206"/>
                </a:lnTo>
                <a:close/>
              </a:path>
              <a:path w="76200" h="689610">
                <a:moveTo>
                  <a:pt x="50800" y="0"/>
                </a:moveTo>
                <a:lnTo>
                  <a:pt x="25400" y="0"/>
                </a:lnTo>
                <a:lnTo>
                  <a:pt x="25400" y="625906"/>
                </a:lnTo>
                <a:lnTo>
                  <a:pt x="50800" y="625906"/>
                </a:lnTo>
                <a:lnTo>
                  <a:pt x="50800" y="0"/>
                </a:lnTo>
                <a:close/>
              </a:path>
              <a:path w="76200" h="689610">
                <a:moveTo>
                  <a:pt x="76200" y="613206"/>
                </a:moveTo>
                <a:lnTo>
                  <a:pt x="50800" y="613206"/>
                </a:lnTo>
                <a:lnTo>
                  <a:pt x="50800" y="625906"/>
                </a:lnTo>
                <a:lnTo>
                  <a:pt x="69850" y="625906"/>
                </a:lnTo>
                <a:lnTo>
                  <a:pt x="76200" y="6132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8654503" y="5327396"/>
            <a:ext cx="187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Calibri"/>
                <a:cs typeface="Calibri"/>
              </a:rPr>
              <a:t>C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5" name="object 105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06" name="object 106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107" name="object 107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104" name="object 104"/>
          <p:cNvSpPr txBox="1"/>
          <p:nvPr/>
        </p:nvSpPr>
        <p:spPr>
          <a:xfrm>
            <a:off x="8816428" y="5489955"/>
            <a:ext cx="3067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Calibri"/>
                <a:cs typeface="Calibri"/>
              </a:rPr>
              <a:t>out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5329" y="1295933"/>
            <a:ext cx="1294130" cy="3695700"/>
            <a:chOff x="585329" y="1295933"/>
            <a:chExt cx="1294130" cy="3695700"/>
          </a:xfrm>
        </p:grpSpPr>
        <p:sp>
          <p:nvSpPr>
            <p:cNvPr id="3" name="object 3"/>
            <p:cNvSpPr/>
            <p:nvPr/>
          </p:nvSpPr>
          <p:spPr>
            <a:xfrm>
              <a:off x="594854" y="2296172"/>
              <a:ext cx="284480" cy="2686050"/>
            </a:xfrm>
            <a:custGeom>
              <a:avLst/>
              <a:gdLst/>
              <a:ahLst/>
              <a:cxnLst/>
              <a:rect l="l" t="t" r="r" b="b"/>
              <a:pathLst>
                <a:path w="284480" h="2686050">
                  <a:moveTo>
                    <a:pt x="284153" y="0"/>
                  </a:moveTo>
                  <a:lnTo>
                    <a:pt x="0" y="0"/>
                  </a:lnTo>
                  <a:lnTo>
                    <a:pt x="0" y="2685529"/>
                  </a:lnTo>
                  <a:lnTo>
                    <a:pt x="284153" y="2685529"/>
                  </a:lnTo>
                  <a:lnTo>
                    <a:pt x="284153" y="0"/>
                  </a:lnTo>
                  <a:close/>
                </a:path>
              </a:pathLst>
            </a:custGeom>
            <a:solidFill>
              <a:srgbClr val="F3CCCC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9007" y="1305458"/>
              <a:ext cx="991235" cy="3676650"/>
            </a:xfrm>
            <a:custGeom>
              <a:avLst/>
              <a:gdLst/>
              <a:ahLst/>
              <a:cxnLst/>
              <a:rect l="l" t="t" r="r" b="b"/>
              <a:pathLst>
                <a:path w="991235" h="3676650">
                  <a:moveTo>
                    <a:pt x="990711" y="0"/>
                  </a:moveTo>
                  <a:lnTo>
                    <a:pt x="0" y="990714"/>
                  </a:lnTo>
                  <a:lnTo>
                    <a:pt x="0" y="3676243"/>
                  </a:lnTo>
                  <a:lnTo>
                    <a:pt x="990711" y="2685542"/>
                  </a:lnTo>
                  <a:lnTo>
                    <a:pt x="990711" y="0"/>
                  </a:lnTo>
                  <a:close/>
                </a:path>
              </a:pathLst>
            </a:custGeom>
            <a:solidFill>
              <a:srgbClr val="C4A3A3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4854" y="1305458"/>
              <a:ext cx="1275080" cy="991235"/>
            </a:xfrm>
            <a:custGeom>
              <a:avLst/>
              <a:gdLst/>
              <a:ahLst/>
              <a:cxnLst/>
              <a:rect l="l" t="t" r="r" b="b"/>
              <a:pathLst>
                <a:path w="1275080" h="991235">
                  <a:moveTo>
                    <a:pt x="1274865" y="0"/>
                  </a:moveTo>
                  <a:lnTo>
                    <a:pt x="990715" y="0"/>
                  </a:lnTo>
                  <a:lnTo>
                    <a:pt x="0" y="990714"/>
                  </a:lnTo>
                  <a:lnTo>
                    <a:pt x="284153" y="990714"/>
                  </a:lnTo>
                  <a:lnTo>
                    <a:pt x="1274865" y="0"/>
                  </a:lnTo>
                  <a:close/>
                </a:path>
              </a:pathLst>
            </a:custGeom>
            <a:solidFill>
              <a:srgbClr val="F6D5D5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4854" y="1305458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80" h="3676650">
                  <a:moveTo>
                    <a:pt x="0" y="990712"/>
                  </a:moveTo>
                  <a:lnTo>
                    <a:pt x="990714" y="0"/>
                  </a:lnTo>
                  <a:lnTo>
                    <a:pt x="1274870" y="0"/>
                  </a:lnTo>
                  <a:lnTo>
                    <a:pt x="1274870" y="2685531"/>
                  </a:lnTo>
                  <a:lnTo>
                    <a:pt x="284154" y="3676242"/>
                  </a:lnTo>
                  <a:lnTo>
                    <a:pt x="0" y="3676242"/>
                  </a:lnTo>
                  <a:lnTo>
                    <a:pt x="0" y="990712"/>
                  </a:lnTo>
                  <a:close/>
                </a:path>
                <a:path w="1275080" h="3676650">
                  <a:moveTo>
                    <a:pt x="0" y="990712"/>
                  </a:moveTo>
                  <a:lnTo>
                    <a:pt x="284154" y="990712"/>
                  </a:lnTo>
                  <a:lnTo>
                    <a:pt x="1274870" y="0"/>
                  </a:lnTo>
                </a:path>
                <a:path w="1275080" h="3676650">
                  <a:moveTo>
                    <a:pt x="284154" y="990712"/>
                  </a:moveTo>
                  <a:lnTo>
                    <a:pt x="284154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006244" y="1691132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32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95247" y="3927349"/>
            <a:ext cx="2259965" cy="827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6895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sz="2550" baseline="-16339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sz="26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libri"/>
                <a:cs typeface="Calibri"/>
              </a:rPr>
              <a:t>6x3x5x5</a:t>
            </a:r>
            <a:endParaRPr sz="26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70"/>
              </a:spcBef>
              <a:tabLst>
                <a:tab pos="556895" algn="l"/>
              </a:tabLst>
            </a:pPr>
            <a:r>
              <a:rPr sz="3600" spc="-37" baseline="-17361" dirty="0">
                <a:latin typeface="Calibri"/>
                <a:cs typeface="Calibri"/>
              </a:rPr>
              <a:t>32</a:t>
            </a:r>
            <a:r>
              <a:rPr sz="3600" baseline="-17361" dirty="0">
                <a:latin typeface="Calibri"/>
                <a:cs typeface="Calibri"/>
              </a:rPr>
              <a:t>	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sz="2550" baseline="-16339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sz="26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spc="-50" dirty="0">
                <a:solidFill>
                  <a:srgbClr val="0000FF"/>
                </a:solidFill>
                <a:latin typeface="Calibri"/>
                <a:cs typeface="Calibri"/>
              </a:rPr>
              <a:t>6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37253" y="1295933"/>
            <a:ext cx="1294130" cy="3695700"/>
            <a:chOff x="3937253" y="1295933"/>
            <a:chExt cx="1294130" cy="3695700"/>
          </a:xfrm>
        </p:grpSpPr>
        <p:sp>
          <p:nvSpPr>
            <p:cNvPr id="10" name="object 10"/>
            <p:cNvSpPr/>
            <p:nvPr/>
          </p:nvSpPr>
          <p:spPr>
            <a:xfrm>
              <a:off x="3946778" y="2296172"/>
              <a:ext cx="284480" cy="2686050"/>
            </a:xfrm>
            <a:custGeom>
              <a:avLst/>
              <a:gdLst/>
              <a:ahLst/>
              <a:cxnLst/>
              <a:rect l="l" t="t" r="r" b="b"/>
              <a:pathLst>
                <a:path w="284479" h="2686050">
                  <a:moveTo>
                    <a:pt x="284149" y="0"/>
                  </a:moveTo>
                  <a:lnTo>
                    <a:pt x="0" y="0"/>
                  </a:lnTo>
                  <a:lnTo>
                    <a:pt x="0" y="2685529"/>
                  </a:lnTo>
                  <a:lnTo>
                    <a:pt x="284149" y="2685529"/>
                  </a:lnTo>
                  <a:lnTo>
                    <a:pt x="284149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30928" y="1305458"/>
              <a:ext cx="991235" cy="3676650"/>
            </a:xfrm>
            <a:custGeom>
              <a:avLst/>
              <a:gdLst/>
              <a:ahLst/>
              <a:cxnLst/>
              <a:rect l="l" t="t" r="r" b="b"/>
              <a:pathLst>
                <a:path w="991235" h="3676650">
                  <a:moveTo>
                    <a:pt x="990714" y="0"/>
                  </a:moveTo>
                  <a:lnTo>
                    <a:pt x="0" y="990714"/>
                  </a:lnTo>
                  <a:lnTo>
                    <a:pt x="0" y="3676243"/>
                  </a:lnTo>
                  <a:lnTo>
                    <a:pt x="990714" y="2685542"/>
                  </a:lnTo>
                  <a:lnTo>
                    <a:pt x="990714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46778" y="1305458"/>
              <a:ext cx="1275080" cy="991235"/>
            </a:xfrm>
            <a:custGeom>
              <a:avLst/>
              <a:gdLst/>
              <a:ahLst/>
              <a:cxnLst/>
              <a:rect l="l" t="t" r="r" b="b"/>
              <a:pathLst>
                <a:path w="1275079" h="991235">
                  <a:moveTo>
                    <a:pt x="1274864" y="0"/>
                  </a:moveTo>
                  <a:lnTo>
                    <a:pt x="990714" y="0"/>
                  </a:lnTo>
                  <a:lnTo>
                    <a:pt x="0" y="990714"/>
                  </a:lnTo>
                  <a:lnTo>
                    <a:pt x="284149" y="990714"/>
                  </a:lnTo>
                  <a:lnTo>
                    <a:pt x="1274864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46778" y="1305458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990712"/>
                  </a:moveTo>
                  <a:lnTo>
                    <a:pt x="990714" y="0"/>
                  </a:lnTo>
                  <a:lnTo>
                    <a:pt x="1274870" y="0"/>
                  </a:lnTo>
                  <a:lnTo>
                    <a:pt x="1274870" y="2685531"/>
                  </a:lnTo>
                  <a:lnTo>
                    <a:pt x="284154" y="3676242"/>
                  </a:lnTo>
                  <a:lnTo>
                    <a:pt x="0" y="3676242"/>
                  </a:lnTo>
                  <a:lnTo>
                    <a:pt x="0" y="990712"/>
                  </a:lnTo>
                  <a:close/>
                </a:path>
                <a:path w="1275079" h="3676650">
                  <a:moveTo>
                    <a:pt x="0" y="990712"/>
                  </a:moveTo>
                  <a:lnTo>
                    <a:pt x="284154" y="990712"/>
                  </a:lnTo>
                  <a:lnTo>
                    <a:pt x="1274870" y="0"/>
                  </a:lnTo>
                </a:path>
                <a:path w="1275079" h="3676650">
                  <a:moveTo>
                    <a:pt x="284154" y="990712"/>
                  </a:moveTo>
                  <a:lnTo>
                    <a:pt x="284154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72570" y="4455667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28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2372" y="4867147"/>
            <a:ext cx="1797685" cy="134556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516890">
              <a:lnSpc>
                <a:spcPct val="100000"/>
              </a:lnSpc>
              <a:spcBef>
                <a:spcPts val="965"/>
              </a:spcBef>
            </a:pPr>
            <a:r>
              <a:rPr sz="2400" spc="-50" dirty="0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  <a:p>
            <a:pPr marL="494030">
              <a:lnSpc>
                <a:spcPct val="100000"/>
              </a:lnSpc>
              <a:spcBef>
                <a:spcPts val="860"/>
              </a:spcBef>
            </a:pPr>
            <a:r>
              <a:rPr sz="2400" spc="-10" dirty="0">
                <a:latin typeface="Calibri"/>
                <a:cs typeface="Calibri"/>
              </a:rPr>
              <a:t>Input: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32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32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58180" y="1691132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28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71875" y="4867147"/>
            <a:ext cx="2239010" cy="134556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619125">
              <a:lnSpc>
                <a:spcPct val="100000"/>
              </a:lnSpc>
              <a:spcBef>
                <a:spcPts val="965"/>
              </a:spcBef>
            </a:pPr>
            <a:r>
              <a:rPr sz="2400" spc="-50" dirty="0">
                <a:latin typeface="Calibri"/>
                <a:cs typeface="Calibri"/>
              </a:rPr>
              <a:t>6</a:t>
            </a:r>
            <a:endParaRPr sz="2400">
              <a:latin typeface="Calibri"/>
              <a:cs typeface="Calibri"/>
            </a:endParaRPr>
          </a:p>
          <a:p>
            <a:pPr marL="266700" marR="5080" indent="-254635">
              <a:lnSpc>
                <a:spcPct val="100800"/>
              </a:lnSpc>
              <a:spcBef>
                <a:spcPts val="840"/>
              </a:spcBef>
            </a:pPr>
            <a:r>
              <a:rPr sz="2400" dirty="0">
                <a:latin typeface="Calibri"/>
                <a:cs typeface="Calibri"/>
              </a:rPr>
              <a:t>First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hidden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layer: 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6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28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28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593901" y="1397508"/>
            <a:ext cx="1294130" cy="3695700"/>
            <a:chOff x="7593901" y="1397508"/>
            <a:chExt cx="1294130" cy="3695700"/>
          </a:xfrm>
        </p:grpSpPr>
        <p:sp>
          <p:nvSpPr>
            <p:cNvPr id="19" name="object 19"/>
            <p:cNvSpPr/>
            <p:nvPr/>
          </p:nvSpPr>
          <p:spPr>
            <a:xfrm>
              <a:off x="7603426" y="2397747"/>
              <a:ext cx="284480" cy="2686050"/>
            </a:xfrm>
            <a:custGeom>
              <a:avLst/>
              <a:gdLst/>
              <a:ahLst/>
              <a:cxnLst/>
              <a:rect l="l" t="t" r="r" b="b"/>
              <a:pathLst>
                <a:path w="284479" h="2686050">
                  <a:moveTo>
                    <a:pt x="284149" y="0"/>
                  </a:moveTo>
                  <a:lnTo>
                    <a:pt x="0" y="0"/>
                  </a:lnTo>
                  <a:lnTo>
                    <a:pt x="0" y="2685529"/>
                  </a:lnTo>
                  <a:lnTo>
                    <a:pt x="284149" y="2685529"/>
                  </a:lnTo>
                  <a:lnTo>
                    <a:pt x="284149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887576" y="1407033"/>
              <a:ext cx="991235" cy="3676650"/>
            </a:xfrm>
            <a:custGeom>
              <a:avLst/>
              <a:gdLst/>
              <a:ahLst/>
              <a:cxnLst/>
              <a:rect l="l" t="t" r="r" b="b"/>
              <a:pathLst>
                <a:path w="991234" h="3676650">
                  <a:moveTo>
                    <a:pt x="990714" y="0"/>
                  </a:moveTo>
                  <a:lnTo>
                    <a:pt x="0" y="990714"/>
                  </a:lnTo>
                  <a:lnTo>
                    <a:pt x="0" y="3676243"/>
                  </a:lnTo>
                  <a:lnTo>
                    <a:pt x="990714" y="2685529"/>
                  </a:lnTo>
                  <a:lnTo>
                    <a:pt x="990714" y="0"/>
                  </a:lnTo>
                  <a:close/>
                </a:path>
              </a:pathLst>
            </a:custGeom>
            <a:solidFill>
              <a:srgbClr val="ADB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03426" y="1407033"/>
              <a:ext cx="1275080" cy="991235"/>
            </a:xfrm>
            <a:custGeom>
              <a:avLst/>
              <a:gdLst/>
              <a:ahLst/>
              <a:cxnLst/>
              <a:rect l="l" t="t" r="r" b="b"/>
              <a:pathLst>
                <a:path w="1275079" h="991235">
                  <a:moveTo>
                    <a:pt x="1274864" y="0"/>
                  </a:moveTo>
                  <a:lnTo>
                    <a:pt x="990714" y="0"/>
                  </a:lnTo>
                  <a:lnTo>
                    <a:pt x="0" y="990714"/>
                  </a:lnTo>
                  <a:lnTo>
                    <a:pt x="284149" y="990714"/>
                  </a:lnTo>
                  <a:lnTo>
                    <a:pt x="1274864" y="0"/>
                  </a:lnTo>
                  <a:close/>
                </a:path>
              </a:pathLst>
            </a:custGeom>
            <a:solidFill>
              <a:srgbClr val="DFE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603426" y="1407033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990712"/>
                  </a:moveTo>
                  <a:lnTo>
                    <a:pt x="990714" y="0"/>
                  </a:lnTo>
                  <a:lnTo>
                    <a:pt x="1274870" y="0"/>
                  </a:lnTo>
                  <a:lnTo>
                    <a:pt x="1274870" y="2685531"/>
                  </a:lnTo>
                  <a:lnTo>
                    <a:pt x="284154" y="3676242"/>
                  </a:lnTo>
                  <a:lnTo>
                    <a:pt x="0" y="3676242"/>
                  </a:lnTo>
                  <a:lnTo>
                    <a:pt x="0" y="990712"/>
                  </a:lnTo>
                  <a:close/>
                </a:path>
                <a:path w="1275079" h="3676650">
                  <a:moveTo>
                    <a:pt x="0" y="990712"/>
                  </a:moveTo>
                  <a:lnTo>
                    <a:pt x="284154" y="990712"/>
                  </a:lnTo>
                  <a:lnTo>
                    <a:pt x="1274870" y="0"/>
                  </a:lnTo>
                </a:path>
                <a:path w="1275079" h="3676650">
                  <a:moveTo>
                    <a:pt x="284154" y="990712"/>
                  </a:moveTo>
                  <a:lnTo>
                    <a:pt x="284154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529218" y="4556252"/>
            <a:ext cx="334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26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41350" y="5077459"/>
            <a:ext cx="2609850" cy="1135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4545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10</a:t>
            </a:r>
            <a:endParaRPr sz="2400">
              <a:latin typeface="Calibri"/>
              <a:cs typeface="Calibri"/>
            </a:endParaRPr>
          </a:p>
          <a:p>
            <a:pPr marL="375285" marR="5080" indent="-363220">
              <a:lnSpc>
                <a:spcPct val="100800"/>
              </a:lnSpc>
              <a:spcBef>
                <a:spcPts val="45"/>
              </a:spcBef>
            </a:pPr>
            <a:r>
              <a:rPr sz="2400" dirty="0">
                <a:latin typeface="Calibri"/>
                <a:cs typeface="Calibri"/>
              </a:rPr>
              <a:t>Second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hidden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layer: 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10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26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26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014828" y="1791715"/>
            <a:ext cx="334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26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356784" y="2686812"/>
            <a:ext cx="4095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5" dirty="0">
                <a:latin typeface="Calibri"/>
                <a:cs typeface="Calibri"/>
              </a:rPr>
              <a:t>….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Stacking</a:t>
            </a:r>
            <a:r>
              <a:rPr spc="-130" dirty="0"/>
              <a:t> </a:t>
            </a:r>
            <a:r>
              <a:rPr spc="-10" dirty="0"/>
              <a:t>Convolutions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47080" y="3927349"/>
            <a:ext cx="1907539" cy="82740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 marR="30480">
              <a:lnSpc>
                <a:spcPct val="102299"/>
              </a:lnSpc>
              <a:spcBef>
                <a:spcPts val="25"/>
              </a:spcBef>
            </a:pPr>
            <a:r>
              <a:rPr sz="2600" dirty="0">
                <a:solidFill>
                  <a:srgbClr val="6FAC46"/>
                </a:solidFill>
                <a:latin typeface="Calibri"/>
                <a:cs typeface="Calibri"/>
              </a:rPr>
              <a:t>W</a:t>
            </a:r>
            <a:r>
              <a:rPr sz="2550" baseline="-16339" dirty="0">
                <a:solidFill>
                  <a:srgbClr val="6FAC46"/>
                </a:solidFill>
                <a:latin typeface="Calibri"/>
                <a:cs typeface="Calibri"/>
              </a:rPr>
              <a:t>2</a:t>
            </a:r>
            <a:r>
              <a:rPr sz="2600" dirty="0">
                <a:solidFill>
                  <a:srgbClr val="6FAC46"/>
                </a:solidFill>
                <a:latin typeface="Calibri"/>
                <a:cs typeface="Calibri"/>
              </a:rPr>
              <a:t>:</a:t>
            </a:r>
            <a:r>
              <a:rPr sz="2600" spc="-15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6FAC46"/>
                </a:solidFill>
                <a:latin typeface="Calibri"/>
                <a:cs typeface="Calibri"/>
              </a:rPr>
              <a:t>10x6x3x3 </a:t>
            </a:r>
            <a:r>
              <a:rPr sz="2600" dirty="0">
                <a:solidFill>
                  <a:srgbClr val="6FAC46"/>
                </a:solidFill>
                <a:latin typeface="Calibri"/>
                <a:cs typeface="Calibri"/>
              </a:rPr>
              <a:t>b</a:t>
            </a:r>
            <a:r>
              <a:rPr sz="2550" baseline="-16339" dirty="0">
                <a:solidFill>
                  <a:srgbClr val="6FAC46"/>
                </a:solidFill>
                <a:latin typeface="Calibri"/>
                <a:cs typeface="Calibri"/>
              </a:rPr>
              <a:t>2</a:t>
            </a:r>
            <a:r>
              <a:rPr sz="2600" dirty="0">
                <a:solidFill>
                  <a:srgbClr val="6FAC46"/>
                </a:solidFill>
                <a:latin typeface="Calibri"/>
                <a:cs typeface="Calibri"/>
              </a:rPr>
              <a:t>:</a:t>
            </a:r>
            <a:r>
              <a:rPr sz="2600" spc="-15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6FAC46"/>
                </a:solidFill>
                <a:latin typeface="Calibri"/>
                <a:cs typeface="Calibri"/>
              </a:rPr>
              <a:t>10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45042" y="2848000"/>
            <a:ext cx="909955" cy="52324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65"/>
              </a:spcBef>
            </a:pPr>
            <a:r>
              <a:rPr sz="2800" spc="-20" dirty="0">
                <a:latin typeface="Calibri"/>
                <a:cs typeface="Calibri"/>
              </a:rPr>
              <a:t>Conv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875015" y="3072041"/>
            <a:ext cx="570230" cy="76200"/>
          </a:xfrm>
          <a:custGeom>
            <a:avLst/>
            <a:gdLst/>
            <a:ahLst/>
            <a:cxnLst/>
            <a:rect l="l" t="t" r="r" b="b"/>
            <a:pathLst>
              <a:path w="570230" h="76200">
                <a:moveTo>
                  <a:pt x="493560" y="0"/>
                </a:moveTo>
                <a:lnTo>
                  <a:pt x="494093" y="76200"/>
                </a:lnTo>
                <a:lnTo>
                  <a:pt x="544017" y="50799"/>
                </a:lnTo>
                <a:lnTo>
                  <a:pt x="506616" y="50799"/>
                </a:lnTo>
                <a:lnTo>
                  <a:pt x="506523" y="37566"/>
                </a:lnTo>
                <a:lnTo>
                  <a:pt x="506438" y="25399"/>
                </a:lnTo>
                <a:lnTo>
                  <a:pt x="545261" y="25399"/>
                </a:lnTo>
                <a:lnTo>
                  <a:pt x="493560" y="0"/>
                </a:lnTo>
                <a:close/>
              </a:path>
              <a:path w="570230" h="76200">
                <a:moveTo>
                  <a:pt x="493737" y="25399"/>
                </a:moveTo>
                <a:lnTo>
                  <a:pt x="0" y="28854"/>
                </a:lnTo>
                <a:lnTo>
                  <a:pt x="61" y="37566"/>
                </a:lnTo>
                <a:lnTo>
                  <a:pt x="177" y="54241"/>
                </a:lnTo>
                <a:lnTo>
                  <a:pt x="493915" y="50799"/>
                </a:lnTo>
                <a:lnTo>
                  <a:pt x="493823" y="37566"/>
                </a:lnTo>
                <a:lnTo>
                  <a:pt x="493737" y="25399"/>
                </a:lnTo>
                <a:close/>
              </a:path>
              <a:path w="570230" h="76200">
                <a:moveTo>
                  <a:pt x="545261" y="25399"/>
                </a:moveTo>
                <a:lnTo>
                  <a:pt x="506438" y="25399"/>
                </a:lnTo>
                <a:lnTo>
                  <a:pt x="506523" y="37566"/>
                </a:lnTo>
                <a:lnTo>
                  <a:pt x="506616" y="50799"/>
                </a:lnTo>
                <a:lnTo>
                  <a:pt x="544017" y="50799"/>
                </a:lnTo>
                <a:lnTo>
                  <a:pt x="570026" y="37566"/>
                </a:lnTo>
                <a:lnTo>
                  <a:pt x="545261" y="25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54819" y="3074936"/>
            <a:ext cx="546100" cy="76200"/>
          </a:xfrm>
          <a:custGeom>
            <a:avLst/>
            <a:gdLst/>
            <a:ahLst/>
            <a:cxnLst/>
            <a:rect l="l" t="t" r="r" b="b"/>
            <a:pathLst>
              <a:path w="546100" h="76200">
                <a:moveTo>
                  <a:pt x="469925" y="0"/>
                </a:moveTo>
                <a:lnTo>
                  <a:pt x="469379" y="76200"/>
                </a:lnTo>
                <a:lnTo>
                  <a:pt x="520934" y="50888"/>
                </a:lnTo>
                <a:lnTo>
                  <a:pt x="482257" y="50888"/>
                </a:lnTo>
                <a:lnTo>
                  <a:pt x="482348" y="38658"/>
                </a:lnTo>
                <a:lnTo>
                  <a:pt x="482447" y="25488"/>
                </a:lnTo>
                <a:lnTo>
                  <a:pt x="519982" y="25488"/>
                </a:lnTo>
                <a:lnTo>
                  <a:pt x="469925" y="0"/>
                </a:lnTo>
                <a:close/>
              </a:path>
              <a:path w="546100" h="76200">
                <a:moveTo>
                  <a:pt x="177" y="21971"/>
                </a:moveTo>
                <a:lnTo>
                  <a:pt x="60" y="38658"/>
                </a:lnTo>
                <a:lnTo>
                  <a:pt x="0" y="47371"/>
                </a:lnTo>
                <a:lnTo>
                  <a:pt x="482257" y="50888"/>
                </a:lnTo>
                <a:lnTo>
                  <a:pt x="469560" y="50888"/>
                </a:lnTo>
                <a:lnTo>
                  <a:pt x="469648" y="38658"/>
                </a:lnTo>
                <a:lnTo>
                  <a:pt x="469742" y="25488"/>
                </a:lnTo>
                <a:lnTo>
                  <a:pt x="482447" y="25488"/>
                </a:lnTo>
                <a:lnTo>
                  <a:pt x="177" y="21971"/>
                </a:lnTo>
                <a:close/>
              </a:path>
              <a:path w="546100" h="76200">
                <a:moveTo>
                  <a:pt x="519982" y="25488"/>
                </a:moveTo>
                <a:lnTo>
                  <a:pt x="482447" y="25488"/>
                </a:lnTo>
                <a:lnTo>
                  <a:pt x="482348" y="38658"/>
                </a:lnTo>
                <a:lnTo>
                  <a:pt x="482257" y="50888"/>
                </a:lnTo>
                <a:lnTo>
                  <a:pt x="520934" y="50888"/>
                </a:lnTo>
                <a:lnTo>
                  <a:pt x="545846" y="38658"/>
                </a:lnTo>
                <a:lnTo>
                  <a:pt x="519982" y="254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61881" y="3371215"/>
            <a:ext cx="76200" cy="473075"/>
          </a:xfrm>
          <a:custGeom>
            <a:avLst/>
            <a:gdLst/>
            <a:ahLst/>
            <a:cxnLst/>
            <a:rect l="l" t="t" r="r" b="b"/>
            <a:pathLst>
              <a:path w="76200" h="473075">
                <a:moveTo>
                  <a:pt x="50800" y="63500"/>
                </a:moveTo>
                <a:lnTo>
                  <a:pt x="25400" y="63500"/>
                </a:lnTo>
                <a:lnTo>
                  <a:pt x="25387" y="472478"/>
                </a:lnTo>
                <a:lnTo>
                  <a:pt x="50787" y="472478"/>
                </a:lnTo>
                <a:lnTo>
                  <a:pt x="50800" y="63500"/>
                </a:lnTo>
                <a:close/>
              </a:path>
              <a:path w="76200" h="473075">
                <a:moveTo>
                  <a:pt x="38100" y="0"/>
                </a:moveTo>
                <a:lnTo>
                  <a:pt x="0" y="76200"/>
                </a:lnTo>
                <a:lnTo>
                  <a:pt x="25399" y="76200"/>
                </a:lnTo>
                <a:lnTo>
                  <a:pt x="2540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473075">
                <a:moveTo>
                  <a:pt x="69850" y="63500"/>
                </a:moveTo>
                <a:lnTo>
                  <a:pt x="50800" y="63500"/>
                </a:lnTo>
                <a:lnTo>
                  <a:pt x="50799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963830" y="2848000"/>
            <a:ext cx="909955" cy="52324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65"/>
              </a:spcBef>
            </a:pPr>
            <a:r>
              <a:rPr sz="2800" spc="-20" dirty="0">
                <a:latin typeface="Calibri"/>
                <a:cs typeface="Calibri"/>
              </a:rPr>
              <a:t>Conv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393804" y="3072041"/>
            <a:ext cx="570230" cy="76200"/>
          </a:xfrm>
          <a:custGeom>
            <a:avLst/>
            <a:gdLst/>
            <a:ahLst/>
            <a:cxnLst/>
            <a:rect l="l" t="t" r="r" b="b"/>
            <a:pathLst>
              <a:path w="570229" h="76200">
                <a:moveTo>
                  <a:pt x="493572" y="0"/>
                </a:moveTo>
                <a:lnTo>
                  <a:pt x="494093" y="76200"/>
                </a:lnTo>
                <a:lnTo>
                  <a:pt x="544017" y="50799"/>
                </a:lnTo>
                <a:lnTo>
                  <a:pt x="506616" y="50799"/>
                </a:lnTo>
                <a:lnTo>
                  <a:pt x="506523" y="37566"/>
                </a:lnTo>
                <a:lnTo>
                  <a:pt x="506438" y="25399"/>
                </a:lnTo>
                <a:lnTo>
                  <a:pt x="545265" y="25399"/>
                </a:lnTo>
                <a:lnTo>
                  <a:pt x="493572" y="0"/>
                </a:lnTo>
                <a:close/>
              </a:path>
              <a:path w="570229" h="76200">
                <a:moveTo>
                  <a:pt x="493746" y="25399"/>
                </a:moveTo>
                <a:lnTo>
                  <a:pt x="0" y="28854"/>
                </a:lnTo>
                <a:lnTo>
                  <a:pt x="61" y="37566"/>
                </a:lnTo>
                <a:lnTo>
                  <a:pt x="177" y="54241"/>
                </a:lnTo>
                <a:lnTo>
                  <a:pt x="493919" y="50799"/>
                </a:lnTo>
                <a:lnTo>
                  <a:pt x="493829" y="37566"/>
                </a:lnTo>
                <a:lnTo>
                  <a:pt x="493746" y="25399"/>
                </a:lnTo>
                <a:close/>
              </a:path>
              <a:path w="570229" h="76200">
                <a:moveTo>
                  <a:pt x="545265" y="25399"/>
                </a:moveTo>
                <a:lnTo>
                  <a:pt x="506438" y="25399"/>
                </a:lnTo>
                <a:lnTo>
                  <a:pt x="506523" y="37566"/>
                </a:lnTo>
                <a:lnTo>
                  <a:pt x="506616" y="50799"/>
                </a:lnTo>
                <a:lnTo>
                  <a:pt x="544017" y="50799"/>
                </a:lnTo>
                <a:lnTo>
                  <a:pt x="570026" y="37566"/>
                </a:lnTo>
                <a:lnTo>
                  <a:pt x="545265" y="25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73608" y="3074936"/>
            <a:ext cx="546100" cy="76200"/>
          </a:xfrm>
          <a:custGeom>
            <a:avLst/>
            <a:gdLst/>
            <a:ahLst/>
            <a:cxnLst/>
            <a:rect l="l" t="t" r="r" b="b"/>
            <a:pathLst>
              <a:path w="546100" h="76200">
                <a:moveTo>
                  <a:pt x="469938" y="0"/>
                </a:moveTo>
                <a:lnTo>
                  <a:pt x="469379" y="76200"/>
                </a:lnTo>
                <a:lnTo>
                  <a:pt x="520943" y="50888"/>
                </a:lnTo>
                <a:lnTo>
                  <a:pt x="482257" y="50888"/>
                </a:lnTo>
                <a:lnTo>
                  <a:pt x="482348" y="38658"/>
                </a:lnTo>
                <a:lnTo>
                  <a:pt x="482447" y="25488"/>
                </a:lnTo>
                <a:lnTo>
                  <a:pt x="519994" y="25488"/>
                </a:lnTo>
                <a:lnTo>
                  <a:pt x="469938" y="0"/>
                </a:lnTo>
                <a:close/>
              </a:path>
              <a:path w="546100" h="76200">
                <a:moveTo>
                  <a:pt x="177" y="21971"/>
                </a:moveTo>
                <a:lnTo>
                  <a:pt x="60" y="38658"/>
                </a:lnTo>
                <a:lnTo>
                  <a:pt x="0" y="47371"/>
                </a:lnTo>
                <a:lnTo>
                  <a:pt x="482257" y="50888"/>
                </a:lnTo>
                <a:lnTo>
                  <a:pt x="469564" y="50888"/>
                </a:lnTo>
                <a:lnTo>
                  <a:pt x="469654" y="38658"/>
                </a:lnTo>
                <a:lnTo>
                  <a:pt x="469751" y="25488"/>
                </a:lnTo>
                <a:lnTo>
                  <a:pt x="482447" y="25488"/>
                </a:lnTo>
                <a:lnTo>
                  <a:pt x="177" y="21971"/>
                </a:lnTo>
                <a:close/>
              </a:path>
              <a:path w="546100" h="76200">
                <a:moveTo>
                  <a:pt x="519994" y="25488"/>
                </a:moveTo>
                <a:lnTo>
                  <a:pt x="482447" y="25488"/>
                </a:lnTo>
                <a:lnTo>
                  <a:pt x="482348" y="38658"/>
                </a:lnTo>
                <a:lnTo>
                  <a:pt x="482257" y="50888"/>
                </a:lnTo>
                <a:lnTo>
                  <a:pt x="520943" y="50888"/>
                </a:lnTo>
                <a:lnTo>
                  <a:pt x="545858" y="38658"/>
                </a:lnTo>
                <a:lnTo>
                  <a:pt x="519994" y="254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80670" y="3371215"/>
            <a:ext cx="76200" cy="473075"/>
          </a:xfrm>
          <a:custGeom>
            <a:avLst/>
            <a:gdLst/>
            <a:ahLst/>
            <a:cxnLst/>
            <a:rect l="l" t="t" r="r" b="b"/>
            <a:pathLst>
              <a:path w="76200" h="473075">
                <a:moveTo>
                  <a:pt x="50800" y="63500"/>
                </a:moveTo>
                <a:lnTo>
                  <a:pt x="25400" y="63500"/>
                </a:lnTo>
                <a:lnTo>
                  <a:pt x="25400" y="472478"/>
                </a:lnTo>
                <a:lnTo>
                  <a:pt x="50800" y="472478"/>
                </a:lnTo>
                <a:lnTo>
                  <a:pt x="50800" y="63500"/>
                </a:lnTo>
                <a:close/>
              </a:path>
              <a:path w="76200" h="473075">
                <a:moveTo>
                  <a:pt x="38100" y="0"/>
                </a:moveTo>
                <a:lnTo>
                  <a:pt x="0" y="76200"/>
                </a:lnTo>
                <a:lnTo>
                  <a:pt x="25400" y="76200"/>
                </a:lnTo>
                <a:lnTo>
                  <a:pt x="2540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473075">
                <a:moveTo>
                  <a:pt x="69850" y="63500"/>
                </a:moveTo>
                <a:lnTo>
                  <a:pt x="50800" y="63500"/>
                </a:lnTo>
                <a:lnTo>
                  <a:pt x="5080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9608019" y="2848000"/>
            <a:ext cx="909955" cy="52324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65"/>
              </a:spcBef>
            </a:pPr>
            <a:r>
              <a:rPr sz="2800" spc="-20" dirty="0">
                <a:latin typeface="Calibri"/>
                <a:cs typeface="Calibri"/>
              </a:rPr>
              <a:t>Conv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037993" y="3072041"/>
            <a:ext cx="570230" cy="76200"/>
          </a:xfrm>
          <a:custGeom>
            <a:avLst/>
            <a:gdLst/>
            <a:ahLst/>
            <a:cxnLst/>
            <a:rect l="l" t="t" r="r" b="b"/>
            <a:pathLst>
              <a:path w="570229" h="76200">
                <a:moveTo>
                  <a:pt x="493572" y="0"/>
                </a:moveTo>
                <a:lnTo>
                  <a:pt x="494106" y="76200"/>
                </a:lnTo>
                <a:lnTo>
                  <a:pt x="544021" y="50799"/>
                </a:lnTo>
                <a:lnTo>
                  <a:pt x="506629" y="50799"/>
                </a:lnTo>
                <a:lnTo>
                  <a:pt x="506536" y="37566"/>
                </a:lnTo>
                <a:lnTo>
                  <a:pt x="506451" y="25399"/>
                </a:lnTo>
                <a:lnTo>
                  <a:pt x="545265" y="25399"/>
                </a:lnTo>
                <a:lnTo>
                  <a:pt x="493572" y="0"/>
                </a:lnTo>
                <a:close/>
              </a:path>
              <a:path w="570229" h="76200">
                <a:moveTo>
                  <a:pt x="493750" y="25399"/>
                </a:moveTo>
                <a:lnTo>
                  <a:pt x="0" y="28854"/>
                </a:lnTo>
                <a:lnTo>
                  <a:pt x="61" y="37566"/>
                </a:lnTo>
                <a:lnTo>
                  <a:pt x="177" y="54241"/>
                </a:lnTo>
                <a:lnTo>
                  <a:pt x="493928" y="50799"/>
                </a:lnTo>
                <a:lnTo>
                  <a:pt x="493835" y="37566"/>
                </a:lnTo>
                <a:lnTo>
                  <a:pt x="493750" y="25399"/>
                </a:lnTo>
                <a:close/>
              </a:path>
              <a:path w="570229" h="76200">
                <a:moveTo>
                  <a:pt x="545265" y="25399"/>
                </a:moveTo>
                <a:lnTo>
                  <a:pt x="506451" y="25399"/>
                </a:lnTo>
                <a:lnTo>
                  <a:pt x="506536" y="37566"/>
                </a:lnTo>
                <a:lnTo>
                  <a:pt x="506629" y="50799"/>
                </a:lnTo>
                <a:lnTo>
                  <a:pt x="544021" y="50799"/>
                </a:lnTo>
                <a:lnTo>
                  <a:pt x="570026" y="37566"/>
                </a:lnTo>
                <a:lnTo>
                  <a:pt x="545265" y="25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517796" y="3074936"/>
            <a:ext cx="546100" cy="76200"/>
          </a:xfrm>
          <a:custGeom>
            <a:avLst/>
            <a:gdLst/>
            <a:ahLst/>
            <a:cxnLst/>
            <a:rect l="l" t="t" r="r" b="b"/>
            <a:pathLst>
              <a:path w="546100" h="76200">
                <a:moveTo>
                  <a:pt x="469938" y="0"/>
                </a:moveTo>
                <a:lnTo>
                  <a:pt x="469379" y="76200"/>
                </a:lnTo>
                <a:lnTo>
                  <a:pt x="520943" y="50888"/>
                </a:lnTo>
                <a:lnTo>
                  <a:pt x="482269" y="50888"/>
                </a:lnTo>
                <a:lnTo>
                  <a:pt x="482355" y="38658"/>
                </a:lnTo>
                <a:lnTo>
                  <a:pt x="482447" y="25488"/>
                </a:lnTo>
                <a:lnTo>
                  <a:pt x="519994" y="25488"/>
                </a:lnTo>
                <a:lnTo>
                  <a:pt x="469938" y="0"/>
                </a:lnTo>
                <a:close/>
              </a:path>
              <a:path w="546100" h="76200">
                <a:moveTo>
                  <a:pt x="190" y="21971"/>
                </a:moveTo>
                <a:lnTo>
                  <a:pt x="65" y="38658"/>
                </a:lnTo>
                <a:lnTo>
                  <a:pt x="0" y="47371"/>
                </a:lnTo>
                <a:lnTo>
                  <a:pt x="482269" y="50888"/>
                </a:lnTo>
                <a:lnTo>
                  <a:pt x="469564" y="50888"/>
                </a:lnTo>
                <a:lnTo>
                  <a:pt x="469654" y="38658"/>
                </a:lnTo>
                <a:lnTo>
                  <a:pt x="469751" y="25488"/>
                </a:lnTo>
                <a:lnTo>
                  <a:pt x="482447" y="25488"/>
                </a:lnTo>
                <a:lnTo>
                  <a:pt x="190" y="21971"/>
                </a:lnTo>
                <a:close/>
              </a:path>
              <a:path w="546100" h="76200">
                <a:moveTo>
                  <a:pt x="519994" y="25488"/>
                </a:moveTo>
                <a:lnTo>
                  <a:pt x="482447" y="25488"/>
                </a:lnTo>
                <a:lnTo>
                  <a:pt x="482355" y="38658"/>
                </a:lnTo>
                <a:lnTo>
                  <a:pt x="482269" y="50888"/>
                </a:lnTo>
                <a:lnTo>
                  <a:pt x="520943" y="50888"/>
                </a:lnTo>
                <a:lnTo>
                  <a:pt x="545858" y="38658"/>
                </a:lnTo>
                <a:lnTo>
                  <a:pt x="519994" y="254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024859" y="3371215"/>
            <a:ext cx="76200" cy="473075"/>
          </a:xfrm>
          <a:custGeom>
            <a:avLst/>
            <a:gdLst/>
            <a:ahLst/>
            <a:cxnLst/>
            <a:rect l="l" t="t" r="r" b="b"/>
            <a:pathLst>
              <a:path w="76200" h="473075">
                <a:moveTo>
                  <a:pt x="50800" y="63500"/>
                </a:moveTo>
                <a:lnTo>
                  <a:pt x="25400" y="63500"/>
                </a:lnTo>
                <a:lnTo>
                  <a:pt x="25400" y="472478"/>
                </a:lnTo>
                <a:lnTo>
                  <a:pt x="50800" y="472478"/>
                </a:lnTo>
                <a:lnTo>
                  <a:pt x="50800" y="63500"/>
                </a:lnTo>
                <a:close/>
              </a:path>
              <a:path w="76200" h="473075">
                <a:moveTo>
                  <a:pt x="38100" y="0"/>
                </a:moveTo>
                <a:lnTo>
                  <a:pt x="0" y="76200"/>
                </a:lnTo>
                <a:lnTo>
                  <a:pt x="25400" y="76200"/>
                </a:lnTo>
                <a:lnTo>
                  <a:pt x="2540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473075">
                <a:moveTo>
                  <a:pt x="69850" y="63500"/>
                </a:moveTo>
                <a:lnTo>
                  <a:pt x="50800" y="63500"/>
                </a:lnTo>
                <a:lnTo>
                  <a:pt x="5080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258909" y="3927349"/>
            <a:ext cx="2074545" cy="82740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 marR="30480">
              <a:lnSpc>
                <a:spcPct val="102299"/>
              </a:lnSpc>
              <a:spcBef>
                <a:spcPts val="25"/>
              </a:spcBef>
            </a:pPr>
            <a:r>
              <a:rPr sz="2600" dirty="0">
                <a:solidFill>
                  <a:srgbClr val="6F2F9F"/>
                </a:solidFill>
                <a:latin typeface="Calibri"/>
                <a:cs typeface="Calibri"/>
              </a:rPr>
              <a:t>W</a:t>
            </a:r>
            <a:r>
              <a:rPr sz="2550" baseline="-16339" dirty="0">
                <a:solidFill>
                  <a:srgbClr val="6F2F9F"/>
                </a:solidFill>
                <a:latin typeface="Calibri"/>
                <a:cs typeface="Calibri"/>
              </a:rPr>
              <a:t>3</a:t>
            </a:r>
            <a:r>
              <a:rPr sz="2600" dirty="0">
                <a:solidFill>
                  <a:srgbClr val="6F2F9F"/>
                </a:solidFill>
                <a:latin typeface="Calibri"/>
                <a:cs typeface="Calibri"/>
              </a:rPr>
              <a:t>:</a:t>
            </a:r>
            <a:r>
              <a:rPr sz="2600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6F2F9F"/>
                </a:solidFill>
                <a:latin typeface="Calibri"/>
                <a:cs typeface="Calibri"/>
              </a:rPr>
              <a:t>12x10x3x3 </a:t>
            </a:r>
            <a:r>
              <a:rPr sz="2600" dirty="0">
                <a:solidFill>
                  <a:srgbClr val="6F2F9F"/>
                </a:solidFill>
                <a:latin typeface="Calibri"/>
                <a:cs typeface="Calibri"/>
              </a:rPr>
              <a:t>b</a:t>
            </a:r>
            <a:r>
              <a:rPr sz="2550" baseline="-16339" dirty="0">
                <a:solidFill>
                  <a:srgbClr val="6F2F9F"/>
                </a:solidFill>
                <a:latin typeface="Calibri"/>
                <a:cs typeface="Calibri"/>
              </a:rPr>
              <a:t>3</a:t>
            </a:r>
            <a:r>
              <a:rPr sz="2600" dirty="0">
                <a:solidFill>
                  <a:srgbClr val="6F2F9F"/>
                </a:solidFill>
                <a:latin typeface="Calibri"/>
                <a:cs typeface="Calibri"/>
              </a:rPr>
              <a:t>:</a:t>
            </a:r>
            <a:r>
              <a:rPr sz="2600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6F2F9F"/>
                </a:solidFill>
                <a:latin typeface="Calibri"/>
                <a:cs typeface="Calibri"/>
              </a:rPr>
              <a:t>12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44" name="object 44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5329" y="1295933"/>
            <a:ext cx="1294130" cy="3695700"/>
            <a:chOff x="585329" y="1295933"/>
            <a:chExt cx="1294130" cy="3695700"/>
          </a:xfrm>
        </p:grpSpPr>
        <p:sp>
          <p:nvSpPr>
            <p:cNvPr id="3" name="object 3"/>
            <p:cNvSpPr/>
            <p:nvPr/>
          </p:nvSpPr>
          <p:spPr>
            <a:xfrm>
              <a:off x="594854" y="2296172"/>
              <a:ext cx="284480" cy="2686050"/>
            </a:xfrm>
            <a:custGeom>
              <a:avLst/>
              <a:gdLst/>
              <a:ahLst/>
              <a:cxnLst/>
              <a:rect l="l" t="t" r="r" b="b"/>
              <a:pathLst>
                <a:path w="284480" h="2686050">
                  <a:moveTo>
                    <a:pt x="284153" y="0"/>
                  </a:moveTo>
                  <a:lnTo>
                    <a:pt x="0" y="0"/>
                  </a:lnTo>
                  <a:lnTo>
                    <a:pt x="0" y="2685529"/>
                  </a:lnTo>
                  <a:lnTo>
                    <a:pt x="284153" y="2685529"/>
                  </a:lnTo>
                  <a:lnTo>
                    <a:pt x="284153" y="0"/>
                  </a:lnTo>
                  <a:close/>
                </a:path>
              </a:pathLst>
            </a:custGeom>
            <a:solidFill>
              <a:srgbClr val="F3CCCC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9007" y="1305458"/>
              <a:ext cx="991235" cy="3676650"/>
            </a:xfrm>
            <a:custGeom>
              <a:avLst/>
              <a:gdLst/>
              <a:ahLst/>
              <a:cxnLst/>
              <a:rect l="l" t="t" r="r" b="b"/>
              <a:pathLst>
                <a:path w="991235" h="3676650">
                  <a:moveTo>
                    <a:pt x="990711" y="0"/>
                  </a:moveTo>
                  <a:lnTo>
                    <a:pt x="0" y="990714"/>
                  </a:lnTo>
                  <a:lnTo>
                    <a:pt x="0" y="3676243"/>
                  </a:lnTo>
                  <a:lnTo>
                    <a:pt x="990711" y="2685542"/>
                  </a:lnTo>
                  <a:lnTo>
                    <a:pt x="990711" y="0"/>
                  </a:lnTo>
                  <a:close/>
                </a:path>
              </a:pathLst>
            </a:custGeom>
            <a:solidFill>
              <a:srgbClr val="C4A3A3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4854" y="1305458"/>
              <a:ext cx="1275080" cy="991235"/>
            </a:xfrm>
            <a:custGeom>
              <a:avLst/>
              <a:gdLst/>
              <a:ahLst/>
              <a:cxnLst/>
              <a:rect l="l" t="t" r="r" b="b"/>
              <a:pathLst>
                <a:path w="1275080" h="991235">
                  <a:moveTo>
                    <a:pt x="1274865" y="0"/>
                  </a:moveTo>
                  <a:lnTo>
                    <a:pt x="990715" y="0"/>
                  </a:lnTo>
                  <a:lnTo>
                    <a:pt x="0" y="990714"/>
                  </a:lnTo>
                  <a:lnTo>
                    <a:pt x="284153" y="990714"/>
                  </a:lnTo>
                  <a:lnTo>
                    <a:pt x="1274865" y="0"/>
                  </a:lnTo>
                  <a:close/>
                </a:path>
              </a:pathLst>
            </a:custGeom>
            <a:solidFill>
              <a:srgbClr val="F6D5D5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4854" y="1305458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80" h="3676650">
                  <a:moveTo>
                    <a:pt x="0" y="990712"/>
                  </a:moveTo>
                  <a:lnTo>
                    <a:pt x="990714" y="0"/>
                  </a:lnTo>
                  <a:lnTo>
                    <a:pt x="1274870" y="0"/>
                  </a:lnTo>
                  <a:lnTo>
                    <a:pt x="1274870" y="2685531"/>
                  </a:lnTo>
                  <a:lnTo>
                    <a:pt x="284154" y="3676242"/>
                  </a:lnTo>
                  <a:lnTo>
                    <a:pt x="0" y="3676242"/>
                  </a:lnTo>
                  <a:lnTo>
                    <a:pt x="0" y="990712"/>
                  </a:lnTo>
                  <a:close/>
                </a:path>
                <a:path w="1275080" h="3676650">
                  <a:moveTo>
                    <a:pt x="0" y="990712"/>
                  </a:moveTo>
                  <a:lnTo>
                    <a:pt x="284154" y="990712"/>
                  </a:lnTo>
                  <a:lnTo>
                    <a:pt x="1274870" y="0"/>
                  </a:lnTo>
                </a:path>
                <a:path w="1275080" h="3676650">
                  <a:moveTo>
                    <a:pt x="284154" y="990712"/>
                  </a:moveTo>
                  <a:lnTo>
                    <a:pt x="284154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006244" y="1691132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32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95247" y="3927349"/>
            <a:ext cx="2259965" cy="827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6895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sz="2550" baseline="-16339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sz="26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libri"/>
                <a:cs typeface="Calibri"/>
              </a:rPr>
              <a:t>6x3x5x5</a:t>
            </a:r>
            <a:endParaRPr sz="26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70"/>
              </a:spcBef>
              <a:tabLst>
                <a:tab pos="556895" algn="l"/>
              </a:tabLst>
            </a:pPr>
            <a:r>
              <a:rPr sz="3600" spc="-37" baseline="-17361" dirty="0">
                <a:latin typeface="Calibri"/>
                <a:cs typeface="Calibri"/>
              </a:rPr>
              <a:t>32</a:t>
            </a:r>
            <a:r>
              <a:rPr sz="3600" baseline="-17361" dirty="0">
                <a:latin typeface="Calibri"/>
                <a:cs typeface="Calibri"/>
              </a:rPr>
              <a:t>	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sz="2550" baseline="-16339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sz="26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spc="-50" dirty="0">
                <a:solidFill>
                  <a:srgbClr val="0000FF"/>
                </a:solidFill>
                <a:latin typeface="Calibri"/>
                <a:cs typeface="Calibri"/>
              </a:rPr>
              <a:t>6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37253" y="1295933"/>
            <a:ext cx="1294130" cy="3695700"/>
            <a:chOff x="3937253" y="1295933"/>
            <a:chExt cx="1294130" cy="3695700"/>
          </a:xfrm>
        </p:grpSpPr>
        <p:sp>
          <p:nvSpPr>
            <p:cNvPr id="10" name="object 10"/>
            <p:cNvSpPr/>
            <p:nvPr/>
          </p:nvSpPr>
          <p:spPr>
            <a:xfrm>
              <a:off x="3946778" y="2296172"/>
              <a:ext cx="284480" cy="2686050"/>
            </a:xfrm>
            <a:custGeom>
              <a:avLst/>
              <a:gdLst/>
              <a:ahLst/>
              <a:cxnLst/>
              <a:rect l="l" t="t" r="r" b="b"/>
              <a:pathLst>
                <a:path w="284479" h="2686050">
                  <a:moveTo>
                    <a:pt x="284149" y="0"/>
                  </a:moveTo>
                  <a:lnTo>
                    <a:pt x="0" y="0"/>
                  </a:lnTo>
                  <a:lnTo>
                    <a:pt x="0" y="2685529"/>
                  </a:lnTo>
                  <a:lnTo>
                    <a:pt x="284149" y="2685529"/>
                  </a:lnTo>
                  <a:lnTo>
                    <a:pt x="284149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30928" y="1305458"/>
              <a:ext cx="991235" cy="3676650"/>
            </a:xfrm>
            <a:custGeom>
              <a:avLst/>
              <a:gdLst/>
              <a:ahLst/>
              <a:cxnLst/>
              <a:rect l="l" t="t" r="r" b="b"/>
              <a:pathLst>
                <a:path w="991235" h="3676650">
                  <a:moveTo>
                    <a:pt x="990714" y="0"/>
                  </a:moveTo>
                  <a:lnTo>
                    <a:pt x="0" y="990714"/>
                  </a:lnTo>
                  <a:lnTo>
                    <a:pt x="0" y="3676243"/>
                  </a:lnTo>
                  <a:lnTo>
                    <a:pt x="990714" y="2685542"/>
                  </a:lnTo>
                  <a:lnTo>
                    <a:pt x="990714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46778" y="1305458"/>
              <a:ext cx="1275080" cy="991235"/>
            </a:xfrm>
            <a:custGeom>
              <a:avLst/>
              <a:gdLst/>
              <a:ahLst/>
              <a:cxnLst/>
              <a:rect l="l" t="t" r="r" b="b"/>
              <a:pathLst>
                <a:path w="1275079" h="991235">
                  <a:moveTo>
                    <a:pt x="1274864" y="0"/>
                  </a:moveTo>
                  <a:lnTo>
                    <a:pt x="990714" y="0"/>
                  </a:lnTo>
                  <a:lnTo>
                    <a:pt x="0" y="990714"/>
                  </a:lnTo>
                  <a:lnTo>
                    <a:pt x="284149" y="990714"/>
                  </a:lnTo>
                  <a:lnTo>
                    <a:pt x="1274864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46778" y="1305458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990712"/>
                  </a:moveTo>
                  <a:lnTo>
                    <a:pt x="990714" y="0"/>
                  </a:lnTo>
                  <a:lnTo>
                    <a:pt x="1274870" y="0"/>
                  </a:lnTo>
                  <a:lnTo>
                    <a:pt x="1274870" y="2685531"/>
                  </a:lnTo>
                  <a:lnTo>
                    <a:pt x="284154" y="3676242"/>
                  </a:lnTo>
                  <a:lnTo>
                    <a:pt x="0" y="3676242"/>
                  </a:lnTo>
                  <a:lnTo>
                    <a:pt x="0" y="990712"/>
                  </a:lnTo>
                  <a:close/>
                </a:path>
                <a:path w="1275079" h="3676650">
                  <a:moveTo>
                    <a:pt x="0" y="990712"/>
                  </a:moveTo>
                  <a:lnTo>
                    <a:pt x="284154" y="990712"/>
                  </a:lnTo>
                  <a:lnTo>
                    <a:pt x="1274870" y="0"/>
                  </a:lnTo>
                </a:path>
                <a:path w="1275079" h="3676650">
                  <a:moveTo>
                    <a:pt x="284154" y="990712"/>
                  </a:moveTo>
                  <a:lnTo>
                    <a:pt x="284154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72570" y="4455667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28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2372" y="4867147"/>
            <a:ext cx="1797685" cy="134556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516890">
              <a:lnSpc>
                <a:spcPct val="100000"/>
              </a:lnSpc>
              <a:spcBef>
                <a:spcPts val="965"/>
              </a:spcBef>
            </a:pPr>
            <a:r>
              <a:rPr sz="2400" spc="-50" dirty="0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  <a:p>
            <a:pPr marL="494030">
              <a:lnSpc>
                <a:spcPct val="100000"/>
              </a:lnSpc>
              <a:spcBef>
                <a:spcPts val="860"/>
              </a:spcBef>
            </a:pPr>
            <a:r>
              <a:rPr sz="2400" spc="-10" dirty="0">
                <a:latin typeface="Calibri"/>
                <a:cs typeface="Calibri"/>
              </a:rPr>
              <a:t>Input: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32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32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58180" y="1691132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28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71875" y="4867147"/>
            <a:ext cx="2239010" cy="134556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619125">
              <a:lnSpc>
                <a:spcPct val="100000"/>
              </a:lnSpc>
              <a:spcBef>
                <a:spcPts val="965"/>
              </a:spcBef>
            </a:pPr>
            <a:r>
              <a:rPr sz="2400" spc="-50" dirty="0">
                <a:latin typeface="Calibri"/>
                <a:cs typeface="Calibri"/>
              </a:rPr>
              <a:t>6</a:t>
            </a:r>
            <a:endParaRPr sz="2400">
              <a:latin typeface="Calibri"/>
              <a:cs typeface="Calibri"/>
            </a:endParaRPr>
          </a:p>
          <a:p>
            <a:pPr marL="266700" marR="5080" indent="-254635">
              <a:lnSpc>
                <a:spcPct val="100800"/>
              </a:lnSpc>
              <a:spcBef>
                <a:spcPts val="840"/>
              </a:spcBef>
            </a:pPr>
            <a:r>
              <a:rPr sz="2400" dirty="0">
                <a:latin typeface="Calibri"/>
                <a:cs typeface="Calibri"/>
              </a:rPr>
              <a:t>First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hidden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layer: 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6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28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28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593901" y="1397508"/>
            <a:ext cx="1294130" cy="3695700"/>
            <a:chOff x="7593901" y="1397508"/>
            <a:chExt cx="1294130" cy="3695700"/>
          </a:xfrm>
        </p:grpSpPr>
        <p:sp>
          <p:nvSpPr>
            <p:cNvPr id="19" name="object 19"/>
            <p:cNvSpPr/>
            <p:nvPr/>
          </p:nvSpPr>
          <p:spPr>
            <a:xfrm>
              <a:off x="7603426" y="2397747"/>
              <a:ext cx="284480" cy="2686050"/>
            </a:xfrm>
            <a:custGeom>
              <a:avLst/>
              <a:gdLst/>
              <a:ahLst/>
              <a:cxnLst/>
              <a:rect l="l" t="t" r="r" b="b"/>
              <a:pathLst>
                <a:path w="284479" h="2686050">
                  <a:moveTo>
                    <a:pt x="284149" y="0"/>
                  </a:moveTo>
                  <a:lnTo>
                    <a:pt x="0" y="0"/>
                  </a:lnTo>
                  <a:lnTo>
                    <a:pt x="0" y="2685529"/>
                  </a:lnTo>
                  <a:lnTo>
                    <a:pt x="284149" y="2685529"/>
                  </a:lnTo>
                  <a:lnTo>
                    <a:pt x="284149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887576" y="1407033"/>
              <a:ext cx="991235" cy="3676650"/>
            </a:xfrm>
            <a:custGeom>
              <a:avLst/>
              <a:gdLst/>
              <a:ahLst/>
              <a:cxnLst/>
              <a:rect l="l" t="t" r="r" b="b"/>
              <a:pathLst>
                <a:path w="991234" h="3676650">
                  <a:moveTo>
                    <a:pt x="990714" y="0"/>
                  </a:moveTo>
                  <a:lnTo>
                    <a:pt x="0" y="990714"/>
                  </a:lnTo>
                  <a:lnTo>
                    <a:pt x="0" y="3676243"/>
                  </a:lnTo>
                  <a:lnTo>
                    <a:pt x="990714" y="2685529"/>
                  </a:lnTo>
                  <a:lnTo>
                    <a:pt x="990714" y="0"/>
                  </a:lnTo>
                  <a:close/>
                </a:path>
              </a:pathLst>
            </a:custGeom>
            <a:solidFill>
              <a:srgbClr val="ADB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03426" y="1407033"/>
              <a:ext cx="1275080" cy="991235"/>
            </a:xfrm>
            <a:custGeom>
              <a:avLst/>
              <a:gdLst/>
              <a:ahLst/>
              <a:cxnLst/>
              <a:rect l="l" t="t" r="r" b="b"/>
              <a:pathLst>
                <a:path w="1275079" h="991235">
                  <a:moveTo>
                    <a:pt x="1274864" y="0"/>
                  </a:moveTo>
                  <a:lnTo>
                    <a:pt x="990714" y="0"/>
                  </a:lnTo>
                  <a:lnTo>
                    <a:pt x="0" y="990714"/>
                  </a:lnTo>
                  <a:lnTo>
                    <a:pt x="284149" y="990714"/>
                  </a:lnTo>
                  <a:lnTo>
                    <a:pt x="1274864" y="0"/>
                  </a:lnTo>
                  <a:close/>
                </a:path>
              </a:pathLst>
            </a:custGeom>
            <a:solidFill>
              <a:srgbClr val="DFE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603426" y="1407033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990712"/>
                  </a:moveTo>
                  <a:lnTo>
                    <a:pt x="990714" y="0"/>
                  </a:lnTo>
                  <a:lnTo>
                    <a:pt x="1274870" y="0"/>
                  </a:lnTo>
                  <a:lnTo>
                    <a:pt x="1274870" y="2685531"/>
                  </a:lnTo>
                  <a:lnTo>
                    <a:pt x="284154" y="3676242"/>
                  </a:lnTo>
                  <a:lnTo>
                    <a:pt x="0" y="3676242"/>
                  </a:lnTo>
                  <a:lnTo>
                    <a:pt x="0" y="990712"/>
                  </a:lnTo>
                  <a:close/>
                </a:path>
                <a:path w="1275079" h="3676650">
                  <a:moveTo>
                    <a:pt x="0" y="990712"/>
                  </a:moveTo>
                  <a:lnTo>
                    <a:pt x="284154" y="990712"/>
                  </a:lnTo>
                  <a:lnTo>
                    <a:pt x="1274870" y="0"/>
                  </a:lnTo>
                </a:path>
                <a:path w="1275079" h="3676650">
                  <a:moveTo>
                    <a:pt x="284154" y="990712"/>
                  </a:moveTo>
                  <a:lnTo>
                    <a:pt x="284154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529218" y="4556252"/>
            <a:ext cx="334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26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41350" y="5077459"/>
            <a:ext cx="2609850" cy="1135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4545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10</a:t>
            </a:r>
            <a:endParaRPr sz="2400">
              <a:latin typeface="Calibri"/>
              <a:cs typeface="Calibri"/>
            </a:endParaRPr>
          </a:p>
          <a:p>
            <a:pPr marL="375285" marR="5080" indent="-363220">
              <a:lnSpc>
                <a:spcPct val="100800"/>
              </a:lnSpc>
              <a:spcBef>
                <a:spcPts val="45"/>
              </a:spcBef>
            </a:pPr>
            <a:r>
              <a:rPr sz="2400" dirty="0">
                <a:latin typeface="Calibri"/>
                <a:cs typeface="Calibri"/>
              </a:rPr>
              <a:t>Second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hidden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layer: 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10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26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26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014828" y="1791715"/>
            <a:ext cx="334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26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356784" y="2686812"/>
            <a:ext cx="4095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5" dirty="0">
                <a:latin typeface="Calibri"/>
                <a:cs typeface="Calibri"/>
              </a:rPr>
              <a:t>….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916939" y="332739"/>
            <a:ext cx="44799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Stacking</a:t>
            </a:r>
            <a:r>
              <a:rPr spc="-130" dirty="0"/>
              <a:t> </a:t>
            </a:r>
            <a:r>
              <a:rPr spc="-10" dirty="0"/>
              <a:t>Convolutions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47080" y="3927349"/>
            <a:ext cx="1907539" cy="82740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 marR="30480">
              <a:lnSpc>
                <a:spcPct val="102299"/>
              </a:lnSpc>
              <a:spcBef>
                <a:spcPts val="25"/>
              </a:spcBef>
            </a:pPr>
            <a:r>
              <a:rPr sz="2600" dirty="0">
                <a:solidFill>
                  <a:srgbClr val="6FAC46"/>
                </a:solidFill>
                <a:latin typeface="Calibri"/>
                <a:cs typeface="Calibri"/>
              </a:rPr>
              <a:t>W</a:t>
            </a:r>
            <a:r>
              <a:rPr sz="2550" baseline="-16339" dirty="0">
                <a:solidFill>
                  <a:srgbClr val="6FAC46"/>
                </a:solidFill>
                <a:latin typeface="Calibri"/>
                <a:cs typeface="Calibri"/>
              </a:rPr>
              <a:t>2</a:t>
            </a:r>
            <a:r>
              <a:rPr sz="2600" dirty="0">
                <a:solidFill>
                  <a:srgbClr val="6FAC46"/>
                </a:solidFill>
                <a:latin typeface="Calibri"/>
                <a:cs typeface="Calibri"/>
              </a:rPr>
              <a:t>:</a:t>
            </a:r>
            <a:r>
              <a:rPr sz="2600" spc="-15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6FAC46"/>
                </a:solidFill>
                <a:latin typeface="Calibri"/>
                <a:cs typeface="Calibri"/>
              </a:rPr>
              <a:t>10x6x3x3 </a:t>
            </a:r>
            <a:r>
              <a:rPr sz="2600" dirty="0">
                <a:solidFill>
                  <a:srgbClr val="6FAC46"/>
                </a:solidFill>
                <a:latin typeface="Calibri"/>
                <a:cs typeface="Calibri"/>
              </a:rPr>
              <a:t>b</a:t>
            </a:r>
            <a:r>
              <a:rPr sz="2550" baseline="-16339" dirty="0">
                <a:solidFill>
                  <a:srgbClr val="6FAC46"/>
                </a:solidFill>
                <a:latin typeface="Calibri"/>
                <a:cs typeface="Calibri"/>
              </a:rPr>
              <a:t>2</a:t>
            </a:r>
            <a:r>
              <a:rPr sz="2600" dirty="0">
                <a:solidFill>
                  <a:srgbClr val="6FAC46"/>
                </a:solidFill>
                <a:latin typeface="Calibri"/>
                <a:cs typeface="Calibri"/>
              </a:rPr>
              <a:t>:</a:t>
            </a:r>
            <a:r>
              <a:rPr sz="2600" spc="-15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6FAC46"/>
                </a:solidFill>
                <a:latin typeface="Calibri"/>
                <a:cs typeface="Calibri"/>
              </a:rPr>
              <a:t>10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45042" y="2848000"/>
            <a:ext cx="909955" cy="52324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65"/>
              </a:spcBef>
            </a:pPr>
            <a:r>
              <a:rPr sz="2800" spc="-20" dirty="0">
                <a:latin typeface="Calibri"/>
                <a:cs typeface="Calibri"/>
              </a:rPr>
              <a:t>Conv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875015" y="3072041"/>
            <a:ext cx="570230" cy="76200"/>
          </a:xfrm>
          <a:custGeom>
            <a:avLst/>
            <a:gdLst/>
            <a:ahLst/>
            <a:cxnLst/>
            <a:rect l="l" t="t" r="r" b="b"/>
            <a:pathLst>
              <a:path w="570230" h="76200">
                <a:moveTo>
                  <a:pt x="493560" y="0"/>
                </a:moveTo>
                <a:lnTo>
                  <a:pt x="494093" y="76200"/>
                </a:lnTo>
                <a:lnTo>
                  <a:pt x="544017" y="50799"/>
                </a:lnTo>
                <a:lnTo>
                  <a:pt x="506616" y="50799"/>
                </a:lnTo>
                <a:lnTo>
                  <a:pt x="506523" y="37566"/>
                </a:lnTo>
                <a:lnTo>
                  <a:pt x="506438" y="25399"/>
                </a:lnTo>
                <a:lnTo>
                  <a:pt x="545261" y="25399"/>
                </a:lnTo>
                <a:lnTo>
                  <a:pt x="493560" y="0"/>
                </a:lnTo>
                <a:close/>
              </a:path>
              <a:path w="570230" h="76200">
                <a:moveTo>
                  <a:pt x="493737" y="25399"/>
                </a:moveTo>
                <a:lnTo>
                  <a:pt x="0" y="28854"/>
                </a:lnTo>
                <a:lnTo>
                  <a:pt x="61" y="37566"/>
                </a:lnTo>
                <a:lnTo>
                  <a:pt x="177" y="54241"/>
                </a:lnTo>
                <a:lnTo>
                  <a:pt x="493915" y="50799"/>
                </a:lnTo>
                <a:lnTo>
                  <a:pt x="493823" y="37566"/>
                </a:lnTo>
                <a:lnTo>
                  <a:pt x="493737" y="25399"/>
                </a:lnTo>
                <a:close/>
              </a:path>
              <a:path w="570230" h="76200">
                <a:moveTo>
                  <a:pt x="545261" y="25399"/>
                </a:moveTo>
                <a:lnTo>
                  <a:pt x="506438" y="25399"/>
                </a:lnTo>
                <a:lnTo>
                  <a:pt x="506523" y="37566"/>
                </a:lnTo>
                <a:lnTo>
                  <a:pt x="506616" y="50799"/>
                </a:lnTo>
                <a:lnTo>
                  <a:pt x="544017" y="50799"/>
                </a:lnTo>
                <a:lnTo>
                  <a:pt x="570026" y="37566"/>
                </a:lnTo>
                <a:lnTo>
                  <a:pt x="545261" y="25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54819" y="3074936"/>
            <a:ext cx="546100" cy="76200"/>
          </a:xfrm>
          <a:custGeom>
            <a:avLst/>
            <a:gdLst/>
            <a:ahLst/>
            <a:cxnLst/>
            <a:rect l="l" t="t" r="r" b="b"/>
            <a:pathLst>
              <a:path w="546100" h="76200">
                <a:moveTo>
                  <a:pt x="469925" y="0"/>
                </a:moveTo>
                <a:lnTo>
                  <a:pt x="469379" y="76200"/>
                </a:lnTo>
                <a:lnTo>
                  <a:pt x="520934" y="50888"/>
                </a:lnTo>
                <a:lnTo>
                  <a:pt x="482257" y="50888"/>
                </a:lnTo>
                <a:lnTo>
                  <a:pt x="482348" y="38658"/>
                </a:lnTo>
                <a:lnTo>
                  <a:pt x="482447" y="25488"/>
                </a:lnTo>
                <a:lnTo>
                  <a:pt x="519982" y="25488"/>
                </a:lnTo>
                <a:lnTo>
                  <a:pt x="469925" y="0"/>
                </a:lnTo>
                <a:close/>
              </a:path>
              <a:path w="546100" h="76200">
                <a:moveTo>
                  <a:pt x="177" y="21971"/>
                </a:moveTo>
                <a:lnTo>
                  <a:pt x="60" y="38658"/>
                </a:lnTo>
                <a:lnTo>
                  <a:pt x="0" y="47371"/>
                </a:lnTo>
                <a:lnTo>
                  <a:pt x="482257" y="50888"/>
                </a:lnTo>
                <a:lnTo>
                  <a:pt x="469560" y="50888"/>
                </a:lnTo>
                <a:lnTo>
                  <a:pt x="469648" y="38658"/>
                </a:lnTo>
                <a:lnTo>
                  <a:pt x="469742" y="25488"/>
                </a:lnTo>
                <a:lnTo>
                  <a:pt x="482447" y="25488"/>
                </a:lnTo>
                <a:lnTo>
                  <a:pt x="177" y="21971"/>
                </a:lnTo>
                <a:close/>
              </a:path>
              <a:path w="546100" h="76200">
                <a:moveTo>
                  <a:pt x="519982" y="25488"/>
                </a:moveTo>
                <a:lnTo>
                  <a:pt x="482447" y="25488"/>
                </a:lnTo>
                <a:lnTo>
                  <a:pt x="482348" y="38658"/>
                </a:lnTo>
                <a:lnTo>
                  <a:pt x="482257" y="50888"/>
                </a:lnTo>
                <a:lnTo>
                  <a:pt x="520934" y="50888"/>
                </a:lnTo>
                <a:lnTo>
                  <a:pt x="545846" y="38658"/>
                </a:lnTo>
                <a:lnTo>
                  <a:pt x="519982" y="254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61881" y="3371215"/>
            <a:ext cx="76200" cy="473075"/>
          </a:xfrm>
          <a:custGeom>
            <a:avLst/>
            <a:gdLst/>
            <a:ahLst/>
            <a:cxnLst/>
            <a:rect l="l" t="t" r="r" b="b"/>
            <a:pathLst>
              <a:path w="76200" h="473075">
                <a:moveTo>
                  <a:pt x="50800" y="63500"/>
                </a:moveTo>
                <a:lnTo>
                  <a:pt x="25400" y="63500"/>
                </a:lnTo>
                <a:lnTo>
                  <a:pt x="25387" y="472478"/>
                </a:lnTo>
                <a:lnTo>
                  <a:pt x="50787" y="472478"/>
                </a:lnTo>
                <a:lnTo>
                  <a:pt x="50800" y="63500"/>
                </a:lnTo>
                <a:close/>
              </a:path>
              <a:path w="76200" h="473075">
                <a:moveTo>
                  <a:pt x="38100" y="0"/>
                </a:moveTo>
                <a:lnTo>
                  <a:pt x="0" y="76200"/>
                </a:lnTo>
                <a:lnTo>
                  <a:pt x="25399" y="76200"/>
                </a:lnTo>
                <a:lnTo>
                  <a:pt x="2540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473075">
                <a:moveTo>
                  <a:pt x="69850" y="63500"/>
                </a:moveTo>
                <a:lnTo>
                  <a:pt x="50800" y="63500"/>
                </a:lnTo>
                <a:lnTo>
                  <a:pt x="50799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963830" y="2848000"/>
            <a:ext cx="909955" cy="52324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65"/>
              </a:spcBef>
            </a:pPr>
            <a:r>
              <a:rPr sz="2800" spc="-20" dirty="0">
                <a:latin typeface="Calibri"/>
                <a:cs typeface="Calibri"/>
              </a:rPr>
              <a:t>Conv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393804" y="3072041"/>
            <a:ext cx="570230" cy="76200"/>
          </a:xfrm>
          <a:custGeom>
            <a:avLst/>
            <a:gdLst/>
            <a:ahLst/>
            <a:cxnLst/>
            <a:rect l="l" t="t" r="r" b="b"/>
            <a:pathLst>
              <a:path w="570229" h="76200">
                <a:moveTo>
                  <a:pt x="493572" y="0"/>
                </a:moveTo>
                <a:lnTo>
                  <a:pt x="494093" y="76200"/>
                </a:lnTo>
                <a:lnTo>
                  <a:pt x="544017" y="50799"/>
                </a:lnTo>
                <a:lnTo>
                  <a:pt x="506616" y="50799"/>
                </a:lnTo>
                <a:lnTo>
                  <a:pt x="506523" y="37566"/>
                </a:lnTo>
                <a:lnTo>
                  <a:pt x="506438" y="25399"/>
                </a:lnTo>
                <a:lnTo>
                  <a:pt x="545265" y="25399"/>
                </a:lnTo>
                <a:lnTo>
                  <a:pt x="493572" y="0"/>
                </a:lnTo>
                <a:close/>
              </a:path>
              <a:path w="570229" h="76200">
                <a:moveTo>
                  <a:pt x="493746" y="25399"/>
                </a:moveTo>
                <a:lnTo>
                  <a:pt x="0" y="28854"/>
                </a:lnTo>
                <a:lnTo>
                  <a:pt x="61" y="37566"/>
                </a:lnTo>
                <a:lnTo>
                  <a:pt x="177" y="54241"/>
                </a:lnTo>
                <a:lnTo>
                  <a:pt x="493919" y="50799"/>
                </a:lnTo>
                <a:lnTo>
                  <a:pt x="493829" y="37566"/>
                </a:lnTo>
                <a:lnTo>
                  <a:pt x="493746" y="25399"/>
                </a:lnTo>
                <a:close/>
              </a:path>
              <a:path w="570229" h="76200">
                <a:moveTo>
                  <a:pt x="545265" y="25399"/>
                </a:moveTo>
                <a:lnTo>
                  <a:pt x="506438" y="25399"/>
                </a:lnTo>
                <a:lnTo>
                  <a:pt x="506523" y="37566"/>
                </a:lnTo>
                <a:lnTo>
                  <a:pt x="506616" y="50799"/>
                </a:lnTo>
                <a:lnTo>
                  <a:pt x="544017" y="50799"/>
                </a:lnTo>
                <a:lnTo>
                  <a:pt x="570026" y="37566"/>
                </a:lnTo>
                <a:lnTo>
                  <a:pt x="545265" y="25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73608" y="3074936"/>
            <a:ext cx="546100" cy="76200"/>
          </a:xfrm>
          <a:custGeom>
            <a:avLst/>
            <a:gdLst/>
            <a:ahLst/>
            <a:cxnLst/>
            <a:rect l="l" t="t" r="r" b="b"/>
            <a:pathLst>
              <a:path w="546100" h="76200">
                <a:moveTo>
                  <a:pt x="469938" y="0"/>
                </a:moveTo>
                <a:lnTo>
                  <a:pt x="469379" y="76200"/>
                </a:lnTo>
                <a:lnTo>
                  <a:pt x="520943" y="50888"/>
                </a:lnTo>
                <a:lnTo>
                  <a:pt x="482257" y="50888"/>
                </a:lnTo>
                <a:lnTo>
                  <a:pt x="482348" y="38658"/>
                </a:lnTo>
                <a:lnTo>
                  <a:pt x="482447" y="25488"/>
                </a:lnTo>
                <a:lnTo>
                  <a:pt x="519994" y="25488"/>
                </a:lnTo>
                <a:lnTo>
                  <a:pt x="469938" y="0"/>
                </a:lnTo>
                <a:close/>
              </a:path>
              <a:path w="546100" h="76200">
                <a:moveTo>
                  <a:pt x="177" y="21971"/>
                </a:moveTo>
                <a:lnTo>
                  <a:pt x="60" y="38658"/>
                </a:lnTo>
                <a:lnTo>
                  <a:pt x="0" y="47371"/>
                </a:lnTo>
                <a:lnTo>
                  <a:pt x="482257" y="50888"/>
                </a:lnTo>
                <a:lnTo>
                  <a:pt x="469564" y="50888"/>
                </a:lnTo>
                <a:lnTo>
                  <a:pt x="469654" y="38658"/>
                </a:lnTo>
                <a:lnTo>
                  <a:pt x="469751" y="25488"/>
                </a:lnTo>
                <a:lnTo>
                  <a:pt x="482447" y="25488"/>
                </a:lnTo>
                <a:lnTo>
                  <a:pt x="177" y="21971"/>
                </a:lnTo>
                <a:close/>
              </a:path>
              <a:path w="546100" h="76200">
                <a:moveTo>
                  <a:pt x="519994" y="25488"/>
                </a:moveTo>
                <a:lnTo>
                  <a:pt x="482447" y="25488"/>
                </a:lnTo>
                <a:lnTo>
                  <a:pt x="482348" y="38658"/>
                </a:lnTo>
                <a:lnTo>
                  <a:pt x="482257" y="50888"/>
                </a:lnTo>
                <a:lnTo>
                  <a:pt x="520943" y="50888"/>
                </a:lnTo>
                <a:lnTo>
                  <a:pt x="545858" y="38658"/>
                </a:lnTo>
                <a:lnTo>
                  <a:pt x="519994" y="254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80670" y="3371215"/>
            <a:ext cx="76200" cy="473075"/>
          </a:xfrm>
          <a:custGeom>
            <a:avLst/>
            <a:gdLst/>
            <a:ahLst/>
            <a:cxnLst/>
            <a:rect l="l" t="t" r="r" b="b"/>
            <a:pathLst>
              <a:path w="76200" h="473075">
                <a:moveTo>
                  <a:pt x="50800" y="63500"/>
                </a:moveTo>
                <a:lnTo>
                  <a:pt x="25400" y="63500"/>
                </a:lnTo>
                <a:lnTo>
                  <a:pt x="25400" y="472478"/>
                </a:lnTo>
                <a:lnTo>
                  <a:pt x="50800" y="472478"/>
                </a:lnTo>
                <a:lnTo>
                  <a:pt x="50800" y="63500"/>
                </a:lnTo>
                <a:close/>
              </a:path>
              <a:path w="76200" h="473075">
                <a:moveTo>
                  <a:pt x="38100" y="0"/>
                </a:moveTo>
                <a:lnTo>
                  <a:pt x="0" y="76200"/>
                </a:lnTo>
                <a:lnTo>
                  <a:pt x="25400" y="76200"/>
                </a:lnTo>
                <a:lnTo>
                  <a:pt x="2540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473075">
                <a:moveTo>
                  <a:pt x="69850" y="63500"/>
                </a:moveTo>
                <a:lnTo>
                  <a:pt x="50800" y="63500"/>
                </a:lnTo>
                <a:lnTo>
                  <a:pt x="5080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9608019" y="2848000"/>
            <a:ext cx="909955" cy="52324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65"/>
              </a:spcBef>
            </a:pPr>
            <a:r>
              <a:rPr sz="2800" spc="-20" dirty="0">
                <a:latin typeface="Calibri"/>
                <a:cs typeface="Calibri"/>
              </a:rPr>
              <a:t>Conv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037993" y="3072041"/>
            <a:ext cx="570230" cy="76200"/>
          </a:xfrm>
          <a:custGeom>
            <a:avLst/>
            <a:gdLst/>
            <a:ahLst/>
            <a:cxnLst/>
            <a:rect l="l" t="t" r="r" b="b"/>
            <a:pathLst>
              <a:path w="570229" h="76200">
                <a:moveTo>
                  <a:pt x="493572" y="0"/>
                </a:moveTo>
                <a:lnTo>
                  <a:pt x="494106" y="76200"/>
                </a:lnTo>
                <a:lnTo>
                  <a:pt x="544021" y="50799"/>
                </a:lnTo>
                <a:lnTo>
                  <a:pt x="506629" y="50799"/>
                </a:lnTo>
                <a:lnTo>
                  <a:pt x="506536" y="37566"/>
                </a:lnTo>
                <a:lnTo>
                  <a:pt x="506451" y="25399"/>
                </a:lnTo>
                <a:lnTo>
                  <a:pt x="545265" y="25399"/>
                </a:lnTo>
                <a:lnTo>
                  <a:pt x="493572" y="0"/>
                </a:lnTo>
                <a:close/>
              </a:path>
              <a:path w="570229" h="76200">
                <a:moveTo>
                  <a:pt x="493750" y="25399"/>
                </a:moveTo>
                <a:lnTo>
                  <a:pt x="0" y="28854"/>
                </a:lnTo>
                <a:lnTo>
                  <a:pt x="61" y="37566"/>
                </a:lnTo>
                <a:lnTo>
                  <a:pt x="177" y="54241"/>
                </a:lnTo>
                <a:lnTo>
                  <a:pt x="493928" y="50799"/>
                </a:lnTo>
                <a:lnTo>
                  <a:pt x="493835" y="37566"/>
                </a:lnTo>
                <a:lnTo>
                  <a:pt x="493750" y="25399"/>
                </a:lnTo>
                <a:close/>
              </a:path>
              <a:path w="570229" h="76200">
                <a:moveTo>
                  <a:pt x="545265" y="25399"/>
                </a:moveTo>
                <a:lnTo>
                  <a:pt x="506451" y="25399"/>
                </a:lnTo>
                <a:lnTo>
                  <a:pt x="506536" y="37566"/>
                </a:lnTo>
                <a:lnTo>
                  <a:pt x="506629" y="50799"/>
                </a:lnTo>
                <a:lnTo>
                  <a:pt x="544021" y="50799"/>
                </a:lnTo>
                <a:lnTo>
                  <a:pt x="570026" y="37566"/>
                </a:lnTo>
                <a:lnTo>
                  <a:pt x="545265" y="25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517796" y="3074936"/>
            <a:ext cx="546100" cy="76200"/>
          </a:xfrm>
          <a:custGeom>
            <a:avLst/>
            <a:gdLst/>
            <a:ahLst/>
            <a:cxnLst/>
            <a:rect l="l" t="t" r="r" b="b"/>
            <a:pathLst>
              <a:path w="546100" h="76200">
                <a:moveTo>
                  <a:pt x="469938" y="0"/>
                </a:moveTo>
                <a:lnTo>
                  <a:pt x="469379" y="76200"/>
                </a:lnTo>
                <a:lnTo>
                  <a:pt x="520943" y="50888"/>
                </a:lnTo>
                <a:lnTo>
                  <a:pt x="482269" y="50888"/>
                </a:lnTo>
                <a:lnTo>
                  <a:pt x="482355" y="38658"/>
                </a:lnTo>
                <a:lnTo>
                  <a:pt x="482447" y="25488"/>
                </a:lnTo>
                <a:lnTo>
                  <a:pt x="519994" y="25488"/>
                </a:lnTo>
                <a:lnTo>
                  <a:pt x="469938" y="0"/>
                </a:lnTo>
                <a:close/>
              </a:path>
              <a:path w="546100" h="76200">
                <a:moveTo>
                  <a:pt x="190" y="21971"/>
                </a:moveTo>
                <a:lnTo>
                  <a:pt x="65" y="38658"/>
                </a:lnTo>
                <a:lnTo>
                  <a:pt x="0" y="47371"/>
                </a:lnTo>
                <a:lnTo>
                  <a:pt x="482269" y="50888"/>
                </a:lnTo>
                <a:lnTo>
                  <a:pt x="469564" y="50888"/>
                </a:lnTo>
                <a:lnTo>
                  <a:pt x="469654" y="38658"/>
                </a:lnTo>
                <a:lnTo>
                  <a:pt x="469751" y="25488"/>
                </a:lnTo>
                <a:lnTo>
                  <a:pt x="482447" y="25488"/>
                </a:lnTo>
                <a:lnTo>
                  <a:pt x="190" y="21971"/>
                </a:lnTo>
                <a:close/>
              </a:path>
              <a:path w="546100" h="76200">
                <a:moveTo>
                  <a:pt x="519994" y="25488"/>
                </a:moveTo>
                <a:lnTo>
                  <a:pt x="482447" y="25488"/>
                </a:lnTo>
                <a:lnTo>
                  <a:pt x="482355" y="38658"/>
                </a:lnTo>
                <a:lnTo>
                  <a:pt x="482269" y="50888"/>
                </a:lnTo>
                <a:lnTo>
                  <a:pt x="520943" y="50888"/>
                </a:lnTo>
                <a:lnTo>
                  <a:pt x="545858" y="38658"/>
                </a:lnTo>
                <a:lnTo>
                  <a:pt x="519994" y="254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024859" y="3371215"/>
            <a:ext cx="76200" cy="473075"/>
          </a:xfrm>
          <a:custGeom>
            <a:avLst/>
            <a:gdLst/>
            <a:ahLst/>
            <a:cxnLst/>
            <a:rect l="l" t="t" r="r" b="b"/>
            <a:pathLst>
              <a:path w="76200" h="473075">
                <a:moveTo>
                  <a:pt x="50800" y="63500"/>
                </a:moveTo>
                <a:lnTo>
                  <a:pt x="25400" y="63500"/>
                </a:lnTo>
                <a:lnTo>
                  <a:pt x="25400" y="472478"/>
                </a:lnTo>
                <a:lnTo>
                  <a:pt x="50800" y="472478"/>
                </a:lnTo>
                <a:lnTo>
                  <a:pt x="50800" y="63500"/>
                </a:lnTo>
                <a:close/>
              </a:path>
              <a:path w="76200" h="473075">
                <a:moveTo>
                  <a:pt x="38100" y="0"/>
                </a:moveTo>
                <a:lnTo>
                  <a:pt x="0" y="76200"/>
                </a:lnTo>
                <a:lnTo>
                  <a:pt x="25400" y="76200"/>
                </a:lnTo>
                <a:lnTo>
                  <a:pt x="2540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473075">
                <a:moveTo>
                  <a:pt x="69850" y="63500"/>
                </a:moveTo>
                <a:lnTo>
                  <a:pt x="50800" y="63500"/>
                </a:lnTo>
                <a:lnTo>
                  <a:pt x="5080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258909" y="3927349"/>
            <a:ext cx="2074545" cy="82740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 marR="30480">
              <a:lnSpc>
                <a:spcPct val="102299"/>
              </a:lnSpc>
              <a:spcBef>
                <a:spcPts val="25"/>
              </a:spcBef>
            </a:pPr>
            <a:r>
              <a:rPr sz="2600" dirty="0">
                <a:solidFill>
                  <a:srgbClr val="6F2F9F"/>
                </a:solidFill>
                <a:latin typeface="Calibri"/>
                <a:cs typeface="Calibri"/>
              </a:rPr>
              <a:t>W</a:t>
            </a:r>
            <a:r>
              <a:rPr sz="2550" baseline="-16339" dirty="0">
                <a:solidFill>
                  <a:srgbClr val="6F2F9F"/>
                </a:solidFill>
                <a:latin typeface="Calibri"/>
                <a:cs typeface="Calibri"/>
              </a:rPr>
              <a:t>3</a:t>
            </a:r>
            <a:r>
              <a:rPr sz="2600" dirty="0">
                <a:solidFill>
                  <a:srgbClr val="6F2F9F"/>
                </a:solidFill>
                <a:latin typeface="Calibri"/>
                <a:cs typeface="Calibri"/>
              </a:rPr>
              <a:t>:</a:t>
            </a:r>
            <a:r>
              <a:rPr sz="2600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6F2F9F"/>
                </a:solidFill>
                <a:latin typeface="Calibri"/>
                <a:cs typeface="Calibri"/>
              </a:rPr>
              <a:t>12x10x3x3 </a:t>
            </a:r>
            <a:r>
              <a:rPr sz="2600" dirty="0">
                <a:solidFill>
                  <a:srgbClr val="6F2F9F"/>
                </a:solidFill>
                <a:latin typeface="Calibri"/>
                <a:cs typeface="Calibri"/>
              </a:rPr>
              <a:t>b</a:t>
            </a:r>
            <a:r>
              <a:rPr sz="2550" baseline="-16339" dirty="0">
                <a:solidFill>
                  <a:srgbClr val="6F2F9F"/>
                </a:solidFill>
                <a:latin typeface="Calibri"/>
                <a:cs typeface="Calibri"/>
              </a:rPr>
              <a:t>3</a:t>
            </a:r>
            <a:r>
              <a:rPr sz="2600" dirty="0">
                <a:solidFill>
                  <a:srgbClr val="6F2F9F"/>
                </a:solidFill>
                <a:latin typeface="Calibri"/>
                <a:cs typeface="Calibri"/>
              </a:rPr>
              <a:t>:</a:t>
            </a:r>
            <a:r>
              <a:rPr sz="2600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6F2F9F"/>
                </a:solidFill>
                <a:latin typeface="Calibri"/>
                <a:cs typeface="Calibri"/>
              </a:rPr>
              <a:t>12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45" name="object 45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42" name="object 42"/>
          <p:cNvSpPr txBox="1"/>
          <p:nvPr/>
        </p:nvSpPr>
        <p:spPr>
          <a:xfrm>
            <a:off x="5935205" y="133603"/>
            <a:ext cx="354901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b="1" dirty="0">
                <a:latin typeface="Calibri"/>
                <a:cs typeface="Calibri"/>
              </a:rPr>
              <a:t>Q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What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happens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stack </a:t>
            </a:r>
            <a:r>
              <a:rPr sz="2400" dirty="0">
                <a:latin typeface="Calibri"/>
                <a:cs typeface="Calibri"/>
              </a:rPr>
              <a:t>two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convolution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layers?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5247" y="3927349"/>
            <a:ext cx="2259965" cy="827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6895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sz="2550" baseline="-16339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sz="26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libri"/>
                <a:cs typeface="Calibri"/>
              </a:rPr>
              <a:t>6x3x5x5</a:t>
            </a:r>
            <a:endParaRPr sz="26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70"/>
              </a:spcBef>
              <a:tabLst>
                <a:tab pos="556895" algn="l"/>
              </a:tabLst>
            </a:pPr>
            <a:r>
              <a:rPr sz="3600" spc="-37" baseline="-17361" dirty="0">
                <a:latin typeface="Calibri"/>
                <a:cs typeface="Calibri"/>
              </a:rPr>
              <a:t>32</a:t>
            </a:r>
            <a:r>
              <a:rPr sz="3600" baseline="-17361" dirty="0">
                <a:latin typeface="Calibri"/>
                <a:cs typeface="Calibri"/>
              </a:rPr>
              <a:t>	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sz="2550" baseline="-16339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sz="26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spc="-50" dirty="0">
                <a:solidFill>
                  <a:srgbClr val="0000FF"/>
                </a:solidFill>
                <a:latin typeface="Calibri"/>
                <a:cs typeface="Calibri"/>
              </a:rPr>
              <a:t>6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06244" y="1691132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32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937253" y="1295933"/>
            <a:ext cx="1294130" cy="3695700"/>
            <a:chOff x="3937253" y="1295933"/>
            <a:chExt cx="1294130" cy="3695700"/>
          </a:xfrm>
        </p:grpSpPr>
        <p:sp>
          <p:nvSpPr>
            <p:cNvPr id="5" name="object 5"/>
            <p:cNvSpPr/>
            <p:nvPr/>
          </p:nvSpPr>
          <p:spPr>
            <a:xfrm>
              <a:off x="3946778" y="2296172"/>
              <a:ext cx="284480" cy="2686050"/>
            </a:xfrm>
            <a:custGeom>
              <a:avLst/>
              <a:gdLst/>
              <a:ahLst/>
              <a:cxnLst/>
              <a:rect l="l" t="t" r="r" b="b"/>
              <a:pathLst>
                <a:path w="284479" h="2686050">
                  <a:moveTo>
                    <a:pt x="284149" y="0"/>
                  </a:moveTo>
                  <a:lnTo>
                    <a:pt x="0" y="0"/>
                  </a:lnTo>
                  <a:lnTo>
                    <a:pt x="0" y="2685529"/>
                  </a:lnTo>
                  <a:lnTo>
                    <a:pt x="284149" y="2685529"/>
                  </a:lnTo>
                  <a:lnTo>
                    <a:pt x="284149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30928" y="1305458"/>
              <a:ext cx="991235" cy="3676650"/>
            </a:xfrm>
            <a:custGeom>
              <a:avLst/>
              <a:gdLst/>
              <a:ahLst/>
              <a:cxnLst/>
              <a:rect l="l" t="t" r="r" b="b"/>
              <a:pathLst>
                <a:path w="991235" h="3676650">
                  <a:moveTo>
                    <a:pt x="990714" y="0"/>
                  </a:moveTo>
                  <a:lnTo>
                    <a:pt x="0" y="990714"/>
                  </a:lnTo>
                  <a:lnTo>
                    <a:pt x="0" y="3676243"/>
                  </a:lnTo>
                  <a:lnTo>
                    <a:pt x="990714" y="2685542"/>
                  </a:lnTo>
                  <a:lnTo>
                    <a:pt x="990714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46778" y="1305458"/>
              <a:ext cx="1275080" cy="991235"/>
            </a:xfrm>
            <a:custGeom>
              <a:avLst/>
              <a:gdLst/>
              <a:ahLst/>
              <a:cxnLst/>
              <a:rect l="l" t="t" r="r" b="b"/>
              <a:pathLst>
                <a:path w="1275079" h="991235">
                  <a:moveTo>
                    <a:pt x="1274864" y="0"/>
                  </a:moveTo>
                  <a:lnTo>
                    <a:pt x="990714" y="0"/>
                  </a:lnTo>
                  <a:lnTo>
                    <a:pt x="0" y="990714"/>
                  </a:lnTo>
                  <a:lnTo>
                    <a:pt x="284149" y="990714"/>
                  </a:lnTo>
                  <a:lnTo>
                    <a:pt x="1274864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46778" y="1305458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990712"/>
                  </a:moveTo>
                  <a:lnTo>
                    <a:pt x="990714" y="0"/>
                  </a:lnTo>
                  <a:lnTo>
                    <a:pt x="1274870" y="0"/>
                  </a:lnTo>
                  <a:lnTo>
                    <a:pt x="1274870" y="2685531"/>
                  </a:lnTo>
                  <a:lnTo>
                    <a:pt x="284154" y="3676242"/>
                  </a:lnTo>
                  <a:lnTo>
                    <a:pt x="0" y="3676242"/>
                  </a:lnTo>
                  <a:lnTo>
                    <a:pt x="0" y="990712"/>
                  </a:lnTo>
                  <a:close/>
                </a:path>
                <a:path w="1275079" h="3676650">
                  <a:moveTo>
                    <a:pt x="0" y="990712"/>
                  </a:moveTo>
                  <a:lnTo>
                    <a:pt x="284154" y="990712"/>
                  </a:lnTo>
                  <a:lnTo>
                    <a:pt x="1274870" y="0"/>
                  </a:lnTo>
                </a:path>
                <a:path w="1275079" h="3676650">
                  <a:moveTo>
                    <a:pt x="284154" y="990712"/>
                  </a:moveTo>
                  <a:lnTo>
                    <a:pt x="284154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872570" y="4455667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28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372" y="4867147"/>
            <a:ext cx="1797685" cy="134556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516890">
              <a:lnSpc>
                <a:spcPct val="100000"/>
              </a:lnSpc>
              <a:spcBef>
                <a:spcPts val="965"/>
              </a:spcBef>
            </a:pPr>
            <a:r>
              <a:rPr sz="2400" spc="-50" dirty="0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  <a:p>
            <a:pPr marL="494030">
              <a:lnSpc>
                <a:spcPct val="100000"/>
              </a:lnSpc>
              <a:spcBef>
                <a:spcPts val="860"/>
              </a:spcBef>
            </a:pPr>
            <a:r>
              <a:rPr sz="2400" spc="-10" dirty="0">
                <a:latin typeface="Calibri"/>
                <a:cs typeface="Calibri"/>
              </a:rPr>
              <a:t>Input: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32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32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8180" y="1691132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28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71875" y="4867147"/>
            <a:ext cx="2239010" cy="134556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619125">
              <a:lnSpc>
                <a:spcPct val="100000"/>
              </a:lnSpc>
              <a:spcBef>
                <a:spcPts val="965"/>
              </a:spcBef>
            </a:pPr>
            <a:r>
              <a:rPr sz="2400" spc="-50" dirty="0">
                <a:latin typeface="Calibri"/>
                <a:cs typeface="Calibri"/>
              </a:rPr>
              <a:t>6</a:t>
            </a:r>
            <a:endParaRPr sz="2400">
              <a:latin typeface="Calibri"/>
              <a:cs typeface="Calibri"/>
            </a:endParaRPr>
          </a:p>
          <a:p>
            <a:pPr marL="266700" marR="5080" indent="-254635">
              <a:lnSpc>
                <a:spcPct val="100800"/>
              </a:lnSpc>
              <a:spcBef>
                <a:spcPts val="840"/>
              </a:spcBef>
            </a:pPr>
            <a:r>
              <a:rPr sz="2400" dirty="0">
                <a:latin typeface="Calibri"/>
                <a:cs typeface="Calibri"/>
              </a:rPr>
              <a:t>First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hidden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layer: 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6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28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28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593901" y="1397508"/>
            <a:ext cx="1294130" cy="3695700"/>
            <a:chOff x="7593901" y="1397508"/>
            <a:chExt cx="1294130" cy="3695700"/>
          </a:xfrm>
        </p:grpSpPr>
        <p:sp>
          <p:nvSpPr>
            <p:cNvPr id="14" name="object 14"/>
            <p:cNvSpPr/>
            <p:nvPr/>
          </p:nvSpPr>
          <p:spPr>
            <a:xfrm>
              <a:off x="7603426" y="2397747"/>
              <a:ext cx="284480" cy="2686050"/>
            </a:xfrm>
            <a:custGeom>
              <a:avLst/>
              <a:gdLst/>
              <a:ahLst/>
              <a:cxnLst/>
              <a:rect l="l" t="t" r="r" b="b"/>
              <a:pathLst>
                <a:path w="284479" h="2686050">
                  <a:moveTo>
                    <a:pt x="284149" y="0"/>
                  </a:moveTo>
                  <a:lnTo>
                    <a:pt x="0" y="0"/>
                  </a:lnTo>
                  <a:lnTo>
                    <a:pt x="0" y="2685529"/>
                  </a:lnTo>
                  <a:lnTo>
                    <a:pt x="284149" y="2685529"/>
                  </a:lnTo>
                  <a:lnTo>
                    <a:pt x="284149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887576" y="1407033"/>
              <a:ext cx="991235" cy="3676650"/>
            </a:xfrm>
            <a:custGeom>
              <a:avLst/>
              <a:gdLst/>
              <a:ahLst/>
              <a:cxnLst/>
              <a:rect l="l" t="t" r="r" b="b"/>
              <a:pathLst>
                <a:path w="991234" h="3676650">
                  <a:moveTo>
                    <a:pt x="990714" y="0"/>
                  </a:moveTo>
                  <a:lnTo>
                    <a:pt x="0" y="990714"/>
                  </a:lnTo>
                  <a:lnTo>
                    <a:pt x="0" y="3676243"/>
                  </a:lnTo>
                  <a:lnTo>
                    <a:pt x="990714" y="2685529"/>
                  </a:lnTo>
                  <a:lnTo>
                    <a:pt x="990714" y="0"/>
                  </a:lnTo>
                  <a:close/>
                </a:path>
              </a:pathLst>
            </a:custGeom>
            <a:solidFill>
              <a:srgbClr val="ADB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03426" y="1407033"/>
              <a:ext cx="1275080" cy="991235"/>
            </a:xfrm>
            <a:custGeom>
              <a:avLst/>
              <a:gdLst/>
              <a:ahLst/>
              <a:cxnLst/>
              <a:rect l="l" t="t" r="r" b="b"/>
              <a:pathLst>
                <a:path w="1275079" h="991235">
                  <a:moveTo>
                    <a:pt x="1274864" y="0"/>
                  </a:moveTo>
                  <a:lnTo>
                    <a:pt x="990714" y="0"/>
                  </a:lnTo>
                  <a:lnTo>
                    <a:pt x="0" y="990714"/>
                  </a:lnTo>
                  <a:lnTo>
                    <a:pt x="284149" y="990714"/>
                  </a:lnTo>
                  <a:lnTo>
                    <a:pt x="1274864" y="0"/>
                  </a:lnTo>
                  <a:close/>
                </a:path>
              </a:pathLst>
            </a:custGeom>
            <a:solidFill>
              <a:srgbClr val="DFE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03426" y="1407033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990712"/>
                  </a:moveTo>
                  <a:lnTo>
                    <a:pt x="990714" y="0"/>
                  </a:lnTo>
                  <a:lnTo>
                    <a:pt x="1274870" y="0"/>
                  </a:lnTo>
                  <a:lnTo>
                    <a:pt x="1274870" y="2685531"/>
                  </a:lnTo>
                  <a:lnTo>
                    <a:pt x="284154" y="3676242"/>
                  </a:lnTo>
                  <a:lnTo>
                    <a:pt x="0" y="3676242"/>
                  </a:lnTo>
                  <a:lnTo>
                    <a:pt x="0" y="990712"/>
                  </a:lnTo>
                  <a:close/>
                </a:path>
                <a:path w="1275079" h="3676650">
                  <a:moveTo>
                    <a:pt x="0" y="990712"/>
                  </a:moveTo>
                  <a:lnTo>
                    <a:pt x="284154" y="990712"/>
                  </a:lnTo>
                  <a:lnTo>
                    <a:pt x="1274870" y="0"/>
                  </a:lnTo>
                </a:path>
                <a:path w="1275079" h="3676650">
                  <a:moveTo>
                    <a:pt x="284154" y="990712"/>
                  </a:moveTo>
                  <a:lnTo>
                    <a:pt x="284154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529218" y="4556252"/>
            <a:ext cx="334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26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41350" y="5077459"/>
            <a:ext cx="2609850" cy="1135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4545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10</a:t>
            </a:r>
            <a:endParaRPr sz="2400">
              <a:latin typeface="Calibri"/>
              <a:cs typeface="Calibri"/>
            </a:endParaRPr>
          </a:p>
          <a:p>
            <a:pPr marL="375285" marR="5080" indent="-363220">
              <a:lnSpc>
                <a:spcPct val="100800"/>
              </a:lnSpc>
              <a:spcBef>
                <a:spcPts val="45"/>
              </a:spcBef>
            </a:pPr>
            <a:r>
              <a:rPr sz="2400" dirty="0">
                <a:latin typeface="Calibri"/>
                <a:cs typeface="Calibri"/>
              </a:rPr>
              <a:t>Second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hidden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layer: 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10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26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26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14828" y="1791715"/>
            <a:ext cx="334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26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56784" y="2686812"/>
            <a:ext cx="4095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5" dirty="0">
                <a:latin typeface="Calibri"/>
                <a:cs typeface="Calibri"/>
              </a:rPr>
              <a:t>….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16939" y="332739"/>
            <a:ext cx="44799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Calibri Light"/>
                <a:cs typeface="Calibri Light"/>
              </a:rPr>
              <a:t>Stacking</a:t>
            </a:r>
            <a:r>
              <a:rPr sz="4000" spc="-130" dirty="0">
                <a:latin typeface="Calibri Light"/>
                <a:cs typeface="Calibri Light"/>
              </a:rPr>
              <a:t> </a:t>
            </a:r>
            <a:r>
              <a:rPr sz="4000" spc="-10" dirty="0">
                <a:latin typeface="Calibri Light"/>
                <a:cs typeface="Calibri Light"/>
              </a:rPr>
              <a:t>Convolutions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47080" y="3927349"/>
            <a:ext cx="1907539" cy="82740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 marR="30480">
              <a:lnSpc>
                <a:spcPct val="102299"/>
              </a:lnSpc>
              <a:spcBef>
                <a:spcPts val="25"/>
              </a:spcBef>
            </a:pPr>
            <a:r>
              <a:rPr sz="2600" dirty="0">
                <a:solidFill>
                  <a:srgbClr val="6FAC46"/>
                </a:solidFill>
                <a:latin typeface="Calibri"/>
                <a:cs typeface="Calibri"/>
              </a:rPr>
              <a:t>W</a:t>
            </a:r>
            <a:r>
              <a:rPr sz="2550" baseline="-16339" dirty="0">
                <a:solidFill>
                  <a:srgbClr val="6FAC46"/>
                </a:solidFill>
                <a:latin typeface="Calibri"/>
                <a:cs typeface="Calibri"/>
              </a:rPr>
              <a:t>2</a:t>
            </a:r>
            <a:r>
              <a:rPr sz="2600" dirty="0">
                <a:solidFill>
                  <a:srgbClr val="6FAC46"/>
                </a:solidFill>
                <a:latin typeface="Calibri"/>
                <a:cs typeface="Calibri"/>
              </a:rPr>
              <a:t>:</a:t>
            </a:r>
            <a:r>
              <a:rPr sz="2600" spc="-15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6FAC46"/>
                </a:solidFill>
                <a:latin typeface="Calibri"/>
                <a:cs typeface="Calibri"/>
              </a:rPr>
              <a:t>10x6x3x3 </a:t>
            </a:r>
            <a:r>
              <a:rPr sz="2600" dirty="0">
                <a:solidFill>
                  <a:srgbClr val="6FAC46"/>
                </a:solidFill>
                <a:latin typeface="Calibri"/>
                <a:cs typeface="Calibri"/>
              </a:rPr>
              <a:t>b</a:t>
            </a:r>
            <a:r>
              <a:rPr sz="2550" baseline="-16339" dirty="0">
                <a:solidFill>
                  <a:srgbClr val="6FAC46"/>
                </a:solidFill>
                <a:latin typeface="Calibri"/>
                <a:cs typeface="Calibri"/>
              </a:rPr>
              <a:t>2</a:t>
            </a:r>
            <a:r>
              <a:rPr sz="2600" dirty="0">
                <a:solidFill>
                  <a:srgbClr val="6FAC46"/>
                </a:solidFill>
                <a:latin typeface="Calibri"/>
                <a:cs typeface="Calibri"/>
              </a:rPr>
              <a:t>:</a:t>
            </a:r>
            <a:r>
              <a:rPr sz="2600" spc="-15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6FAC46"/>
                </a:solidFill>
                <a:latin typeface="Calibri"/>
                <a:cs typeface="Calibri"/>
              </a:rPr>
              <a:t>10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93620" y="2848000"/>
            <a:ext cx="807085" cy="46228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55"/>
              </a:spcBef>
            </a:pPr>
            <a:r>
              <a:rPr sz="2400" spc="-20" dirty="0">
                <a:latin typeface="Calibri"/>
                <a:cs typeface="Calibri"/>
              </a:rPr>
              <a:t>Conv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0134" y="3040722"/>
            <a:ext cx="131851" cy="76200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2358301" y="3309658"/>
            <a:ext cx="76200" cy="534670"/>
          </a:xfrm>
          <a:custGeom>
            <a:avLst/>
            <a:gdLst/>
            <a:ahLst/>
            <a:cxnLst/>
            <a:rect l="l" t="t" r="r" b="b"/>
            <a:pathLst>
              <a:path w="76200" h="534670">
                <a:moveTo>
                  <a:pt x="25396" y="76119"/>
                </a:moveTo>
                <a:lnTo>
                  <a:pt x="22504" y="533958"/>
                </a:lnTo>
                <a:lnTo>
                  <a:pt x="47904" y="534123"/>
                </a:lnTo>
                <a:lnTo>
                  <a:pt x="50794" y="76441"/>
                </a:lnTo>
                <a:lnTo>
                  <a:pt x="50795" y="76280"/>
                </a:lnTo>
                <a:lnTo>
                  <a:pt x="25396" y="76119"/>
                </a:lnTo>
                <a:close/>
              </a:path>
              <a:path w="76200" h="534670">
                <a:moveTo>
                  <a:pt x="69793" y="63423"/>
                </a:moveTo>
                <a:lnTo>
                  <a:pt x="25476" y="63423"/>
                </a:lnTo>
                <a:lnTo>
                  <a:pt x="50876" y="63576"/>
                </a:lnTo>
                <a:lnTo>
                  <a:pt x="50795" y="76280"/>
                </a:lnTo>
                <a:lnTo>
                  <a:pt x="76200" y="76441"/>
                </a:lnTo>
                <a:lnTo>
                  <a:pt x="69868" y="63576"/>
                </a:lnTo>
                <a:lnTo>
                  <a:pt x="69793" y="63423"/>
                </a:lnTo>
                <a:close/>
              </a:path>
              <a:path w="76200" h="534670">
                <a:moveTo>
                  <a:pt x="25476" y="63423"/>
                </a:moveTo>
                <a:lnTo>
                  <a:pt x="25396" y="76119"/>
                </a:lnTo>
                <a:lnTo>
                  <a:pt x="50795" y="76280"/>
                </a:lnTo>
                <a:lnTo>
                  <a:pt x="50876" y="63576"/>
                </a:lnTo>
                <a:lnTo>
                  <a:pt x="25476" y="63423"/>
                </a:lnTo>
                <a:close/>
              </a:path>
              <a:path w="76200" h="534670">
                <a:moveTo>
                  <a:pt x="38582" y="0"/>
                </a:moveTo>
                <a:lnTo>
                  <a:pt x="0" y="75958"/>
                </a:lnTo>
                <a:lnTo>
                  <a:pt x="25396" y="76119"/>
                </a:lnTo>
                <a:lnTo>
                  <a:pt x="25476" y="63423"/>
                </a:lnTo>
                <a:lnTo>
                  <a:pt x="69793" y="63423"/>
                </a:lnTo>
                <a:lnTo>
                  <a:pt x="385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258909" y="3927349"/>
            <a:ext cx="2074545" cy="82740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 marR="30480">
              <a:lnSpc>
                <a:spcPct val="102299"/>
              </a:lnSpc>
              <a:spcBef>
                <a:spcPts val="25"/>
              </a:spcBef>
            </a:pPr>
            <a:r>
              <a:rPr sz="2600" dirty="0">
                <a:solidFill>
                  <a:srgbClr val="6F2F9F"/>
                </a:solidFill>
                <a:latin typeface="Calibri"/>
                <a:cs typeface="Calibri"/>
              </a:rPr>
              <a:t>W</a:t>
            </a:r>
            <a:r>
              <a:rPr sz="2550" baseline="-16339" dirty="0">
                <a:solidFill>
                  <a:srgbClr val="6F2F9F"/>
                </a:solidFill>
                <a:latin typeface="Calibri"/>
                <a:cs typeface="Calibri"/>
              </a:rPr>
              <a:t>3</a:t>
            </a:r>
            <a:r>
              <a:rPr sz="2600" dirty="0">
                <a:solidFill>
                  <a:srgbClr val="6F2F9F"/>
                </a:solidFill>
                <a:latin typeface="Calibri"/>
                <a:cs typeface="Calibri"/>
              </a:rPr>
              <a:t>:</a:t>
            </a:r>
            <a:r>
              <a:rPr sz="2600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6F2F9F"/>
                </a:solidFill>
                <a:latin typeface="Calibri"/>
                <a:cs typeface="Calibri"/>
              </a:rPr>
              <a:t>12x10x3x3 </a:t>
            </a:r>
            <a:r>
              <a:rPr sz="2600" dirty="0">
                <a:solidFill>
                  <a:srgbClr val="6F2F9F"/>
                </a:solidFill>
                <a:latin typeface="Calibri"/>
                <a:cs typeface="Calibri"/>
              </a:rPr>
              <a:t>b</a:t>
            </a:r>
            <a:r>
              <a:rPr sz="2550" baseline="-16339" dirty="0">
                <a:solidFill>
                  <a:srgbClr val="6F2F9F"/>
                </a:solidFill>
                <a:latin typeface="Calibri"/>
                <a:cs typeface="Calibri"/>
              </a:rPr>
              <a:t>3</a:t>
            </a:r>
            <a:r>
              <a:rPr sz="2600" dirty="0">
                <a:solidFill>
                  <a:srgbClr val="6F2F9F"/>
                </a:solidFill>
                <a:latin typeface="Calibri"/>
                <a:cs typeface="Calibri"/>
              </a:rPr>
              <a:t>:</a:t>
            </a:r>
            <a:r>
              <a:rPr sz="2600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6F2F9F"/>
                </a:solidFill>
                <a:latin typeface="Calibri"/>
                <a:cs typeface="Calibri"/>
              </a:rPr>
              <a:t>12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35205" y="133603"/>
            <a:ext cx="3549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Q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What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happens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stack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35205" y="502411"/>
            <a:ext cx="2957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two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convolution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layers?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35205" y="868171"/>
            <a:ext cx="3915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another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convolution!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661359" y="106171"/>
            <a:ext cx="239014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 marR="30480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solidFill>
                  <a:srgbClr val="767070"/>
                </a:solidFill>
                <a:latin typeface="Calibri"/>
                <a:cs typeface="Calibri"/>
              </a:rPr>
              <a:t>(Recall</a:t>
            </a:r>
            <a:r>
              <a:rPr sz="2400" spc="-105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67070"/>
                </a:solidFill>
                <a:latin typeface="Calibri"/>
                <a:cs typeface="Calibri"/>
              </a:rPr>
              <a:t>y=W</a:t>
            </a:r>
            <a:r>
              <a:rPr sz="2400" baseline="-17361" dirty="0">
                <a:solidFill>
                  <a:srgbClr val="767070"/>
                </a:solidFill>
                <a:latin typeface="Calibri"/>
                <a:cs typeface="Calibri"/>
              </a:rPr>
              <a:t>2</a:t>
            </a:r>
            <a:r>
              <a:rPr sz="2400" dirty="0">
                <a:solidFill>
                  <a:srgbClr val="767070"/>
                </a:solidFill>
                <a:latin typeface="Calibri"/>
                <a:cs typeface="Calibri"/>
              </a:rPr>
              <a:t>W</a:t>
            </a:r>
            <a:r>
              <a:rPr sz="2400" baseline="-17361" dirty="0">
                <a:solidFill>
                  <a:srgbClr val="767070"/>
                </a:solidFill>
                <a:latin typeface="Calibri"/>
                <a:cs typeface="Calibri"/>
              </a:rPr>
              <a:t>1</a:t>
            </a:r>
            <a:r>
              <a:rPr sz="2400" dirty="0">
                <a:solidFill>
                  <a:srgbClr val="767070"/>
                </a:solidFill>
                <a:latin typeface="Calibri"/>
                <a:cs typeface="Calibri"/>
              </a:rPr>
              <a:t>x</a:t>
            </a:r>
            <a:r>
              <a:rPr sz="2400" spc="-105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767070"/>
                </a:solidFill>
                <a:latin typeface="Calibri"/>
                <a:cs typeface="Calibri"/>
              </a:rPr>
              <a:t>is </a:t>
            </a:r>
            <a:r>
              <a:rPr sz="2400" dirty="0">
                <a:solidFill>
                  <a:srgbClr val="767070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67070"/>
                </a:solidFill>
                <a:latin typeface="Calibri"/>
                <a:cs typeface="Calibri"/>
              </a:rPr>
              <a:t>linear</a:t>
            </a:r>
            <a:r>
              <a:rPr sz="2400" spc="-35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767070"/>
                </a:solidFill>
                <a:latin typeface="Calibri"/>
                <a:cs typeface="Calibri"/>
              </a:rPr>
              <a:t>classifier)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931985" y="2848000"/>
            <a:ext cx="821055" cy="46228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55"/>
              </a:spcBef>
            </a:pPr>
            <a:r>
              <a:rPr sz="2400" spc="-20" dirty="0">
                <a:latin typeface="Calibri"/>
                <a:cs typeface="Calibri"/>
              </a:rPr>
              <a:t>ReLU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3" name="object 3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87435" y="3042069"/>
            <a:ext cx="109956" cy="76187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52532" y="3040722"/>
            <a:ext cx="143001" cy="76200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5525833" y="2849918"/>
            <a:ext cx="807085" cy="46228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65"/>
              </a:spcBef>
            </a:pPr>
            <a:r>
              <a:rPr sz="2400" spc="-20" dirty="0">
                <a:latin typeface="Calibri"/>
                <a:cs typeface="Calibri"/>
              </a:rPr>
              <a:t>Conv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6" name="object 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32334" y="3042653"/>
            <a:ext cx="131864" cy="76200"/>
          </a:xfrm>
          <a:prstGeom prst="rect">
            <a:avLst/>
          </a:prstGeom>
        </p:spPr>
      </p:pic>
      <p:sp>
        <p:nvSpPr>
          <p:cNvPr id="37" name="object 37"/>
          <p:cNvSpPr/>
          <p:nvPr/>
        </p:nvSpPr>
        <p:spPr>
          <a:xfrm>
            <a:off x="5890501" y="3311588"/>
            <a:ext cx="76200" cy="534670"/>
          </a:xfrm>
          <a:custGeom>
            <a:avLst/>
            <a:gdLst/>
            <a:ahLst/>
            <a:cxnLst/>
            <a:rect l="l" t="t" r="r" b="b"/>
            <a:pathLst>
              <a:path w="76200" h="534670">
                <a:moveTo>
                  <a:pt x="25408" y="76119"/>
                </a:moveTo>
                <a:lnTo>
                  <a:pt x="22504" y="533958"/>
                </a:lnTo>
                <a:lnTo>
                  <a:pt x="47904" y="534111"/>
                </a:lnTo>
                <a:lnTo>
                  <a:pt x="50807" y="76441"/>
                </a:lnTo>
                <a:lnTo>
                  <a:pt x="50808" y="76280"/>
                </a:lnTo>
                <a:lnTo>
                  <a:pt x="25408" y="76119"/>
                </a:lnTo>
                <a:close/>
              </a:path>
              <a:path w="76200" h="534670">
                <a:moveTo>
                  <a:pt x="69793" y="63423"/>
                </a:moveTo>
                <a:lnTo>
                  <a:pt x="25488" y="63423"/>
                </a:lnTo>
                <a:lnTo>
                  <a:pt x="50888" y="63576"/>
                </a:lnTo>
                <a:lnTo>
                  <a:pt x="50808" y="76280"/>
                </a:lnTo>
                <a:lnTo>
                  <a:pt x="76200" y="76441"/>
                </a:lnTo>
                <a:lnTo>
                  <a:pt x="69868" y="63576"/>
                </a:lnTo>
                <a:lnTo>
                  <a:pt x="69793" y="63423"/>
                </a:lnTo>
                <a:close/>
              </a:path>
              <a:path w="76200" h="534670">
                <a:moveTo>
                  <a:pt x="25488" y="63423"/>
                </a:moveTo>
                <a:lnTo>
                  <a:pt x="25408" y="76119"/>
                </a:lnTo>
                <a:lnTo>
                  <a:pt x="50808" y="76280"/>
                </a:lnTo>
                <a:lnTo>
                  <a:pt x="50888" y="63576"/>
                </a:lnTo>
                <a:lnTo>
                  <a:pt x="25488" y="63423"/>
                </a:lnTo>
                <a:close/>
              </a:path>
              <a:path w="76200" h="534670">
                <a:moveTo>
                  <a:pt x="38582" y="0"/>
                </a:moveTo>
                <a:lnTo>
                  <a:pt x="0" y="75958"/>
                </a:lnTo>
                <a:lnTo>
                  <a:pt x="25408" y="76119"/>
                </a:lnTo>
                <a:lnTo>
                  <a:pt x="25488" y="63423"/>
                </a:lnTo>
                <a:lnTo>
                  <a:pt x="69793" y="63423"/>
                </a:lnTo>
                <a:lnTo>
                  <a:pt x="385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464198" y="2849918"/>
            <a:ext cx="821055" cy="46228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65"/>
              </a:spcBef>
            </a:pPr>
            <a:r>
              <a:rPr sz="2400" spc="-20" dirty="0">
                <a:latin typeface="Calibri"/>
                <a:cs typeface="Calibri"/>
              </a:rPr>
              <a:t>ReLU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9" name="object 3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98947" y="3042653"/>
            <a:ext cx="230644" cy="76200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84745" y="3042653"/>
            <a:ext cx="227228" cy="76200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9231668" y="2851848"/>
            <a:ext cx="807085" cy="46228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50"/>
              </a:spcBef>
            </a:pPr>
            <a:r>
              <a:rPr sz="2400" spc="-20" dirty="0">
                <a:latin typeface="Calibri"/>
                <a:cs typeface="Calibri"/>
              </a:rPr>
              <a:t>Conv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2" name="object 4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38168" y="3044583"/>
            <a:ext cx="131864" cy="76200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9596335" y="3313519"/>
            <a:ext cx="76200" cy="534670"/>
          </a:xfrm>
          <a:custGeom>
            <a:avLst/>
            <a:gdLst/>
            <a:ahLst/>
            <a:cxnLst/>
            <a:rect l="l" t="t" r="r" b="b"/>
            <a:pathLst>
              <a:path w="76200" h="534670">
                <a:moveTo>
                  <a:pt x="25395" y="76119"/>
                </a:moveTo>
                <a:lnTo>
                  <a:pt x="22504" y="533946"/>
                </a:lnTo>
                <a:lnTo>
                  <a:pt x="47904" y="534111"/>
                </a:lnTo>
                <a:lnTo>
                  <a:pt x="50794" y="76441"/>
                </a:lnTo>
                <a:lnTo>
                  <a:pt x="50795" y="76280"/>
                </a:lnTo>
                <a:lnTo>
                  <a:pt x="25395" y="76119"/>
                </a:lnTo>
                <a:close/>
              </a:path>
              <a:path w="76200" h="534670">
                <a:moveTo>
                  <a:pt x="69787" y="63411"/>
                </a:moveTo>
                <a:lnTo>
                  <a:pt x="25476" y="63411"/>
                </a:lnTo>
                <a:lnTo>
                  <a:pt x="50876" y="63576"/>
                </a:lnTo>
                <a:lnTo>
                  <a:pt x="50795" y="76280"/>
                </a:lnTo>
                <a:lnTo>
                  <a:pt x="76200" y="76441"/>
                </a:lnTo>
                <a:lnTo>
                  <a:pt x="69868" y="63576"/>
                </a:lnTo>
                <a:lnTo>
                  <a:pt x="69787" y="63411"/>
                </a:lnTo>
                <a:close/>
              </a:path>
              <a:path w="76200" h="534670">
                <a:moveTo>
                  <a:pt x="25476" y="63411"/>
                </a:moveTo>
                <a:lnTo>
                  <a:pt x="25395" y="76119"/>
                </a:lnTo>
                <a:lnTo>
                  <a:pt x="50795" y="76280"/>
                </a:lnTo>
                <a:lnTo>
                  <a:pt x="50876" y="63576"/>
                </a:lnTo>
                <a:lnTo>
                  <a:pt x="25476" y="63411"/>
                </a:lnTo>
                <a:close/>
              </a:path>
              <a:path w="76200" h="534670">
                <a:moveTo>
                  <a:pt x="38582" y="0"/>
                </a:moveTo>
                <a:lnTo>
                  <a:pt x="0" y="75958"/>
                </a:lnTo>
                <a:lnTo>
                  <a:pt x="25395" y="76119"/>
                </a:lnTo>
                <a:lnTo>
                  <a:pt x="25476" y="63411"/>
                </a:lnTo>
                <a:lnTo>
                  <a:pt x="69787" y="63411"/>
                </a:lnTo>
                <a:lnTo>
                  <a:pt x="385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0170032" y="2851848"/>
            <a:ext cx="821055" cy="46228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0"/>
              </a:spcBef>
            </a:pPr>
            <a:r>
              <a:rPr sz="2400" spc="-20" dirty="0">
                <a:latin typeface="Calibri"/>
                <a:cs typeface="Calibri"/>
              </a:rPr>
              <a:t>ReLU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5" name="object 4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04782" y="3044583"/>
            <a:ext cx="230644" cy="76200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990567" y="3044583"/>
            <a:ext cx="227241" cy="76200"/>
          </a:xfrm>
          <a:prstGeom prst="rect">
            <a:avLst/>
          </a:prstGeom>
        </p:spPr>
      </p:pic>
      <p:sp>
        <p:nvSpPr>
          <p:cNvPr id="47" name="object 47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49" name="object 49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5329" y="1295933"/>
            <a:ext cx="1294130" cy="3695700"/>
            <a:chOff x="585329" y="1295933"/>
            <a:chExt cx="1294130" cy="3695700"/>
          </a:xfrm>
        </p:grpSpPr>
        <p:sp>
          <p:nvSpPr>
            <p:cNvPr id="3" name="object 3"/>
            <p:cNvSpPr/>
            <p:nvPr/>
          </p:nvSpPr>
          <p:spPr>
            <a:xfrm>
              <a:off x="594854" y="2296172"/>
              <a:ext cx="284480" cy="2686050"/>
            </a:xfrm>
            <a:custGeom>
              <a:avLst/>
              <a:gdLst/>
              <a:ahLst/>
              <a:cxnLst/>
              <a:rect l="l" t="t" r="r" b="b"/>
              <a:pathLst>
                <a:path w="284480" h="2686050">
                  <a:moveTo>
                    <a:pt x="284153" y="0"/>
                  </a:moveTo>
                  <a:lnTo>
                    <a:pt x="0" y="0"/>
                  </a:lnTo>
                  <a:lnTo>
                    <a:pt x="0" y="2685529"/>
                  </a:lnTo>
                  <a:lnTo>
                    <a:pt x="284153" y="2685529"/>
                  </a:lnTo>
                  <a:lnTo>
                    <a:pt x="284153" y="0"/>
                  </a:lnTo>
                  <a:close/>
                </a:path>
              </a:pathLst>
            </a:custGeom>
            <a:solidFill>
              <a:srgbClr val="F3CCCC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9007" y="1305458"/>
              <a:ext cx="991235" cy="3676650"/>
            </a:xfrm>
            <a:custGeom>
              <a:avLst/>
              <a:gdLst/>
              <a:ahLst/>
              <a:cxnLst/>
              <a:rect l="l" t="t" r="r" b="b"/>
              <a:pathLst>
                <a:path w="991235" h="3676650">
                  <a:moveTo>
                    <a:pt x="990711" y="0"/>
                  </a:moveTo>
                  <a:lnTo>
                    <a:pt x="0" y="990714"/>
                  </a:lnTo>
                  <a:lnTo>
                    <a:pt x="0" y="3676243"/>
                  </a:lnTo>
                  <a:lnTo>
                    <a:pt x="990711" y="2685542"/>
                  </a:lnTo>
                  <a:lnTo>
                    <a:pt x="990711" y="0"/>
                  </a:lnTo>
                  <a:close/>
                </a:path>
              </a:pathLst>
            </a:custGeom>
            <a:solidFill>
              <a:srgbClr val="C4A3A3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4854" y="1305458"/>
              <a:ext cx="1275080" cy="991235"/>
            </a:xfrm>
            <a:custGeom>
              <a:avLst/>
              <a:gdLst/>
              <a:ahLst/>
              <a:cxnLst/>
              <a:rect l="l" t="t" r="r" b="b"/>
              <a:pathLst>
                <a:path w="1275080" h="991235">
                  <a:moveTo>
                    <a:pt x="1274865" y="0"/>
                  </a:moveTo>
                  <a:lnTo>
                    <a:pt x="990715" y="0"/>
                  </a:lnTo>
                  <a:lnTo>
                    <a:pt x="0" y="990714"/>
                  </a:lnTo>
                  <a:lnTo>
                    <a:pt x="284153" y="990714"/>
                  </a:lnTo>
                  <a:lnTo>
                    <a:pt x="1274865" y="0"/>
                  </a:lnTo>
                  <a:close/>
                </a:path>
              </a:pathLst>
            </a:custGeom>
            <a:solidFill>
              <a:srgbClr val="F6D5D5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4854" y="1305458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80" h="3676650">
                  <a:moveTo>
                    <a:pt x="0" y="990712"/>
                  </a:moveTo>
                  <a:lnTo>
                    <a:pt x="990714" y="0"/>
                  </a:lnTo>
                  <a:lnTo>
                    <a:pt x="1274870" y="0"/>
                  </a:lnTo>
                  <a:lnTo>
                    <a:pt x="1274870" y="2685531"/>
                  </a:lnTo>
                  <a:lnTo>
                    <a:pt x="284154" y="3676242"/>
                  </a:lnTo>
                  <a:lnTo>
                    <a:pt x="0" y="3676242"/>
                  </a:lnTo>
                  <a:lnTo>
                    <a:pt x="0" y="990712"/>
                  </a:lnTo>
                  <a:close/>
                </a:path>
                <a:path w="1275080" h="3676650">
                  <a:moveTo>
                    <a:pt x="0" y="990712"/>
                  </a:moveTo>
                  <a:lnTo>
                    <a:pt x="284154" y="990712"/>
                  </a:lnTo>
                  <a:lnTo>
                    <a:pt x="1274870" y="0"/>
                  </a:lnTo>
                </a:path>
                <a:path w="1275080" h="3676650">
                  <a:moveTo>
                    <a:pt x="284154" y="990712"/>
                  </a:moveTo>
                  <a:lnTo>
                    <a:pt x="284154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006244" y="1691132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32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56117" y="3900665"/>
            <a:ext cx="1875155" cy="50990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310"/>
              </a:spcBef>
            </a:pP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sz="2550" baseline="-16339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sz="26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libri"/>
                <a:cs typeface="Calibri"/>
              </a:rPr>
              <a:t>6x3x5x5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95247" y="4332733"/>
            <a:ext cx="121031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56895" algn="l"/>
              </a:tabLst>
            </a:pPr>
            <a:r>
              <a:rPr sz="3600" spc="-37" baseline="-17361" dirty="0">
                <a:latin typeface="Calibri"/>
                <a:cs typeface="Calibri"/>
              </a:rPr>
              <a:t>32</a:t>
            </a:r>
            <a:r>
              <a:rPr sz="3600" baseline="-17361" dirty="0">
                <a:latin typeface="Calibri"/>
                <a:cs typeface="Calibri"/>
              </a:rPr>
              <a:t>	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sz="2550" baseline="-16339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sz="26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spc="-50" dirty="0">
                <a:solidFill>
                  <a:srgbClr val="0000FF"/>
                </a:solidFill>
                <a:latin typeface="Calibri"/>
                <a:cs typeface="Calibri"/>
              </a:rPr>
              <a:t>6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937253" y="1295933"/>
            <a:ext cx="1294130" cy="3695700"/>
            <a:chOff x="3937253" y="1295933"/>
            <a:chExt cx="1294130" cy="3695700"/>
          </a:xfrm>
        </p:grpSpPr>
        <p:sp>
          <p:nvSpPr>
            <p:cNvPr id="11" name="object 11"/>
            <p:cNvSpPr/>
            <p:nvPr/>
          </p:nvSpPr>
          <p:spPr>
            <a:xfrm>
              <a:off x="3946778" y="2296172"/>
              <a:ext cx="284480" cy="2686050"/>
            </a:xfrm>
            <a:custGeom>
              <a:avLst/>
              <a:gdLst/>
              <a:ahLst/>
              <a:cxnLst/>
              <a:rect l="l" t="t" r="r" b="b"/>
              <a:pathLst>
                <a:path w="284479" h="2686050">
                  <a:moveTo>
                    <a:pt x="284149" y="0"/>
                  </a:moveTo>
                  <a:lnTo>
                    <a:pt x="0" y="0"/>
                  </a:lnTo>
                  <a:lnTo>
                    <a:pt x="0" y="2685529"/>
                  </a:lnTo>
                  <a:lnTo>
                    <a:pt x="284149" y="2685529"/>
                  </a:lnTo>
                  <a:lnTo>
                    <a:pt x="284149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30928" y="1305458"/>
              <a:ext cx="991235" cy="3676650"/>
            </a:xfrm>
            <a:custGeom>
              <a:avLst/>
              <a:gdLst/>
              <a:ahLst/>
              <a:cxnLst/>
              <a:rect l="l" t="t" r="r" b="b"/>
              <a:pathLst>
                <a:path w="991235" h="3676650">
                  <a:moveTo>
                    <a:pt x="990714" y="0"/>
                  </a:moveTo>
                  <a:lnTo>
                    <a:pt x="0" y="990714"/>
                  </a:lnTo>
                  <a:lnTo>
                    <a:pt x="0" y="3676243"/>
                  </a:lnTo>
                  <a:lnTo>
                    <a:pt x="990714" y="2685542"/>
                  </a:lnTo>
                  <a:lnTo>
                    <a:pt x="990714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46778" y="1305458"/>
              <a:ext cx="1275080" cy="991235"/>
            </a:xfrm>
            <a:custGeom>
              <a:avLst/>
              <a:gdLst/>
              <a:ahLst/>
              <a:cxnLst/>
              <a:rect l="l" t="t" r="r" b="b"/>
              <a:pathLst>
                <a:path w="1275079" h="991235">
                  <a:moveTo>
                    <a:pt x="1274864" y="0"/>
                  </a:moveTo>
                  <a:lnTo>
                    <a:pt x="990714" y="0"/>
                  </a:lnTo>
                  <a:lnTo>
                    <a:pt x="0" y="990714"/>
                  </a:lnTo>
                  <a:lnTo>
                    <a:pt x="284149" y="990714"/>
                  </a:lnTo>
                  <a:lnTo>
                    <a:pt x="1274864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46778" y="1305458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990712"/>
                  </a:moveTo>
                  <a:lnTo>
                    <a:pt x="990714" y="0"/>
                  </a:lnTo>
                  <a:lnTo>
                    <a:pt x="1274870" y="0"/>
                  </a:lnTo>
                  <a:lnTo>
                    <a:pt x="1274870" y="2685531"/>
                  </a:lnTo>
                  <a:lnTo>
                    <a:pt x="284154" y="3676242"/>
                  </a:lnTo>
                  <a:lnTo>
                    <a:pt x="0" y="3676242"/>
                  </a:lnTo>
                  <a:lnTo>
                    <a:pt x="0" y="990712"/>
                  </a:lnTo>
                  <a:close/>
                </a:path>
                <a:path w="1275079" h="3676650">
                  <a:moveTo>
                    <a:pt x="0" y="990712"/>
                  </a:moveTo>
                  <a:lnTo>
                    <a:pt x="284154" y="990712"/>
                  </a:lnTo>
                  <a:lnTo>
                    <a:pt x="1274870" y="0"/>
                  </a:lnTo>
                </a:path>
                <a:path w="1275079" h="3676650">
                  <a:moveTo>
                    <a:pt x="284154" y="990712"/>
                  </a:moveTo>
                  <a:lnTo>
                    <a:pt x="284154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872570" y="4455667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28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2372" y="4867147"/>
            <a:ext cx="1797685" cy="134556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516890">
              <a:lnSpc>
                <a:spcPct val="100000"/>
              </a:lnSpc>
              <a:spcBef>
                <a:spcPts val="965"/>
              </a:spcBef>
            </a:pPr>
            <a:r>
              <a:rPr sz="2400" spc="-50" dirty="0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  <a:p>
            <a:pPr marL="494030">
              <a:lnSpc>
                <a:spcPct val="100000"/>
              </a:lnSpc>
              <a:spcBef>
                <a:spcPts val="860"/>
              </a:spcBef>
            </a:pPr>
            <a:r>
              <a:rPr sz="2400" spc="-10" dirty="0">
                <a:latin typeface="Calibri"/>
                <a:cs typeface="Calibri"/>
              </a:rPr>
              <a:t>Input: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32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32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58180" y="1691132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28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71875" y="4867147"/>
            <a:ext cx="2239010" cy="134556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619125">
              <a:lnSpc>
                <a:spcPct val="100000"/>
              </a:lnSpc>
              <a:spcBef>
                <a:spcPts val="965"/>
              </a:spcBef>
            </a:pPr>
            <a:r>
              <a:rPr sz="2400" spc="-50" dirty="0">
                <a:latin typeface="Calibri"/>
                <a:cs typeface="Calibri"/>
              </a:rPr>
              <a:t>6</a:t>
            </a:r>
            <a:endParaRPr sz="2400">
              <a:latin typeface="Calibri"/>
              <a:cs typeface="Calibri"/>
            </a:endParaRPr>
          </a:p>
          <a:p>
            <a:pPr marL="266700" marR="5080" indent="-254635">
              <a:lnSpc>
                <a:spcPct val="100800"/>
              </a:lnSpc>
              <a:spcBef>
                <a:spcPts val="840"/>
              </a:spcBef>
            </a:pPr>
            <a:r>
              <a:rPr sz="2400" dirty="0">
                <a:latin typeface="Calibri"/>
                <a:cs typeface="Calibri"/>
              </a:rPr>
              <a:t>First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hidden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layer: 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6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28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28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593901" y="1397508"/>
            <a:ext cx="1294130" cy="3695700"/>
            <a:chOff x="7593901" y="1397508"/>
            <a:chExt cx="1294130" cy="3695700"/>
          </a:xfrm>
        </p:grpSpPr>
        <p:sp>
          <p:nvSpPr>
            <p:cNvPr id="20" name="object 20"/>
            <p:cNvSpPr/>
            <p:nvPr/>
          </p:nvSpPr>
          <p:spPr>
            <a:xfrm>
              <a:off x="7603426" y="2397747"/>
              <a:ext cx="284480" cy="2686050"/>
            </a:xfrm>
            <a:custGeom>
              <a:avLst/>
              <a:gdLst/>
              <a:ahLst/>
              <a:cxnLst/>
              <a:rect l="l" t="t" r="r" b="b"/>
              <a:pathLst>
                <a:path w="284479" h="2686050">
                  <a:moveTo>
                    <a:pt x="284149" y="0"/>
                  </a:moveTo>
                  <a:lnTo>
                    <a:pt x="0" y="0"/>
                  </a:lnTo>
                  <a:lnTo>
                    <a:pt x="0" y="2685529"/>
                  </a:lnTo>
                  <a:lnTo>
                    <a:pt x="284149" y="2685529"/>
                  </a:lnTo>
                  <a:lnTo>
                    <a:pt x="284149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887576" y="1407033"/>
              <a:ext cx="991235" cy="3676650"/>
            </a:xfrm>
            <a:custGeom>
              <a:avLst/>
              <a:gdLst/>
              <a:ahLst/>
              <a:cxnLst/>
              <a:rect l="l" t="t" r="r" b="b"/>
              <a:pathLst>
                <a:path w="991234" h="3676650">
                  <a:moveTo>
                    <a:pt x="990714" y="0"/>
                  </a:moveTo>
                  <a:lnTo>
                    <a:pt x="0" y="990714"/>
                  </a:lnTo>
                  <a:lnTo>
                    <a:pt x="0" y="3676243"/>
                  </a:lnTo>
                  <a:lnTo>
                    <a:pt x="990714" y="2685529"/>
                  </a:lnTo>
                  <a:lnTo>
                    <a:pt x="990714" y="0"/>
                  </a:lnTo>
                  <a:close/>
                </a:path>
              </a:pathLst>
            </a:custGeom>
            <a:solidFill>
              <a:srgbClr val="ADB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603426" y="1407033"/>
              <a:ext cx="1275080" cy="991235"/>
            </a:xfrm>
            <a:custGeom>
              <a:avLst/>
              <a:gdLst/>
              <a:ahLst/>
              <a:cxnLst/>
              <a:rect l="l" t="t" r="r" b="b"/>
              <a:pathLst>
                <a:path w="1275079" h="991235">
                  <a:moveTo>
                    <a:pt x="1274864" y="0"/>
                  </a:moveTo>
                  <a:lnTo>
                    <a:pt x="990714" y="0"/>
                  </a:lnTo>
                  <a:lnTo>
                    <a:pt x="0" y="990714"/>
                  </a:lnTo>
                  <a:lnTo>
                    <a:pt x="284149" y="990714"/>
                  </a:lnTo>
                  <a:lnTo>
                    <a:pt x="1274864" y="0"/>
                  </a:lnTo>
                  <a:close/>
                </a:path>
              </a:pathLst>
            </a:custGeom>
            <a:solidFill>
              <a:srgbClr val="DFE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03426" y="1407033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990712"/>
                  </a:moveTo>
                  <a:lnTo>
                    <a:pt x="990714" y="0"/>
                  </a:lnTo>
                  <a:lnTo>
                    <a:pt x="1274870" y="0"/>
                  </a:lnTo>
                  <a:lnTo>
                    <a:pt x="1274870" y="2685531"/>
                  </a:lnTo>
                  <a:lnTo>
                    <a:pt x="284154" y="3676242"/>
                  </a:lnTo>
                  <a:lnTo>
                    <a:pt x="0" y="3676242"/>
                  </a:lnTo>
                  <a:lnTo>
                    <a:pt x="0" y="990712"/>
                  </a:lnTo>
                  <a:close/>
                </a:path>
                <a:path w="1275079" h="3676650">
                  <a:moveTo>
                    <a:pt x="0" y="990712"/>
                  </a:moveTo>
                  <a:lnTo>
                    <a:pt x="284154" y="990712"/>
                  </a:lnTo>
                  <a:lnTo>
                    <a:pt x="1274870" y="0"/>
                  </a:lnTo>
                </a:path>
                <a:path w="1275079" h="3676650">
                  <a:moveTo>
                    <a:pt x="284154" y="990712"/>
                  </a:moveTo>
                  <a:lnTo>
                    <a:pt x="284154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529218" y="4556252"/>
            <a:ext cx="334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26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41350" y="5077459"/>
            <a:ext cx="2609850" cy="1135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4545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10</a:t>
            </a:r>
            <a:endParaRPr sz="2400">
              <a:latin typeface="Calibri"/>
              <a:cs typeface="Calibri"/>
            </a:endParaRPr>
          </a:p>
          <a:p>
            <a:pPr marL="375285" marR="5080" indent="-363220">
              <a:lnSpc>
                <a:spcPct val="100800"/>
              </a:lnSpc>
              <a:spcBef>
                <a:spcPts val="45"/>
              </a:spcBef>
            </a:pPr>
            <a:r>
              <a:rPr sz="2400" dirty="0">
                <a:latin typeface="Calibri"/>
                <a:cs typeface="Calibri"/>
              </a:rPr>
              <a:t>Second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hidden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layer: 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10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26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26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14828" y="1791715"/>
            <a:ext cx="334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26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356784" y="2686812"/>
            <a:ext cx="4095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5" dirty="0">
                <a:latin typeface="Calibri"/>
                <a:cs typeface="Calibri"/>
              </a:rPr>
              <a:t>….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120" dirty="0"/>
              <a:t> </a:t>
            </a:r>
            <a:r>
              <a:rPr dirty="0"/>
              <a:t>do</a:t>
            </a:r>
            <a:r>
              <a:rPr spc="-110" dirty="0"/>
              <a:t> </a:t>
            </a:r>
            <a:r>
              <a:rPr spc="-10" dirty="0"/>
              <a:t>convolutional</a:t>
            </a:r>
            <a:r>
              <a:rPr spc="-110" dirty="0"/>
              <a:t> </a:t>
            </a:r>
            <a:r>
              <a:rPr dirty="0"/>
              <a:t>filters</a:t>
            </a:r>
            <a:r>
              <a:rPr spc="-114" dirty="0"/>
              <a:t> </a:t>
            </a:r>
            <a:r>
              <a:rPr spc="-10" dirty="0"/>
              <a:t>learn?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47080" y="3927349"/>
            <a:ext cx="1907539" cy="82740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 marR="30480">
              <a:lnSpc>
                <a:spcPct val="102299"/>
              </a:lnSpc>
              <a:spcBef>
                <a:spcPts val="25"/>
              </a:spcBef>
            </a:pPr>
            <a:r>
              <a:rPr sz="2600" dirty="0">
                <a:solidFill>
                  <a:srgbClr val="6FAC46"/>
                </a:solidFill>
                <a:latin typeface="Calibri"/>
                <a:cs typeface="Calibri"/>
              </a:rPr>
              <a:t>W</a:t>
            </a:r>
            <a:r>
              <a:rPr sz="2550" baseline="-16339" dirty="0">
                <a:solidFill>
                  <a:srgbClr val="6FAC46"/>
                </a:solidFill>
                <a:latin typeface="Calibri"/>
                <a:cs typeface="Calibri"/>
              </a:rPr>
              <a:t>2</a:t>
            </a:r>
            <a:r>
              <a:rPr sz="2600" dirty="0">
                <a:solidFill>
                  <a:srgbClr val="6FAC46"/>
                </a:solidFill>
                <a:latin typeface="Calibri"/>
                <a:cs typeface="Calibri"/>
              </a:rPr>
              <a:t>:</a:t>
            </a:r>
            <a:r>
              <a:rPr sz="2600" spc="-15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6FAC46"/>
                </a:solidFill>
                <a:latin typeface="Calibri"/>
                <a:cs typeface="Calibri"/>
              </a:rPr>
              <a:t>10x6x3x3 </a:t>
            </a:r>
            <a:r>
              <a:rPr sz="2600" dirty="0">
                <a:solidFill>
                  <a:srgbClr val="6FAC46"/>
                </a:solidFill>
                <a:latin typeface="Calibri"/>
                <a:cs typeface="Calibri"/>
              </a:rPr>
              <a:t>b</a:t>
            </a:r>
            <a:r>
              <a:rPr sz="2550" baseline="-16339" dirty="0">
                <a:solidFill>
                  <a:srgbClr val="6FAC46"/>
                </a:solidFill>
                <a:latin typeface="Calibri"/>
                <a:cs typeface="Calibri"/>
              </a:rPr>
              <a:t>2</a:t>
            </a:r>
            <a:r>
              <a:rPr sz="2600" dirty="0">
                <a:solidFill>
                  <a:srgbClr val="6FAC46"/>
                </a:solidFill>
                <a:latin typeface="Calibri"/>
                <a:cs typeface="Calibri"/>
              </a:rPr>
              <a:t>:</a:t>
            </a:r>
            <a:r>
              <a:rPr sz="2600" spc="-15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6FAC46"/>
                </a:solidFill>
                <a:latin typeface="Calibri"/>
                <a:cs typeface="Calibri"/>
              </a:rPr>
              <a:t>10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993620" y="2848000"/>
            <a:ext cx="807085" cy="46228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55"/>
              </a:spcBef>
            </a:pPr>
            <a:r>
              <a:rPr sz="2400" spc="-20" dirty="0">
                <a:latin typeface="Calibri"/>
                <a:cs typeface="Calibri"/>
              </a:rPr>
              <a:t>Conv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1" name="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0134" y="3040722"/>
            <a:ext cx="131851" cy="76200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2358301" y="3309658"/>
            <a:ext cx="76200" cy="534670"/>
          </a:xfrm>
          <a:custGeom>
            <a:avLst/>
            <a:gdLst/>
            <a:ahLst/>
            <a:cxnLst/>
            <a:rect l="l" t="t" r="r" b="b"/>
            <a:pathLst>
              <a:path w="76200" h="534670">
                <a:moveTo>
                  <a:pt x="25396" y="76119"/>
                </a:moveTo>
                <a:lnTo>
                  <a:pt x="22504" y="533958"/>
                </a:lnTo>
                <a:lnTo>
                  <a:pt x="47904" y="534123"/>
                </a:lnTo>
                <a:lnTo>
                  <a:pt x="50794" y="76441"/>
                </a:lnTo>
                <a:lnTo>
                  <a:pt x="50795" y="76280"/>
                </a:lnTo>
                <a:lnTo>
                  <a:pt x="25396" y="76119"/>
                </a:lnTo>
                <a:close/>
              </a:path>
              <a:path w="76200" h="534670">
                <a:moveTo>
                  <a:pt x="69793" y="63423"/>
                </a:moveTo>
                <a:lnTo>
                  <a:pt x="25476" y="63423"/>
                </a:lnTo>
                <a:lnTo>
                  <a:pt x="50876" y="63576"/>
                </a:lnTo>
                <a:lnTo>
                  <a:pt x="50795" y="76280"/>
                </a:lnTo>
                <a:lnTo>
                  <a:pt x="76200" y="76441"/>
                </a:lnTo>
                <a:lnTo>
                  <a:pt x="69868" y="63576"/>
                </a:lnTo>
                <a:lnTo>
                  <a:pt x="69793" y="63423"/>
                </a:lnTo>
                <a:close/>
              </a:path>
              <a:path w="76200" h="534670">
                <a:moveTo>
                  <a:pt x="25476" y="63423"/>
                </a:moveTo>
                <a:lnTo>
                  <a:pt x="25396" y="76119"/>
                </a:lnTo>
                <a:lnTo>
                  <a:pt x="50795" y="76280"/>
                </a:lnTo>
                <a:lnTo>
                  <a:pt x="50876" y="63576"/>
                </a:lnTo>
                <a:lnTo>
                  <a:pt x="25476" y="63423"/>
                </a:lnTo>
                <a:close/>
              </a:path>
              <a:path w="76200" h="534670">
                <a:moveTo>
                  <a:pt x="38582" y="0"/>
                </a:moveTo>
                <a:lnTo>
                  <a:pt x="0" y="75958"/>
                </a:lnTo>
                <a:lnTo>
                  <a:pt x="25396" y="76119"/>
                </a:lnTo>
                <a:lnTo>
                  <a:pt x="25476" y="63423"/>
                </a:lnTo>
                <a:lnTo>
                  <a:pt x="69793" y="63423"/>
                </a:lnTo>
                <a:lnTo>
                  <a:pt x="385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9258909" y="3927349"/>
            <a:ext cx="2074545" cy="82740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 marR="30480">
              <a:lnSpc>
                <a:spcPct val="102299"/>
              </a:lnSpc>
              <a:spcBef>
                <a:spcPts val="25"/>
              </a:spcBef>
            </a:pPr>
            <a:r>
              <a:rPr sz="2600" dirty="0">
                <a:solidFill>
                  <a:srgbClr val="6F2F9F"/>
                </a:solidFill>
                <a:latin typeface="Calibri"/>
                <a:cs typeface="Calibri"/>
              </a:rPr>
              <a:t>W</a:t>
            </a:r>
            <a:r>
              <a:rPr sz="2550" baseline="-16339" dirty="0">
                <a:solidFill>
                  <a:srgbClr val="6F2F9F"/>
                </a:solidFill>
                <a:latin typeface="Calibri"/>
                <a:cs typeface="Calibri"/>
              </a:rPr>
              <a:t>3</a:t>
            </a:r>
            <a:r>
              <a:rPr sz="2600" dirty="0">
                <a:solidFill>
                  <a:srgbClr val="6F2F9F"/>
                </a:solidFill>
                <a:latin typeface="Calibri"/>
                <a:cs typeface="Calibri"/>
              </a:rPr>
              <a:t>:</a:t>
            </a:r>
            <a:r>
              <a:rPr sz="2600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6F2F9F"/>
                </a:solidFill>
                <a:latin typeface="Calibri"/>
                <a:cs typeface="Calibri"/>
              </a:rPr>
              <a:t>12x10x3x3 </a:t>
            </a:r>
            <a:r>
              <a:rPr sz="2600" dirty="0">
                <a:solidFill>
                  <a:srgbClr val="6F2F9F"/>
                </a:solidFill>
                <a:latin typeface="Calibri"/>
                <a:cs typeface="Calibri"/>
              </a:rPr>
              <a:t>b</a:t>
            </a:r>
            <a:r>
              <a:rPr sz="2550" baseline="-16339" dirty="0">
                <a:solidFill>
                  <a:srgbClr val="6F2F9F"/>
                </a:solidFill>
                <a:latin typeface="Calibri"/>
                <a:cs typeface="Calibri"/>
              </a:rPr>
              <a:t>3</a:t>
            </a:r>
            <a:r>
              <a:rPr sz="2600" dirty="0">
                <a:solidFill>
                  <a:srgbClr val="6F2F9F"/>
                </a:solidFill>
                <a:latin typeface="Calibri"/>
                <a:cs typeface="Calibri"/>
              </a:rPr>
              <a:t>:</a:t>
            </a:r>
            <a:r>
              <a:rPr sz="2600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6F2F9F"/>
                </a:solidFill>
                <a:latin typeface="Calibri"/>
                <a:cs typeface="Calibri"/>
              </a:rPr>
              <a:t>12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931985" y="2848000"/>
            <a:ext cx="821055" cy="46228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55"/>
              </a:spcBef>
            </a:pPr>
            <a:r>
              <a:rPr sz="2400" spc="-20" dirty="0">
                <a:latin typeface="Calibri"/>
                <a:cs typeface="Calibri"/>
              </a:rPr>
              <a:t>ReLU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5" name="object 3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87435" y="3042069"/>
            <a:ext cx="109956" cy="76187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52532" y="3040722"/>
            <a:ext cx="143001" cy="76200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5525833" y="2849918"/>
            <a:ext cx="807085" cy="46228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65"/>
              </a:spcBef>
            </a:pPr>
            <a:r>
              <a:rPr sz="2400" spc="-20" dirty="0">
                <a:latin typeface="Calibri"/>
                <a:cs typeface="Calibri"/>
              </a:rPr>
              <a:t>Conv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8" name="object 3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32334" y="3042653"/>
            <a:ext cx="131864" cy="76200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5890501" y="3311588"/>
            <a:ext cx="76200" cy="534670"/>
          </a:xfrm>
          <a:custGeom>
            <a:avLst/>
            <a:gdLst/>
            <a:ahLst/>
            <a:cxnLst/>
            <a:rect l="l" t="t" r="r" b="b"/>
            <a:pathLst>
              <a:path w="76200" h="534670">
                <a:moveTo>
                  <a:pt x="25408" y="76119"/>
                </a:moveTo>
                <a:lnTo>
                  <a:pt x="22504" y="533958"/>
                </a:lnTo>
                <a:lnTo>
                  <a:pt x="47904" y="534111"/>
                </a:lnTo>
                <a:lnTo>
                  <a:pt x="50807" y="76441"/>
                </a:lnTo>
                <a:lnTo>
                  <a:pt x="50808" y="76280"/>
                </a:lnTo>
                <a:lnTo>
                  <a:pt x="25408" y="76119"/>
                </a:lnTo>
                <a:close/>
              </a:path>
              <a:path w="76200" h="534670">
                <a:moveTo>
                  <a:pt x="69793" y="63423"/>
                </a:moveTo>
                <a:lnTo>
                  <a:pt x="25488" y="63423"/>
                </a:lnTo>
                <a:lnTo>
                  <a:pt x="50888" y="63576"/>
                </a:lnTo>
                <a:lnTo>
                  <a:pt x="50808" y="76280"/>
                </a:lnTo>
                <a:lnTo>
                  <a:pt x="76200" y="76441"/>
                </a:lnTo>
                <a:lnTo>
                  <a:pt x="69868" y="63576"/>
                </a:lnTo>
                <a:lnTo>
                  <a:pt x="69793" y="63423"/>
                </a:lnTo>
                <a:close/>
              </a:path>
              <a:path w="76200" h="534670">
                <a:moveTo>
                  <a:pt x="25488" y="63423"/>
                </a:moveTo>
                <a:lnTo>
                  <a:pt x="25408" y="76119"/>
                </a:lnTo>
                <a:lnTo>
                  <a:pt x="50808" y="76280"/>
                </a:lnTo>
                <a:lnTo>
                  <a:pt x="50888" y="63576"/>
                </a:lnTo>
                <a:lnTo>
                  <a:pt x="25488" y="63423"/>
                </a:lnTo>
                <a:close/>
              </a:path>
              <a:path w="76200" h="534670">
                <a:moveTo>
                  <a:pt x="38582" y="0"/>
                </a:moveTo>
                <a:lnTo>
                  <a:pt x="0" y="75958"/>
                </a:lnTo>
                <a:lnTo>
                  <a:pt x="25408" y="76119"/>
                </a:lnTo>
                <a:lnTo>
                  <a:pt x="25488" y="63423"/>
                </a:lnTo>
                <a:lnTo>
                  <a:pt x="69793" y="63423"/>
                </a:lnTo>
                <a:lnTo>
                  <a:pt x="385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464198" y="2849918"/>
            <a:ext cx="821055" cy="46228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65"/>
              </a:spcBef>
            </a:pPr>
            <a:r>
              <a:rPr sz="2400" spc="-20" dirty="0">
                <a:latin typeface="Calibri"/>
                <a:cs typeface="Calibri"/>
              </a:rPr>
              <a:t>ReLU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1" name="object 4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98947" y="3042653"/>
            <a:ext cx="230644" cy="76200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84745" y="3042653"/>
            <a:ext cx="227228" cy="76200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9231668" y="2851848"/>
            <a:ext cx="807085" cy="46228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50"/>
              </a:spcBef>
            </a:pPr>
            <a:r>
              <a:rPr sz="2400" spc="-20" dirty="0">
                <a:latin typeface="Calibri"/>
                <a:cs typeface="Calibri"/>
              </a:rPr>
              <a:t>Conv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4" name="object 4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38168" y="3044583"/>
            <a:ext cx="131864" cy="76200"/>
          </a:xfrm>
          <a:prstGeom prst="rect">
            <a:avLst/>
          </a:prstGeom>
        </p:spPr>
      </p:pic>
      <p:sp>
        <p:nvSpPr>
          <p:cNvPr id="45" name="object 45"/>
          <p:cNvSpPr/>
          <p:nvPr/>
        </p:nvSpPr>
        <p:spPr>
          <a:xfrm>
            <a:off x="9596335" y="3313519"/>
            <a:ext cx="76200" cy="534670"/>
          </a:xfrm>
          <a:custGeom>
            <a:avLst/>
            <a:gdLst/>
            <a:ahLst/>
            <a:cxnLst/>
            <a:rect l="l" t="t" r="r" b="b"/>
            <a:pathLst>
              <a:path w="76200" h="534670">
                <a:moveTo>
                  <a:pt x="25395" y="76119"/>
                </a:moveTo>
                <a:lnTo>
                  <a:pt x="22504" y="533946"/>
                </a:lnTo>
                <a:lnTo>
                  <a:pt x="47904" y="534111"/>
                </a:lnTo>
                <a:lnTo>
                  <a:pt x="50794" y="76441"/>
                </a:lnTo>
                <a:lnTo>
                  <a:pt x="50795" y="76280"/>
                </a:lnTo>
                <a:lnTo>
                  <a:pt x="25395" y="76119"/>
                </a:lnTo>
                <a:close/>
              </a:path>
              <a:path w="76200" h="534670">
                <a:moveTo>
                  <a:pt x="69787" y="63411"/>
                </a:moveTo>
                <a:lnTo>
                  <a:pt x="25476" y="63411"/>
                </a:lnTo>
                <a:lnTo>
                  <a:pt x="50876" y="63576"/>
                </a:lnTo>
                <a:lnTo>
                  <a:pt x="50795" y="76280"/>
                </a:lnTo>
                <a:lnTo>
                  <a:pt x="76200" y="76441"/>
                </a:lnTo>
                <a:lnTo>
                  <a:pt x="69868" y="63576"/>
                </a:lnTo>
                <a:lnTo>
                  <a:pt x="69787" y="63411"/>
                </a:lnTo>
                <a:close/>
              </a:path>
              <a:path w="76200" h="534670">
                <a:moveTo>
                  <a:pt x="25476" y="63411"/>
                </a:moveTo>
                <a:lnTo>
                  <a:pt x="25395" y="76119"/>
                </a:lnTo>
                <a:lnTo>
                  <a:pt x="50795" y="76280"/>
                </a:lnTo>
                <a:lnTo>
                  <a:pt x="50876" y="63576"/>
                </a:lnTo>
                <a:lnTo>
                  <a:pt x="25476" y="63411"/>
                </a:lnTo>
                <a:close/>
              </a:path>
              <a:path w="76200" h="534670">
                <a:moveTo>
                  <a:pt x="38582" y="0"/>
                </a:moveTo>
                <a:lnTo>
                  <a:pt x="0" y="75958"/>
                </a:lnTo>
                <a:lnTo>
                  <a:pt x="25395" y="76119"/>
                </a:lnTo>
                <a:lnTo>
                  <a:pt x="25476" y="63411"/>
                </a:lnTo>
                <a:lnTo>
                  <a:pt x="69787" y="63411"/>
                </a:lnTo>
                <a:lnTo>
                  <a:pt x="385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0170032" y="2851848"/>
            <a:ext cx="821055" cy="46228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0"/>
              </a:spcBef>
            </a:pPr>
            <a:r>
              <a:rPr sz="2400" spc="-20" dirty="0">
                <a:latin typeface="Calibri"/>
                <a:cs typeface="Calibri"/>
              </a:rPr>
              <a:t>ReLU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7" name="object 4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04782" y="3044583"/>
            <a:ext cx="230644" cy="76200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990567" y="3044583"/>
            <a:ext cx="227241" cy="76200"/>
          </a:xfrm>
          <a:prstGeom prst="rect">
            <a:avLst/>
          </a:prstGeom>
        </p:spPr>
      </p:pic>
      <p:sp>
        <p:nvSpPr>
          <p:cNvPr id="49" name="object 49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50" name="object 50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51" name="object 51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5329" y="1295933"/>
            <a:ext cx="1294130" cy="3695700"/>
            <a:chOff x="585329" y="1295933"/>
            <a:chExt cx="1294130" cy="3695700"/>
          </a:xfrm>
        </p:grpSpPr>
        <p:sp>
          <p:nvSpPr>
            <p:cNvPr id="3" name="object 3"/>
            <p:cNvSpPr/>
            <p:nvPr/>
          </p:nvSpPr>
          <p:spPr>
            <a:xfrm>
              <a:off x="594854" y="2296172"/>
              <a:ext cx="284480" cy="2686050"/>
            </a:xfrm>
            <a:custGeom>
              <a:avLst/>
              <a:gdLst/>
              <a:ahLst/>
              <a:cxnLst/>
              <a:rect l="l" t="t" r="r" b="b"/>
              <a:pathLst>
                <a:path w="284480" h="2686050">
                  <a:moveTo>
                    <a:pt x="284153" y="0"/>
                  </a:moveTo>
                  <a:lnTo>
                    <a:pt x="0" y="0"/>
                  </a:lnTo>
                  <a:lnTo>
                    <a:pt x="0" y="2685529"/>
                  </a:lnTo>
                  <a:lnTo>
                    <a:pt x="284153" y="2685529"/>
                  </a:lnTo>
                  <a:lnTo>
                    <a:pt x="284153" y="0"/>
                  </a:lnTo>
                  <a:close/>
                </a:path>
              </a:pathLst>
            </a:custGeom>
            <a:solidFill>
              <a:srgbClr val="F3CCCC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9007" y="1305458"/>
              <a:ext cx="991235" cy="3676650"/>
            </a:xfrm>
            <a:custGeom>
              <a:avLst/>
              <a:gdLst/>
              <a:ahLst/>
              <a:cxnLst/>
              <a:rect l="l" t="t" r="r" b="b"/>
              <a:pathLst>
                <a:path w="991235" h="3676650">
                  <a:moveTo>
                    <a:pt x="990711" y="0"/>
                  </a:moveTo>
                  <a:lnTo>
                    <a:pt x="0" y="990714"/>
                  </a:lnTo>
                  <a:lnTo>
                    <a:pt x="0" y="3676243"/>
                  </a:lnTo>
                  <a:lnTo>
                    <a:pt x="990711" y="2685542"/>
                  </a:lnTo>
                  <a:lnTo>
                    <a:pt x="990711" y="0"/>
                  </a:lnTo>
                  <a:close/>
                </a:path>
              </a:pathLst>
            </a:custGeom>
            <a:solidFill>
              <a:srgbClr val="C4A3A3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4854" y="1305458"/>
              <a:ext cx="1275080" cy="991235"/>
            </a:xfrm>
            <a:custGeom>
              <a:avLst/>
              <a:gdLst/>
              <a:ahLst/>
              <a:cxnLst/>
              <a:rect l="l" t="t" r="r" b="b"/>
              <a:pathLst>
                <a:path w="1275080" h="991235">
                  <a:moveTo>
                    <a:pt x="1274865" y="0"/>
                  </a:moveTo>
                  <a:lnTo>
                    <a:pt x="990715" y="0"/>
                  </a:lnTo>
                  <a:lnTo>
                    <a:pt x="0" y="990714"/>
                  </a:lnTo>
                  <a:lnTo>
                    <a:pt x="284153" y="990714"/>
                  </a:lnTo>
                  <a:lnTo>
                    <a:pt x="1274865" y="0"/>
                  </a:lnTo>
                  <a:close/>
                </a:path>
              </a:pathLst>
            </a:custGeom>
            <a:solidFill>
              <a:srgbClr val="F6D5D5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4854" y="1305458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80" h="3676650">
                  <a:moveTo>
                    <a:pt x="0" y="990712"/>
                  </a:moveTo>
                  <a:lnTo>
                    <a:pt x="990714" y="0"/>
                  </a:lnTo>
                  <a:lnTo>
                    <a:pt x="1274870" y="0"/>
                  </a:lnTo>
                  <a:lnTo>
                    <a:pt x="1274870" y="2685531"/>
                  </a:lnTo>
                  <a:lnTo>
                    <a:pt x="284154" y="3676242"/>
                  </a:lnTo>
                  <a:lnTo>
                    <a:pt x="0" y="3676242"/>
                  </a:lnTo>
                  <a:lnTo>
                    <a:pt x="0" y="990712"/>
                  </a:lnTo>
                  <a:close/>
                </a:path>
                <a:path w="1275080" h="3676650">
                  <a:moveTo>
                    <a:pt x="0" y="990712"/>
                  </a:moveTo>
                  <a:lnTo>
                    <a:pt x="284154" y="990712"/>
                  </a:lnTo>
                  <a:lnTo>
                    <a:pt x="1274870" y="0"/>
                  </a:lnTo>
                </a:path>
                <a:path w="1275080" h="3676650">
                  <a:moveTo>
                    <a:pt x="284154" y="990712"/>
                  </a:moveTo>
                  <a:lnTo>
                    <a:pt x="284154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006244" y="1691132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32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56117" y="3900665"/>
            <a:ext cx="1875155" cy="50990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310"/>
              </a:spcBef>
            </a:pP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sz="2550" baseline="-16339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sz="26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libri"/>
                <a:cs typeface="Calibri"/>
              </a:rPr>
              <a:t>6x3x5x5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95247" y="4332733"/>
            <a:ext cx="121031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56895" algn="l"/>
              </a:tabLst>
            </a:pPr>
            <a:r>
              <a:rPr sz="3600" spc="-37" baseline="-17361" dirty="0">
                <a:latin typeface="Calibri"/>
                <a:cs typeface="Calibri"/>
              </a:rPr>
              <a:t>32</a:t>
            </a:r>
            <a:r>
              <a:rPr sz="3600" baseline="-17361" dirty="0">
                <a:latin typeface="Calibri"/>
                <a:cs typeface="Calibri"/>
              </a:rPr>
              <a:t>	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sz="2550" baseline="-16339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sz="26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spc="-50" dirty="0">
                <a:solidFill>
                  <a:srgbClr val="0000FF"/>
                </a:solidFill>
                <a:latin typeface="Calibri"/>
                <a:cs typeface="Calibri"/>
              </a:rPr>
              <a:t>6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937253" y="1295933"/>
            <a:ext cx="1294130" cy="3695700"/>
            <a:chOff x="3937253" y="1295933"/>
            <a:chExt cx="1294130" cy="3695700"/>
          </a:xfrm>
        </p:grpSpPr>
        <p:sp>
          <p:nvSpPr>
            <p:cNvPr id="11" name="object 11"/>
            <p:cNvSpPr/>
            <p:nvPr/>
          </p:nvSpPr>
          <p:spPr>
            <a:xfrm>
              <a:off x="3946778" y="2296172"/>
              <a:ext cx="284480" cy="2686050"/>
            </a:xfrm>
            <a:custGeom>
              <a:avLst/>
              <a:gdLst/>
              <a:ahLst/>
              <a:cxnLst/>
              <a:rect l="l" t="t" r="r" b="b"/>
              <a:pathLst>
                <a:path w="284479" h="2686050">
                  <a:moveTo>
                    <a:pt x="284149" y="0"/>
                  </a:moveTo>
                  <a:lnTo>
                    <a:pt x="0" y="0"/>
                  </a:lnTo>
                  <a:lnTo>
                    <a:pt x="0" y="2685529"/>
                  </a:lnTo>
                  <a:lnTo>
                    <a:pt x="284149" y="2685529"/>
                  </a:lnTo>
                  <a:lnTo>
                    <a:pt x="284149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30928" y="1305458"/>
              <a:ext cx="991235" cy="3676650"/>
            </a:xfrm>
            <a:custGeom>
              <a:avLst/>
              <a:gdLst/>
              <a:ahLst/>
              <a:cxnLst/>
              <a:rect l="l" t="t" r="r" b="b"/>
              <a:pathLst>
                <a:path w="991235" h="3676650">
                  <a:moveTo>
                    <a:pt x="990714" y="0"/>
                  </a:moveTo>
                  <a:lnTo>
                    <a:pt x="0" y="990714"/>
                  </a:lnTo>
                  <a:lnTo>
                    <a:pt x="0" y="3676243"/>
                  </a:lnTo>
                  <a:lnTo>
                    <a:pt x="990714" y="2685542"/>
                  </a:lnTo>
                  <a:lnTo>
                    <a:pt x="990714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46778" y="1305458"/>
              <a:ext cx="1275080" cy="991235"/>
            </a:xfrm>
            <a:custGeom>
              <a:avLst/>
              <a:gdLst/>
              <a:ahLst/>
              <a:cxnLst/>
              <a:rect l="l" t="t" r="r" b="b"/>
              <a:pathLst>
                <a:path w="1275079" h="991235">
                  <a:moveTo>
                    <a:pt x="1274864" y="0"/>
                  </a:moveTo>
                  <a:lnTo>
                    <a:pt x="990714" y="0"/>
                  </a:lnTo>
                  <a:lnTo>
                    <a:pt x="0" y="990714"/>
                  </a:lnTo>
                  <a:lnTo>
                    <a:pt x="284149" y="990714"/>
                  </a:lnTo>
                  <a:lnTo>
                    <a:pt x="1274864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46778" y="1305458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990712"/>
                  </a:moveTo>
                  <a:lnTo>
                    <a:pt x="990714" y="0"/>
                  </a:lnTo>
                  <a:lnTo>
                    <a:pt x="1274870" y="0"/>
                  </a:lnTo>
                  <a:lnTo>
                    <a:pt x="1274870" y="2685531"/>
                  </a:lnTo>
                  <a:lnTo>
                    <a:pt x="284154" y="3676242"/>
                  </a:lnTo>
                  <a:lnTo>
                    <a:pt x="0" y="3676242"/>
                  </a:lnTo>
                  <a:lnTo>
                    <a:pt x="0" y="990712"/>
                  </a:lnTo>
                  <a:close/>
                </a:path>
                <a:path w="1275079" h="3676650">
                  <a:moveTo>
                    <a:pt x="0" y="990712"/>
                  </a:moveTo>
                  <a:lnTo>
                    <a:pt x="284154" y="990712"/>
                  </a:lnTo>
                  <a:lnTo>
                    <a:pt x="1274870" y="0"/>
                  </a:lnTo>
                </a:path>
                <a:path w="1275079" h="3676650">
                  <a:moveTo>
                    <a:pt x="284154" y="990712"/>
                  </a:moveTo>
                  <a:lnTo>
                    <a:pt x="284154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872570" y="4455667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28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2372" y="4867147"/>
            <a:ext cx="1797685" cy="134556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516890">
              <a:lnSpc>
                <a:spcPct val="100000"/>
              </a:lnSpc>
              <a:spcBef>
                <a:spcPts val="965"/>
              </a:spcBef>
            </a:pPr>
            <a:r>
              <a:rPr sz="2400" spc="-50" dirty="0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  <a:p>
            <a:pPr marL="494030">
              <a:lnSpc>
                <a:spcPct val="100000"/>
              </a:lnSpc>
              <a:spcBef>
                <a:spcPts val="860"/>
              </a:spcBef>
            </a:pPr>
            <a:r>
              <a:rPr sz="2400" spc="-10" dirty="0">
                <a:latin typeface="Calibri"/>
                <a:cs typeface="Calibri"/>
              </a:rPr>
              <a:t>Input: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32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32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58180" y="1691132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28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71875" y="4867147"/>
            <a:ext cx="2239010" cy="134556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619125">
              <a:lnSpc>
                <a:spcPct val="100000"/>
              </a:lnSpc>
              <a:spcBef>
                <a:spcPts val="965"/>
              </a:spcBef>
            </a:pPr>
            <a:r>
              <a:rPr sz="2400" spc="-50" dirty="0">
                <a:latin typeface="Calibri"/>
                <a:cs typeface="Calibri"/>
              </a:rPr>
              <a:t>6</a:t>
            </a:r>
            <a:endParaRPr sz="2400">
              <a:latin typeface="Calibri"/>
              <a:cs typeface="Calibri"/>
            </a:endParaRPr>
          </a:p>
          <a:p>
            <a:pPr marL="266700" marR="5080" indent="-254635">
              <a:lnSpc>
                <a:spcPct val="100800"/>
              </a:lnSpc>
              <a:spcBef>
                <a:spcPts val="840"/>
              </a:spcBef>
            </a:pPr>
            <a:r>
              <a:rPr sz="2400" dirty="0">
                <a:latin typeface="Calibri"/>
                <a:cs typeface="Calibri"/>
              </a:rPr>
              <a:t>First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hidden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layer: 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6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28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28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120" dirty="0"/>
              <a:t> </a:t>
            </a:r>
            <a:r>
              <a:rPr dirty="0"/>
              <a:t>do</a:t>
            </a:r>
            <a:r>
              <a:rPr spc="-110" dirty="0"/>
              <a:t> </a:t>
            </a:r>
            <a:r>
              <a:rPr spc="-10" dirty="0"/>
              <a:t>convolutional</a:t>
            </a:r>
            <a:r>
              <a:rPr spc="-110" dirty="0"/>
              <a:t> </a:t>
            </a:r>
            <a:r>
              <a:rPr dirty="0"/>
              <a:t>filters</a:t>
            </a:r>
            <a:r>
              <a:rPr spc="-114" dirty="0"/>
              <a:t> </a:t>
            </a:r>
            <a:r>
              <a:rPr spc="-10" dirty="0"/>
              <a:t>learn?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993620" y="2848000"/>
            <a:ext cx="807085" cy="46228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55"/>
              </a:spcBef>
            </a:pPr>
            <a:r>
              <a:rPr sz="2400" spc="-20" dirty="0">
                <a:latin typeface="Calibri"/>
                <a:cs typeface="Calibri"/>
              </a:rPr>
              <a:t>Conv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0134" y="3040722"/>
            <a:ext cx="131851" cy="76200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2358301" y="3309658"/>
            <a:ext cx="76200" cy="534670"/>
          </a:xfrm>
          <a:custGeom>
            <a:avLst/>
            <a:gdLst/>
            <a:ahLst/>
            <a:cxnLst/>
            <a:rect l="l" t="t" r="r" b="b"/>
            <a:pathLst>
              <a:path w="76200" h="534670">
                <a:moveTo>
                  <a:pt x="25396" y="76119"/>
                </a:moveTo>
                <a:lnTo>
                  <a:pt x="22504" y="533958"/>
                </a:lnTo>
                <a:lnTo>
                  <a:pt x="47904" y="534123"/>
                </a:lnTo>
                <a:lnTo>
                  <a:pt x="50794" y="76441"/>
                </a:lnTo>
                <a:lnTo>
                  <a:pt x="50795" y="76280"/>
                </a:lnTo>
                <a:lnTo>
                  <a:pt x="25396" y="76119"/>
                </a:lnTo>
                <a:close/>
              </a:path>
              <a:path w="76200" h="534670">
                <a:moveTo>
                  <a:pt x="69793" y="63423"/>
                </a:moveTo>
                <a:lnTo>
                  <a:pt x="25476" y="63423"/>
                </a:lnTo>
                <a:lnTo>
                  <a:pt x="50876" y="63576"/>
                </a:lnTo>
                <a:lnTo>
                  <a:pt x="50795" y="76280"/>
                </a:lnTo>
                <a:lnTo>
                  <a:pt x="76200" y="76441"/>
                </a:lnTo>
                <a:lnTo>
                  <a:pt x="69868" y="63576"/>
                </a:lnTo>
                <a:lnTo>
                  <a:pt x="69793" y="63423"/>
                </a:lnTo>
                <a:close/>
              </a:path>
              <a:path w="76200" h="534670">
                <a:moveTo>
                  <a:pt x="25476" y="63423"/>
                </a:moveTo>
                <a:lnTo>
                  <a:pt x="25396" y="76119"/>
                </a:lnTo>
                <a:lnTo>
                  <a:pt x="50795" y="76280"/>
                </a:lnTo>
                <a:lnTo>
                  <a:pt x="50876" y="63576"/>
                </a:lnTo>
                <a:lnTo>
                  <a:pt x="25476" y="63423"/>
                </a:lnTo>
                <a:close/>
              </a:path>
              <a:path w="76200" h="534670">
                <a:moveTo>
                  <a:pt x="38582" y="0"/>
                </a:moveTo>
                <a:lnTo>
                  <a:pt x="0" y="75958"/>
                </a:lnTo>
                <a:lnTo>
                  <a:pt x="25396" y="76119"/>
                </a:lnTo>
                <a:lnTo>
                  <a:pt x="25476" y="63423"/>
                </a:lnTo>
                <a:lnTo>
                  <a:pt x="69793" y="63423"/>
                </a:lnTo>
                <a:lnTo>
                  <a:pt x="385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931985" y="2848000"/>
            <a:ext cx="821055" cy="46228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55"/>
              </a:spcBef>
            </a:pPr>
            <a:r>
              <a:rPr sz="2400" spc="-20" dirty="0">
                <a:latin typeface="Calibri"/>
                <a:cs typeface="Calibri"/>
              </a:rPr>
              <a:t>ReLU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87435" y="3042069"/>
            <a:ext cx="109956" cy="7618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52532" y="3040722"/>
            <a:ext cx="143001" cy="7620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86855" y="2410967"/>
            <a:ext cx="5766815" cy="1225296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74664" y="3758184"/>
            <a:ext cx="5794247" cy="1225295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6485978" y="1816100"/>
            <a:ext cx="4920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Linear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classifier: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template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class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5329" y="1295933"/>
            <a:ext cx="1294130" cy="3695700"/>
            <a:chOff x="585329" y="1295933"/>
            <a:chExt cx="1294130" cy="3695700"/>
          </a:xfrm>
        </p:grpSpPr>
        <p:sp>
          <p:nvSpPr>
            <p:cNvPr id="3" name="object 3"/>
            <p:cNvSpPr/>
            <p:nvPr/>
          </p:nvSpPr>
          <p:spPr>
            <a:xfrm>
              <a:off x="594854" y="2296172"/>
              <a:ext cx="284480" cy="2686050"/>
            </a:xfrm>
            <a:custGeom>
              <a:avLst/>
              <a:gdLst/>
              <a:ahLst/>
              <a:cxnLst/>
              <a:rect l="l" t="t" r="r" b="b"/>
              <a:pathLst>
                <a:path w="284480" h="2686050">
                  <a:moveTo>
                    <a:pt x="284153" y="0"/>
                  </a:moveTo>
                  <a:lnTo>
                    <a:pt x="0" y="0"/>
                  </a:lnTo>
                  <a:lnTo>
                    <a:pt x="0" y="2685529"/>
                  </a:lnTo>
                  <a:lnTo>
                    <a:pt x="284153" y="2685529"/>
                  </a:lnTo>
                  <a:lnTo>
                    <a:pt x="284153" y="0"/>
                  </a:lnTo>
                  <a:close/>
                </a:path>
              </a:pathLst>
            </a:custGeom>
            <a:solidFill>
              <a:srgbClr val="F3CCCC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9007" y="1305458"/>
              <a:ext cx="991235" cy="3676650"/>
            </a:xfrm>
            <a:custGeom>
              <a:avLst/>
              <a:gdLst/>
              <a:ahLst/>
              <a:cxnLst/>
              <a:rect l="l" t="t" r="r" b="b"/>
              <a:pathLst>
                <a:path w="991235" h="3676650">
                  <a:moveTo>
                    <a:pt x="990711" y="0"/>
                  </a:moveTo>
                  <a:lnTo>
                    <a:pt x="0" y="990714"/>
                  </a:lnTo>
                  <a:lnTo>
                    <a:pt x="0" y="3676243"/>
                  </a:lnTo>
                  <a:lnTo>
                    <a:pt x="990711" y="2685542"/>
                  </a:lnTo>
                  <a:lnTo>
                    <a:pt x="990711" y="0"/>
                  </a:lnTo>
                  <a:close/>
                </a:path>
              </a:pathLst>
            </a:custGeom>
            <a:solidFill>
              <a:srgbClr val="C4A3A3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4854" y="1305458"/>
              <a:ext cx="1275080" cy="991235"/>
            </a:xfrm>
            <a:custGeom>
              <a:avLst/>
              <a:gdLst/>
              <a:ahLst/>
              <a:cxnLst/>
              <a:rect l="l" t="t" r="r" b="b"/>
              <a:pathLst>
                <a:path w="1275080" h="991235">
                  <a:moveTo>
                    <a:pt x="1274865" y="0"/>
                  </a:moveTo>
                  <a:lnTo>
                    <a:pt x="990715" y="0"/>
                  </a:lnTo>
                  <a:lnTo>
                    <a:pt x="0" y="990714"/>
                  </a:lnTo>
                  <a:lnTo>
                    <a:pt x="284153" y="990714"/>
                  </a:lnTo>
                  <a:lnTo>
                    <a:pt x="1274865" y="0"/>
                  </a:lnTo>
                  <a:close/>
                </a:path>
              </a:pathLst>
            </a:custGeom>
            <a:solidFill>
              <a:srgbClr val="F6D5D5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4854" y="1305458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80" h="3676650">
                  <a:moveTo>
                    <a:pt x="0" y="990712"/>
                  </a:moveTo>
                  <a:lnTo>
                    <a:pt x="990714" y="0"/>
                  </a:lnTo>
                  <a:lnTo>
                    <a:pt x="1274870" y="0"/>
                  </a:lnTo>
                  <a:lnTo>
                    <a:pt x="1274870" y="2685531"/>
                  </a:lnTo>
                  <a:lnTo>
                    <a:pt x="284154" y="3676242"/>
                  </a:lnTo>
                  <a:lnTo>
                    <a:pt x="0" y="3676242"/>
                  </a:lnTo>
                  <a:lnTo>
                    <a:pt x="0" y="990712"/>
                  </a:lnTo>
                  <a:close/>
                </a:path>
                <a:path w="1275080" h="3676650">
                  <a:moveTo>
                    <a:pt x="0" y="990712"/>
                  </a:moveTo>
                  <a:lnTo>
                    <a:pt x="284154" y="990712"/>
                  </a:lnTo>
                  <a:lnTo>
                    <a:pt x="1274870" y="0"/>
                  </a:lnTo>
                </a:path>
                <a:path w="1275080" h="3676650">
                  <a:moveTo>
                    <a:pt x="284154" y="990712"/>
                  </a:moveTo>
                  <a:lnTo>
                    <a:pt x="284154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956117" y="3900665"/>
            <a:ext cx="1875155" cy="50990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310"/>
              </a:spcBef>
            </a:pP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sz="2550" baseline="-16339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sz="26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libri"/>
                <a:cs typeface="Calibri"/>
              </a:rPr>
              <a:t>6x3x5x5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95247" y="4332733"/>
            <a:ext cx="121031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56895" algn="l"/>
              </a:tabLst>
            </a:pPr>
            <a:r>
              <a:rPr sz="3600" spc="-37" baseline="-17361" dirty="0">
                <a:latin typeface="Calibri"/>
                <a:cs typeface="Calibri"/>
              </a:rPr>
              <a:t>32</a:t>
            </a:r>
            <a:r>
              <a:rPr sz="3600" baseline="-17361" dirty="0">
                <a:latin typeface="Calibri"/>
                <a:cs typeface="Calibri"/>
              </a:rPr>
              <a:t>	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sz="2550" baseline="-16339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sz="26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spc="-50" dirty="0">
                <a:solidFill>
                  <a:srgbClr val="0000FF"/>
                </a:solidFill>
                <a:latin typeface="Calibri"/>
                <a:cs typeface="Calibri"/>
              </a:rPr>
              <a:t>6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37253" y="1295933"/>
            <a:ext cx="1294130" cy="3695700"/>
            <a:chOff x="3937253" y="1295933"/>
            <a:chExt cx="1294130" cy="3695700"/>
          </a:xfrm>
        </p:grpSpPr>
        <p:sp>
          <p:nvSpPr>
            <p:cNvPr id="10" name="object 10"/>
            <p:cNvSpPr/>
            <p:nvPr/>
          </p:nvSpPr>
          <p:spPr>
            <a:xfrm>
              <a:off x="3946778" y="2296172"/>
              <a:ext cx="284480" cy="2686050"/>
            </a:xfrm>
            <a:custGeom>
              <a:avLst/>
              <a:gdLst/>
              <a:ahLst/>
              <a:cxnLst/>
              <a:rect l="l" t="t" r="r" b="b"/>
              <a:pathLst>
                <a:path w="284479" h="2686050">
                  <a:moveTo>
                    <a:pt x="284149" y="0"/>
                  </a:moveTo>
                  <a:lnTo>
                    <a:pt x="0" y="0"/>
                  </a:lnTo>
                  <a:lnTo>
                    <a:pt x="0" y="2685529"/>
                  </a:lnTo>
                  <a:lnTo>
                    <a:pt x="284149" y="2685529"/>
                  </a:lnTo>
                  <a:lnTo>
                    <a:pt x="284149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30928" y="1305458"/>
              <a:ext cx="991235" cy="3676650"/>
            </a:xfrm>
            <a:custGeom>
              <a:avLst/>
              <a:gdLst/>
              <a:ahLst/>
              <a:cxnLst/>
              <a:rect l="l" t="t" r="r" b="b"/>
              <a:pathLst>
                <a:path w="991235" h="3676650">
                  <a:moveTo>
                    <a:pt x="990714" y="0"/>
                  </a:moveTo>
                  <a:lnTo>
                    <a:pt x="0" y="990714"/>
                  </a:lnTo>
                  <a:lnTo>
                    <a:pt x="0" y="3676243"/>
                  </a:lnTo>
                  <a:lnTo>
                    <a:pt x="990714" y="2685542"/>
                  </a:lnTo>
                  <a:lnTo>
                    <a:pt x="990714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46778" y="1305458"/>
              <a:ext cx="1275080" cy="991235"/>
            </a:xfrm>
            <a:custGeom>
              <a:avLst/>
              <a:gdLst/>
              <a:ahLst/>
              <a:cxnLst/>
              <a:rect l="l" t="t" r="r" b="b"/>
              <a:pathLst>
                <a:path w="1275079" h="991235">
                  <a:moveTo>
                    <a:pt x="1274864" y="0"/>
                  </a:moveTo>
                  <a:lnTo>
                    <a:pt x="990714" y="0"/>
                  </a:lnTo>
                  <a:lnTo>
                    <a:pt x="0" y="990714"/>
                  </a:lnTo>
                  <a:lnTo>
                    <a:pt x="284149" y="990714"/>
                  </a:lnTo>
                  <a:lnTo>
                    <a:pt x="1274864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46778" y="1305458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990712"/>
                  </a:moveTo>
                  <a:lnTo>
                    <a:pt x="990714" y="0"/>
                  </a:lnTo>
                  <a:lnTo>
                    <a:pt x="1274870" y="0"/>
                  </a:lnTo>
                  <a:lnTo>
                    <a:pt x="1274870" y="2685531"/>
                  </a:lnTo>
                  <a:lnTo>
                    <a:pt x="284154" y="3676242"/>
                  </a:lnTo>
                  <a:lnTo>
                    <a:pt x="0" y="3676242"/>
                  </a:lnTo>
                  <a:lnTo>
                    <a:pt x="0" y="990712"/>
                  </a:lnTo>
                  <a:close/>
                </a:path>
                <a:path w="1275079" h="3676650">
                  <a:moveTo>
                    <a:pt x="0" y="990712"/>
                  </a:moveTo>
                  <a:lnTo>
                    <a:pt x="284154" y="990712"/>
                  </a:lnTo>
                  <a:lnTo>
                    <a:pt x="1274870" y="0"/>
                  </a:lnTo>
                </a:path>
                <a:path w="1275079" h="3676650">
                  <a:moveTo>
                    <a:pt x="284154" y="990712"/>
                  </a:moveTo>
                  <a:lnTo>
                    <a:pt x="284154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72570" y="4455667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28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2372" y="4867147"/>
            <a:ext cx="1797685" cy="134556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516890">
              <a:lnSpc>
                <a:spcPct val="100000"/>
              </a:lnSpc>
              <a:spcBef>
                <a:spcPts val="965"/>
              </a:spcBef>
            </a:pPr>
            <a:r>
              <a:rPr sz="2400" spc="-50" dirty="0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  <a:p>
            <a:pPr marL="494030">
              <a:lnSpc>
                <a:spcPct val="100000"/>
              </a:lnSpc>
              <a:spcBef>
                <a:spcPts val="860"/>
              </a:spcBef>
            </a:pPr>
            <a:r>
              <a:rPr sz="2400" spc="-10" dirty="0">
                <a:latin typeface="Calibri"/>
                <a:cs typeface="Calibri"/>
              </a:rPr>
              <a:t>Input: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32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32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71875" y="4867147"/>
            <a:ext cx="2239010" cy="134556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619125">
              <a:lnSpc>
                <a:spcPct val="100000"/>
              </a:lnSpc>
              <a:spcBef>
                <a:spcPts val="965"/>
              </a:spcBef>
            </a:pPr>
            <a:r>
              <a:rPr sz="2400" spc="-50" dirty="0">
                <a:latin typeface="Calibri"/>
                <a:cs typeface="Calibri"/>
              </a:rPr>
              <a:t>6</a:t>
            </a:r>
            <a:endParaRPr sz="2400">
              <a:latin typeface="Calibri"/>
              <a:cs typeface="Calibri"/>
            </a:endParaRPr>
          </a:p>
          <a:p>
            <a:pPr marL="266700" marR="5080" indent="-254635">
              <a:lnSpc>
                <a:spcPct val="100800"/>
              </a:lnSpc>
              <a:spcBef>
                <a:spcPts val="840"/>
              </a:spcBef>
            </a:pPr>
            <a:r>
              <a:rPr sz="2400" dirty="0">
                <a:latin typeface="Calibri"/>
                <a:cs typeface="Calibri"/>
              </a:rPr>
              <a:t>First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hidden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layer: 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6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28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28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120" dirty="0"/>
              <a:t> </a:t>
            </a:r>
            <a:r>
              <a:rPr dirty="0"/>
              <a:t>do</a:t>
            </a:r>
            <a:r>
              <a:rPr spc="-110" dirty="0"/>
              <a:t> </a:t>
            </a:r>
            <a:r>
              <a:rPr spc="-10" dirty="0"/>
              <a:t>convolutional</a:t>
            </a:r>
            <a:r>
              <a:rPr spc="-110" dirty="0"/>
              <a:t> </a:t>
            </a:r>
            <a:r>
              <a:rPr dirty="0"/>
              <a:t>filters</a:t>
            </a:r>
            <a:r>
              <a:rPr spc="-114" dirty="0"/>
              <a:t> </a:t>
            </a:r>
            <a:r>
              <a:rPr spc="-10" dirty="0"/>
              <a:t>learn?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993620" y="2848000"/>
            <a:ext cx="807085" cy="46228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55"/>
              </a:spcBef>
            </a:pPr>
            <a:r>
              <a:rPr sz="2400" spc="-20" dirty="0">
                <a:latin typeface="Calibri"/>
                <a:cs typeface="Calibri"/>
              </a:rPr>
              <a:t>Conv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0134" y="3040722"/>
            <a:ext cx="131851" cy="76200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2358301" y="3309658"/>
            <a:ext cx="76200" cy="534670"/>
          </a:xfrm>
          <a:custGeom>
            <a:avLst/>
            <a:gdLst/>
            <a:ahLst/>
            <a:cxnLst/>
            <a:rect l="l" t="t" r="r" b="b"/>
            <a:pathLst>
              <a:path w="76200" h="534670">
                <a:moveTo>
                  <a:pt x="25396" y="76119"/>
                </a:moveTo>
                <a:lnTo>
                  <a:pt x="22504" y="533958"/>
                </a:lnTo>
                <a:lnTo>
                  <a:pt x="47904" y="534123"/>
                </a:lnTo>
                <a:lnTo>
                  <a:pt x="50794" y="76441"/>
                </a:lnTo>
                <a:lnTo>
                  <a:pt x="50795" y="76280"/>
                </a:lnTo>
                <a:lnTo>
                  <a:pt x="25396" y="76119"/>
                </a:lnTo>
                <a:close/>
              </a:path>
              <a:path w="76200" h="534670">
                <a:moveTo>
                  <a:pt x="69793" y="63423"/>
                </a:moveTo>
                <a:lnTo>
                  <a:pt x="25476" y="63423"/>
                </a:lnTo>
                <a:lnTo>
                  <a:pt x="50876" y="63576"/>
                </a:lnTo>
                <a:lnTo>
                  <a:pt x="50795" y="76280"/>
                </a:lnTo>
                <a:lnTo>
                  <a:pt x="76200" y="76441"/>
                </a:lnTo>
                <a:lnTo>
                  <a:pt x="69868" y="63576"/>
                </a:lnTo>
                <a:lnTo>
                  <a:pt x="69793" y="63423"/>
                </a:lnTo>
                <a:close/>
              </a:path>
              <a:path w="76200" h="534670">
                <a:moveTo>
                  <a:pt x="25476" y="63423"/>
                </a:moveTo>
                <a:lnTo>
                  <a:pt x="25396" y="76119"/>
                </a:lnTo>
                <a:lnTo>
                  <a:pt x="50795" y="76280"/>
                </a:lnTo>
                <a:lnTo>
                  <a:pt x="50876" y="63576"/>
                </a:lnTo>
                <a:lnTo>
                  <a:pt x="25476" y="63423"/>
                </a:lnTo>
                <a:close/>
              </a:path>
              <a:path w="76200" h="534670">
                <a:moveTo>
                  <a:pt x="38582" y="0"/>
                </a:moveTo>
                <a:lnTo>
                  <a:pt x="0" y="75958"/>
                </a:lnTo>
                <a:lnTo>
                  <a:pt x="25396" y="76119"/>
                </a:lnTo>
                <a:lnTo>
                  <a:pt x="25476" y="63423"/>
                </a:lnTo>
                <a:lnTo>
                  <a:pt x="69793" y="63423"/>
                </a:lnTo>
                <a:lnTo>
                  <a:pt x="385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931985" y="2848000"/>
            <a:ext cx="821055" cy="46228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55"/>
              </a:spcBef>
            </a:pPr>
            <a:r>
              <a:rPr sz="2400" spc="-20" dirty="0">
                <a:latin typeface="Calibri"/>
                <a:cs typeface="Calibri"/>
              </a:rPr>
              <a:t>ReLU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87435" y="3042069"/>
            <a:ext cx="109956" cy="76187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52532" y="3040722"/>
            <a:ext cx="143001" cy="76200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2006244" y="1057147"/>
            <a:ext cx="9436100" cy="1025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584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MLP: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Bank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whole-</a:t>
            </a:r>
            <a:r>
              <a:rPr sz="2400" dirty="0">
                <a:latin typeface="Calibri"/>
                <a:cs typeface="Calibri"/>
              </a:rPr>
              <a:t>image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templates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10"/>
              </a:spcBef>
              <a:tabLst>
                <a:tab pos="3364229" algn="l"/>
              </a:tabLst>
            </a:pPr>
            <a:r>
              <a:rPr sz="2400" spc="-25" dirty="0">
                <a:latin typeface="Calibri"/>
                <a:cs typeface="Calibri"/>
              </a:rPr>
              <a:t>32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28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96252" y="1512023"/>
            <a:ext cx="4705934" cy="4696161"/>
          </a:xfrm>
          <a:prstGeom prst="rect">
            <a:avLst/>
          </a:prstGeom>
        </p:spPr>
      </p:pic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5329" y="1295933"/>
            <a:ext cx="1294130" cy="3695700"/>
            <a:chOff x="585329" y="1295933"/>
            <a:chExt cx="1294130" cy="3695700"/>
          </a:xfrm>
        </p:grpSpPr>
        <p:sp>
          <p:nvSpPr>
            <p:cNvPr id="3" name="object 3"/>
            <p:cNvSpPr/>
            <p:nvPr/>
          </p:nvSpPr>
          <p:spPr>
            <a:xfrm>
              <a:off x="594854" y="2296172"/>
              <a:ext cx="284480" cy="2686050"/>
            </a:xfrm>
            <a:custGeom>
              <a:avLst/>
              <a:gdLst/>
              <a:ahLst/>
              <a:cxnLst/>
              <a:rect l="l" t="t" r="r" b="b"/>
              <a:pathLst>
                <a:path w="284480" h="2686050">
                  <a:moveTo>
                    <a:pt x="284153" y="0"/>
                  </a:moveTo>
                  <a:lnTo>
                    <a:pt x="0" y="0"/>
                  </a:lnTo>
                  <a:lnTo>
                    <a:pt x="0" y="2685529"/>
                  </a:lnTo>
                  <a:lnTo>
                    <a:pt x="284153" y="2685529"/>
                  </a:lnTo>
                  <a:lnTo>
                    <a:pt x="284153" y="0"/>
                  </a:lnTo>
                  <a:close/>
                </a:path>
              </a:pathLst>
            </a:custGeom>
            <a:solidFill>
              <a:srgbClr val="F3CCCC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9007" y="1305458"/>
              <a:ext cx="991235" cy="3676650"/>
            </a:xfrm>
            <a:custGeom>
              <a:avLst/>
              <a:gdLst/>
              <a:ahLst/>
              <a:cxnLst/>
              <a:rect l="l" t="t" r="r" b="b"/>
              <a:pathLst>
                <a:path w="991235" h="3676650">
                  <a:moveTo>
                    <a:pt x="990711" y="0"/>
                  </a:moveTo>
                  <a:lnTo>
                    <a:pt x="0" y="990714"/>
                  </a:lnTo>
                  <a:lnTo>
                    <a:pt x="0" y="3676243"/>
                  </a:lnTo>
                  <a:lnTo>
                    <a:pt x="990711" y="2685542"/>
                  </a:lnTo>
                  <a:lnTo>
                    <a:pt x="990711" y="0"/>
                  </a:lnTo>
                  <a:close/>
                </a:path>
              </a:pathLst>
            </a:custGeom>
            <a:solidFill>
              <a:srgbClr val="C4A3A3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4854" y="1305458"/>
              <a:ext cx="1275080" cy="991235"/>
            </a:xfrm>
            <a:custGeom>
              <a:avLst/>
              <a:gdLst/>
              <a:ahLst/>
              <a:cxnLst/>
              <a:rect l="l" t="t" r="r" b="b"/>
              <a:pathLst>
                <a:path w="1275080" h="991235">
                  <a:moveTo>
                    <a:pt x="1274865" y="0"/>
                  </a:moveTo>
                  <a:lnTo>
                    <a:pt x="990715" y="0"/>
                  </a:lnTo>
                  <a:lnTo>
                    <a:pt x="0" y="990714"/>
                  </a:lnTo>
                  <a:lnTo>
                    <a:pt x="284153" y="990714"/>
                  </a:lnTo>
                  <a:lnTo>
                    <a:pt x="1274865" y="0"/>
                  </a:lnTo>
                  <a:close/>
                </a:path>
              </a:pathLst>
            </a:custGeom>
            <a:solidFill>
              <a:srgbClr val="F6D5D5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4854" y="1305458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80" h="3676650">
                  <a:moveTo>
                    <a:pt x="0" y="990712"/>
                  </a:moveTo>
                  <a:lnTo>
                    <a:pt x="990714" y="0"/>
                  </a:lnTo>
                  <a:lnTo>
                    <a:pt x="1274870" y="0"/>
                  </a:lnTo>
                  <a:lnTo>
                    <a:pt x="1274870" y="2685531"/>
                  </a:lnTo>
                  <a:lnTo>
                    <a:pt x="284154" y="3676242"/>
                  </a:lnTo>
                  <a:lnTo>
                    <a:pt x="0" y="3676242"/>
                  </a:lnTo>
                  <a:lnTo>
                    <a:pt x="0" y="990712"/>
                  </a:lnTo>
                  <a:close/>
                </a:path>
                <a:path w="1275080" h="3676650">
                  <a:moveTo>
                    <a:pt x="0" y="990712"/>
                  </a:moveTo>
                  <a:lnTo>
                    <a:pt x="284154" y="990712"/>
                  </a:lnTo>
                  <a:lnTo>
                    <a:pt x="1274870" y="0"/>
                  </a:lnTo>
                </a:path>
                <a:path w="1275080" h="3676650">
                  <a:moveTo>
                    <a:pt x="284154" y="990712"/>
                  </a:moveTo>
                  <a:lnTo>
                    <a:pt x="284154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956117" y="3900665"/>
            <a:ext cx="1875155" cy="50990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310"/>
              </a:spcBef>
            </a:pP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sz="2550" baseline="-16339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sz="26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libri"/>
                <a:cs typeface="Calibri"/>
              </a:rPr>
              <a:t>6x3x5x5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95247" y="4332733"/>
            <a:ext cx="121031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56895" algn="l"/>
              </a:tabLst>
            </a:pPr>
            <a:r>
              <a:rPr sz="3600" spc="-37" baseline="-17361" dirty="0">
                <a:latin typeface="Calibri"/>
                <a:cs typeface="Calibri"/>
              </a:rPr>
              <a:t>32</a:t>
            </a:r>
            <a:r>
              <a:rPr sz="3600" baseline="-17361" dirty="0">
                <a:latin typeface="Calibri"/>
                <a:cs typeface="Calibri"/>
              </a:rPr>
              <a:t>	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sz="2550" baseline="-16339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sz="26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spc="-50" dirty="0">
                <a:solidFill>
                  <a:srgbClr val="0000FF"/>
                </a:solidFill>
                <a:latin typeface="Calibri"/>
                <a:cs typeface="Calibri"/>
              </a:rPr>
              <a:t>6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37253" y="1295933"/>
            <a:ext cx="1294130" cy="3695700"/>
            <a:chOff x="3937253" y="1295933"/>
            <a:chExt cx="1294130" cy="3695700"/>
          </a:xfrm>
        </p:grpSpPr>
        <p:sp>
          <p:nvSpPr>
            <p:cNvPr id="10" name="object 10"/>
            <p:cNvSpPr/>
            <p:nvPr/>
          </p:nvSpPr>
          <p:spPr>
            <a:xfrm>
              <a:off x="3946778" y="2296172"/>
              <a:ext cx="284480" cy="2686050"/>
            </a:xfrm>
            <a:custGeom>
              <a:avLst/>
              <a:gdLst/>
              <a:ahLst/>
              <a:cxnLst/>
              <a:rect l="l" t="t" r="r" b="b"/>
              <a:pathLst>
                <a:path w="284479" h="2686050">
                  <a:moveTo>
                    <a:pt x="284149" y="0"/>
                  </a:moveTo>
                  <a:lnTo>
                    <a:pt x="0" y="0"/>
                  </a:lnTo>
                  <a:lnTo>
                    <a:pt x="0" y="2685529"/>
                  </a:lnTo>
                  <a:lnTo>
                    <a:pt x="284149" y="2685529"/>
                  </a:lnTo>
                  <a:lnTo>
                    <a:pt x="284149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30928" y="1305458"/>
              <a:ext cx="991235" cy="3676650"/>
            </a:xfrm>
            <a:custGeom>
              <a:avLst/>
              <a:gdLst/>
              <a:ahLst/>
              <a:cxnLst/>
              <a:rect l="l" t="t" r="r" b="b"/>
              <a:pathLst>
                <a:path w="991235" h="3676650">
                  <a:moveTo>
                    <a:pt x="990714" y="0"/>
                  </a:moveTo>
                  <a:lnTo>
                    <a:pt x="0" y="990714"/>
                  </a:lnTo>
                  <a:lnTo>
                    <a:pt x="0" y="3676243"/>
                  </a:lnTo>
                  <a:lnTo>
                    <a:pt x="990714" y="2685542"/>
                  </a:lnTo>
                  <a:lnTo>
                    <a:pt x="990714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46778" y="1305458"/>
              <a:ext cx="1275080" cy="991235"/>
            </a:xfrm>
            <a:custGeom>
              <a:avLst/>
              <a:gdLst/>
              <a:ahLst/>
              <a:cxnLst/>
              <a:rect l="l" t="t" r="r" b="b"/>
              <a:pathLst>
                <a:path w="1275079" h="991235">
                  <a:moveTo>
                    <a:pt x="1274864" y="0"/>
                  </a:moveTo>
                  <a:lnTo>
                    <a:pt x="990714" y="0"/>
                  </a:lnTo>
                  <a:lnTo>
                    <a:pt x="0" y="990714"/>
                  </a:lnTo>
                  <a:lnTo>
                    <a:pt x="284149" y="990714"/>
                  </a:lnTo>
                  <a:lnTo>
                    <a:pt x="1274864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46778" y="1305458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990712"/>
                  </a:moveTo>
                  <a:lnTo>
                    <a:pt x="990714" y="0"/>
                  </a:lnTo>
                  <a:lnTo>
                    <a:pt x="1274870" y="0"/>
                  </a:lnTo>
                  <a:lnTo>
                    <a:pt x="1274870" y="2685531"/>
                  </a:lnTo>
                  <a:lnTo>
                    <a:pt x="284154" y="3676242"/>
                  </a:lnTo>
                  <a:lnTo>
                    <a:pt x="0" y="3676242"/>
                  </a:lnTo>
                  <a:lnTo>
                    <a:pt x="0" y="990712"/>
                  </a:lnTo>
                  <a:close/>
                </a:path>
                <a:path w="1275079" h="3676650">
                  <a:moveTo>
                    <a:pt x="0" y="990712"/>
                  </a:moveTo>
                  <a:lnTo>
                    <a:pt x="284154" y="990712"/>
                  </a:lnTo>
                  <a:lnTo>
                    <a:pt x="1274870" y="0"/>
                  </a:lnTo>
                </a:path>
                <a:path w="1275079" h="3676650">
                  <a:moveTo>
                    <a:pt x="284154" y="990712"/>
                  </a:moveTo>
                  <a:lnTo>
                    <a:pt x="284154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72570" y="4455667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28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78655" y="4976876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Calibri"/>
                <a:cs typeface="Calibri"/>
              </a:rPr>
              <a:t>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2372" y="4867147"/>
            <a:ext cx="1797685" cy="134556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516890">
              <a:lnSpc>
                <a:spcPct val="100000"/>
              </a:lnSpc>
              <a:spcBef>
                <a:spcPts val="965"/>
              </a:spcBef>
            </a:pPr>
            <a:r>
              <a:rPr sz="2400" spc="-50" dirty="0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  <a:p>
            <a:pPr marL="494030">
              <a:lnSpc>
                <a:spcPct val="100000"/>
              </a:lnSpc>
              <a:spcBef>
                <a:spcPts val="860"/>
              </a:spcBef>
            </a:pPr>
            <a:r>
              <a:rPr sz="2400" spc="-10" dirty="0">
                <a:latin typeface="Calibri"/>
                <a:cs typeface="Calibri"/>
              </a:rPr>
              <a:t>Input: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32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32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120" dirty="0"/>
              <a:t> </a:t>
            </a:r>
            <a:r>
              <a:rPr dirty="0"/>
              <a:t>do</a:t>
            </a:r>
            <a:r>
              <a:rPr spc="-110" dirty="0"/>
              <a:t> </a:t>
            </a:r>
            <a:r>
              <a:rPr spc="-10" dirty="0"/>
              <a:t>convolutional</a:t>
            </a:r>
            <a:r>
              <a:rPr spc="-110" dirty="0"/>
              <a:t> </a:t>
            </a:r>
            <a:r>
              <a:rPr dirty="0"/>
              <a:t>filters</a:t>
            </a:r>
            <a:r>
              <a:rPr spc="-114" dirty="0"/>
              <a:t> </a:t>
            </a:r>
            <a:r>
              <a:rPr spc="-10" dirty="0"/>
              <a:t>learn?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371875" y="5452364"/>
            <a:ext cx="223901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700" marR="5080" indent="-254635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latin typeface="Calibri"/>
                <a:cs typeface="Calibri"/>
              </a:rPr>
              <a:t>First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hidden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layer: 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6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28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28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93620" y="2848000"/>
            <a:ext cx="807085" cy="46228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55"/>
              </a:spcBef>
            </a:pPr>
            <a:r>
              <a:rPr sz="2400" spc="-20" dirty="0">
                <a:latin typeface="Calibri"/>
                <a:cs typeface="Calibri"/>
              </a:rPr>
              <a:t>Conv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0134" y="3040722"/>
            <a:ext cx="131851" cy="76200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2358301" y="3309658"/>
            <a:ext cx="76200" cy="534670"/>
          </a:xfrm>
          <a:custGeom>
            <a:avLst/>
            <a:gdLst/>
            <a:ahLst/>
            <a:cxnLst/>
            <a:rect l="l" t="t" r="r" b="b"/>
            <a:pathLst>
              <a:path w="76200" h="534670">
                <a:moveTo>
                  <a:pt x="25396" y="76119"/>
                </a:moveTo>
                <a:lnTo>
                  <a:pt x="22504" y="533958"/>
                </a:lnTo>
                <a:lnTo>
                  <a:pt x="47904" y="534123"/>
                </a:lnTo>
                <a:lnTo>
                  <a:pt x="50794" y="76441"/>
                </a:lnTo>
                <a:lnTo>
                  <a:pt x="50795" y="76280"/>
                </a:lnTo>
                <a:lnTo>
                  <a:pt x="25396" y="76119"/>
                </a:lnTo>
                <a:close/>
              </a:path>
              <a:path w="76200" h="534670">
                <a:moveTo>
                  <a:pt x="69793" y="63423"/>
                </a:moveTo>
                <a:lnTo>
                  <a:pt x="25476" y="63423"/>
                </a:lnTo>
                <a:lnTo>
                  <a:pt x="50876" y="63576"/>
                </a:lnTo>
                <a:lnTo>
                  <a:pt x="50795" y="76280"/>
                </a:lnTo>
                <a:lnTo>
                  <a:pt x="76200" y="76441"/>
                </a:lnTo>
                <a:lnTo>
                  <a:pt x="69868" y="63576"/>
                </a:lnTo>
                <a:lnTo>
                  <a:pt x="69793" y="63423"/>
                </a:lnTo>
                <a:close/>
              </a:path>
              <a:path w="76200" h="534670">
                <a:moveTo>
                  <a:pt x="25476" y="63423"/>
                </a:moveTo>
                <a:lnTo>
                  <a:pt x="25396" y="76119"/>
                </a:lnTo>
                <a:lnTo>
                  <a:pt x="50795" y="76280"/>
                </a:lnTo>
                <a:lnTo>
                  <a:pt x="50876" y="63576"/>
                </a:lnTo>
                <a:lnTo>
                  <a:pt x="25476" y="63423"/>
                </a:lnTo>
                <a:close/>
              </a:path>
              <a:path w="76200" h="534670">
                <a:moveTo>
                  <a:pt x="38582" y="0"/>
                </a:moveTo>
                <a:lnTo>
                  <a:pt x="0" y="75958"/>
                </a:lnTo>
                <a:lnTo>
                  <a:pt x="25396" y="76119"/>
                </a:lnTo>
                <a:lnTo>
                  <a:pt x="25476" y="63423"/>
                </a:lnTo>
                <a:lnTo>
                  <a:pt x="69793" y="63423"/>
                </a:lnTo>
                <a:lnTo>
                  <a:pt x="385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1985" y="2848000"/>
            <a:ext cx="821055" cy="46228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55"/>
              </a:spcBef>
            </a:pPr>
            <a:r>
              <a:rPr sz="2400" spc="-20" dirty="0">
                <a:latin typeface="Calibri"/>
                <a:cs typeface="Calibri"/>
              </a:rPr>
              <a:t>ReLU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87435" y="3042069"/>
            <a:ext cx="109956" cy="7618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52532" y="3040722"/>
            <a:ext cx="143001" cy="76200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2006244" y="1057147"/>
            <a:ext cx="10048875" cy="102552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4321175" marR="5080">
              <a:lnSpc>
                <a:spcPts val="2900"/>
              </a:lnSpc>
              <a:spcBef>
                <a:spcPts val="180"/>
              </a:spcBef>
            </a:pPr>
            <a:r>
              <a:rPr sz="2400" spc="-35" dirty="0">
                <a:latin typeface="Calibri"/>
                <a:cs typeface="Calibri"/>
              </a:rPr>
              <a:t>First-</a:t>
            </a:r>
            <a:r>
              <a:rPr sz="2400" dirty="0">
                <a:latin typeface="Calibri"/>
                <a:cs typeface="Calibri"/>
              </a:rPr>
              <a:t>layer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conv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filters: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local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image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templates </a:t>
            </a:r>
            <a:r>
              <a:rPr sz="2400" dirty="0">
                <a:latin typeface="Calibri"/>
                <a:cs typeface="Calibri"/>
              </a:rPr>
              <a:t>(Often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learns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oriented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edges,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opposing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colors)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1989"/>
              </a:lnSpc>
              <a:tabLst>
                <a:tab pos="3364229" algn="l"/>
              </a:tabLst>
            </a:pPr>
            <a:r>
              <a:rPr sz="2400" spc="-25" dirty="0">
                <a:latin typeface="Calibri"/>
                <a:cs typeface="Calibri"/>
              </a:rPr>
              <a:t>32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28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44968" y="1913339"/>
            <a:ext cx="3738397" cy="3738397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7137793" y="5693155"/>
            <a:ext cx="4064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AlexNet: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64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filters,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each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3x11x11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5329" y="1295933"/>
            <a:ext cx="1294130" cy="3695700"/>
            <a:chOff x="585329" y="1295933"/>
            <a:chExt cx="1294130" cy="3695700"/>
          </a:xfrm>
        </p:grpSpPr>
        <p:sp>
          <p:nvSpPr>
            <p:cNvPr id="3" name="object 3"/>
            <p:cNvSpPr/>
            <p:nvPr/>
          </p:nvSpPr>
          <p:spPr>
            <a:xfrm>
              <a:off x="594854" y="2296172"/>
              <a:ext cx="284480" cy="2686050"/>
            </a:xfrm>
            <a:custGeom>
              <a:avLst/>
              <a:gdLst/>
              <a:ahLst/>
              <a:cxnLst/>
              <a:rect l="l" t="t" r="r" b="b"/>
              <a:pathLst>
                <a:path w="284480" h="2686050">
                  <a:moveTo>
                    <a:pt x="284153" y="0"/>
                  </a:moveTo>
                  <a:lnTo>
                    <a:pt x="0" y="0"/>
                  </a:lnTo>
                  <a:lnTo>
                    <a:pt x="0" y="2685529"/>
                  </a:lnTo>
                  <a:lnTo>
                    <a:pt x="284153" y="2685529"/>
                  </a:lnTo>
                  <a:lnTo>
                    <a:pt x="284153" y="0"/>
                  </a:lnTo>
                  <a:close/>
                </a:path>
              </a:pathLst>
            </a:custGeom>
            <a:solidFill>
              <a:srgbClr val="F3CCCC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9007" y="1305458"/>
              <a:ext cx="991235" cy="3676650"/>
            </a:xfrm>
            <a:custGeom>
              <a:avLst/>
              <a:gdLst/>
              <a:ahLst/>
              <a:cxnLst/>
              <a:rect l="l" t="t" r="r" b="b"/>
              <a:pathLst>
                <a:path w="991235" h="3676650">
                  <a:moveTo>
                    <a:pt x="990711" y="0"/>
                  </a:moveTo>
                  <a:lnTo>
                    <a:pt x="0" y="990714"/>
                  </a:lnTo>
                  <a:lnTo>
                    <a:pt x="0" y="3676243"/>
                  </a:lnTo>
                  <a:lnTo>
                    <a:pt x="990711" y="2685542"/>
                  </a:lnTo>
                  <a:lnTo>
                    <a:pt x="990711" y="0"/>
                  </a:lnTo>
                  <a:close/>
                </a:path>
              </a:pathLst>
            </a:custGeom>
            <a:solidFill>
              <a:srgbClr val="C4A3A3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4854" y="1305458"/>
              <a:ext cx="1275080" cy="991235"/>
            </a:xfrm>
            <a:custGeom>
              <a:avLst/>
              <a:gdLst/>
              <a:ahLst/>
              <a:cxnLst/>
              <a:rect l="l" t="t" r="r" b="b"/>
              <a:pathLst>
                <a:path w="1275080" h="991235">
                  <a:moveTo>
                    <a:pt x="1274865" y="0"/>
                  </a:moveTo>
                  <a:lnTo>
                    <a:pt x="990715" y="0"/>
                  </a:lnTo>
                  <a:lnTo>
                    <a:pt x="0" y="990714"/>
                  </a:lnTo>
                  <a:lnTo>
                    <a:pt x="284153" y="990714"/>
                  </a:lnTo>
                  <a:lnTo>
                    <a:pt x="1274865" y="0"/>
                  </a:lnTo>
                  <a:close/>
                </a:path>
              </a:pathLst>
            </a:custGeom>
            <a:solidFill>
              <a:srgbClr val="F6D5D5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4854" y="1305458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80" h="3676650">
                  <a:moveTo>
                    <a:pt x="0" y="990712"/>
                  </a:moveTo>
                  <a:lnTo>
                    <a:pt x="990714" y="0"/>
                  </a:lnTo>
                  <a:lnTo>
                    <a:pt x="1274870" y="0"/>
                  </a:lnTo>
                  <a:lnTo>
                    <a:pt x="1274870" y="2685531"/>
                  </a:lnTo>
                  <a:lnTo>
                    <a:pt x="284154" y="3676242"/>
                  </a:lnTo>
                  <a:lnTo>
                    <a:pt x="0" y="3676242"/>
                  </a:lnTo>
                  <a:lnTo>
                    <a:pt x="0" y="990712"/>
                  </a:lnTo>
                  <a:close/>
                </a:path>
                <a:path w="1275080" h="3676650">
                  <a:moveTo>
                    <a:pt x="0" y="990712"/>
                  </a:moveTo>
                  <a:lnTo>
                    <a:pt x="284154" y="990712"/>
                  </a:lnTo>
                  <a:lnTo>
                    <a:pt x="1274870" y="0"/>
                  </a:lnTo>
                </a:path>
                <a:path w="1275080" h="3676650">
                  <a:moveTo>
                    <a:pt x="284154" y="990712"/>
                  </a:moveTo>
                  <a:lnTo>
                    <a:pt x="284154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495247" y="3927349"/>
            <a:ext cx="2259965" cy="827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6895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sz="2550" baseline="-16339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sz="26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libri"/>
                <a:cs typeface="Calibri"/>
              </a:rPr>
              <a:t>6x3x5x5</a:t>
            </a:r>
            <a:endParaRPr sz="26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70"/>
              </a:spcBef>
              <a:tabLst>
                <a:tab pos="556895" algn="l"/>
              </a:tabLst>
            </a:pPr>
            <a:r>
              <a:rPr sz="3600" spc="-37" baseline="-17361" dirty="0">
                <a:latin typeface="Calibri"/>
                <a:cs typeface="Calibri"/>
              </a:rPr>
              <a:t>32</a:t>
            </a:r>
            <a:r>
              <a:rPr sz="3600" baseline="-17361" dirty="0">
                <a:latin typeface="Calibri"/>
                <a:cs typeface="Calibri"/>
              </a:rPr>
              <a:t>	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sz="2550" baseline="-16339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sz="26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spc="-50" dirty="0">
                <a:solidFill>
                  <a:srgbClr val="0000FF"/>
                </a:solidFill>
                <a:latin typeface="Calibri"/>
                <a:cs typeface="Calibri"/>
              </a:rPr>
              <a:t>6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06244" y="1691132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32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37253" y="1295933"/>
            <a:ext cx="1294130" cy="3695700"/>
            <a:chOff x="3937253" y="1295933"/>
            <a:chExt cx="1294130" cy="3695700"/>
          </a:xfrm>
        </p:grpSpPr>
        <p:sp>
          <p:nvSpPr>
            <p:cNvPr id="10" name="object 10"/>
            <p:cNvSpPr/>
            <p:nvPr/>
          </p:nvSpPr>
          <p:spPr>
            <a:xfrm>
              <a:off x="3946778" y="2296172"/>
              <a:ext cx="284480" cy="2686050"/>
            </a:xfrm>
            <a:custGeom>
              <a:avLst/>
              <a:gdLst/>
              <a:ahLst/>
              <a:cxnLst/>
              <a:rect l="l" t="t" r="r" b="b"/>
              <a:pathLst>
                <a:path w="284479" h="2686050">
                  <a:moveTo>
                    <a:pt x="284149" y="0"/>
                  </a:moveTo>
                  <a:lnTo>
                    <a:pt x="0" y="0"/>
                  </a:lnTo>
                  <a:lnTo>
                    <a:pt x="0" y="2685529"/>
                  </a:lnTo>
                  <a:lnTo>
                    <a:pt x="284149" y="2685529"/>
                  </a:lnTo>
                  <a:lnTo>
                    <a:pt x="284149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30928" y="1305458"/>
              <a:ext cx="991235" cy="3676650"/>
            </a:xfrm>
            <a:custGeom>
              <a:avLst/>
              <a:gdLst/>
              <a:ahLst/>
              <a:cxnLst/>
              <a:rect l="l" t="t" r="r" b="b"/>
              <a:pathLst>
                <a:path w="991235" h="3676650">
                  <a:moveTo>
                    <a:pt x="990714" y="0"/>
                  </a:moveTo>
                  <a:lnTo>
                    <a:pt x="0" y="990714"/>
                  </a:lnTo>
                  <a:lnTo>
                    <a:pt x="0" y="3676243"/>
                  </a:lnTo>
                  <a:lnTo>
                    <a:pt x="990714" y="2685542"/>
                  </a:lnTo>
                  <a:lnTo>
                    <a:pt x="990714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46778" y="1305458"/>
              <a:ext cx="1275080" cy="991235"/>
            </a:xfrm>
            <a:custGeom>
              <a:avLst/>
              <a:gdLst/>
              <a:ahLst/>
              <a:cxnLst/>
              <a:rect l="l" t="t" r="r" b="b"/>
              <a:pathLst>
                <a:path w="1275079" h="991235">
                  <a:moveTo>
                    <a:pt x="1274864" y="0"/>
                  </a:moveTo>
                  <a:lnTo>
                    <a:pt x="990714" y="0"/>
                  </a:lnTo>
                  <a:lnTo>
                    <a:pt x="0" y="990714"/>
                  </a:lnTo>
                  <a:lnTo>
                    <a:pt x="284149" y="990714"/>
                  </a:lnTo>
                  <a:lnTo>
                    <a:pt x="1274864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46778" y="1305458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79" h="3676650">
                  <a:moveTo>
                    <a:pt x="0" y="990712"/>
                  </a:moveTo>
                  <a:lnTo>
                    <a:pt x="990714" y="0"/>
                  </a:lnTo>
                  <a:lnTo>
                    <a:pt x="1274870" y="0"/>
                  </a:lnTo>
                  <a:lnTo>
                    <a:pt x="1274870" y="2685531"/>
                  </a:lnTo>
                  <a:lnTo>
                    <a:pt x="284154" y="3676242"/>
                  </a:lnTo>
                  <a:lnTo>
                    <a:pt x="0" y="3676242"/>
                  </a:lnTo>
                  <a:lnTo>
                    <a:pt x="0" y="990712"/>
                  </a:lnTo>
                  <a:close/>
                </a:path>
                <a:path w="1275079" h="3676650">
                  <a:moveTo>
                    <a:pt x="0" y="990712"/>
                  </a:moveTo>
                  <a:lnTo>
                    <a:pt x="284154" y="990712"/>
                  </a:lnTo>
                  <a:lnTo>
                    <a:pt x="1274870" y="0"/>
                  </a:lnTo>
                </a:path>
                <a:path w="1275079" h="3676650">
                  <a:moveTo>
                    <a:pt x="284154" y="990712"/>
                  </a:moveTo>
                  <a:lnTo>
                    <a:pt x="284154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72570" y="4455667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28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2372" y="4867147"/>
            <a:ext cx="1797685" cy="134556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516890">
              <a:lnSpc>
                <a:spcPct val="100000"/>
              </a:lnSpc>
              <a:spcBef>
                <a:spcPts val="965"/>
              </a:spcBef>
            </a:pPr>
            <a:r>
              <a:rPr sz="2400" spc="-50" dirty="0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  <a:p>
            <a:pPr marL="494030">
              <a:lnSpc>
                <a:spcPct val="100000"/>
              </a:lnSpc>
              <a:spcBef>
                <a:spcPts val="860"/>
              </a:spcBef>
            </a:pPr>
            <a:r>
              <a:rPr sz="2400" spc="-10" dirty="0">
                <a:latin typeface="Calibri"/>
                <a:cs typeface="Calibri"/>
              </a:rPr>
              <a:t>Input: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32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32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58180" y="1691132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28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71875" y="4867147"/>
            <a:ext cx="2239010" cy="134556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619125">
              <a:lnSpc>
                <a:spcPct val="100000"/>
              </a:lnSpc>
              <a:spcBef>
                <a:spcPts val="965"/>
              </a:spcBef>
            </a:pPr>
            <a:r>
              <a:rPr sz="2400" spc="-50" dirty="0">
                <a:latin typeface="Calibri"/>
                <a:cs typeface="Calibri"/>
              </a:rPr>
              <a:t>6</a:t>
            </a:r>
            <a:endParaRPr sz="2400">
              <a:latin typeface="Calibri"/>
              <a:cs typeface="Calibri"/>
            </a:endParaRPr>
          </a:p>
          <a:p>
            <a:pPr marL="266700" marR="5080" indent="-254635">
              <a:lnSpc>
                <a:spcPct val="100800"/>
              </a:lnSpc>
              <a:spcBef>
                <a:spcPts val="840"/>
              </a:spcBef>
            </a:pPr>
            <a:r>
              <a:rPr sz="2400" dirty="0">
                <a:latin typeface="Calibri"/>
                <a:cs typeface="Calibri"/>
              </a:rPr>
              <a:t>First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hidden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layer: 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6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28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28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A</a:t>
            </a:r>
            <a:r>
              <a:rPr spc="-70" dirty="0"/>
              <a:t> </a:t>
            </a:r>
            <a:r>
              <a:rPr dirty="0"/>
              <a:t>closer</a:t>
            </a:r>
            <a:r>
              <a:rPr spc="-65" dirty="0"/>
              <a:t> </a:t>
            </a:r>
            <a:r>
              <a:rPr dirty="0"/>
              <a:t>look</a:t>
            </a:r>
            <a:r>
              <a:rPr spc="-70" dirty="0"/>
              <a:t> </a:t>
            </a:r>
            <a:r>
              <a:rPr dirty="0"/>
              <a:t>at</a:t>
            </a:r>
            <a:r>
              <a:rPr spc="-65" dirty="0"/>
              <a:t> </a:t>
            </a:r>
            <a:r>
              <a:rPr dirty="0"/>
              <a:t>spatial</a:t>
            </a:r>
            <a:r>
              <a:rPr spc="-60" dirty="0"/>
              <a:t> </a:t>
            </a:r>
            <a:r>
              <a:rPr spc="-10" dirty="0"/>
              <a:t>dimensions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993620" y="2848000"/>
            <a:ext cx="807085" cy="46228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55"/>
              </a:spcBef>
            </a:pPr>
            <a:r>
              <a:rPr sz="2400" spc="-20" dirty="0">
                <a:latin typeface="Calibri"/>
                <a:cs typeface="Calibri"/>
              </a:rPr>
              <a:t>Conv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0134" y="3040722"/>
            <a:ext cx="131851" cy="76200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2358301" y="3309658"/>
            <a:ext cx="76200" cy="534670"/>
          </a:xfrm>
          <a:custGeom>
            <a:avLst/>
            <a:gdLst/>
            <a:ahLst/>
            <a:cxnLst/>
            <a:rect l="l" t="t" r="r" b="b"/>
            <a:pathLst>
              <a:path w="76200" h="534670">
                <a:moveTo>
                  <a:pt x="25396" y="76119"/>
                </a:moveTo>
                <a:lnTo>
                  <a:pt x="22504" y="533958"/>
                </a:lnTo>
                <a:lnTo>
                  <a:pt x="47904" y="534123"/>
                </a:lnTo>
                <a:lnTo>
                  <a:pt x="50794" y="76441"/>
                </a:lnTo>
                <a:lnTo>
                  <a:pt x="50795" y="76280"/>
                </a:lnTo>
                <a:lnTo>
                  <a:pt x="25396" y="76119"/>
                </a:lnTo>
                <a:close/>
              </a:path>
              <a:path w="76200" h="534670">
                <a:moveTo>
                  <a:pt x="69793" y="63423"/>
                </a:moveTo>
                <a:lnTo>
                  <a:pt x="25476" y="63423"/>
                </a:lnTo>
                <a:lnTo>
                  <a:pt x="50876" y="63576"/>
                </a:lnTo>
                <a:lnTo>
                  <a:pt x="50795" y="76280"/>
                </a:lnTo>
                <a:lnTo>
                  <a:pt x="76200" y="76441"/>
                </a:lnTo>
                <a:lnTo>
                  <a:pt x="69868" y="63576"/>
                </a:lnTo>
                <a:lnTo>
                  <a:pt x="69793" y="63423"/>
                </a:lnTo>
                <a:close/>
              </a:path>
              <a:path w="76200" h="534670">
                <a:moveTo>
                  <a:pt x="25476" y="63423"/>
                </a:moveTo>
                <a:lnTo>
                  <a:pt x="25396" y="76119"/>
                </a:lnTo>
                <a:lnTo>
                  <a:pt x="50795" y="76280"/>
                </a:lnTo>
                <a:lnTo>
                  <a:pt x="50876" y="63576"/>
                </a:lnTo>
                <a:lnTo>
                  <a:pt x="25476" y="63423"/>
                </a:lnTo>
                <a:close/>
              </a:path>
              <a:path w="76200" h="534670">
                <a:moveTo>
                  <a:pt x="38582" y="0"/>
                </a:moveTo>
                <a:lnTo>
                  <a:pt x="0" y="75958"/>
                </a:lnTo>
                <a:lnTo>
                  <a:pt x="25396" y="76119"/>
                </a:lnTo>
                <a:lnTo>
                  <a:pt x="25476" y="63423"/>
                </a:lnTo>
                <a:lnTo>
                  <a:pt x="69793" y="63423"/>
                </a:lnTo>
                <a:lnTo>
                  <a:pt x="385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1985" y="2848000"/>
            <a:ext cx="821055" cy="46228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55"/>
              </a:spcBef>
            </a:pPr>
            <a:r>
              <a:rPr sz="2400" spc="-20" dirty="0">
                <a:latin typeface="Calibri"/>
                <a:cs typeface="Calibri"/>
              </a:rPr>
              <a:t>ReLU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87435" y="3042069"/>
            <a:ext cx="109956" cy="7618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52532" y="3040722"/>
            <a:ext cx="143001" cy="76200"/>
          </a:xfrm>
          <a:prstGeom prst="rect">
            <a:avLst/>
          </a:prstGeom>
        </p:spPr>
      </p:pic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A</a:t>
            </a:r>
            <a:r>
              <a:rPr spc="-70" dirty="0"/>
              <a:t> </a:t>
            </a:r>
            <a:r>
              <a:rPr dirty="0"/>
              <a:t>closer</a:t>
            </a:r>
            <a:r>
              <a:rPr spc="-65" dirty="0"/>
              <a:t> </a:t>
            </a:r>
            <a:r>
              <a:rPr dirty="0"/>
              <a:t>look</a:t>
            </a:r>
            <a:r>
              <a:rPr spc="-70" dirty="0"/>
              <a:t> </a:t>
            </a:r>
            <a:r>
              <a:rPr dirty="0"/>
              <a:t>at</a:t>
            </a:r>
            <a:r>
              <a:rPr spc="-65" dirty="0"/>
              <a:t> </a:t>
            </a:r>
            <a:r>
              <a:rPr dirty="0"/>
              <a:t>spatial</a:t>
            </a:r>
            <a:r>
              <a:rPr spc="-60" dirty="0"/>
              <a:t> </a:t>
            </a:r>
            <a:r>
              <a:rPr spc="-10" dirty="0"/>
              <a:t>dimensions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80258" y="5729875"/>
            <a:ext cx="231775" cy="521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85"/>
              </a:lnSpc>
            </a:pPr>
            <a:r>
              <a:rPr sz="3200" spc="-50" dirty="0">
                <a:latin typeface="Calibri"/>
                <a:cs typeface="Calibri"/>
              </a:rPr>
              <a:t>7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29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543672"/>
          <a:ext cx="4111625" cy="4116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198884" y="1215644"/>
            <a:ext cx="3887470" cy="262445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999614" marR="5080">
              <a:lnSpc>
                <a:spcPts val="4300"/>
              </a:lnSpc>
              <a:spcBef>
                <a:spcPts val="260"/>
              </a:spcBef>
            </a:pPr>
            <a:r>
              <a:rPr sz="3600" dirty="0">
                <a:latin typeface="Calibri"/>
                <a:cs typeface="Calibri"/>
              </a:rPr>
              <a:t>Input: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7x7 </a:t>
            </a:r>
            <a:r>
              <a:rPr sz="3600" dirty="0">
                <a:latin typeface="Calibri"/>
                <a:cs typeface="Calibri"/>
              </a:rPr>
              <a:t>Filter: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3x3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65"/>
              </a:spcBef>
            </a:pP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spc="-50" dirty="0">
                <a:latin typeface="Calibri"/>
                <a:cs typeface="Calibri"/>
              </a:rPr>
              <a:t>7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48223" y="5116542"/>
            <a:ext cx="1280795" cy="640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0680" marR="5080" indent="-348615">
              <a:lnSpc>
                <a:spcPct val="100899"/>
              </a:lnSpc>
              <a:spcBef>
                <a:spcPts val="95"/>
              </a:spcBef>
            </a:pPr>
            <a:r>
              <a:rPr sz="2000" dirty="0">
                <a:latin typeface="Calibri"/>
                <a:cs typeface="Calibri"/>
              </a:rPr>
              <a:t>Input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image </a:t>
            </a:r>
            <a:r>
              <a:rPr sz="2000" dirty="0">
                <a:latin typeface="Calibri"/>
                <a:cs typeface="Calibri"/>
              </a:rPr>
              <a:t>(2,</a:t>
            </a:r>
            <a:r>
              <a:rPr sz="2000" spc="-25" dirty="0">
                <a:latin typeface="Calibri"/>
                <a:cs typeface="Calibri"/>
              </a:rPr>
              <a:t> 2)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500808" y="3260285"/>
          <a:ext cx="665480" cy="2524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5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1190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700" b="1" spc="-25" dirty="0">
                          <a:latin typeface="Calibri"/>
                          <a:cs typeface="Calibri"/>
                        </a:rPr>
                        <a:t>56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1752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700" b="1" spc="-25" dirty="0">
                          <a:latin typeface="Calibri"/>
                          <a:cs typeface="Calibri"/>
                        </a:rPr>
                        <a:t>231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1752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190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700" b="1" spc="-25" dirty="0">
                          <a:latin typeface="Calibri"/>
                          <a:cs typeface="Calibri"/>
                        </a:rPr>
                        <a:t>24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1752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190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700" b="1" spc="-50" dirty="0">
                          <a:latin typeface="Calibri"/>
                          <a:cs typeface="Calibri"/>
                        </a:rPr>
                        <a:t>2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1752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716998" y="3764551"/>
          <a:ext cx="1330960" cy="1262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5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1190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700" b="1" spc="-25" dirty="0">
                          <a:latin typeface="Calibri"/>
                          <a:cs typeface="Calibri"/>
                        </a:rPr>
                        <a:t>56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1752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700" b="1" spc="-25" dirty="0">
                          <a:latin typeface="Calibri"/>
                          <a:cs typeface="Calibri"/>
                        </a:rPr>
                        <a:t>231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1752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190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700" b="1" spc="-25" dirty="0">
                          <a:latin typeface="Calibri"/>
                          <a:cs typeface="Calibri"/>
                        </a:rPr>
                        <a:t>24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1752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700" b="1" spc="-50" dirty="0">
                          <a:latin typeface="Calibri"/>
                          <a:cs typeface="Calibri"/>
                        </a:rPr>
                        <a:t>2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1752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3562" y="3676815"/>
            <a:ext cx="1475955" cy="144520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371297" y="2897832"/>
            <a:ext cx="4487545" cy="788035"/>
            <a:chOff x="6371297" y="2897832"/>
            <a:chExt cx="4487545" cy="788035"/>
          </a:xfrm>
        </p:grpSpPr>
        <p:sp>
          <p:nvSpPr>
            <p:cNvPr id="7" name="object 7"/>
            <p:cNvSpPr/>
            <p:nvPr/>
          </p:nvSpPr>
          <p:spPr>
            <a:xfrm>
              <a:off x="6381546" y="2908082"/>
              <a:ext cx="2468880" cy="767715"/>
            </a:xfrm>
            <a:custGeom>
              <a:avLst/>
              <a:gdLst/>
              <a:ahLst/>
              <a:cxnLst/>
              <a:rect l="l" t="t" r="r" b="b"/>
              <a:pathLst>
                <a:path w="2468879" h="767714">
                  <a:moveTo>
                    <a:pt x="0" y="767158"/>
                  </a:moveTo>
                  <a:lnTo>
                    <a:pt x="0" y="0"/>
                  </a:lnTo>
                  <a:lnTo>
                    <a:pt x="2468649" y="0"/>
                  </a:lnTo>
                </a:path>
              </a:pathLst>
            </a:custGeom>
            <a:ln w="20499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31237" y="2897835"/>
              <a:ext cx="2027555" cy="366395"/>
            </a:xfrm>
            <a:custGeom>
              <a:avLst/>
              <a:gdLst/>
              <a:ahLst/>
              <a:cxnLst/>
              <a:rect l="l" t="t" r="r" b="b"/>
              <a:pathLst>
                <a:path w="2027554" h="366395">
                  <a:moveTo>
                    <a:pt x="2003170" y="0"/>
                  </a:moveTo>
                  <a:lnTo>
                    <a:pt x="0" y="0"/>
                  </a:lnTo>
                  <a:lnTo>
                    <a:pt x="0" y="20497"/>
                  </a:lnTo>
                  <a:lnTo>
                    <a:pt x="1987372" y="20497"/>
                  </a:lnTo>
                  <a:lnTo>
                    <a:pt x="1989531" y="307809"/>
                  </a:lnTo>
                  <a:lnTo>
                    <a:pt x="1967585" y="312864"/>
                  </a:lnTo>
                  <a:lnTo>
                    <a:pt x="2011324" y="365899"/>
                  </a:lnTo>
                  <a:lnTo>
                    <a:pt x="2027516" y="299085"/>
                  </a:lnTo>
                  <a:lnTo>
                    <a:pt x="2009990" y="303110"/>
                  </a:lnTo>
                  <a:lnTo>
                    <a:pt x="2007755" y="4533"/>
                  </a:lnTo>
                  <a:lnTo>
                    <a:pt x="200317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209383" y="2492227"/>
            <a:ext cx="2712720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dirty="0">
                <a:latin typeface="Calibri"/>
                <a:cs typeface="Calibri"/>
              </a:rPr>
              <a:t>Stretch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pixels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into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column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38866" y="5823839"/>
            <a:ext cx="380365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spc="-20" dirty="0">
                <a:latin typeface="Calibri"/>
                <a:cs typeface="Calibri"/>
              </a:rPr>
              <a:t>(4,)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808" y="3611879"/>
            <a:ext cx="3047058" cy="405733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948799" y="4184751"/>
            <a:ext cx="430530" cy="1400175"/>
          </a:xfrm>
          <a:prstGeom prst="rect">
            <a:avLst/>
          </a:prstGeom>
          <a:solidFill>
            <a:srgbClr val="E7E6E6"/>
          </a:solidFill>
          <a:ln w="9151">
            <a:solidFill>
              <a:srgbClr val="44536A"/>
            </a:solidFill>
          </a:ln>
        </p:spPr>
        <p:txBody>
          <a:bodyPr vert="horz" wrap="square" lIns="0" tIns="1631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85"/>
              </a:spcBef>
            </a:pPr>
            <a:endParaRPr sz="2300">
              <a:latin typeface="Times New Roman"/>
              <a:cs typeface="Times New Roman"/>
            </a:endParaRPr>
          </a:p>
          <a:p>
            <a:pPr marR="6350" algn="ctr">
              <a:lnSpc>
                <a:spcPct val="100000"/>
              </a:lnSpc>
            </a:pPr>
            <a:r>
              <a:rPr sz="2300" spc="-50" dirty="0">
                <a:latin typeface="Calibri"/>
                <a:cs typeface="Calibri"/>
              </a:rPr>
              <a:t>x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39149" y="4505045"/>
            <a:ext cx="430530" cy="824230"/>
          </a:xfrm>
          <a:prstGeom prst="rect">
            <a:avLst/>
          </a:prstGeom>
          <a:solidFill>
            <a:srgbClr val="E7E6E6"/>
          </a:solidFill>
          <a:ln w="9151">
            <a:solidFill>
              <a:srgbClr val="44536A"/>
            </a:solidFill>
          </a:ln>
        </p:spPr>
        <p:txBody>
          <a:bodyPr vert="horz" wrap="square" lIns="0" tIns="213360" rIns="0" bIns="0" rtlCol="0">
            <a:spAutoFit/>
          </a:bodyPr>
          <a:lstStyle/>
          <a:p>
            <a:pPr marL="130810">
              <a:lnSpc>
                <a:spcPct val="100000"/>
              </a:lnSpc>
              <a:spcBef>
                <a:spcPts val="1680"/>
              </a:spcBef>
            </a:pPr>
            <a:r>
              <a:rPr sz="2300" spc="-50" dirty="0">
                <a:latin typeface="Calibri"/>
                <a:cs typeface="Calibri"/>
              </a:rPr>
              <a:t>h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78915" y="5328678"/>
            <a:ext cx="869315" cy="261620"/>
          </a:xfrm>
          <a:custGeom>
            <a:avLst/>
            <a:gdLst/>
            <a:ahLst/>
            <a:cxnLst/>
            <a:rect l="l" t="t" r="r" b="b"/>
            <a:pathLst>
              <a:path w="869314" h="261620">
                <a:moveTo>
                  <a:pt x="0" y="261361"/>
                </a:moveTo>
                <a:lnTo>
                  <a:pt x="868805" y="0"/>
                </a:lnTo>
              </a:path>
            </a:pathLst>
          </a:custGeom>
          <a:ln w="9151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78915" y="4193895"/>
            <a:ext cx="876935" cy="315595"/>
          </a:xfrm>
          <a:custGeom>
            <a:avLst/>
            <a:gdLst/>
            <a:ahLst/>
            <a:cxnLst/>
            <a:rect l="l" t="t" r="r" b="b"/>
            <a:pathLst>
              <a:path w="876935" h="315595">
                <a:moveTo>
                  <a:pt x="0" y="0"/>
                </a:moveTo>
                <a:lnTo>
                  <a:pt x="876580" y="315247"/>
                </a:lnTo>
              </a:path>
            </a:pathLst>
          </a:custGeom>
          <a:ln w="9151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69758" y="4721185"/>
            <a:ext cx="220979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-50" dirty="0">
                <a:latin typeface="Calibri"/>
                <a:cs typeface="Calibri"/>
              </a:rPr>
              <a:t>W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61934" y="4840155"/>
            <a:ext cx="9969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50" dirty="0">
                <a:latin typeface="Calibri"/>
                <a:cs typeface="Calibri"/>
              </a:rPr>
              <a:t>1</a:t>
            </a:r>
            <a:endParaRPr sz="115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588991" y="4683502"/>
            <a:ext cx="439420" cy="466725"/>
            <a:chOff x="3588991" y="4683502"/>
            <a:chExt cx="439420" cy="466725"/>
          </a:xfrm>
        </p:grpSpPr>
        <p:sp>
          <p:nvSpPr>
            <p:cNvPr id="19" name="object 19"/>
            <p:cNvSpPr/>
            <p:nvPr/>
          </p:nvSpPr>
          <p:spPr>
            <a:xfrm>
              <a:off x="3593566" y="4688072"/>
              <a:ext cx="430530" cy="457834"/>
            </a:xfrm>
            <a:custGeom>
              <a:avLst/>
              <a:gdLst/>
              <a:ahLst/>
              <a:cxnLst/>
              <a:rect l="l" t="t" r="r" b="b"/>
              <a:pathLst>
                <a:path w="430529" h="457835">
                  <a:moveTo>
                    <a:pt x="430118" y="0"/>
                  </a:moveTo>
                  <a:lnTo>
                    <a:pt x="0" y="0"/>
                  </a:lnTo>
                  <a:lnTo>
                    <a:pt x="0" y="457573"/>
                  </a:lnTo>
                  <a:lnTo>
                    <a:pt x="430118" y="457573"/>
                  </a:lnTo>
                  <a:lnTo>
                    <a:pt x="43011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93566" y="4688077"/>
              <a:ext cx="430530" cy="457834"/>
            </a:xfrm>
            <a:custGeom>
              <a:avLst/>
              <a:gdLst/>
              <a:ahLst/>
              <a:cxnLst/>
              <a:rect l="l" t="t" r="r" b="b"/>
              <a:pathLst>
                <a:path w="430529" h="457835">
                  <a:moveTo>
                    <a:pt x="0" y="0"/>
                  </a:moveTo>
                  <a:lnTo>
                    <a:pt x="430118" y="0"/>
                  </a:lnTo>
                  <a:lnTo>
                    <a:pt x="430118" y="457573"/>
                  </a:lnTo>
                  <a:lnTo>
                    <a:pt x="0" y="457573"/>
                  </a:lnTo>
                  <a:lnTo>
                    <a:pt x="0" y="0"/>
                  </a:lnTo>
                  <a:close/>
                </a:path>
              </a:pathLst>
            </a:custGeom>
            <a:ln w="9151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732174" y="4705060"/>
            <a:ext cx="14033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50" dirty="0">
                <a:latin typeface="Calibri"/>
                <a:cs typeface="Calibri"/>
              </a:rPr>
              <a:t>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650972" y="4505045"/>
            <a:ext cx="961390" cy="193040"/>
          </a:xfrm>
          <a:custGeom>
            <a:avLst/>
            <a:gdLst/>
            <a:ahLst/>
            <a:cxnLst/>
            <a:rect l="l" t="t" r="r" b="b"/>
            <a:pathLst>
              <a:path w="961389" h="193039">
                <a:moveTo>
                  <a:pt x="0" y="0"/>
                </a:moveTo>
                <a:lnTo>
                  <a:pt x="961012" y="192490"/>
                </a:lnTo>
              </a:path>
            </a:pathLst>
          </a:custGeom>
          <a:ln w="9151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69273" y="5136492"/>
            <a:ext cx="930910" cy="193040"/>
          </a:xfrm>
          <a:custGeom>
            <a:avLst/>
            <a:gdLst/>
            <a:ahLst/>
            <a:cxnLst/>
            <a:rect l="l" t="t" r="r" b="b"/>
            <a:pathLst>
              <a:path w="930910" h="193039">
                <a:moveTo>
                  <a:pt x="0" y="192490"/>
                </a:moveTo>
                <a:lnTo>
                  <a:pt x="930466" y="0"/>
                </a:lnTo>
              </a:path>
            </a:pathLst>
          </a:custGeom>
          <a:ln w="9151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889961" y="4727129"/>
            <a:ext cx="220979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-50" dirty="0">
                <a:latin typeface="Calibri"/>
                <a:cs typeface="Calibri"/>
              </a:rPr>
              <a:t>W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82137" y="4846099"/>
            <a:ext cx="9969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50" dirty="0">
                <a:latin typeface="Calibri"/>
                <a:cs typeface="Calibri"/>
              </a:rPr>
              <a:t>2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8751" y="4629923"/>
            <a:ext cx="569595" cy="55435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58419" marR="5080" indent="-46355">
              <a:lnSpc>
                <a:spcPct val="102400"/>
              </a:lnSpc>
              <a:spcBef>
                <a:spcPts val="80"/>
              </a:spcBef>
            </a:pPr>
            <a:r>
              <a:rPr sz="1700" spc="-10" dirty="0">
                <a:latin typeface="Calibri"/>
                <a:cs typeface="Calibri"/>
              </a:rPr>
              <a:t>Input: </a:t>
            </a:r>
            <a:r>
              <a:rPr sz="1700" spc="-20" dirty="0">
                <a:latin typeface="Calibri"/>
                <a:cs typeface="Calibri"/>
              </a:rPr>
              <a:t>3072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39404" y="5400606"/>
            <a:ext cx="1219200" cy="55435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442595" marR="5080" indent="-430530">
              <a:lnSpc>
                <a:spcPct val="102400"/>
              </a:lnSpc>
              <a:spcBef>
                <a:spcPts val="80"/>
              </a:spcBef>
            </a:pPr>
            <a:r>
              <a:rPr sz="1700" dirty="0">
                <a:latin typeface="Calibri"/>
                <a:cs typeface="Calibri"/>
              </a:rPr>
              <a:t>Hidden</a:t>
            </a:r>
            <a:r>
              <a:rPr sz="1700" spc="8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layer: </a:t>
            </a:r>
            <a:r>
              <a:rPr sz="1700" spc="-25" dirty="0">
                <a:latin typeface="Calibri"/>
                <a:cs typeface="Calibri"/>
              </a:rPr>
              <a:t>100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06419" y="5253709"/>
            <a:ext cx="99758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dirty="0">
                <a:latin typeface="Calibri"/>
                <a:cs typeface="Calibri"/>
              </a:rPr>
              <a:t>Output:</a:t>
            </a:r>
            <a:r>
              <a:rPr sz="1700" spc="95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10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74419" y="456691"/>
            <a:ext cx="1452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f(x,W)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Wx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0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0663" y="972311"/>
            <a:ext cx="2596896" cy="1877568"/>
          </a:xfrm>
          <a:prstGeom prst="rect">
            <a:avLst/>
          </a:prstGeom>
        </p:spPr>
      </p:pic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5918517" y="229107"/>
            <a:ext cx="5673090" cy="8820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5"/>
              </a:spcBef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Problem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So</a:t>
            </a:r>
            <a:r>
              <a:rPr sz="28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far</a:t>
            </a:r>
            <a:r>
              <a:rPr sz="28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our</a:t>
            </a:r>
            <a:r>
              <a:rPr sz="28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classifiers</a:t>
            </a:r>
            <a:r>
              <a:rPr sz="2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don’t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respect</a:t>
            </a:r>
            <a:r>
              <a:rPr sz="28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spatial</a:t>
            </a:r>
            <a:r>
              <a:rPr sz="2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structure</a:t>
            </a:r>
            <a:r>
              <a:rPr sz="2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images!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A</a:t>
            </a:r>
            <a:r>
              <a:rPr spc="-70" dirty="0"/>
              <a:t> </a:t>
            </a:r>
            <a:r>
              <a:rPr dirty="0"/>
              <a:t>closer</a:t>
            </a:r>
            <a:r>
              <a:rPr spc="-65" dirty="0"/>
              <a:t> </a:t>
            </a:r>
            <a:r>
              <a:rPr dirty="0"/>
              <a:t>look</a:t>
            </a:r>
            <a:r>
              <a:rPr spc="-70" dirty="0"/>
              <a:t> </a:t>
            </a:r>
            <a:r>
              <a:rPr dirty="0"/>
              <a:t>at</a:t>
            </a:r>
            <a:r>
              <a:rPr spc="-65" dirty="0"/>
              <a:t> </a:t>
            </a:r>
            <a:r>
              <a:rPr dirty="0"/>
              <a:t>spatial</a:t>
            </a:r>
            <a:r>
              <a:rPr spc="-60" dirty="0"/>
              <a:t> </a:t>
            </a:r>
            <a:r>
              <a:rPr spc="-10" dirty="0"/>
              <a:t>dimensions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80258" y="5729875"/>
            <a:ext cx="231775" cy="521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85"/>
              </a:lnSpc>
            </a:pPr>
            <a:r>
              <a:rPr sz="3200" spc="-50" dirty="0">
                <a:latin typeface="Calibri"/>
                <a:cs typeface="Calibri"/>
              </a:rPr>
              <a:t>7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30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543672"/>
          <a:ext cx="4111625" cy="4116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198884" y="1215644"/>
            <a:ext cx="3887470" cy="262445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999614" marR="5080">
              <a:lnSpc>
                <a:spcPts val="4300"/>
              </a:lnSpc>
              <a:spcBef>
                <a:spcPts val="260"/>
              </a:spcBef>
            </a:pPr>
            <a:r>
              <a:rPr sz="3600" dirty="0">
                <a:latin typeface="Calibri"/>
                <a:cs typeface="Calibri"/>
              </a:rPr>
              <a:t>Input: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7x7 </a:t>
            </a:r>
            <a:r>
              <a:rPr sz="3600" dirty="0">
                <a:latin typeface="Calibri"/>
                <a:cs typeface="Calibri"/>
              </a:rPr>
              <a:t>Filter: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3x3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65"/>
              </a:spcBef>
            </a:pP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spc="-50" dirty="0">
                <a:latin typeface="Calibri"/>
                <a:cs typeface="Calibri"/>
              </a:rPr>
              <a:t>7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A</a:t>
            </a:r>
            <a:r>
              <a:rPr spc="-70" dirty="0"/>
              <a:t> </a:t>
            </a:r>
            <a:r>
              <a:rPr dirty="0"/>
              <a:t>closer</a:t>
            </a:r>
            <a:r>
              <a:rPr spc="-65" dirty="0"/>
              <a:t> </a:t>
            </a:r>
            <a:r>
              <a:rPr dirty="0"/>
              <a:t>look</a:t>
            </a:r>
            <a:r>
              <a:rPr spc="-70" dirty="0"/>
              <a:t> </a:t>
            </a:r>
            <a:r>
              <a:rPr dirty="0"/>
              <a:t>at</a:t>
            </a:r>
            <a:r>
              <a:rPr spc="-65" dirty="0"/>
              <a:t> </a:t>
            </a:r>
            <a:r>
              <a:rPr dirty="0"/>
              <a:t>spatial</a:t>
            </a:r>
            <a:r>
              <a:rPr spc="-60" dirty="0"/>
              <a:t> </a:t>
            </a:r>
            <a:r>
              <a:rPr spc="-10" dirty="0"/>
              <a:t>dimensions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80258" y="5729875"/>
            <a:ext cx="231775" cy="521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85"/>
              </a:lnSpc>
            </a:pPr>
            <a:r>
              <a:rPr sz="3200" spc="-50" dirty="0">
                <a:latin typeface="Calibri"/>
                <a:cs typeface="Calibri"/>
              </a:rPr>
              <a:t>7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31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543672"/>
          <a:ext cx="4111625" cy="4116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198884" y="1215644"/>
            <a:ext cx="3887470" cy="262445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999614" marR="5080">
              <a:lnSpc>
                <a:spcPts val="4300"/>
              </a:lnSpc>
              <a:spcBef>
                <a:spcPts val="260"/>
              </a:spcBef>
            </a:pPr>
            <a:r>
              <a:rPr sz="3600" dirty="0">
                <a:latin typeface="Calibri"/>
                <a:cs typeface="Calibri"/>
              </a:rPr>
              <a:t>Input: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7x7 </a:t>
            </a:r>
            <a:r>
              <a:rPr sz="3600" dirty="0">
                <a:latin typeface="Calibri"/>
                <a:cs typeface="Calibri"/>
              </a:rPr>
              <a:t>Filter: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3x3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65"/>
              </a:spcBef>
            </a:pP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spc="-50" dirty="0">
                <a:latin typeface="Calibri"/>
                <a:cs typeface="Calibri"/>
              </a:rPr>
              <a:t>7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A</a:t>
            </a:r>
            <a:r>
              <a:rPr spc="-70" dirty="0"/>
              <a:t> </a:t>
            </a:r>
            <a:r>
              <a:rPr dirty="0"/>
              <a:t>closer</a:t>
            </a:r>
            <a:r>
              <a:rPr spc="-65" dirty="0"/>
              <a:t> </a:t>
            </a:r>
            <a:r>
              <a:rPr dirty="0"/>
              <a:t>look</a:t>
            </a:r>
            <a:r>
              <a:rPr spc="-70" dirty="0"/>
              <a:t> </a:t>
            </a:r>
            <a:r>
              <a:rPr dirty="0"/>
              <a:t>at</a:t>
            </a:r>
            <a:r>
              <a:rPr spc="-65" dirty="0"/>
              <a:t> </a:t>
            </a:r>
            <a:r>
              <a:rPr dirty="0"/>
              <a:t>spatial</a:t>
            </a:r>
            <a:r>
              <a:rPr spc="-60" dirty="0"/>
              <a:t> </a:t>
            </a:r>
            <a:r>
              <a:rPr spc="-10" dirty="0"/>
              <a:t>dimensions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80258" y="5729875"/>
            <a:ext cx="231775" cy="521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85"/>
              </a:lnSpc>
            </a:pPr>
            <a:r>
              <a:rPr sz="3200" spc="-50" dirty="0">
                <a:latin typeface="Calibri"/>
                <a:cs typeface="Calibri"/>
              </a:rPr>
              <a:t>7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32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543672"/>
          <a:ext cx="4111625" cy="4116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198884" y="1215644"/>
            <a:ext cx="3887470" cy="262445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999614" marR="5080">
              <a:lnSpc>
                <a:spcPts val="4300"/>
              </a:lnSpc>
              <a:spcBef>
                <a:spcPts val="260"/>
              </a:spcBef>
            </a:pPr>
            <a:r>
              <a:rPr sz="3600" dirty="0">
                <a:latin typeface="Calibri"/>
                <a:cs typeface="Calibri"/>
              </a:rPr>
              <a:t>Input: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7x7 </a:t>
            </a:r>
            <a:r>
              <a:rPr sz="3600" dirty="0">
                <a:latin typeface="Calibri"/>
                <a:cs typeface="Calibri"/>
              </a:rPr>
              <a:t>Filter: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3x3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65"/>
              </a:spcBef>
            </a:pP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spc="-50" dirty="0">
                <a:latin typeface="Calibri"/>
                <a:cs typeface="Calibri"/>
              </a:rPr>
              <a:t>7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A</a:t>
            </a:r>
            <a:r>
              <a:rPr spc="-70" dirty="0"/>
              <a:t> </a:t>
            </a:r>
            <a:r>
              <a:rPr dirty="0"/>
              <a:t>closer</a:t>
            </a:r>
            <a:r>
              <a:rPr spc="-65" dirty="0"/>
              <a:t> </a:t>
            </a:r>
            <a:r>
              <a:rPr dirty="0"/>
              <a:t>look</a:t>
            </a:r>
            <a:r>
              <a:rPr spc="-70" dirty="0"/>
              <a:t> </a:t>
            </a:r>
            <a:r>
              <a:rPr dirty="0"/>
              <a:t>at</a:t>
            </a:r>
            <a:r>
              <a:rPr spc="-65" dirty="0"/>
              <a:t> </a:t>
            </a:r>
            <a:r>
              <a:rPr dirty="0"/>
              <a:t>spatial</a:t>
            </a:r>
            <a:r>
              <a:rPr spc="-60" dirty="0"/>
              <a:t> </a:t>
            </a:r>
            <a:r>
              <a:rPr spc="-10" dirty="0"/>
              <a:t>dimensions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80258" y="5729875"/>
            <a:ext cx="231775" cy="521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85"/>
              </a:lnSpc>
            </a:pPr>
            <a:r>
              <a:rPr sz="3200" spc="-50" dirty="0">
                <a:latin typeface="Calibri"/>
                <a:cs typeface="Calibri"/>
              </a:rPr>
              <a:t>7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33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543672"/>
          <a:ext cx="4111625" cy="4116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198884" y="1215644"/>
            <a:ext cx="4227830" cy="262445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999614" marR="5080">
              <a:lnSpc>
                <a:spcPts val="4300"/>
              </a:lnSpc>
              <a:spcBef>
                <a:spcPts val="260"/>
              </a:spcBef>
            </a:pPr>
            <a:r>
              <a:rPr sz="3600" dirty="0">
                <a:latin typeface="Calibri"/>
                <a:cs typeface="Calibri"/>
              </a:rPr>
              <a:t>Input: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7x7 </a:t>
            </a:r>
            <a:r>
              <a:rPr sz="3600" dirty="0">
                <a:latin typeface="Calibri"/>
                <a:cs typeface="Calibri"/>
              </a:rPr>
              <a:t>Filter: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3x3 </a:t>
            </a:r>
            <a:r>
              <a:rPr sz="3600" dirty="0">
                <a:latin typeface="Calibri"/>
                <a:cs typeface="Calibri"/>
              </a:rPr>
              <a:t>Output: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5x5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65"/>
              </a:spcBef>
            </a:pPr>
            <a:r>
              <a:rPr sz="3200" spc="-50" dirty="0">
                <a:latin typeface="Calibri"/>
                <a:cs typeface="Calibri"/>
              </a:rPr>
              <a:t>7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A</a:t>
            </a:r>
            <a:r>
              <a:rPr spc="-70" dirty="0"/>
              <a:t> </a:t>
            </a:r>
            <a:r>
              <a:rPr dirty="0"/>
              <a:t>closer</a:t>
            </a:r>
            <a:r>
              <a:rPr spc="-65" dirty="0"/>
              <a:t> </a:t>
            </a:r>
            <a:r>
              <a:rPr dirty="0"/>
              <a:t>look</a:t>
            </a:r>
            <a:r>
              <a:rPr spc="-70" dirty="0"/>
              <a:t> </a:t>
            </a:r>
            <a:r>
              <a:rPr dirty="0"/>
              <a:t>at</a:t>
            </a:r>
            <a:r>
              <a:rPr spc="-65" dirty="0"/>
              <a:t> </a:t>
            </a:r>
            <a:r>
              <a:rPr dirty="0"/>
              <a:t>spatial</a:t>
            </a:r>
            <a:r>
              <a:rPr spc="-60" dirty="0"/>
              <a:t> </a:t>
            </a:r>
            <a:r>
              <a:rPr spc="-10" dirty="0"/>
              <a:t>dimensions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80258" y="5729875"/>
            <a:ext cx="231775" cy="521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85"/>
              </a:lnSpc>
            </a:pPr>
            <a:r>
              <a:rPr sz="3200" spc="-50" dirty="0">
                <a:latin typeface="Calibri"/>
                <a:cs typeface="Calibri"/>
              </a:rPr>
              <a:t>7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34</a:t>
            </a:fld>
            <a:endParaRPr spc="-25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543672"/>
          <a:ext cx="4111625" cy="4116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198884" y="3326893"/>
            <a:ext cx="2317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>
                <a:latin typeface="Calibri"/>
                <a:cs typeface="Calibri"/>
              </a:rPr>
              <a:t>7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86244" y="1215644"/>
            <a:ext cx="2240280" cy="166560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10"/>
              </a:spcBef>
            </a:pPr>
            <a:r>
              <a:rPr sz="3600" dirty="0">
                <a:latin typeface="Calibri"/>
                <a:cs typeface="Calibri"/>
              </a:rPr>
              <a:t>Input: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7x7 </a:t>
            </a:r>
            <a:r>
              <a:rPr sz="3600" dirty="0">
                <a:latin typeface="Calibri"/>
                <a:cs typeface="Calibri"/>
              </a:rPr>
              <a:t>Filter: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3x3 </a:t>
            </a:r>
            <a:r>
              <a:rPr sz="3600" dirty="0">
                <a:latin typeface="Calibri"/>
                <a:cs typeface="Calibri"/>
              </a:rPr>
              <a:t>Output: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5x5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12839" y="3064765"/>
            <a:ext cx="1773555" cy="99504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3790"/>
              </a:lnSpc>
              <a:spcBef>
                <a:spcPts val="250"/>
              </a:spcBef>
            </a:pPr>
            <a:r>
              <a:rPr sz="3200" dirty="0">
                <a:latin typeface="Calibri"/>
                <a:cs typeface="Calibri"/>
              </a:rPr>
              <a:t>In</a:t>
            </a:r>
            <a:r>
              <a:rPr sz="3200" spc="-20" dirty="0">
                <a:latin typeface="Calibri"/>
                <a:cs typeface="Calibri"/>
              </a:rPr>
              <a:t> general: </a:t>
            </a:r>
            <a:r>
              <a:rPr sz="3200" dirty="0">
                <a:latin typeface="Calibri"/>
                <a:cs typeface="Calibri"/>
              </a:rPr>
              <a:t>Input:</a:t>
            </a:r>
            <a:r>
              <a:rPr sz="3200" spc="-50" dirty="0">
                <a:latin typeface="Calibri"/>
                <a:cs typeface="Calibri"/>
              </a:rPr>
              <a:t> W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12839" y="4043172"/>
            <a:ext cx="12890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Filter: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K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12839" y="4524757"/>
            <a:ext cx="29673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Output: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+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1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20861" y="3063746"/>
            <a:ext cx="252412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Problem:</a:t>
            </a:r>
            <a:r>
              <a:rPr sz="2800" spc="-1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Feature 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maps</a:t>
            </a:r>
            <a:r>
              <a:rPr sz="28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“shrink” 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with</a:t>
            </a:r>
            <a:r>
              <a:rPr sz="28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each</a:t>
            </a:r>
            <a:r>
              <a:rPr sz="28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layer!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1540" y="955624"/>
          <a:ext cx="5286375" cy="5292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880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35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332739"/>
            <a:ext cx="70211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</a:t>
            </a:r>
            <a:r>
              <a:rPr spc="-70" dirty="0"/>
              <a:t> </a:t>
            </a:r>
            <a:r>
              <a:rPr dirty="0"/>
              <a:t>closer</a:t>
            </a:r>
            <a:r>
              <a:rPr spc="-65" dirty="0"/>
              <a:t> </a:t>
            </a:r>
            <a:r>
              <a:rPr dirty="0"/>
              <a:t>look</a:t>
            </a:r>
            <a:r>
              <a:rPr spc="-70" dirty="0"/>
              <a:t> </a:t>
            </a:r>
            <a:r>
              <a:rPr dirty="0"/>
              <a:t>at</a:t>
            </a:r>
            <a:r>
              <a:rPr spc="-65" dirty="0"/>
              <a:t> </a:t>
            </a:r>
            <a:r>
              <a:rPr dirty="0"/>
              <a:t>spatial</a:t>
            </a:r>
            <a:r>
              <a:rPr spc="-60" dirty="0"/>
              <a:t> </a:t>
            </a:r>
            <a:r>
              <a:rPr spc="-10" dirty="0"/>
              <a:t>dimensions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86244" y="1215644"/>
            <a:ext cx="2240280" cy="166560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10"/>
              </a:spcBef>
            </a:pPr>
            <a:r>
              <a:rPr sz="3600" dirty="0">
                <a:latin typeface="Calibri"/>
                <a:cs typeface="Calibri"/>
              </a:rPr>
              <a:t>Input: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7x7 </a:t>
            </a:r>
            <a:r>
              <a:rPr sz="3600" dirty="0">
                <a:latin typeface="Calibri"/>
                <a:cs typeface="Calibri"/>
              </a:rPr>
              <a:t>Filter: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3x3 </a:t>
            </a:r>
            <a:r>
              <a:rPr sz="3600" dirty="0">
                <a:latin typeface="Calibri"/>
                <a:cs typeface="Calibri"/>
              </a:rPr>
              <a:t>Output: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5x5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12839" y="3064765"/>
            <a:ext cx="1773555" cy="99504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3790"/>
              </a:lnSpc>
              <a:spcBef>
                <a:spcPts val="250"/>
              </a:spcBef>
            </a:pPr>
            <a:r>
              <a:rPr sz="3200" dirty="0">
                <a:latin typeface="Calibri"/>
                <a:cs typeface="Calibri"/>
              </a:rPr>
              <a:t>In</a:t>
            </a:r>
            <a:r>
              <a:rPr sz="3200" spc="-20" dirty="0">
                <a:latin typeface="Calibri"/>
                <a:cs typeface="Calibri"/>
              </a:rPr>
              <a:t> general: </a:t>
            </a:r>
            <a:r>
              <a:rPr sz="3200" dirty="0">
                <a:latin typeface="Calibri"/>
                <a:cs typeface="Calibri"/>
              </a:rPr>
              <a:t>Input:</a:t>
            </a:r>
            <a:r>
              <a:rPr sz="3200" spc="-50" dirty="0">
                <a:latin typeface="Calibri"/>
                <a:cs typeface="Calibri"/>
              </a:rPr>
              <a:t> W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12839" y="4043172"/>
            <a:ext cx="12890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Filter: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K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12839" y="4524757"/>
            <a:ext cx="4088765" cy="166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Output: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+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1</a:t>
            </a:r>
            <a:endParaRPr sz="3200">
              <a:latin typeface="Calibri"/>
              <a:cs typeface="Calibri"/>
            </a:endParaRPr>
          </a:p>
          <a:p>
            <a:pPr marL="124460" algn="ctr">
              <a:lnSpc>
                <a:spcPct val="100000"/>
              </a:lnSpc>
              <a:spcBef>
                <a:spcPts val="2320"/>
              </a:spcBef>
            </a:pPr>
            <a:r>
              <a:rPr sz="2800" dirty="0">
                <a:solidFill>
                  <a:srgbClr val="6FAC46"/>
                </a:solidFill>
                <a:latin typeface="Calibri"/>
                <a:cs typeface="Calibri"/>
              </a:rPr>
              <a:t>Solution:</a:t>
            </a:r>
            <a:r>
              <a:rPr sz="2800" spc="-65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6FAC46"/>
                </a:solidFill>
                <a:latin typeface="Calibri"/>
                <a:cs typeface="Calibri"/>
              </a:rPr>
              <a:t>padding</a:t>
            </a:r>
            <a:endParaRPr sz="2800">
              <a:latin typeface="Calibri"/>
              <a:cs typeface="Calibri"/>
            </a:endParaRPr>
          </a:p>
          <a:p>
            <a:pPr marL="123825" algn="ctr">
              <a:lnSpc>
                <a:spcPct val="100000"/>
              </a:lnSpc>
              <a:spcBef>
                <a:spcPts val="20"/>
              </a:spcBef>
            </a:pPr>
            <a:r>
              <a:rPr sz="2800" dirty="0">
                <a:solidFill>
                  <a:srgbClr val="6FAC46"/>
                </a:solidFill>
                <a:latin typeface="Calibri"/>
                <a:cs typeface="Calibri"/>
              </a:rPr>
              <a:t>Add</a:t>
            </a:r>
            <a:r>
              <a:rPr sz="2800" spc="-70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AC46"/>
                </a:solidFill>
                <a:latin typeface="Calibri"/>
                <a:cs typeface="Calibri"/>
              </a:rPr>
              <a:t>zeros</a:t>
            </a:r>
            <a:r>
              <a:rPr sz="2800" spc="-65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AC46"/>
                </a:solidFill>
                <a:latin typeface="Calibri"/>
                <a:cs typeface="Calibri"/>
              </a:rPr>
              <a:t>around</a:t>
            </a:r>
            <a:r>
              <a:rPr sz="2800" spc="-70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AC46"/>
                </a:solidFill>
                <a:latin typeface="Calibri"/>
                <a:cs typeface="Calibri"/>
              </a:rPr>
              <a:t>the</a:t>
            </a:r>
            <a:r>
              <a:rPr sz="2800" spc="-80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6FAC46"/>
                </a:solidFill>
                <a:latin typeface="Calibri"/>
                <a:cs typeface="Calibri"/>
              </a:rPr>
              <a:t>input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20861" y="3063746"/>
            <a:ext cx="252412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Problem:</a:t>
            </a:r>
            <a:r>
              <a:rPr sz="2800" spc="-1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Feature 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maps</a:t>
            </a:r>
            <a:r>
              <a:rPr sz="28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“shrink” 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with</a:t>
            </a:r>
            <a:r>
              <a:rPr sz="28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each</a:t>
            </a:r>
            <a:r>
              <a:rPr sz="28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layer!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1540" y="955624"/>
          <a:ext cx="5286375" cy="5292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880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36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332739"/>
            <a:ext cx="70211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</a:t>
            </a:r>
            <a:r>
              <a:rPr spc="-70" dirty="0"/>
              <a:t> </a:t>
            </a:r>
            <a:r>
              <a:rPr dirty="0"/>
              <a:t>closer</a:t>
            </a:r>
            <a:r>
              <a:rPr spc="-65" dirty="0"/>
              <a:t> </a:t>
            </a:r>
            <a:r>
              <a:rPr dirty="0"/>
              <a:t>look</a:t>
            </a:r>
            <a:r>
              <a:rPr spc="-70" dirty="0"/>
              <a:t> </a:t>
            </a:r>
            <a:r>
              <a:rPr dirty="0"/>
              <a:t>at</a:t>
            </a:r>
            <a:r>
              <a:rPr spc="-65" dirty="0"/>
              <a:t> </a:t>
            </a:r>
            <a:r>
              <a:rPr dirty="0"/>
              <a:t>spatial</a:t>
            </a:r>
            <a:r>
              <a:rPr spc="-60" dirty="0"/>
              <a:t> </a:t>
            </a:r>
            <a:r>
              <a:rPr spc="-10" dirty="0"/>
              <a:t>dimensions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86244" y="1215644"/>
            <a:ext cx="2240280" cy="166560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10"/>
              </a:spcBef>
            </a:pPr>
            <a:r>
              <a:rPr sz="3600" dirty="0">
                <a:latin typeface="Calibri"/>
                <a:cs typeface="Calibri"/>
              </a:rPr>
              <a:t>Input: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7x7 </a:t>
            </a:r>
            <a:r>
              <a:rPr sz="3600" dirty="0">
                <a:latin typeface="Calibri"/>
                <a:cs typeface="Calibri"/>
              </a:rPr>
              <a:t>Filter: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3x3 </a:t>
            </a:r>
            <a:r>
              <a:rPr sz="3600" dirty="0">
                <a:latin typeface="Calibri"/>
                <a:cs typeface="Calibri"/>
              </a:rPr>
              <a:t>Output: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5x5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12839" y="3119629"/>
            <a:ext cx="1773555" cy="1973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In</a:t>
            </a:r>
            <a:r>
              <a:rPr sz="3200" spc="-20" dirty="0">
                <a:latin typeface="Calibri"/>
                <a:cs typeface="Calibri"/>
              </a:rPr>
              <a:t> general: </a:t>
            </a:r>
            <a:r>
              <a:rPr sz="3200" dirty="0">
                <a:latin typeface="Calibri"/>
                <a:cs typeface="Calibri"/>
              </a:rPr>
              <a:t>Input:</a:t>
            </a:r>
            <a:r>
              <a:rPr sz="3200" spc="-50" dirty="0">
                <a:latin typeface="Calibri"/>
                <a:cs typeface="Calibri"/>
              </a:rPr>
              <a:t> W </a:t>
            </a:r>
            <a:r>
              <a:rPr sz="3200" dirty="0">
                <a:latin typeface="Calibri"/>
                <a:cs typeface="Calibri"/>
              </a:rPr>
              <a:t>Filter: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K </a:t>
            </a:r>
            <a:r>
              <a:rPr sz="3200" dirty="0">
                <a:latin typeface="Calibri"/>
                <a:cs typeface="Calibri"/>
              </a:rPr>
              <a:t>Padding:</a:t>
            </a:r>
            <a:r>
              <a:rPr sz="3200" spc="-16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P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12839" y="5076445"/>
            <a:ext cx="37712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Output: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+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+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2P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20861" y="3124707"/>
            <a:ext cx="2873375" cy="1735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Very</a:t>
            </a:r>
            <a:r>
              <a:rPr sz="2800" spc="-140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538234"/>
                </a:solidFill>
                <a:latin typeface="Calibri"/>
                <a:cs typeface="Calibri"/>
              </a:rPr>
              <a:t>common: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99600"/>
              </a:lnSpc>
              <a:spcBef>
                <a:spcPts val="60"/>
              </a:spcBef>
            </a:pP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Set</a:t>
            </a:r>
            <a:r>
              <a:rPr sz="2800" spc="-15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P</a:t>
            </a:r>
            <a:r>
              <a:rPr sz="2800" spc="-10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=</a:t>
            </a:r>
            <a:r>
              <a:rPr sz="2800" spc="-10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(K</a:t>
            </a:r>
            <a:r>
              <a:rPr sz="2800" spc="-20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–</a:t>
            </a:r>
            <a:r>
              <a:rPr sz="2800" spc="-5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1)</a:t>
            </a:r>
            <a:r>
              <a:rPr sz="2800" spc="-10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/</a:t>
            </a:r>
            <a:r>
              <a:rPr sz="2800" spc="-5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2</a:t>
            </a:r>
            <a:r>
              <a:rPr sz="2800" spc="-5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538234"/>
                </a:solidFill>
                <a:latin typeface="Calibri"/>
                <a:cs typeface="Calibri"/>
              </a:rPr>
              <a:t>to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make</a:t>
            </a:r>
            <a:r>
              <a:rPr sz="2800" spc="-100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output</a:t>
            </a:r>
            <a:r>
              <a:rPr sz="2800" spc="-90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538234"/>
                </a:solidFill>
                <a:latin typeface="Calibri"/>
                <a:cs typeface="Calibri"/>
              </a:rPr>
              <a:t>have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same</a:t>
            </a:r>
            <a:r>
              <a:rPr sz="2800" spc="-50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size</a:t>
            </a:r>
            <a:r>
              <a:rPr sz="2800" spc="-45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as</a:t>
            </a:r>
            <a:r>
              <a:rPr sz="2800" spc="-40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538234"/>
                </a:solidFill>
                <a:latin typeface="Calibri"/>
                <a:cs typeface="Calibri"/>
              </a:rPr>
              <a:t>input!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Receptive</a:t>
            </a:r>
            <a:r>
              <a:rPr spc="-210" dirty="0"/>
              <a:t> </a:t>
            </a:r>
            <a:r>
              <a:rPr spc="-10" dirty="0"/>
              <a:t>Fields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286531" y="2111819"/>
            <a:ext cx="5544185" cy="2536190"/>
            <a:chOff x="3286531" y="2111819"/>
            <a:chExt cx="5544185" cy="2536190"/>
          </a:xfrm>
        </p:grpSpPr>
        <p:sp>
          <p:nvSpPr>
            <p:cNvPr id="4" name="object 4"/>
            <p:cNvSpPr/>
            <p:nvPr/>
          </p:nvSpPr>
          <p:spPr>
            <a:xfrm>
              <a:off x="3286531" y="2111819"/>
              <a:ext cx="2532380" cy="2536190"/>
            </a:xfrm>
            <a:custGeom>
              <a:avLst/>
              <a:gdLst/>
              <a:ahLst/>
              <a:cxnLst/>
              <a:rect l="l" t="t" r="r" b="b"/>
              <a:pathLst>
                <a:path w="2532379" h="2536190">
                  <a:moveTo>
                    <a:pt x="366302" y="0"/>
                  </a:moveTo>
                  <a:lnTo>
                    <a:pt x="366302" y="2535981"/>
                  </a:lnTo>
                </a:path>
                <a:path w="2532379" h="2536190">
                  <a:moveTo>
                    <a:pt x="726254" y="0"/>
                  </a:moveTo>
                  <a:lnTo>
                    <a:pt x="726254" y="2535981"/>
                  </a:lnTo>
                </a:path>
                <a:path w="2532379" h="2536190">
                  <a:moveTo>
                    <a:pt x="1086210" y="0"/>
                  </a:moveTo>
                  <a:lnTo>
                    <a:pt x="1086210" y="2535981"/>
                  </a:lnTo>
                </a:path>
                <a:path w="2532379" h="2536190">
                  <a:moveTo>
                    <a:pt x="1446160" y="0"/>
                  </a:moveTo>
                  <a:lnTo>
                    <a:pt x="1446160" y="2535981"/>
                  </a:lnTo>
                </a:path>
                <a:path w="2532379" h="2536190">
                  <a:moveTo>
                    <a:pt x="1806111" y="0"/>
                  </a:moveTo>
                  <a:lnTo>
                    <a:pt x="1806111" y="2535981"/>
                  </a:lnTo>
                </a:path>
                <a:path w="2532379" h="2536190">
                  <a:moveTo>
                    <a:pt x="2166061" y="0"/>
                  </a:moveTo>
                  <a:lnTo>
                    <a:pt x="2166061" y="2535981"/>
                  </a:lnTo>
                </a:path>
                <a:path w="2532379" h="2536190">
                  <a:moveTo>
                    <a:pt x="0" y="366819"/>
                  </a:moveTo>
                  <a:lnTo>
                    <a:pt x="2532361" y="366819"/>
                  </a:lnTo>
                </a:path>
                <a:path w="2532379" h="2536190">
                  <a:moveTo>
                    <a:pt x="0" y="727288"/>
                  </a:moveTo>
                  <a:lnTo>
                    <a:pt x="2532361" y="727288"/>
                  </a:lnTo>
                </a:path>
                <a:path w="2532379" h="2536190">
                  <a:moveTo>
                    <a:pt x="0" y="1087760"/>
                  </a:moveTo>
                  <a:lnTo>
                    <a:pt x="2532361" y="1087760"/>
                  </a:lnTo>
                </a:path>
                <a:path w="2532379" h="2536190">
                  <a:moveTo>
                    <a:pt x="0" y="1448230"/>
                  </a:moveTo>
                  <a:lnTo>
                    <a:pt x="2532361" y="1448230"/>
                  </a:lnTo>
                </a:path>
                <a:path w="2532379" h="2536190">
                  <a:moveTo>
                    <a:pt x="0" y="1808701"/>
                  </a:moveTo>
                  <a:lnTo>
                    <a:pt x="2532361" y="1808701"/>
                  </a:lnTo>
                </a:path>
                <a:path w="2532379" h="2536190">
                  <a:moveTo>
                    <a:pt x="0" y="2169161"/>
                  </a:moveTo>
                  <a:lnTo>
                    <a:pt x="2532361" y="2169161"/>
                  </a:lnTo>
                </a:path>
                <a:path w="2532379" h="2536190">
                  <a:moveTo>
                    <a:pt x="6350" y="0"/>
                  </a:moveTo>
                  <a:lnTo>
                    <a:pt x="6350" y="2535981"/>
                  </a:lnTo>
                </a:path>
                <a:path w="2532379" h="2536190">
                  <a:moveTo>
                    <a:pt x="2526011" y="0"/>
                  </a:moveTo>
                  <a:lnTo>
                    <a:pt x="2526011" y="2535981"/>
                  </a:lnTo>
                </a:path>
                <a:path w="2532379" h="2536190">
                  <a:moveTo>
                    <a:pt x="0" y="6350"/>
                  </a:moveTo>
                  <a:lnTo>
                    <a:pt x="2532361" y="6350"/>
                  </a:lnTo>
                </a:path>
                <a:path w="2532379" h="2536190">
                  <a:moveTo>
                    <a:pt x="0" y="2529631"/>
                  </a:moveTo>
                  <a:lnTo>
                    <a:pt x="2532361" y="252963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97879" y="2111819"/>
              <a:ext cx="2532380" cy="2536190"/>
            </a:xfrm>
            <a:custGeom>
              <a:avLst/>
              <a:gdLst/>
              <a:ahLst/>
              <a:cxnLst/>
              <a:rect l="l" t="t" r="r" b="b"/>
              <a:pathLst>
                <a:path w="2532379" h="2536190">
                  <a:moveTo>
                    <a:pt x="366302" y="0"/>
                  </a:moveTo>
                  <a:lnTo>
                    <a:pt x="366302" y="2535981"/>
                  </a:lnTo>
                </a:path>
                <a:path w="2532379" h="2536190">
                  <a:moveTo>
                    <a:pt x="726254" y="0"/>
                  </a:moveTo>
                  <a:lnTo>
                    <a:pt x="726254" y="2535981"/>
                  </a:lnTo>
                </a:path>
                <a:path w="2532379" h="2536190">
                  <a:moveTo>
                    <a:pt x="1086210" y="0"/>
                  </a:moveTo>
                  <a:lnTo>
                    <a:pt x="1086210" y="2535981"/>
                  </a:lnTo>
                </a:path>
                <a:path w="2532379" h="2536190">
                  <a:moveTo>
                    <a:pt x="1446160" y="0"/>
                  </a:moveTo>
                  <a:lnTo>
                    <a:pt x="1446160" y="2535981"/>
                  </a:lnTo>
                </a:path>
                <a:path w="2532379" h="2536190">
                  <a:moveTo>
                    <a:pt x="1806111" y="0"/>
                  </a:moveTo>
                  <a:lnTo>
                    <a:pt x="1806111" y="2535981"/>
                  </a:lnTo>
                </a:path>
                <a:path w="2532379" h="2536190">
                  <a:moveTo>
                    <a:pt x="2166061" y="0"/>
                  </a:moveTo>
                  <a:lnTo>
                    <a:pt x="2166061" y="2535981"/>
                  </a:lnTo>
                </a:path>
                <a:path w="2532379" h="2536190">
                  <a:moveTo>
                    <a:pt x="0" y="366819"/>
                  </a:moveTo>
                  <a:lnTo>
                    <a:pt x="2532361" y="366819"/>
                  </a:lnTo>
                </a:path>
                <a:path w="2532379" h="2536190">
                  <a:moveTo>
                    <a:pt x="0" y="727288"/>
                  </a:moveTo>
                  <a:lnTo>
                    <a:pt x="2532361" y="727288"/>
                  </a:lnTo>
                </a:path>
                <a:path w="2532379" h="2536190">
                  <a:moveTo>
                    <a:pt x="0" y="1087760"/>
                  </a:moveTo>
                  <a:lnTo>
                    <a:pt x="2532361" y="1087760"/>
                  </a:lnTo>
                </a:path>
                <a:path w="2532379" h="2536190">
                  <a:moveTo>
                    <a:pt x="0" y="1448230"/>
                  </a:moveTo>
                  <a:lnTo>
                    <a:pt x="2532361" y="1448230"/>
                  </a:lnTo>
                </a:path>
                <a:path w="2532379" h="2536190">
                  <a:moveTo>
                    <a:pt x="0" y="1808701"/>
                  </a:moveTo>
                  <a:lnTo>
                    <a:pt x="2532361" y="1808701"/>
                  </a:lnTo>
                </a:path>
                <a:path w="2532379" h="2536190">
                  <a:moveTo>
                    <a:pt x="0" y="2169161"/>
                  </a:moveTo>
                  <a:lnTo>
                    <a:pt x="2532361" y="2169161"/>
                  </a:lnTo>
                </a:path>
                <a:path w="2532379" h="2536190">
                  <a:moveTo>
                    <a:pt x="6350" y="0"/>
                  </a:moveTo>
                  <a:lnTo>
                    <a:pt x="6350" y="2535981"/>
                  </a:lnTo>
                </a:path>
                <a:path w="2532379" h="2536190">
                  <a:moveTo>
                    <a:pt x="2526011" y="0"/>
                  </a:moveTo>
                  <a:lnTo>
                    <a:pt x="2526011" y="2535981"/>
                  </a:lnTo>
                </a:path>
                <a:path w="2532379" h="2536190">
                  <a:moveTo>
                    <a:pt x="0" y="6350"/>
                  </a:moveTo>
                  <a:lnTo>
                    <a:pt x="2532361" y="6350"/>
                  </a:lnTo>
                </a:path>
                <a:path w="2532379" h="2536190">
                  <a:moveTo>
                    <a:pt x="0" y="2529631"/>
                  </a:moveTo>
                  <a:lnTo>
                    <a:pt x="2532361" y="252963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24400" y="2441397"/>
              <a:ext cx="2282190" cy="354965"/>
            </a:xfrm>
            <a:custGeom>
              <a:avLst/>
              <a:gdLst/>
              <a:ahLst/>
              <a:cxnLst/>
              <a:rect l="l" t="t" r="r" b="b"/>
              <a:pathLst>
                <a:path w="2282190" h="354964">
                  <a:moveTo>
                    <a:pt x="0" y="0"/>
                  </a:moveTo>
                  <a:lnTo>
                    <a:pt x="2282141" y="354419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64222" y="2769514"/>
              <a:ext cx="429259" cy="448309"/>
            </a:xfrm>
            <a:custGeom>
              <a:avLst/>
              <a:gdLst/>
              <a:ahLst/>
              <a:cxnLst/>
              <a:rect l="l" t="t" r="r" b="b"/>
              <a:pathLst>
                <a:path w="429259" h="448310">
                  <a:moveTo>
                    <a:pt x="0" y="0"/>
                  </a:moveTo>
                  <a:lnTo>
                    <a:pt x="428706" y="0"/>
                  </a:lnTo>
                  <a:lnTo>
                    <a:pt x="428706" y="448251"/>
                  </a:lnTo>
                  <a:lnTo>
                    <a:pt x="0" y="448251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73373" y="2449817"/>
              <a:ext cx="1076960" cy="1125855"/>
            </a:xfrm>
            <a:custGeom>
              <a:avLst/>
              <a:gdLst/>
              <a:ahLst/>
              <a:cxnLst/>
              <a:rect l="l" t="t" r="r" b="b"/>
              <a:pathLst>
                <a:path w="1076960" h="1125854">
                  <a:moveTo>
                    <a:pt x="0" y="0"/>
                  </a:moveTo>
                  <a:lnTo>
                    <a:pt x="1076450" y="0"/>
                  </a:lnTo>
                  <a:lnTo>
                    <a:pt x="1076450" y="1125520"/>
                  </a:lnTo>
                  <a:lnTo>
                    <a:pt x="0" y="1125520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31994" y="3185750"/>
              <a:ext cx="2326640" cy="377190"/>
            </a:xfrm>
            <a:custGeom>
              <a:avLst/>
              <a:gdLst/>
              <a:ahLst/>
              <a:cxnLst/>
              <a:rect l="l" t="t" r="r" b="b"/>
              <a:pathLst>
                <a:path w="2326640" h="377189">
                  <a:moveTo>
                    <a:pt x="0" y="376714"/>
                  </a:moveTo>
                  <a:lnTo>
                    <a:pt x="2326501" y="0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150398" y="4767578"/>
            <a:ext cx="7956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Calibri"/>
                <a:cs typeface="Calibri"/>
              </a:rPr>
              <a:t>Input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37</a:t>
            </a:fld>
            <a:endParaRPr spc="-25"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11" name="object 11"/>
          <p:cNvSpPr txBox="1"/>
          <p:nvPr/>
        </p:nvSpPr>
        <p:spPr>
          <a:xfrm>
            <a:off x="7023913" y="4767578"/>
            <a:ext cx="10604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Calibri"/>
                <a:cs typeface="Calibri"/>
              </a:rPr>
              <a:t>Output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90647" y="1136396"/>
            <a:ext cx="67710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For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convolution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kernel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size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each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element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output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depends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receptive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field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input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1708" y="2045893"/>
            <a:ext cx="11590020" cy="2633980"/>
            <a:chOff x="251708" y="2045893"/>
            <a:chExt cx="11590020" cy="2633980"/>
          </a:xfrm>
        </p:grpSpPr>
        <p:sp>
          <p:nvSpPr>
            <p:cNvPr id="3" name="object 3"/>
            <p:cNvSpPr/>
            <p:nvPr/>
          </p:nvSpPr>
          <p:spPr>
            <a:xfrm>
              <a:off x="275184" y="2111819"/>
              <a:ext cx="2532380" cy="2536190"/>
            </a:xfrm>
            <a:custGeom>
              <a:avLst/>
              <a:gdLst/>
              <a:ahLst/>
              <a:cxnLst/>
              <a:rect l="l" t="t" r="r" b="b"/>
              <a:pathLst>
                <a:path w="2532380" h="2536190">
                  <a:moveTo>
                    <a:pt x="366302" y="0"/>
                  </a:moveTo>
                  <a:lnTo>
                    <a:pt x="366302" y="2535981"/>
                  </a:lnTo>
                </a:path>
                <a:path w="2532380" h="2536190">
                  <a:moveTo>
                    <a:pt x="726254" y="0"/>
                  </a:moveTo>
                  <a:lnTo>
                    <a:pt x="726254" y="2535981"/>
                  </a:lnTo>
                </a:path>
                <a:path w="2532380" h="2536190">
                  <a:moveTo>
                    <a:pt x="1086210" y="0"/>
                  </a:moveTo>
                  <a:lnTo>
                    <a:pt x="1086210" y="2535981"/>
                  </a:lnTo>
                </a:path>
                <a:path w="2532380" h="2536190">
                  <a:moveTo>
                    <a:pt x="1446160" y="0"/>
                  </a:moveTo>
                  <a:lnTo>
                    <a:pt x="1446160" y="2535981"/>
                  </a:lnTo>
                </a:path>
                <a:path w="2532380" h="2536190">
                  <a:moveTo>
                    <a:pt x="1806111" y="0"/>
                  </a:moveTo>
                  <a:lnTo>
                    <a:pt x="1806111" y="2535981"/>
                  </a:lnTo>
                </a:path>
                <a:path w="2532380" h="2536190">
                  <a:moveTo>
                    <a:pt x="2166061" y="0"/>
                  </a:moveTo>
                  <a:lnTo>
                    <a:pt x="2166061" y="2535981"/>
                  </a:lnTo>
                </a:path>
                <a:path w="2532380" h="2536190">
                  <a:moveTo>
                    <a:pt x="0" y="366819"/>
                  </a:moveTo>
                  <a:lnTo>
                    <a:pt x="2532361" y="366819"/>
                  </a:lnTo>
                </a:path>
                <a:path w="2532380" h="2536190">
                  <a:moveTo>
                    <a:pt x="0" y="727288"/>
                  </a:moveTo>
                  <a:lnTo>
                    <a:pt x="2532361" y="727288"/>
                  </a:lnTo>
                </a:path>
                <a:path w="2532380" h="2536190">
                  <a:moveTo>
                    <a:pt x="0" y="1087760"/>
                  </a:moveTo>
                  <a:lnTo>
                    <a:pt x="2532361" y="1087760"/>
                  </a:lnTo>
                </a:path>
                <a:path w="2532380" h="2536190">
                  <a:moveTo>
                    <a:pt x="0" y="1448230"/>
                  </a:moveTo>
                  <a:lnTo>
                    <a:pt x="2532361" y="1448230"/>
                  </a:lnTo>
                </a:path>
                <a:path w="2532380" h="2536190">
                  <a:moveTo>
                    <a:pt x="0" y="1808701"/>
                  </a:moveTo>
                  <a:lnTo>
                    <a:pt x="2532361" y="1808701"/>
                  </a:lnTo>
                </a:path>
                <a:path w="2532380" h="2536190">
                  <a:moveTo>
                    <a:pt x="0" y="2169161"/>
                  </a:moveTo>
                  <a:lnTo>
                    <a:pt x="2532361" y="2169161"/>
                  </a:lnTo>
                </a:path>
                <a:path w="2532380" h="2536190">
                  <a:moveTo>
                    <a:pt x="6350" y="0"/>
                  </a:moveTo>
                  <a:lnTo>
                    <a:pt x="6350" y="2535981"/>
                  </a:lnTo>
                </a:path>
                <a:path w="2532380" h="2536190">
                  <a:moveTo>
                    <a:pt x="2526011" y="0"/>
                  </a:moveTo>
                  <a:lnTo>
                    <a:pt x="2526011" y="2535981"/>
                  </a:lnTo>
                </a:path>
                <a:path w="2532380" h="2536190">
                  <a:moveTo>
                    <a:pt x="0" y="6350"/>
                  </a:moveTo>
                  <a:lnTo>
                    <a:pt x="2532361" y="6350"/>
                  </a:lnTo>
                </a:path>
                <a:path w="2532380" h="2536190">
                  <a:moveTo>
                    <a:pt x="0" y="2529631"/>
                  </a:moveTo>
                  <a:lnTo>
                    <a:pt x="2532361" y="252963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86531" y="2111819"/>
              <a:ext cx="2532380" cy="2536190"/>
            </a:xfrm>
            <a:custGeom>
              <a:avLst/>
              <a:gdLst/>
              <a:ahLst/>
              <a:cxnLst/>
              <a:rect l="l" t="t" r="r" b="b"/>
              <a:pathLst>
                <a:path w="2532379" h="2536190">
                  <a:moveTo>
                    <a:pt x="366302" y="0"/>
                  </a:moveTo>
                  <a:lnTo>
                    <a:pt x="366302" y="2535981"/>
                  </a:lnTo>
                </a:path>
                <a:path w="2532379" h="2536190">
                  <a:moveTo>
                    <a:pt x="726254" y="0"/>
                  </a:moveTo>
                  <a:lnTo>
                    <a:pt x="726254" y="2535981"/>
                  </a:lnTo>
                </a:path>
                <a:path w="2532379" h="2536190">
                  <a:moveTo>
                    <a:pt x="1086210" y="0"/>
                  </a:moveTo>
                  <a:lnTo>
                    <a:pt x="1086210" y="2535981"/>
                  </a:lnTo>
                </a:path>
                <a:path w="2532379" h="2536190">
                  <a:moveTo>
                    <a:pt x="1446160" y="0"/>
                  </a:moveTo>
                  <a:lnTo>
                    <a:pt x="1446160" y="2535981"/>
                  </a:lnTo>
                </a:path>
                <a:path w="2532379" h="2536190">
                  <a:moveTo>
                    <a:pt x="1806111" y="0"/>
                  </a:moveTo>
                  <a:lnTo>
                    <a:pt x="1806111" y="2535981"/>
                  </a:lnTo>
                </a:path>
                <a:path w="2532379" h="2536190">
                  <a:moveTo>
                    <a:pt x="2166061" y="0"/>
                  </a:moveTo>
                  <a:lnTo>
                    <a:pt x="2166061" y="2535981"/>
                  </a:lnTo>
                </a:path>
                <a:path w="2532379" h="2536190">
                  <a:moveTo>
                    <a:pt x="0" y="366819"/>
                  </a:moveTo>
                  <a:lnTo>
                    <a:pt x="2532361" y="366819"/>
                  </a:lnTo>
                </a:path>
                <a:path w="2532379" h="2536190">
                  <a:moveTo>
                    <a:pt x="0" y="727288"/>
                  </a:moveTo>
                  <a:lnTo>
                    <a:pt x="2532361" y="727288"/>
                  </a:lnTo>
                </a:path>
                <a:path w="2532379" h="2536190">
                  <a:moveTo>
                    <a:pt x="0" y="1087760"/>
                  </a:moveTo>
                  <a:lnTo>
                    <a:pt x="2532361" y="1087760"/>
                  </a:lnTo>
                </a:path>
                <a:path w="2532379" h="2536190">
                  <a:moveTo>
                    <a:pt x="0" y="1448230"/>
                  </a:moveTo>
                  <a:lnTo>
                    <a:pt x="2532361" y="1448230"/>
                  </a:lnTo>
                </a:path>
                <a:path w="2532379" h="2536190">
                  <a:moveTo>
                    <a:pt x="0" y="1808701"/>
                  </a:moveTo>
                  <a:lnTo>
                    <a:pt x="2532361" y="1808701"/>
                  </a:lnTo>
                </a:path>
                <a:path w="2532379" h="2536190">
                  <a:moveTo>
                    <a:pt x="0" y="2169161"/>
                  </a:moveTo>
                  <a:lnTo>
                    <a:pt x="2532361" y="2169161"/>
                  </a:lnTo>
                </a:path>
                <a:path w="2532379" h="2536190">
                  <a:moveTo>
                    <a:pt x="6350" y="0"/>
                  </a:moveTo>
                  <a:lnTo>
                    <a:pt x="6350" y="2535981"/>
                  </a:lnTo>
                </a:path>
                <a:path w="2532379" h="2536190">
                  <a:moveTo>
                    <a:pt x="2526011" y="0"/>
                  </a:moveTo>
                  <a:lnTo>
                    <a:pt x="2526011" y="2535981"/>
                  </a:lnTo>
                </a:path>
                <a:path w="2532379" h="2536190">
                  <a:moveTo>
                    <a:pt x="0" y="6350"/>
                  </a:moveTo>
                  <a:lnTo>
                    <a:pt x="2532361" y="6350"/>
                  </a:lnTo>
                </a:path>
                <a:path w="2532379" h="2536190">
                  <a:moveTo>
                    <a:pt x="0" y="2529631"/>
                  </a:moveTo>
                  <a:lnTo>
                    <a:pt x="2532361" y="252963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97879" y="2111819"/>
              <a:ext cx="2532380" cy="2536190"/>
            </a:xfrm>
            <a:custGeom>
              <a:avLst/>
              <a:gdLst/>
              <a:ahLst/>
              <a:cxnLst/>
              <a:rect l="l" t="t" r="r" b="b"/>
              <a:pathLst>
                <a:path w="2532379" h="2536190">
                  <a:moveTo>
                    <a:pt x="366302" y="0"/>
                  </a:moveTo>
                  <a:lnTo>
                    <a:pt x="366302" y="2535981"/>
                  </a:lnTo>
                </a:path>
                <a:path w="2532379" h="2536190">
                  <a:moveTo>
                    <a:pt x="726254" y="0"/>
                  </a:moveTo>
                  <a:lnTo>
                    <a:pt x="726254" y="2535981"/>
                  </a:lnTo>
                </a:path>
                <a:path w="2532379" h="2536190">
                  <a:moveTo>
                    <a:pt x="1086210" y="0"/>
                  </a:moveTo>
                  <a:lnTo>
                    <a:pt x="1086210" y="2535981"/>
                  </a:lnTo>
                </a:path>
                <a:path w="2532379" h="2536190">
                  <a:moveTo>
                    <a:pt x="1446160" y="0"/>
                  </a:moveTo>
                  <a:lnTo>
                    <a:pt x="1446160" y="2535981"/>
                  </a:lnTo>
                </a:path>
                <a:path w="2532379" h="2536190">
                  <a:moveTo>
                    <a:pt x="1806111" y="0"/>
                  </a:moveTo>
                  <a:lnTo>
                    <a:pt x="1806111" y="2535981"/>
                  </a:lnTo>
                </a:path>
                <a:path w="2532379" h="2536190">
                  <a:moveTo>
                    <a:pt x="2166061" y="0"/>
                  </a:moveTo>
                  <a:lnTo>
                    <a:pt x="2166061" y="2535981"/>
                  </a:lnTo>
                </a:path>
                <a:path w="2532379" h="2536190">
                  <a:moveTo>
                    <a:pt x="0" y="366819"/>
                  </a:moveTo>
                  <a:lnTo>
                    <a:pt x="2532361" y="366819"/>
                  </a:lnTo>
                </a:path>
                <a:path w="2532379" h="2536190">
                  <a:moveTo>
                    <a:pt x="0" y="727288"/>
                  </a:moveTo>
                  <a:lnTo>
                    <a:pt x="2532361" y="727288"/>
                  </a:lnTo>
                </a:path>
                <a:path w="2532379" h="2536190">
                  <a:moveTo>
                    <a:pt x="0" y="1087760"/>
                  </a:moveTo>
                  <a:lnTo>
                    <a:pt x="2532361" y="1087760"/>
                  </a:lnTo>
                </a:path>
                <a:path w="2532379" h="2536190">
                  <a:moveTo>
                    <a:pt x="0" y="1448230"/>
                  </a:moveTo>
                  <a:lnTo>
                    <a:pt x="2532361" y="1448230"/>
                  </a:lnTo>
                </a:path>
                <a:path w="2532379" h="2536190">
                  <a:moveTo>
                    <a:pt x="0" y="1808701"/>
                  </a:moveTo>
                  <a:lnTo>
                    <a:pt x="2532361" y="1808701"/>
                  </a:lnTo>
                </a:path>
                <a:path w="2532379" h="2536190">
                  <a:moveTo>
                    <a:pt x="0" y="2169161"/>
                  </a:moveTo>
                  <a:lnTo>
                    <a:pt x="2532361" y="2169161"/>
                  </a:lnTo>
                </a:path>
                <a:path w="2532379" h="2536190">
                  <a:moveTo>
                    <a:pt x="6350" y="0"/>
                  </a:moveTo>
                  <a:lnTo>
                    <a:pt x="6350" y="2535981"/>
                  </a:lnTo>
                </a:path>
                <a:path w="2532379" h="2536190">
                  <a:moveTo>
                    <a:pt x="2526011" y="0"/>
                  </a:moveTo>
                  <a:lnTo>
                    <a:pt x="2526011" y="2535981"/>
                  </a:lnTo>
                </a:path>
                <a:path w="2532379" h="2536190">
                  <a:moveTo>
                    <a:pt x="0" y="6350"/>
                  </a:moveTo>
                  <a:lnTo>
                    <a:pt x="2532361" y="6350"/>
                  </a:lnTo>
                </a:path>
                <a:path w="2532379" h="2536190">
                  <a:moveTo>
                    <a:pt x="0" y="2529631"/>
                  </a:moveTo>
                  <a:lnTo>
                    <a:pt x="2532361" y="252963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309227" y="2111819"/>
              <a:ext cx="2532380" cy="2536190"/>
            </a:xfrm>
            <a:custGeom>
              <a:avLst/>
              <a:gdLst/>
              <a:ahLst/>
              <a:cxnLst/>
              <a:rect l="l" t="t" r="r" b="b"/>
              <a:pathLst>
                <a:path w="2532379" h="2536190">
                  <a:moveTo>
                    <a:pt x="366302" y="0"/>
                  </a:moveTo>
                  <a:lnTo>
                    <a:pt x="366302" y="2535981"/>
                  </a:lnTo>
                </a:path>
                <a:path w="2532379" h="2536190">
                  <a:moveTo>
                    <a:pt x="726254" y="0"/>
                  </a:moveTo>
                  <a:lnTo>
                    <a:pt x="726254" y="2535981"/>
                  </a:lnTo>
                </a:path>
                <a:path w="2532379" h="2536190">
                  <a:moveTo>
                    <a:pt x="1086210" y="0"/>
                  </a:moveTo>
                  <a:lnTo>
                    <a:pt x="1086210" y="2535981"/>
                  </a:lnTo>
                </a:path>
                <a:path w="2532379" h="2536190">
                  <a:moveTo>
                    <a:pt x="1446160" y="0"/>
                  </a:moveTo>
                  <a:lnTo>
                    <a:pt x="1446160" y="2535981"/>
                  </a:lnTo>
                </a:path>
                <a:path w="2532379" h="2536190">
                  <a:moveTo>
                    <a:pt x="1806111" y="0"/>
                  </a:moveTo>
                  <a:lnTo>
                    <a:pt x="1806111" y="2535981"/>
                  </a:lnTo>
                </a:path>
                <a:path w="2532379" h="2536190">
                  <a:moveTo>
                    <a:pt x="2166061" y="0"/>
                  </a:moveTo>
                  <a:lnTo>
                    <a:pt x="2166061" y="2535981"/>
                  </a:lnTo>
                </a:path>
                <a:path w="2532379" h="2536190">
                  <a:moveTo>
                    <a:pt x="0" y="366819"/>
                  </a:moveTo>
                  <a:lnTo>
                    <a:pt x="2532361" y="366819"/>
                  </a:lnTo>
                </a:path>
                <a:path w="2532379" h="2536190">
                  <a:moveTo>
                    <a:pt x="0" y="727288"/>
                  </a:moveTo>
                  <a:lnTo>
                    <a:pt x="2532361" y="727288"/>
                  </a:lnTo>
                </a:path>
                <a:path w="2532379" h="2536190">
                  <a:moveTo>
                    <a:pt x="0" y="1087760"/>
                  </a:moveTo>
                  <a:lnTo>
                    <a:pt x="2532361" y="1087760"/>
                  </a:lnTo>
                </a:path>
                <a:path w="2532379" h="2536190">
                  <a:moveTo>
                    <a:pt x="0" y="1448230"/>
                  </a:moveTo>
                  <a:lnTo>
                    <a:pt x="2532361" y="1448230"/>
                  </a:lnTo>
                </a:path>
                <a:path w="2532379" h="2536190">
                  <a:moveTo>
                    <a:pt x="0" y="1808701"/>
                  </a:moveTo>
                  <a:lnTo>
                    <a:pt x="2532361" y="1808701"/>
                  </a:lnTo>
                </a:path>
                <a:path w="2532379" h="2536190">
                  <a:moveTo>
                    <a:pt x="0" y="2169161"/>
                  </a:moveTo>
                  <a:lnTo>
                    <a:pt x="2532361" y="2169161"/>
                  </a:lnTo>
                </a:path>
                <a:path w="2532379" h="2536190">
                  <a:moveTo>
                    <a:pt x="6350" y="0"/>
                  </a:moveTo>
                  <a:lnTo>
                    <a:pt x="6350" y="2535981"/>
                  </a:lnTo>
                </a:path>
                <a:path w="2532379" h="2536190">
                  <a:moveTo>
                    <a:pt x="2526011" y="0"/>
                  </a:moveTo>
                  <a:lnTo>
                    <a:pt x="2526011" y="2535981"/>
                  </a:lnTo>
                </a:path>
                <a:path w="2532379" h="2536190">
                  <a:moveTo>
                    <a:pt x="0" y="6350"/>
                  </a:moveTo>
                  <a:lnTo>
                    <a:pt x="2532361" y="6350"/>
                  </a:lnTo>
                </a:path>
                <a:path w="2532379" h="2536190">
                  <a:moveTo>
                    <a:pt x="0" y="2529631"/>
                  </a:moveTo>
                  <a:lnTo>
                    <a:pt x="2532361" y="252963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25843" y="2817037"/>
              <a:ext cx="1076960" cy="1125855"/>
            </a:xfrm>
            <a:custGeom>
              <a:avLst/>
              <a:gdLst/>
              <a:ahLst/>
              <a:cxnLst/>
              <a:rect l="l" t="t" r="r" b="b"/>
              <a:pathLst>
                <a:path w="1076959" h="1125854">
                  <a:moveTo>
                    <a:pt x="0" y="0"/>
                  </a:moveTo>
                  <a:lnTo>
                    <a:pt x="1076450" y="0"/>
                  </a:lnTo>
                  <a:lnTo>
                    <a:pt x="1076450" y="1125520"/>
                  </a:lnTo>
                  <a:lnTo>
                    <a:pt x="0" y="1125520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388397" y="3184270"/>
              <a:ext cx="374015" cy="391160"/>
            </a:xfrm>
            <a:custGeom>
              <a:avLst/>
              <a:gdLst/>
              <a:ahLst/>
              <a:cxnLst/>
              <a:rect l="l" t="t" r="r" b="b"/>
              <a:pathLst>
                <a:path w="374015" h="391160">
                  <a:moveTo>
                    <a:pt x="0" y="0"/>
                  </a:moveTo>
                  <a:lnTo>
                    <a:pt x="374017" y="0"/>
                  </a:lnTo>
                  <a:lnTo>
                    <a:pt x="374017" y="391069"/>
                  </a:lnTo>
                  <a:lnTo>
                    <a:pt x="0" y="391069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24399" y="2441397"/>
              <a:ext cx="2282190" cy="354965"/>
            </a:xfrm>
            <a:custGeom>
              <a:avLst/>
              <a:gdLst/>
              <a:ahLst/>
              <a:cxnLst/>
              <a:rect l="l" t="t" r="r" b="b"/>
              <a:pathLst>
                <a:path w="2282190" h="354964">
                  <a:moveTo>
                    <a:pt x="0" y="0"/>
                  </a:moveTo>
                  <a:lnTo>
                    <a:pt x="2282141" y="354419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25447" y="3565848"/>
              <a:ext cx="2326640" cy="377190"/>
            </a:xfrm>
            <a:custGeom>
              <a:avLst/>
              <a:gdLst/>
              <a:ahLst/>
              <a:cxnLst/>
              <a:rect l="l" t="t" r="r" b="b"/>
              <a:pathLst>
                <a:path w="2326640" h="377189">
                  <a:moveTo>
                    <a:pt x="0" y="376714"/>
                  </a:moveTo>
                  <a:lnTo>
                    <a:pt x="2326501" y="0"/>
                  </a:lnTo>
                </a:path>
              </a:pathLst>
            </a:custGeom>
            <a:ln w="635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64222" y="2769514"/>
              <a:ext cx="429259" cy="448309"/>
            </a:xfrm>
            <a:custGeom>
              <a:avLst/>
              <a:gdLst/>
              <a:ahLst/>
              <a:cxnLst/>
              <a:rect l="l" t="t" r="r" b="b"/>
              <a:pathLst>
                <a:path w="429259" h="448310">
                  <a:moveTo>
                    <a:pt x="0" y="0"/>
                  </a:moveTo>
                  <a:lnTo>
                    <a:pt x="428706" y="0"/>
                  </a:lnTo>
                  <a:lnTo>
                    <a:pt x="428706" y="448251"/>
                  </a:lnTo>
                  <a:lnTo>
                    <a:pt x="0" y="448251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95361" y="3512223"/>
              <a:ext cx="429259" cy="448309"/>
            </a:xfrm>
            <a:custGeom>
              <a:avLst/>
              <a:gdLst/>
              <a:ahLst/>
              <a:cxnLst/>
              <a:rect l="l" t="t" r="r" b="b"/>
              <a:pathLst>
                <a:path w="429259" h="448310">
                  <a:moveTo>
                    <a:pt x="0" y="0"/>
                  </a:moveTo>
                  <a:lnTo>
                    <a:pt x="428706" y="0"/>
                  </a:lnTo>
                  <a:lnTo>
                    <a:pt x="428706" y="448251"/>
                  </a:lnTo>
                  <a:lnTo>
                    <a:pt x="0" y="448251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73373" y="2449817"/>
              <a:ext cx="1076960" cy="1125855"/>
            </a:xfrm>
            <a:custGeom>
              <a:avLst/>
              <a:gdLst/>
              <a:ahLst/>
              <a:cxnLst/>
              <a:rect l="l" t="t" r="r" b="b"/>
              <a:pathLst>
                <a:path w="1076960" h="1125854">
                  <a:moveTo>
                    <a:pt x="0" y="0"/>
                  </a:moveTo>
                  <a:lnTo>
                    <a:pt x="1076450" y="0"/>
                  </a:lnTo>
                  <a:lnTo>
                    <a:pt x="1076450" y="1125520"/>
                  </a:lnTo>
                  <a:lnTo>
                    <a:pt x="0" y="1125520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19168" y="3164281"/>
              <a:ext cx="1076960" cy="1125855"/>
            </a:xfrm>
            <a:custGeom>
              <a:avLst/>
              <a:gdLst/>
              <a:ahLst/>
              <a:cxnLst/>
              <a:rect l="l" t="t" r="r" b="b"/>
              <a:pathLst>
                <a:path w="1076960" h="1125854">
                  <a:moveTo>
                    <a:pt x="0" y="0"/>
                  </a:moveTo>
                  <a:lnTo>
                    <a:pt x="1076450" y="0"/>
                  </a:lnTo>
                  <a:lnTo>
                    <a:pt x="1076450" y="1125520"/>
                  </a:lnTo>
                  <a:lnTo>
                    <a:pt x="0" y="1125520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58657" y="2982252"/>
              <a:ext cx="2282190" cy="354965"/>
            </a:xfrm>
            <a:custGeom>
              <a:avLst/>
              <a:gdLst/>
              <a:ahLst/>
              <a:cxnLst/>
              <a:rect l="l" t="t" r="r" b="b"/>
              <a:pathLst>
                <a:path w="2282190" h="354964">
                  <a:moveTo>
                    <a:pt x="0" y="0"/>
                  </a:moveTo>
                  <a:lnTo>
                    <a:pt x="2282141" y="354419"/>
                  </a:lnTo>
                </a:path>
              </a:pathLst>
            </a:custGeom>
            <a:ln w="635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31994" y="3185750"/>
              <a:ext cx="2326640" cy="377190"/>
            </a:xfrm>
            <a:custGeom>
              <a:avLst/>
              <a:gdLst/>
              <a:ahLst/>
              <a:cxnLst/>
              <a:rect l="l" t="t" r="r" b="b"/>
              <a:pathLst>
                <a:path w="2326640" h="377189">
                  <a:moveTo>
                    <a:pt x="0" y="376714"/>
                  </a:moveTo>
                  <a:lnTo>
                    <a:pt x="2326501" y="0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11736" y="3163887"/>
              <a:ext cx="2282190" cy="354965"/>
            </a:xfrm>
            <a:custGeom>
              <a:avLst/>
              <a:gdLst/>
              <a:ahLst/>
              <a:cxnLst/>
              <a:rect l="l" t="t" r="r" b="b"/>
              <a:pathLst>
                <a:path w="2282190" h="354964">
                  <a:moveTo>
                    <a:pt x="0" y="0"/>
                  </a:moveTo>
                  <a:lnTo>
                    <a:pt x="2282141" y="354419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19343" y="3908227"/>
              <a:ext cx="2326640" cy="377190"/>
            </a:xfrm>
            <a:custGeom>
              <a:avLst/>
              <a:gdLst/>
              <a:ahLst/>
              <a:cxnLst/>
              <a:rect l="l" t="t" r="r" b="b"/>
              <a:pathLst>
                <a:path w="2326640" h="377189">
                  <a:moveTo>
                    <a:pt x="0" y="376714"/>
                  </a:moveTo>
                  <a:lnTo>
                    <a:pt x="2326501" y="0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16489" y="2396997"/>
              <a:ext cx="429259" cy="448309"/>
            </a:xfrm>
            <a:custGeom>
              <a:avLst/>
              <a:gdLst/>
              <a:ahLst/>
              <a:cxnLst/>
              <a:rect l="l" t="t" r="r" b="b"/>
              <a:pathLst>
                <a:path w="429260" h="448310">
                  <a:moveTo>
                    <a:pt x="0" y="0"/>
                  </a:moveTo>
                  <a:lnTo>
                    <a:pt x="428706" y="0"/>
                  </a:lnTo>
                  <a:lnTo>
                    <a:pt x="428706" y="448251"/>
                  </a:lnTo>
                  <a:lnTo>
                    <a:pt x="0" y="448251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18963" y="3868915"/>
              <a:ext cx="429259" cy="448309"/>
            </a:xfrm>
            <a:custGeom>
              <a:avLst/>
              <a:gdLst/>
              <a:ahLst/>
              <a:cxnLst/>
              <a:rect l="l" t="t" r="r" b="b"/>
              <a:pathLst>
                <a:path w="429260" h="448310">
                  <a:moveTo>
                    <a:pt x="0" y="0"/>
                  </a:moveTo>
                  <a:lnTo>
                    <a:pt x="428706" y="0"/>
                  </a:lnTo>
                  <a:lnTo>
                    <a:pt x="428706" y="448251"/>
                  </a:lnTo>
                  <a:lnTo>
                    <a:pt x="0" y="448251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16786" y="3513454"/>
              <a:ext cx="1076960" cy="1125855"/>
            </a:xfrm>
            <a:custGeom>
              <a:avLst/>
              <a:gdLst/>
              <a:ahLst/>
              <a:cxnLst/>
              <a:rect l="l" t="t" r="r" b="b"/>
              <a:pathLst>
                <a:path w="1076960" h="1125854">
                  <a:moveTo>
                    <a:pt x="0" y="0"/>
                  </a:moveTo>
                  <a:lnTo>
                    <a:pt x="1076450" y="0"/>
                  </a:lnTo>
                  <a:lnTo>
                    <a:pt x="1076450" y="1125520"/>
                  </a:lnTo>
                  <a:lnTo>
                    <a:pt x="0" y="1125520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83458" y="2080120"/>
              <a:ext cx="1076960" cy="1125855"/>
            </a:xfrm>
            <a:custGeom>
              <a:avLst/>
              <a:gdLst/>
              <a:ahLst/>
              <a:cxnLst/>
              <a:rect l="l" t="t" r="r" b="b"/>
              <a:pathLst>
                <a:path w="1076960" h="1125855">
                  <a:moveTo>
                    <a:pt x="0" y="0"/>
                  </a:moveTo>
                  <a:lnTo>
                    <a:pt x="1076450" y="0"/>
                  </a:lnTo>
                  <a:lnTo>
                    <a:pt x="1076450" y="1125520"/>
                  </a:lnTo>
                  <a:lnTo>
                    <a:pt x="0" y="1125520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51876" y="2077643"/>
              <a:ext cx="2282190" cy="354965"/>
            </a:xfrm>
            <a:custGeom>
              <a:avLst/>
              <a:gdLst/>
              <a:ahLst/>
              <a:cxnLst/>
              <a:rect l="l" t="t" r="r" b="b"/>
              <a:pathLst>
                <a:path w="2282190" h="354964">
                  <a:moveTo>
                    <a:pt x="0" y="0"/>
                  </a:moveTo>
                  <a:lnTo>
                    <a:pt x="2282141" y="354419"/>
                  </a:lnTo>
                </a:path>
              </a:pathLst>
            </a:custGeom>
            <a:ln w="635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59471" y="2821996"/>
              <a:ext cx="2326640" cy="377190"/>
            </a:xfrm>
            <a:custGeom>
              <a:avLst/>
              <a:gdLst/>
              <a:ahLst/>
              <a:cxnLst/>
              <a:rect l="l" t="t" r="r" b="b"/>
              <a:pathLst>
                <a:path w="2326640" h="377189">
                  <a:moveTo>
                    <a:pt x="0" y="376714"/>
                  </a:moveTo>
                  <a:lnTo>
                    <a:pt x="2326501" y="0"/>
                  </a:lnTo>
                </a:path>
              </a:pathLst>
            </a:custGeom>
            <a:ln w="635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742831" y="3526447"/>
              <a:ext cx="2282190" cy="354965"/>
            </a:xfrm>
            <a:custGeom>
              <a:avLst/>
              <a:gdLst/>
              <a:ahLst/>
              <a:cxnLst/>
              <a:rect l="l" t="t" r="r" b="b"/>
              <a:pathLst>
                <a:path w="2282190" h="354964">
                  <a:moveTo>
                    <a:pt x="0" y="0"/>
                  </a:moveTo>
                  <a:lnTo>
                    <a:pt x="2282141" y="354419"/>
                  </a:lnTo>
                </a:path>
              </a:pathLst>
            </a:custGeom>
            <a:ln w="635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750426" y="4270799"/>
              <a:ext cx="2326640" cy="377190"/>
            </a:xfrm>
            <a:custGeom>
              <a:avLst/>
              <a:gdLst/>
              <a:ahLst/>
              <a:cxnLst/>
              <a:rect l="l" t="t" r="r" b="b"/>
              <a:pathLst>
                <a:path w="2326640" h="377189">
                  <a:moveTo>
                    <a:pt x="0" y="376714"/>
                  </a:moveTo>
                  <a:lnTo>
                    <a:pt x="2326501" y="0"/>
                  </a:lnTo>
                </a:path>
              </a:pathLst>
            </a:custGeom>
            <a:ln w="635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Receptive</a:t>
            </a:r>
            <a:r>
              <a:rPr spc="-210" dirty="0"/>
              <a:t> </a:t>
            </a:r>
            <a:r>
              <a:rPr spc="-10" dirty="0"/>
              <a:t>Fields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38</a:t>
            </a:fld>
            <a:endParaRPr spc="-25" dirty="0"/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28" name="object 28"/>
          <p:cNvSpPr txBox="1"/>
          <p:nvPr/>
        </p:nvSpPr>
        <p:spPr>
          <a:xfrm>
            <a:off x="1139045" y="4767578"/>
            <a:ext cx="7956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Calibri"/>
                <a:cs typeface="Calibri"/>
              </a:rPr>
              <a:t>Input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994522" y="4767578"/>
            <a:ext cx="9105265" cy="1257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Calibri"/>
                <a:cs typeface="Calibri"/>
              </a:rPr>
              <a:t>Output</a:t>
            </a:r>
            <a:endParaRPr sz="2800">
              <a:latin typeface="Calibri"/>
              <a:cs typeface="Calibri"/>
            </a:endParaRPr>
          </a:p>
          <a:p>
            <a:pPr marL="2700655" marR="683895" indent="-2687955">
              <a:lnSpc>
                <a:spcPct val="100000"/>
              </a:lnSpc>
              <a:spcBef>
                <a:spcPts val="1545"/>
              </a:spcBef>
            </a:pPr>
            <a:r>
              <a:rPr sz="2000" dirty="0">
                <a:latin typeface="Calibri"/>
                <a:cs typeface="Calibri"/>
              </a:rPr>
              <a:t>Be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careful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”receptive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field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input”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“receptive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field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previous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layer” </a:t>
            </a:r>
            <a:r>
              <a:rPr sz="2000" dirty="0">
                <a:latin typeface="Calibri"/>
                <a:cs typeface="Calibri"/>
              </a:rPr>
              <a:t>Hopefully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clear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context!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01164" y="1105915"/>
            <a:ext cx="79787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Each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successive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convolution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adds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receptive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field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size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layers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receptive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field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size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*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(K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1)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1708" y="2045893"/>
            <a:ext cx="11590020" cy="2633980"/>
            <a:chOff x="251708" y="2045893"/>
            <a:chExt cx="11590020" cy="2633980"/>
          </a:xfrm>
        </p:grpSpPr>
        <p:sp>
          <p:nvSpPr>
            <p:cNvPr id="3" name="object 3"/>
            <p:cNvSpPr/>
            <p:nvPr/>
          </p:nvSpPr>
          <p:spPr>
            <a:xfrm>
              <a:off x="275184" y="2111819"/>
              <a:ext cx="2532380" cy="2536190"/>
            </a:xfrm>
            <a:custGeom>
              <a:avLst/>
              <a:gdLst/>
              <a:ahLst/>
              <a:cxnLst/>
              <a:rect l="l" t="t" r="r" b="b"/>
              <a:pathLst>
                <a:path w="2532380" h="2536190">
                  <a:moveTo>
                    <a:pt x="366302" y="0"/>
                  </a:moveTo>
                  <a:lnTo>
                    <a:pt x="366302" y="2535981"/>
                  </a:lnTo>
                </a:path>
                <a:path w="2532380" h="2536190">
                  <a:moveTo>
                    <a:pt x="726254" y="0"/>
                  </a:moveTo>
                  <a:lnTo>
                    <a:pt x="726254" y="2535981"/>
                  </a:lnTo>
                </a:path>
                <a:path w="2532380" h="2536190">
                  <a:moveTo>
                    <a:pt x="1086210" y="0"/>
                  </a:moveTo>
                  <a:lnTo>
                    <a:pt x="1086210" y="2535981"/>
                  </a:lnTo>
                </a:path>
                <a:path w="2532380" h="2536190">
                  <a:moveTo>
                    <a:pt x="1446160" y="0"/>
                  </a:moveTo>
                  <a:lnTo>
                    <a:pt x="1446160" y="2535981"/>
                  </a:lnTo>
                </a:path>
                <a:path w="2532380" h="2536190">
                  <a:moveTo>
                    <a:pt x="1806111" y="0"/>
                  </a:moveTo>
                  <a:lnTo>
                    <a:pt x="1806111" y="2535981"/>
                  </a:lnTo>
                </a:path>
                <a:path w="2532380" h="2536190">
                  <a:moveTo>
                    <a:pt x="2166061" y="0"/>
                  </a:moveTo>
                  <a:lnTo>
                    <a:pt x="2166061" y="2535981"/>
                  </a:lnTo>
                </a:path>
                <a:path w="2532380" h="2536190">
                  <a:moveTo>
                    <a:pt x="0" y="366819"/>
                  </a:moveTo>
                  <a:lnTo>
                    <a:pt x="2532361" y="366819"/>
                  </a:lnTo>
                </a:path>
                <a:path w="2532380" h="2536190">
                  <a:moveTo>
                    <a:pt x="0" y="727288"/>
                  </a:moveTo>
                  <a:lnTo>
                    <a:pt x="2532361" y="727288"/>
                  </a:lnTo>
                </a:path>
                <a:path w="2532380" h="2536190">
                  <a:moveTo>
                    <a:pt x="0" y="1087760"/>
                  </a:moveTo>
                  <a:lnTo>
                    <a:pt x="2532361" y="1087760"/>
                  </a:lnTo>
                </a:path>
                <a:path w="2532380" h="2536190">
                  <a:moveTo>
                    <a:pt x="0" y="1448230"/>
                  </a:moveTo>
                  <a:lnTo>
                    <a:pt x="2532361" y="1448230"/>
                  </a:lnTo>
                </a:path>
                <a:path w="2532380" h="2536190">
                  <a:moveTo>
                    <a:pt x="0" y="1808701"/>
                  </a:moveTo>
                  <a:lnTo>
                    <a:pt x="2532361" y="1808701"/>
                  </a:lnTo>
                </a:path>
                <a:path w="2532380" h="2536190">
                  <a:moveTo>
                    <a:pt x="0" y="2169161"/>
                  </a:moveTo>
                  <a:lnTo>
                    <a:pt x="2532361" y="2169161"/>
                  </a:lnTo>
                </a:path>
                <a:path w="2532380" h="2536190">
                  <a:moveTo>
                    <a:pt x="6350" y="0"/>
                  </a:moveTo>
                  <a:lnTo>
                    <a:pt x="6350" y="2535981"/>
                  </a:lnTo>
                </a:path>
                <a:path w="2532380" h="2536190">
                  <a:moveTo>
                    <a:pt x="2526011" y="0"/>
                  </a:moveTo>
                  <a:lnTo>
                    <a:pt x="2526011" y="2535981"/>
                  </a:lnTo>
                </a:path>
                <a:path w="2532380" h="2536190">
                  <a:moveTo>
                    <a:pt x="0" y="6350"/>
                  </a:moveTo>
                  <a:lnTo>
                    <a:pt x="2532361" y="6350"/>
                  </a:lnTo>
                </a:path>
                <a:path w="2532380" h="2536190">
                  <a:moveTo>
                    <a:pt x="0" y="2529631"/>
                  </a:moveTo>
                  <a:lnTo>
                    <a:pt x="2532361" y="252963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86531" y="2111819"/>
              <a:ext cx="2532380" cy="2536190"/>
            </a:xfrm>
            <a:custGeom>
              <a:avLst/>
              <a:gdLst/>
              <a:ahLst/>
              <a:cxnLst/>
              <a:rect l="l" t="t" r="r" b="b"/>
              <a:pathLst>
                <a:path w="2532379" h="2536190">
                  <a:moveTo>
                    <a:pt x="366302" y="0"/>
                  </a:moveTo>
                  <a:lnTo>
                    <a:pt x="366302" y="2535981"/>
                  </a:lnTo>
                </a:path>
                <a:path w="2532379" h="2536190">
                  <a:moveTo>
                    <a:pt x="726254" y="0"/>
                  </a:moveTo>
                  <a:lnTo>
                    <a:pt x="726254" y="2535981"/>
                  </a:lnTo>
                </a:path>
                <a:path w="2532379" h="2536190">
                  <a:moveTo>
                    <a:pt x="1086210" y="0"/>
                  </a:moveTo>
                  <a:lnTo>
                    <a:pt x="1086210" y="2535981"/>
                  </a:lnTo>
                </a:path>
                <a:path w="2532379" h="2536190">
                  <a:moveTo>
                    <a:pt x="1446160" y="0"/>
                  </a:moveTo>
                  <a:lnTo>
                    <a:pt x="1446160" y="2535981"/>
                  </a:lnTo>
                </a:path>
                <a:path w="2532379" h="2536190">
                  <a:moveTo>
                    <a:pt x="1806111" y="0"/>
                  </a:moveTo>
                  <a:lnTo>
                    <a:pt x="1806111" y="2535981"/>
                  </a:lnTo>
                </a:path>
                <a:path w="2532379" h="2536190">
                  <a:moveTo>
                    <a:pt x="2166061" y="0"/>
                  </a:moveTo>
                  <a:lnTo>
                    <a:pt x="2166061" y="2535981"/>
                  </a:lnTo>
                </a:path>
                <a:path w="2532379" h="2536190">
                  <a:moveTo>
                    <a:pt x="0" y="366819"/>
                  </a:moveTo>
                  <a:lnTo>
                    <a:pt x="2532361" y="366819"/>
                  </a:lnTo>
                </a:path>
                <a:path w="2532379" h="2536190">
                  <a:moveTo>
                    <a:pt x="0" y="727288"/>
                  </a:moveTo>
                  <a:lnTo>
                    <a:pt x="2532361" y="727288"/>
                  </a:lnTo>
                </a:path>
                <a:path w="2532379" h="2536190">
                  <a:moveTo>
                    <a:pt x="0" y="1087760"/>
                  </a:moveTo>
                  <a:lnTo>
                    <a:pt x="2532361" y="1087760"/>
                  </a:lnTo>
                </a:path>
                <a:path w="2532379" h="2536190">
                  <a:moveTo>
                    <a:pt x="0" y="1448230"/>
                  </a:moveTo>
                  <a:lnTo>
                    <a:pt x="2532361" y="1448230"/>
                  </a:lnTo>
                </a:path>
                <a:path w="2532379" h="2536190">
                  <a:moveTo>
                    <a:pt x="0" y="1808701"/>
                  </a:moveTo>
                  <a:lnTo>
                    <a:pt x="2532361" y="1808701"/>
                  </a:lnTo>
                </a:path>
                <a:path w="2532379" h="2536190">
                  <a:moveTo>
                    <a:pt x="0" y="2169161"/>
                  </a:moveTo>
                  <a:lnTo>
                    <a:pt x="2532361" y="2169161"/>
                  </a:lnTo>
                </a:path>
                <a:path w="2532379" h="2536190">
                  <a:moveTo>
                    <a:pt x="6350" y="0"/>
                  </a:moveTo>
                  <a:lnTo>
                    <a:pt x="6350" y="2535981"/>
                  </a:lnTo>
                </a:path>
                <a:path w="2532379" h="2536190">
                  <a:moveTo>
                    <a:pt x="2526011" y="0"/>
                  </a:moveTo>
                  <a:lnTo>
                    <a:pt x="2526011" y="2535981"/>
                  </a:lnTo>
                </a:path>
                <a:path w="2532379" h="2536190">
                  <a:moveTo>
                    <a:pt x="0" y="6350"/>
                  </a:moveTo>
                  <a:lnTo>
                    <a:pt x="2532361" y="6350"/>
                  </a:lnTo>
                </a:path>
                <a:path w="2532379" h="2536190">
                  <a:moveTo>
                    <a:pt x="0" y="2529631"/>
                  </a:moveTo>
                  <a:lnTo>
                    <a:pt x="2532361" y="252963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97879" y="2111819"/>
              <a:ext cx="2532380" cy="2536190"/>
            </a:xfrm>
            <a:custGeom>
              <a:avLst/>
              <a:gdLst/>
              <a:ahLst/>
              <a:cxnLst/>
              <a:rect l="l" t="t" r="r" b="b"/>
              <a:pathLst>
                <a:path w="2532379" h="2536190">
                  <a:moveTo>
                    <a:pt x="366302" y="0"/>
                  </a:moveTo>
                  <a:lnTo>
                    <a:pt x="366302" y="2535981"/>
                  </a:lnTo>
                </a:path>
                <a:path w="2532379" h="2536190">
                  <a:moveTo>
                    <a:pt x="726254" y="0"/>
                  </a:moveTo>
                  <a:lnTo>
                    <a:pt x="726254" y="2535981"/>
                  </a:lnTo>
                </a:path>
                <a:path w="2532379" h="2536190">
                  <a:moveTo>
                    <a:pt x="1086210" y="0"/>
                  </a:moveTo>
                  <a:lnTo>
                    <a:pt x="1086210" y="2535981"/>
                  </a:lnTo>
                </a:path>
                <a:path w="2532379" h="2536190">
                  <a:moveTo>
                    <a:pt x="1446160" y="0"/>
                  </a:moveTo>
                  <a:lnTo>
                    <a:pt x="1446160" y="2535981"/>
                  </a:lnTo>
                </a:path>
                <a:path w="2532379" h="2536190">
                  <a:moveTo>
                    <a:pt x="1806111" y="0"/>
                  </a:moveTo>
                  <a:lnTo>
                    <a:pt x="1806111" y="2535981"/>
                  </a:lnTo>
                </a:path>
                <a:path w="2532379" h="2536190">
                  <a:moveTo>
                    <a:pt x="2166061" y="0"/>
                  </a:moveTo>
                  <a:lnTo>
                    <a:pt x="2166061" y="2535981"/>
                  </a:lnTo>
                </a:path>
                <a:path w="2532379" h="2536190">
                  <a:moveTo>
                    <a:pt x="0" y="366819"/>
                  </a:moveTo>
                  <a:lnTo>
                    <a:pt x="2532361" y="366819"/>
                  </a:lnTo>
                </a:path>
                <a:path w="2532379" h="2536190">
                  <a:moveTo>
                    <a:pt x="0" y="727288"/>
                  </a:moveTo>
                  <a:lnTo>
                    <a:pt x="2532361" y="727288"/>
                  </a:lnTo>
                </a:path>
                <a:path w="2532379" h="2536190">
                  <a:moveTo>
                    <a:pt x="0" y="1087760"/>
                  </a:moveTo>
                  <a:lnTo>
                    <a:pt x="2532361" y="1087760"/>
                  </a:lnTo>
                </a:path>
                <a:path w="2532379" h="2536190">
                  <a:moveTo>
                    <a:pt x="0" y="1448230"/>
                  </a:moveTo>
                  <a:lnTo>
                    <a:pt x="2532361" y="1448230"/>
                  </a:lnTo>
                </a:path>
                <a:path w="2532379" h="2536190">
                  <a:moveTo>
                    <a:pt x="0" y="1808701"/>
                  </a:moveTo>
                  <a:lnTo>
                    <a:pt x="2532361" y="1808701"/>
                  </a:lnTo>
                </a:path>
                <a:path w="2532379" h="2536190">
                  <a:moveTo>
                    <a:pt x="0" y="2169161"/>
                  </a:moveTo>
                  <a:lnTo>
                    <a:pt x="2532361" y="2169161"/>
                  </a:lnTo>
                </a:path>
                <a:path w="2532379" h="2536190">
                  <a:moveTo>
                    <a:pt x="6350" y="0"/>
                  </a:moveTo>
                  <a:lnTo>
                    <a:pt x="6350" y="2535981"/>
                  </a:lnTo>
                </a:path>
                <a:path w="2532379" h="2536190">
                  <a:moveTo>
                    <a:pt x="2526011" y="0"/>
                  </a:moveTo>
                  <a:lnTo>
                    <a:pt x="2526011" y="2535981"/>
                  </a:lnTo>
                </a:path>
                <a:path w="2532379" h="2536190">
                  <a:moveTo>
                    <a:pt x="0" y="6350"/>
                  </a:moveTo>
                  <a:lnTo>
                    <a:pt x="2532361" y="6350"/>
                  </a:lnTo>
                </a:path>
                <a:path w="2532379" h="2536190">
                  <a:moveTo>
                    <a:pt x="0" y="2529631"/>
                  </a:moveTo>
                  <a:lnTo>
                    <a:pt x="2532361" y="252963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309227" y="2111819"/>
              <a:ext cx="2532380" cy="2536190"/>
            </a:xfrm>
            <a:custGeom>
              <a:avLst/>
              <a:gdLst/>
              <a:ahLst/>
              <a:cxnLst/>
              <a:rect l="l" t="t" r="r" b="b"/>
              <a:pathLst>
                <a:path w="2532379" h="2536190">
                  <a:moveTo>
                    <a:pt x="366302" y="0"/>
                  </a:moveTo>
                  <a:lnTo>
                    <a:pt x="366302" y="2535981"/>
                  </a:lnTo>
                </a:path>
                <a:path w="2532379" h="2536190">
                  <a:moveTo>
                    <a:pt x="726254" y="0"/>
                  </a:moveTo>
                  <a:lnTo>
                    <a:pt x="726254" y="2535981"/>
                  </a:lnTo>
                </a:path>
                <a:path w="2532379" h="2536190">
                  <a:moveTo>
                    <a:pt x="1086210" y="0"/>
                  </a:moveTo>
                  <a:lnTo>
                    <a:pt x="1086210" y="2535981"/>
                  </a:lnTo>
                </a:path>
                <a:path w="2532379" h="2536190">
                  <a:moveTo>
                    <a:pt x="1446160" y="0"/>
                  </a:moveTo>
                  <a:lnTo>
                    <a:pt x="1446160" y="2535981"/>
                  </a:lnTo>
                </a:path>
                <a:path w="2532379" h="2536190">
                  <a:moveTo>
                    <a:pt x="1806111" y="0"/>
                  </a:moveTo>
                  <a:lnTo>
                    <a:pt x="1806111" y="2535981"/>
                  </a:lnTo>
                </a:path>
                <a:path w="2532379" h="2536190">
                  <a:moveTo>
                    <a:pt x="2166061" y="0"/>
                  </a:moveTo>
                  <a:lnTo>
                    <a:pt x="2166061" y="2535981"/>
                  </a:lnTo>
                </a:path>
                <a:path w="2532379" h="2536190">
                  <a:moveTo>
                    <a:pt x="0" y="366819"/>
                  </a:moveTo>
                  <a:lnTo>
                    <a:pt x="2532361" y="366819"/>
                  </a:lnTo>
                </a:path>
                <a:path w="2532379" h="2536190">
                  <a:moveTo>
                    <a:pt x="0" y="727288"/>
                  </a:moveTo>
                  <a:lnTo>
                    <a:pt x="2532361" y="727288"/>
                  </a:lnTo>
                </a:path>
                <a:path w="2532379" h="2536190">
                  <a:moveTo>
                    <a:pt x="0" y="1087760"/>
                  </a:moveTo>
                  <a:lnTo>
                    <a:pt x="2532361" y="1087760"/>
                  </a:lnTo>
                </a:path>
                <a:path w="2532379" h="2536190">
                  <a:moveTo>
                    <a:pt x="0" y="1448230"/>
                  </a:moveTo>
                  <a:lnTo>
                    <a:pt x="2532361" y="1448230"/>
                  </a:lnTo>
                </a:path>
                <a:path w="2532379" h="2536190">
                  <a:moveTo>
                    <a:pt x="0" y="1808701"/>
                  </a:moveTo>
                  <a:lnTo>
                    <a:pt x="2532361" y="1808701"/>
                  </a:lnTo>
                </a:path>
                <a:path w="2532379" h="2536190">
                  <a:moveTo>
                    <a:pt x="0" y="2169161"/>
                  </a:moveTo>
                  <a:lnTo>
                    <a:pt x="2532361" y="2169161"/>
                  </a:lnTo>
                </a:path>
                <a:path w="2532379" h="2536190">
                  <a:moveTo>
                    <a:pt x="6350" y="0"/>
                  </a:moveTo>
                  <a:lnTo>
                    <a:pt x="6350" y="2535981"/>
                  </a:lnTo>
                </a:path>
                <a:path w="2532379" h="2536190">
                  <a:moveTo>
                    <a:pt x="2526011" y="0"/>
                  </a:moveTo>
                  <a:lnTo>
                    <a:pt x="2526011" y="2535981"/>
                  </a:lnTo>
                </a:path>
                <a:path w="2532379" h="2536190">
                  <a:moveTo>
                    <a:pt x="0" y="6350"/>
                  </a:moveTo>
                  <a:lnTo>
                    <a:pt x="2532361" y="6350"/>
                  </a:lnTo>
                </a:path>
                <a:path w="2532379" h="2536190">
                  <a:moveTo>
                    <a:pt x="0" y="2529631"/>
                  </a:moveTo>
                  <a:lnTo>
                    <a:pt x="2532361" y="252963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25843" y="2817037"/>
              <a:ext cx="1076960" cy="1125855"/>
            </a:xfrm>
            <a:custGeom>
              <a:avLst/>
              <a:gdLst/>
              <a:ahLst/>
              <a:cxnLst/>
              <a:rect l="l" t="t" r="r" b="b"/>
              <a:pathLst>
                <a:path w="1076959" h="1125854">
                  <a:moveTo>
                    <a:pt x="0" y="0"/>
                  </a:moveTo>
                  <a:lnTo>
                    <a:pt x="1076450" y="0"/>
                  </a:lnTo>
                  <a:lnTo>
                    <a:pt x="1076450" y="1125520"/>
                  </a:lnTo>
                  <a:lnTo>
                    <a:pt x="0" y="1125520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388397" y="3184270"/>
              <a:ext cx="374015" cy="391160"/>
            </a:xfrm>
            <a:custGeom>
              <a:avLst/>
              <a:gdLst/>
              <a:ahLst/>
              <a:cxnLst/>
              <a:rect l="l" t="t" r="r" b="b"/>
              <a:pathLst>
                <a:path w="374015" h="391160">
                  <a:moveTo>
                    <a:pt x="0" y="0"/>
                  </a:moveTo>
                  <a:lnTo>
                    <a:pt x="374017" y="0"/>
                  </a:lnTo>
                  <a:lnTo>
                    <a:pt x="374017" y="391069"/>
                  </a:lnTo>
                  <a:lnTo>
                    <a:pt x="0" y="391069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24399" y="2441397"/>
              <a:ext cx="2282190" cy="354965"/>
            </a:xfrm>
            <a:custGeom>
              <a:avLst/>
              <a:gdLst/>
              <a:ahLst/>
              <a:cxnLst/>
              <a:rect l="l" t="t" r="r" b="b"/>
              <a:pathLst>
                <a:path w="2282190" h="354964">
                  <a:moveTo>
                    <a:pt x="0" y="0"/>
                  </a:moveTo>
                  <a:lnTo>
                    <a:pt x="2282141" y="354419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25447" y="3565848"/>
              <a:ext cx="2326640" cy="377190"/>
            </a:xfrm>
            <a:custGeom>
              <a:avLst/>
              <a:gdLst/>
              <a:ahLst/>
              <a:cxnLst/>
              <a:rect l="l" t="t" r="r" b="b"/>
              <a:pathLst>
                <a:path w="2326640" h="377189">
                  <a:moveTo>
                    <a:pt x="0" y="376714"/>
                  </a:moveTo>
                  <a:lnTo>
                    <a:pt x="2326501" y="0"/>
                  </a:lnTo>
                </a:path>
              </a:pathLst>
            </a:custGeom>
            <a:ln w="635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64222" y="2769514"/>
              <a:ext cx="429259" cy="448309"/>
            </a:xfrm>
            <a:custGeom>
              <a:avLst/>
              <a:gdLst/>
              <a:ahLst/>
              <a:cxnLst/>
              <a:rect l="l" t="t" r="r" b="b"/>
              <a:pathLst>
                <a:path w="429259" h="448310">
                  <a:moveTo>
                    <a:pt x="0" y="0"/>
                  </a:moveTo>
                  <a:lnTo>
                    <a:pt x="428706" y="0"/>
                  </a:lnTo>
                  <a:lnTo>
                    <a:pt x="428706" y="448251"/>
                  </a:lnTo>
                  <a:lnTo>
                    <a:pt x="0" y="448251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95361" y="3512223"/>
              <a:ext cx="429259" cy="448309"/>
            </a:xfrm>
            <a:custGeom>
              <a:avLst/>
              <a:gdLst/>
              <a:ahLst/>
              <a:cxnLst/>
              <a:rect l="l" t="t" r="r" b="b"/>
              <a:pathLst>
                <a:path w="429259" h="448310">
                  <a:moveTo>
                    <a:pt x="0" y="0"/>
                  </a:moveTo>
                  <a:lnTo>
                    <a:pt x="428706" y="0"/>
                  </a:lnTo>
                  <a:lnTo>
                    <a:pt x="428706" y="448251"/>
                  </a:lnTo>
                  <a:lnTo>
                    <a:pt x="0" y="448251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73373" y="2449817"/>
              <a:ext cx="1076960" cy="1125855"/>
            </a:xfrm>
            <a:custGeom>
              <a:avLst/>
              <a:gdLst/>
              <a:ahLst/>
              <a:cxnLst/>
              <a:rect l="l" t="t" r="r" b="b"/>
              <a:pathLst>
                <a:path w="1076960" h="1125854">
                  <a:moveTo>
                    <a:pt x="0" y="0"/>
                  </a:moveTo>
                  <a:lnTo>
                    <a:pt x="1076450" y="0"/>
                  </a:lnTo>
                  <a:lnTo>
                    <a:pt x="1076450" y="1125520"/>
                  </a:lnTo>
                  <a:lnTo>
                    <a:pt x="0" y="1125520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19168" y="3164281"/>
              <a:ext cx="1076960" cy="1125855"/>
            </a:xfrm>
            <a:custGeom>
              <a:avLst/>
              <a:gdLst/>
              <a:ahLst/>
              <a:cxnLst/>
              <a:rect l="l" t="t" r="r" b="b"/>
              <a:pathLst>
                <a:path w="1076960" h="1125854">
                  <a:moveTo>
                    <a:pt x="0" y="0"/>
                  </a:moveTo>
                  <a:lnTo>
                    <a:pt x="1076450" y="0"/>
                  </a:lnTo>
                  <a:lnTo>
                    <a:pt x="1076450" y="1125520"/>
                  </a:lnTo>
                  <a:lnTo>
                    <a:pt x="0" y="1125520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58657" y="2982252"/>
              <a:ext cx="2282190" cy="354965"/>
            </a:xfrm>
            <a:custGeom>
              <a:avLst/>
              <a:gdLst/>
              <a:ahLst/>
              <a:cxnLst/>
              <a:rect l="l" t="t" r="r" b="b"/>
              <a:pathLst>
                <a:path w="2282190" h="354964">
                  <a:moveTo>
                    <a:pt x="0" y="0"/>
                  </a:moveTo>
                  <a:lnTo>
                    <a:pt x="2282141" y="354419"/>
                  </a:lnTo>
                </a:path>
              </a:pathLst>
            </a:custGeom>
            <a:ln w="635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31994" y="3185750"/>
              <a:ext cx="2326640" cy="377190"/>
            </a:xfrm>
            <a:custGeom>
              <a:avLst/>
              <a:gdLst/>
              <a:ahLst/>
              <a:cxnLst/>
              <a:rect l="l" t="t" r="r" b="b"/>
              <a:pathLst>
                <a:path w="2326640" h="377189">
                  <a:moveTo>
                    <a:pt x="0" y="376714"/>
                  </a:moveTo>
                  <a:lnTo>
                    <a:pt x="2326501" y="0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11736" y="3163887"/>
              <a:ext cx="2282190" cy="354965"/>
            </a:xfrm>
            <a:custGeom>
              <a:avLst/>
              <a:gdLst/>
              <a:ahLst/>
              <a:cxnLst/>
              <a:rect l="l" t="t" r="r" b="b"/>
              <a:pathLst>
                <a:path w="2282190" h="354964">
                  <a:moveTo>
                    <a:pt x="0" y="0"/>
                  </a:moveTo>
                  <a:lnTo>
                    <a:pt x="2282141" y="354419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19343" y="3908227"/>
              <a:ext cx="2326640" cy="377190"/>
            </a:xfrm>
            <a:custGeom>
              <a:avLst/>
              <a:gdLst/>
              <a:ahLst/>
              <a:cxnLst/>
              <a:rect l="l" t="t" r="r" b="b"/>
              <a:pathLst>
                <a:path w="2326640" h="377189">
                  <a:moveTo>
                    <a:pt x="0" y="376714"/>
                  </a:moveTo>
                  <a:lnTo>
                    <a:pt x="2326501" y="0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16489" y="2396997"/>
              <a:ext cx="429259" cy="448309"/>
            </a:xfrm>
            <a:custGeom>
              <a:avLst/>
              <a:gdLst/>
              <a:ahLst/>
              <a:cxnLst/>
              <a:rect l="l" t="t" r="r" b="b"/>
              <a:pathLst>
                <a:path w="429260" h="448310">
                  <a:moveTo>
                    <a:pt x="0" y="0"/>
                  </a:moveTo>
                  <a:lnTo>
                    <a:pt x="428706" y="0"/>
                  </a:lnTo>
                  <a:lnTo>
                    <a:pt x="428706" y="448251"/>
                  </a:lnTo>
                  <a:lnTo>
                    <a:pt x="0" y="448251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18963" y="3868915"/>
              <a:ext cx="429259" cy="448309"/>
            </a:xfrm>
            <a:custGeom>
              <a:avLst/>
              <a:gdLst/>
              <a:ahLst/>
              <a:cxnLst/>
              <a:rect l="l" t="t" r="r" b="b"/>
              <a:pathLst>
                <a:path w="429260" h="448310">
                  <a:moveTo>
                    <a:pt x="0" y="0"/>
                  </a:moveTo>
                  <a:lnTo>
                    <a:pt x="428706" y="0"/>
                  </a:lnTo>
                  <a:lnTo>
                    <a:pt x="428706" y="448251"/>
                  </a:lnTo>
                  <a:lnTo>
                    <a:pt x="0" y="448251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16786" y="3513454"/>
              <a:ext cx="1076960" cy="1125855"/>
            </a:xfrm>
            <a:custGeom>
              <a:avLst/>
              <a:gdLst/>
              <a:ahLst/>
              <a:cxnLst/>
              <a:rect l="l" t="t" r="r" b="b"/>
              <a:pathLst>
                <a:path w="1076960" h="1125854">
                  <a:moveTo>
                    <a:pt x="0" y="0"/>
                  </a:moveTo>
                  <a:lnTo>
                    <a:pt x="1076450" y="0"/>
                  </a:lnTo>
                  <a:lnTo>
                    <a:pt x="1076450" y="1125520"/>
                  </a:lnTo>
                  <a:lnTo>
                    <a:pt x="0" y="1125520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83458" y="2080120"/>
              <a:ext cx="1076960" cy="1125855"/>
            </a:xfrm>
            <a:custGeom>
              <a:avLst/>
              <a:gdLst/>
              <a:ahLst/>
              <a:cxnLst/>
              <a:rect l="l" t="t" r="r" b="b"/>
              <a:pathLst>
                <a:path w="1076960" h="1125855">
                  <a:moveTo>
                    <a:pt x="0" y="0"/>
                  </a:moveTo>
                  <a:lnTo>
                    <a:pt x="1076450" y="0"/>
                  </a:lnTo>
                  <a:lnTo>
                    <a:pt x="1076450" y="1125520"/>
                  </a:lnTo>
                  <a:lnTo>
                    <a:pt x="0" y="1125520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51876" y="2077643"/>
              <a:ext cx="2282190" cy="354965"/>
            </a:xfrm>
            <a:custGeom>
              <a:avLst/>
              <a:gdLst/>
              <a:ahLst/>
              <a:cxnLst/>
              <a:rect l="l" t="t" r="r" b="b"/>
              <a:pathLst>
                <a:path w="2282190" h="354964">
                  <a:moveTo>
                    <a:pt x="0" y="0"/>
                  </a:moveTo>
                  <a:lnTo>
                    <a:pt x="2282141" y="354419"/>
                  </a:lnTo>
                </a:path>
              </a:pathLst>
            </a:custGeom>
            <a:ln w="635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59471" y="2821996"/>
              <a:ext cx="2326640" cy="377190"/>
            </a:xfrm>
            <a:custGeom>
              <a:avLst/>
              <a:gdLst/>
              <a:ahLst/>
              <a:cxnLst/>
              <a:rect l="l" t="t" r="r" b="b"/>
              <a:pathLst>
                <a:path w="2326640" h="377189">
                  <a:moveTo>
                    <a:pt x="0" y="376714"/>
                  </a:moveTo>
                  <a:lnTo>
                    <a:pt x="2326501" y="0"/>
                  </a:lnTo>
                </a:path>
              </a:pathLst>
            </a:custGeom>
            <a:ln w="635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742831" y="3526447"/>
              <a:ext cx="2282190" cy="354965"/>
            </a:xfrm>
            <a:custGeom>
              <a:avLst/>
              <a:gdLst/>
              <a:ahLst/>
              <a:cxnLst/>
              <a:rect l="l" t="t" r="r" b="b"/>
              <a:pathLst>
                <a:path w="2282190" h="354964">
                  <a:moveTo>
                    <a:pt x="0" y="0"/>
                  </a:moveTo>
                  <a:lnTo>
                    <a:pt x="2282141" y="354419"/>
                  </a:lnTo>
                </a:path>
              </a:pathLst>
            </a:custGeom>
            <a:ln w="635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750426" y="4270799"/>
              <a:ext cx="2326640" cy="377190"/>
            </a:xfrm>
            <a:custGeom>
              <a:avLst/>
              <a:gdLst/>
              <a:ahLst/>
              <a:cxnLst/>
              <a:rect l="l" t="t" r="r" b="b"/>
              <a:pathLst>
                <a:path w="2326640" h="377189">
                  <a:moveTo>
                    <a:pt x="0" y="376714"/>
                  </a:moveTo>
                  <a:lnTo>
                    <a:pt x="2326501" y="0"/>
                  </a:lnTo>
                </a:path>
              </a:pathLst>
            </a:custGeom>
            <a:ln w="635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Receptive</a:t>
            </a:r>
            <a:r>
              <a:rPr spc="-210" dirty="0"/>
              <a:t> </a:t>
            </a:r>
            <a:r>
              <a:rPr spc="-10" dirty="0"/>
              <a:t>Fields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39</a:t>
            </a:fld>
            <a:endParaRPr spc="-25" dirty="0"/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28" name="object 28"/>
          <p:cNvSpPr txBox="1"/>
          <p:nvPr/>
        </p:nvSpPr>
        <p:spPr>
          <a:xfrm>
            <a:off x="1139045" y="4767578"/>
            <a:ext cx="7956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Calibri"/>
                <a:cs typeface="Calibri"/>
              </a:rPr>
              <a:t>Input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039236" y="4767578"/>
            <a:ext cx="10604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Calibri"/>
                <a:cs typeface="Calibri"/>
              </a:rPr>
              <a:t>Output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01164" y="1105915"/>
            <a:ext cx="79787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Each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successive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convolution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adds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receptive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field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size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layers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receptive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field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size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*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(K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1)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43301" y="4894579"/>
            <a:ext cx="596455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Problem:</a:t>
            </a:r>
            <a:r>
              <a:rPr sz="24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For</a:t>
            </a:r>
            <a:r>
              <a:rPr sz="24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large</a:t>
            </a:r>
            <a:r>
              <a:rPr sz="24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images</a:t>
            </a:r>
            <a:r>
              <a:rPr sz="24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we</a:t>
            </a:r>
            <a:r>
              <a:rPr sz="24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need</a:t>
            </a:r>
            <a:r>
              <a:rPr sz="24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many</a:t>
            </a:r>
            <a:r>
              <a:rPr sz="24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layers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for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each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output</a:t>
            </a:r>
            <a:r>
              <a:rPr sz="24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“see”</a:t>
            </a:r>
            <a:r>
              <a:rPr sz="24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whole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image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image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48223" y="5116542"/>
            <a:ext cx="1280795" cy="640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0680" marR="5080" indent="-348615">
              <a:lnSpc>
                <a:spcPct val="100899"/>
              </a:lnSpc>
              <a:spcBef>
                <a:spcPts val="95"/>
              </a:spcBef>
            </a:pPr>
            <a:r>
              <a:rPr sz="2000" dirty="0">
                <a:latin typeface="Calibri"/>
                <a:cs typeface="Calibri"/>
              </a:rPr>
              <a:t>Input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image </a:t>
            </a:r>
            <a:r>
              <a:rPr sz="2000" dirty="0">
                <a:latin typeface="Calibri"/>
                <a:cs typeface="Calibri"/>
              </a:rPr>
              <a:t>(2,</a:t>
            </a:r>
            <a:r>
              <a:rPr sz="2000" spc="-25" dirty="0">
                <a:latin typeface="Calibri"/>
                <a:cs typeface="Calibri"/>
              </a:rPr>
              <a:t> 2)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500808" y="3260285"/>
          <a:ext cx="665480" cy="2524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5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1190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700" b="1" spc="-25" dirty="0">
                          <a:latin typeface="Calibri"/>
                          <a:cs typeface="Calibri"/>
                        </a:rPr>
                        <a:t>56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1752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700" b="1" spc="-25" dirty="0">
                          <a:latin typeface="Calibri"/>
                          <a:cs typeface="Calibri"/>
                        </a:rPr>
                        <a:t>231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1752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190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700" b="1" spc="-25" dirty="0">
                          <a:latin typeface="Calibri"/>
                          <a:cs typeface="Calibri"/>
                        </a:rPr>
                        <a:t>24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1752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190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700" b="1" spc="-50" dirty="0">
                          <a:latin typeface="Calibri"/>
                          <a:cs typeface="Calibri"/>
                        </a:rPr>
                        <a:t>2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1752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716998" y="3764551"/>
          <a:ext cx="1330960" cy="1262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5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1190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700" b="1" spc="-25" dirty="0">
                          <a:latin typeface="Calibri"/>
                          <a:cs typeface="Calibri"/>
                        </a:rPr>
                        <a:t>56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1752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700" b="1" spc="-25" dirty="0">
                          <a:latin typeface="Calibri"/>
                          <a:cs typeface="Calibri"/>
                        </a:rPr>
                        <a:t>231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1752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190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700" b="1" spc="-25" dirty="0">
                          <a:latin typeface="Calibri"/>
                          <a:cs typeface="Calibri"/>
                        </a:rPr>
                        <a:t>24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1752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700" b="1" spc="-50" dirty="0">
                          <a:latin typeface="Calibri"/>
                          <a:cs typeface="Calibri"/>
                        </a:rPr>
                        <a:t>2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1752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3562" y="3676815"/>
            <a:ext cx="1475955" cy="144520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371297" y="2897832"/>
            <a:ext cx="4487545" cy="788035"/>
            <a:chOff x="6371297" y="2897832"/>
            <a:chExt cx="4487545" cy="788035"/>
          </a:xfrm>
        </p:grpSpPr>
        <p:sp>
          <p:nvSpPr>
            <p:cNvPr id="7" name="object 7"/>
            <p:cNvSpPr/>
            <p:nvPr/>
          </p:nvSpPr>
          <p:spPr>
            <a:xfrm>
              <a:off x="6381546" y="2908082"/>
              <a:ext cx="2468880" cy="767715"/>
            </a:xfrm>
            <a:custGeom>
              <a:avLst/>
              <a:gdLst/>
              <a:ahLst/>
              <a:cxnLst/>
              <a:rect l="l" t="t" r="r" b="b"/>
              <a:pathLst>
                <a:path w="2468879" h="767714">
                  <a:moveTo>
                    <a:pt x="0" y="767158"/>
                  </a:moveTo>
                  <a:lnTo>
                    <a:pt x="0" y="0"/>
                  </a:lnTo>
                  <a:lnTo>
                    <a:pt x="2468649" y="0"/>
                  </a:lnTo>
                </a:path>
              </a:pathLst>
            </a:custGeom>
            <a:ln w="20499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31237" y="2897835"/>
              <a:ext cx="2027555" cy="366395"/>
            </a:xfrm>
            <a:custGeom>
              <a:avLst/>
              <a:gdLst/>
              <a:ahLst/>
              <a:cxnLst/>
              <a:rect l="l" t="t" r="r" b="b"/>
              <a:pathLst>
                <a:path w="2027554" h="366395">
                  <a:moveTo>
                    <a:pt x="2003170" y="0"/>
                  </a:moveTo>
                  <a:lnTo>
                    <a:pt x="0" y="0"/>
                  </a:lnTo>
                  <a:lnTo>
                    <a:pt x="0" y="20497"/>
                  </a:lnTo>
                  <a:lnTo>
                    <a:pt x="1987372" y="20497"/>
                  </a:lnTo>
                  <a:lnTo>
                    <a:pt x="1989531" y="307809"/>
                  </a:lnTo>
                  <a:lnTo>
                    <a:pt x="1967585" y="312864"/>
                  </a:lnTo>
                  <a:lnTo>
                    <a:pt x="2011324" y="365899"/>
                  </a:lnTo>
                  <a:lnTo>
                    <a:pt x="2027516" y="299085"/>
                  </a:lnTo>
                  <a:lnTo>
                    <a:pt x="2009990" y="303110"/>
                  </a:lnTo>
                  <a:lnTo>
                    <a:pt x="2007755" y="4533"/>
                  </a:lnTo>
                  <a:lnTo>
                    <a:pt x="200317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918517" y="1311146"/>
            <a:ext cx="5254625" cy="15144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5"/>
              </a:spcBef>
            </a:pPr>
            <a:r>
              <a:rPr sz="2800" b="1" dirty="0">
                <a:solidFill>
                  <a:srgbClr val="6FAC46"/>
                </a:solidFill>
                <a:latin typeface="Calibri"/>
                <a:cs typeface="Calibri"/>
              </a:rPr>
              <a:t>Solution</a:t>
            </a:r>
            <a:r>
              <a:rPr sz="2800" dirty="0">
                <a:solidFill>
                  <a:srgbClr val="6FAC46"/>
                </a:solidFill>
                <a:latin typeface="Calibri"/>
                <a:cs typeface="Calibri"/>
              </a:rPr>
              <a:t>:</a:t>
            </a:r>
            <a:r>
              <a:rPr sz="2800" spc="-50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AC46"/>
                </a:solidFill>
                <a:latin typeface="Calibri"/>
                <a:cs typeface="Calibri"/>
              </a:rPr>
              <a:t>Define</a:t>
            </a:r>
            <a:r>
              <a:rPr sz="2800" spc="-55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AC46"/>
                </a:solidFill>
                <a:latin typeface="Calibri"/>
                <a:cs typeface="Calibri"/>
              </a:rPr>
              <a:t>new</a:t>
            </a:r>
            <a:r>
              <a:rPr sz="2800" spc="-50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FAC46"/>
                </a:solidFill>
                <a:latin typeface="Calibri"/>
                <a:cs typeface="Calibri"/>
              </a:rPr>
              <a:t>computational </a:t>
            </a:r>
            <a:r>
              <a:rPr sz="2800" dirty="0">
                <a:solidFill>
                  <a:srgbClr val="6FAC46"/>
                </a:solidFill>
                <a:latin typeface="Calibri"/>
                <a:cs typeface="Calibri"/>
              </a:rPr>
              <a:t>nodes</a:t>
            </a:r>
            <a:r>
              <a:rPr sz="2800" spc="-60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AC46"/>
                </a:solidFill>
                <a:latin typeface="Calibri"/>
                <a:cs typeface="Calibri"/>
              </a:rPr>
              <a:t>that</a:t>
            </a:r>
            <a:r>
              <a:rPr sz="2800" spc="-65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AC46"/>
                </a:solidFill>
                <a:latin typeface="Calibri"/>
                <a:cs typeface="Calibri"/>
              </a:rPr>
              <a:t>operate</a:t>
            </a:r>
            <a:r>
              <a:rPr sz="2800" spc="-65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AC46"/>
                </a:solidFill>
                <a:latin typeface="Calibri"/>
                <a:cs typeface="Calibri"/>
              </a:rPr>
              <a:t>on</a:t>
            </a:r>
            <a:r>
              <a:rPr sz="2800" spc="-60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FAC46"/>
                </a:solidFill>
                <a:latin typeface="Calibri"/>
                <a:cs typeface="Calibri"/>
              </a:rPr>
              <a:t>images!</a:t>
            </a:r>
            <a:endParaRPr sz="2800">
              <a:latin typeface="Calibri"/>
              <a:cs typeface="Calibri"/>
            </a:endParaRPr>
          </a:p>
          <a:p>
            <a:pPr marL="39370" algn="ctr">
              <a:lnSpc>
                <a:spcPct val="100000"/>
              </a:lnSpc>
              <a:spcBef>
                <a:spcPts val="2575"/>
              </a:spcBef>
            </a:pPr>
            <a:r>
              <a:rPr sz="2000" dirty="0">
                <a:latin typeface="Calibri"/>
                <a:cs typeface="Calibri"/>
              </a:rPr>
              <a:t>Stretch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pixels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into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column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38866" y="5823839"/>
            <a:ext cx="380365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spc="-20" dirty="0">
                <a:latin typeface="Calibri"/>
                <a:cs typeface="Calibri"/>
              </a:rPr>
              <a:t>(4,)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808" y="3611879"/>
            <a:ext cx="3047058" cy="405733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948799" y="4184751"/>
            <a:ext cx="430530" cy="1400175"/>
          </a:xfrm>
          <a:prstGeom prst="rect">
            <a:avLst/>
          </a:prstGeom>
          <a:solidFill>
            <a:srgbClr val="E7E6E6"/>
          </a:solidFill>
          <a:ln w="9151">
            <a:solidFill>
              <a:srgbClr val="44536A"/>
            </a:solidFill>
          </a:ln>
        </p:spPr>
        <p:txBody>
          <a:bodyPr vert="horz" wrap="square" lIns="0" tIns="1631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85"/>
              </a:spcBef>
            </a:pPr>
            <a:endParaRPr sz="2300">
              <a:latin typeface="Times New Roman"/>
              <a:cs typeface="Times New Roman"/>
            </a:endParaRPr>
          </a:p>
          <a:p>
            <a:pPr marR="6350" algn="ctr">
              <a:lnSpc>
                <a:spcPct val="100000"/>
              </a:lnSpc>
            </a:pPr>
            <a:r>
              <a:rPr sz="2300" spc="-50" dirty="0">
                <a:latin typeface="Calibri"/>
                <a:cs typeface="Calibri"/>
              </a:rPr>
              <a:t>x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39149" y="4505045"/>
            <a:ext cx="430530" cy="824230"/>
          </a:xfrm>
          <a:prstGeom prst="rect">
            <a:avLst/>
          </a:prstGeom>
          <a:solidFill>
            <a:srgbClr val="E7E6E6"/>
          </a:solidFill>
          <a:ln w="9151">
            <a:solidFill>
              <a:srgbClr val="44536A"/>
            </a:solidFill>
          </a:ln>
        </p:spPr>
        <p:txBody>
          <a:bodyPr vert="horz" wrap="square" lIns="0" tIns="213360" rIns="0" bIns="0" rtlCol="0">
            <a:spAutoFit/>
          </a:bodyPr>
          <a:lstStyle/>
          <a:p>
            <a:pPr marL="130810">
              <a:lnSpc>
                <a:spcPct val="100000"/>
              </a:lnSpc>
              <a:spcBef>
                <a:spcPts val="1680"/>
              </a:spcBef>
            </a:pPr>
            <a:r>
              <a:rPr sz="2300" spc="-50" dirty="0">
                <a:latin typeface="Calibri"/>
                <a:cs typeface="Calibri"/>
              </a:rPr>
              <a:t>h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78915" y="5328678"/>
            <a:ext cx="869315" cy="261620"/>
          </a:xfrm>
          <a:custGeom>
            <a:avLst/>
            <a:gdLst/>
            <a:ahLst/>
            <a:cxnLst/>
            <a:rect l="l" t="t" r="r" b="b"/>
            <a:pathLst>
              <a:path w="869314" h="261620">
                <a:moveTo>
                  <a:pt x="0" y="261361"/>
                </a:moveTo>
                <a:lnTo>
                  <a:pt x="868805" y="0"/>
                </a:lnTo>
              </a:path>
            </a:pathLst>
          </a:custGeom>
          <a:ln w="9151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78915" y="4193895"/>
            <a:ext cx="876935" cy="315595"/>
          </a:xfrm>
          <a:custGeom>
            <a:avLst/>
            <a:gdLst/>
            <a:ahLst/>
            <a:cxnLst/>
            <a:rect l="l" t="t" r="r" b="b"/>
            <a:pathLst>
              <a:path w="876935" h="315595">
                <a:moveTo>
                  <a:pt x="0" y="0"/>
                </a:moveTo>
                <a:lnTo>
                  <a:pt x="876580" y="315247"/>
                </a:lnTo>
              </a:path>
            </a:pathLst>
          </a:custGeom>
          <a:ln w="9151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69758" y="4721185"/>
            <a:ext cx="220979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-50" dirty="0">
                <a:latin typeface="Calibri"/>
                <a:cs typeface="Calibri"/>
              </a:rPr>
              <a:t>W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61934" y="4840155"/>
            <a:ext cx="9969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50" dirty="0">
                <a:latin typeface="Calibri"/>
                <a:cs typeface="Calibri"/>
              </a:rPr>
              <a:t>1</a:t>
            </a:r>
            <a:endParaRPr sz="115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588991" y="4683502"/>
            <a:ext cx="439420" cy="466725"/>
            <a:chOff x="3588991" y="4683502"/>
            <a:chExt cx="439420" cy="466725"/>
          </a:xfrm>
        </p:grpSpPr>
        <p:sp>
          <p:nvSpPr>
            <p:cNvPr id="19" name="object 19"/>
            <p:cNvSpPr/>
            <p:nvPr/>
          </p:nvSpPr>
          <p:spPr>
            <a:xfrm>
              <a:off x="3593566" y="4688072"/>
              <a:ext cx="430530" cy="457834"/>
            </a:xfrm>
            <a:custGeom>
              <a:avLst/>
              <a:gdLst/>
              <a:ahLst/>
              <a:cxnLst/>
              <a:rect l="l" t="t" r="r" b="b"/>
              <a:pathLst>
                <a:path w="430529" h="457835">
                  <a:moveTo>
                    <a:pt x="430118" y="0"/>
                  </a:moveTo>
                  <a:lnTo>
                    <a:pt x="0" y="0"/>
                  </a:lnTo>
                  <a:lnTo>
                    <a:pt x="0" y="457573"/>
                  </a:lnTo>
                  <a:lnTo>
                    <a:pt x="430118" y="457573"/>
                  </a:lnTo>
                  <a:lnTo>
                    <a:pt x="43011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93566" y="4688077"/>
              <a:ext cx="430530" cy="457834"/>
            </a:xfrm>
            <a:custGeom>
              <a:avLst/>
              <a:gdLst/>
              <a:ahLst/>
              <a:cxnLst/>
              <a:rect l="l" t="t" r="r" b="b"/>
              <a:pathLst>
                <a:path w="430529" h="457835">
                  <a:moveTo>
                    <a:pt x="0" y="0"/>
                  </a:moveTo>
                  <a:lnTo>
                    <a:pt x="430118" y="0"/>
                  </a:lnTo>
                  <a:lnTo>
                    <a:pt x="430118" y="457573"/>
                  </a:lnTo>
                  <a:lnTo>
                    <a:pt x="0" y="457573"/>
                  </a:lnTo>
                  <a:lnTo>
                    <a:pt x="0" y="0"/>
                  </a:lnTo>
                  <a:close/>
                </a:path>
              </a:pathLst>
            </a:custGeom>
            <a:ln w="9151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732174" y="4705060"/>
            <a:ext cx="14033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50" dirty="0">
                <a:latin typeface="Calibri"/>
                <a:cs typeface="Calibri"/>
              </a:rPr>
              <a:t>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650972" y="4505045"/>
            <a:ext cx="961390" cy="193040"/>
          </a:xfrm>
          <a:custGeom>
            <a:avLst/>
            <a:gdLst/>
            <a:ahLst/>
            <a:cxnLst/>
            <a:rect l="l" t="t" r="r" b="b"/>
            <a:pathLst>
              <a:path w="961389" h="193039">
                <a:moveTo>
                  <a:pt x="0" y="0"/>
                </a:moveTo>
                <a:lnTo>
                  <a:pt x="961012" y="192490"/>
                </a:lnTo>
              </a:path>
            </a:pathLst>
          </a:custGeom>
          <a:ln w="9151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69273" y="5136492"/>
            <a:ext cx="930910" cy="193040"/>
          </a:xfrm>
          <a:custGeom>
            <a:avLst/>
            <a:gdLst/>
            <a:ahLst/>
            <a:cxnLst/>
            <a:rect l="l" t="t" r="r" b="b"/>
            <a:pathLst>
              <a:path w="930910" h="193039">
                <a:moveTo>
                  <a:pt x="0" y="192490"/>
                </a:moveTo>
                <a:lnTo>
                  <a:pt x="930466" y="0"/>
                </a:lnTo>
              </a:path>
            </a:pathLst>
          </a:custGeom>
          <a:ln w="9151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889961" y="4727129"/>
            <a:ext cx="220979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-50" dirty="0">
                <a:latin typeface="Calibri"/>
                <a:cs typeface="Calibri"/>
              </a:rPr>
              <a:t>W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82137" y="4846099"/>
            <a:ext cx="9969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50" dirty="0">
                <a:latin typeface="Calibri"/>
                <a:cs typeface="Calibri"/>
              </a:rPr>
              <a:t>2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8751" y="4629923"/>
            <a:ext cx="569595" cy="55435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58419" marR="5080" indent="-46355">
              <a:lnSpc>
                <a:spcPct val="102400"/>
              </a:lnSpc>
              <a:spcBef>
                <a:spcPts val="80"/>
              </a:spcBef>
            </a:pPr>
            <a:r>
              <a:rPr sz="1700" spc="-10" dirty="0">
                <a:latin typeface="Calibri"/>
                <a:cs typeface="Calibri"/>
              </a:rPr>
              <a:t>Input: </a:t>
            </a:r>
            <a:r>
              <a:rPr sz="1700" spc="-20" dirty="0">
                <a:latin typeface="Calibri"/>
                <a:cs typeface="Calibri"/>
              </a:rPr>
              <a:t>3072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39404" y="5400606"/>
            <a:ext cx="1219200" cy="55435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442595" marR="5080" indent="-430530">
              <a:lnSpc>
                <a:spcPct val="102400"/>
              </a:lnSpc>
              <a:spcBef>
                <a:spcPts val="80"/>
              </a:spcBef>
            </a:pPr>
            <a:r>
              <a:rPr sz="1700" dirty="0">
                <a:latin typeface="Calibri"/>
                <a:cs typeface="Calibri"/>
              </a:rPr>
              <a:t>Hidden</a:t>
            </a:r>
            <a:r>
              <a:rPr sz="1700" spc="8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layer: </a:t>
            </a:r>
            <a:r>
              <a:rPr sz="1700" spc="-25" dirty="0">
                <a:latin typeface="Calibri"/>
                <a:cs typeface="Calibri"/>
              </a:rPr>
              <a:t>100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06419" y="5253709"/>
            <a:ext cx="99758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dirty="0">
                <a:latin typeface="Calibri"/>
                <a:cs typeface="Calibri"/>
              </a:rPr>
              <a:t>Output:</a:t>
            </a:r>
            <a:r>
              <a:rPr sz="1700" spc="95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10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74419" y="456691"/>
            <a:ext cx="1452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f(x,W)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Wx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0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0663" y="972311"/>
            <a:ext cx="2596896" cy="1877568"/>
          </a:xfrm>
          <a:prstGeom prst="rect">
            <a:avLst/>
          </a:prstGeom>
        </p:spPr>
      </p:pic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5918517" y="229107"/>
            <a:ext cx="5673090" cy="8820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5"/>
              </a:spcBef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Problem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So</a:t>
            </a:r>
            <a:r>
              <a:rPr sz="28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far</a:t>
            </a:r>
            <a:r>
              <a:rPr sz="28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our</a:t>
            </a:r>
            <a:r>
              <a:rPr sz="28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classifiers</a:t>
            </a:r>
            <a:r>
              <a:rPr sz="2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don’t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respect</a:t>
            </a:r>
            <a:r>
              <a:rPr sz="28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spatial</a:t>
            </a:r>
            <a:r>
              <a:rPr sz="2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structure</a:t>
            </a:r>
            <a:r>
              <a:rPr sz="2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images!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1708" y="2045893"/>
            <a:ext cx="11590020" cy="2633980"/>
            <a:chOff x="251708" y="2045893"/>
            <a:chExt cx="11590020" cy="2633980"/>
          </a:xfrm>
        </p:grpSpPr>
        <p:sp>
          <p:nvSpPr>
            <p:cNvPr id="3" name="object 3"/>
            <p:cNvSpPr/>
            <p:nvPr/>
          </p:nvSpPr>
          <p:spPr>
            <a:xfrm>
              <a:off x="275184" y="2111819"/>
              <a:ext cx="2532380" cy="2536190"/>
            </a:xfrm>
            <a:custGeom>
              <a:avLst/>
              <a:gdLst/>
              <a:ahLst/>
              <a:cxnLst/>
              <a:rect l="l" t="t" r="r" b="b"/>
              <a:pathLst>
                <a:path w="2532380" h="2536190">
                  <a:moveTo>
                    <a:pt x="366302" y="0"/>
                  </a:moveTo>
                  <a:lnTo>
                    <a:pt x="366302" y="2535981"/>
                  </a:lnTo>
                </a:path>
                <a:path w="2532380" h="2536190">
                  <a:moveTo>
                    <a:pt x="726254" y="0"/>
                  </a:moveTo>
                  <a:lnTo>
                    <a:pt x="726254" y="2535981"/>
                  </a:lnTo>
                </a:path>
                <a:path w="2532380" h="2536190">
                  <a:moveTo>
                    <a:pt x="1086210" y="0"/>
                  </a:moveTo>
                  <a:lnTo>
                    <a:pt x="1086210" y="2535981"/>
                  </a:lnTo>
                </a:path>
                <a:path w="2532380" h="2536190">
                  <a:moveTo>
                    <a:pt x="1446160" y="0"/>
                  </a:moveTo>
                  <a:lnTo>
                    <a:pt x="1446160" y="2535981"/>
                  </a:lnTo>
                </a:path>
                <a:path w="2532380" h="2536190">
                  <a:moveTo>
                    <a:pt x="1806111" y="0"/>
                  </a:moveTo>
                  <a:lnTo>
                    <a:pt x="1806111" y="2535981"/>
                  </a:lnTo>
                </a:path>
                <a:path w="2532380" h="2536190">
                  <a:moveTo>
                    <a:pt x="2166061" y="0"/>
                  </a:moveTo>
                  <a:lnTo>
                    <a:pt x="2166061" y="2535981"/>
                  </a:lnTo>
                </a:path>
                <a:path w="2532380" h="2536190">
                  <a:moveTo>
                    <a:pt x="0" y="366819"/>
                  </a:moveTo>
                  <a:lnTo>
                    <a:pt x="2532361" y="366819"/>
                  </a:lnTo>
                </a:path>
                <a:path w="2532380" h="2536190">
                  <a:moveTo>
                    <a:pt x="0" y="727288"/>
                  </a:moveTo>
                  <a:lnTo>
                    <a:pt x="2532361" y="727288"/>
                  </a:lnTo>
                </a:path>
                <a:path w="2532380" h="2536190">
                  <a:moveTo>
                    <a:pt x="0" y="1087760"/>
                  </a:moveTo>
                  <a:lnTo>
                    <a:pt x="2532361" y="1087760"/>
                  </a:lnTo>
                </a:path>
                <a:path w="2532380" h="2536190">
                  <a:moveTo>
                    <a:pt x="0" y="1448230"/>
                  </a:moveTo>
                  <a:lnTo>
                    <a:pt x="2532361" y="1448230"/>
                  </a:lnTo>
                </a:path>
                <a:path w="2532380" h="2536190">
                  <a:moveTo>
                    <a:pt x="0" y="1808701"/>
                  </a:moveTo>
                  <a:lnTo>
                    <a:pt x="2532361" y="1808701"/>
                  </a:lnTo>
                </a:path>
                <a:path w="2532380" h="2536190">
                  <a:moveTo>
                    <a:pt x="0" y="2169161"/>
                  </a:moveTo>
                  <a:lnTo>
                    <a:pt x="2532361" y="2169161"/>
                  </a:lnTo>
                </a:path>
                <a:path w="2532380" h="2536190">
                  <a:moveTo>
                    <a:pt x="6350" y="0"/>
                  </a:moveTo>
                  <a:lnTo>
                    <a:pt x="6350" y="2535981"/>
                  </a:lnTo>
                </a:path>
                <a:path w="2532380" h="2536190">
                  <a:moveTo>
                    <a:pt x="2526011" y="0"/>
                  </a:moveTo>
                  <a:lnTo>
                    <a:pt x="2526011" y="2535981"/>
                  </a:lnTo>
                </a:path>
                <a:path w="2532380" h="2536190">
                  <a:moveTo>
                    <a:pt x="0" y="6350"/>
                  </a:moveTo>
                  <a:lnTo>
                    <a:pt x="2532361" y="6350"/>
                  </a:lnTo>
                </a:path>
                <a:path w="2532380" h="2536190">
                  <a:moveTo>
                    <a:pt x="0" y="2529631"/>
                  </a:moveTo>
                  <a:lnTo>
                    <a:pt x="2532361" y="252963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86531" y="2111819"/>
              <a:ext cx="2532380" cy="2536190"/>
            </a:xfrm>
            <a:custGeom>
              <a:avLst/>
              <a:gdLst/>
              <a:ahLst/>
              <a:cxnLst/>
              <a:rect l="l" t="t" r="r" b="b"/>
              <a:pathLst>
                <a:path w="2532379" h="2536190">
                  <a:moveTo>
                    <a:pt x="366302" y="0"/>
                  </a:moveTo>
                  <a:lnTo>
                    <a:pt x="366302" y="2535981"/>
                  </a:lnTo>
                </a:path>
                <a:path w="2532379" h="2536190">
                  <a:moveTo>
                    <a:pt x="726254" y="0"/>
                  </a:moveTo>
                  <a:lnTo>
                    <a:pt x="726254" y="2535981"/>
                  </a:lnTo>
                </a:path>
                <a:path w="2532379" h="2536190">
                  <a:moveTo>
                    <a:pt x="1086210" y="0"/>
                  </a:moveTo>
                  <a:lnTo>
                    <a:pt x="1086210" y="2535981"/>
                  </a:lnTo>
                </a:path>
                <a:path w="2532379" h="2536190">
                  <a:moveTo>
                    <a:pt x="1446160" y="0"/>
                  </a:moveTo>
                  <a:lnTo>
                    <a:pt x="1446160" y="2535981"/>
                  </a:lnTo>
                </a:path>
                <a:path w="2532379" h="2536190">
                  <a:moveTo>
                    <a:pt x="1806111" y="0"/>
                  </a:moveTo>
                  <a:lnTo>
                    <a:pt x="1806111" y="2535981"/>
                  </a:lnTo>
                </a:path>
                <a:path w="2532379" h="2536190">
                  <a:moveTo>
                    <a:pt x="2166061" y="0"/>
                  </a:moveTo>
                  <a:lnTo>
                    <a:pt x="2166061" y="2535981"/>
                  </a:lnTo>
                </a:path>
                <a:path w="2532379" h="2536190">
                  <a:moveTo>
                    <a:pt x="0" y="366819"/>
                  </a:moveTo>
                  <a:lnTo>
                    <a:pt x="2532361" y="366819"/>
                  </a:lnTo>
                </a:path>
                <a:path w="2532379" h="2536190">
                  <a:moveTo>
                    <a:pt x="0" y="727288"/>
                  </a:moveTo>
                  <a:lnTo>
                    <a:pt x="2532361" y="727288"/>
                  </a:lnTo>
                </a:path>
                <a:path w="2532379" h="2536190">
                  <a:moveTo>
                    <a:pt x="0" y="1087760"/>
                  </a:moveTo>
                  <a:lnTo>
                    <a:pt x="2532361" y="1087760"/>
                  </a:lnTo>
                </a:path>
                <a:path w="2532379" h="2536190">
                  <a:moveTo>
                    <a:pt x="0" y="1448230"/>
                  </a:moveTo>
                  <a:lnTo>
                    <a:pt x="2532361" y="1448230"/>
                  </a:lnTo>
                </a:path>
                <a:path w="2532379" h="2536190">
                  <a:moveTo>
                    <a:pt x="0" y="1808701"/>
                  </a:moveTo>
                  <a:lnTo>
                    <a:pt x="2532361" y="1808701"/>
                  </a:lnTo>
                </a:path>
                <a:path w="2532379" h="2536190">
                  <a:moveTo>
                    <a:pt x="0" y="2169161"/>
                  </a:moveTo>
                  <a:lnTo>
                    <a:pt x="2532361" y="2169161"/>
                  </a:lnTo>
                </a:path>
                <a:path w="2532379" h="2536190">
                  <a:moveTo>
                    <a:pt x="6350" y="0"/>
                  </a:moveTo>
                  <a:lnTo>
                    <a:pt x="6350" y="2535981"/>
                  </a:lnTo>
                </a:path>
                <a:path w="2532379" h="2536190">
                  <a:moveTo>
                    <a:pt x="2526011" y="0"/>
                  </a:moveTo>
                  <a:lnTo>
                    <a:pt x="2526011" y="2535981"/>
                  </a:lnTo>
                </a:path>
                <a:path w="2532379" h="2536190">
                  <a:moveTo>
                    <a:pt x="0" y="6350"/>
                  </a:moveTo>
                  <a:lnTo>
                    <a:pt x="2532361" y="6350"/>
                  </a:lnTo>
                </a:path>
                <a:path w="2532379" h="2536190">
                  <a:moveTo>
                    <a:pt x="0" y="2529631"/>
                  </a:moveTo>
                  <a:lnTo>
                    <a:pt x="2532361" y="252963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97879" y="2111819"/>
              <a:ext cx="2532380" cy="2536190"/>
            </a:xfrm>
            <a:custGeom>
              <a:avLst/>
              <a:gdLst/>
              <a:ahLst/>
              <a:cxnLst/>
              <a:rect l="l" t="t" r="r" b="b"/>
              <a:pathLst>
                <a:path w="2532379" h="2536190">
                  <a:moveTo>
                    <a:pt x="366302" y="0"/>
                  </a:moveTo>
                  <a:lnTo>
                    <a:pt x="366302" y="2535981"/>
                  </a:lnTo>
                </a:path>
                <a:path w="2532379" h="2536190">
                  <a:moveTo>
                    <a:pt x="726254" y="0"/>
                  </a:moveTo>
                  <a:lnTo>
                    <a:pt x="726254" y="2535981"/>
                  </a:lnTo>
                </a:path>
                <a:path w="2532379" h="2536190">
                  <a:moveTo>
                    <a:pt x="1086210" y="0"/>
                  </a:moveTo>
                  <a:lnTo>
                    <a:pt x="1086210" y="2535981"/>
                  </a:lnTo>
                </a:path>
                <a:path w="2532379" h="2536190">
                  <a:moveTo>
                    <a:pt x="1446160" y="0"/>
                  </a:moveTo>
                  <a:lnTo>
                    <a:pt x="1446160" y="2535981"/>
                  </a:lnTo>
                </a:path>
                <a:path w="2532379" h="2536190">
                  <a:moveTo>
                    <a:pt x="1806111" y="0"/>
                  </a:moveTo>
                  <a:lnTo>
                    <a:pt x="1806111" y="2535981"/>
                  </a:lnTo>
                </a:path>
                <a:path w="2532379" h="2536190">
                  <a:moveTo>
                    <a:pt x="2166061" y="0"/>
                  </a:moveTo>
                  <a:lnTo>
                    <a:pt x="2166061" y="2535981"/>
                  </a:lnTo>
                </a:path>
                <a:path w="2532379" h="2536190">
                  <a:moveTo>
                    <a:pt x="0" y="366819"/>
                  </a:moveTo>
                  <a:lnTo>
                    <a:pt x="2532361" y="366819"/>
                  </a:lnTo>
                </a:path>
                <a:path w="2532379" h="2536190">
                  <a:moveTo>
                    <a:pt x="0" y="727288"/>
                  </a:moveTo>
                  <a:lnTo>
                    <a:pt x="2532361" y="727288"/>
                  </a:lnTo>
                </a:path>
                <a:path w="2532379" h="2536190">
                  <a:moveTo>
                    <a:pt x="0" y="1087760"/>
                  </a:moveTo>
                  <a:lnTo>
                    <a:pt x="2532361" y="1087760"/>
                  </a:lnTo>
                </a:path>
                <a:path w="2532379" h="2536190">
                  <a:moveTo>
                    <a:pt x="0" y="1448230"/>
                  </a:moveTo>
                  <a:lnTo>
                    <a:pt x="2532361" y="1448230"/>
                  </a:lnTo>
                </a:path>
                <a:path w="2532379" h="2536190">
                  <a:moveTo>
                    <a:pt x="0" y="1808701"/>
                  </a:moveTo>
                  <a:lnTo>
                    <a:pt x="2532361" y="1808701"/>
                  </a:lnTo>
                </a:path>
                <a:path w="2532379" h="2536190">
                  <a:moveTo>
                    <a:pt x="0" y="2169161"/>
                  </a:moveTo>
                  <a:lnTo>
                    <a:pt x="2532361" y="2169161"/>
                  </a:lnTo>
                </a:path>
                <a:path w="2532379" h="2536190">
                  <a:moveTo>
                    <a:pt x="6350" y="0"/>
                  </a:moveTo>
                  <a:lnTo>
                    <a:pt x="6350" y="2535981"/>
                  </a:lnTo>
                </a:path>
                <a:path w="2532379" h="2536190">
                  <a:moveTo>
                    <a:pt x="2526011" y="0"/>
                  </a:moveTo>
                  <a:lnTo>
                    <a:pt x="2526011" y="2535981"/>
                  </a:lnTo>
                </a:path>
                <a:path w="2532379" h="2536190">
                  <a:moveTo>
                    <a:pt x="0" y="6350"/>
                  </a:moveTo>
                  <a:lnTo>
                    <a:pt x="2532361" y="6350"/>
                  </a:lnTo>
                </a:path>
                <a:path w="2532379" h="2536190">
                  <a:moveTo>
                    <a:pt x="0" y="2529631"/>
                  </a:moveTo>
                  <a:lnTo>
                    <a:pt x="2532361" y="252963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309227" y="2111819"/>
              <a:ext cx="2532380" cy="2536190"/>
            </a:xfrm>
            <a:custGeom>
              <a:avLst/>
              <a:gdLst/>
              <a:ahLst/>
              <a:cxnLst/>
              <a:rect l="l" t="t" r="r" b="b"/>
              <a:pathLst>
                <a:path w="2532379" h="2536190">
                  <a:moveTo>
                    <a:pt x="366302" y="0"/>
                  </a:moveTo>
                  <a:lnTo>
                    <a:pt x="366302" y="2535981"/>
                  </a:lnTo>
                </a:path>
                <a:path w="2532379" h="2536190">
                  <a:moveTo>
                    <a:pt x="726254" y="0"/>
                  </a:moveTo>
                  <a:lnTo>
                    <a:pt x="726254" y="2535981"/>
                  </a:lnTo>
                </a:path>
                <a:path w="2532379" h="2536190">
                  <a:moveTo>
                    <a:pt x="1086210" y="0"/>
                  </a:moveTo>
                  <a:lnTo>
                    <a:pt x="1086210" y="2535981"/>
                  </a:lnTo>
                </a:path>
                <a:path w="2532379" h="2536190">
                  <a:moveTo>
                    <a:pt x="1446160" y="0"/>
                  </a:moveTo>
                  <a:lnTo>
                    <a:pt x="1446160" y="2535981"/>
                  </a:lnTo>
                </a:path>
                <a:path w="2532379" h="2536190">
                  <a:moveTo>
                    <a:pt x="1806111" y="0"/>
                  </a:moveTo>
                  <a:lnTo>
                    <a:pt x="1806111" y="2535981"/>
                  </a:lnTo>
                </a:path>
                <a:path w="2532379" h="2536190">
                  <a:moveTo>
                    <a:pt x="2166061" y="0"/>
                  </a:moveTo>
                  <a:lnTo>
                    <a:pt x="2166061" y="2535981"/>
                  </a:lnTo>
                </a:path>
                <a:path w="2532379" h="2536190">
                  <a:moveTo>
                    <a:pt x="0" y="366819"/>
                  </a:moveTo>
                  <a:lnTo>
                    <a:pt x="2532361" y="366819"/>
                  </a:lnTo>
                </a:path>
                <a:path w="2532379" h="2536190">
                  <a:moveTo>
                    <a:pt x="0" y="727288"/>
                  </a:moveTo>
                  <a:lnTo>
                    <a:pt x="2532361" y="727288"/>
                  </a:lnTo>
                </a:path>
                <a:path w="2532379" h="2536190">
                  <a:moveTo>
                    <a:pt x="0" y="1087760"/>
                  </a:moveTo>
                  <a:lnTo>
                    <a:pt x="2532361" y="1087760"/>
                  </a:lnTo>
                </a:path>
                <a:path w="2532379" h="2536190">
                  <a:moveTo>
                    <a:pt x="0" y="1448230"/>
                  </a:moveTo>
                  <a:lnTo>
                    <a:pt x="2532361" y="1448230"/>
                  </a:lnTo>
                </a:path>
                <a:path w="2532379" h="2536190">
                  <a:moveTo>
                    <a:pt x="0" y="1808701"/>
                  </a:moveTo>
                  <a:lnTo>
                    <a:pt x="2532361" y="1808701"/>
                  </a:lnTo>
                </a:path>
                <a:path w="2532379" h="2536190">
                  <a:moveTo>
                    <a:pt x="0" y="2169161"/>
                  </a:moveTo>
                  <a:lnTo>
                    <a:pt x="2532361" y="2169161"/>
                  </a:lnTo>
                </a:path>
                <a:path w="2532379" h="2536190">
                  <a:moveTo>
                    <a:pt x="6350" y="0"/>
                  </a:moveTo>
                  <a:lnTo>
                    <a:pt x="6350" y="2535981"/>
                  </a:lnTo>
                </a:path>
                <a:path w="2532379" h="2536190">
                  <a:moveTo>
                    <a:pt x="2526011" y="0"/>
                  </a:moveTo>
                  <a:lnTo>
                    <a:pt x="2526011" y="2535981"/>
                  </a:lnTo>
                </a:path>
                <a:path w="2532379" h="2536190">
                  <a:moveTo>
                    <a:pt x="0" y="6350"/>
                  </a:moveTo>
                  <a:lnTo>
                    <a:pt x="2532361" y="6350"/>
                  </a:lnTo>
                </a:path>
                <a:path w="2532379" h="2536190">
                  <a:moveTo>
                    <a:pt x="0" y="2529631"/>
                  </a:moveTo>
                  <a:lnTo>
                    <a:pt x="2532361" y="252963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25843" y="2817037"/>
              <a:ext cx="1076960" cy="1125855"/>
            </a:xfrm>
            <a:custGeom>
              <a:avLst/>
              <a:gdLst/>
              <a:ahLst/>
              <a:cxnLst/>
              <a:rect l="l" t="t" r="r" b="b"/>
              <a:pathLst>
                <a:path w="1076959" h="1125854">
                  <a:moveTo>
                    <a:pt x="0" y="0"/>
                  </a:moveTo>
                  <a:lnTo>
                    <a:pt x="1076450" y="0"/>
                  </a:lnTo>
                  <a:lnTo>
                    <a:pt x="1076450" y="1125520"/>
                  </a:lnTo>
                  <a:lnTo>
                    <a:pt x="0" y="1125520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388397" y="3184270"/>
              <a:ext cx="374015" cy="391160"/>
            </a:xfrm>
            <a:custGeom>
              <a:avLst/>
              <a:gdLst/>
              <a:ahLst/>
              <a:cxnLst/>
              <a:rect l="l" t="t" r="r" b="b"/>
              <a:pathLst>
                <a:path w="374015" h="391160">
                  <a:moveTo>
                    <a:pt x="0" y="0"/>
                  </a:moveTo>
                  <a:lnTo>
                    <a:pt x="374017" y="0"/>
                  </a:lnTo>
                  <a:lnTo>
                    <a:pt x="374017" y="391069"/>
                  </a:lnTo>
                  <a:lnTo>
                    <a:pt x="0" y="391069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24399" y="2441397"/>
              <a:ext cx="2282190" cy="354965"/>
            </a:xfrm>
            <a:custGeom>
              <a:avLst/>
              <a:gdLst/>
              <a:ahLst/>
              <a:cxnLst/>
              <a:rect l="l" t="t" r="r" b="b"/>
              <a:pathLst>
                <a:path w="2282190" h="354964">
                  <a:moveTo>
                    <a:pt x="0" y="0"/>
                  </a:moveTo>
                  <a:lnTo>
                    <a:pt x="2282141" y="354419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25447" y="3565848"/>
              <a:ext cx="2326640" cy="377190"/>
            </a:xfrm>
            <a:custGeom>
              <a:avLst/>
              <a:gdLst/>
              <a:ahLst/>
              <a:cxnLst/>
              <a:rect l="l" t="t" r="r" b="b"/>
              <a:pathLst>
                <a:path w="2326640" h="377189">
                  <a:moveTo>
                    <a:pt x="0" y="376714"/>
                  </a:moveTo>
                  <a:lnTo>
                    <a:pt x="2326501" y="0"/>
                  </a:lnTo>
                </a:path>
              </a:pathLst>
            </a:custGeom>
            <a:ln w="635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64222" y="2769514"/>
              <a:ext cx="429259" cy="448309"/>
            </a:xfrm>
            <a:custGeom>
              <a:avLst/>
              <a:gdLst/>
              <a:ahLst/>
              <a:cxnLst/>
              <a:rect l="l" t="t" r="r" b="b"/>
              <a:pathLst>
                <a:path w="429259" h="448310">
                  <a:moveTo>
                    <a:pt x="0" y="0"/>
                  </a:moveTo>
                  <a:lnTo>
                    <a:pt x="428706" y="0"/>
                  </a:lnTo>
                  <a:lnTo>
                    <a:pt x="428706" y="448251"/>
                  </a:lnTo>
                  <a:lnTo>
                    <a:pt x="0" y="448251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95361" y="3512223"/>
              <a:ext cx="429259" cy="448309"/>
            </a:xfrm>
            <a:custGeom>
              <a:avLst/>
              <a:gdLst/>
              <a:ahLst/>
              <a:cxnLst/>
              <a:rect l="l" t="t" r="r" b="b"/>
              <a:pathLst>
                <a:path w="429259" h="448310">
                  <a:moveTo>
                    <a:pt x="0" y="0"/>
                  </a:moveTo>
                  <a:lnTo>
                    <a:pt x="428706" y="0"/>
                  </a:lnTo>
                  <a:lnTo>
                    <a:pt x="428706" y="448251"/>
                  </a:lnTo>
                  <a:lnTo>
                    <a:pt x="0" y="448251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73373" y="2449817"/>
              <a:ext cx="1076960" cy="1125855"/>
            </a:xfrm>
            <a:custGeom>
              <a:avLst/>
              <a:gdLst/>
              <a:ahLst/>
              <a:cxnLst/>
              <a:rect l="l" t="t" r="r" b="b"/>
              <a:pathLst>
                <a:path w="1076960" h="1125854">
                  <a:moveTo>
                    <a:pt x="0" y="0"/>
                  </a:moveTo>
                  <a:lnTo>
                    <a:pt x="1076450" y="0"/>
                  </a:lnTo>
                  <a:lnTo>
                    <a:pt x="1076450" y="1125520"/>
                  </a:lnTo>
                  <a:lnTo>
                    <a:pt x="0" y="1125520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19168" y="3164281"/>
              <a:ext cx="1076960" cy="1125855"/>
            </a:xfrm>
            <a:custGeom>
              <a:avLst/>
              <a:gdLst/>
              <a:ahLst/>
              <a:cxnLst/>
              <a:rect l="l" t="t" r="r" b="b"/>
              <a:pathLst>
                <a:path w="1076960" h="1125854">
                  <a:moveTo>
                    <a:pt x="0" y="0"/>
                  </a:moveTo>
                  <a:lnTo>
                    <a:pt x="1076450" y="0"/>
                  </a:lnTo>
                  <a:lnTo>
                    <a:pt x="1076450" y="1125520"/>
                  </a:lnTo>
                  <a:lnTo>
                    <a:pt x="0" y="1125520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58657" y="2982252"/>
              <a:ext cx="2282190" cy="354965"/>
            </a:xfrm>
            <a:custGeom>
              <a:avLst/>
              <a:gdLst/>
              <a:ahLst/>
              <a:cxnLst/>
              <a:rect l="l" t="t" r="r" b="b"/>
              <a:pathLst>
                <a:path w="2282190" h="354964">
                  <a:moveTo>
                    <a:pt x="0" y="0"/>
                  </a:moveTo>
                  <a:lnTo>
                    <a:pt x="2282141" y="354419"/>
                  </a:lnTo>
                </a:path>
              </a:pathLst>
            </a:custGeom>
            <a:ln w="635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31994" y="3185750"/>
              <a:ext cx="2326640" cy="377190"/>
            </a:xfrm>
            <a:custGeom>
              <a:avLst/>
              <a:gdLst/>
              <a:ahLst/>
              <a:cxnLst/>
              <a:rect l="l" t="t" r="r" b="b"/>
              <a:pathLst>
                <a:path w="2326640" h="377189">
                  <a:moveTo>
                    <a:pt x="0" y="376714"/>
                  </a:moveTo>
                  <a:lnTo>
                    <a:pt x="2326501" y="0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11736" y="3163887"/>
              <a:ext cx="2282190" cy="354965"/>
            </a:xfrm>
            <a:custGeom>
              <a:avLst/>
              <a:gdLst/>
              <a:ahLst/>
              <a:cxnLst/>
              <a:rect l="l" t="t" r="r" b="b"/>
              <a:pathLst>
                <a:path w="2282190" h="354964">
                  <a:moveTo>
                    <a:pt x="0" y="0"/>
                  </a:moveTo>
                  <a:lnTo>
                    <a:pt x="2282141" y="354419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19343" y="3908227"/>
              <a:ext cx="2326640" cy="377190"/>
            </a:xfrm>
            <a:custGeom>
              <a:avLst/>
              <a:gdLst/>
              <a:ahLst/>
              <a:cxnLst/>
              <a:rect l="l" t="t" r="r" b="b"/>
              <a:pathLst>
                <a:path w="2326640" h="377189">
                  <a:moveTo>
                    <a:pt x="0" y="376714"/>
                  </a:moveTo>
                  <a:lnTo>
                    <a:pt x="2326501" y="0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16489" y="2396997"/>
              <a:ext cx="429259" cy="448309"/>
            </a:xfrm>
            <a:custGeom>
              <a:avLst/>
              <a:gdLst/>
              <a:ahLst/>
              <a:cxnLst/>
              <a:rect l="l" t="t" r="r" b="b"/>
              <a:pathLst>
                <a:path w="429260" h="448310">
                  <a:moveTo>
                    <a:pt x="0" y="0"/>
                  </a:moveTo>
                  <a:lnTo>
                    <a:pt x="428706" y="0"/>
                  </a:lnTo>
                  <a:lnTo>
                    <a:pt x="428706" y="448251"/>
                  </a:lnTo>
                  <a:lnTo>
                    <a:pt x="0" y="448251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18963" y="3868915"/>
              <a:ext cx="429259" cy="448309"/>
            </a:xfrm>
            <a:custGeom>
              <a:avLst/>
              <a:gdLst/>
              <a:ahLst/>
              <a:cxnLst/>
              <a:rect l="l" t="t" r="r" b="b"/>
              <a:pathLst>
                <a:path w="429260" h="448310">
                  <a:moveTo>
                    <a:pt x="0" y="0"/>
                  </a:moveTo>
                  <a:lnTo>
                    <a:pt x="428706" y="0"/>
                  </a:lnTo>
                  <a:lnTo>
                    <a:pt x="428706" y="448251"/>
                  </a:lnTo>
                  <a:lnTo>
                    <a:pt x="0" y="448251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16786" y="3513454"/>
              <a:ext cx="1076960" cy="1125855"/>
            </a:xfrm>
            <a:custGeom>
              <a:avLst/>
              <a:gdLst/>
              <a:ahLst/>
              <a:cxnLst/>
              <a:rect l="l" t="t" r="r" b="b"/>
              <a:pathLst>
                <a:path w="1076960" h="1125854">
                  <a:moveTo>
                    <a:pt x="0" y="0"/>
                  </a:moveTo>
                  <a:lnTo>
                    <a:pt x="1076450" y="0"/>
                  </a:lnTo>
                  <a:lnTo>
                    <a:pt x="1076450" y="1125520"/>
                  </a:lnTo>
                  <a:lnTo>
                    <a:pt x="0" y="1125520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83458" y="2080120"/>
              <a:ext cx="1076960" cy="1125855"/>
            </a:xfrm>
            <a:custGeom>
              <a:avLst/>
              <a:gdLst/>
              <a:ahLst/>
              <a:cxnLst/>
              <a:rect l="l" t="t" r="r" b="b"/>
              <a:pathLst>
                <a:path w="1076960" h="1125855">
                  <a:moveTo>
                    <a:pt x="0" y="0"/>
                  </a:moveTo>
                  <a:lnTo>
                    <a:pt x="1076450" y="0"/>
                  </a:lnTo>
                  <a:lnTo>
                    <a:pt x="1076450" y="1125520"/>
                  </a:lnTo>
                  <a:lnTo>
                    <a:pt x="0" y="1125520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51876" y="2077643"/>
              <a:ext cx="2282190" cy="354965"/>
            </a:xfrm>
            <a:custGeom>
              <a:avLst/>
              <a:gdLst/>
              <a:ahLst/>
              <a:cxnLst/>
              <a:rect l="l" t="t" r="r" b="b"/>
              <a:pathLst>
                <a:path w="2282190" h="354964">
                  <a:moveTo>
                    <a:pt x="0" y="0"/>
                  </a:moveTo>
                  <a:lnTo>
                    <a:pt x="2282141" y="354419"/>
                  </a:lnTo>
                </a:path>
              </a:pathLst>
            </a:custGeom>
            <a:ln w="635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59471" y="2821996"/>
              <a:ext cx="2326640" cy="377190"/>
            </a:xfrm>
            <a:custGeom>
              <a:avLst/>
              <a:gdLst/>
              <a:ahLst/>
              <a:cxnLst/>
              <a:rect l="l" t="t" r="r" b="b"/>
              <a:pathLst>
                <a:path w="2326640" h="377189">
                  <a:moveTo>
                    <a:pt x="0" y="376714"/>
                  </a:moveTo>
                  <a:lnTo>
                    <a:pt x="2326501" y="0"/>
                  </a:lnTo>
                </a:path>
              </a:pathLst>
            </a:custGeom>
            <a:ln w="635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742831" y="3526447"/>
              <a:ext cx="2282190" cy="354965"/>
            </a:xfrm>
            <a:custGeom>
              <a:avLst/>
              <a:gdLst/>
              <a:ahLst/>
              <a:cxnLst/>
              <a:rect l="l" t="t" r="r" b="b"/>
              <a:pathLst>
                <a:path w="2282190" h="354964">
                  <a:moveTo>
                    <a:pt x="0" y="0"/>
                  </a:moveTo>
                  <a:lnTo>
                    <a:pt x="2282141" y="354419"/>
                  </a:lnTo>
                </a:path>
              </a:pathLst>
            </a:custGeom>
            <a:ln w="635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750426" y="4270799"/>
              <a:ext cx="2326640" cy="377190"/>
            </a:xfrm>
            <a:custGeom>
              <a:avLst/>
              <a:gdLst/>
              <a:ahLst/>
              <a:cxnLst/>
              <a:rect l="l" t="t" r="r" b="b"/>
              <a:pathLst>
                <a:path w="2326640" h="377189">
                  <a:moveTo>
                    <a:pt x="0" y="376714"/>
                  </a:moveTo>
                  <a:lnTo>
                    <a:pt x="2326501" y="0"/>
                  </a:lnTo>
                </a:path>
              </a:pathLst>
            </a:custGeom>
            <a:ln w="635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Receptive</a:t>
            </a:r>
            <a:r>
              <a:rPr spc="-210" dirty="0"/>
              <a:t> </a:t>
            </a:r>
            <a:r>
              <a:rPr spc="-10" dirty="0"/>
              <a:t>Fields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40</a:t>
            </a:fld>
            <a:endParaRPr spc="-25" dirty="0"/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28" name="object 28"/>
          <p:cNvSpPr txBox="1"/>
          <p:nvPr/>
        </p:nvSpPr>
        <p:spPr>
          <a:xfrm>
            <a:off x="1139045" y="4767578"/>
            <a:ext cx="7956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Calibri"/>
                <a:cs typeface="Calibri"/>
              </a:rPr>
              <a:t>Input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039236" y="4767578"/>
            <a:ext cx="10604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Calibri"/>
                <a:cs typeface="Calibri"/>
              </a:rPr>
              <a:t>Output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01164" y="1105915"/>
            <a:ext cx="79787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Each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successive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convolution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adds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receptive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field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size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layers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receptive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field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size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*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(K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1)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43301" y="4894579"/>
            <a:ext cx="5965190" cy="12357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-60960" algn="ctr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Problem:</a:t>
            </a:r>
            <a:r>
              <a:rPr sz="24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For</a:t>
            </a:r>
            <a:r>
              <a:rPr sz="24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large</a:t>
            </a:r>
            <a:r>
              <a:rPr sz="24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images</a:t>
            </a:r>
            <a:r>
              <a:rPr sz="24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we</a:t>
            </a:r>
            <a:r>
              <a:rPr sz="24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need</a:t>
            </a:r>
            <a:r>
              <a:rPr sz="24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many</a:t>
            </a:r>
            <a:r>
              <a:rPr sz="24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layers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for</a:t>
            </a:r>
            <a:r>
              <a:rPr sz="24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each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output</a:t>
            </a:r>
            <a:r>
              <a:rPr sz="24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“see”</a:t>
            </a:r>
            <a:r>
              <a:rPr sz="24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whole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image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image</a:t>
            </a:r>
            <a:endParaRPr sz="2400">
              <a:latin typeface="Calibri"/>
              <a:cs typeface="Calibri"/>
            </a:endParaRPr>
          </a:p>
          <a:p>
            <a:pPr marL="20320" algn="ctr">
              <a:lnSpc>
                <a:spcPct val="100000"/>
              </a:lnSpc>
              <a:spcBef>
                <a:spcPts val="865"/>
              </a:spcBef>
            </a:pPr>
            <a:r>
              <a:rPr sz="2400" dirty="0">
                <a:solidFill>
                  <a:srgbClr val="538234"/>
                </a:solidFill>
                <a:latin typeface="Calibri"/>
                <a:cs typeface="Calibri"/>
              </a:rPr>
              <a:t>Solution:</a:t>
            </a:r>
            <a:r>
              <a:rPr sz="2400" spc="-65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38234"/>
                </a:solidFill>
                <a:latin typeface="Calibri"/>
                <a:cs typeface="Calibri"/>
              </a:rPr>
              <a:t>Downsample</a:t>
            </a:r>
            <a:r>
              <a:rPr sz="2400" spc="-55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38234"/>
                </a:solidFill>
                <a:latin typeface="Calibri"/>
                <a:cs typeface="Calibri"/>
              </a:rPr>
              <a:t>inside</a:t>
            </a:r>
            <a:r>
              <a:rPr sz="2400" spc="-50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38234"/>
                </a:solidFill>
                <a:latin typeface="Calibri"/>
                <a:cs typeface="Calibri"/>
              </a:rPr>
              <a:t>the</a:t>
            </a:r>
            <a:r>
              <a:rPr sz="2400" spc="-50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38234"/>
                </a:solidFill>
                <a:latin typeface="Calibri"/>
                <a:cs typeface="Calibri"/>
              </a:rPr>
              <a:t>network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uFill>
                  <a:solidFill>
                    <a:srgbClr val="000000"/>
                  </a:solidFill>
                </a:uFill>
              </a:rPr>
              <a:t>Strided</a:t>
            </a:r>
            <a:r>
              <a:rPr spc="-40" dirty="0"/>
              <a:t> </a:t>
            </a:r>
            <a:r>
              <a:rPr spc="-10" dirty="0"/>
              <a:t>Convolution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41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543672"/>
          <a:ext cx="4111625" cy="4116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398628" y="1121155"/>
            <a:ext cx="1899920" cy="166560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algn="just">
              <a:lnSpc>
                <a:spcPts val="4300"/>
              </a:lnSpc>
              <a:spcBef>
                <a:spcPts val="210"/>
              </a:spcBef>
            </a:pPr>
            <a:r>
              <a:rPr sz="3600" dirty="0">
                <a:latin typeface="Calibri"/>
                <a:cs typeface="Calibri"/>
              </a:rPr>
              <a:t>Input: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7x7 </a:t>
            </a:r>
            <a:r>
              <a:rPr sz="3600" dirty="0">
                <a:latin typeface="Calibri"/>
                <a:cs typeface="Calibri"/>
              </a:rPr>
              <a:t>Filter: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3x3 </a:t>
            </a:r>
            <a:r>
              <a:rPr sz="3600" dirty="0">
                <a:latin typeface="Calibri"/>
                <a:cs typeface="Calibri"/>
              </a:rPr>
              <a:t>Stride: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50" dirty="0">
                <a:latin typeface="Calibri"/>
                <a:cs typeface="Calibri"/>
              </a:rPr>
              <a:t>2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uFill>
                  <a:solidFill>
                    <a:srgbClr val="000000"/>
                  </a:solidFill>
                </a:uFill>
              </a:rPr>
              <a:t>Strided</a:t>
            </a:r>
            <a:r>
              <a:rPr spc="-40" dirty="0"/>
              <a:t> </a:t>
            </a:r>
            <a:r>
              <a:rPr spc="-10" dirty="0"/>
              <a:t>Convolution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42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543672"/>
          <a:ext cx="4111625" cy="4116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398628" y="1121155"/>
            <a:ext cx="1899920" cy="166560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algn="just">
              <a:lnSpc>
                <a:spcPts val="4300"/>
              </a:lnSpc>
              <a:spcBef>
                <a:spcPts val="210"/>
              </a:spcBef>
            </a:pPr>
            <a:r>
              <a:rPr sz="3600" dirty="0">
                <a:latin typeface="Calibri"/>
                <a:cs typeface="Calibri"/>
              </a:rPr>
              <a:t>Input: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7x7 </a:t>
            </a:r>
            <a:r>
              <a:rPr sz="3600" dirty="0">
                <a:latin typeface="Calibri"/>
                <a:cs typeface="Calibri"/>
              </a:rPr>
              <a:t>Filter: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3x3 </a:t>
            </a:r>
            <a:r>
              <a:rPr sz="3600" dirty="0">
                <a:latin typeface="Calibri"/>
                <a:cs typeface="Calibri"/>
              </a:rPr>
              <a:t>Stride: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50" dirty="0">
                <a:latin typeface="Calibri"/>
                <a:cs typeface="Calibri"/>
              </a:rPr>
              <a:t>2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uFill>
                  <a:solidFill>
                    <a:srgbClr val="000000"/>
                  </a:solidFill>
                </a:uFill>
              </a:rPr>
              <a:t>Strided</a:t>
            </a:r>
            <a:r>
              <a:rPr spc="-40" dirty="0"/>
              <a:t> </a:t>
            </a:r>
            <a:r>
              <a:rPr spc="-10" dirty="0"/>
              <a:t>Convolution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43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543672"/>
          <a:ext cx="4111625" cy="4116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398628" y="1121155"/>
            <a:ext cx="1899920" cy="166560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algn="just">
              <a:lnSpc>
                <a:spcPts val="4300"/>
              </a:lnSpc>
              <a:spcBef>
                <a:spcPts val="210"/>
              </a:spcBef>
            </a:pPr>
            <a:r>
              <a:rPr sz="3600" dirty="0">
                <a:latin typeface="Calibri"/>
                <a:cs typeface="Calibri"/>
              </a:rPr>
              <a:t>Input: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7x7 </a:t>
            </a:r>
            <a:r>
              <a:rPr sz="3600" dirty="0">
                <a:latin typeface="Calibri"/>
                <a:cs typeface="Calibri"/>
              </a:rPr>
              <a:t>Filter: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3x3 </a:t>
            </a:r>
            <a:r>
              <a:rPr sz="3600" dirty="0">
                <a:latin typeface="Calibri"/>
                <a:cs typeface="Calibri"/>
              </a:rPr>
              <a:t>Stride: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50" dirty="0">
                <a:latin typeface="Calibri"/>
                <a:cs typeface="Calibri"/>
              </a:rPr>
              <a:t>2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70136" y="1633220"/>
            <a:ext cx="2240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Output: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3x3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uFill>
                  <a:solidFill>
                    <a:srgbClr val="000000"/>
                  </a:solidFill>
                </a:uFill>
              </a:rPr>
              <a:t>Strided</a:t>
            </a:r>
            <a:r>
              <a:rPr spc="-40" dirty="0"/>
              <a:t> </a:t>
            </a:r>
            <a:r>
              <a:rPr spc="-10" dirty="0"/>
              <a:t>Convolution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44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543672"/>
          <a:ext cx="4111625" cy="4116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276098" y="1121155"/>
            <a:ext cx="2022475" cy="398399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34620" marR="5080" algn="just">
              <a:lnSpc>
                <a:spcPts val="4300"/>
              </a:lnSpc>
              <a:spcBef>
                <a:spcPts val="260"/>
              </a:spcBef>
            </a:pPr>
            <a:r>
              <a:rPr sz="3600" dirty="0">
                <a:latin typeface="Calibri"/>
                <a:cs typeface="Calibri"/>
              </a:rPr>
              <a:t>Input: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7x7 </a:t>
            </a:r>
            <a:r>
              <a:rPr sz="3600" dirty="0">
                <a:latin typeface="Calibri"/>
                <a:cs typeface="Calibri"/>
              </a:rPr>
              <a:t>Filter: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3x3 </a:t>
            </a:r>
            <a:r>
              <a:rPr sz="3600" dirty="0">
                <a:latin typeface="Calibri"/>
                <a:cs typeface="Calibri"/>
              </a:rPr>
              <a:t>Stride: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50" dirty="0">
                <a:latin typeface="Calibri"/>
                <a:cs typeface="Calibri"/>
              </a:rPr>
              <a:t>2</a:t>
            </a:r>
            <a:endParaRPr sz="3600">
              <a:latin typeface="Calibri"/>
              <a:cs typeface="Calibri"/>
            </a:endParaRPr>
          </a:p>
          <a:p>
            <a:pPr marL="12700" marR="254000">
              <a:lnSpc>
                <a:spcPct val="99800"/>
              </a:lnSpc>
              <a:spcBef>
                <a:spcPts val="2780"/>
              </a:spcBef>
            </a:pPr>
            <a:r>
              <a:rPr sz="3200" dirty="0">
                <a:latin typeface="Calibri"/>
                <a:cs typeface="Calibri"/>
              </a:rPr>
              <a:t>In</a:t>
            </a:r>
            <a:r>
              <a:rPr sz="3200" spc="-20" dirty="0">
                <a:latin typeface="Calibri"/>
                <a:cs typeface="Calibri"/>
              </a:rPr>
              <a:t> general: </a:t>
            </a:r>
            <a:r>
              <a:rPr sz="3200" dirty="0">
                <a:latin typeface="Calibri"/>
                <a:cs typeface="Calibri"/>
              </a:rPr>
              <a:t>Input:</a:t>
            </a:r>
            <a:r>
              <a:rPr sz="3200" spc="-50" dirty="0">
                <a:latin typeface="Calibri"/>
                <a:cs typeface="Calibri"/>
              </a:rPr>
              <a:t> W </a:t>
            </a:r>
            <a:r>
              <a:rPr sz="3200" dirty="0">
                <a:latin typeface="Calibri"/>
                <a:cs typeface="Calibri"/>
              </a:rPr>
              <a:t>Filter: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K </a:t>
            </a:r>
            <a:r>
              <a:rPr sz="3200" dirty="0">
                <a:latin typeface="Calibri"/>
                <a:cs typeface="Calibri"/>
              </a:rPr>
              <a:t>Padding:</a:t>
            </a:r>
            <a:r>
              <a:rPr sz="3200" spc="-16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P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70136" y="1633220"/>
            <a:ext cx="2240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Output: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3x3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76098" y="5088637"/>
            <a:ext cx="4545965" cy="995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15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Stride: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</a:pPr>
            <a:r>
              <a:rPr sz="3200" dirty="0">
                <a:latin typeface="Calibri"/>
                <a:cs typeface="Calibri"/>
              </a:rPr>
              <a:t>Output: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(W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+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2P)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/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+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1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Convolution</a:t>
            </a:r>
            <a:r>
              <a:rPr spc="-225" dirty="0"/>
              <a:t> </a:t>
            </a:r>
            <a:r>
              <a:rPr spc="-10" dirty="0"/>
              <a:t>Example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54380" rIns="0" bIns="0" rtlCol="0">
            <a:spAutoFit/>
          </a:bodyPr>
          <a:lstStyle/>
          <a:p>
            <a:pPr marL="2540">
              <a:lnSpc>
                <a:spcPts val="4310"/>
              </a:lnSpc>
              <a:spcBef>
                <a:spcPts val="100"/>
              </a:spcBef>
            </a:pPr>
            <a:r>
              <a:rPr dirty="0"/>
              <a:t>Input</a:t>
            </a:r>
            <a:r>
              <a:rPr spc="-50" dirty="0"/>
              <a:t> </a:t>
            </a:r>
            <a:r>
              <a:rPr dirty="0"/>
              <a:t>volume:</a:t>
            </a:r>
            <a:r>
              <a:rPr spc="-40" dirty="0"/>
              <a:t> </a:t>
            </a:r>
            <a:r>
              <a:rPr dirty="0"/>
              <a:t>3</a:t>
            </a:r>
            <a:r>
              <a:rPr spc="-45" dirty="0"/>
              <a:t> </a:t>
            </a:r>
            <a:r>
              <a:rPr dirty="0"/>
              <a:t>x</a:t>
            </a:r>
            <a:r>
              <a:rPr spc="-35" dirty="0"/>
              <a:t> </a:t>
            </a:r>
            <a:r>
              <a:rPr dirty="0"/>
              <a:t>32</a:t>
            </a:r>
            <a:r>
              <a:rPr spc="-45" dirty="0"/>
              <a:t> </a:t>
            </a:r>
            <a:r>
              <a:rPr dirty="0"/>
              <a:t>x</a:t>
            </a:r>
            <a:r>
              <a:rPr spc="-35" dirty="0"/>
              <a:t> </a:t>
            </a:r>
            <a:r>
              <a:rPr spc="-25" dirty="0"/>
              <a:t>32</a:t>
            </a:r>
          </a:p>
          <a:p>
            <a:pPr marL="2540">
              <a:lnSpc>
                <a:spcPts val="4310"/>
              </a:lnSpc>
            </a:pPr>
            <a:r>
              <a:rPr dirty="0"/>
              <a:t>10</a:t>
            </a:r>
            <a:r>
              <a:rPr spc="-65" dirty="0"/>
              <a:t> </a:t>
            </a:r>
            <a:r>
              <a:rPr dirty="0"/>
              <a:t>5x5</a:t>
            </a:r>
            <a:r>
              <a:rPr spc="-65" dirty="0"/>
              <a:t> </a:t>
            </a:r>
            <a:r>
              <a:rPr dirty="0"/>
              <a:t>filters</a:t>
            </a:r>
            <a:r>
              <a:rPr spc="-60" dirty="0"/>
              <a:t> </a:t>
            </a:r>
            <a:r>
              <a:rPr dirty="0"/>
              <a:t>with</a:t>
            </a:r>
            <a:r>
              <a:rPr spc="-70" dirty="0"/>
              <a:t> </a:t>
            </a:r>
            <a:r>
              <a:rPr dirty="0"/>
              <a:t>stride</a:t>
            </a:r>
            <a:r>
              <a:rPr spc="-70" dirty="0"/>
              <a:t> </a:t>
            </a:r>
            <a:r>
              <a:rPr dirty="0"/>
              <a:t>1,</a:t>
            </a:r>
            <a:r>
              <a:rPr spc="-60" dirty="0"/>
              <a:t> </a:t>
            </a:r>
            <a:r>
              <a:rPr dirty="0"/>
              <a:t>pad</a:t>
            </a:r>
            <a:r>
              <a:rPr spc="-70" dirty="0"/>
              <a:t> </a:t>
            </a:r>
            <a:r>
              <a:rPr spc="-50" dirty="0"/>
              <a:t>2</a:t>
            </a:r>
          </a:p>
          <a:p>
            <a:pPr marL="2540">
              <a:lnSpc>
                <a:spcPct val="100000"/>
              </a:lnSpc>
              <a:spcBef>
                <a:spcPts val="4270"/>
              </a:spcBef>
            </a:pPr>
            <a:r>
              <a:rPr dirty="0"/>
              <a:t>Output</a:t>
            </a:r>
            <a:r>
              <a:rPr spc="-90" dirty="0"/>
              <a:t> </a:t>
            </a:r>
            <a:r>
              <a:rPr dirty="0"/>
              <a:t>volume</a:t>
            </a:r>
            <a:r>
              <a:rPr spc="-85" dirty="0"/>
              <a:t> </a:t>
            </a:r>
            <a:r>
              <a:rPr dirty="0"/>
              <a:t>size:</a:t>
            </a:r>
            <a:r>
              <a:rPr spc="-70" dirty="0"/>
              <a:t> </a:t>
            </a:r>
            <a:r>
              <a:rPr spc="-50" dirty="0"/>
              <a:t>?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740737" y="177520"/>
            <a:ext cx="970280" cy="2761615"/>
            <a:chOff x="8740737" y="177520"/>
            <a:chExt cx="970280" cy="2761615"/>
          </a:xfrm>
        </p:grpSpPr>
        <p:sp>
          <p:nvSpPr>
            <p:cNvPr id="5" name="object 5"/>
            <p:cNvSpPr/>
            <p:nvPr/>
          </p:nvSpPr>
          <p:spPr>
            <a:xfrm>
              <a:off x="8750262" y="926122"/>
              <a:ext cx="212090" cy="2003425"/>
            </a:xfrm>
            <a:custGeom>
              <a:avLst/>
              <a:gdLst/>
              <a:ahLst/>
              <a:cxnLst/>
              <a:rect l="l" t="t" r="r" b="b"/>
              <a:pathLst>
                <a:path w="212090" h="2003425">
                  <a:moveTo>
                    <a:pt x="211975" y="0"/>
                  </a:moveTo>
                  <a:lnTo>
                    <a:pt x="0" y="0"/>
                  </a:lnTo>
                  <a:lnTo>
                    <a:pt x="0" y="2003412"/>
                  </a:lnTo>
                  <a:lnTo>
                    <a:pt x="211975" y="2003412"/>
                  </a:lnTo>
                  <a:lnTo>
                    <a:pt x="211975" y="0"/>
                  </a:lnTo>
                  <a:close/>
                </a:path>
              </a:pathLst>
            </a:custGeom>
            <a:solidFill>
              <a:srgbClr val="F3CCCC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62237" y="187045"/>
              <a:ext cx="739140" cy="2742565"/>
            </a:xfrm>
            <a:custGeom>
              <a:avLst/>
              <a:gdLst/>
              <a:ahLst/>
              <a:cxnLst/>
              <a:rect l="l" t="t" r="r" b="b"/>
              <a:pathLst>
                <a:path w="739140" h="2742565">
                  <a:moveTo>
                    <a:pt x="739076" y="0"/>
                  </a:moveTo>
                  <a:lnTo>
                    <a:pt x="0" y="739076"/>
                  </a:lnTo>
                  <a:lnTo>
                    <a:pt x="0" y="2742488"/>
                  </a:lnTo>
                  <a:lnTo>
                    <a:pt x="739076" y="2003412"/>
                  </a:lnTo>
                  <a:lnTo>
                    <a:pt x="739076" y="0"/>
                  </a:lnTo>
                  <a:close/>
                </a:path>
              </a:pathLst>
            </a:custGeom>
            <a:solidFill>
              <a:srgbClr val="C4A3A3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50262" y="187045"/>
              <a:ext cx="951230" cy="739140"/>
            </a:xfrm>
            <a:custGeom>
              <a:avLst/>
              <a:gdLst/>
              <a:ahLst/>
              <a:cxnLst/>
              <a:rect l="l" t="t" r="r" b="b"/>
              <a:pathLst>
                <a:path w="951229" h="739140">
                  <a:moveTo>
                    <a:pt x="951052" y="0"/>
                  </a:moveTo>
                  <a:lnTo>
                    <a:pt x="739076" y="0"/>
                  </a:lnTo>
                  <a:lnTo>
                    <a:pt x="0" y="739076"/>
                  </a:lnTo>
                  <a:lnTo>
                    <a:pt x="211975" y="739076"/>
                  </a:lnTo>
                  <a:lnTo>
                    <a:pt x="951052" y="0"/>
                  </a:lnTo>
                  <a:close/>
                </a:path>
              </a:pathLst>
            </a:custGeom>
            <a:solidFill>
              <a:srgbClr val="F6D5D5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50262" y="187045"/>
              <a:ext cx="951230" cy="2742565"/>
            </a:xfrm>
            <a:custGeom>
              <a:avLst/>
              <a:gdLst/>
              <a:ahLst/>
              <a:cxnLst/>
              <a:rect l="l" t="t" r="r" b="b"/>
              <a:pathLst>
                <a:path w="951229" h="2742565">
                  <a:moveTo>
                    <a:pt x="0" y="739074"/>
                  </a:moveTo>
                  <a:lnTo>
                    <a:pt x="739075" y="0"/>
                  </a:lnTo>
                  <a:lnTo>
                    <a:pt x="951054" y="0"/>
                  </a:lnTo>
                  <a:lnTo>
                    <a:pt x="951054" y="2003411"/>
                  </a:lnTo>
                  <a:lnTo>
                    <a:pt x="211979" y="2742491"/>
                  </a:lnTo>
                  <a:lnTo>
                    <a:pt x="0" y="2742491"/>
                  </a:lnTo>
                  <a:lnTo>
                    <a:pt x="0" y="739074"/>
                  </a:lnTo>
                  <a:close/>
                </a:path>
                <a:path w="951229" h="2742565">
                  <a:moveTo>
                    <a:pt x="0" y="739074"/>
                  </a:moveTo>
                  <a:lnTo>
                    <a:pt x="211979" y="739074"/>
                  </a:lnTo>
                  <a:lnTo>
                    <a:pt x="951054" y="0"/>
                  </a:lnTo>
                </a:path>
                <a:path w="951229" h="2742565">
                  <a:moveTo>
                    <a:pt x="211979" y="739074"/>
                  </a:moveTo>
                  <a:lnTo>
                    <a:pt x="211979" y="2742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9844595" y="1420431"/>
            <a:ext cx="982344" cy="76200"/>
          </a:xfrm>
          <a:custGeom>
            <a:avLst/>
            <a:gdLst/>
            <a:ahLst/>
            <a:cxnLst/>
            <a:rect l="l" t="t" r="r" b="b"/>
            <a:pathLst>
              <a:path w="982345" h="76200">
                <a:moveTo>
                  <a:pt x="905941" y="0"/>
                </a:moveTo>
                <a:lnTo>
                  <a:pt x="905941" y="76200"/>
                </a:lnTo>
                <a:lnTo>
                  <a:pt x="972616" y="42862"/>
                </a:lnTo>
                <a:lnTo>
                  <a:pt x="918641" y="42862"/>
                </a:lnTo>
                <a:lnTo>
                  <a:pt x="918641" y="33337"/>
                </a:lnTo>
                <a:lnTo>
                  <a:pt x="972616" y="33337"/>
                </a:lnTo>
                <a:lnTo>
                  <a:pt x="905941" y="0"/>
                </a:lnTo>
                <a:close/>
              </a:path>
              <a:path w="982345" h="76200">
                <a:moveTo>
                  <a:pt x="905941" y="33337"/>
                </a:moveTo>
                <a:lnTo>
                  <a:pt x="0" y="33337"/>
                </a:lnTo>
                <a:lnTo>
                  <a:pt x="0" y="42862"/>
                </a:lnTo>
                <a:lnTo>
                  <a:pt x="905941" y="42862"/>
                </a:lnTo>
                <a:lnTo>
                  <a:pt x="905941" y="33337"/>
                </a:lnTo>
                <a:close/>
              </a:path>
              <a:path w="982345" h="76200">
                <a:moveTo>
                  <a:pt x="972616" y="33337"/>
                </a:moveTo>
                <a:lnTo>
                  <a:pt x="918641" y="33337"/>
                </a:lnTo>
                <a:lnTo>
                  <a:pt x="918641" y="42862"/>
                </a:lnTo>
                <a:lnTo>
                  <a:pt x="972616" y="42862"/>
                </a:lnTo>
                <a:lnTo>
                  <a:pt x="982141" y="38100"/>
                </a:lnTo>
                <a:lnTo>
                  <a:pt x="972616" y="33337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1038090" y="177520"/>
            <a:ext cx="970280" cy="2761615"/>
            <a:chOff x="11038090" y="177520"/>
            <a:chExt cx="970280" cy="2761615"/>
          </a:xfrm>
        </p:grpSpPr>
        <p:sp>
          <p:nvSpPr>
            <p:cNvPr id="11" name="object 11"/>
            <p:cNvSpPr/>
            <p:nvPr/>
          </p:nvSpPr>
          <p:spPr>
            <a:xfrm>
              <a:off x="11047615" y="926122"/>
              <a:ext cx="212090" cy="2003425"/>
            </a:xfrm>
            <a:custGeom>
              <a:avLst/>
              <a:gdLst/>
              <a:ahLst/>
              <a:cxnLst/>
              <a:rect l="l" t="t" r="r" b="b"/>
              <a:pathLst>
                <a:path w="212090" h="2003425">
                  <a:moveTo>
                    <a:pt x="211975" y="0"/>
                  </a:moveTo>
                  <a:lnTo>
                    <a:pt x="0" y="0"/>
                  </a:lnTo>
                  <a:lnTo>
                    <a:pt x="0" y="2003412"/>
                  </a:lnTo>
                  <a:lnTo>
                    <a:pt x="211975" y="2003412"/>
                  </a:lnTo>
                  <a:lnTo>
                    <a:pt x="211975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259591" y="187045"/>
              <a:ext cx="739140" cy="2742565"/>
            </a:xfrm>
            <a:custGeom>
              <a:avLst/>
              <a:gdLst/>
              <a:ahLst/>
              <a:cxnLst/>
              <a:rect l="l" t="t" r="r" b="b"/>
              <a:pathLst>
                <a:path w="739140" h="2742565">
                  <a:moveTo>
                    <a:pt x="739076" y="0"/>
                  </a:moveTo>
                  <a:lnTo>
                    <a:pt x="0" y="739076"/>
                  </a:lnTo>
                  <a:lnTo>
                    <a:pt x="0" y="2742488"/>
                  </a:lnTo>
                  <a:lnTo>
                    <a:pt x="739076" y="2003412"/>
                  </a:lnTo>
                  <a:lnTo>
                    <a:pt x="739076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047615" y="187045"/>
              <a:ext cx="951230" cy="739140"/>
            </a:xfrm>
            <a:custGeom>
              <a:avLst/>
              <a:gdLst/>
              <a:ahLst/>
              <a:cxnLst/>
              <a:rect l="l" t="t" r="r" b="b"/>
              <a:pathLst>
                <a:path w="951229" h="739140">
                  <a:moveTo>
                    <a:pt x="951052" y="0"/>
                  </a:moveTo>
                  <a:lnTo>
                    <a:pt x="739076" y="0"/>
                  </a:lnTo>
                  <a:lnTo>
                    <a:pt x="0" y="739076"/>
                  </a:lnTo>
                  <a:lnTo>
                    <a:pt x="211975" y="739076"/>
                  </a:lnTo>
                  <a:lnTo>
                    <a:pt x="951052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047615" y="187045"/>
              <a:ext cx="951230" cy="2742565"/>
            </a:xfrm>
            <a:custGeom>
              <a:avLst/>
              <a:gdLst/>
              <a:ahLst/>
              <a:cxnLst/>
              <a:rect l="l" t="t" r="r" b="b"/>
              <a:pathLst>
                <a:path w="951229" h="2742565">
                  <a:moveTo>
                    <a:pt x="0" y="739074"/>
                  </a:moveTo>
                  <a:lnTo>
                    <a:pt x="739075" y="0"/>
                  </a:lnTo>
                  <a:lnTo>
                    <a:pt x="951054" y="0"/>
                  </a:lnTo>
                  <a:lnTo>
                    <a:pt x="951054" y="2003411"/>
                  </a:lnTo>
                  <a:lnTo>
                    <a:pt x="211979" y="2742491"/>
                  </a:lnTo>
                  <a:lnTo>
                    <a:pt x="0" y="2742491"/>
                  </a:lnTo>
                  <a:lnTo>
                    <a:pt x="0" y="739074"/>
                  </a:lnTo>
                  <a:close/>
                </a:path>
                <a:path w="951229" h="2742565">
                  <a:moveTo>
                    <a:pt x="0" y="739074"/>
                  </a:moveTo>
                  <a:lnTo>
                    <a:pt x="211979" y="739074"/>
                  </a:lnTo>
                  <a:lnTo>
                    <a:pt x="951054" y="0"/>
                  </a:lnTo>
                </a:path>
                <a:path w="951229" h="2742565">
                  <a:moveTo>
                    <a:pt x="211979" y="739074"/>
                  </a:moveTo>
                  <a:lnTo>
                    <a:pt x="211979" y="2742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45</a:t>
            </a:fld>
            <a:endParaRPr spc="-25"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Convolution</a:t>
            </a:r>
            <a:r>
              <a:rPr spc="-225" dirty="0"/>
              <a:t> </a:t>
            </a:r>
            <a:r>
              <a:rPr spc="-10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9497" y="1810003"/>
            <a:ext cx="6096000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31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Input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volume: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3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x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0C4"/>
                </a:solidFill>
                <a:latin typeface="Calibri"/>
                <a:cs typeface="Calibri"/>
              </a:rPr>
              <a:t>32</a:t>
            </a:r>
            <a:r>
              <a:rPr sz="3600" b="1" spc="-45" dirty="0">
                <a:solidFill>
                  <a:srgbClr val="4470C4"/>
                </a:solidFill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x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b="1" spc="-25" dirty="0">
                <a:solidFill>
                  <a:srgbClr val="4470C4"/>
                </a:solidFill>
                <a:latin typeface="Calibri"/>
                <a:cs typeface="Calibri"/>
              </a:rPr>
              <a:t>32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ts val="4310"/>
              </a:lnSpc>
            </a:pP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10</a:t>
            </a:r>
            <a:r>
              <a:rPr sz="36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6FAC46"/>
                </a:solidFill>
                <a:latin typeface="Calibri"/>
                <a:cs typeface="Calibri"/>
              </a:rPr>
              <a:t>5</a:t>
            </a:r>
            <a:r>
              <a:rPr sz="3600" b="1" dirty="0">
                <a:latin typeface="Calibri"/>
                <a:cs typeface="Calibri"/>
              </a:rPr>
              <a:t>x</a:t>
            </a:r>
            <a:r>
              <a:rPr sz="3600" b="1" dirty="0">
                <a:solidFill>
                  <a:srgbClr val="6FAC46"/>
                </a:solidFill>
                <a:latin typeface="Calibri"/>
                <a:cs typeface="Calibri"/>
              </a:rPr>
              <a:t>5</a:t>
            </a:r>
            <a:r>
              <a:rPr sz="3600" b="1" spc="-55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filters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with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stride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EC7C30"/>
                </a:solidFill>
                <a:latin typeface="Calibri"/>
                <a:cs typeface="Calibri"/>
              </a:rPr>
              <a:t>1</a:t>
            </a:r>
            <a:r>
              <a:rPr sz="3600" dirty="0">
                <a:latin typeface="Calibri"/>
                <a:cs typeface="Calibri"/>
              </a:rPr>
              <a:t>,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pad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b="1" spc="-50" dirty="0">
                <a:solidFill>
                  <a:srgbClr val="6F2F9F"/>
                </a:solidFill>
                <a:latin typeface="Calibri"/>
                <a:cs typeface="Calibri"/>
              </a:rPr>
              <a:t>2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70"/>
              </a:spcBef>
            </a:pPr>
            <a:r>
              <a:rPr sz="3600" dirty="0">
                <a:latin typeface="Calibri"/>
                <a:cs typeface="Calibri"/>
              </a:rPr>
              <a:t>Output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volume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size:</a:t>
            </a:r>
            <a:endParaRPr sz="3600">
              <a:latin typeface="Calibri"/>
              <a:cs typeface="Calibri"/>
            </a:endParaRPr>
          </a:p>
          <a:p>
            <a:pPr marL="12700" marR="47625">
              <a:lnSpc>
                <a:spcPct val="100000"/>
              </a:lnSpc>
              <a:spcBef>
                <a:spcPts val="70"/>
              </a:spcBef>
            </a:pPr>
            <a:r>
              <a:rPr sz="3600" spc="-10" dirty="0">
                <a:latin typeface="Calibri"/>
                <a:cs typeface="Calibri"/>
              </a:rPr>
              <a:t>(</a:t>
            </a:r>
            <a:r>
              <a:rPr sz="3600" b="1" spc="-10" dirty="0">
                <a:solidFill>
                  <a:srgbClr val="4470C4"/>
                </a:solidFill>
                <a:latin typeface="Calibri"/>
                <a:cs typeface="Calibri"/>
              </a:rPr>
              <a:t>32</a:t>
            </a:r>
            <a:r>
              <a:rPr sz="3600" spc="-10" dirty="0">
                <a:latin typeface="Calibri"/>
                <a:cs typeface="Calibri"/>
              </a:rPr>
              <a:t>+2*</a:t>
            </a:r>
            <a:r>
              <a:rPr sz="3600" b="1" spc="-10" dirty="0">
                <a:solidFill>
                  <a:srgbClr val="6F2F9F"/>
                </a:solidFill>
                <a:latin typeface="Calibri"/>
                <a:cs typeface="Calibri"/>
              </a:rPr>
              <a:t>2</a:t>
            </a:r>
            <a:r>
              <a:rPr sz="3600" spc="-10" dirty="0">
                <a:latin typeface="Calibri"/>
                <a:cs typeface="Calibri"/>
              </a:rPr>
              <a:t>-</a:t>
            </a:r>
            <a:r>
              <a:rPr sz="3600" b="1" dirty="0">
                <a:solidFill>
                  <a:srgbClr val="6FAC46"/>
                </a:solidFill>
                <a:latin typeface="Calibri"/>
                <a:cs typeface="Calibri"/>
              </a:rPr>
              <a:t>5</a:t>
            </a:r>
            <a:r>
              <a:rPr sz="3600" dirty="0">
                <a:latin typeface="Calibri"/>
                <a:cs typeface="Calibri"/>
              </a:rPr>
              <a:t>)/</a:t>
            </a:r>
            <a:r>
              <a:rPr sz="3600" b="1" dirty="0">
                <a:solidFill>
                  <a:srgbClr val="EC7C30"/>
                </a:solidFill>
                <a:latin typeface="Calibri"/>
                <a:cs typeface="Calibri"/>
              </a:rPr>
              <a:t>1</a:t>
            </a:r>
            <a:r>
              <a:rPr sz="3600" dirty="0">
                <a:latin typeface="Calibri"/>
                <a:cs typeface="Calibri"/>
              </a:rPr>
              <a:t>+1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=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32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spatially,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so </a:t>
            </a:r>
            <a:r>
              <a:rPr sz="3600" dirty="0">
                <a:solidFill>
                  <a:srgbClr val="C00000"/>
                </a:solidFill>
                <a:latin typeface="Calibri"/>
                <a:cs typeface="Calibri"/>
              </a:rPr>
              <a:t>10</a:t>
            </a:r>
            <a:r>
              <a:rPr sz="36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x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32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x</a:t>
            </a:r>
            <a:r>
              <a:rPr sz="3600" spc="-25" dirty="0">
                <a:latin typeface="Calibri"/>
                <a:cs typeface="Calibri"/>
              </a:rPr>
              <a:t> 32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740737" y="177520"/>
            <a:ext cx="970280" cy="2761615"/>
            <a:chOff x="8740737" y="177520"/>
            <a:chExt cx="970280" cy="2761615"/>
          </a:xfrm>
        </p:grpSpPr>
        <p:sp>
          <p:nvSpPr>
            <p:cNvPr id="5" name="object 5"/>
            <p:cNvSpPr/>
            <p:nvPr/>
          </p:nvSpPr>
          <p:spPr>
            <a:xfrm>
              <a:off x="8750262" y="926122"/>
              <a:ext cx="212090" cy="2003425"/>
            </a:xfrm>
            <a:custGeom>
              <a:avLst/>
              <a:gdLst/>
              <a:ahLst/>
              <a:cxnLst/>
              <a:rect l="l" t="t" r="r" b="b"/>
              <a:pathLst>
                <a:path w="212090" h="2003425">
                  <a:moveTo>
                    <a:pt x="211975" y="0"/>
                  </a:moveTo>
                  <a:lnTo>
                    <a:pt x="0" y="0"/>
                  </a:lnTo>
                  <a:lnTo>
                    <a:pt x="0" y="2003412"/>
                  </a:lnTo>
                  <a:lnTo>
                    <a:pt x="211975" y="2003412"/>
                  </a:lnTo>
                  <a:lnTo>
                    <a:pt x="211975" y="0"/>
                  </a:lnTo>
                  <a:close/>
                </a:path>
              </a:pathLst>
            </a:custGeom>
            <a:solidFill>
              <a:srgbClr val="F3CCCC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62237" y="187045"/>
              <a:ext cx="739140" cy="2742565"/>
            </a:xfrm>
            <a:custGeom>
              <a:avLst/>
              <a:gdLst/>
              <a:ahLst/>
              <a:cxnLst/>
              <a:rect l="l" t="t" r="r" b="b"/>
              <a:pathLst>
                <a:path w="739140" h="2742565">
                  <a:moveTo>
                    <a:pt x="739076" y="0"/>
                  </a:moveTo>
                  <a:lnTo>
                    <a:pt x="0" y="739076"/>
                  </a:lnTo>
                  <a:lnTo>
                    <a:pt x="0" y="2742488"/>
                  </a:lnTo>
                  <a:lnTo>
                    <a:pt x="739076" y="2003412"/>
                  </a:lnTo>
                  <a:lnTo>
                    <a:pt x="739076" y="0"/>
                  </a:lnTo>
                  <a:close/>
                </a:path>
              </a:pathLst>
            </a:custGeom>
            <a:solidFill>
              <a:srgbClr val="C4A3A3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50262" y="187045"/>
              <a:ext cx="951230" cy="739140"/>
            </a:xfrm>
            <a:custGeom>
              <a:avLst/>
              <a:gdLst/>
              <a:ahLst/>
              <a:cxnLst/>
              <a:rect l="l" t="t" r="r" b="b"/>
              <a:pathLst>
                <a:path w="951229" h="739140">
                  <a:moveTo>
                    <a:pt x="951052" y="0"/>
                  </a:moveTo>
                  <a:lnTo>
                    <a:pt x="739076" y="0"/>
                  </a:lnTo>
                  <a:lnTo>
                    <a:pt x="0" y="739076"/>
                  </a:lnTo>
                  <a:lnTo>
                    <a:pt x="211975" y="739076"/>
                  </a:lnTo>
                  <a:lnTo>
                    <a:pt x="951052" y="0"/>
                  </a:lnTo>
                  <a:close/>
                </a:path>
              </a:pathLst>
            </a:custGeom>
            <a:solidFill>
              <a:srgbClr val="F6D5D5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50262" y="187045"/>
              <a:ext cx="951230" cy="2742565"/>
            </a:xfrm>
            <a:custGeom>
              <a:avLst/>
              <a:gdLst/>
              <a:ahLst/>
              <a:cxnLst/>
              <a:rect l="l" t="t" r="r" b="b"/>
              <a:pathLst>
                <a:path w="951229" h="2742565">
                  <a:moveTo>
                    <a:pt x="0" y="739074"/>
                  </a:moveTo>
                  <a:lnTo>
                    <a:pt x="739075" y="0"/>
                  </a:lnTo>
                  <a:lnTo>
                    <a:pt x="951054" y="0"/>
                  </a:lnTo>
                  <a:lnTo>
                    <a:pt x="951054" y="2003411"/>
                  </a:lnTo>
                  <a:lnTo>
                    <a:pt x="211979" y="2742491"/>
                  </a:lnTo>
                  <a:lnTo>
                    <a:pt x="0" y="2742491"/>
                  </a:lnTo>
                  <a:lnTo>
                    <a:pt x="0" y="739074"/>
                  </a:lnTo>
                  <a:close/>
                </a:path>
                <a:path w="951229" h="2742565">
                  <a:moveTo>
                    <a:pt x="0" y="739074"/>
                  </a:moveTo>
                  <a:lnTo>
                    <a:pt x="211979" y="739074"/>
                  </a:lnTo>
                  <a:lnTo>
                    <a:pt x="951054" y="0"/>
                  </a:lnTo>
                </a:path>
                <a:path w="951229" h="2742565">
                  <a:moveTo>
                    <a:pt x="211979" y="739074"/>
                  </a:moveTo>
                  <a:lnTo>
                    <a:pt x="211979" y="2742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9844595" y="1420431"/>
            <a:ext cx="982344" cy="76200"/>
          </a:xfrm>
          <a:custGeom>
            <a:avLst/>
            <a:gdLst/>
            <a:ahLst/>
            <a:cxnLst/>
            <a:rect l="l" t="t" r="r" b="b"/>
            <a:pathLst>
              <a:path w="982345" h="76200">
                <a:moveTo>
                  <a:pt x="905941" y="0"/>
                </a:moveTo>
                <a:lnTo>
                  <a:pt x="905941" y="76200"/>
                </a:lnTo>
                <a:lnTo>
                  <a:pt x="972616" y="42862"/>
                </a:lnTo>
                <a:lnTo>
                  <a:pt x="918641" y="42862"/>
                </a:lnTo>
                <a:lnTo>
                  <a:pt x="918641" y="33337"/>
                </a:lnTo>
                <a:lnTo>
                  <a:pt x="972616" y="33337"/>
                </a:lnTo>
                <a:lnTo>
                  <a:pt x="905941" y="0"/>
                </a:lnTo>
                <a:close/>
              </a:path>
              <a:path w="982345" h="76200">
                <a:moveTo>
                  <a:pt x="905941" y="33337"/>
                </a:moveTo>
                <a:lnTo>
                  <a:pt x="0" y="33337"/>
                </a:lnTo>
                <a:lnTo>
                  <a:pt x="0" y="42862"/>
                </a:lnTo>
                <a:lnTo>
                  <a:pt x="905941" y="42862"/>
                </a:lnTo>
                <a:lnTo>
                  <a:pt x="905941" y="33337"/>
                </a:lnTo>
                <a:close/>
              </a:path>
              <a:path w="982345" h="76200">
                <a:moveTo>
                  <a:pt x="972616" y="33337"/>
                </a:moveTo>
                <a:lnTo>
                  <a:pt x="918641" y="33337"/>
                </a:lnTo>
                <a:lnTo>
                  <a:pt x="918641" y="42862"/>
                </a:lnTo>
                <a:lnTo>
                  <a:pt x="972616" y="42862"/>
                </a:lnTo>
                <a:lnTo>
                  <a:pt x="982141" y="38100"/>
                </a:lnTo>
                <a:lnTo>
                  <a:pt x="972616" y="33337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1038090" y="177520"/>
            <a:ext cx="970280" cy="2761615"/>
            <a:chOff x="11038090" y="177520"/>
            <a:chExt cx="970280" cy="2761615"/>
          </a:xfrm>
        </p:grpSpPr>
        <p:sp>
          <p:nvSpPr>
            <p:cNvPr id="11" name="object 11"/>
            <p:cNvSpPr/>
            <p:nvPr/>
          </p:nvSpPr>
          <p:spPr>
            <a:xfrm>
              <a:off x="11047615" y="926122"/>
              <a:ext cx="212090" cy="2003425"/>
            </a:xfrm>
            <a:custGeom>
              <a:avLst/>
              <a:gdLst/>
              <a:ahLst/>
              <a:cxnLst/>
              <a:rect l="l" t="t" r="r" b="b"/>
              <a:pathLst>
                <a:path w="212090" h="2003425">
                  <a:moveTo>
                    <a:pt x="211975" y="0"/>
                  </a:moveTo>
                  <a:lnTo>
                    <a:pt x="0" y="0"/>
                  </a:lnTo>
                  <a:lnTo>
                    <a:pt x="0" y="2003412"/>
                  </a:lnTo>
                  <a:lnTo>
                    <a:pt x="211975" y="2003412"/>
                  </a:lnTo>
                  <a:lnTo>
                    <a:pt x="211975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259591" y="187045"/>
              <a:ext cx="739140" cy="2742565"/>
            </a:xfrm>
            <a:custGeom>
              <a:avLst/>
              <a:gdLst/>
              <a:ahLst/>
              <a:cxnLst/>
              <a:rect l="l" t="t" r="r" b="b"/>
              <a:pathLst>
                <a:path w="739140" h="2742565">
                  <a:moveTo>
                    <a:pt x="739076" y="0"/>
                  </a:moveTo>
                  <a:lnTo>
                    <a:pt x="0" y="739076"/>
                  </a:lnTo>
                  <a:lnTo>
                    <a:pt x="0" y="2742488"/>
                  </a:lnTo>
                  <a:lnTo>
                    <a:pt x="739076" y="2003412"/>
                  </a:lnTo>
                  <a:lnTo>
                    <a:pt x="739076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047615" y="187045"/>
              <a:ext cx="951230" cy="739140"/>
            </a:xfrm>
            <a:custGeom>
              <a:avLst/>
              <a:gdLst/>
              <a:ahLst/>
              <a:cxnLst/>
              <a:rect l="l" t="t" r="r" b="b"/>
              <a:pathLst>
                <a:path w="951229" h="739140">
                  <a:moveTo>
                    <a:pt x="951052" y="0"/>
                  </a:moveTo>
                  <a:lnTo>
                    <a:pt x="739076" y="0"/>
                  </a:lnTo>
                  <a:lnTo>
                    <a:pt x="0" y="739076"/>
                  </a:lnTo>
                  <a:lnTo>
                    <a:pt x="211975" y="739076"/>
                  </a:lnTo>
                  <a:lnTo>
                    <a:pt x="951052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047615" y="187045"/>
              <a:ext cx="951230" cy="2742565"/>
            </a:xfrm>
            <a:custGeom>
              <a:avLst/>
              <a:gdLst/>
              <a:ahLst/>
              <a:cxnLst/>
              <a:rect l="l" t="t" r="r" b="b"/>
              <a:pathLst>
                <a:path w="951229" h="2742565">
                  <a:moveTo>
                    <a:pt x="0" y="739074"/>
                  </a:moveTo>
                  <a:lnTo>
                    <a:pt x="739075" y="0"/>
                  </a:lnTo>
                  <a:lnTo>
                    <a:pt x="951054" y="0"/>
                  </a:lnTo>
                  <a:lnTo>
                    <a:pt x="951054" y="2003411"/>
                  </a:lnTo>
                  <a:lnTo>
                    <a:pt x="211979" y="2742491"/>
                  </a:lnTo>
                  <a:lnTo>
                    <a:pt x="0" y="2742491"/>
                  </a:lnTo>
                  <a:lnTo>
                    <a:pt x="0" y="739074"/>
                  </a:lnTo>
                  <a:close/>
                </a:path>
                <a:path w="951229" h="2742565">
                  <a:moveTo>
                    <a:pt x="0" y="739074"/>
                  </a:moveTo>
                  <a:lnTo>
                    <a:pt x="211979" y="739074"/>
                  </a:lnTo>
                  <a:lnTo>
                    <a:pt x="951054" y="0"/>
                  </a:lnTo>
                </a:path>
                <a:path w="951229" h="2742565">
                  <a:moveTo>
                    <a:pt x="211979" y="739074"/>
                  </a:moveTo>
                  <a:lnTo>
                    <a:pt x="211979" y="2742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46</a:t>
            </a:fld>
            <a:endParaRPr spc="-25"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Convolution</a:t>
            </a:r>
            <a:r>
              <a:rPr spc="-225" dirty="0"/>
              <a:t> </a:t>
            </a:r>
            <a:r>
              <a:rPr spc="-10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9497" y="1810003"/>
            <a:ext cx="6545580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31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Input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volume: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3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x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32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x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32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ts val="4310"/>
              </a:lnSpc>
            </a:pPr>
            <a:r>
              <a:rPr sz="3600" dirty="0">
                <a:latin typeface="Calibri"/>
                <a:cs typeface="Calibri"/>
              </a:rPr>
              <a:t>10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5x5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filters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with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stride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1,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pad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spc="-50" dirty="0">
                <a:latin typeface="Calibri"/>
                <a:cs typeface="Calibri"/>
              </a:rPr>
              <a:t>2</a:t>
            </a:r>
            <a:endParaRPr sz="3600">
              <a:latin typeface="Calibri"/>
              <a:cs typeface="Calibri"/>
            </a:endParaRPr>
          </a:p>
          <a:p>
            <a:pPr marL="12700" marR="5080">
              <a:lnSpc>
                <a:spcPct val="101699"/>
              </a:lnSpc>
              <a:spcBef>
                <a:spcPts val="4195"/>
              </a:spcBef>
            </a:pPr>
            <a:r>
              <a:rPr sz="3600" dirty="0">
                <a:latin typeface="Calibri"/>
                <a:cs typeface="Calibri"/>
              </a:rPr>
              <a:t>Output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volume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size: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10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x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32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x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32 </a:t>
            </a:r>
            <a:r>
              <a:rPr sz="3600" dirty="0">
                <a:latin typeface="Calibri"/>
                <a:cs typeface="Calibri"/>
              </a:rPr>
              <a:t>Number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of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learnable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parameters: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spc="-50" dirty="0">
                <a:latin typeface="Calibri"/>
                <a:cs typeface="Calibri"/>
              </a:rPr>
              <a:t>?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740737" y="177520"/>
            <a:ext cx="970280" cy="2761615"/>
            <a:chOff x="8740737" y="177520"/>
            <a:chExt cx="970280" cy="2761615"/>
          </a:xfrm>
        </p:grpSpPr>
        <p:sp>
          <p:nvSpPr>
            <p:cNvPr id="5" name="object 5"/>
            <p:cNvSpPr/>
            <p:nvPr/>
          </p:nvSpPr>
          <p:spPr>
            <a:xfrm>
              <a:off x="8750262" y="926122"/>
              <a:ext cx="212090" cy="2003425"/>
            </a:xfrm>
            <a:custGeom>
              <a:avLst/>
              <a:gdLst/>
              <a:ahLst/>
              <a:cxnLst/>
              <a:rect l="l" t="t" r="r" b="b"/>
              <a:pathLst>
                <a:path w="212090" h="2003425">
                  <a:moveTo>
                    <a:pt x="211975" y="0"/>
                  </a:moveTo>
                  <a:lnTo>
                    <a:pt x="0" y="0"/>
                  </a:lnTo>
                  <a:lnTo>
                    <a:pt x="0" y="2003412"/>
                  </a:lnTo>
                  <a:lnTo>
                    <a:pt x="211975" y="2003412"/>
                  </a:lnTo>
                  <a:lnTo>
                    <a:pt x="211975" y="0"/>
                  </a:lnTo>
                  <a:close/>
                </a:path>
              </a:pathLst>
            </a:custGeom>
            <a:solidFill>
              <a:srgbClr val="F3CCCC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62237" y="187045"/>
              <a:ext cx="739140" cy="2742565"/>
            </a:xfrm>
            <a:custGeom>
              <a:avLst/>
              <a:gdLst/>
              <a:ahLst/>
              <a:cxnLst/>
              <a:rect l="l" t="t" r="r" b="b"/>
              <a:pathLst>
                <a:path w="739140" h="2742565">
                  <a:moveTo>
                    <a:pt x="739076" y="0"/>
                  </a:moveTo>
                  <a:lnTo>
                    <a:pt x="0" y="739076"/>
                  </a:lnTo>
                  <a:lnTo>
                    <a:pt x="0" y="2742488"/>
                  </a:lnTo>
                  <a:lnTo>
                    <a:pt x="739076" y="2003412"/>
                  </a:lnTo>
                  <a:lnTo>
                    <a:pt x="739076" y="0"/>
                  </a:lnTo>
                  <a:close/>
                </a:path>
              </a:pathLst>
            </a:custGeom>
            <a:solidFill>
              <a:srgbClr val="C4A3A3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50262" y="187045"/>
              <a:ext cx="951230" cy="739140"/>
            </a:xfrm>
            <a:custGeom>
              <a:avLst/>
              <a:gdLst/>
              <a:ahLst/>
              <a:cxnLst/>
              <a:rect l="l" t="t" r="r" b="b"/>
              <a:pathLst>
                <a:path w="951229" h="739140">
                  <a:moveTo>
                    <a:pt x="951052" y="0"/>
                  </a:moveTo>
                  <a:lnTo>
                    <a:pt x="739076" y="0"/>
                  </a:lnTo>
                  <a:lnTo>
                    <a:pt x="0" y="739076"/>
                  </a:lnTo>
                  <a:lnTo>
                    <a:pt x="211975" y="739076"/>
                  </a:lnTo>
                  <a:lnTo>
                    <a:pt x="951052" y="0"/>
                  </a:lnTo>
                  <a:close/>
                </a:path>
              </a:pathLst>
            </a:custGeom>
            <a:solidFill>
              <a:srgbClr val="F6D5D5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50262" y="187045"/>
              <a:ext cx="951230" cy="2742565"/>
            </a:xfrm>
            <a:custGeom>
              <a:avLst/>
              <a:gdLst/>
              <a:ahLst/>
              <a:cxnLst/>
              <a:rect l="l" t="t" r="r" b="b"/>
              <a:pathLst>
                <a:path w="951229" h="2742565">
                  <a:moveTo>
                    <a:pt x="0" y="739074"/>
                  </a:moveTo>
                  <a:lnTo>
                    <a:pt x="739075" y="0"/>
                  </a:lnTo>
                  <a:lnTo>
                    <a:pt x="951054" y="0"/>
                  </a:lnTo>
                  <a:lnTo>
                    <a:pt x="951054" y="2003411"/>
                  </a:lnTo>
                  <a:lnTo>
                    <a:pt x="211979" y="2742491"/>
                  </a:lnTo>
                  <a:lnTo>
                    <a:pt x="0" y="2742491"/>
                  </a:lnTo>
                  <a:lnTo>
                    <a:pt x="0" y="739074"/>
                  </a:lnTo>
                  <a:close/>
                </a:path>
                <a:path w="951229" h="2742565">
                  <a:moveTo>
                    <a:pt x="0" y="739074"/>
                  </a:moveTo>
                  <a:lnTo>
                    <a:pt x="211979" y="739074"/>
                  </a:lnTo>
                  <a:lnTo>
                    <a:pt x="951054" y="0"/>
                  </a:lnTo>
                </a:path>
                <a:path w="951229" h="2742565">
                  <a:moveTo>
                    <a:pt x="211979" y="739074"/>
                  </a:moveTo>
                  <a:lnTo>
                    <a:pt x="211979" y="2742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9844595" y="1420431"/>
            <a:ext cx="982344" cy="76200"/>
          </a:xfrm>
          <a:custGeom>
            <a:avLst/>
            <a:gdLst/>
            <a:ahLst/>
            <a:cxnLst/>
            <a:rect l="l" t="t" r="r" b="b"/>
            <a:pathLst>
              <a:path w="982345" h="76200">
                <a:moveTo>
                  <a:pt x="905941" y="0"/>
                </a:moveTo>
                <a:lnTo>
                  <a:pt x="905941" y="76200"/>
                </a:lnTo>
                <a:lnTo>
                  <a:pt x="972616" y="42862"/>
                </a:lnTo>
                <a:lnTo>
                  <a:pt x="918641" y="42862"/>
                </a:lnTo>
                <a:lnTo>
                  <a:pt x="918641" y="33337"/>
                </a:lnTo>
                <a:lnTo>
                  <a:pt x="972616" y="33337"/>
                </a:lnTo>
                <a:lnTo>
                  <a:pt x="905941" y="0"/>
                </a:lnTo>
                <a:close/>
              </a:path>
              <a:path w="982345" h="76200">
                <a:moveTo>
                  <a:pt x="905941" y="33337"/>
                </a:moveTo>
                <a:lnTo>
                  <a:pt x="0" y="33337"/>
                </a:lnTo>
                <a:lnTo>
                  <a:pt x="0" y="42862"/>
                </a:lnTo>
                <a:lnTo>
                  <a:pt x="905941" y="42862"/>
                </a:lnTo>
                <a:lnTo>
                  <a:pt x="905941" y="33337"/>
                </a:lnTo>
                <a:close/>
              </a:path>
              <a:path w="982345" h="76200">
                <a:moveTo>
                  <a:pt x="972616" y="33337"/>
                </a:moveTo>
                <a:lnTo>
                  <a:pt x="918641" y="33337"/>
                </a:lnTo>
                <a:lnTo>
                  <a:pt x="918641" y="42862"/>
                </a:lnTo>
                <a:lnTo>
                  <a:pt x="972616" y="42862"/>
                </a:lnTo>
                <a:lnTo>
                  <a:pt x="982141" y="38100"/>
                </a:lnTo>
                <a:lnTo>
                  <a:pt x="972616" y="33337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1038090" y="177520"/>
            <a:ext cx="970280" cy="2761615"/>
            <a:chOff x="11038090" y="177520"/>
            <a:chExt cx="970280" cy="2761615"/>
          </a:xfrm>
        </p:grpSpPr>
        <p:sp>
          <p:nvSpPr>
            <p:cNvPr id="11" name="object 11"/>
            <p:cNvSpPr/>
            <p:nvPr/>
          </p:nvSpPr>
          <p:spPr>
            <a:xfrm>
              <a:off x="11047615" y="926122"/>
              <a:ext cx="212090" cy="2003425"/>
            </a:xfrm>
            <a:custGeom>
              <a:avLst/>
              <a:gdLst/>
              <a:ahLst/>
              <a:cxnLst/>
              <a:rect l="l" t="t" r="r" b="b"/>
              <a:pathLst>
                <a:path w="212090" h="2003425">
                  <a:moveTo>
                    <a:pt x="211975" y="0"/>
                  </a:moveTo>
                  <a:lnTo>
                    <a:pt x="0" y="0"/>
                  </a:lnTo>
                  <a:lnTo>
                    <a:pt x="0" y="2003412"/>
                  </a:lnTo>
                  <a:lnTo>
                    <a:pt x="211975" y="2003412"/>
                  </a:lnTo>
                  <a:lnTo>
                    <a:pt x="211975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259591" y="187045"/>
              <a:ext cx="739140" cy="2742565"/>
            </a:xfrm>
            <a:custGeom>
              <a:avLst/>
              <a:gdLst/>
              <a:ahLst/>
              <a:cxnLst/>
              <a:rect l="l" t="t" r="r" b="b"/>
              <a:pathLst>
                <a:path w="739140" h="2742565">
                  <a:moveTo>
                    <a:pt x="739076" y="0"/>
                  </a:moveTo>
                  <a:lnTo>
                    <a:pt x="0" y="739076"/>
                  </a:lnTo>
                  <a:lnTo>
                    <a:pt x="0" y="2742488"/>
                  </a:lnTo>
                  <a:lnTo>
                    <a:pt x="739076" y="2003412"/>
                  </a:lnTo>
                  <a:lnTo>
                    <a:pt x="739076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047615" y="187045"/>
              <a:ext cx="951230" cy="739140"/>
            </a:xfrm>
            <a:custGeom>
              <a:avLst/>
              <a:gdLst/>
              <a:ahLst/>
              <a:cxnLst/>
              <a:rect l="l" t="t" r="r" b="b"/>
              <a:pathLst>
                <a:path w="951229" h="739140">
                  <a:moveTo>
                    <a:pt x="951052" y="0"/>
                  </a:moveTo>
                  <a:lnTo>
                    <a:pt x="739076" y="0"/>
                  </a:lnTo>
                  <a:lnTo>
                    <a:pt x="0" y="739076"/>
                  </a:lnTo>
                  <a:lnTo>
                    <a:pt x="211975" y="739076"/>
                  </a:lnTo>
                  <a:lnTo>
                    <a:pt x="951052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047615" y="187045"/>
              <a:ext cx="951230" cy="2742565"/>
            </a:xfrm>
            <a:custGeom>
              <a:avLst/>
              <a:gdLst/>
              <a:ahLst/>
              <a:cxnLst/>
              <a:rect l="l" t="t" r="r" b="b"/>
              <a:pathLst>
                <a:path w="951229" h="2742565">
                  <a:moveTo>
                    <a:pt x="0" y="739074"/>
                  </a:moveTo>
                  <a:lnTo>
                    <a:pt x="739075" y="0"/>
                  </a:lnTo>
                  <a:lnTo>
                    <a:pt x="951054" y="0"/>
                  </a:lnTo>
                  <a:lnTo>
                    <a:pt x="951054" y="2003411"/>
                  </a:lnTo>
                  <a:lnTo>
                    <a:pt x="211979" y="2742491"/>
                  </a:lnTo>
                  <a:lnTo>
                    <a:pt x="0" y="2742491"/>
                  </a:lnTo>
                  <a:lnTo>
                    <a:pt x="0" y="739074"/>
                  </a:lnTo>
                  <a:close/>
                </a:path>
                <a:path w="951229" h="2742565">
                  <a:moveTo>
                    <a:pt x="0" y="739074"/>
                  </a:moveTo>
                  <a:lnTo>
                    <a:pt x="211979" y="739074"/>
                  </a:lnTo>
                  <a:lnTo>
                    <a:pt x="951054" y="0"/>
                  </a:lnTo>
                </a:path>
                <a:path w="951229" h="2742565">
                  <a:moveTo>
                    <a:pt x="211979" y="739074"/>
                  </a:moveTo>
                  <a:lnTo>
                    <a:pt x="211979" y="2742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47</a:t>
            </a:fld>
            <a:endParaRPr spc="-25"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Convolution</a:t>
            </a:r>
            <a:r>
              <a:rPr spc="-225" dirty="0"/>
              <a:t> </a:t>
            </a:r>
            <a:r>
              <a:rPr spc="-10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9497" y="1810003"/>
            <a:ext cx="8541385" cy="3863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31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Input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volume: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C000"/>
                </a:solidFill>
                <a:latin typeface="Calibri"/>
                <a:cs typeface="Calibri"/>
              </a:rPr>
              <a:t>3</a:t>
            </a:r>
            <a:r>
              <a:rPr sz="3600" b="1" spc="-3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x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32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x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32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ts val="4310"/>
              </a:lnSpc>
            </a:pPr>
            <a:r>
              <a:rPr sz="3600" b="1" dirty="0">
                <a:solidFill>
                  <a:srgbClr val="6FAC46"/>
                </a:solidFill>
                <a:latin typeface="Calibri"/>
                <a:cs typeface="Calibri"/>
              </a:rPr>
              <a:t>10</a:t>
            </a:r>
            <a:r>
              <a:rPr sz="3600" b="1" spc="-65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0C4"/>
                </a:solidFill>
                <a:latin typeface="Calibri"/>
                <a:cs typeface="Calibri"/>
              </a:rPr>
              <a:t>5</a:t>
            </a:r>
            <a:r>
              <a:rPr sz="3600" dirty="0">
                <a:latin typeface="Calibri"/>
                <a:cs typeface="Calibri"/>
              </a:rPr>
              <a:t>x</a:t>
            </a:r>
            <a:r>
              <a:rPr sz="3600" b="1" dirty="0">
                <a:solidFill>
                  <a:srgbClr val="4470C4"/>
                </a:solidFill>
                <a:latin typeface="Calibri"/>
                <a:cs typeface="Calibri"/>
              </a:rPr>
              <a:t>5</a:t>
            </a:r>
            <a:r>
              <a:rPr sz="3600" b="1" spc="-65" dirty="0">
                <a:solidFill>
                  <a:srgbClr val="4470C4"/>
                </a:solidFill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filters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with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stride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1,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pad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spc="-50" dirty="0">
                <a:latin typeface="Calibri"/>
                <a:cs typeface="Calibri"/>
              </a:rPr>
              <a:t>2</a:t>
            </a:r>
            <a:endParaRPr sz="3600">
              <a:latin typeface="Calibri"/>
              <a:cs typeface="Calibri"/>
            </a:endParaRPr>
          </a:p>
          <a:p>
            <a:pPr marL="12700" marR="1522095">
              <a:lnSpc>
                <a:spcPct val="101699"/>
              </a:lnSpc>
              <a:spcBef>
                <a:spcPts val="4195"/>
              </a:spcBef>
            </a:pPr>
            <a:r>
              <a:rPr sz="3600" dirty="0">
                <a:latin typeface="Calibri"/>
                <a:cs typeface="Calibri"/>
              </a:rPr>
              <a:t>Output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volume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size: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10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x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32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x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32 </a:t>
            </a:r>
            <a:r>
              <a:rPr sz="3600" dirty="0">
                <a:latin typeface="Calibri"/>
                <a:cs typeface="Calibri"/>
              </a:rPr>
              <a:t>Number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of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learnable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parameters: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b="1" spc="-25" dirty="0">
                <a:latin typeface="Calibri"/>
                <a:cs typeface="Calibri"/>
              </a:rPr>
              <a:t>760</a:t>
            </a:r>
            <a:endParaRPr sz="3600">
              <a:latin typeface="Calibri"/>
              <a:cs typeface="Calibri"/>
            </a:endParaRPr>
          </a:p>
          <a:p>
            <a:pPr marL="12700" marR="5080">
              <a:lnSpc>
                <a:spcPts val="4300"/>
              </a:lnSpc>
              <a:spcBef>
                <a:spcPts val="120"/>
              </a:spcBef>
            </a:pPr>
            <a:r>
              <a:rPr sz="3600" spc="-25" dirty="0">
                <a:latin typeface="Calibri"/>
                <a:cs typeface="Calibri"/>
              </a:rPr>
              <a:t>Parameters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per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filter: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C000"/>
                </a:solidFill>
                <a:latin typeface="Calibri"/>
                <a:cs typeface="Calibri"/>
              </a:rPr>
              <a:t>3</a:t>
            </a:r>
            <a:r>
              <a:rPr sz="3600" dirty="0">
                <a:latin typeface="Calibri"/>
                <a:cs typeface="Calibri"/>
              </a:rPr>
              <a:t>*</a:t>
            </a:r>
            <a:r>
              <a:rPr sz="3600" b="1" dirty="0">
                <a:solidFill>
                  <a:srgbClr val="4470C4"/>
                </a:solidFill>
                <a:latin typeface="Calibri"/>
                <a:cs typeface="Calibri"/>
              </a:rPr>
              <a:t>5</a:t>
            </a:r>
            <a:r>
              <a:rPr sz="3600" dirty="0">
                <a:latin typeface="Calibri"/>
                <a:cs typeface="Calibri"/>
              </a:rPr>
              <a:t>*</a:t>
            </a:r>
            <a:r>
              <a:rPr sz="3600" b="1" dirty="0">
                <a:solidFill>
                  <a:srgbClr val="4470C4"/>
                </a:solidFill>
                <a:latin typeface="Calibri"/>
                <a:cs typeface="Calibri"/>
              </a:rPr>
              <a:t>5</a:t>
            </a:r>
            <a:r>
              <a:rPr sz="3600" b="1" spc="-60" dirty="0">
                <a:solidFill>
                  <a:srgbClr val="4470C4"/>
                </a:solidFill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+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1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(for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bias)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=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b="1" spc="-25" dirty="0">
                <a:solidFill>
                  <a:srgbClr val="6F2F9F"/>
                </a:solidFill>
                <a:latin typeface="Calibri"/>
                <a:cs typeface="Calibri"/>
              </a:rPr>
              <a:t>76 </a:t>
            </a:r>
            <a:r>
              <a:rPr sz="3600" b="1" dirty="0">
                <a:solidFill>
                  <a:srgbClr val="6FAC46"/>
                </a:solidFill>
                <a:latin typeface="Calibri"/>
                <a:cs typeface="Calibri"/>
              </a:rPr>
              <a:t>10</a:t>
            </a:r>
            <a:r>
              <a:rPr sz="3600" b="1" spc="-60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filters,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so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total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is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6FAC46"/>
                </a:solidFill>
                <a:latin typeface="Calibri"/>
                <a:cs typeface="Calibri"/>
              </a:rPr>
              <a:t>10</a:t>
            </a:r>
            <a:r>
              <a:rPr sz="3600" b="1" spc="-60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*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6F2F9F"/>
                </a:solidFill>
                <a:latin typeface="Calibri"/>
                <a:cs typeface="Calibri"/>
              </a:rPr>
              <a:t>76</a:t>
            </a:r>
            <a:r>
              <a:rPr sz="3600" b="1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=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b="1" spc="-25" dirty="0">
                <a:latin typeface="Calibri"/>
                <a:cs typeface="Calibri"/>
              </a:rPr>
              <a:t>760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740737" y="177520"/>
            <a:ext cx="970280" cy="2761615"/>
            <a:chOff x="8740737" y="177520"/>
            <a:chExt cx="970280" cy="2761615"/>
          </a:xfrm>
        </p:grpSpPr>
        <p:sp>
          <p:nvSpPr>
            <p:cNvPr id="5" name="object 5"/>
            <p:cNvSpPr/>
            <p:nvPr/>
          </p:nvSpPr>
          <p:spPr>
            <a:xfrm>
              <a:off x="8750262" y="926122"/>
              <a:ext cx="212090" cy="2003425"/>
            </a:xfrm>
            <a:custGeom>
              <a:avLst/>
              <a:gdLst/>
              <a:ahLst/>
              <a:cxnLst/>
              <a:rect l="l" t="t" r="r" b="b"/>
              <a:pathLst>
                <a:path w="212090" h="2003425">
                  <a:moveTo>
                    <a:pt x="211975" y="0"/>
                  </a:moveTo>
                  <a:lnTo>
                    <a:pt x="0" y="0"/>
                  </a:lnTo>
                  <a:lnTo>
                    <a:pt x="0" y="2003412"/>
                  </a:lnTo>
                  <a:lnTo>
                    <a:pt x="211975" y="2003412"/>
                  </a:lnTo>
                  <a:lnTo>
                    <a:pt x="211975" y="0"/>
                  </a:lnTo>
                  <a:close/>
                </a:path>
              </a:pathLst>
            </a:custGeom>
            <a:solidFill>
              <a:srgbClr val="F3CCCC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62237" y="187045"/>
              <a:ext cx="739140" cy="2742565"/>
            </a:xfrm>
            <a:custGeom>
              <a:avLst/>
              <a:gdLst/>
              <a:ahLst/>
              <a:cxnLst/>
              <a:rect l="l" t="t" r="r" b="b"/>
              <a:pathLst>
                <a:path w="739140" h="2742565">
                  <a:moveTo>
                    <a:pt x="739076" y="0"/>
                  </a:moveTo>
                  <a:lnTo>
                    <a:pt x="0" y="739076"/>
                  </a:lnTo>
                  <a:lnTo>
                    <a:pt x="0" y="2742488"/>
                  </a:lnTo>
                  <a:lnTo>
                    <a:pt x="739076" y="2003412"/>
                  </a:lnTo>
                  <a:lnTo>
                    <a:pt x="739076" y="0"/>
                  </a:lnTo>
                  <a:close/>
                </a:path>
              </a:pathLst>
            </a:custGeom>
            <a:solidFill>
              <a:srgbClr val="C4A3A3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50262" y="187045"/>
              <a:ext cx="951230" cy="739140"/>
            </a:xfrm>
            <a:custGeom>
              <a:avLst/>
              <a:gdLst/>
              <a:ahLst/>
              <a:cxnLst/>
              <a:rect l="l" t="t" r="r" b="b"/>
              <a:pathLst>
                <a:path w="951229" h="739140">
                  <a:moveTo>
                    <a:pt x="951052" y="0"/>
                  </a:moveTo>
                  <a:lnTo>
                    <a:pt x="739076" y="0"/>
                  </a:lnTo>
                  <a:lnTo>
                    <a:pt x="0" y="739076"/>
                  </a:lnTo>
                  <a:lnTo>
                    <a:pt x="211975" y="739076"/>
                  </a:lnTo>
                  <a:lnTo>
                    <a:pt x="951052" y="0"/>
                  </a:lnTo>
                  <a:close/>
                </a:path>
              </a:pathLst>
            </a:custGeom>
            <a:solidFill>
              <a:srgbClr val="F6D5D5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50262" y="187045"/>
              <a:ext cx="951230" cy="2742565"/>
            </a:xfrm>
            <a:custGeom>
              <a:avLst/>
              <a:gdLst/>
              <a:ahLst/>
              <a:cxnLst/>
              <a:rect l="l" t="t" r="r" b="b"/>
              <a:pathLst>
                <a:path w="951229" h="2742565">
                  <a:moveTo>
                    <a:pt x="0" y="739074"/>
                  </a:moveTo>
                  <a:lnTo>
                    <a:pt x="739075" y="0"/>
                  </a:lnTo>
                  <a:lnTo>
                    <a:pt x="951054" y="0"/>
                  </a:lnTo>
                  <a:lnTo>
                    <a:pt x="951054" y="2003411"/>
                  </a:lnTo>
                  <a:lnTo>
                    <a:pt x="211979" y="2742491"/>
                  </a:lnTo>
                  <a:lnTo>
                    <a:pt x="0" y="2742491"/>
                  </a:lnTo>
                  <a:lnTo>
                    <a:pt x="0" y="739074"/>
                  </a:lnTo>
                  <a:close/>
                </a:path>
                <a:path w="951229" h="2742565">
                  <a:moveTo>
                    <a:pt x="0" y="739074"/>
                  </a:moveTo>
                  <a:lnTo>
                    <a:pt x="211979" y="739074"/>
                  </a:lnTo>
                  <a:lnTo>
                    <a:pt x="951054" y="0"/>
                  </a:lnTo>
                </a:path>
                <a:path w="951229" h="2742565">
                  <a:moveTo>
                    <a:pt x="211979" y="739074"/>
                  </a:moveTo>
                  <a:lnTo>
                    <a:pt x="211979" y="2742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9844595" y="1420431"/>
            <a:ext cx="982344" cy="76200"/>
          </a:xfrm>
          <a:custGeom>
            <a:avLst/>
            <a:gdLst/>
            <a:ahLst/>
            <a:cxnLst/>
            <a:rect l="l" t="t" r="r" b="b"/>
            <a:pathLst>
              <a:path w="982345" h="76200">
                <a:moveTo>
                  <a:pt x="905941" y="0"/>
                </a:moveTo>
                <a:lnTo>
                  <a:pt x="905941" y="76200"/>
                </a:lnTo>
                <a:lnTo>
                  <a:pt x="972616" y="42862"/>
                </a:lnTo>
                <a:lnTo>
                  <a:pt x="918641" y="42862"/>
                </a:lnTo>
                <a:lnTo>
                  <a:pt x="918641" y="33337"/>
                </a:lnTo>
                <a:lnTo>
                  <a:pt x="972616" y="33337"/>
                </a:lnTo>
                <a:lnTo>
                  <a:pt x="905941" y="0"/>
                </a:lnTo>
                <a:close/>
              </a:path>
              <a:path w="982345" h="76200">
                <a:moveTo>
                  <a:pt x="905941" y="33337"/>
                </a:moveTo>
                <a:lnTo>
                  <a:pt x="0" y="33337"/>
                </a:lnTo>
                <a:lnTo>
                  <a:pt x="0" y="42862"/>
                </a:lnTo>
                <a:lnTo>
                  <a:pt x="905941" y="42862"/>
                </a:lnTo>
                <a:lnTo>
                  <a:pt x="905941" y="33337"/>
                </a:lnTo>
                <a:close/>
              </a:path>
              <a:path w="982345" h="76200">
                <a:moveTo>
                  <a:pt x="972616" y="33337"/>
                </a:moveTo>
                <a:lnTo>
                  <a:pt x="918641" y="33337"/>
                </a:lnTo>
                <a:lnTo>
                  <a:pt x="918641" y="42862"/>
                </a:lnTo>
                <a:lnTo>
                  <a:pt x="972616" y="42862"/>
                </a:lnTo>
                <a:lnTo>
                  <a:pt x="982141" y="38100"/>
                </a:lnTo>
                <a:lnTo>
                  <a:pt x="972616" y="33337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1038090" y="177520"/>
            <a:ext cx="970280" cy="2761615"/>
            <a:chOff x="11038090" y="177520"/>
            <a:chExt cx="970280" cy="2761615"/>
          </a:xfrm>
        </p:grpSpPr>
        <p:sp>
          <p:nvSpPr>
            <p:cNvPr id="11" name="object 11"/>
            <p:cNvSpPr/>
            <p:nvPr/>
          </p:nvSpPr>
          <p:spPr>
            <a:xfrm>
              <a:off x="11047615" y="926122"/>
              <a:ext cx="212090" cy="2003425"/>
            </a:xfrm>
            <a:custGeom>
              <a:avLst/>
              <a:gdLst/>
              <a:ahLst/>
              <a:cxnLst/>
              <a:rect l="l" t="t" r="r" b="b"/>
              <a:pathLst>
                <a:path w="212090" h="2003425">
                  <a:moveTo>
                    <a:pt x="211975" y="0"/>
                  </a:moveTo>
                  <a:lnTo>
                    <a:pt x="0" y="0"/>
                  </a:lnTo>
                  <a:lnTo>
                    <a:pt x="0" y="2003412"/>
                  </a:lnTo>
                  <a:lnTo>
                    <a:pt x="211975" y="2003412"/>
                  </a:lnTo>
                  <a:lnTo>
                    <a:pt x="211975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259591" y="187045"/>
              <a:ext cx="739140" cy="2742565"/>
            </a:xfrm>
            <a:custGeom>
              <a:avLst/>
              <a:gdLst/>
              <a:ahLst/>
              <a:cxnLst/>
              <a:rect l="l" t="t" r="r" b="b"/>
              <a:pathLst>
                <a:path w="739140" h="2742565">
                  <a:moveTo>
                    <a:pt x="739076" y="0"/>
                  </a:moveTo>
                  <a:lnTo>
                    <a:pt x="0" y="739076"/>
                  </a:lnTo>
                  <a:lnTo>
                    <a:pt x="0" y="2742488"/>
                  </a:lnTo>
                  <a:lnTo>
                    <a:pt x="739076" y="2003412"/>
                  </a:lnTo>
                  <a:lnTo>
                    <a:pt x="739076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047615" y="187045"/>
              <a:ext cx="951230" cy="739140"/>
            </a:xfrm>
            <a:custGeom>
              <a:avLst/>
              <a:gdLst/>
              <a:ahLst/>
              <a:cxnLst/>
              <a:rect l="l" t="t" r="r" b="b"/>
              <a:pathLst>
                <a:path w="951229" h="739140">
                  <a:moveTo>
                    <a:pt x="951052" y="0"/>
                  </a:moveTo>
                  <a:lnTo>
                    <a:pt x="739076" y="0"/>
                  </a:lnTo>
                  <a:lnTo>
                    <a:pt x="0" y="739076"/>
                  </a:lnTo>
                  <a:lnTo>
                    <a:pt x="211975" y="739076"/>
                  </a:lnTo>
                  <a:lnTo>
                    <a:pt x="951052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047615" y="187045"/>
              <a:ext cx="951230" cy="2742565"/>
            </a:xfrm>
            <a:custGeom>
              <a:avLst/>
              <a:gdLst/>
              <a:ahLst/>
              <a:cxnLst/>
              <a:rect l="l" t="t" r="r" b="b"/>
              <a:pathLst>
                <a:path w="951229" h="2742565">
                  <a:moveTo>
                    <a:pt x="0" y="739074"/>
                  </a:moveTo>
                  <a:lnTo>
                    <a:pt x="739075" y="0"/>
                  </a:lnTo>
                  <a:lnTo>
                    <a:pt x="951054" y="0"/>
                  </a:lnTo>
                  <a:lnTo>
                    <a:pt x="951054" y="2003411"/>
                  </a:lnTo>
                  <a:lnTo>
                    <a:pt x="211979" y="2742491"/>
                  </a:lnTo>
                  <a:lnTo>
                    <a:pt x="0" y="2742491"/>
                  </a:lnTo>
                  <a:lnTo>
                    <a:pt x="0" y="739074"/>
                  </a:lnTo>
                  <a:close/>
                </a:path>
                <a:path w="951229" h="2742565">
                  <a:moveTo>
                    <a:pt x="0" y="739074"/>
                  </a:moveTo>
                  <a:lnTo>
                    <a:pt x="211979" y="739074"/>
                  </a:lnTo>
                  <a:lnTo>
                    <a:pt x="951054" y="0"/>
                  </a:lnTo>
                </a:path>
                <a:path w="951229" h="2742565">
                  <a:moveTo>
                    <a:pt x="211979" y="739074"/>
                  </a:moveTo>
                  <a:lnTo>
                    <a:pt x="211979" y="2742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48</a:t>
            </a:fld>
            <a:endParaRPr spc="-25"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Convolution</a:t>
            </a:r>
            <a:r>
              <a:rPr spc="-225" dirty="0"/>
              <a:t> </a:t>
            </a:r>
            <a:r>
              <a:rPr spc="-10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9497" y="1810003"/>
            <a:ext cx="7028815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31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Input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volume: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3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x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32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x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32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ts val="4310"/>
              </a:lnSpc>
            </a:pPr>
            <a:r>
              <a:rPr sz="3600" dirty="0">
                <a:latin typeface="Calibri"/>
                <a:cs typeface="Calibri"/>
              </a:rPr>
              <a:t>10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5x5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filters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with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stride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1,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pad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spc="-50" dirty="0">
                <a:latin typeface="Calibri"/>
                <a:cs typeface="Calibri"/>
              </a:rPr>
              <a:t>2</a:t>
            </a:r>
            <a:endParaRPr sz="3600">
              <a:latin typeface="Calibri"/>
              <a:cs typeface="Calibri"/>
            </a:endParaRPr>
          </a:p>
          <a:p>
            <a:pPr marL="12700" marR="5080">
              <a:lnSpc>
                <a:spcPct val="100800"/>
              </a:lnSpc>
              <a:spcBef>
                <a:spcPts val="4235"/>
              </a:spcBef>
            </a:pPr>
            <a:r>
              <a:rPr sz="3600" dirty="0">
                <a:latin typeface="Calibri"/>
                <a:cs typeface="Calibri"/>
              </a:rPr>
              <a:t>Output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volume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size: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10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x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32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x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32 </a:t>
            </a:r>
            <a:r>
              <a:rPr sz="3600" dirty="0">
                <a:latin typeface="Calibri"/>
                <a:cs typeface="Calibri"/>
              </a:rPr>
              <a:t>Number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of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learnable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parameters: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760 </a:t>
            </a:r>
            <a:r>
              <a:rPr sz="3600" dirty="0">
                <a:latin typeface="Calibri"/>
                <a:cs typeface="Calibri"/>
              </a:rPr>
              <a:t>Number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of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multiply-</a:t>
            </a:r>
            <a:r>
              <a:rPr sz="3600" dirty="0">
                <a:latin typeface="Calibri"/>
                <a:cs typeface="Calibri"/>
              </a:rPr>
              <a:t>add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operations: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50" dirty="0">
                <a:latin typeface="Calibri"/>
                <a:cs typeface="Calibri"/>
              </a:rPr>
              <a:t>?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740737" y="177520"/>
            <a:ext cx="970280" cy="2761615"/>
            <a:chOff x="8740737" y="177520"/>
            <a:chExt cx="970280" cy="2761615"/>
          </a:xfrm>
        </p:grpSpPr>
        <p:sp>
          <p:nvSpPr>
            <p:cNvPr id="5" name="object 5"/>
            <p:cNvSpPr/>
            <p:nvPr/>
          </p:nvSpPr>
          <p:spPr>
            <a:xfrm>
              <a:off x="8750262" y="926122"/>
              <a:ext cx="212090" cy="2003425"/>
            </a:xfrm>
            <a:custGeom>
              <a:avLst/>
              <a:gdLst/>
              <a:ahLst/>
              <a:cxnLst/>
              <a:rect l="l" t="t" r="r" b="b"/>
              <a:pathLst>
                <a:path w="212090" h="2003425">
                  <a:moveTo>
                    <a:pt x="211975" y="0"/>
                  </a:moveTo>
                  <a:lnTo>
                    <a:pt x="0" y="0"/>
                  </a:lnTo>
                  <a:lnTo>
                    <a:pt x="0" y="2003412"/>
                  </a:lnTo>
                  <a:lnTo>
                    <a:pt x="211975" y="2003412"/>
                  </a:lnTo>
                  <a:lnTo>
                    <a:pt x="211975" y="0"/>
                  </a:lnTo>
                  <a:close/>
                </a:path>
              </a:pathLst>
            </a:custGeom>
            <a:solidFill>
              <a:srgbClr val="F3CCCC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62237" y="187045"/>
              <a:ext cx="739140" cy="2742565"/>
            </a:xfrm>
            <a:custGeom>
              <a:avLst/>
              <a:gdLst/>
              <a:ahLst/>
              <a:cxnLst/>
              <a:rect l="l" t="t" r="r" b="b"/>
              <a:pathLst>
                <a:path w="739140" h="2742565">
                  <a:moveTo>
                    <a:pt x="739076" y="0"/>
                  </a:moveTo>
                  <a:lnTo>
                    <a:pt x="0" y="739076"/>
                  </a:lnTo>
                  <a:lnTo>
                    <a:pt x="0" y="2742488"/>
                  </a:lnTo>
                  <a:lnTo>
                    <a:pt x="739076" y="2003412"/>
                  </a:lnTo>
                  <a:lnTo>
                    <a:pt x="739076" y="0"/>
                  </a:lnTo>
                  <a:close/>
                </a:path>
              </a:pathLst>
            </a:custGeom>
            <a:solidFill>
              <a:srgbClr val="C4A3A3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50262" y="187045"/>
              <a:ext cx="951230" cy="739140"/>
            </a:xfrm>
            <a:custGeom>
              <a:avLst/>
              <a:gdLst/>
              <a:ahLst/>
              <a:cxnLst/>
              <a:rect l="l" t="t" r="r" b="b"/>
              <a:pathLst>
                <a:path w="951229" h="739140">
                  <a:moveTo>
                    <a:pt x="951052" y="0"/>
                  </a:moveTo>
                  <a:lnTo>
                    <a:pt x="739076" y="0"/>
                  </a:lnTo>
                  <a:lnTo>
                    <a:pt x="0" y="739076"/>
                  </a:lnTo>
                  <a:lnTo>
                    <a:pt x="211975" y="739076"/>
                  </a:lnTo>
                  <a:lnTo>
                    <a:pt x="951052" y="0"/>
                  </a:lnTo>
                  <a:close/>
                </a:path>
              </a:pathLst>
            </a:custGeom>
            <a:solidFill>
              <a:srgbClr val="F6D5D5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50262" y="187045"/>
              <a:ext cx="951230" cy="2742565"/>
            </a:xfrm>
            <a:custGeom>
              <a:avLst/>
              <a:gdLst/>
              <a:ahLst/>
              <a:cxnLst/>
              <a:rect l="l" t="t" r="r" b="b"/>
              <a:pathLst>
                <a:path w="951229" h="2742565">
                  <a:moveTo>
                    <a:pt x="0" y="739074"/>
                  </a:moveTo>
                  <a:lnTo>
                    <a:pt x="739075" y="0"/>
                  </a:lnTo>
                  <a:lnTo>
                    <a:pt x="951054" y="0"/>
                  </a:lnTo>
                  <a:lnTo>
                    <a:pt x="951054" y="2003411"/>
                  </a:lnTo>
                  <a:lnTo>
                    <a:pt x="211979" y="2742491"/>
                  </a:lnTo>
                  <a:lnTo>
                    <a:pt x="0" y="2742491"/>
                  </a:lnTo>
                  <a:lnTo>
                    <a:pt x="0" y="739074"/>
                  </a:lnTo>
                  <a:close/>
                </a:path>
                <a:path w="951229" h="2742565">
                  <a:moveTo>
                    <a:pt x="0" y="739074"/>
                  </a:moveTo>
                  <a:lnTo>
                    <a:pt x="211979" y="739074"/>
                  </a:lnTo>
                  <a:lnTo>
                    <a:pt x="951054" y="0"/>
                  </a:lnTo>
                </a:path>
                <a:path w="951229" h="2742565">
                  <a:moveTo>
                    <a:pt x="211979" y="739074"/>
                  </a:moveTo>
                  <a:lnTo>
                    <a:pt x="211979" y="2742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9844595" y="1420431"/>
            <a:ext cx="982344" cy="76200"/>
          </a:xfrm>
          <a:custGeom>
            <a:avLst/>
            <a:gdLst/>
            <a:ahLst/>
            <a:cxnLst/>
            <a:rect l="l" t="t" r="r" b="b"/>
            <a:pathLst>
              <a:path w="982345" h="76200">
                <a:moveTo>
                  <a:pt x="905941" y="0"/>
                </a:moveTo>
                <a:lnTo>
                  <a:pt x="905941" y="76200"/>
                </a:lnTo>
                <a:lnTo>
                  <a:pt x="972616" y="42862"/>
                </a:lnTo>
                <a:lnTo>
                  <a:pt x="918641" y="42862"/>
                </a:lnTo>
                <a:lnTo>
                  <a:pt x="918641" y="33337"/>
                </a:lnTo>
                <a:lnTo>
                  <a:pt x="972616" y="33337"/>
                </a:lnTo>
                <a:lnTo>
                  <a:pt x="905941" y="0"/>
                </a:lnTo>
                <a:close/>
              </a:path>
              <a:path w="982345" h="76200">
                <a:moveTo>
                  <a:pt x="905941" y="33337"/>
                </a:moveTo>
                <a:lnTo>
                  <a:pt x="0" y="33337"/>
                </a:lnTo>
                <a:lnTo>
                  <a:pt x="0" y="42862"/>
                </a:lnTo>
                <a:lnTo>
                  <a:pt x="905941" y="42862"/>
                </a:lnTo>
                <a:lnTo>
                  <a:pt x="905941" y="33337"/>
                </a:lnTo>
                <a:close/>
              </a:path>
              <a:path w="982345" h="76200">
                <a:moveTo>
                  <a:pt x="972616" y="33337"/>
                </a:moveTo>
                <a:lnTo>
                  <a:pt x="918641" y="33337"/>
                </a:lnTo>
                <a:lnTo>
                  <a:pt x="918641" y="42862"/>
                </a:lnTo>
                <a:lnTo>
                  <a:pt x="972616" y="42862"/>
                </a:lnTo>
                <a:lnTo>
                  <a:pt x="982141" y="38100"/>
                </a:lnTo>
                <a:lnTo>
                  <a:pt x="972616" y="33337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1038090" y="177520"/>
            <a:ext cx="970280" cy="2761615"/>
            <a:chOff x="11038090" y="177520"/>
            <a:chExt cx="970280" cy="2761615"/>
          </a:xfrm>
        </p:grpSpPr>
        <p:sp>
          <p:nvSpPr>
            <p:cNvPr id="11" name="object 11"/>
            <p:cNvSpPr/>
            <p:nvPr/>
          </p:nvSpPr>
          <p:spPr>
            <a:xfrm>
              <a:off x="11047615" y="926122"/>
              <a:ext cx="212090" cy="2003425"/>
            </a:xfrm>
            <a:custGeom>
              <a:avLst/>
              <a:gdLst/>
              <a:ahLst/>
              <a:cxnLst/>
              <a:rect l="l" t="t" r="r" b="b"/>
              <a:pathLst>
                <a:path w="212090" h="2003425">
                  <a:moveTo>
                    <a:pt x="211975" y="0"/>
                  </a:moveTo>
                  <a:lnTo>
                    <a:pt x="0" y="0"/>
                  </a:lnTo>
                  <a:lnTo>
                    <a:pt x="0" y="2003412"/>
                  </a:lnTo>
                  <a:lnTo>
                    <a:pt x="211975" y="2003412"/>
                  </a:lnTo>
                  <a:lnTo>
                    <a:pt x="211975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259591" y="187045"/>
              <a:ext cx="739140" cy="2742565"/>
            </a:xfrm>
            <a:custGeom>
              <a:avLst/>
              <a:gdLst/>
              <a:ahLst/>
              <a:cxnLst/>
              <a:rect l="l" t="t" r="r" b="b"/>
              <a:pathLst>
                <a:path w="739140" h="2742565">
                  <a:moveTo>
                    <a:pt x="739076" y="0"/>
                  </a:moveTo>
                  <a:lnTo>
                    <a:pt x="0" y="739076"/>
                  </a:lnTo>
                  <a:lnTo>
                    <a:pt x="0" y="2742488"/>
                  </a:lnTo>
                  <a:lnTo>
                    <a:pt x="739076" y="2003412"/>
                  </a:lnTo>
                  <a:lnTo>
                    <a:pt x="739076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047615" y="187045"/>
              <a:ext cx="951230" cy="739140"/>
            </a:xfrm>
            <a:custGeom>
              <a:avLst/>
              <a:gdLst/>
              <a:ahLst/>
              <a:cxnLst/>
              <a:rect l="l" t="t" r="r" b="b"/>
              <a:pathLst>
                <a:path w="951229" h="739140">
                  <a:moveTo>
                    <a:pt x="951052" y="0"/>
                  </a:moveTo>
                  <a:lnTo>
                    <a:pt x="739076" y="0"/>
                  </a:lnTo>
                  <a:lnTo>
                    <a:pt x="0" y="739076"/>
                  </a:lnTo>
                  <a:lnTo>
                    <a:pt x="211975" y="739076"/>
                  </a:lnTo>
                  <a:lnTo>
                    <a:pt x="951052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047615" y="187045"/>
              <a:ext cx="951230" cy="2742565"/>
            </a:xfrm>
            <a:custGeom>
              <a:avLst/>
              <a:gdLst/>
              <a:ahLst/>
              <a:cxnLst/>
              <a:rect l="l" t="t" r="r" b="b"/>
              <a:pathLst>
                <a:path w="951229" h="2742565">
                  <a:moveTo>
                    <a:pt x="0" y="739074"/>
                  </a:moveTo>
                  <a:lnTo>
                    <a:pt x="739075" y="0"/>
                  </a:lnTo>
                  <a:lnTo>
                    <a:pt x="951054" y="0"/>
                  </a:lnTo>
                  <a:lnTo>
                    <a:pt x="951054" y="2003411"/>
                  </a:lnTo>
                  <a:lnTo>
                    <a:pt x="211979" y="2742491"/>
                  </a:lnTo>
                  <a:lnTo>
                    <a:pt x="0" y="2742491"/>
                  </a:lnTo>
                  <a:lnTo>
                    <a:pt x="0" y="739074"/>
                  </a:lnTo>
                  <a:close/>
                </a:path>
                <a:path w="951229" h="2742565">
                  <a:moveTo>
                    <a:pt x="0" y="739074"/>
                  </a:moveTo>
                  <a:lnTo>
                    <a:pt x="211979" y="739074"/>
                  </a:lnTo>
                  <a:lnTo>
                    <a:pt x="951054" y="0"/>
                  </a:lnTo>
                </a:path>
                <a:path w="951229" h="2742565">
                  <a:moveTo>
                    <a:pt x="211979" y="739074"/>
                  </a:moveTo>
                  <a:lnTo>
                    <a:pt x="211979" y="2742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49</a:t>
            </a:fld>
            <a:endParaRPr spc="-25"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Components</a:t>
            </a:r>
            <a:r>
              <a:rPr spc="-60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spc="-30" dirty="0"/>
              <a:t>Fully-</a:t>
            </a:r>
            <a:r>
              <a:rPr dirty="0"/>
              <a:t>Connected</a:t>
            </a:r>
            <a:r>
              <a:rPr spc="-70" dirty="0"/>
              <a:t> </a:t>
            </a:r>
            <a:r>
              <a:rPr spc="-10" dirty="0"/>
              <a:t>Network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91995" y="1887943"/>
            <a:ext cx="412115" cy="1341755"/>
          </a:xfrm>
          <a:prstGeom prst="rect">
            <a:avLst/>
          </a:prstGeom>
          <a:solidFill>
            <a:srgbClr val="E7E6E6"/>
          </a:solidFill>
          <a:ln w="8766">
            <a:solidFill>
              <a:srgbClr val="44536A"/>
            </a:solidFill>
          </a:ln>
        </p:spPr>
        <p:txBody>
          <a:bodyPr vert="horz" wrap="square" lIns="0" tIns="1568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35"/>
              </a:spcBef>
            </a:pPr>
            <a:endParaRPr sz="2200">
              <a:latin typeface="Times New Roman"/>
              <a:cs typeface="Times New Roman"/>
            </a:endParaRPr>
          </a:p>
          <a:p>
            <a:pPr marR="3175" algn="ctr">
              <a:lnSpc>
                <a:spcPct val="100000"/>
              </a:lnSpc>
            </a:pPr>
            <a:r>
              <a:rPr sz="2200" spc="-50" dirty="0">
                <a:latin typeface="Calibri"/>
                <a:cs typeface="Calibri"/>
              </a:rPr>
              <a:t>x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28137" y="2194788"/>
            <a:ext cx="412115" cy="789305"/>
          </a:xfrm>
          <a:prstGeom prst="rect">
            <a:avLst/>
          </a:prstGeom>
          <a:solidFill>
            <a:srgbClr val="E7E6E6"/>
          </a:solidFill>
          <a:ln w="8766">
            <a:solidFill>
              <a:srgbClr val="44536A"/>
            </a:solidFill>
          </a:ln>
        </p:spPr>
        <p:txBody>
          <a:bodyPr vert="horz" wrap="square" lIns="0" tIns="20447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1610"/>
              </a:spcBef>
            </a:pPr>
            <a:r>
              <a:rPr sz="2200" spc="-50" dirty="0">
                <a:latin typeface="Calibri"/>
                <a:cs typeface="Calibri"/>
              </a:rPr>
              <a:t>h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04034" y="2983814"/>
            <a:ext cx="832485" cy="250825"/>
          </a:xfrm>
          <a:custGeom>
            <a:avLst/>
            <a:gdLst/>
            <a:ahLst/>
            <a:cxnLst/>
            <a:rect l="l" t="t" r="r" b="b"/>
            <a:pathLst>
              <a:path w="832485" h="250825">
                <a:moveTo>
                  <a:pt x="0" y="250380"/>
                </a:moveTo>
                <a:lnTo>
                  <a:pt x="832302" y="0"/>
                </a:lnTo>
              </a:path>
            </a:pathLst>
          </a:custGeom>
          <a:ln w="8766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04034" y="1896706"/>
            <a:ext cx="840105" cy="302260"/>
          </a:xfrm>
          <a:custGeom>
            <a:avLst/>
            <a:gdLst/>
            <a:ahLst/>
            <a:cxnLst/>
            <a:rect l="l" t="t" r="r" b="b"/>
            <a:pathLst>
              <a:path w="840105" h="302260">
                <a:moveTo>
                  <a:pt x="0" y="0"/>
                </a:moveTo>
                <a:lnTo>
                  <a:pt x="839751" y="302001"/>
                </a:lnTo>
              </a:path>
            </a:pathLst>
          </a:custGeom>
          <a:ln w="8766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4329963" y="2365679"/>
            <a:ext cx="421005" cy="447675"/>
            <a:chOff x="4329963" y="2365679"/>
            <a:chExt cx="421005" cy="447675"/>
          </a:xfrm>
        </p:grpSpPr>
        <p:sp>
          <p:nvSpPr>
            <p:cNvPr id="8" name="object 8"/>
            <p:cNvSpPr/>
            <p:nvPr/>
          </p:nvSpPr>
          <p:spPr>
            <a:xfrm>
              <a:off x="4334408" y="2370129"/>
              <a:ext cx="412115" cy="438784"/>
            </a:xfrm>
            <a:custGeom>
              <a:avLst/>
              <a:gdLst/>
              <a:ahLst/>
              <a:cxnLst/>
              <a:rect l="l" t="t" r="r" b="b"/>
              <a:pathLst>
                <a:path w="412114" h="438785">
                  <a:moveTo>
                    <a:pt x="412047" y="0"/>
                  </a:moveTo>
                  <a:lnTo>
                    <a:pt x="0" y="0"/>
                  </a:lnTo>
                  <a:lnTo>
                    <a:pt x="0" y="438348"/>
                  </a:lnTo>
                  <a:lnTo>
                    <a:pt x="412047" y="438348"/>
                  </a:lnTo>
                  <a:lnTo>
                    <a:pt x="412047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34408" y="2370124"/>
              <a:ext cx="412115" cy="438784"/>
            </a:xfrm>
            <a:custGeom>
              <a:avLst/>
              <a:gdLst/>
              <a:ahLst/>
              <a:cxnLst/>
              <a:rect l="l" t="t" r="r" b="b"/>
              <a:pathLst>
                <a:path w="412114" h="438785">
                  <a:moveTo>
                    <a:pt x="0" y="0"/>
                  </a:moveTo>
                  <a:lnTo>
                    <a:pt x="412047" y="0"/>
                  </a:lnTo>
                  <a:lnTo>
                    <a:pt x="412047" y="438348"/>
                  </a:lnTo>
                  <a:lnTo>
                    <a:pt x="0" y="438348"/>
                  </a:lnTo>
                  <a:lnTo>
                    <a:pt x="0" y="0"/>
                  </a:lnTo>
                  <a:close/>
                </a:path>
              </a:pathLst>
            </a:custGeom>
            <a:ln w="8766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459109" y="2385860"/>
            <a:ext cx="135255" cy="362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50" dirty="0"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418266" y="2190405"/>
            <a:ext cx="929640" cy="798195"/>
            <a:chOff x="3418266" y="2190405"/>
            <a:chExt cx="929640" cy="798195"/>
          </a:xfrm>
        </p:grpSpPr>
        <p:sp>
          <p:nvSpPr>
            <p:cNvPr id="12" name="object 12"/>
            <p:cNvSpPr/>
            <p:nvPr/>
          </p:nvSpPr>
          <p:spPr>
            <a:xfrm>
              <a:off x="3422650" y="2194788"/>
              <a:ext cx="920750" cy="184785"/>
            </a:xfrm>
            <a:custGeom>
              <a:avLst/>
              <a:gdLst/>
              <a:ahLst/>
              <a:cxnLst/>
              <a:rect l="l" t="t" r="r" b="b"/>
              <a:pathLst>
                <a:path w="920750" h="184785">
                  <a:moveTo>
                    <a:pt x="0" y="0"/>
                  </a:moveTo>
                  <a:lnTo>
                    <a:pt x="920635" y="184403"/>
                  </a:lnTo>
                </a:path>
              </a:pathLst>
            </a:custGeom>
            <a:ln w="8766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40176" y="2799703"/>
              <a:ext cx="891540" cy="184785"/>
            </a:xfrm>
            <a:custGeom>
              <a:avLst/>
              <a:gdLst/>
              <a:ahLst/>
              <a:cxnLst/>
              <a:rect l="l" t="t" r="r" b="b"/>
              <a:pathLst>
                <a:path w="891539" h="184785">
                  <a:moveTo>
                    <a:pt x="0" y="184403"/>
                  </a:moveTo>
                  <a:lnTo>
                    <a:pt x="891372" y="0"/>
                  </a:lnTo>
                </a:path>
              </a:pathLst>
            </a:custGeom>
            <a:ln w="8766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669808" y="1158746"/>
            <a:ext cx="82353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25440" algn="l"/>
              </a:tabLst>
            </a:pPr>
            <a:r>
              <a:rPr sz="2800" spc="-25" dirty="0">
                <a:latin typeface="Calibri"/>
                <a:cs typeface="Calibri"/>
              </a:rPr>
              <a:t>Fully-</a:t>
            </a:r>
            <a:r>
              <a:rPr sz="2800" dirty="0">
                <a:latin typeface="Calibri"/>
                <a:cs typeface="Calibri"/>
              </a:rPr>
              <a:t>Connected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Layers</a:t>
            </a:r>
            <a:r>
              <a:rPr sz="2800" dirty="0">
                <a:latin typeface="Calibri"/>
                <a:cs typeface="Calibri"/>
              </a:rPr>
              <a:t>	Activation</a:t>
            </a:r>
            <a:r>
              <a:rPr sz="2800" spc="-1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Function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0168" y="1712976"/>
            <a:ext cx="1918377" cy="1573036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Convolution</a:t>
            </a:r>
            <a:r>
              <a:rPr spc="-225" dirty="0"/>
              <a:t> </a:t>
            </a:r>
            <a:r>
              <a:rPr spc="-10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9497" y="1810003"/>
            <a:ext cx="11342370" cy="4408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31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Input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volume: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36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x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32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x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32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ts val="4310"/>
              </a:lnSpc>
            </a:pPr>
            <a:r>
              <a:rPr sz="3600" dirty="0">
                <a:latin typeface="Calibri"/>
                <a:cs typeface="Calibri"/>
              </a:rPr>
              <a:t>10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6FAC46"/>
                </a:solidFill>
                <a:latin typeface="Calibri"/>
                <a:cs typeface="Calibri"/>
              </a:rPr>
              <a:t>5x5</a:t>
            </a:r>
            <a:r>
              <a:rPr sz="3600" b="1" spc="-55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filters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with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stride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1,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pad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spc="-50" dirty="0">
                <a:latin typeface="Calibri"/>
                <a:cs typeface="Calibri"/>
              </a:rPr>
              <a:t>2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70"/>
              </a:spcBef>
            </a:pPr>
            <a:r>
              <a:rPr sz="3600" dirty="0">
                <a:latin typeface="Calibri"/>
                <a:cs typeface="Calibri"/>
              </a:rPr>
              <a:t>Output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volume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size: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0C4"/>
                </a:solidFill>
                <a:latin typeface="Calibri"/>
                <a:cs typeface="Calibri"/>
              </a:rPr>
              <a:t>10</a:t>
            </a:r>
            <a:r>
              <a:rPr sz="3600" b="1" spc="-50" dirty="0">
                <a:solidFill>
                  <a:srgbClr val="4470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0C4"/>
                </a:solidFill>
                <a:latin typeface="Calibri"/>
                <a:cs typeface="Calibri"/>
              </a:rPr>
              <a:t>x</a:t>
            </a:r>
            <a:r>
              <a:rPr sz="3600" b="1" spc="-55" dirty="0">
                <a:solidFill>
                  <a:srgbClr val="4470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0C4"/>
                </a:solidFill>
                <a:latin typeface="Calibri"/>
                <a:cs typeface="Calibri"/>
              </a:rPr>
              <a:t>32</a:t>
            </a:r>
            <a:r>
              <a:rPr sz="3600" b="1" spc="-45" dirty="0">
                <a:solidFill>
                  <a:srgbClr val="4470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0C4"/>
                </a:solidFill>
                <a:latin typeface="Calibri"/>
                <a:cs typeface="Calibri"/>
              </a:rPr>
              <a:t>x</a:t>
            </a:r>
            <a:r>
              <a:rPr sz="3600" b="1" spc="-55" dirty="0">
                <a:solidFill>
                  <a:srgbClr val="4470C4"/>
                </a:solidFill>
                <a:latin typeface="Calibri"/>
                <a:cs typeface="Calibri"/>
              </a:rPr>
              <a:t> </a:t>
            </a:r>
            <a:r>
              <a:rPr sz="3600" b="1" spc="-25" dirty="0">
                <a:solidFill>
                  <a:srgbClr val="4470C4"/>
                </a:solidFill>
                <a:latin typeface="Calibri"/>
                <a:cs typeface="Calibri"/>
              </a:rPr>
              <a:t>32</a:t>
            </a:r>
            <a:endParaRPr sz="3600">
              <a:latin typeface="Calibri"/>
              <a:cs typeface="Calibri"/>
            </a:endParaRPr>
          </a:p>
          <a:p>
            <a:pPr marL="12700" marR="3036570">
              <a:lnSpc>
                <a:spcPct val="100000"/>
              </a:lnSpc>
              <a:spcBef>
                <a:spcPts val="70"/>
              </a:spcBef>
            </a:pPr>
            <a:r>
              <a:rPr sz="3600" dirty="0">
                <a:latin typeface="Calibri"/>
                <a:cs typeface="Calibri"/>
              </a:rPr>
              <a:t>Number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of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learnable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parameters: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760 </a:t>
            </a:r>
            <a:r>
              <a:rPr sz="3600" dirty="0">
                <a:latin typeface="Calibri"/>
                <a:cs typeface="Calibri"/>
              </a:rPr>
              <a:t>Number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of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multiply-</a:t>
            </a:r>
            <a:r>
              <a:rPr sz="3600" dirty="0">
                <a:latin typeface="Calibri"/>
                <a:cs typeface="Calibri"/>
              </a:rPr>
              <a:t>add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operations: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768,000</a:t>
            </a:r>
            <a:endParaRPr sz="3600">
              <a:latin typeface="Calibri"/>
              <a:cs typeface="Calibri"/>
            </a:endParaRPr>
          </a:p>
          <a:p>
            <a:pPr marL="12700" marR="5080">
              <a:lnSpc>
                <a:spcPts val="4300"/>
              </a:lnSpc>
              <a:spcBef>
                <a:spcPts val="95"/>
              </a:spcBef>
            </a:pPr>
            <a:r>
              <a:rPr sz="3600" b="1" dirty="0">
                <a:solidFill>
                  <a:srgbClr val="4470C4"/>
                </a:solidFill>
                <a:latin typeface="Calibri"/>
                <a:cs typeface="Calibri"/>
              </a:rPr>
              <a:t>10*32*32</a:t>
            </a:r>
            <a:r>
              <a:rPr sz="3600" b="1" spc="-45" dirty="0">
                <a:solidFill>
                  <a:srgbClr val="4470C4"/>
                </a:solidFill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=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10,240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outputs;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each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output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is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the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inner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product </a:t>
            </a:r>
            <a:r>
              <a:rPr sz="3600" dirty="0">
                <a:latin typeface="Calibri"/>
                <a:cs typeface="Calibri"/>
              </a:rPr>
              <a:t>of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two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3600" dirty="0">
                <a:latin typeface="Calibri"/>
                <a:cs typeface="Calibri"/>
              </a:rPr>
              <a:t>x</a:t>
            </a:r>
            <a:r>
              <a:rPr sz="3600" b="1" dirty="0">
                <a:solidFill>
                  <a:srgbClr val="6FAC46"/>
                </a:solidFill>
                <a:latin typeface="Calibri"/>
                <a:cs typeface="Calibri"/>
              </a:rPr>
              <a:t>5x5</a:t>
            </a:r>
            <a:r>
              <a:rPr sz="3600" b="1" spc="-70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tensors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(75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elems);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total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=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75*10240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=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b="1" spc="-20" dirty="0">
                <a:latin typeface="Calibri"/>
                <a:cs typeface="Calibri"/>
              </a:rPr>
              <a:t>768K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740737" y="177520"/>
            <a:ext cx="970280" cy="2761615"/>
            <a:chOff x="8740737" y="177520"/>
            <a:chExt cx="970280" cy="2761615"/>
          </a:xfrm>
        </p:grpSpPr>
        <p:sp>
          <p:nvSpPr>
            <p:cNvPr id="5" name="object 5"/>
            <p:cNvSpPr/>
            <p:nvPr/>
          </p:nvSpPr>
          <p:spPr>
            <a:xfrm>
              <a:off x="8750262" y="926122"/>
              <a:ext cx="212090" cy="2003425"/>
            </a:xfrm>
            <a:custGeom>
              <a:avLst/>
              <a:gdLst/>
              <a:ahLst/>
              <a:cxnLst/>
              <a:rect l="l" t="t" r="r" b="b"/>
              <a:pathLst>
                <a:path w="212090" h="2003425">
                  <a:moveTo>
                    <a:pt x="211975" y="0"/>
                  </a:moveTo>
                  <a:lnTo>
                    <a:pt x="0" y="0"/>
                  </a:lnTo>
                  <a:lnTo>
                    <a:pt x="0" y="2003412"/>
                  </a:lnTo>
                  <a:lnTo>
                    <a:pt x="211975" y="2003412"/>
                  </a:lnTo>
                  <a:lnTo>
                    <a:pt x="211975" y="0"/>
                  </a:lnTo>
                  <a:close/>
                </a:path>
              </a:pathLst>
            </a:custGeom>
            <a:solidFill>
              <a:srgbClr val="F3CCCC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62237" y="187045"/>
              <a:ext cx="739140" cy="2742565"/>
            </a:xfrm>
            <a:custGeom>
              <a:avLst/>
              <a:gdLst/>
              <a:ahLst/>
              <a:cxnLst/>
              <a:rect l="l" t="t" r="r" b="b"/>
              <a:pathLst>
                <a:path w="739140" h="2742565">
                  <a:moveTo>
                    <a:pt x="739076" y="0"/>
                  </a:moveTo>
                  <a:lnTo>
                    <a:pt x="0" y="739076"/>
                  </a:lnTo>
                  <a:lnTo>
                    <a:pt x="0" y="2742488"/>
                  </a:lnTo>
                  <a:lnTo>
                    <a:pt x="739076" y="2003412"/>
                  </a:lnTo>
                  <a:lnTo>
                    <a:pt x="739076" y="0"/>
                  </a:lnTo>
                  <a:close/>
                </a:path>
              </a:pathLst>
            </a:custGeom>
            <a:solidFill>
              <a:srgbClr val="C4A3A3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50262" y="187045"/>
              <a:ext cx="951230" cy="739140"/>
            </a:xfrm>
            <a:custGeom>
              <a:avLst/>
              <a:gdLst/>
              <a:ahLst/>
              <a:cxnLst/>
              <a:rect l="l" t="t" r="r" b="b"/>
              <a:pathLst>
                <a:path w="951229" h="739140">
                  <a:moveTo>
                    <a:pt x="951052" y="0"/>
                  </a:moveTo>
                  <a:lnTo>
                    <a:pt x="739076" y="0"/>
                  </a:lnTo>
                  <a:lnTo>
                    <a:pt x="0" y="739076"/>
                  </a:lnTo>
                  <a:lnTo>
                    <a:pt x="211975" y="739076"/>
                  </a:lnTo>
                  <a:lnTo>
                    <a:pt x="951052" y="0"/>
                  </a:lnTo>
                  <a:close/>
                </a:path>
              </a:pathLst>
            </a:custGeom>
            <a:solidFill>
              <a:srgbClr val="F6D5D5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50262" y="187045"/>
              <a:ext cx="951230" cy="2742565"/>
            </a:xfrm>
            <a:custGeom>
              <a:avLst/>
              <a:gdLst/>
              <a:ahLst/>
              <a:cxnLst/>
              <a:rect l="l" t="t" r="r" b="b"/>
              <a:pathLst>
                <a:path w="951229" h="2742565">
                  <a:moveTo>
                    <a:pt x="0" y="739074"/>
                  </a:moveTo>
                  <a:lnTo>
                    <a:pt x="739075" y="0"/>
                  </a:lnTo>
                  <a:lnTo>
                    <a:pt x="951054" y="0"/>
                  </a:lnTo>
                  <a:lnTo>
                    <a:pt x="951054" y="2003411"/>
                  </a:lnTo>
                  <a:lnTo>
                    <a:pt x="211979" y="2742491"/>
                  </a:lnTo>
                  <a:lnTo>
                    <a:pt x="0" y="2742491"/>
                  </a:lnTo>
                  <a:lnTo>
                    <a:pt x="0" y="739074"/>
                  </a:lnTo>
                  <a:close/>
                </a:path>
                <a:path w="951229" h="2742565">
                  <a:moveTo>
                    <a:pt x="0" y="739074"/>
                  </a:moveTo>
                  <a:lnTo>
                    <a:pt x="211979" y="739074"/>
                  </a:lnTo>
                  <a:lnTo>
                    <a:pt x="951054" y="0"/>
                  </a:lnTo>
                </a:path>
                <a:path w="951229" h="2742565">
                  <a:moveTo>
                    <a:pt x="211979" y="739074"/>
                  </a:moveTo>
                  <a:lnTo>
                    <a:pt x="211979" y="2742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9844595" y="1420431"/>
            <a:ext cx="982344" cy="76200"/>
          </a:xfrm>
          <a:custGeom>
            <a:avLst/>
            <a:gdLst/>
            <a:ahLst/>
            <a:cxnLst/>
            <a:rect l="l" t="t" r="r" b="b"/>
            <a:pathLst>
              <a:path w="982345" h="76200">
                <a:moveTo>
                  <a:pt x="905941" y="0"/>
                </a:moveTo>
                <a:lnTo>
                  <a:pt x="905941" y="76200"/>
                </a:lnTo>
                <a:lnTo>
                  <a:pt x="972616" y="42862"/>
                </a:lnTo>
                <a:lnTo>
                  <a:pt x="918641" y="42862"/>
                </a:lnTo>
                <a:lnTo>
                  <a:pt x="918641" y="33337"/>
                </a:lnTo>
                <a:lnTo>
                  <a:pt x="972616" y="33337"/>
                </a:lnTo>
                <a:lnTo>
                  <a:pt x="905941" y="0"/>
                </a:lnTo>
                <a:close/>
              </a:path>
              <a:path w="982345" h="76200">
                <a:moveTo>
                  <a:pt x="905941" y="33337"/>
                </a:moveTo>
                <a:lnTo>
                  <a:pt x="0" y="33337"/>
                </a:lnTo>
                <a:lnTo>
                  <a:pt x="0" y="42862"/>
                </a:lnTo>
                <a:lnTo>
                  <a:pt x="905941" y="42862"/>
                </a:lnTo>
                <a:lnTo>
                  <a:pt x="905941" y="33337"/>
                </a:lnTo>
                <a:close/>
              </a:path>
              <a:path w="982345" h="76200">
                <a:moveTo>
                  <a:pt x="972616" y="33337"/>
                </a:moveTo>
                <a:lnTo>
                  <a:pt x="918641" y="33337"/>
                </a:lnTo>
                <a:lnTo>
                  <a:pt x="918641" y="42862"/>
                </a:lnTo>
                <a:lnTo>
                  <a:pt x="972616" y="42862"/>
                </a:lnTo>
                <a:lnTo>
                  <a:pt x="982141" y="38100"/>
                </a:lnTo>
                <a:lnTo>
                  <a:pt x="972616" y="33337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1038090" y="177520"/>
            <a:ext cx="970280" cy="2761615"/>
            <a:chOff x="11038090" y="177520"/>
            <a:chExt cx="970280" cy="2761615"/>
          </a:xfrm>
        </p:grpSpPr>
        <p:sp>
          <p:nvSpPr>
            <p:cNvPr id="11" name="object 11"/>
            <p:cNvSpPr/>
            <p:nvPr/>
          </p:nvSpPr>
          <p:spPr>
            <a:xfrm>
              <a:off x="11047615" y="926122"/>
              <a:ext cx="212090" cy="2003425"/>
            </a:xfrm>
            <a:custGeom>
              <a:avLst/>
              <a:gdLst/>
              <a:ahLst/>
              <a:cxnLst/>
              <a:rect l="l" t="t" r="r" b="b"/>
              <a:pathLst>
                <a:path w="212090" h="2003425">
                  <a:moveTo>
                    <a:pt x="211975" y="0"/>
                  </a:moveTo>
                  <a:lnTo>
                    <a:pt x="0" y="0"/>
                  </a:lnTo>
                  <a:lnTo>
                    <a:pt x="0" y="2003412"/>
                  </a:lnTo>
                  <a:lnTo>
                    <a:pt x="211975" y="2003412"/>
                  </a:lnTo>
                  <a:lnTo>
                    <a:pt x="211975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259591" y="187045"/>
              <a:ext cx="739140" cy="2742565"/>
            </a:xfrm>
            <a:custGeom>
              <a:avLst/>
              <a:gdLst/>
              <a:ahLst/>
              <a:cxnLst/>
              <a:rect l="l" t="t" r="r" b="b"/>
              <a:pathLst>
                <a:path w="739140" h="2742565">
                  <a:moveTo>
                    <a:pt x="739076" y="0"/>
                  </a:moveTo>
                  <a:lnTo>
                    <a:pt x="0" y="739076"/>
                  </a:lnTo>
                  <a:lnTo>
                    <a:pt x="0" y="2742488"/>
                  </a:lnTo>
                  <a:lnTo>
                    <a:pt x="739076" y="2003412"/>
                  </a:lnTo>
                  <a:lnTo>
                    <a:pt x="739076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047615" y="187045"/>
              <a:ext cx="951230" cy="739140"/>
            </a:xfrm>
            <a:custGeom>
              <a:avLst/>
              <a:gdLst/>
              <a:ahLst/>
              <a:cxnLst/>
              <a:rect l="l" t="t" r="r" b="b"/>
              <a:pathLst>
                <a:path w="951229" h="739140">
                  <a:moveTo>
                    <a:pt x="951052" y="0"/>
                  </a:moveTo>
                  <a:lnTo>
                    <a:pt x="739076" y="0"/>
                  </a:lnTo>
                  <a:lnTo>
                    <a:pt x="0" y="739076"/>
                  </a:lnTo>
                  <a:lnTo>
                    <a:pt x="211975" y="739076"/>
                  </a:lnTo>
                  <a:lnTo>
                    <a:pt x="951052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047615" y="187045"/>
              <a:ext cx="951230" cy="2742565"/>
            </a:xfrm>
            <a:custGeom>
              <a:avLst/>
              <a:gdLst/>
              <a:ahLst/>
              <a:cxnLst/>
              <a:rect l="l" t="t" r="r" b="b"/>
              <a:pathLst>
                <a:path w="951229" h="2742565">
                  <a:moveTo>
                    <a:pt x="0" y="739074"/>
                  </a:moveTo>
                  <a:lnTo>
                    <a:pt x="739075" y="0"/>
                  </a:lnTo>
                  <a:lnTo>
                    <a:pt x="951054" y="0"/>
                  </a:lnTo>
                  <a:lnTo>
                    <a:pt x="951054" y="2003411"/>
                  </a:lnTo>
                  <a:lnTo>
                    <a:pt x="211979" y="2742491"/>
                  </a:lnTo>
                  <a:lnTo>
                    <a:pt x="0" y="2742491"/>
                  </a:lnTo>
                  <a:lnTo>
                    <a:pt x="0" y="739074"/>
                  </a:lnTo>
                  <a:close/>
                </a:path>
                <a:path w="951229" h="2742565">
                  <a:moveTo>
                    <a:pt x="0" y="739074"/>
                  </a:moveTo>
                  <a:lnTo>
                    <a:pt x="211979" y="739074"/>
                  </a:lnTo>
                  <a:lnTo>
                    <a:pt x="951054" y="0"/>
                  </a:lnTo>
                </a:path>
                <a:path w="951229" h="2742565">
                  <a:moveTo>
                    <a:pt x="211979" y="739074"/>
                  </a:moveTo>
                  <a:lnTo>
                    <a:pt x="211979" y="2742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50</a:t>
            </a:fld>
            <a:endParaRPr spc="-25"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Example:</a:t>
            </a:r>
            <a:r>
              <a:rPr spc="-95" dirty="0"/>
              <a:t> </a:t>
            </a:r>
            <a:r>
              <a:rPr dirty="0"/>
              <a:t>1x1</a:t>
            </a:r>
            <a:r>
              <a:rPr spc="-95" dirty="0"/>
              <a:t> </a:t>
            </a:r>
            <a:r>
              <a:rPr spc="-10" dirty="0"/>
              <a:t>Convolution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23174" y="1583410"/>
            <a:ext cx="2266950" cy="3622040"/>
            <a:chOff x="1423174" y="1583410"/>
            <a:chExt cx="2266950" cy="3622040"/>
          </a:xfrm>
        </p:grpSpPr>
        <p:sp>
          <p:nvSpPr>
            <p:cNvPr id="4" name="object 4"/>
            <p:cNvSpPr/>
            <p:nvPr/>
          </p:nvSpPr>
          <p:spPr>
            <a:xfrm>
              <a:off x="1432699" y="2524213"/>
              <a:ext cx="1316355" cy="2671445"/>
            </a:xfrm>
            <a:custGeom>
              <a:avLst/>
              <a:gdLst/>
              <a:ahLst/>
              <a:cxnLst/>
              <a:rect l="l" t="t" r="r" b="b"/>
              <a:pathLst>
                <a:path w="1316355" h="2671445">
                  <a:moveTo>
                    <a:pt x="1316126" y="0"/>
                  </a:moveTo>
                  <a:lnTo>
                    <a:pt x="0" y="0"/>
                  </a:lnTo>
                  <a:lnTo>
                    <a:pt x="0" y="2671381"/>
                  </a:lnTo>
                  <a:lnTo>
                    <a:pt x="1316126" y="2671381"/>
                  </a:lnTo>
                  <a:lnTo>
                    <a:pt x="1316126" y="0"/>
                  </a:lnTo>
                  <a:close/>
                </a:path>
              </a:pathLst>
            </a:custGeom>
            <a:solidFill>
              <a:srgbClr val="C8DAF7">
                <a:alpha val="427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48826" y="1592935"/>
              <a:ext cx="931544" cy="3602990"/>
            </a:xfrm>
            <a:custGeom>
              <a:avLst/>
              <a:gdLst/>
              <a:ahLst/>
              <a:cxnLst/>
              <a:rect l="l" t="t" r="r" b="b"/>
              <a:pathLst>
                <a:path w="931545" h="3602990">
                  <a:moveTo>
                    <a:pt x="931291" y="0"/>
                  </a:moveTo>
                  <a:lnTo>
                    <a:pt x="0" y="931278"/>
                  </a:lnTo>
                  <a:lnTo>
                    <a:pt x="0" y="3602659"/>
                  </a:lnTo>
                  <a:lnTo>
                    <a:pt x="931291" y="2671381"/>
                  </a:lnTo>
                  <a:lnTo>
                    <a:pt x="931291" y="0"/>
                  </a:lnTo>
                  <a:close/>
                </a:path>
              </a:pathLst>
            </a:custGeom>
            <a:solidFill>
              <a:srgbClr val="A0ADC6">
                <a:alpha val="427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32699" y="1592935"/>
              <a:ext cx="2247900" cy="931544"/>
            </a:xfrm>
            <a:custGeom>
              <a:avLst/>
              <a:gdLst/>
              <a:ahLst/>
              <a:cxnLst/>
              <a:rect l="l" t="t" r="r" b="b"/>
              <a:pathLst>
                <a:path w="2247900" h="931544">
                  <a:moveTo>
                    <a:pt x="2247417" y="0"/>
                  </a:moveTo>
                  <a:lnTo>
                    <a:pt x="931278" y="0"/>
                  </a:lnTo>
                  <a:lnTo>
                    <a:pt x="0" y="931278"/>
                  </a:lnTo>
                  <a:lnTo>
                    <a:pt x="1316126" y="931278"/>
                  </a:lnTo>
                  <a:lnTo>
                    <a:pt x="2247417" y="0"/>
                  </a:lnTo>
                  <a:close/>
                </a:path>
              </a:pathLst>
            </a:custGeom>
            <a:solidFill>
              <a:srgbClr val="D3DFF8">
                <a:alpha val="427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32699" y="1592935"/>
              <a:ext cx="2247900" cy="3602990"/>
            </a:xfrm>
            <a:custGeom>
              <a:avLst/>
              <a:gdLst/>
              <a:ahLst/>
              <a:cxnLst/>
              <a:rect l="l" t="t" r="r" b="b"/>
              <a:pathLst>
                <a:path w="2247900" h="3602990">
                  <a:moveTo>
                    <a:pt x="0" y="931283"/>
                  </a:moveTo>
                  <a:lnTo>
                    <a:pt x="931284" y="0"/>
                  </a:lnTo>
                  <a:lnTo>
                    <a:pt x="2247411" y="0"/>
                  </a:lnTo>
                  <a:lnTo>
                    <a:pt x="2247411" y="2671381"/>
                  </a:lnTo>
                  <a:lnTo>
                    <a:pt x="1316130" y="3602662"/>
                  </a:lnTo>
                  <a:lnTo>
                    <a:pt x="0" y="3602662"/>
                  </a:lnTo>
                  <a:lnTo>
                    <a:pt x="0" y="931283"/>
                  </a:lnTo>
                  <a:close/>
                </a:path>
                <a:path w="2247900" h="3602990">
                  <a:moveTo>
                    <a:pt x="0" y="931283"/>
                  </a:moveTo>
                  <a:lnTo>
                    <a:pt x="1316130" y="931283"/>
                  </a:lnTo>
                  <a:lnTo>
                    <a:pt x="2247411" y="0"/>
                  </a:lnTo>
                </a:path>
                <a:path w="2247900" h="3602990">
                  <a:moveTo>
                    <a:pt x="1316130" y="931283"/>
                  </a:moveTo>
                  <a:lnTo>
                    <a:pt x="1316130" y="3602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80781" y="5232908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64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58858" y="4711700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56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96347" y="2797555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56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49176" y="3392551"/>
            <a:ext cx="2075180" cy="76200"/>
          </a:xfrm>
          <a:custGeom>
            <a:avLst/>
            <a:gdLst/>
            <a:ahLst/>
            <a:cxnLst/>
            <a:rect l="l" t="t" r="r" b="b"/>
            <a:pathLst>
              <a:path w="2075179" h="76200">
                <a:moveTo>
                  <a:pt x="1998852" y="0"/>
                </a:moveTo>
                <a:lnTo>
                  <a:pt x="1998852" y="76200"/>
                </a:lnTo>
                <a:lnTo>
                  <a:pt x="2065527" y="42862"/>
                </a:lnTo>
                <a:lnTo>
                  <a:pt x="2011552" y="42862"/>
                </a:lnTo>
                <a:lnTo>
                  <a:pt x="2011552" y="33337"/>
                </a:lnTo>
                <a:lnTo>
                  <a:pt x="2065527" y="33337"/>
                </a:lnTo>
                <a:lnTo>
                  <a:pt x="1998852" y="0"/>
                </a:lnTo>
                <a:close/>
              </a:path>
              <a:path w="2075179" h="76200">
                <a:moveTo>
                  <a:pt x="1998852" y="33337"/>
                </a:moveTo>
                <a:lnTo>
                  <a:pt x="0" y="33337"/>
                </a:lnTo>
                <a:lnTo>
                  <a:pt x="0" y="42862"/>
                </a:lnTo>
                <a:lnTo>
                  <a:pt x="1998852" y="42862"/>
                </a:lnTo>
                <a:lnTo>
                  <a:pt x="1998852" y="33337"/>
                </a:lnTo>
                <a:close/>
              </a:path>
              <a:path w="2075179" h="76200">
                <a:moveTo>
                  <a:pt x="2065527" y="33337"/>
                </a:moveTo>
                <a:lnTo>
                  <a:pt x="2011552" y="33337"/>
                </a:lnTo>
                <a:lnTo>
                  <a:pt x="2011552" y="42862"/>
                </a:lnTo>
                <a:lnTo>
                  <a:pt x="2065527" y="42862"/>
                </a:lnTo>
                <a:lnTo>
                  <a:pt x="2075052" y="38100"/>
                </a:lnTo>
                <a:lnTo>
                  <a:pt x="2065527" y="333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892865" y="2492755"/>
            <a:ext cx="3399790" cy="217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927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1x1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CONV</a:t>
            </a:r>
            <a:endParaRPr sz="2400">
              <a:latin typeface="Calibri"/>
              <a:cs typeface="Calibri"/>
            </a:endParaRPr>
          </a:p>
          <a:p>
            <a:pPr marL="549275">
              <a:lnSpc>
                <a:spcPct val="100000"/>
              </a:lnSpc>
              <a:spcBef>
                <a:spcPts val="25"/>
              </a:spcBef>
            </a:pPr>
            <a:r>
              <a:rPr sz="2400" dirty="0">
                <a:latin typeface="Calibri"/>
                <a:cs typeface="Calibri"/>
              </a:rPr>
              <a:t>with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32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filters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400"/>
              </a:lnSpc>
              <a:spcBef>
                <a:spcPts val="2435"/>
              </a:spcBef>
            </a:pP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(each</a:t>
            </a:r>
            <a:r>
              <a:rPr sz="2400" spc="-7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filter</a:t>
            </a:r>
            <a:r>
              <a:rPr sz="2400" spc="-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has</a:t>
            </a:r>
            <a:r>
              <a:rPr sz="2400" spc="-7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size</a:t>
            </a:r>
            <a:r>
              <a:rPr sz="2400" spc="-7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1x1x64,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performs</a:t>
            </a:r>
            <a:r>
              <a:rPr sz="2400" spc="-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400" spc="-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64-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dimensional</a:t>
            </a:r>
            <a:r>
              <a:rPr sz="2400" spc="-7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dot</a:t>
            </a:r>
            <a:r>
              <a:rPr sz="2400" spc="-7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product)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317077" y="1583410"/>
            <a:ext cx="1551305" cy="3622040"/>
            <a:chOff x="8317077" y="1583410"/>
            <a:chExt cx="1551305" cy="3622040"/>
          </a:xfrm>
        </p:grpSpPr>
        <p:sp>
          <p:nvSpPr>
            <p:cNvPr id="14" name="object 14"/>
            <p:cNvSpPr/>
            <p:nvPr/>
          </p:nvSpPr>
          <p:spPr>
            <a:xfrm>
              <a:off x="8326602" y="2354808"/>
              <a:ext cx="770255" cy="2840990"/>
            </a:xfrm>
            <a:custGeom>
              <a:avLst/>
              <a:gdLst/>
              <a:ahLst/>
              <a:cxnLst/>
              <a:rect l="l" t="t" r="r" b="b"/>
              <a:pathLst>
                <a:path w="770254" h="2840990">
                  <a:moveTo>
                    <a:pt x="770127" y="0"/>
                  </a:moveTo>
                  <a:lnTo>
                    <a:pt x="0" y="0"/>
                  </a:lnTo>
                  <a:lnTo>
                    <a:pt x="0" y="2840786"/>
                  </a:lnTo>
                  <a:lnTo>
                    <a:pt x="770127" y="2840786"/>
                  </a:lnTo>
                  <a:lnTo>
                    <a:pt x="770127" y="0"/>
                  </a:lnTo>
                  <a:close/>
                </a:path>
              </a:pathLst>
            </a:custGeom>
            <a:solidFill>
              <a:srgbClr val="C8DAF7">
                <a:alpha val="427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096730" y="1592935"/>
              <a:ext cx="762000" cy="3602990"/>
            </a:xfrm>
            <a:custGeom>
              <a:avLst/>
              <a:gdLst/>
              <a:ahLst/>
              <a:cxnLst/>
              <a:rect l="l" t="t" r="r" b="b"/>
              <a:pathLst>
                <a:path w="762000" h="3602990">
                  <a:moveTo>
                    <a:pt x="761873" y="0"/>
                  </a:moveTo>
                  <a:lnTo>
                    <a:pt x="0" y="761873"/>
                  </a:lnTo>
                  <a:lnTo>
                    <a:pt x="0" y="3602659"/>
                  </a:lnTo>
                  <a:lnTo>
                    <a:pt x="761873" y="2840786"/>
                  </a:lnTo>
                  <a:lnTo>
                    <a:pt x="761873" y="0"/>
                  </a:lnTo>
                  <a:close/>
                </a:path>
              </a:pathLst>
            </a:custGeom>
            <a:solidFill>
              <a:srgbClr val="A0ADC6">
                <a:alpha val="427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6602" y="1592935"/>
              <a:ext cx="1532255" cy="762000"/>
            </a:xfrm>
            <a:custGeom>
              <a:avLst/>
              <a:gdLst/>
              <a:ahLst/>
              <a:cxnLst/>
              <a:rect l="l" t="t" r="r" b="b"/>
              <a:pathLst>
                <a:path w="1532254" h="762000">
                  <a:moveTo>
                    <a:pt x="1532001" y="0"/>
                  </a:moveTo>
                  <a:lnTo>
                    <a:pt x="761885" y="0"/>
                  </a:lnTo>
                  <a:lnTo>
                    <a:pt x="0" y="761873"/>
                  </a:lnTo>
                  <a:lnTo>
                    <a:pt x="770127" y="761873"/>
                  </a:lnTo>
                  <a:lnTo>
                    <a:pt x="1532001" y="0"/>
                  </a:lnTo>
                  <a:close/>
                </a:path>
              </a:pathLst>
            </a:custGeom>
            <a:solidFill>
              <a:srgbClr val="D3DFF8">
                <a:alpha val="427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6602" y="1592935"/>
              <a:ext cx="1532255" cy="3602990"/>
            </a:xfrm>
            <a:custGeom>
              <a:avLst/>
              <a:gdLst/>
              <a:ahLst/>
              <a:cxnLst/>
              <a:rect l="l" t="t" r="r" b="b"/>
              <a:pathLst>
                <a:path w="1532254" h="3602990">
                  <a:moveTo>
                    <a:pt x="0" y="761878"/>
                  </a:moveTo>
                  <a:lnTo>
                    <a:pt x="761879" y="0"/>
                  </a:lnTo>
                  <a:lnTo>
                    <a:pt x="1532000" y="0"/>
                  </a:lnTo>
                  <a:lnTo>
                    <a:pt x="1532000" y="2840781"/>
                  </a:lnTo>
                  <a:lnTo>
                    <a:pt x="770122" y="3602662"/>
                  </a:lnTo>
                  <a:lnTo>
                    <a:pt x="0" y="3602662"/>
                  </a:lnTo>
                  <a:lnTo>
                    <a:pt x="0" y="761878"/>
                  </a:lnTo>
                  <a:close/>
                </a:path>
                <a:path w="1532254" h="3602990">
                  <a:moveTo>
                    <a:pt x="0" y="761878"/>
                  </a:moveTo>
                  <a:lnTo>
                    <a:pt x="770122" y="761878"/>
                  </a:lnTo>
                  <a:lnTo>
                    <a:pt x="1532000" y="0"/>
                  </a:lnTo>
                </a:path>
                <a:path w="1532254" h="3602990">
                  <a:moveTo>
                    <a:pt x="770122" y="761878"/>
                  </a:moveTo>
                  <a:lnTo>
                    <a:pt x="770122" y="3602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465363" y="5232908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32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51</a:t>
            </a:fld>
            <a:endParaRPr spc="-25" dirty="0"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19" name="object 19"/>
          <p:cNvSpPr txBox="1"/>
          <p:nvPr/>
        </p:nvSpPr>
        <p:spPr>
          <a:xfrm>
            <a:off x="9741865" y="4815332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56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243172" y="3038347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56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Example:</a:t>
            </a:r>
            <a:r>
              <a:rPr spc="-95" dirty="0"/>
              <a:t> </a:t>
            </a:r>
            <a:r>
              <a:rPr dirty="0"/>
              <a:t>1x1</a:t>
            </a:r>
            <a:r>
              <a:rPr spc="-95" dirty="0"/>
              <a:t> </a:t>
            </a:r>
            <a:r>
              <a:rPr spc="-10" dirty="0"/>
              <a:t>Convolution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23174" y="1583410"/>
            <a:ext cx="2266950" cy="3622040"/>
            <a:chOff x="1423174" y="1583410"/>
            <a:chExt cx="2266950" cy="3622040"/>
          </a:xfrm>
        </p:grpSpPr>
        <p:sp>
          <p:nvSpPr>
            <p:cNvPr id="4" name="object 4"/>
            <p:cNvSpPr/>
            <p:nvPr/>
          </p:nvSpPr>
          <p:spPr>
            <a:xfrm>
              <a:off x="1432699" y="2524213"/>
              <a:ext cx="1316355" cy="2671445"/>
            </a:xfrm>
            <a:custGeom>
              <a:avLst/>
              <a:gdLst/>
              <a:ahLst/>
              <a:cxnLst/>
              <a:rect l="l" t="t" r="r" b="b"/>
              <a:pathLst>
                <a:path w="1316355" h="2671445">
                  <a:moveTo>
                    <a:pt x="1316126" y="0"/>
                  </a:moveTo>
                  <a:lnTo>
                    <a:pt x="0" y="0"/>
                  </a:lnTo>
                  <a:lnTo>
                    <a:pt x="0" y="2671381"/>
                  </a:lnTo>
                  <a:lnTo>
                    <a:pt x="1316126" y="2671381"/>
                  </a:lnTo>
                  <a:lnTo>
                    <a:pt x="1316126" y="0"/>
                  </a:lnTo>
                  <a:close/>
                </a:path>
              </a:pathLst>
            </a:custGeom>
            <a:solidFill>
              <a:srgbClr val="C8DAF7">
                <a:alpha val="427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48826" y="1592935"/>
              <a:ext cx="931544" cy="3602990"/>
            </a:xfrm>
            <a:custGeom>
              <a:avLst/>
              <a:gdLst/>
              <a:ahLst/>
              <a:cxnLst/>
              <a:rect l="l" t="t" r="r" b="b"/>
              <a:pathLst>
                <a:path w="931545" h="3602990">
                  <a:moveTo>
                    <a:pt x="931291" y="0"/>
                  </a:moveTo>
                  <a:lnTo>
                    <a:pt x="0" y="931278"/>
                  </a:lnTo>
                  <a:lnTo>
                    <a:pt x="0" y="3602659"/>
                  </a:lnTo>
                  <a:lnTo>
                    <a:pt x="931291" y="2671381"/>
                  </a:lnTo>
                  <a:lnTo>
                    <a:pt x="931291" y="0"/>
                  </a:lnTo>
                  <a:close/>
                </a:path>
              </a:pathLst>
            </a:custGeom>
            <a:solidFill>
              <a:srgbClr val="A0ADC6">
                <a:alpha val="427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32699" y="1592935"/>
              <a:ext cx="2247900" cy="931544"/>
            </a:xfrm>
            <a:custGeom>
              <a:avLst/>
              <a:gdLst/>
              <a:ahLst/>
              <a:cxnLst/>
              <a:rect l="l" t="t" r="r" b="b"/>
              <a:pathLst>
                <a:path w="2247900" h="931544">
                  <a:moveTo>
                    <a:pt x="2247417" y="0"/>
                  </a:moveTo>
                  <a:lnTo>
                    <a:pt x="931278" y="0"/>
                  </a:lnTo>
                  <a:lnTo>
                    <a:pt x="0" y="931278"/>
                  </a:lnTo>
                  <a:lnTo>
                    <a:pt x="1316126" y="931278"/>
                  </a:lnTo>
                  <a:lnTo>
                    <a:pt x="2247417" y="0"/>
                  </a:lnTo>
                  <a:close/>
                </a:path>
              </a:pathLst>
            </a:custGeom>
            <a:solidFill>
              <a:srgbClr val="D3DFF8">
                <a:alpha val="427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32699" y="1592935"/>
              <a:ext cx="2247900" cy="3602990"/>
            </a:xfrm>
            <a:custGeom>
              <a:avLst/>
              <a:gdLst/>
              <a:ahLst/>
              <a:cxnLst/>
              <a:rect l="l" t="t" r="r" b="b"/>
              <a:pathLst>
                <a:path w="2247900" h="3602990">
                  <a:moveTo>
                    <a:pt x="0" y="931283"/>
                  </a:moveTo>
                  <a:lnTo>
                    <a:pt x="931284" y="0"/>
                  </a:lnTo>
                  <a:lnTo>
                    <a:pt x="2247411" y="0"/>
                  </a:lnTo>
                  <a:lnTo>
                    <a:pt x="2247411" y="2671381"/>
                  </a:lnTo>
                  <a:lnTo>
                    <a:pt x="1316130" y="3602662"/>
                  </a:lnTo>
                  <a:lnTo>
                    <a:pt x="0" y="3602662"/>
                  </a:lnTo>
                  <a:lnTo>
                    <a:pt x="0" y="931283"/>
                  </a:lnTo>
                  <a:close/>
                </a:path>
                <a:path w="2247900" h="3602990">
                  <a:moveTo>
                    <a:pt x="0" y="931283"/>
                  </a:moveTo>
                  <a:lnTo>
                    <a:pt x="1316130" y="931283"/>
                  </a:lnTo>
                  <a:lnTo>
                    <a:pt x="2247411" y="0"/>
                  </a:lnTo>
                </a:path>
                <a:path w="2247900" h="3602990">
                  <a:moveTo>
                    <a:pt x="1316130" y="931283"/>
                  </a:moveTo>
                  <a:lnTo>
                    <a:pt x="1316130" y="3602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80781" y="5232908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64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58858" y="4711700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56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96347" y="2797555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56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49176" y="3392551"/>
            <a:ext cx="2075180" cy="76200"/>
          </a:xfrm>
          <a:custGeom>
            <a:avLst/>
            <a:gdLst/>
            <a:ahLst/>
            <a:cxnLst/>
            <a:rect l="l" t="t" r="r" b="b"/>
            <a:pathLst>
              <a:path w="2075179" h="76200">
                <a:moveTo>
                  <a:pt x="1998852" y="0"/>
                </a:moveTo>
                <a:lnTo>
                  <a:pt x="1998852" y="76200"/>
                </a:lnTo>
                <a:lnTo>
                  <a:pt x="2065527" y="42862"/>
                </a:lnTo>
                <a:lnTo>
                  <a:pt x="2011552" y="42862"/>
                </a:lnTo>
                <a:lnTo>
                  <a:pt x="2011552" y="33337"/>
                </a:lnTo>
                <a:lnTo>
                  <a:pt x="2065527" y="33337"/>
                </a:lnTo>
                <a:lnTo>
                  <a:pt x="1998852" y="0"/>
                </a:lnTo>
                <a:close/>
              </a:path>
              <a:path w="2075179" h="76200">
                <a:moveTo>
                  <a:pt x="1998852" y="33337"/>
                </a:moveTo>
                <a:lnTo>
                  <a:pt x="0" y="33337"/>
                </a:lnTo>
                <a:lnTo>
                  <a:pt x="0" y="42862"/>
                </a:lnTo>
                <a:lnTo>
                  <a:pt x="1998852" y="42862"/>
                </a:lnTo>
                <a:lnTo>
                  <a:pt x="1998852" y="33337"/>
                </a:lnTo>
                <a:close/>
              </a:path>
              <a:path w="2075179" h="76200">
                <a:moveTo>
                  <a:pt x="2065527" y="33337"/>
                </a:moveTo>
                <a:lnTo>
                  <a:pt x="2011552" y="33337"/>
                </a:lnTo>
                <a:lnTo>
                  <a:pt x="2011552" y="42862"/>
                </a:lnTo>
                <a:lnTo>
                  <a:pt x="2065527" y="42862"/>
                </a:lnTo>
                <a:lnTo>
                  <a:pt x="2075052" y="38100"/>
                </a:lnTo>
                <a:lnTo>
                  <a:pt x="2065527" y="333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60494" y="2492755"/>
            <a:ext cx="4132579" cy="3291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206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1x1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CONV</a:t>
            </a:r>
            <a:endParaRPr sz="2400">
              <a:latin typeface="Calibri"/>
              <a:cs typeface="Calibri"/>
            </a:endParaRPr>
          </a:p>
          <a:p>
            <a:pPr marL="1282065">
              <a:lnSpc>
                <a:spcPct val="100000"/>
              </a:lnSpc>
              <a:spcBef>
                <a:spcPts val="25"/>
              </a:spcBef>
            </a:pPr>
            <a:r>
              <a:rPr sz="2400" dirty="0">
                <a:latin typeface="Calibri"/>
                <a:cs typeface="Calibri"/>
              </a:rPr>
              <a:t>with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32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filters</a:t>
            </a:r>
            <a:endParaRPr sz="2400">
              <a:latin typeface="Calibri"/>
              <a:cs typeface="Calibri"/>
            </a:endParaRPr>
          </a:p>
          <a:p>
            <a:pPr marL="744855" marR="5080">
              <a:lnSpc>
                <a:spcPct val="100400"/>
              </a:lnSpc>
              <a:spcBef>
                <a:spcPts val="2435"/>
              </a:spcBef>
            </a:pP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(each</a:t>
            </a:r>
            <a:r>
              <a:rPr sz="2400" spc="-7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filter</a:t>
            </a:r>
            <a:r>
              <a:rPr sz="2400" spc="-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has</a:t>
            </a:r>
            <a:r>
              <a:rPr sz="2400" spc="-7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size</a:t>
            </a:r>
            <a:r>
              <a:rPr sz="2400" spc="-7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1x1x64,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performs</a:t>
            </a:r>
            <a:r>
              <a:rPr sz="2400" spc="-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400" spc="-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64-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dimensional</a:t>
            </a:r>
            <a:r>
              <a:rPr sz="2400" spc="-7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dot</a:t>
            </a:r>
            <a:r>
              <a:rPr sz="2400" spc="-7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product)</a:t>
            </a:r>
            <a:endParaRPr sz="2400">
              <a:latin typeface="Calibri"/>
              <a:cs typeface="Calibri"/>
            </a:endParaRPr>
          </a:p>
          <a:p>
            <a:pPr marL="12700" marR="646430">
              <a:lnSpc>
                <a:spcPct val="101400"/>
              </a:lnSpc>
              <a:spcBef>
                <a:spcPts val="2000"/>
              </a:spcBef>
            </a:pPr>
            <a:r>
              <a:rPr sz="2800" dirty="0">
                <a:latin typeface="Calibri"/>
                <a:cs typeface="Calibri"/>
              </a:rPr>
              <a:t>Stacking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1x1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conv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layers </a:t>
            </a:r>
            <a:r>
              <a:rPr sz="2800" dirty="0">
                <a:latin typeface="Calibri"/>
                <a:cs typeface="Calibri"/>
              </a:rPr>
              <a:t>gives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MLP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operating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317077" y="1583410"/>
            <a:ext cx="1551305" cy="3622040"/>
            <a:chOff x="8317077" y="1583410"/>
            <a:chExt cx="1551305" cy="3622040"/>
          </a:xfrm>
        </p:grpSpPr>
        <p:sp>
          <p:nvSpPr>
            <p:cNvPr id="14" name="object 14"/>
            <p:cNvSpPr/>
            <p:nvPr/>
          </p:nvSpPr>
          <p:spPr>
            <a:xfrm>
              <a:off x="8326602" y="2354808"/>
              <a:ext cx="770255" cy="2840990"/>
            </a:xfrm>
            <a:custGeom>
              <a:avLst/>
              <a:gdLst/>
              <a:ahLst/>
              <a:cxnLst/>
              <a:rect l="l" t="t" r="r" b="b"/>
              <a:pathLst>
                <a:path w="770254" h="2840990">
                  <a:moveTo>
                    <a:pt x="770127" y="0"/>
                  </a:moveTo>
                  <a:lnTo>
                    <a:pt x="0" y="0"/>
                  </a:lnTo>
                  <a:lnTo>
                    <a:pt x="0" y="2840786"/>
                  </a:lnTo>
                  <a:lnTo>
                    <a:pt x="770127" y="2840786"/>
                  </a:lnTo>
                  <a:lnTo>
                    <a:pt x="770127" y="0"/>
                  </a:lnTo>
                  <a:close/>
                </a:path>
              </a:pathLst>
            </a:custGeom>
            <a:solidFill>
              <a:srgbClr val="C8DAF7">
                <a:alpha val="427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096730" y="1592935"/>
              <a:ext cx="762000" cy="3602990"/>
            </a:xfrm>
            <a:custGeom>
              <a:avLst/>
              <a:gdLst/>
              <a:ahLst/>
              <a:cxnLst/>
              <a:rect l="l" t="t" r="r" b="b"/>
              <a:pathLst>
                <a:path w="762000" h="3602990">
                  <a:moveTo>
                    <a:pt x="761873" y="0"/>
                  </a:moveTo>
                  <a:lnTo>
                    <a:pt x="0" y="761873"/>
                  </a:lnTo>
                  <a:lnTo>
                    <a:pt x="0" y="3602659"/>
                  </a:lnTo>
                  <a:lnTo>
                    <a:pt x="761873" y="2840786"/>
                  </a:lnTo>
                  <a:lnTo>
                    <a:pt x="761873" y="0"/>
                  </a:lnTo>
                  <a:close/>
                </a:path>
              </a:pathLst>
            </a:custGeom>
            <a:solidFill>
              <a:srgbClr val="A0ADC6">
                <a:alpha val="427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6602" y="1592935"/>
              <a:ext cx="1532255" cy="762000"/>
            </a:xfrm>
            <a:custGeom>
              <a:avLst/>
              <a:gdLst/>
              <a:ahLst/>
              <a:cxnLst/>
              <a:rect l="l" t="t" r="r" b="b"/>
              <a:pathLst>
                <a:path w="1532254" h="762000">
                  <a:moveTo>
                    <a:pt x="1532001" y="0"/>
                  </a:moveTo>
                  <a:lnTo>
                    <a:pt x="761885" y="0"/>
                  </a:lnTo>
                  <a:lnTo>
                    <a:pt x="0" y="761873"/>
                  </a:lnTo>
                  <a:lnTo>
                    <a:pt x="770127" y="761873"/>
                  </a:lnTo>
                  <a:lnTo>
                    <a:pt x="1532001" y="0"/>
                  </a:lnTo>
                  <a:close/>
                </a:path>
              </a:pathLst>
            </a:custGeom>
            <a:solidFill>
              <a:srgbClr val="D3DFF8">
                <a:alpha val="427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6602" y="1592935"/>
              <a:ext cx="1532255" cy="3602990"/>
            </a:xfrm>
            <a:custGeom>
              <a:avLst/>
              <a:gdLst/>
              <a:ahLst/>
              <a:cxnLst/>
              <a:rect l="l" t="t" r="r" b="b"/>
              <a:pathLst>
                <a:path w="1532254" h="3602990">
                  <a:moveTo>
                    <a:pt x="0" y="761878"/>
                  </a:moveTo>
                  <a:lnTo>
                    <a:pt x="761879" y="0"/>
                  </a:lnTo>
                  <a:lnTo>
                    <a:pt x="1532000" y="0"/>
                  </a:lnTo>
                  <a:lnTo>
                    <a:pt x="1532000" y="2840781"/>
                  </a:lnTo>
                  <a:lnTo>
                    <a:pt x="770122" y="3602662"/>
                  </a:lnTo>
                  <a:lnTo>
                    <a:pt x="0" y="3602662"/>
                  </a:lnTo>
                  <a:lnTo>
                    <a:pt x="0" y="761878"/>
                  </a:lnTo>
                  <a:close/>
                </a:path>
                <a:path w="1532254" h="3602990">
                  <a:moveTo>
                    <a:pt x="0" y="761878"/>
                  </a:moveTo>
                  <a:lnTo>
                    <a:pt x="770122" y="761878"/>
                  </a:lnTo>
                  <a:lnTo>
                    <a:pt x="1532000" y="0"/>
                  </a:lnTo>
                </a:path>
                <a:path w="1532254" h="3602990">
                  <a:moveTo>
                    <a:pt x="770122" y="761878"/>
                  </a:moveTo>
                  <a:lnTo>
                    <a:pt x="770122" y="3602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465363" y="5232908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32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52</a:t>
            </a:fld>
            <a:endParaRPr spc="-25" dirty="0"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19" name="object 19"/>
          <p:cNvSpPr txBox="1"/>
          <p:nvPr/>
        </p:nvSpPr>
        <p:spPr>
          <a:xfrm>
            <a:off x="9741865" y="4815332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56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243172" y="3038347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56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53006" y="5997955"/>
            <a:ext cx="39357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Lin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“Network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5" dirty="0">
                <a:latin typeface="Calibri"/>
                <a:cs typeface="Calibri"/>
              </a:rPr>
              <a:t> Network”, </a:t>
            </a:r>
            <a:r>
              <a:rPr sz="1800" dirty="0">
                <a:latin typeface="Calibri"/>
                <a:cs typeface="Calibri"/>
              </a:rPr>
              <a:t>ICLR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2014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60494" y="5749035"/>
            <a:ext cx="28016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each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input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position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Convolution</a:t>
            </a:r>
            <a:r>
              <a:rPr spc="-225" dirty="0"/>
              <a:t> </a:t>
            </a:r>
            <a:r>
              <a:rPr spc="-10" dirty="0"/>
              <a:t>Summary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53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428209" y="1058163"/>
            <a:ext cx="5283835" cy="5149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Calibri"/>
                <a:cs typeface="Calibri"/>
              </a:rPr>
              <a:t>Input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50" baseline="-17543" dirty="0">
                <a:latin typeface="Calibri"/>
                <a:cs typeface="Calibri"/>
              </a:rPr>
              <a:t>in</a:t>
            </a:r>
            <a:r>
              <a:rPr sz="2850" spc="240" baseline="-17543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W</a:t>
            </a:r>
            <a:endParaRPr sz="2800">
              <a:latin typeface="Calibri"/>
              <a:cs typeface="Calibri"/>
            </a:endParaRPr>
          </a:p>
          <a:p>
            <a:pPr marL="88900">
              <a:lnSpc>
                <a:spcPts val="3335"/>
              </a:lnSpc>
              <a:spcBef>
                <a:spcPts val="25"/>
              </a:spcBef>
            </a:pPr>
            <a:r>
              <a:rPr sz="2800" b="1" spc="-10" dirty="0">
                <a:latin typeface="Calibri"/>
                <a:cs typeface="Calibri"/>
              </a:rPr>
              <a:t>Hyperparameters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545465" indent="-456565">
              <a:lnSpc>
                <a:spcPts val="3335"/>
              </a:lnSpc>
              <a:buFont typeface="Calibri"/>
              <a:buChar char="-"/>
              <a:tabLst>
                <a:tab pos="545465" algn="l"/>
              </a:tabLst>
            </a:pPr>
            <a:r>
              <a:rPr sz="2800" b="1" dirty="0">
                <a:latin typeface="Calibri"/>
                <a:cs typeface="Calibri"/>
              </a:rPr>
              <a:t>Kernel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size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</a:t>
            </a:r>
            <a:r>
              <a:rPr sz="2850" baseline="-17543" dirty="0">
                <a:latin typeface="Calibri"/>
                <a:cs typeface="Calibri"/>
              </a:rPr>
              <a:t>H</a:t>
            </a:r>
            <a:r>
              <a:rPr sz="2850" spc="195" baseline="-17543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K</a:t>
            </a:r>
            <a:r>
              <a:rPr sz="2850" spc="-37" baseline="-17543" dirty="0">
                <a:latin typeface="Calibri"/>
                <a:cs typeface="Calibri"/>
              </a:rPr>
              <a:t>W</a:t>
            </a:r>
            <a:endParaRPr sz="2850" baseline="-17543">
              <a:latin typeface="Calibri"/>
              <a:cs typeface="Calibri"/>
            </a:endParaRPr>
          </a:p>
          <a:p>
            <a:pPr marL="545465" indent="-456565">
              <a:lnSpc>
                <a:spcPct val="100000"/>
              </a:lnSpc>
              <a:spcBef>
                <a:spcPts val="20"/>
              </a:spcBef>
              <a:buFont typeface="Calibri"/>
              <a:buChar char="-"/>
              <a:tabLst>
                <a:tab pos="545465" algn="l"/>
              </a:tabLst>
            </a:pPr>
            <a:r>
              <a:rPr sz="2800" b="1" dirty="0">
                <a:latin typeface="Calibri"/>
                <a:cs typeface="Calibri"/>
              </a:rPr>
              <a:t>Number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filters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</a:t>
            </a:r>
            <a:r>
              <a:rPr sz="2850" spc="-30" baseline="-17543" dirty="0">
                <a:latin typeface="Calibri"/>
                <a:cs typeface="Calibri"/>
              </a:rPr>
              <a:t>out</a:t>
            </a:r>
            <a:endParaRPr sz="2850" baseline="-17543">
              <a:latin typeface="Calibri"/>
              <a:cs typeface="Calibri"/>
            </a:endParaRPr>
          </a:p>
          <a:p>
            <a:pPr marL="545465" indent="-456565">
              <a:lnSpc>
                <a:spcPts val="3335"/>
              </a:lnSpc>
              <a:spcBef>
                <a:spcPts val="50"/>
              </a:spcBef>
              <a:buFont typeface="Calibri"/>
              <a:buChar char="-"/>
              <a:tabLst>
                <a:tab pos="545465" algn="l"/>
              </a:tabLst>
            </a:pPr>
            <a:r>
              <a:rPr sz="2800" b="1" dirty="0">
                <a:latin typeface="Calibri"/>
                <a:cs typeface="Calibri"/>
              </a:rPr>
              <a:t>Padding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P</a:t>
            </a:r>
            <a:endParaRPr sz="2800">
              <a:latin typeface="Calibri"/>
              <a:cs typeface="Calibri"/>
            </a:endParaRPr>
          </a:p>
          <a:p>
            <a:pPr marL="545465" indent="-456565">
              <a:lnSpc>
                <a:spcPts val="3335"/>
              </a:lnSpc>
              <a:buFont typeface="Calibri"/>
              <a:buChar char="-"/>
              <a:tabLst>
                <a:tab pos="545465" algn="l"/>
              </a:tabLst>
            </a:pPr>
            <a:r>
              <a:rPr sz="2800" b="1" dirty="0">
                <a:latin typeface="Calibri"/>
                <a:cs typeface="Calibri"/>
              </a:rPr>
              <a:t>Stride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88900" marR="55880">
              <a:lnSpc>
                <a:spcPct val="99600"/>
              </a:lnSpc>
              <a:spcBef>
                <a:spcPts val="35"/>
              </a:spcBef>
            </a:pPr>
            <a:r>
              <a:rPr sz="2800" b="1" spc="-10" dirty="0">
                <a:latin typeface="Calibri"/>
                <a:cs typeface="Calibri"/>
              </a:rPr>
              <a:t>Weight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matrix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50" baseline="-17543" dirty="0">
                <a:latin typeface="Calibri"/>
                <a:cs typeface="Calibri"/>
              </a:rPr>
              <a:t>out</a:t>
            </a:r>
            <a:r>
              <a:rPr sz="2850" spc="232" baseline="-17543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50" baseline="-17543" dirty="0">
                <a:latin typeface="Calibri"/>
                <a:cs typeface="Calibri"/>
              </a:rPr>
              <a:t>in</a:t>
            </a:r>
            <a:r>
              <a:rPr sz="2850" spc="209" baseline="-17543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</a:t>
            </a:r>
            <a:r>
              <a:rPr sz="2850" baseline="-17543" dirty="0">
                <a:latin typeface="Calibri"/>
                <a:cs typeface="Calibri"/>
              </a:rPr>
              <a:t>H</a:t>
            </a:r>
            <a:r>
              <a:rPr sz="2850" spc="225" baseline="-17543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K</a:t>
            </a:r>
            <a:r>
              <a:rPr sz="2850" spc="-37" baseline="-17543" dirty="0">
                <a:latin typeface="Calibri"/>
                <a:cs typeface="Calibri"/>
              </a:rPr>
              <a:t>W </a:t>
            </a:r>
            <a:r>
              <a:rPr sz="2800" dirty="0">
                <a:latin typeface="Calibri"/>
                <a:cs typeface="Calibri"/>
              </a:rPr>
              <a:t>giving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50" baseline="-17543" dirty="0">
                <a:latin typeface="Calibri"/>
                <a:cs typeface="Calibri"/>
              </a:rPr>
              <a:t>out</a:t>
            </a:r>
            <a:r>
              <a:rPr sz="2850" spc="232" baseline="-17543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filters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size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50" baseline="-17543" dirty="0">
                <a:latin typeface="Calibri"/>
                <a:cs typeface="Calibri"/>
              </a:rPr>
              <a:t>in</a:t>
            </a:r>
            <a:r>
              <a:rPr sz="2850" spc="209" baseline="-17543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</a:t>
            </a:r>
            <a:r>
              <a:rPr sz="2850" baseline="-17543" dirty="0">
                <a:latin typeface="Calibri"/>
                <a:cs typeface="Calibri"/>
              </a:rPr>
              <a:t>H</a:t>
            </a:r>
            <a:r>
              <a:rPr sz="2850" spc="217" baseline="-17543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K</a:t>
            </a:r>
            <a:r>
              <a:rPr sz="2850" spc="-37" baseline="-17543" dirty="0">
                <a:latin typeface="Calibri"/>
                <a:cs typeface="Calibri"/>
              </a:rPr>
              <a:t>W </a:t>
            </a:r>
            <a:r>
              <a:rPr sz="2800" b="1" dirty="0">
                <a:latin typeface="Calibri"/>
                <a:cs typeface="Calibri"/>
              </a:rPr>
              <a:t>Bias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vector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</a:t>
            </a:r>
            <a:r>
              <a:rPr sz="2850" spc="-30" baseline="-17543" dirty="0">
                <a:latin typeface="Calibri"/>
                <a:cs typeface="Calibri"/>
              </a:rPr>
              <a:t>out</a:t>
            </a:r>
            <a:endParaRPr sz="2850" baseline="-17543">
              <a:latin typeface="Calibri"/>
              <a:cs typeface="Calibri"/>
            </a:endParaRPr>
          </a:p>
          <a:p>
            <a:pPr marL="88900">
              <a:lnSpc>
                <a:spcPts val="3335"/>
              </a:lnSpc>
              <a:spcBef>
                <a:spcPts val="50"/>
              </a:spcBef>
            </a:pPr>
            <a:r>
              <a:rPr sz="2800" b="1" dirty="0">
                <a:latin typeface="Calibri"/>
                <a:cs typeface="Calibri"/>
              </a:rPr>
              <a:t>Output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size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50" baseline="-17543" dirty="0">
                <a:latin typeface="Calibri"/>
                <a:cs typeface="Calibri"/>
              </a:rPr>
              <a:t>out</a:t>
            </a:r>
            <a:r>
              <a:rPr sz="2850" spc="254" baseline="-17543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H’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W’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where:</a:t>
            </a:r>
            <a:endParaRPr sz="2800">
              <a:latin typeface="Calibri"/>
              <a:cs typeface="Calibri"/>
            </a:endParaRPr>
          </a:p>
          <a:p>
            <a:pPr marL="88900">
              <a:lnSpc>
                <a:spcPts val="3335"/>
              </a:lnSpc>
              <a:tabLst>
                <a:tab pos="545465" algn="l"/>
              </a:tabLst>
            </a:pPr>
            <a:r>
              <a:rPr sz="2800" spc="-50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	H’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=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(H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+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2P)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/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+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25"/>
              </a:spcBef>
              <a:tabLst>
                <a:tab pos="545465" algn="l"/>
              </a:tabLst>
            </a:pPr>
            <a:r>
              <a:rPr sz="2800" spc="-50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	W’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= (W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 K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+ 2P)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/ 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+ </a:t>
            </a:r>
            <a:r>
              <a:rPr sz="2800" spc="-50" dirty="0"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Convolution</a:t>
            </a:r>
            <a:r>
              <a:rPr spc="-225" dirty="0"/>
              <a:t> </a:t>
            </a:r>
            <a:r>
              <a:rPr spc="-10" dirty="0"/>
              <a:t>Summary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54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428209" y="1058163"/>
            <a:ext cx="5283835" cy="5149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Calibri"/>
                <a:cs typeface="Calibri"/>
              </a:rPr>
              <a:t>Input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50" baseline="-17543" dirty="0">
                <a:latin typeface="Calibri"/>
                <a:cs typeface="Calibri"/>
              </a:rPr>
              <a:t>in</a:t>
            </a:r>
            <a:r>
              <a:rPr sz="2850" spc="240" baseline="-17543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W</a:t>
            </a:r>
            <a:endParaRPr sz="2800">
              <a:latin typeface="Calibri"/>
              <a:cs typeface="Calibri"/>
            </a:endParaRPr>
          </a:p>
          <a:p>
            <a:pPr marL="88900">
              <a:lnSpc>
                <a:spcPts val="3335"/>
              </a:lnSpc>
              <a:spcBef>
                <a:spcPts val="25"/>
              </a:spcBef>
            </a:pPr>
            <a:r>
              <a:rPr sz="2800" b="1" spc="-10" dirty="0">
                <a:latin typeface="Calibri"/>
                <a:cs typeface="Calibri"/>
              </a:rPr>
              <a:t>Hyperparameters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545465" indent="-456565">
              <a:lnSpc>
                <a:spcPts val="3335"/>
              </a:lnSpc>
              <a:buFont typeface="Calibri"/>
              <a:buChar char="-"/>
              <a:tabLst>
                <a:tab pos="545465" algn="l"/>
              </a:tabLst>
            </a:pPr>
            <a:r>
              <a:rPr sz="2800" b="1" dirty="0">
                <a:latin typeface="Calibri"/>
                <a:cs typeface="Calibri"/>
              </a:rPr>
              <a:t>Kernel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size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</a:t>
            </a:r>
            <a:r>
              <a:rPr sz="2850" baseline="-17543" dirty="0">
                <a:latin typeface="Calibri"/>
                <a:cs typeface="Calibri"/>
              </a:rPr>
              <a:t>H</a:t>
            </a:r>
            <a:r>
              <a:rPr sz="2850" spc="195" baseline="-17543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K</a:t>
            </a:r>
            <a:r>
              <a:rPr sz="2850" spc="-37" baseline="-17543" dirty="0">
                <a:latin typeface="Calibri"/>
                <a:cs typeface="Calibri"/>
              </a:rPr>
              <a:t>W</a:t>
            </a:r>
            <a:endParaRPr sz="2850" baseline="-17543">
              <a:latin typeface="Calibri"/>
              <a:cs typeface="Calibri"/>
            </a:endParaRPr>
          </a:p>
          <a:p>
            <a:pPr marL="545465" indent="-456565">
              <a:lnSpc>
                <a:spcPct val="100000"/>
              </a:lnSpc>
              <a:spcBef>
                <a:spcPts val="20"/>
              </a:spcBef>
              <a:buFont typeface="Calibri"/>
              <a:buChar char="-"/>
              <a:tabLst>
                <a:tab pos="545465" algn="l"/>
              </a:tabLst>
            </a:pPr>
            <a:r>
              <a:rPr sz="2800" b="1" dirty="0">
                <a:latin typeface="Calibri"/>
                <a:cs typeface="Calibri"/>
              </a:rPr>
              <a:t>Number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filters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</a:t>
            </a:r>
            <a:r>
              <a:rPr sz="2850" spc="-30" baseline="-17543" dirty="0">
                <a:latin typeface="Calibri"/>
                <a:cs typeface="Calibri"/>
              </a:rPr>
              <a:t>out</a:t>
            </a:r>
            <a:endParaRPr sz="2850" baseline="-17543">
              <a:latin typeface="Calibri"/>
              <a:cs typeface="Calibri"/>
            </a:endParaRPr>
          </a:p>
          <a:p>
            <a:pPr marL="545465" indent="-456565">
              <a:lnSpc>
                <a:spcPts val="3335"/>
              </a:lnSpc>
              <a:spcBef>
                <a:spcPts val="50"/>
              </a:spcBef>
              <a:buFont typeface="Calibri"/>
              <a:buChar char="-"/>
              <a:tabLst>
                <a:tab pos="545465" algn="l"/>
              </a:tabLst>
            </a:pPr>
            <a:r>
              <a:rPr sz="2800" b="1" dirty="0">
                <a:latin typeface="Calibri"/>
                <a:cs typeface="Calibri"/>
              </a:rPr>
              <a:t>Padding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P</a:t>
            </a:r>
            <a:endParaRPr sz="2800">
              <a:latin typeface="Calibri"/>
              <a:cs typeface="Calibri"/>
            </a:endParaRPr>
          </a:p>
          <a:p>
            <a:pPr marL="545465" indent="-456565">
              <a:lnSpc>
                <a:spcPts val="3335"/>
              </a:lnSpc>
              <a:buFont typeface="Calibri"/>
              <a:buChar char="-"/>
              <a:tabLst>
                <a:tab pos="545465" algn="l"/>
              </a:tabLst>
            </a:pPr>
            <a:r>
              <a:rPr sz="2800" b="1" dirty="0">
                <a:latin typeface="Calibri"/>
                <a:cs typeface="Calibri"/>
              </a:rPr>
              <a:t>Stride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88900" marR="55880">
              <a:lnSpc>
                <a:spcPct val="99600"/>
              </a:lnSpc>
              <a:spcBef>
                <a:spcPts val="35"/>
              </a:spcBef>
            </a:pPr>
            <a:r>
              <a:rPr sz="2800" b="1" spc="-10" dirty="0">
                <a:latin typeface="Calibri"/>
                <a:cs typeface="Calibri"/>
              </a:rPr>
              <a:t>Weight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matrix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50" baseline="-17543" dirty="0">
                <a:latin typeface="Calibri"/>
                <a:cs typeface="Calibri"/>
              </a:rPr>
              <a:t>out</a:t>
            </a:r>
            <a:r>
              <a:rPr sz="2850" spc="232" baseline="-17543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50" baseline="-17543" dirty="0">
                <a:latin typeface="Calibri"/>
                <a:cs typeface="Calibri"/>
              </a:rPr>
              <a:t>in</a:t>
            </a:r>
            <a:r>
              <a:rPr sz="2850" spc="209" baseline="-17543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</a:t>
            </a:r>
            <a:r>
              <a:rPr sz="2850" baseline="-17543" dirty="0">
                <a:latin typeface="Calibri"/>
                <a:cs typeface="Calibri"/>
              </a:rPr>
              <a:t>H</a:t>
            </a:r>
            <a:r>
              <a:rPr sz="2850" spc="225" baseline="-17543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K</a:t>
            </a:r>
            <a:r>
              <a:rPr sz="2850" spc="-37" baseline="-17543" dirty="0">
                <a:latin typeface="Calibri"/>
                <a:cs typeface="Calibri"/>
              </a:rPr>
              <a:t>W </a:t>
            </a:r>
            <a:r>
              <a:rPr sz="2800" dirty="0">
                <a:latin typeface="Calibri"/>
                <a:cs typeface="Calibri"/>
              </a:rPr>
              <a:t>giving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50" baseline="-17543" dirty="0">
                <a:latin typeface="Calibri"/>
                <a:cs typeface="Calibri"/>
              </a:rPr>
              <a:t>out</a:t>
            </a:r>
            <a:r>
              <a:rPr sz="2850" spc="232" baseline="-17543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filters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size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50" baseline="-17543" dirty="0">
                <a:latin typeface="Calibri"/>
                <a:cs typeface="Calibri"/>
              </a:rPr>
              <a:t>in</a:t>
            </a:r>
            <a:r>
              <a:rPr sz="2850" spc="209" baseline="-17543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</a:t>
            </a:r>
            <a:r>
              <a:rPr sz="2850" baseline="-17543" dirty="0">
                <a:latin typeface="Calibri"/>
                <a:cs typeface="Calibri"/>
              </a:rPr>
              <a:t>H</a:t>
            </a:r>
            <a:r>
              <a:rPr sz="2850" spc="217" baseline="-17543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K</a:t>
            </a:r>
            <a:r>
              <a:rPr sz="2850" spc="-37" baseline="-17543" dirty="0">
                <a:latin typeface="Calibri"/>
                <a:cs typeface="Calibri"/>
              </a:rPr>
              <a:t>W </a:t>
            </a:r>
            <a:r>
              <a:rPr sz="2800" b="1" dirty="0">
                <a:latin typeface="Calibri"/>
                <a:cs typeface="Calibri"/>
              </a:rPr>
              <a:t>Bias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vector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</a:t>
            </a:r>
            <a:r>
              <a:rPr sz="2850" spc="-30" baseline="-17543" dirty="0">
                <a:latin typeface="Calibri"/>
                <a:cs typeface="Calibri"/>
              </a:rPr>
              <a:t>out</a:t>
            </a:r>
            <a:endParaRPr sz="2850" baseline="-17543">
              <a:latin typeface="Calibri"/>
              <a:cs typeface="Calibri"/>
            </a:endParaRPr>
          </a:p>
          <a:p>
            <a:pPr marL="88900">
              <a:lnSpc>
                <a:spcPts val="3335"/>
              </a:lnSpc>
              <a:spcBef>
                <a:spcPts val="50"/>
              </a:spcBef>
            </a:pPr>
            <a:r>
              <a:rPr sz="2800" b="1" dirty="0">
                <a:latin typeface="Calibri"/>
                <a:cs typeface="Calibri"/>
              </a:rPr>
              <a:t>Output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size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50" baseline="-17543" dirty="0">
                <a:latin typeface="Calibri"/>
                <a:cs typeface="Calibri"/>
              </a:rPr>
              <a:t>out</a:t>
            </a:r>
            <a:r>
              <a:rPr sz="2850" spc="254" baseline="-17543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H’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W’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where:</a:t>
            </a:r>
            <a:endParaRPr sz="2800">
              <a:latin typeface="Calibri"/>
              <a:cs typeface="Calibri"/>
            </a:endParaRPr>
          </a:p>
          <a:p>
            <a:pPr marL="88900">
              <a:lnSpc>
                <a:spcPts val="3335"/>
              </a:lnSpc>
              <a:tabLst>
                <a:tab pos="545465" algn="l"/>
              </a:tabLst>
            </a:pPr>
            <a:r>
              <a:rPr sz="2800" spc="-50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	H’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=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(H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+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2P)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/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+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25"/>
              </a:spcBef>
              <a:tabLst>
                <a:tab pos="545465" algn="l"/>
              </a:tabLst>
            </a:pPr>
            <a:r>
              <a:rPr sz="2800" spc="-50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	W’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= (W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 K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+ 2P)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/ 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+ </a:t>
            </a:r>
            <a:r>
              <a:rPr sz="2800" spc="-50" dirty="0"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23216" y="1625090"/>
            <a:ext cx="5782310" cy="3436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Common</a:t>
            </a:r>
            <a:r>
              <a:rPr sz="2800" spc="-70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538234"/>
                </a:solidFill>
                <a:latin typeface="Calibri"/>
                <a:cs typeface="Calibri"/>
              </a:rPr>
              <a:t>settings:</a:t>
            </a:r>
            <a:endParaRPr sz="2800">
              <a:latin typeface="Calibri"/>
              <a:cs typeface="Calibri"/>
            </a:endParaRPr>
          </a:p>
          <a:p>
            <a:pPr marL="38100">
              <a:lnSpc>
                <a:spcPts val="3335"/>
              </a:lnSpc>
              <a:spcBef>
                <a:spcPts val="25"/>
              </a:spcBef>
              <a:tabLst>
                <a:tab pos="1233805" algn="l"/>
              </a:tabLst>
            </a:pP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K</a:t>
            </a:r>
            <a:r>
              <a:rPr sz="2850" baseline="-17543" dirty="0">
                <a:solidFill>
                  <a:srgbClr val="538234"/>
                </a:solidFill>
                <a:latin typeface="Calibri"/>
                <a:cs typeface="Calibri"/>
              </a:rPr>
              <a:t>H</a:t>
            </a:r>
            <a:r>
              <a:rPr sz="2850" spc="254" baseline="-17543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=</a:t>
            </a:r>
            <a:r>
              <a:rPr sz="2800" spc="-10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538234"/>
                </a:solidFill>
                <a:latin typeface="Calibri"/>
                <a:cs typeface="Calibri"/>
              </a:rPr>
              <a:t>K</a:t>
            </a:r>
            <a:r>
              <a:rPr sz="2850" spc="-37" baseline="-17543" dirty="0">
                <a:solidFill>
                  <a:srgbClr val="538234"/>
                </a:solidFill>
                <a:latin typeface="Calibri"/>
                <a:cs typeface="Calibri"/>
              </a:rPr>
              <a:t>W</a:t>
            </a:r>
            <a:r>
              <a:rPr sz="2850" baseline="-17543" dirty="0">
                <a:solidFill>
                  <a:srgbClr val="538234"/>
                </a:solidFill>
                <a:latin typeface="Calibri"/>
                <a:cs typeface="Calibri"/>
              </a:rPr>
              <a:t>	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(Small</a:t>
            </a:r>
            <a:r>
              <a:rPr sz="2800" spc="-80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square</a:t>
            </a:r>
            <a:r>
              <a:rPr sz="2800" spc="-80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538234"/>
                </a:solidFill>
                <a:latin typeface="Calibri"/>
                <a:cs typeface="Calibri"/>
              </a:rPr>
              <a:t>filters)</a:t>
            </a:r>
            <a:endParaRPr sz="2800">
              <a:latin typeface="Calibri"/>
              <a:cs typeface="Calibri"/>
            </a:endParaRPr>
          </a:p>
          <a:p>
            <a:pPr marL="38100">
              <a:lnSpc>
                <a:spcPts val="3335"/>
              </a:lnSpc>
              <a:tabLst>
                <a:tab pos="2125980" algn="l"/>
              </a:tabLst>
            </a:pP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P</a:t>
            </a:r>
            <a:r>
              <a:rPr sz="2800" spc="-10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=</a:t>
            </a:r>
            <a:r>
              <a:rPr sz="2800" spc="-5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(K</a:t>
            </a:r>
            <a:r>
              <a:rPr sz="2800" spc="-15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–</a:t>
            </a:r>
            <a:r>
              <a:rPr sz="2800" spc="-5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1)</a:t>
            </a:r>
            <a:r>
              <a:rPr sz="2800" spc="-5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/</a:t>
            </a:r>
            <a:r>
              <a:rPr sz="2800" spc="-5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538234"/>
                </a:solidFill>
                <a:latin typeface="Calibri"/>
                <a:cs typeface="Calibri"/>
              </a:rPr>
              <a:t>2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	(”Same”</a:t>
            </a:r>
            <a:r>
              <a:rPr sz="2800" spc="-75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538234"/>
                </a:solidFill>
                <a:latin typeface="Calibri"/>
                <a:cs typeface="Calibri"/>
              </a:rPr>
              <a:t>padding)</a:t>
            </a:r>
            <a:endParaRPr sz="2800">
              <a:latin typeface="Calibri"/>
              <a:cs typeface="Calibri"/>
            </a:endParaRPr>
          </a:p>
          <a:p>
            <a:pPr marL="38100" marR="30480">
              <a:lnSpc>
                <a:spcPct val="100699"/>
              </a:lnSpc>
              <a:spcBef>
                <a:spcPts val="20"/>
              </a:spcBef>
            </a:pP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C</a:t>
            </a:r>
            <a:r>
              <a:rPr sz="2850" baseline="-17543" dirty="0">
                <a:solidFill>
                  <a:srgbClr val="538234"/>
                </a:solidFill>
                <a:latin typeface="Calibri"/>
                <a:cs typeface="Calibri"/>
              </a:rPr>
              <a:t>in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,</a:t>
            </a:r>
            <a:r>
              <a:rPr sz="2800" spc="-45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C</a:t>
            </a:r>
            <a:r>
              <a:rPr sz="2850" baseline="-17543" dirty="0">
                <a:solidFill>
                  <a:srgbClr val="538234"/>
                </a:solidFill>
                <a:latin typeface="Calibri"/>
                <a:cs typeface="Calibri"/>
              </a:rPr>
              <a:t>out</a:t>
            </a:r>
            <a:r>
              <a:rPr sz="2850" spc="232" baseline="-17543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=</a:t>
            </a:r>
            <a:r>
              <a:rPr sz="2800" spc="-35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32,</a:t>
            </a:r>
            <a:r>
              <a:rPr sz="2800" spc="-40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64,</a:t>
            </a:r>
            <a:r>
              <a:rPr sz="2800" spc="-40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128,</a:t>
            </a:r>
            <a:r>
              <a:rPr sz="2800" spc="-40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256</a:t>
            </a:r>
            <a:r>
              <a:rPr sz="2800" spc="-35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(powers</a:t>
            </a:r>
            <a:r>
              <a:rPr sz="2800" spc="-40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of</a:t>
            </a:r>
            <a:r>
              <a:rPr sz="2800" spc="-45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538234"/>
                </a:solidFill>
                <a:latin typeface="Calibri"/>
                <a:cs typeface="Calibri"/>
              </a:rPr>
              <a:t>2)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K</a:t>
            </a:r>
            <a:r>
              <a:rPr sz="2800" spc="-20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=</a:t>
            </a:r>
            <a:r>
              <a:rPr sz="2800" spc="-5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3,</a:t>
            </a:r>
            <a:r>
              <a:rPr sz="2800" spc="-10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P</a:t>
            </a:r>
            <a:r>
              <a:rPr sz="2800" spc="-10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=</a:t>
            </a:r>
            <a:r>
              <a:rPr sz="2800" spc="-5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1,</a:t>
            </a:r>
            <a:r>
              <a:rPr sz="2800" spc="-15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S</a:t>
            </a:r>
            <a:r>
              <a:rPr sz="2800" spc="-10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=</a:t>
            </a:r>
            <a:r>
              <a:rPr sz="2800" spc="-5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1</a:t>
            </a:r>
            <a:r>
              <a:rPr sz="2800" spc="-5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(3x3</a:t>
            </a:r>
            <a:r>
              <a:rPr sz="2800" spc="-10" dirty="0">
                <a:solidFill>
                  <a:srgbClr val="538234"/>
                </a:solidFill>
                <a:latin typeface="Calibri"/>
                <a:cs typeface="Calibri"/>
              </a:rPr>
              <a:t> conv)</a:t>
            </a:r>
            <a:endParaRPr sz="2800">
              <a:latin typeface="Calibri"/>
              <a:cs typeface="Calibri"/>
            </a:endParaRPr>
          </a:p>
          <a:p>
            <a:pPr marL="38100" marR="1731645">
              <a:lnSpc>
                <a:spcPts val="3379"/>
              </a:lnSpc>
              <a:spcBef>
                <a:spcPts val="50"/>
              </a:spcBef>
            </a:pP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K</a:t>
            </a:r>
            <a:r>
              <a:rPr sz="2800" spc="-20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=</a:t>
            </a:r>
            <a:r>
              <a:rPr sz="2800" spc="-5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5,</a:t>
            </a:r>
            <a:r>
              <a:rPr sz="2800" spc="-10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P</a:t>
            </a:r>
            <a:r>
              <a:rPr sz="2800" spc="-10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=</a:t>
            </a:r>
            <a:r>
              <a:rPr sz="2800" spc="-5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2,</a:t>
            </a:r>
            <a:r>
              <a:rPr sz="2800" spc="-15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S</a:t>
            </a:r>
            <a:r>
              <a:rPr sz="2800" spc="-10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=</a:t>
            </a:r>
            <a:r>
              <a:rPr sz="2800" spc="-5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1</a:t>
            </a:r>
            <a:r>
              <a:rPr sz="2800" spc="-5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(5x5</a:t>
            </a:r>
            <a:r>
              <a:rPr sz="2800" spc="-10" dirty="0">
                <a:solidFill>
                  <a:srgbClr val="538234"/>
                </a:solidFill>
                <a:latin typeface="Calibri"/>
                <a:cs typeface="Calibri"/>
              </a:rPr>
              <a:t> conv)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K</a:t>
            </a:r>
            <a:r>
              <a:rPr sz="2800" spc="-20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=</a:t>
            </a:r>
            <a:r>
              <a:rPr sz="2800" spc="-5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1,</a:t>
            </a:r>
            <a:r>
              <a:rPr sz="2800" spc="-10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P</a:t>
            </a:r>
            <a:r>
              <a:rPr sz="2800" spc="-10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=</a:t>
            </a:r>
            <a:r>
              <a:rPr sz="2800" spc="-5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0,</a:t>
            </a:r>
            <a:r>
              <a:rPr sz="2800" spc="-15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S</a:t>
            </a:r>
            <a:r>
              <a:rPr sz="2800" spc="-10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=</a:t>
            </a:r>
            <a:r>
              <a:rPr sz="2800" spc="-5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1</a:t>
            </a:r>
            <a:r>
              <a:rPr sz="2800" spc="-5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(1x1</a:t>
            </a:r>
            <a:r>
              <a:rPr sz="2800" spc="-10" dirty="0">
                <a:solidFill>
                  <a:srgbClr val="538234"/>
                </a:solidFill>
                <a:latin typeface="Calibri"/>
                <a:cs typeface="Calibri"/>
              </a:rPr>
              <a:t> conv)</a:t>
            </a:r>
            <a:endParaRPr sz="2800">
              <a:latin typeface="Calibri"/>
              <a:cs typeface="Calibri"/>
            </a:endParaRPr>
          </a:p>
          <a:p>
            <a:pPr marL="38100">
              <a:lnSpc>
                <a:spcPts val="3200"/>
              </a:lnSpc>
            </a:pP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K</a:t>
            </a:r>
            <a:r>
              <a:rPr sz="2800" spc="-25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=</a:t>
            </a:r>
            <a:r>
              <a:rPr sz="2800" spc="-15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3,</a:t>
            </a:r>
            <a:r>
              <a:rPr sz="2800" spc="-15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P</a:t>
            </a:r>
            <a:r>
              <a:rPr sz="2800" spc="-20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=</a:t>
            </a:r>
            <a:r>
              <a:rPr sz="2800" spc="-15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1,</a:t>
            </a:r>
            <a:r>
              <a:rPr sz="2800" spc="-15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S</a:t>
            </a:r>
            <a:r>
              <a:rPr sz="2800" spc="-20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=</a:t>
            </a:r>
            <a:r>
              <a:rPr sz="2800" spc="-15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2</a:t>
            </a:r>
            <a:r>
              <a:rPr sz="2800" spc="-10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(Downsample</a:t>
            </a:r>
            <a:r>
              <a:rPr sz="2800" spc="-35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38234"/>
                </a:solidFill>
                <a:latin typeface="Calibri"/>
                <a:cs typeface="Calibri"/>
              </a:rPr>
              <a:t>by</a:t>
            </a:r>
            <a:r>
              <a:rPr sz="2800" spc="-20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538234"/>
                </a:solidFill>
                <a:latin typeface="Calibri"/>
                <a:cs typeface="Calibri"/>
              </a:rPr>
              <a:t>2)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Other</a:t>
            </a:r>
            <a:r>
              <a:rPr spc="-40" dirty="0"/>
              <a:t> </a:t>
            </a:r>
            <a:r>
              <a:rPr dirty="0"/>
              <a:t>types</a:t>
            </a:r>
            <a:r>
              <a:rPr spc="-3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spc="-10" dirty="0"/>
              <a:t>convolution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13452" y="2138070"/>
            <a:ext cx="3286125" cy="3695700"/>
            <a:chOff x="1013452" y="2138070"/>
            <a:chExt cx="3286125" cy="3695700"/>
          </a:xfrm>
        </p:grpSpPr>
        <p:sp>
          <p:nvSpPr>
            <p:cNvPr id="4" name="object 4"/>
            <p:cNvSpPr/>
            <p:nvPr/>
          </p:nvSpPr>
          <p:spPr>
            <a:xfrm>
              <a:off x="1785378" y="3331006"/>
              <a:ext cx="175895" cy="884555"/>
            </a:xfrm>
            <a:custGeom>
              <a:avLst/>
              <a:gdLst/>
              <a:ahLst/>
              <a:cxnLst/>
              <a:rect l="l" t="t" r="r" b="b"/>
              <a:pathLst>
                <a:path w="175894" h="884554">
                  <a:moveTo>
                    <a:pt x="175425" y="0"/>
                  </a:moveTo>
                  <a:lnTo>
                    <a:pt x="0" y="0"/>
                  </a:lnTo>
                  <a:lnTo>
                    <a:pt x="0" y="884034"/>
                  </a:lnTo>
                  <a:lnTo>
                    <a:pt x="175425" y="884034"/>
                  </a:lnTo>
                  <a:lnTo>
                    <a:pt x="175425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60803" y="3130130"/>
              <a:ext cx="201295" cy="1085215"/>
            </a:xfrm>
            <a:custGeom>
              <a:avLst/>
              <a:gdLst/>
              <a:ahLst/>
              <a:cxnLst/>
              <a:rect l="l" t="t" r="r" b="b"/>
              <a:pathLst>
                <a:path w="201294" h="1085214">
                  <a:moveTo>
                    <a:pt x="200875" y="0"/>
                  </a:moveTo>
                  <a:lnTo>
                    <a:pt x="0" y="200875"/>
                  </a:lnTo>
                  <a:lnTo>
                    <a:pt x="0" y="1084910"/>
                  </a:lnTo>
                  <a:lnTo>
                    <a:pt x="200875" y="884034"/>
                  </a:lnTo>
                  <a:lnTo>
                    <a:pt x="200875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85378" y="3130130"/>
              <a:ext cx="376555" cy="201295"/>
            </a:xfrm>
            <a:custGeom>
              <a:avLst/>
              <a:gdLst/>
              <a:ahLst/>
              <a:cxnLst/>
              <a:rect l="l" t="t" r="r" b="b"/>
              <a:pathLst>
                <a:path w="376555" h="201295">
                  <a:moveTo>
                    <a:pt x="376301" y="0"/>
                  </a:moveTo>
                  <a:lnTo>
                    <a:pt x="200875" y="0"/>
                  </a:lnTo>
                  <a:lnTo>
                    <a:pt x="0" y="200875"/>
                  </a:lnTo>
                  <a:lnTo>
                    <a:pt x="175425" y="200875"/>
                  </a:lnTo>
                  <a:lnTo>
                    <a:pt x="376301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85378" y="3130130"/>
              <a:ext cx="376555" cy="1085215"/>
            </a:xfrm>
            <a:custGeom>
              <a:avLst/>
              <a:gdLst/>
              <a:ahLst/>
              <a:cxnLst/>
              <a:rect l="l" t="t" r="r" b="b"/>
              <a:pathLst>
                <a:path w="376555" h="1085214">
                  <a:moveTo>
                    <a:pt x="0" y="200877"/>
                  </a:moveTo>
                  <a:lnTo>
                    <a:pt x="200877" y="0"/>
                  </a:lnTo>
                  <a:lnTo>
                    <a:pt x="376302" y="0"/>
                  </a:lnTo>
                  <a:lnTo>
                    <a:pt x="376302" y="884040"/>
                  </a:lnTo>
                  <a:lnTo>
                    <a:pt x="175425" y="1084920"/>
                  </a:lnTo>
                  <a:lnTo>
                    <a:pt x="0" y="1084920"/>
                  </a:lnTo>
                  <a:lnTo>
                    <a:pt x="0" y="200877"/>
                  </a:lnTo>
                  <a:close/>
                </a:path>
                <a:path w="376555" h="1085214">
                  <a:moveTo>
                    <a:pt x="0" y="200877"/>
                  </a:moveTo>
                  <a:lnTo>
                    <a:pt x="175425" y="200877"/>
                  </a:lnTo>
                  <a:lnTo>
                    <a:pt x="376302" y="0"/>
                  </a:lnTo>
                </a:path>
                <a:path w="376555" h="1085214">
                  <a:moveTo>
                    <a:pt x="175425" y="200877"/>
                  </a:moveTo>
                  <a:lnTo>
                    <a:pt x="175425" y="1084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13162" y="3484435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4">
                  <a:moveTo>
                    <a:pt x="188150" y="0"/>
                  </a:moveTo>
                  <a:lnTo>
                    <a:pt x="138133" y="6721"/>
                  </a:lnTo>
                  <a:lnTo>
                    <a:pt x="93187" y="25688"/>
                  </a:lnTo>
                  <a:lnTo>
                    <a:pt x="55108" y="55108"/>
                  </a:lnTo>
                  <a:lnTo>
                    <a:pt x="25688" y="93187"/>
                  </a:lnTo>
                  <a:lnTo>
                    <a:pt x="6721" y="138133"/>
                  </a:lnTo>
                  <a:lnTo>
                    <a:pt x="0" y="188150"/>
                  </a:lnTo>
                  <a:lnTo>
                    <a:pt x="6721" y="238167"/>
                  </a:lnTo>
                  <a:lnTo>
                    <a:pt x="25688" y="283113"/>
                  </a:lnTo>
                  <a:lnTo>
                    <a:pt x="55108" y="321192"/>
                  </a:lnTo>
                  <a:lnTo>
                    <a:pt x="93187" y="350612"/>
                  </a:lnTo>
                  <a:lnTo>
                    <a:pt x="138133" y="369579"/>
                  </a:lnTo>
                  <a:lnTo>
                    <a:pt x="188150" y="376300"/>
                  </a:lnTo>
                  <a:lnTo>
                    <a:pt x="238167" y="369579"/>
                  </a:lnTo>
                  <a:lnTo>
                    <a:pt x="283113" y="350612"/>
                  </a:lnTo>
                  <a:lnTo>
                    <a:pt x="321192" y="321192"/>
                  </a:lnTo>
                  <a:lnTo>
                    <a:pt x="350612" y="283113"/>
                  </a:lnTo>
                  <a:lnTo>
                    <a:pt x="369579" y="238167"/>
                  </a:lnTo>
                  <a:lnTo>
                    <a:pt x="376300" y="188150"/>
                  </a:lnTo>
                  <a:lnTo>
                    <a:pt x="369579" y="138133"/>
                  </a:lnTo>
                  <a:lnTo>
                    <a:pt x="350612" y="93187"/>
                  </a:lnTo>
                  <a:lnTo>
                    <a:pt x="321192" y="55108"/>
                  </a:lnTo>
                  <a:lnTo>
                    <a:pt x="283113" y="25688"/>
                  </a:lnTo>
                  <a:lnTo>
                    <a:pt x="238167" y="6721"/>
                  </a:lnTo>
                  <a:lnTo>
                    <a:pt x="188150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13162" y="3484435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4">
                  <a:moveTo>
                    <a:pt x="0" y="188151"/>
                  </a:moveTo>
                  <a:lnTo>
                    <a:pt x="6720" y="138133"/>
                  </a:lnTo>
                  <a:lnTo>
                    <a:pt x="25688" y="93187"/>
                  </a:lnTo>
                  <a:lnTo>
                    <a:pt x="55108" y="55108"/>
                  </a:lnTo>
                  <a:lnTo>
                    <a:pt x="93187" y="25688"/>
                  </a:lnTo>
                  <a:lnTo>
                    <a:pt x="138133" y="6720"/>
                  </a:lnTo>
                  <a:lnTo>
                    <a:pt x="188151" y="0"/>
                  </a:lnTo>
                  <a:lnTo>
                    <a:pt x="238169" y="6720"/>
                  </a:lnTo>
                  <a:lnTo>
                    <a:pt x="283114" y="25688"/>
                  </a:lnTo>
                  <a:lnTo>
                    <a:pt x="321194" y="55108"/>
                  </a:lnTo>
                  <a:lnTo>
                    <a:pt x="350614" y="93187"/>
                  </a:lnTo>
                  <a:lnTo>
                    <a:pt x="369581" y="138133"/>
                  </a:lnTo>
                  <a:lnTo>
                    <a:pt x="376302" y="188151"/>
                  </a:lnTo>
                  <a:lnTo>
                    <a:pt x="369581" y="238169"/>
                  </a:lnTo>
                  <a:lnTo>
                    <a:pt x="350614" y="283114"/>
                  </a:lnTo>
                  <a:lnTo>
                    <a:pt x="321194" y="321194"/>
                  </a:lnTo>
                  <a:lnTo>
                    <a:pt x="283114" y="350614"/>
                  </a:lnTo>
                  <a:lnTo>
                    <a:pt x="238169" y="369581"/>
                  </a:lnTo>
                  <a:lnTo>
                    <a:pt x="188151" y="376302"/>
                  </a:lnTo>
                  <a:lnTo>
                    <a:pt x="138133" y="369581"/>
                  </a:lnTo>
                  <a:lnTo>
                    <a:pt x="93187" y="350614"/>
                  </a:lnTo>
                  <a:lnTo>
                    <a:pt x="55108" y="321194"/>
                  </a:lnTo>
                  <a:lnTo>
                    <a:pt x="25688" y="283114"/>
                  </a:lnTo>
                  <a:lnTo>
                    <a:pt x="6720" y="238169"/>
                  </a:lnTo>
                  <a:lnTo>
                    <a:pt x="0" y="188151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53666" y="3356267"/>
              <a:ext cx="1959610" cy="316865"/>
            </a:xfrm>
            <a:custGeom>
              <a:avLst/>
              <a:gdLst/>
              <a:ahLst/>
              <a:cxnLst/>
              <a:rect l="l" t="t" r="r" b="b"/>
              <a:pathLst>
                <a:path w="1959610" h="316864">
                  <a:moveTo>
                    <a:pt x="0" y="0"/>
                  </a:moveTo>
                  <a:lnTo>
                    <a:pt x="1959491" y="316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35225" y="3157118"/>
              <a:ext cx="1778000" cy="515620"/>
            </a:xfrm>
            <a:custGeom>
              <a:avLst/>
              <a:gdLst/>
              <a:ahLst/>
              <a:cxnLst/>
              <a:rect l="l" t="t" r="r" b="b"/>
              <a:pathLst>
                <a:path w="1778000" h="515620">
                  <a:moveTo>
                    <a:pt x="0" y="0"/>
                  </a:moveTo>
                  <a:lnTo>
                    <a:pt x="1777941" y="515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70010" y="3672587"/>
              <a:ext cx="1743710" cy="332740"/>
            </a:xfrm>
            <a:custGeom>
              <a:avLst/>
              <a:gdLst/>
              <a:ahLst/>
              <a:cxnLst/>
              <a:rect l="l" t="t" r="r" b="b"/>
              <a:pathLst>
                <a:path w="1743710" h="332739">
                  <a:moveTo>
                    <a:pt x="0" y="332713"/>
                  </a:moveTo>
                  <a:lnTo>
                    <a:pt x="1743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22977" y="3138309"/>
              <a:ext cx="284480" cy="2686050"/>
            </a:xfrm>
            <a:custGeom>
              <a:avLst/>
              <a:gdLst/>
              <a:ahLst/>
              <a:cxnLst/>
              <a:rect l="l" t="t" r="r" b="b"/>
              <a:pathLst>
                <a:path w="284480" h="2686050">
                  <a:moveTo>
                    <a:pt x="284157" y="0"/>
                  </a:moveTo>
                  <a:lnTo>
                    <a:pt x="0" y="0"/>
                  </a:lnTo>
                  <a:lnTo>
                    <a:pt x="0" y="2685531"/>
                  </a:lnTo>
                  <a:lnTo>
                    <a:pt x="284157" y="2685531"/>
                  </a:lnTo>
                  <a:lnTo>
                    <a:pt x="284157" y="0"/>
                  </a:lnTo>
                  <a:close/>
                </a:path>
              </a:pathLst>
            </a:custGeom>
            <a:solidFill>
              <a:srgbClr val="F3CCCC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07134" y="2147595"/>
              <a:ext cx="991235" cy="3676650"/>
            </a:xfrm>
            <a:custGeom>
              <a:avLst/>
              <a:gdLst/>
              <a:ahLst/>
              <a:cxnLst/>
              <a:rect l="l" t="t" r="r" b="b"/>
              <a:pathLst>
                <a:path w="991235" h="3676650">
                  <a:moveTo>
                    <a:pt x="990714" y="0"/>
                  </a:moveTo>
                  <a:lnTo>
                    <a:pt x="0" y="990714"/>
                  </a:lnTo>
                  <a:lnTo>
                    <a:pt x="0" y="3676246"/>
                  </a:lnTo>
                  <a:lnTo>
                    <a:pt x="990714" y="2685529"/>
                  </a:lnTo>
                  <a:lnTo>
                    <a:pt x="990714" y="0"/>
                  </a:lnTo>
                  <a:close/>
                </a:path>
              </a:pathLst>
            </a:custGeom>
            <a:solidFill>
              <a:srgbClr val="C4A3A3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22977" y="2147595"/>
              <a:ext cx="1275080" cy="991235"/>
            </a:xfrm>
            <a:custGeom>
              <a:avLst/>
              <a:gdLst/>
              <a:ahLst/>
              <a:cxnLst/>
              <a:rect l="l" t="t" r="r" b="b"/>
              <a:pathLst>
                <a:path w="1275080" h="991235">
                  <a:moveTo>
                    <a:pt x="1274871" y="0"/>
                  </a:moveTo>
                  <a:lnTo>
                    <a:pt x="990709" y="0"/>
                  </a:lnTo>
                  <a:lnTo>
                    <a:pt x="0" y="990714"/>
                  </a:lnTo>
                  <a:lnTo>
                    <a:pt x="284157" y="990714"/>
                  </a:lnTo>
                  <a:lnTo>
                    <a:pt x="1274871" y="0"/>
                  </a:lnTo>
                  <a:close/>
                </a:path>
              </a:pathLst>
            </a:custGeom>
            <a:solidFill>
              <a:srgbClr val="F6D5D5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22977" y="2147595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80" h="3676650">
                  <a:moveTo>
                    <a:pt x="0" y="990712"/>
                  </a:moveTo>
                  <a:lnTo>
                    <a:pt x="990714" y="0"/>
                  </a:lnTo>
                  <a:lnTo>
                    <a:pt x="1274870" y="0"/>
                  </a:lnTo>
                  <a:lnTo>
                    <a:pt x="1274870" y="2685531"/>
                  </a:lnTo>
                  <a:lnTo>
                    <a:pt x="284154" y="3676242"/>
                  </a:lnTo>
                  <a:lnTo>
                    <a:pt x="0" y="3676242"/>
                  </a:lnTo>
                  <a:lnTo>
                    <a:pt x="0" y="990712"/>
                  </a:lnTo>
                  <a:close/>
                </a:path>
                <a:path w="1275080" h="3676650">
                  <a:moveTo>
                    <a:pt x="0" y="990712"/>
                  </a:moveTo>
                  <a:lnTo>
                    <a:pt x="284154" y="990712"/>
                  </a:lnTo>
                  <a:lnTo>
                    <a:pt x="1274870" y="0"/>
                  </a:lnTo>
                </a:path>
                <a:path w="1275080" h="3676650">
                  <a:moveTo>
                    <a:pt x="284154" y="990712"/>
                  </a:moveTo>
                  <a:lnTo>
                    <a:pt x="284154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31593" y="4209794"/>
            <a:ext cx="1757045" cy="2104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7780" algn="r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H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55"/>
              </a:spcBef>
            </a:pPr>
            <a:endParaRPr sz="2800">
              <a:latin typeface="Calibri"/>
              <a:cs typeface="Calibri"/>
            </a:endParaRPr>
          </a:p>
          <a:p>
            <a:pPr marL="1014094">
              <a:lnSpc>
                <a:spcPct val="100000"/>
              </a:lnSpc>
            </a:pPr>
            <a:r>
              <a:rPr sz="2800" spc="-50" dirty="0">
                <a:latin typeface="Calibri"/>
                <a:cs typeface="Calibri"/>
              </a:rPr>
              <a:t>W</a:t>
            </a:r>
            <a:endParaRPr sz="28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915"/>
              </a:spcBef>
            </a:pPr>
            <a:r>
              <a:rPr sz="4200" spc="-37" baseline="11904" dirty="0">
                <a:latin typeface="Calibri"/>
                <a:cs typeface="Calibri"/>
              </a:rPr>
              <a:t>C</a:t>
            </a:r>
            <a:r>
              <a:rPr sz="1900" spc="-25" dirty="0">
                <a:latin typeface="Calibri"/>
                <a:cs typeface="Calibri"/>
              </a:rPr>
              <a:t>in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55</a:t>
            </a:fld>
            <a:endParaRPr spc="-25" dirty="0"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18" name="object 18"/>
          <p:cNvSpPr txBox="1"/>
          <p:nvPr/>
        </p:nvSpPr>
        <p:spPr>
          <a:xfrm>
            <a:off x="721918" y="1213611"/>
            <a:ext cx="4859020" cy="1487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So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far: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2D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Convolution</a:t>
            </a:r>
            <a:endParaRPr sz="2800">
              <a:latin typeface="Calibri"/>
              <a:cs typeface="Calibri"/>
            </a:endParaRPr>
          </a:p>
          <a:p>
            <a:pPr marL="1798955" marR="17780">
              <a:lnSpc>
                <a:spcPct val="100800"/>
              </a:lnSpc>
              <a:spcBef>
                <a:spcPts val="2345"/>
              </a:spcBef>
            </a:pPr>
            <a:r>
              <a:rPr sz="2400" dirty="0">
                <a:latin typeface="Calibri"/>
                <a:cs typeface="Calibri"/>
              </a:rPr>
              <a:t>Input: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baseline="-17361" dirty="0">
                <a:latin typeface="Calibri"/>
                <a:cs typeface="Calibri"/>
              </a:rPr>
              <a:t>in</a:t>
            </a:r>
            <a:r>
              <a:rPr sz="2400" spc="232" baseline="-1736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W </a:t>
            </a:r>
            <a:r>
              <a:rPr sz="2400" spc="-10" dirty="0">
                <a:latin typeface="Calibri"/>
                <a:cs typeface="Calibri"/>
              </a:rPr>
              <a:t>Weights: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baseline="-17361" dirty="0">
                <a:latin typeface="Calibri"/>
                <a:cs typeface="Calibri"/>
              </a:rPr>
              <a:t>out</a:t>
            </a:r>
            <a:r>
              <a:rPr sz="2400" spc="232" baseline="-1736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baseline="-17361" dirty="0">
                <a:latin typeface="Calibri"/>
                <a:cs typeface="Calibri"/>
              </a:rPr>
              <a:t>in</a:t>
            </a:r>
            <a:r>
              <a:rPr sz="2400" spc="225" baseline="-1736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K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Other</a:t>
            </a:r>
            <a:r>
              <a:rPr spc="-40" dirty="0"/>
              <a:t> </a:t>
            </a:r>
            <a:r>
              <a:rPr dirty="0"/>
              <a:t>types</a:t>
            </a:r>
            <a:r>
              <a:rPr spc="-3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spc="-10" dirty="0"/>
              <a:t>convolution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13452" y="2138070"/>
            <a:ext cx="3286125" cy="3695700"/>
            <a:chOff x="1013452" y="2138070"/>
            <a:chExt cx="3286125" cy="3695700"/>
          </a:xfrm>
        </p:grpSpPr>
        <p:sp>
          <p:nvSpPr>
            <p:cNvPr id="4" name="object 4"/>
            <p:cNvSpPr/>
            <p:nvPr/>
          </p:nvSpPr>
          <p:spPr>
            <a:xfrm>
              <a:off x="1785378" y="3331006"/>
              <a:ext cx="175895" cy="884555"/>
            </a:xfrm>
            <a:custGeom>
              <a:avLst/>
              <a:gdLst/>
              <a:ahLst/>
              <a:cxnLst/>
              <a:rect l="l" t="t" r="r" b="b"/>
              <a:pathLst>
                <a:path w="175894" h="884554">
                  <a:moveTo>
                    <a:pt x="175425" y="0"/>
                  </a:moveTo>
                  <a:lnTo>
                    <a:pt x="0" y="0"/>
                  </a:lnTo>
                  <a:lnTo>
                    <a:pt x="0" y="884034"/>
                  </a:lnTo>
                  <a:lnTo>
                    <a:pt x="175425" y="884034"/>
                  </a:lnTo>
                  <a:lnTo>
                    <a:pt x="175425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60803" y="3130130"/>
              <a:ext cx="201295" cy="1085215"/>
            </a:xfrm>
            <a:custGeom>
              <a:avLst/>
              <a:gdLst/>
              <a:ahLst/>
              <a:cxnLst/>
              <a:rect l="l" t="t" r="r" b="b"/>
              <a:pathLst>
                <a:path w="201294" h="1085214">
                  <a:moveTo>
                    <a:pt x="200875" y="0"/>
                  </a:moveTo>
                  <a:lnTo>
                    <a:pt x="0" y="200875"/>
                  </a:lnTo>
                  <a:lnTo>
                    <a:pt x="0" y="1084910"/>
                  </a:lnTo>
                  <a:lnTo>
                    <a:pt x="200875" y="884034"/>
                  </a:lnTo>
                  <a:lnTo>
                    <a:pt x="200875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85378" y="3130130"/>
              <a:ext cx="376555" cy="201295"/>
            </a:xfrm>
            <a:custGeom>
              <a:avLst/>
              <a:gdLst/>
              <a:ahLst/>
              <a:cxnLst/>
              <a:rect l="l" t="t" r="r" b="b"/>
              <a:pathLst>
                <a:path w="376555" h="201295">
                  <a:moveTo>
                    <a:pt x="376301" y="0"/>
                  </a:moveTo>
                  <a:lnTo>
                    <a:pt x="200875" y="0"/>
                  </a:lnTo>
                  <a:lnTo>
                    <a:pt x="0" y="200875"/>
                  </a:lnTo>
                  <a:lnTo>
                    <a:pt x="175425" y="200875"/>
                  </a:lnTo>
                  <a:lnTo>
                    <a:pt x="376301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85378" y="3130130"/>
              <a:ext cx="376555" cy="1085215"/>
            </a:xfrm>
            <a:custGeom>
              <a:avLst/>
              <a:gdLst/>
              <a:ahLst/>
              <a:cxnLst/>
              <a:rect l="l" t="t" r="r" b="b"/>
              <a:pathLst>
                <a:path w="376555" h="1085214">
                  <a:moveTo>
                    <a:pt x="0" y="200877"/>
                  </a:moveTo>
                  <a:lnTo>
                    <a:pt x="200877" y="0"/>
                  </a:lnTo>
                  <a:lnTo>
                    <a:pt x="376302" y="0"/>
                  </a:lnTo>
                  <a:lnTo>
                    <a:pt x="376302" y="884040"/>
                  </a:lnTo>
                  <a:lnTo>
                    <a:pt x="175425" y="1084920"/>
                  </a:lnTo>
                  <a:lnTo>
                    <a:pt x="0" y="1084920"/>
                  </a:lnTo>
                  <a:lnTo>
                    <a:pt x="0" y="200877"/>
                  </a:lnTo>
                  <a:close/>
                </a:path>
                <a:path w="376555" h="1085214">
                  <a:moveTo>
                    <a:pt x="0" y="200877"/>
                  </a:moveTo>
                  <a:lnTo>
                    <a:pt x="175425" y="200877"/>
                  </a:lnTo>
                  <a:lnTo>
                    <a:pt x="376302" y="0"/>
                  </a:lnTo>
                </a:path>
                <a:path w="376555" h="1085214">
                  <a:moveTo>
                    <a:pt x="175425" y="200877"/>
                  </a:moveTo>
                  <a:lnTo>
                    <a:pt x="175425" y="1084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13162" y="3484435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4">
                  <a:moveTo>
                    <a:pt x="188150" y="0"/>
                  </a:moveTo>
                  <a:lnTo>
                    <a:pt x="138133" y="6721"/>
                  </a:lnTo>
                  <a:lnTo>
                    <a:pt x="93187" y="25688"/>
                  </a:lnTo>
                  <a:lnTo>
                    <a:pt x="55108" y="55108"/>
                  </a:lnTo>
                  <a:lnTo>
                    <a:pt x="25688" y="93187"/>
                  </a:lnTo>
                  <a:lnTo>
                    <a:pt x="6721" y="138133"/>
                  </a:lnTo>
                  <a:lnTo>
                    <a:pt x="0" y="188150"/>
                  </a:lnTo>
                  <a:lnTo>
                    <a:pt x="6721" y="238167"/>
                  </a:lnTo>
                  <a:lnTo>
                    <a:pt x="25688" y="283113"/>
                  </a:lnTo>
                  <a:lnTo>
                    <a:pt x="55108" y="321192"/>
                  </a:lnTo>
                  <a:lnTo>
                    <a:pt x="93187" y="350612"/>
                  </a:lnTo>
                  <a:lnTo>
                    <a:pt x="138133" y="369579"/>
                  </a:lnTo>
                  <a:lnTo>
                    <a:pt x="188150" y="376300"/>
                  </a:lnTo>
                  <a:lnTo>
                    <a:pt x="238167" y="369579"/>
                  </a:lnTo>
                  <a:lnTo>
                    <a:pt x="283113" y="350612"/>
                  </a:lnTo>
                  <a:lnTo>
                    <a:pt x="321192" y="321192"/>
                  </a:lnTo>
                  <a:lnTo>
                    <a:pt x="350612" y="283113"/>
                  </a:lnTo>
                  <a:lnTo>
                    <a:pt x="369579" y="238167"/>
                  </a:lnTo>
                  <a:lnTo>
                    <a:pt x="376300" y="188150"/>
                  </a:lnTo>
                  <a:lnTo>
                    <a:pt x="369579" y="138133"/>
                  </a:lnTo>
                  <a:lnTo>
                    <a:pt x="350612" y="93187"/>
                  </a:lnTo>
                  <a:lnTo>
                    <a:pt x="321192" y="55108"/>
                  </a:lnTo>
                  <a:lnTo>
                    <a:pt x="283113" y="25688"/>
                  </a:lnTo>
                  <a:lnTo>
                    <a:pt x="238167" y="6721"/>
                  </a:lnTo>
                  <a:lnTo>
                    <a:pt x="188150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13162" y="3484435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4">
                  <a:moveTo>
                    <a:pt x="0" y="188151"/>
                  </a:moveTo>
                  <a:lnTo>
                    <a:pt x="6720" y="138133"/>
                  </a:lnTo>
                  <a:lnTo>
                    <a:pt x="25688" y="93187"/>
                  </a:lnTo>
                  <a:lnTo>
                    <a:pt x="55108" y="55108"/>
                  </a:lnTo>
                  <a:lnTo>
                    <a:pt x="93187" y="25688"/>
                  </a:lnTo>
                  <a:lnTo>
                    <a:pt x="138133" y="6720"/>
                  </a:lnTo>
                  <a:lnTo>
                    <a:pt x="188151" y="0"/>
                  </a:lnTo>
                  <a:lnTo>
                    <a:pt x="238169" y="6720"/>
                  </a:lnTo>
                  <a:lnTo>
                    <a:pt x="283114" y="25688"/>
                  </a:lnTo>
                  <a:lnTo>
                    <a:pt x="321194" y="55108"/>
                  </a:lnTo>
                  <a:lnTo>
                    <a:pt x="350614" y="93187"/>
                  </a:lnTo>
                  <a:lnTo>
                    <a:pt x="369581" y="138133"/>
                  </a:lnTo>
                  <a:lnTo>
                    <a:pt x="376302" y="188151"/>
                  </a:lnTo>
                  <a:lnTo>
                    <a:pt x="369581" y="238169"/>
                  </a:lnTo>
                  <a:lnTo>
                    <a:pt x="350614" y="283114"/>
                  </a:lnTo>
                  <a:lnTo>
                    <a:pt x="321194" y="321194"/>
                  </a:lnTo>
                  <a:lnTo>
                    <a:pt x="283114" y="350614"/>
                  </a:lnTo>
                  <a:lnTo>
                    <a:pt x="238169" y="369581"/>
                  </a:lnTo>
                  <a:lnTo>
                    <a:pt x="188151" y="376302"/>
                  </a:lnTo>
                  <a:lnTo>
                    <a:pt x="138133" y="369581"/>
                  </a:lnTo>
                  <a:lnTo>
                    <a:pt x="93187" y="350614"/>
                  </a:lnTo>
                  <a:lnTo>
                    <a:pt x="55108" y="321194"/>
                  </a:lnTo>
                  <a:lnTo>
                    <a:pt x="25688" y="283114"/>
                  </a:lnTo>
                  <a:lnTo>
                    <a:pt x="6720" y="238169"/>
                  </a:lnTo>
                  <a:lnTo>
                    <a:pt x="0" y="188151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53666" y="3356267"/>
              <a:ext cx="1959610" cy="316865"/>
            </a:xfrm>
            <a:custGeom>
              <a:avLst/>
              <a:gdLst/>
              <a:ahLst/>
              <a:cxnLst/>
              <a:rect l="l" t="t" r="r" b="b"/>
              <a:pathLst>
                <a:path w="1959610" h="316864">
                  <a:moveTo>
                    <a:pt x="0" y="0"/>
                  </a:moveTo>
                  <a:lnTo>
                    <a:pt x="1959491" y="316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35225" y="3157118"/>
              <a:ext cx="1778000" cy="515620"/>
            </a:xfrm>
            <a:custGeom>
              <a:avLst/>
              <a:gdLst/>
              <a:ahLst/>
              <a:cxnLst/>
              <a:rect l="l" t="t" r="r" b="b"/>
              <a:pathLst>
                <a:path w="1778000" h="515620">
                  <a:moveTo>
                    <a:pt x="0" y="0"/>
                  </a:moveTo>
                  <a:lnTo>
                    <a:pt x="1777941" y="515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70010" y="3672587"/>
              <a:ext cx="1743710" cy="332740"/>
            </a:xfrm>
            <a:custGeom>
              <a:avLst/>
              <a:gdLst/>
              <a:ahLst/>
              <a:cxnLst/>
              <a:rect l="l" t="t" r="r" b="b"/>
              <a:pathLst>
                <a:path w="1743710" h="332739">
                  <a:moveTo>
                    <a:pt x="0" y="332713"/>
                  </a:moveTo>
                  <a:lnTo>
                    <a:pt x="1743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22977" y="3138309"/>
              <a:ext cx="284480" cy="2686050"/>
            </a:xfrm>
            <a:custGeom>
              <a:avLst/>
              <a:gdLst/>
              <a:ahLst/>
              <a:cxnLst/>
              <a:rect l="l" t="t" r="r" b="b"/>
              <a:pathLst>
                <a:path w="284480" h="2686050">
                  <a:moveTo>
                    <a:pt x="284157" y="0"/>
                  </a:moveTo>
                  <a:lnTo>
                    <a:pt x="0" y="0"/>
                  </a:lnTo>
                  <a:lnTo>
                    <a:pt x="0" y="2685531"/>
                  </a:lnTo>
                  <a:lnTo>
                    <a:pt x="284157" y="2685531"/>
                  </a:lnTo>
                  <a:lnTo>
                    <a:pt x="284157" y="0"/>
                  </a:lnTo>
                  <a:close/>
                </a:path>
              </a:pathLst>
            </a:custGeom>
            <a:solidFill>
              <a:srgbClr val="F3CCCC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07134" y="2147595"/>
              <a:ext cx="991235" cy="3676650"/>
            </a:xfrm>
            <a:custGeom>
              <a:avLst/>
              <a:gdLst/>
              <a:ahLst/>
              <a:cxnLst/>
              <a:rect l="l" t="t" r="r" b="b"/>
              <a:pathLst>
                <a:path w="991235" h="3676650">
                  <a:moveTo>
                    <a:pt x="990714" y="0"/>
                  </a:moveTo>
                  <a:lnTo>
                    <a:pt x="0" y="990714"/>
                  </a:lnTo>
                  <a:lnTo>
                    <a:pt x="0" y="3676246"/>
                  </a:lnTo>
                  <a:lnTo>
                    <a:pt x="990714" y="2685529"/>
                  </a:lnTo>
                  <a:lnTo>
                    <a:pt x="990714" y="0"/>
                  </a:lnTo>
                  <a:close/>
                </a:path>
              </a:pathLst>
            </a:custGeom>
            <a:solidFill>
              <a:srgbClr val="C4A3A3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22977" y="2147595"/>
              <a:ext cx="1275080" cy="991235"/>
            </a:xfrm>
            <a:custGeom>
              <a:avLst/>
              <a:gdLst/>
              <a:ahLst/>
              <a:cxnLst/>
              <a:rect l="l" t="t" r="r" b="b"/>
              <a:pathLst>
                <a:path w="1275080" h="991235">
                  <a:moveTo>
                    <a:pt x="1274871" y="0"/>
                  </a:moveTo>
                  <a:lnTo>
                    <a:pt x="990709" y="0"/>
                  </a:lnTo>
                  <a:lnTo>
                    <a:pt x="0" y="990714"/>
                  </a:lnTo>
                  <a:lnTo>
                    <a:pt x="284157" y="990714"/>
                  </a:lnTo>
                  <a:lnTo>
                    <a:pt x="1274871" y="0"/>
                  </a:lnTo>
                  <a:close/>
                </a:path>
              </a:pathLst>
            </a:custGeom>
            <a:solidFill>
              <a:srgbClr val="F6D5D5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22977" y="2147595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80" h="3676650">
                  <a:moveTo>
                    <a:pt x="0" y="990712"/>
                  </a:moveTo>
                  <a:lnTo>
                    <a:pt x="990714" y="0"/>
                  </a:lnTo>
                  <a:lnTo>
                    <a:pt x="1274870" y="0"/>
                  </a:lnTo>
                  <a:lnTo>
                    <a:pt x="1274870" y="2685531"/>
                  </a:lnTo>
                  <a:lnTo>
                    <a:pt x="284154" y="3676242"/>
                  </a:lnTo>
                  <a:lnTo>
                    <a:pt x="0" y="3676242"/>
                  </a:lnTo>
                  <a:lnTo>
                    <a:pt x="0" y="990712"/>
                  </a:lnTo>
                  <a:close/>
                </a:path>
                <a:path w="1275080" h="3676650">
                  <a:moveTo>
                    <a:pt x="0" y="990712"/>
                  </a:moveTo>
                  <a:lnTo>
                    <a:pt x="284154" y="990712"/>
                  </a:lnTo>
                  <a:lnTo>
                    <a:pt x="1274870" y="0"/>
                  </a:lnTo>
                </a:path>
                <a:path w="1275080" h="3676650">
                  <a:moveTo>
                    <a:pt x="284154" y="990712"/>
                  </a:moveTo>
                  <a:lnTo>
                    <a:pt x="284154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299959" y="1213611"/>
            <a:ext cx="2710180" cy="1487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577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1D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Convolution</a:t>
            </a:r>
            <a:endParaRPr sz="2800">
              <a:latin typeface="Calibri"/>
              <a:cs typeface="Calibri"/>
            </a:endParaRPr>
          </a:p>
          <a:p>
            <a:pPr marL="38100" marR="57150">
              <a:lnSpc>
                <a:spcPct val="100800"/>
              </a:lnSpc>
              <a:spcBef>
                <a:spcPts val="2345"/>
              </a:spcBef>
            </a:pPr>
            <a:r>
              <a:rPr sz="2400" dirty="0">
                <a:latin typeface="Calibri"/>
                <a:cs typeface="Calibri"/>
              </a:rPr>
              <a:t>Input: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baseline="-17361" dirty="0">
                <a:latin typeface="Calibri"/>
                <a:cs typeface="Calibri"/>
              </a:rPr>
              <a:t>in</a:t>
            </a:r>
            <a:r>
              <a:rPr sz="2400" spc="232" baseline="-1736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W </a:t>
            </a:r>
            <a:r>
              <a:rPr sz="2400" spc="-10" dirty="0">
                <a:latin typeface="Calibri"/>
                <a:cs typeface="Calibri"/>
              </a:rPr>
              <a:t>Weights: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baseline="-17361" dirty="0">
                <a:latin typeface="Calibri"/>
                <a:cs typeface="Calibri"/>
              </a:rPr>
              <a:t>out</a:t>
            </a:r>
            <a:r>
              <a:rPr sz="2400" spc="225" baseline="-1736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baseline="-17361" dirty="0">
                <a:latin typeface="Calibri"/>
                <a:cs typeface="Calibri"/>
              </a:rPr>
              <a:t>in</a:t>
            </a:r>
            <a:r>
              <a:rPr sz="2400" spc="209" baseline="-1736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26" name="object 26"/>
          <p:cNvSpPr txBox="1"/>
          <p:nvPr/>
        </p:nvSpPr>
        <p:spPr>
          <a:xfrm>
            <a:off x="5379339" y="6466294"/>
            <a:ext cx="143383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sz="2000" dirty="0" err="1">
                <a:solidFill>
                  <a:srgbClr val="FFC904"/>
                </a:solidFill>
                <a:latin typeface="Calibri"/>
                <a:cs typeface="Calibri"/>
              </a:rPr>
              <a:t>Lecture</a:t>
            </a:r>
            <a:r>
              <a:rPr lang="tr-TR" sz="2000" dirty="0">
                <a:solidFill>
                  <a:srgbClr val="FFC904"/>
                </a:solidFill>
                <a:latin typeface="Calibri"/>
                <a:cs typeface="Calibri"/>
              </a:rPr>
              <a:t> 4 </a:t>
            </a:r>
            <a:r>
              <a:rPr sz="2000" dirty="0">
                <a:solidFill>
                  <a:srgbClr val="FFC904"/>
                </a:solidFill>
                <a:latin typeface="Calibri"/>
                <a:cs typeface="Calibri"/>
              </a:rPr>
              <a:t>-</a:t>
            </a:r>
            <a:r>
              <a:rPr sz="2000" spc="-30" dirty="0">
                <a:solidFill>
                  <a:srgbClr val="FFC904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C904"/>
                </a:solidFill>
                <a:latin typeface="Calibri"/>
                <a:cs typeface="Calibri"/>
              </a:rPr>
              <a:t>58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6478917" y="3478085"/>
          <a:ext cx="4770754" cy="2235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6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9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5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CCCC">
                        <a:alpha val="521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DAF7">
                        <a:alpha val="521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CCCC">
                        <a:alpha val="5215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944293" y="5861811"/>
            <a:ext cx="44513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200" spc="-37" baseline="11904" dirty="0">
                <a:latin typeface="Calibri"/>
                <a:cs typeface="Calibri"/>
              </a:rPr>
              <a:t>C</a:t>
            </a:r>
            <a:r>
              <a:rPr sz="1900" spc="-25" dirty="0">
                <a:latin typeface="Calibri"/>
                <a:cs typeface="Calibri"/>
              </a:rPr>
              <a:t>in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33282" y="5319266"/>
            <a:ext cx="3422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W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28748" y="4209794"/>
            <a:ext cx="2470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1918" y="1213611"/>
            <a:ext cx="4859020" cy="1487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So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far: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2D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Convolution</a:t>
            </a:r>
            <a:endParaRPr sz="2800">
              <a:latin typeface="Calibri"/>
              <a:cs typeface="Calibri"/>
            </a:endParaRPr>
          </a:p>
          <a:p>
            <a:pPr marL="1798955" marR="17780">
              <a:lnSpc>
                <a:spcPct val="100800"/>
              </a:lnSpc>
              <a:spcBef>
                <a:spcPts val="2345"/>
              </a:spcBef>
            </a:pPr>
            <a:r>
              <a:rPr sz="2400" dirty="0">
                <a:latin typeface="Calibri"/>
                <a:cs typeface="Calibri"/>
              </a:rPr>
              <a:t>Input: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baseline="-17361" dirty="0">
                <a:latin typeface="Calibri"/>
                <a:cs typeface="Calibri"/>
              </a:rPr>
              <a:t>in</a:t>
            </a:r>
            <a:r>
              <a:rPr sz="2400" spc="232" baseline="-1736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W </a:t>
            </a:r>
            <a:r>
              <a:rPr sz="2400" spc="-10" dirty="0">
                <a:latin typeface="Calibri"/>
                <a:cs typeface="Calibri"/>
              </a:rPr>
              <a:t>Weights: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baseline="-17361" dirty="0">
                <a:latin typeface="Calibri"/>
                <a:cs typeface="Calibri"/>
              </a:rPr>
              <a:t>out</a:t>
            </a:r>
            <a:r>
              <a:rPr sz="2400" spc="232" baseline="-1736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baseline="-17361" dirty="0">
                <a:latin typeface="Calibri"/>
                <a:cs typeface="Calibri"/>
              </a:rPr>
              <a:t>in</a:t>
            </a:r>
            <a:r>
              <a:rPr sz="2400" spc="225" baseline="-1736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71857" y="4423154"/>
            <a:ext cx="44513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200" spc="-37" baseline="11904" dirty="0">
                <a:latin typeface="Calibri"/>
                <a:cs typeface="Calibri"/>
              </a:rPr>
              <a:t>C</a:t>
            </a:r>
            <a:r>
              <a:rPr sz="1900" spc="-25" dirty="0">
                <a:latin typeface="Calibri"/>
                <a:cs typeface="Calibri"/>
              </a:rPr>
              <a:t>in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697823" y="5727698"/>
            <a:ext cx="3422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W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00606" y="2914942"/>
            <a:ext cx="2602230" cy="2767330"/>
            <a:chOff x="7800606" y="2914942"/>
            <a:chExt cx="2602230" cy="2767330"/>
          </a:xfrm>
        </p:grpSpPr>
        <p:sp>
          <p:nvSpPr>
            <p:cNvPr id="3" name="object 3"/>
            <p:cNvSpPr/>
            <p:nvPr/>
          </p:nvSpPr>
          <p:spPr>
            <a:xfrm>
              <a:off x="8524367" y="4289970"/>
              <a:ext cx="516890" cy="552450"/>
            </a:xfrm>
            <a:custGeom>
              <a:avLst/>
              <a:gdLst/>
              <a:ahLst/>
              <a:cxnLst/>
              <a:rect l="l" t="t" r="r" b="b"/>
              <a:pathLst>
                <a:path w="516890" h="552450">
                  <a:moveTo>
                    <a:pt x="516420" y="0"/>
                  </a:moveTo>
                  <a:lnTo>
                    <a:pt x="0" y="0"/>
                  </a:lnTo>
                  <a:lnTo>
                    <a:pt x="0" y="552259"/>
                  </a:lnTo>
                  <a:lnTo>
                    <a:pt x="516420" y="552259"/>
                  </a:lnTo>
                  <a:lnTo>
                    <a:pt x="516420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40787" y="3965663"/>
              <a:ext cx="324485" cy="876935"/>
            </a:xfrm>
            <a:custGeom>
              <a:avLst/>
              <a:gdLst/>
              <a:ahLst/>
              <a:cxnLst/>
              <a:rect l="l" t="t" r="r" b="b"/>
              <a:pathLst>
                <a:path w="324484" h="876935">
                  <a:moveTo>
                    <a:pt x="324307" y="0"/>
                  </a:moveTo>
                  <a:lnTo>
                    <a:pt x="0" y="324307"/>
                  </a:lnTo>
                  <a:lnTo>
                    <a:pt x="0" y="876566"/>
                  </a:lnTo>
                  <a:lnTo>
                    <a:pt x="324307" y="552259"/>
                  </a:lnTo>
                  <a:lnTo>
                    <a:pt x="324307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24367" y="3965663"/>
              <a:ext cx="840740" cy="324485"/>
            </a:xfrm>
            <a:custGeom>
              <a:avLst/>
              <a:gdLst/>
              <a:ahLst/>
              <a:cxnLst/>
              <a:rect l="l" t="t" r="r" b="b"/>
              <a:pathLst>
                <a:path w="840740" h="324485">
                  <a:moveTo>
                    <a:pt x="840727" y="0"/>
                  </a:moveTo>
                  <a:lnTo>
                    <a:pt x="324307" y="0"/>
                  </a:lnTo>
                  <a:lnTo>
                    <a:pt x="0" y="324307"/>
                  </a:lnTo>
                  <a:lnTo>
                    <a:pt x="516420" y="324307"/>
                  </a:lnTo>
                  <a:lnTo>
                    <a:pt x="840727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524367" y="3965663"/>
              <a:ext cx="840740" cy="876935"/>
            </a:xfrm>
            <a:custGeom>
              <a:avLst/>
              <a:gdLst/>
              <a:ahLst/>
              <a:cxnLst/>
              <a:rect l="l" t="t" r="r" b="b"/>
              <a:pathLst>
                <a:path w="840740" h="876935">
                  <a:moveTo>
                    <a:pt x="0" y="324309"/>
                  </a:moveTo>
                  <a:lnTo>
                    <a:pt x="324309" y="0"/>
                  </a:lnTo>
                  <a:lnTo>
                    <a:pt x="840723" y="0"/>
                  </a:lnTo>
                  <a:lnTo>
                    <a:pt x="840723" y="552263"/>
                  </a:lnTo>
                  <a:lnTo>
                    <a:pt x="516414" y="876572"/>
                  </a:lnTo>
                  <a:lnTo>
                    <a:pt x="0" y="876572"/>
                  </a:lnTo>
                  <a:lnTo>
                    <a:pt x="0" y="324309"/>
                  </a:lnTo>
                  <a:close/>
                </a:path>
                <a:path w="840740" h="876935">
                  <a:moveTo>
                    <a:pt x="0" y="324309"/>
                  </a:moveTo>
                  <a:lnTo>
                    <a:pt x="516414" y="324309"/>
                  </a:lnTo>
                  <a:lnTo>
                    <a:pt x="840723" y="0"/>
                  </a:lnTo>
                </a:path>
                <a:path w="840740" h="876935">
                  <a:moveTo>
                    <a:pt x="516414" y="324309"/>
                  </a:moveTo>
                  <a:lnTo>
                    <a:pt x="516414" y="876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10131" y="3724097"/>
              <a:ext cx="1783714" cy="1948180"/>
            </a:xfrm>
            <a:custGeom>
              <a:avLst/>
              <a:gdLst/>
              <a:ahLst/>
              <a:cxnLst/>
              <a:rect l="l" t="t" r="r" b="b"/>
              <a:pathLst>
                <a:path w="1783715" h="1948179">
                  <a:moveTo>
                    <a:pt x="1783143" y="0"/>
                  </a:moveTo>
                  <a:lnTo>
                    <a:pt x="0" y="0"/>
                  </a:lnTo>
                  <a:lnTo>
                    <a:pt x="0" y="1948181"/>
                  </a:lnTo>
                  <a:lnTo>
                    <a:pt x="1783143" y="1948181"/>
                  </a:lnTo>
                  <a:lnTo>
                    <a:pt x="1783143" y="0"/>
                  </a:lnTo>
                  <a:close/>
                </a:path>
              </a:pathLst>
            </a:custGeom>
            <a:solidFill>
              <a:srgbClr val="F3CCCC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593275" y="2924467"/>
              <a:ext cx="800100" cy="2748280"/>
            </a:xfrm>
            <a:custGeom>
              <a:avLst/>
              <a:gdLst/>
              <a:ahLst/>
              <a:cxnLst/>
              <a:rect l="l" t="t" r="r" b="b"/>
              <a:pathLst>
                <a:path w="800100" h="2748279">
                  <a:moveTo>
                    <a:pt x="799617" y="0"/>
                  </a:moveTo>
                  <a:lnTo>
                    <a:pt x="0" y="799630"/>
                  </a:lnTo>
                  <a:lnTo>
                    <a:pt x="0" y="2747811"/>
                  </a:lnTo>
                  <a:lnTo>
                    <a:pt x="799617" y="1948192"/>
                  </a:lnTo>
                  <a:lnTo>
                    <a:pt x="799617" y="0"/>
                  </a:lnTo>
                  <a:close/>
                </a:path>
              </a:pathLst>
            </a:custGeom>
            <a:solidFill>
              <a:srgbClr val="C4A3A3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810131" y="2924467"/>
              <a:ext cx="2583180" cy="800100"/>
            </a:xfrm>
            <a:custGeom>
              <a:avLst/>
              <a:gdLst/>
              <a:ahLst/>
              <a:cxnLst/>
              <a:rect l="l" t="t" r="r" b="b"/>
              <a:pathLst>
                <a:path w="2583179" h="800100">
                  <a:moveTo>
                    <a:pt x="2582760" y="0"/>
                  </a:moveTo>
                  <a:lnTo>
                    <a:pt x="799630" y="0"/>
                  </a:lnTo>
                  <a:lnTo>
                    <a:pt x="0" y="799630"/>
                  </a:lnTo>
                  <a:lnTo>
                    <a:pt x="1783143" y="799630"/>
                  </a:lnTo>
                  <a:lnTo>
                    <a:pt x="2582760" y="0"/>
                  </a:lnTo>
                  <a:close/>
                </a:path>
              </a:pathLst>
            </a:custGeom>
            <a:solidFill>
              <a:srgbClr val="F6D5D5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810131" y="2924467"/>
              <a:ext cx="2583180" cy="2748280"/>
            </a:xfrm>
            <a:custGeom>
              <a:avLst/>
              <a:gdLst/>
              <a:ahLst/>
              <a:cxnLst/>
              <a:rect l="l" t="t" r="r" b="b"/>
              <a:pathLst>
                <a:path w="2583179" h="2748279">
                  <a:moveTo>
                    <a:pt x="0" y="799623"/>
                  </a:moveTo>
                  <a:lnTo>
                    <a:pt x="799624" y="0"/>
                  </a:lnTo>
                  <a:lnTo>
                    <a:pt x="2582761" y="0"/>
                  </a:lnTo>
                  <a:lnTo>
                    <a:pt x="2582761" y="1948191"/>
                  </a:lnTo>
                  <a:lnTo>
                    <a:pt x="1783141" y="2747811"/>
                  </a:lnTo>
                  <a:lnTo>
                    <a:pt x="0" y="2747811"/>
                  </a:lnTo>
                  <a:lnTo>
                    <a:pt x="0" y="799623"/>
                  </a:lnTo>
                  <a:close/>
                </a:path>
                <a:path w="2583179" h="2748279">
                  <a:moveTo>
                    <a:pt x="0" y="799623"/>
                  </a:moveTo>
                  <a:lnTo>
                    <a:pt x="1783141" y="799623"/>
                  </a:lnTo>
                  <a:lnTo>
                    <a:pt x="2582761" y="0"/>
                  </a:lnTo>
                </a:path>
                <a:path w="2583179" h="2748279">
                  <a:moveTo>
                    <a:pt x="1783141" y="799623"/>
                  </a:moveTo>
                  <a:lnTo>
                    <a:pt x="1783141" y="2747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Other</a:t>
            </a:r>
            <a:r>
              <a:rPr spc="-40" dirty="0"/>
              <a:t> </a:t>
            </a:r>
            <a:r>
              <a:rPr dirty="0"/>
              <a:t>types</a:t>
            </a:r>
            <a:r>
              <a:rPr spc="-3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spc="-10" dirty="0"/>
              <a:t>convolution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1013452" y="2138070"/>
            <a:ext cx="3286125" cy="3695700"/>
            <a:chOff x="1013452" y="2138070"/>
            <a:chExt cx="3286125" cy="3695700"/>
          </a:xfrm>
        </p:grpSpPr>
        <p:sp>
          <p:nvSpPr>
            <p:cNvPr id="13" name="object 13"/>
            <p:cNvSpPr/>
            <p:nvPr/>
          </p:nvSpPr>
          <p:spPr>
            <a:xfrm>
              <a:off x="1785378" y="3331006"/>
              <a:ext cx="175895" cy="884555"/>
            </a:xfrm>
            <a:custGeom>
              <a:avLst/>
              <a:gdLst/>
              <a:ahLst/>
              <a:cxnLst/>
              <a:rect l="l" t="t" r="r" b="b"/>
              <a:pathLst>
                <a:path w="175894" h="884554">
                  <a:moveTo>
                    <a:pt x="175425" y="0"/>
                  </a:moveTo>
                  <a:lnTo>
                    <a:pt x="0" y="0"/>
                  </a:lnTo>
                  <a:lnTo>
                    <a:pt x="0" y="884034"/>
                  </a:lnTo>
                  <a:lnTo>
                    <a:pt x="175425" y="884034"/>
                  </a:lnTo>
                  <a:lnTo>
                    <a:pt x="175425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60803" y="3130130"/>
              <a:ext cx="201295" cy="1085215"/>
            </a:xfrm>
            <a:custGeom>
              <a:avLst/>
              <a:gdLst/>
              <a:ahLst/>
              <a:cxnLst/>
              <a:rect l="l" t="t" r="r" b="b"/>
              <a:pathLst>
                <a:path w="201294" h="1085214">
                  <a:moveTo>
                    <a:pt x="200875" y="0"/>
                  </a:moveTo>
                  <a:lnTo>
                    <a:pt x="0" y="200875"/>
                  </a:lnTo>
                  <a:lnTo>
                    <a:pt x="0" y="1084910"/>
                  </a:lnTo>
                  <a:lnTo>
                    <a:pt x="200875" y="884034"/>
                  </a:lnTo>
                  <a:lnTo>
                    <a:pt x="200875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85378" y="3130130"/>
              <a:ext cx="376555" cy="201295"/>
            </a:xfrm>
            <a:custGeom>
              <a:avLst/>
              <a:gdLst/>
              <a:ahLst/>
              <a:cxnLst/>
              <a:rect l="l" t="t" r="r" b="b"/>
              <a:pathLst>
                <a:path w="376555" h="201295">
                  <a:moveTo>
                    <a:pt x="376301" y="0"/>
                  </a:moveTo>
                  <a:lnTo>
                    <a:pt x="200875" y="0"/>
                  </a:lnTo>
                  <a:lnTo>
                    <a:pt x="0" y="200875"/>
                  </a:lnTo>
                  <a:lnTo>
                    <a:pt x="175425" y="200875"/>
                  </a:lnTo>
                  <a:lnTo>
                    <a:pt x="376301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85378" y="3130130"/>
              <a:ext cx="376555" cy="1085215"/>
            </a:xfrm>
            <a:custGeom>
              <a:avLst/>
              <a:gdLst/>
              <a:ahLst/>
              <a:cxnLst/>
              <a:rect l="l" t="t" r="r" b="b"/>
              <a:pathLst>
                <a:path w="376555" h="1085214">
                  <a:moveTo>
                    <a:pt x="0" y="200877"/>
                  </a:moveTo>
                  <a:lnTo>
                    <a:pt x="200877" y="0"/>
                  </a:lnTo>
                  <a:lnTo>
                    <a:pt x="376302" y="0"/>
                  </a:lnTo>
                  <a:lnTo>
                    <a:pt x="376302" y="884040"/>
                  </a:lnTo>
                  <a:lnTo>
                    <a:pt x="175425" y="1084920"/>
                  </a:lnTo>
                  <a:lnTo>
                    <a:pt x="0" y="1084920"/>
                  </a:lnTo>
                  <a:lnTo>
                    <a:pt x="0" y="200877"/>
                  </a:lnTo>
                  <a:close/>
                </a:path>
                <a:path w="376555" h="1085214">
                  <a:moveTo>
                    <a:pt x="0" y="200877"/>
                  </a:moveTo>
                  <a:lnTo>
                    <a:pt x="175425" y="200877"/>
                  </a:lnTo>
                  <a:lnTo>
                    <a:pt x="376302" y="0"/>
                  </a:lnTo>
                </a:path>
                <a:path w="376555" h="1085214">
                  <a:moveTo>
                    <a:pt x="175425" y="200877"/>
                  </a:moveTo>
                  <a:lnTo>
                    <a:pt x="175425" y="1084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13162" y="3484435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4">
                  <a:moveTo>
                    <a:pt x="188150" y="0"/>
                  </a:moveTo>
                  <a:lnTo>
                    <a:pt x="138133" y="6721"/>
                  </a:lnTo>
                  <a:lnTo>
                    <a:pt x="93187" y="25688"/>
                  </a:lnTo>
                  <a:lnTo>
                    <a:pt x="55108" y="55108"/>
                  </a:lnTo>
                  <a:lnTo>
                    <a:pt x="25688" y="93187"/>
                  </a:lnTo>
                  <a:lnTo>
                    <a:pt x="6721" y="138133"/>
                  </a:lnTo>
                  <a:lnTo>
                    <a:pt x="0" y="188150"/>
                  </a:lnTo>
                  <a:lnTo>
                    <a:pt x="6721" y="238167"/>
                  </a:lnTo>
                  <a:lnTo>
                    <a:pt x="25688" y="283113"/>
                  </a:lnTo>
                  <a:lnTo>
                    <a:pt x="55108" y="321192"/>
                  </a:lnTo>
                  <a:lnTo>
                    <a:pt x="93187" y="350612"/>
                  </a:lnTo>
                  <a:lnTo>
                    <a:pt x="138133" y="369579"/>
                  </a:lnTo>
                  <a:lnTo>
                    <a:pt x="188150" y="376300"/>
                  </a:lnTo>
                  <a:lnTo>
                    <a:pt x="238167" y="369579"/>
                  </a:lnTo>
                  <a:lnTo>
                    <a:pt x="283113" y="350612"/>
                  </a:lnTo>
                  <a:lnTo>
                    <a:pt x="321192" y="321192"/>
                  </a:lnTo>
                  <a:lnTo>
                    <a:pt x="350612" y="283113"/>
                  </a:lnTo>
                  <a:lnTo>
                    <a:pt x="369579" y="238167"/>
                  </a:lnTo>
                  <a:lnTo>
                    <a:pt x="376300" y="188150"/>
                  </a:lnTo>
                  <a:lnTo>
                    <a:pt x="369579" y="138133"/>
                  </a:lnTo>
                  <a:lnTo>
                    <a:pt x="350612" y="93187"/>
                  </a:lnTo>
                  <a:lnTo>
                    <a:pt x="321192" y="55108"/>
                  </a:lnTo>
                  <a:lnTo>
                    <a:pt x="283113" y="25688"/>
                  </a:lnTo>
                  <a:lnTo>
                    <a:pt x="238167" y="6721"/>
                  </a:lnTo>
                  <a:lnTo>
                    <a:pt x="188150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13162" y="3484435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4">
                  <a:moveTo>
                    <a:pt x="0" y="188151"/>
                  </a:moveTo>
                  <a:lnTo>
                    <a:pt x="6720" y="138133"/>
                  </a:lnTo>
                  <a:lnTo>
                    <a:pt x="25688" y="93187"/>
                  </a:lnTo>
                  <a:lnTo>
                    <a:pt x="55108" y="55108"/>
                  </a:lnTo>
                  <a:lnTo>
                    <a:pt x="93187" y="25688"/>
                  </a:lnTo>
                  <a:lnTo>
                    <a:pt x="138133" y="6720"/>
                  </a:lnTo>
                  <a:lnTo>
                    <a:pt x="188151" y="0"/>
                  </a:lnTo>
                  <a:lnTo>
                    <a:pt x="238169" y="6720"/>
                  </a:lnTo>
                  <a:lnTo>
                    <a:pt x="283114" y="25688"/>
                  </a:lnTo>
                  <a:lnTo>
                    <a:pt x="321194" y="55108"/>
                  </a:lnTo>
                  <a:lnTo>
                    <a:pt x="350614" y="93187"/>
                  </a:lnTo>
                  <a:lnTo>
                    <a:pt x="369581" y="138133"/>
                  </a:lnTo>
                  <a:lnTo>
                    <a:pt x="376302" y="188151"/>
                  </a:lnTo>
                  <a:lnTo>
                    <a:pt x="369581" y="238169"/>
                  </a:lnTo>
                  <a:lnTo>
                    <a:pt x="350614" y="283114"/>
                  </a:lnTo>
                  <a:lnTo>
                    <a:pt x="321194" y="321194"/>
                  </a:lnTo>
                  <a:lnTo>
                    <a:pt x="283114" y="350614"/>
                  </a:lnTo>
                  <a:lnTo>
                    <a:pt x="238169" y="369581"/>
                  </a:lnTo>
                  <a:lnTo>
                    <a:pt x="188151" y="376302"/>
                  </a:lnTo>
                  <a:lnTo>
                    <a:pt x="138133" y="369581"/>
                  </a:lnTo>
                  <a:lnTo>
                    <a:pt x="93187" y="350614"/>
                  </a:lnTo>
                  <a:lnTo>
                    <a:pt x="55108" y="321194"/>
                  </a:lnTo>
                  <a:lnTo>
                    <a:pt x="25688" y="283114"/>
                  </a:lnTo>
                  <a:lnTo>
                    <a:pt x="6720" y="238169"/>
                  </a:lnTo>
                  <a:lnTo>
                    <a:pt x="0" y="188151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53666" y="3356267"/>
              <a:ext cx="1959610" cy="316865"/>
            </a:xfrm>
            <a:custGeom>
              <a:avLst/>
              <a:gdLst/>
              <a:ahLst/>
              <a:cxnLst/>
              <a:rect l="l" t="t" r="r" b="b"/>
              <a:pathLst>
                <a:path w="1959610" h="316864">
                  <a:moveTo>
                    <a:pt x="0" y="0"/>
                  </a:moveTo>
                  <a:lnTo>
                    <a:pt x="1959491" y="316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35225" y="3157118"/>
              <a:ext cx="1778000" cy="515620"/>
            </a:xfrm>
            <a:custGeom>
              <a:avLst/>
              <a:gdLst/>
              <a:ahLst/>
              <a:cxnLst/>
              <a:rect l="l" t="t" r="r" b="b"/>
              <a:pathLst>
                <a:path w="1778000" h="515620">
                  <a:moveTo>
                    <a:pt x="0" y="0"/>
                  </a:moveTo>
                  <a:lnTo>
                    <a:pt x="1777941" y="515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70010" y="3672587"/>
              <a:ext cx="1743710" cy="332740"/>
            </a:xfrm>
            <a:custGeom>
              <a:avLst/>
              <a:gdLst/>
              <a:ahLst/>
              <a:cxnLst/>
              <a:rect l="l" t="t" r="r" b="b"/>
              <a:pathLst>
                <a:path w="1743710" h="332739">
                  <a:moveTo>
                    <a:pt x="0" y="332713"/>
                  </a:moveTo>
                  <a:lnTo>
                    <a:pt x="1743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22977" y="3138309"/>
              <a:ext cx="284480" cy="2686050"/>
            </a:xfrm>
            <a:custGeom>
              <a:avLst/>
              <a:gdLst/>
              <a:ahLst/>
              <a:cxnLst/>
              <a:rect l="l" t="t" r="r" b="b"/>
              <a:pathLst>
                <a:path w="284480" h="2686050">
                  <a:moveTo>
                    <a:pt x="284157" y="0"/>
                  </a:moveTo>
                  <a:lnTo>
                    <a:pt x="0" y="0"/>
                  </a:lnTo>
                  <a:lnTo>
                    <a:pt x="0" y="2685531"/>
                  </a:lnTo>
                  <a:lnTo>
                    <a:pt x="284157" y="2685531"/>
                  </a:lnTo>
                  <a:lnTo>
                    <a:pt x="284157" y="0"/>
                  </a:lnTo>
                  <a:close/>
                </a:path>
              </a:pathLst>
            </a:custGeom>
            <a:solidFill>
              <a:srgbClr val="F3CCCC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07134" y="2147595"/>
              <a:ext cx="991235" cy="3676650"/>
            </a:xfrm>
            <a:custGeom>
              <a:avLst/>
              <a:gdLst/>
              <a:ahLst/>
              <a:cxnLst/>
              <a:rect l="l" t="t" r="r" b="b"/>
              <a:pathLst>
                <a:path w="991235" h="3676650">
                  <a:moveTo>
                    <a:pt x="990714" y="0"/>
                  </a:moveTo>
                  <a:lnTo>
                    <a:pt x="0" y="990714"/>
                  </a:lnTo>
                  <a:lnTo>
                    <a:pt x="0" y="3676246"/>
                  </a:lnTo>
                  <a:lnTo>
                    <a:pt x="990714" y="2685529"/>
                  </a:lnTo>
                  <a:lnTo>
                    <a:pt x="990714" y="0"/>
                  </a:lnTo>
                  <a:close/>
                </a:path>
              </a:pathLst>
            </a:custGeom>
            <a:solidFill>
              <a:srgbClr val="C4A3A3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22977" y="2147595"/>
              <a:ext cx="1275080" cy="991235"/>
            </a:xfrm>
            <a:custGeom>
              <a:avLst/>
              <a:gdLst/>
              <a:ahLst/>
              <a:cxnLst/>
              <a:rect l="l" t="t" r="r" b="b"/>
              <a:pathLst>
                <a:path w="1275080" h="991235">
                  <a:moveTo>
                    <a:pt x="1274871" y="0"/>
                  </a:moveTo>
                  <a:lnTo>
                    <a:pt x="990709" y="0"/>
                  </a:lnTo>
                  <a:lnTo>
                    <a:pt x="0" y="990714"/>
                  </a:lnTo>
                  <a:lnTo>
                    <a:pt x="284157" y="990714"/>
                  </a:lnTo>
                  <a:lnTo>
                    <a:pt x="1274871" y="0"/>
                  </a:lnTo>
                  <a:close/>
                </a:path>
              </a:pathLst>
            </a:custGeom>
            <a:solidFill>
              <a:srgbClr val="F6D5D5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22977" y="2147595"/>
              <a:ext cx="1275080" cy="3676650"/>
            </a:xfrm>
            <a:custGeom>
              <a:avLst/>
              <a:gdLst/>
              <a:ahLst/>
              <a:cxnLst/>
              <a:rect l="l" t="t" r="r" b="b"/>
              <a:pathLst>
                <a:path w="1275080" h="3676650">
                  <a:moveTo>
                    <a:pt x="0" y="990712"/>
                  </a:moveTo>
                  <a:lnTo>
                    <a:pt x="990714" y="0"/>
                  </a:lnTo>
                  <a:lnTo>
                    <a:pt x="1274870" y="0"/>
                  </a:lnTo>
                  <a:lnTo>
                    <a:pt x="1274870" y="2685531"/>
                  </a:lnTo>
                  <a:lnTo>
                    <a:pt x="284154" y="3676242"/>
                  </a:lnTo>
                  <a:lnTo>
                    <a:pt x="0" y="3676242"/>
                  </a:lnTo>
                  <a:lnTo>
                    <a:pt x="0" y="990712"/>
                  </a:lnTo>
                  <a:close/>
                </a:path>
                <a:path w="1275080" h="3676650">
                  <a:moveTo>
                    <a:pt x="0" y="990712"/>
                  </a:moveTo>
                  <a:lnTo>
                    <a:pt x="284154" y="990712"/>
                  </a:lnTo>
                  <a:lnTo>
                    <a:pt x="1274870" y="0"/>
                  </a:lnTo>
                </a:path>
                <a:path w="1275080" h="3676650">
                  <a:moveTo>
                    <a:pt x="284154" y="990712"/>
                  </a:moveTo>
                  <a:lnTo>
                    <a:pt x="284154" y="367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373784" y="1213611"/>
            <a:ext cx="3538220" cy="1487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11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3D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Convolution</a:t>
            </a:r>
            <a:endParaRPr sz="2800">
              <a:latin typeface="Calibri"/>
              <a:cs typeface="Calibri"/>
            </a:endParaRPr>
          </a:p>
          <a:p>
            <a:pPr marL="38100" marR="30480">
              <a:lnSpc>
                <a:spcPct val="100800"/>
              </a:lnSpc>
              <a:spcBef>
                <a:spcPts val="2345"/>
              </a:spcBef>
            </a:pPr>
            <a:r>
              <a:rPr sz="2400" dirty="0">
                <a:latin typeface="Calibri"/>
                <a:cs typeface="Calibri"/>
              </a:rPr>
              <a:t>Input: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baseline="-17361" dirty="0">
                <a:latin typeface="Calibri"/>
                <a:cs typeface="Calibri"/>
              </a:rPr>
              <a:t>in</a:t>
            </a:r>
            <a:r>
              <a:rPr sz="2400" spc="240" baseline="-1736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D </a:t>
            </a:r>
            <a:r>
              <a:rPr sz="2400" spc="-10" dirty="0">
                <a:latin typeface="Calibri"/>
                <a:cs typeface="Calibri"/>
              </a:rPr>
              <a:t>Weights: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baseline="-17361" dirty="0">
                <a:latin typeface="Calibri"/>
                <a:cs typeface="Calibri"/>
              </a:rPr>
              <a:t>out</a:t>
            </a:r>
            <a:r>
              <a:rPr sz="2400" spc="232" baseline="-1736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baseline="-17361" dirty="0">
                <a:latin typeface="Calibri"/>
                <a:cs typeface="Calibri"/>
              </a:rPr>
              <a:t>in</a:t>
            </a:r>
            <a:r>
              <a:rPr sz="2400" spc="225" baseline="-1736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57</a:t>
            </a:fld>
            <a:endParaRPr spc="-25" dirty="0"/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27" name="object 27"/>
          <p:cNvSpPr txBox="1"/>
          <p:nvPr/>
        </p:nvSpPr>
        <p:spPr>
          <a:xfrm>
            <a:off x="944293" y="5861811"/>
            <a:ext cx="44513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200" spc="-37" baseline="11904" dirty="0">
                <a:latin typeface="Calibri"/>
                <a:cs typeface="Calibri"/>
              </a:rPr>
              <a:t>C</a:t>
            </a:r>
            <a:r>
              <a:rPr sz="1900" spc="-25" dirty="0">
                <a:latin typeface="Calibri"/>
                <a:cs typeface="Calibri"/>
              </a:rPr>
              <a:t>in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33282" y="5319266"/>
            <a:ext cx="3422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W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28748" y="4209794"/>
            <a:ext cx="2470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21918" y="1213611"/>
            <a:ext cx="4859020" cy="1487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So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far: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2D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Convolution</a:t>
            </a:r>
            <a:endParaRPr sz="2800">
              <a:latin typeface="Calibri"/>
              <a:cs typeface="Calibri"/>
            </a:endParaRPr>
          </a:p>
          <a:p>
            <a:pPr marL="1798955" marR="17780">
              <a:lnSpc>
                <a:spcPct val="100800"/>
              </a:lnSpc>
              <a:spcBef>
                <a:spcPts val="2345"/>
              </a:spcBef>
            </a:pPr>
            <a:r>
              <a:rPr sz="2400" dirty="0">
                <a:latin typeface="Calibri"/>
                <a:cs typeface="Calibri"/>
              </a:rPr>
              <a:t>Input: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baseline="-17361" dirty="0">
                <a:latin typeface="Calibri"/>
                <a:cs typeface="Calibri"/>
              </a:rPr>
              <a:t>in</a:t>
            </a:r>
            <a:r>
              <a:rPr sz="2400" spc="232" baseline="-1736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W </a:t>
            </a:r>
            <a:r>
              <a:rPr sz="2400" spc="-10" dirty="0">
                <a:latin typeface="Calibri"/>
                <a:cs typeface="Calibri"/>
              </a:rPr>
              <a:t>Weights: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baseline="-17361" dirty="0">
                <a:latin typeface="Calibri"/>
                <a:cs typeface="Calibri"/>
              </a:rPr>
              <a:t>out</a:t>
            </a:r>
            <a:r>
              <a:rPr sz="2400" spc="232" baseline="-1736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baseline="-17361" dirty="0">
                <a:latin typeface="Calibri"/>
                <a:cs typeface="Calibri"/>
              </a:rPr>
              <a:t>in</a:t>
            </a:r>
            <a:r>
              <a:rPr sz="2400" spc="225" baseline="-1736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466562" y="4014722"/>
            <a:ext cx="209677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latin typeface="Calibri"/>
                <a:cs typeface="Calibri"/>
              </a:rPr>
              <a:t>C</a:t>
            </a:r>
            <a:r>
              <a:rPr sz="2850" spc="-37" baseline="-17543" dirty="0">
                <a:latin typeface="Calibri"/>
                <a:cs typeface="Calibri"/>
              </a:rPr>
              <a:t>in</a:t>
            </a:r>
            <a:r>
              <a:rPr sz="2800" spc="-25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dim </a:t>
            </a:r>
            <a:r>
              <a:rPr sz="2800" spc="-10" dirty="0">
                <a:latin typeface="Calibri"/>
                <a:cs typeface="Calibri"/>
              </a:rPr>
              <a:t>vector </a:t>
            </a:r>
            <a:r>
              <a:rPr sz="2800" dirty="0">
                <a:latin typeface="Calibri"/>
                <a:cs typeface="Calibri"/>
              </a:rPr>
              <a:t>at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each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point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volume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616112" y="5791706"/>
            <a:ext cx="3422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W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070160" y="5157723"/>
            <a:ext cx="2444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574261" y="3786122"/>
            <a:ext cx="2470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Calibri"/>
                <a:cs typeface="Calibri"/>
              </a:rPr>
              <a:t>H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4202150"/>
            <a:ext cx="12205335" cy="2662555"/>
            <a:chOff x="-6350" y="4202150"/>
            <a:chExt cx="12205335" cy="2662555"/>
          </a:xfrm>
        </p:grpSpPr>
        <p:sp>
          <p:nvSpPr>
            <p:cNvPr id="3" name="object 3"/>
            <p:cNvSpPr/>
            <p:nvPr/>
          </p:nvSpPr>
          <p:spPr>
            <a:xfrm>
              <a:off x="1575447" y="4866225"/>
              <a:ext cx="96520" cy="501015"/>
            </a:xfrm>
            <a:custGeom>
              <a:avLst/>
              <a:gdLst/>
              <a:ahLst/>
              <a:cxnLst/>
              <a:rect l="l" t="t" r="r" b="b"/>
              <a:pathLst>
                <a:path w="96519" h="501014">
                  <a:moveTo>
                    <a:pt x="96009" y="0"/>
                  </a:moveTo>
                  <a:lnTo>
                    <a:pt x="0" y="0"/>
                  </a:lnTo>
                  <a:lnTo>
                    <a:pt x="0" y="500806"/>
                  </a:lnTo>
                  <a:lnTo>
                    <a:pt x="96009" y="500806"/>
                  </a:lnTo>
                  <a:lnTo>
                    <a:pt x="96009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71459" y="4756289"/>
              <a:ext cx="110489" cy="610870"/>
            </a:xfrm>
            <a:custGeom>
              <a:avLst/>
              <a:gdLst/>
              <a:ahLst/>
              <a:cxnLst/>
              <a:rect l="l" t="t" r="r" b="b"/>
              <a:pathLst>
                <a:path w="110489" h="610870">
                  <a:moveTo>
                    <a:pt x="109943" y="0"/>
                  </a:moveTo>
                  <a:lnTo>
                    <a:pt x="0" y="109943"/>
                  </a:lnTo>
                  <a:lnTo>
                    <a:pt x="0" y="610743"/>
                  </a:lnTo>
                  <a:lnTo>
                    <a:pt x="109943" y="500811"/>
                  </a:lnTo>
                  <a:lnTo>
                    <a:pt x="109943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75447" y="4756289"/>
              <a:ext cx="206375" cy="110489"/>
            </a:xfrm>
            <a:custGeom>
              <a:avLst/>
              <a:gdLst/>
              <a:ahLst/>
              <a:cxnLst/>
              <a:rect l="l" t="t" r="r" b="b"/>
              <a:pathLst>
                <a:path w="206375" h="110489">
                  <a:moveTo>
                    <a:pt x="205955" y="0"/>
                  </a:moveTo>
                  <a:lnTo>
                    <a:pt x="109943" y="0"/>
                  </a:lnTo>
                  <a:lnTo>
                    <a:pt x="0" y="109943"/>
                  </a:lnTo>
                  <a:lnTo>
                    <a:pt x="96011" y="109943"/>
                  </a:lnTo>
                  <a:lnTo>
                    <a:pt x="205955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75447" y="4756289"/>
              <a:ext cx="206375" cy="610870"/>
            </a:xfrm>
            <a:custGeom>
              <a:avLst/>
              <a:gdLst/>
              <a:ahLst/>
              <a:cxnLst/>
              <a:rect l="l" t="t" r="r" b="b"/>
              <a:pathLst>
                <a:path w="206375" h="610870">
                  <a:moveTo>
                    <a:pt x="0" y="109940"/>
                  </a:moveTo>
                  <a:lnTo>
                    <a:pt x="109940" y="0"/>
                  </a:lnTo>
                  <a:lnTo>
                    <a:pt x="205949" y="0"/>
                  </a:lnTo>
                  <a:lnTo>
                    <a:pt x="205949" y="500807"/>
                  </a:lnTo>
                  <a:lnTo>
                    <a:pt x="96009" y="610747"/>
                  </a:lnTo>
                  <a:lnTo>
                    <a:pt x="0" y="610747"/>
                  </a:lnTo>
                  <a:lnTo>
                    <a:pt x="0" y="109940"/>
                  </a:lnTo>
                  <a:close/>
                </a:path>
                <a:path w="206375" h="610870">
                  <a:moveTo>
                    <a:pt x="0" y="109940"/>
                  </a:moveTo>
                  <a:lnTo>
                    <a:pt x="96009" y="109940"/>
                  </a:lnTo>
                  <a:lnTo>
                    <a:pt x="205949" y="0"/>
                  </a:lnTo>
                </a:path>
                <a:path w="206375" h="610870">
                  <a:moveTo>
                    <a:pt x="96009" y="109940"/>
                  </a:moveTo>
                  <a:lnTo>
                    <a:pt x="96009" y="610747"/>
                  </a:lnTo>
                </a:path>
              </a:pathLst>
            </a:custGeom>
            <a:ln w="1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4335" y="4948031"/>
              <a:ext cx="227254" cy="22725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67776" y="4884115"/>
              <a:ext cx="1096010" cy="177165"/>
            </a:xfrm>
            <a:custGeom>
              <a:avLst/>
              <a:gdLst/>
              <a:ahLst/>
              <a:cxnLst/>
              <a:rect l="l" t="t" r="r" b="b"/>
              <a:pathLst>
                <a:path w="1096010" h="177164">
                  <a:moveTo>
                    <a:pt x="0" y="0"/>
                  </a:moveTo>
                  <a:lnTo>
                    <a:pt x="1095727" y="176881"/>
                  </a:lnTo>
                </a:path>
              </a:pathLst>
            </a:custGeom>
            <a:ln w="1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67204" y="4777600"/>
              <a:ext cx="994410" cy="288290"/>
            </a:xfrm>
            <a:custGeom>
              <a:avLst/>
              <a:gdLst/>
              <a:ahLst/>
              <a:cxnLst/>
              <a:rect l="l" t="t" r="r" b="b"/>
              <a:pathLst>
                <a:path w="994410" h="288289">
                  <a:moveTo>
                    <a:pt x="0" y="0"/>
                  </a:moveTo>
                  <a:lnTo>
                    <a:pt x="994206" y="288243"/>
                  </a:lnTo>
                </a:path>
              </a:pathLst>
            </a:custGeom>
            <a:ln w="1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88502" y="5061666"/>
              <a:ext cx="975360" cy="186055"/>
            </a:xfrm>
            <a:custGeom>
              <a:avLst/>
              <a:gdLst/>
              <a:ahLst/>
              <a:cxnLst/>
              <a:rect l="l" t="t" r="r" b="b"/>
              <a:pathLst>
                <a:path w="975360" h="186054">
                  <a:moveTo>
                    <a:pt x="0" y="186049"/>
                  </a:moveTo>
                  <a:lnTo>
                    <a:pt x="974751" y="0"/>
                  </a:lnTo>
                </a:path>
              </a:pathLst>
            </a:custGeom>
            <a:ln w="1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49351" y="4761337"/>
              <a:ext cx="158750" cy="1508125"/>
            </a:xfrm>
            <a:custGeom>
              <a:avLst/>
              <a:gdLst/>
              <a:ahLst/>
              <a:cxnLst/>
              <a:rect l="l" t="t" r="r" b="b"/>
              <a:pathLst>
                <a:path w="158750" h="1508125">
                  <a:moveTo>
                    <a:pt x="158288" y="0"/>
                  </a:moveTo>
                  <a:lnTo>
                    <a:pt x="0" y="0"/>
                  </a:lnTo>
                  <a:lnTo>
                    <a:pt x="0" y="1507617"/>
                  </a:lnTo>
                  <a:lnTo>
                    <a:pt x="158288" y="1507617"/>
                  </a:lnTo>
                  <a:lnTo>
                    <a:pt x="158288" y="0"/>
                  </a:lnTo>
                  <a:close/>
                </a:path>
              </a:pathLst>
            </a:custGeom>
            <a:solidFill>
              <a:srgbClr val="F3CCCC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07642" y="4209452"/>
              <a:ext cx="552450" cy="2059939"/>
            </a:xfrm>
            <a:custGeom>
              <a:avLst/>
              <a:gdLst/>
              <a:ahLst/>
              <a:cxnLst/>
              <a:rect l="l" t="t" r="r" b="b"/>
              <a:pathLst>
                <a:path w="552450" h="2059939">
                  <a:moveTo>
                    <a:pt x="551878" y="0"/>
                  </a:moveTo>
                  <a:lnTo>
                    <a:pt x="0" y="551891"/>
                  </a:lnTo>
                  <a:lnTo>
                    <a:pt x="0" y="2059501"/>
                  </a:lnTo>
                  <a:lnTo>
                    <a:pt x="551878" y="1507620"/>
                  </a:lnTo>
                  <a:lnTo>
                    <a:pt x="551878" y="0"/>
                  </a:lnTo>
                  <a:close/>
                </a:path>
              </a:pathLst>
            </a:custGeom>
            <a:solidFill>
              <a:srgbClr val="C4A3A3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49351" y="4209452"/>
              <a:ext cx="710565" cy="552450"/>
            </a:xfrm>
            <a:custGeom>
              <a:avLst/>
              <a:gdLst/>
              <a:ahLst/>
              <a:cxnLst/>
              <a:rect l="l" t="t" r="r" b="b"/>
              <a:pathLst>
                <a:path w="710564" h="552450">
                  <a:moveTo>
                    <a:pt x="710170" y="0"/>
                  </a:moveTo>
                  <a:lnTo>
                    <a:pt x="551877" y="0"/>
                  </a:lnTo>
                  <a:lnTo>
                    <a:pt x="0" y="551891"/>
                  </a:lnTo>
                  <a:lnTo>
                    <a:pt x="158291" y="551891"/>
                  </a:lnTo>
                  <a:lnTo>
                    <a:pt x="710170" y="0"/>
                  </a:lnTo>
                  <a:close/>
                </a:path>
              </a:pathLst>
            </a:custGeom>
            <a:solidFill>
              <a:srgbClr val="F6D5D5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49351" y="4209452"/>
              <a:ext cx="710565" cy="2059939"/>
            </a:xfrm>
            <a:custGeom>
              <a:avLst/>
              <a:gdLst/>
              <a:ahLst/>
              <a:cxnLst/>
              <a:rect l="l" t="t" r="r" b="b"/>
              <a:pathLst>
                <a:path w="710564" h="2059939">
                  <a:moveTo>
                    <a:pt x="0" y="551881"/>
                  </a:moveTo>
                  <a:lnTo>
                    <a:pt x="551881" y="0"/>
                  </a:lnTo>
                  <a:lnTo>
                    <a:pt x="710171" y="0"/>
                  </a:lnTo>
                  <a:lnTo>
                    <a:pt x="710171" y="1507615"/>
                  </a:lnTo>
                  <a:lnTo>
                    <a:pt x="158289" y="2059496"/>
                  </a:lnTo>
                  <a:lnTo>
                    <a:pt x="0" y="2059496"/>
                  </a:lnTo>
                  <a:lnTo>
                    <a:pt x="0" y="551881"/>
                  </a:lnTo>
                  <a:close/>
                </a:path>
                <a:path w="710564" h="2059939">
                  <a:moveTo>
                    <a:pt x="0" y="551881"/>
                  </a:moveTo>
                  <a:lnTo>
                    <a:pt x="158289" y="551881"/>
                  </a:lnTo>
                  <a:lnTo>
                    <a:pt x="710171" y="0"/>
                  </a:lnTo>
                </a:path>
                <a:path w="710564" h="2059939">
                  <a:moveTo>
                    <a:pt x="158289" y="551881"/>
                  </a:moveTo>
                  <a:lnTo>
                    <a:pt x="158289" y="2059496"/>
                  </a:lnTo>
                </a:path>
              </a:pathLst>
            </a:custGeom>
            <a:ln w="1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Components</a:t>
            </a:r>
            <a:r>
              <a:rPr spc="-7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spc="-10" dirty="0"/>
              <a:t>Convolutional</a:t>
            </a:r>
            <a:r>
              <a:rPr spc="-70" dirty="0"/>
              <a:t> </a:t>
            </a:r>
            <a:r>
              <a:rPr spc="-10" dirty="0"/>
              <a:t>Network</a:t>
            </a: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89120" y="4261103"/>
            <a:ext cx="2407920" cy="1901952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83342" y="3632958"/>
            <a:ext cx="2729230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25"/>
              </a:lnSpc>
            </a:pPr>
            <a:r>
              <a:rPr sz="2800" dirty="0">
                <a:latin typeface="Calibri"/>
                <a:cs typeface="Calibri"/>
              </a:rPr>
              <a:t>Convolution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Layers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44517" y="3594098"/>
            <a:ext cx="207581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Pooling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Layers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82508" y="1185415"/>
            <a:ext cx="8209915" cy="156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50"/>
              </a:lnSpc>
              <a:tabLst>
                <a:tab pos="5412740" algn="l"/>
              </a:tabLst>
            </a:pPr>
            <a:r>
              <a:rPr sz="2800" spc="-25" dirty="0">
                <a:latin typeface="Calibri"/>
                <a:cs typeface="Calibri"/>
              </a:rPr>
              <a:t>Fully-</a:t>
            </a:r>
            <a:r>
              <a:rPr sz="2800" dirty="0">
                <a:latin typeface="Calibri"/>
                <a:cs typeface="Calibri"/>
              </a:rPr>
              <a:t>Connected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Layers</a:t>
            </a:r>
            <a:r>
              <a:rPr sz="2800" dirty="0">
                <a:latin typeface="Calibri"/>
                <a:cs typeface="Calibri"/>
              </a:rPr>
              <a:t>	Activation</a:t>
            </a:r>
            <a:r>
              <a:rPr sz="2800" spc="-1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Function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90"/>
              </a:spcBef>
            </a:pPr>
            <a:endParaRPr sz="2800">
              <a:latin typeface="Calibri"/>
              <a:cs typeface="Calibri"/>
            </a:endParaRPr>
          </a:p>
          <a:p>
            <a:pPr marL="248920">
              <a:lnSpc>
                <a:spcPct val="100000"/>
              </a:lnSpc>
              <a:tabLst>
                <a:tab pos="1471930" algn="l"/>
                <a:tab pos="2788920" algn="l"/>
              </a:tabLst>
            </a:pPr>
            <a:r>
              <a:rPr sz="3300" spc="-75" baseline="6313" dirty="0">
                <a:latin typeface="Calibri"/>
                <a:cs typeface="Calibri"/>
              </a:rPr>
              <a:t>x</a:t>
            </a:r>
            <a:r>
              <a:rPr sz="3300" baseline="6313" dirty="0">
                <a:latin typeface="Calibri"/>
                <a:cs typeface="Calibri"/>
              </a:rPr>
              <a:t>	</a:t>
            </a:r>
            <a:r>
              <a:rPr sz="2200" spc="-50" dirty="0">
                <a:latin typeface="Calibri"/>
                <a:cs typeface="Calibri"/>
              </a:rPr>
              <a:t>h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0" dirty="0"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787550" y="1712976"/>
            <a:ext cx="7571105" cy="1573530"/>
            <a:chOff x="1787550" y="1712976"/>
            <a:chExt cx="7571105" cy="1573530"/>
          </a:xfrm>
        </p:grpSpPr>
        <p:sp>
          <p:nvSpPr>
            <p:cNvPr id="21" name="object 21"/>
            <p:cNvSpPr/>
            <p:nvPr/>
          </p:nvSpPr>
          <p:spPr>
            <a:xfrm>
              <a:off x="1791995" y="1887943"/>
              <a:ext cx="412115" cy="1341755"/>
            </a:xfrm>
            <a:custGeom>
              <a:avLst/>
              <a:gdLst/>
              <a:ahLst/>
              <a:cxnLst/>
              <a:rect l="l" t="t" r="r" b="b"/>
              <a:pathLst>
                <a:path w="412114" h="1341755">
                  <a:moveTo>
                    <a:pt x="412047" y="0"/>
                  </a:moveTo>
                  <a:lnTo>
                    <a:pt x="0" y="0"/>
                  </a:lnTo>
                  <a:lnTo>
                    <a:pt x="0" y="1341348"/>
                  </a:lnTo>
                  <a:lnTo>
                    <a:pt x="412047" y="1341348"/>
                  </a:lnTo>
                  <a:lnTo>
                    <a:pt x="412047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91995" y="1887943"/>
              <a:ext cx="412115" cy="1341755"/>
            </a:xfrm>
            <a:custGeom>
              <a:avLst/>
              <a:gdLst/>
              <a:ahLst/>
              <a:cxnLst/>
              <a:rect l="l" t="t" r="r" b="b"/>
              <a:pathLst>
                <a:path w="412114" h="1341755">
                  <a:moveTo>
                    <a:pt x="0" y="0"/>
                  </a:moveTo>
                  <a:lnTo>
                    <a:pt x="412047" y="0"/>
                  </a:lnTo>
                  <a:lnTo>
                    <a:pt x="412047" y="1341345"/>
                  </a:lnTo>
                  <a:lnTo>
                    <a:pt x="0" y="1341345"/>
                  </a:lnTo>
                  <a:lnTo>
                    <a:pt x="0" y="0"/>
                  </a:lnTo>
                  <a:close/>
                </a:path>
              </a:pathLst>
            </a:custGeom>
            <a:ln w="8766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28137" y="2194787"/>
              <a:ext cx="412115" cy="789305"/>
            </a:xfrm>
            <a:custGeom>
              <a:avLst/>
              <a:gdLst/>
              <a:ahLst/>
              <a:cxnLst/>
              <a:rect l="l" t="t" r="r" b="b"/>
              <a:pathLst>
                <a:path w="412114" h="789305">
                  <a:moveTo>
                    <a:pt x="412047" y="0"/>
                  </a:moveTo>
                  <a:lnTo>
                    <a:pt x="0" y="0"/>
                  </a:lnTo>
                  <a:lnTo>
                    <a:pt x="0" y="789026"/>
                  </a:lnTo>
                  <a:lnTo>
                    <a:pt x="412047" y="789026"/>
                  </a:lnTo>
                  <a:lnTo>
                    <a:pt x="412047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28137" y="2194788"/>
              <a:ext cx="412115" cy="789305"/>
            </a:xfrm>
            <a:custGeom>
              <a:avLst/>
              <a:gdLst/>
              <a:ahLst/>
              <a:cxnLst/>
              <a:rect l="l" t="t" r="r" b="b"/>
              <a:pathLst>
                <a:path w="412114" h="789305">
                  <a:moveTo>
                    <a:pt x="0" y="0"/>
                  </a:moveTo>
                  <a:lnTo>
                    <a:pt x="412047" y="0"/>
                  </a:lnTo>
                  <a:lnTo>
                    <a:pt x="412047" y="789026"/>
                  </a:lnTo>
                  <a:lnTo>
                    <a:pt x="0" y="789026"/>
                  </a:lnTo>
                  <a:lnTo>
                    <a:pt x="0" y="0"/>
                  </a:lnTo>
                  <a:close/>
                </a:path>
              </a:pathLst>
            </a:custGeom>
            <a:ln w="8766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204034" y="2983814"/>
              <a:ext cx="832485" cy="250825"/>
            </a:xfrm>
            <a:custGeom>
              <a:avLst/>
              <a:gdLst/>
              <a:ahLst/>
              <a:cxnLst/>
              <a:rect l="l" t="t" r="r" b="b"/>
              <a:pathLst>
                <a:path w="832485" h="250825">
                  <a:moveTo>
                    <a:pt x="0" y="250380"/>
                  </a:moveTo>
                  <a:lnTo>
                    <a:pt x="832302" y="0"/>
                  </a:lnTo>
                </a:path>
              </a:pathLst>
            </a:custGeom>
            <a:ln w="8766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04034" y="1896706"/>
              <a:ext cx="840105" cy="302260"/>
            </a:xfrm>
            <a:custGeom>
              <a:avLst/>
              <a:gdLst/>
              <a:ahLst/>
              <a:cxnLst/>
              <a:rect l="l" t="t" r="r" b="b"/>
              <a:pathLst>
                <a:path w="840105" h="302260">
                  <a:moveTo>
                    <a:pt x="0" y="0"/>
                  </a:moveTo>
                  <a:lnTo>
                    <a:pt x="839751" y="302001"/>
                  </a:lnTo>
                </a:path>
              </a:pathLst>
            </a:custGeom>
            <a:ln w="8766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334408" y="2370129"/>
              <a:ext cx="412115" cy="438784"/>
            </a:xfrm>
            <a:custGeom>
              <a:avLst/>
              <a:gdLst/>
              <a:ahLst/>
              <a:cxnLst/>
              <a:rect l="l" t="t" r="r" b="b"/>
              <a:pathLst>
                <a:path w="412114" h="438785">
                  <a:moveTo>
                    <a:pt x="412047" y="0"/>
                  </a:moveTo>
                  <a:lnTo>
                    <a:pt x="0" y="0"/>
                  </a:lnTo>
                  <a:lnTo>
                    <a:pt x="0" y="438348"/>
                  </a:lnTo>
                  <a:lnTo>
                    <a:pt x="412047" y="438348"/>
                  </a:lnTo>
                  <a:lnTo>
                    <a:pt x="412047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334408" y="2370124"/>
              <a:ext cx="412115" cy="438784"/>
            </a:xfrm>
            <a:custGeom>
              <a:avLst/>
              <a:gdLst/>
              <a:ahLst/>
              <a:cxnLst/>
              <a:rect l="l" t="t" r="r" b="b"/>
              <a:pathLst>
                <a:path w="412114" h="438785">
                  <a:moveTo>
                    <a:pt x="0" y="0"/>
                  </a:moveTo>
                  <a:lnTo>
                    <a:pt x="412047" y="0"/>
                  </a:lnTo>
                  <a:lnTo>
                    <a:pt x="412047" y="438348"/>
                  </a:lnTo>
                  <a:lnTo>
                    <a:pt x="0" y="438348"/>
                  </a:lnTo>
                  <a:lnTo>
                    <a:pt x="0" y="0"/>
                  </a:lnTo>
                  <a:close/>
                </a:path>
              </a:pathLst>
            </a:custGeom>
            <a:ln w="8766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22650" y="2194788"/>
              <a:ext cx="920750" cy="184785"/>
            </a:xfrm>
            <a:custGeom>
              <a:avLst/>
              <a:gdLst/>
              <a:ahLst/>
              <a:cxnLst/>
              <a:rect l="l" t="t" r="r" b="b"/>
              <a:pathLst>
                <a:path w="920750" h="184785">
                  <a:moveTo>
                    <a:pt x="0" y="0"/>
                  </a:moveTo>
                  <a:lnTo>
                    <a:pt x="920635" y="184403"/>
                  </a:lnTo>
                </a:path>
              </a:pathLst>
            </a:custGeom>
            <a:ln w="8766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40176" y="2799703"/>
              <a:ext cx="891540" cy="184785"/>
            </a:xfrm>
            <a:custGeom>
              <a:avLst/>
              <a:gdLst/>
              <a:ahLst/>
              <a:cxnLst/>
              <a:rect l="l" t="t" r="r" b="b"/>
              <a:pathLst>
                <a:path w="891539" h="184785">
                  <a:moveTo>
                    <a:pt x="0" y="184403"/>
                  </a:moveTo>
                  <a:lnTo>
                    <a:pt x="891372" y="0"/>
                  </a:lnTo>
                </a:path>
              </a:pathLst>
            </a:custGeom>
            <a:ln w="8766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40168" y="1712976"/>
              <a:ext cx="1918377" cy="1573036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8598116" y="3594098"/>
            <a:ext cx="20561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Calibri"/>
                <a:cs typeface="Calibri"/>
              </a:rPr>
              <a:t>Normalization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08721" y="1122032"/>
            <a:ext cx="10688320" cy="5264785"/>
            <a:chOff x="208721" y="1122032"/>
            <a:chExt cx="10688320" cy="5264785"/>
          </a:xfrm>
        </p:grpSpPr>
        <p:sp>
          <p:nvSpPr>
            <p:cNvPr id="34" name="object 34"/>
            <p:cNvSpPr/>
            <p:nvPr/>
          </p:nvSpPr>
          <p:spPr>
            <a:xfrm>
              <a:off x="208711" y="1122032"/>
              <a:ext cx="10157460" cy="5264785"/>
            </a:xfrm>
            <a:custGeom>
              <a:avLst/>
              <a:gdLst/>
              <a:ahLst/>
              <a:cxnLst/>
              <a:rect l="l" t="t" r="r" b="b"/>
              <a:pathLst>
                <a:path w="10157460" h="5264785">
                  <a:moveTo>
                    <a:pt x="3806698" y="2390432"/>
                  </a:moveTo>
                  <a:lnTo>
                    <a:pt x="0" y="2390432"/>
                  </a:lnTo>
                  <a:lnTo>
                    <a:pt x="0" y="5264747"/>
                  </a:lnTo>
                  <a:lnTo>
                    <a:pt x="3806698" y="5264747"/>
                  </a:lnTo>
                  <a:lnTo>
                    <a:pt x="3806698" y="2390432"/>
                  </a:lnTo>
                  <a:close/>
                </a:path>
                <a:path w="10157460" h="5264785">
                  <a:moveTo>
                    <a:pt x="10157181" y="0"/>
                  </a:moveTo>
                  <a:lnTo>
                    <a:pt x="629488" y="0"/>
                  </a:lnTo>
                  <a:lnTo>
                    <a:pt x="629488" y="2368613"/>
                  </a:lnTo>
                  <a:lnTo>
                    <a:pt x="10157181" y="2368613"/>
                  </a:lnTo>
                  <a:lnTo>
                    <a:pt x="10157181" y="0"/>
                  </a:lnTo>
                  <a:close/>
                </a:path>
              </a:pathLst>
            </a:custGeom>
            <a:solidFill>
              <a:srgbClr val="FFFFFF">
                <a:alpha val="741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461804" y="4922164"/>
              <a:ext cx="1435100" cy="25400"/>
            </a:xfrm>
            <a:custGeom>
              <a:avLst/>
              <a:gdLst/>
              <a:ahLst/>
              <a:cxnLst/>
              <a:rect l="l" t="t" r="r" b="b"/>
              <a:pathLst>
                <a:path w="1435100" h="25400">
                  <a:moveTo>
                    <a:pt x="143510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1435100" y="25400"/>
                  </a:lnTo>
                  <a:lnTo>
                    <a:pt x="1435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8576106" y="4828032"/>
            <a:ext cx="33782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185" dirty="0">
                <a:latin typeface="Cambria Math"/>
                <a:cs typeface="Cambria Math"/>
              </a:rPr>
              <a:t>𝑖,j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338743" y="4390645"/>
            <a:ext cx="2574925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6490">
              <a:lnSpc>
                <a:spcPts val="2870"/>
              </a:lnSpc>
              <a:spcBef>
                <a:spcPts val="100"/>
              </a:spcBef>
            </a:pPr>
            <a:r>
              <a:rPr sz="4800" spc="225" baseline="11284" dirty="0">
                <a:latin typeface="Cambria Math"/>
                <a:cs typeface="Cambria Math"/>
              </a:rPr>
              <a:t>𝑥</a:t>
            </a:r>
            <a:r>
              <a:rPr sz="2300" spc="150" dirty="0">
                <a:latin typeface="Cambria Math"/>
                <a:cs typeface="Cambria Math"/>
              </a:rPr>
              <a:t>𝑖,j</a:t>
            </a:r>
            <a:r>
              <a:rPr sz="2300" spc="440" dirty="0">
                <a:latin typeface="Cambria Math"/>
                <a:cs typeface="Cambria Math"/>
              </a:rPr>
              <a:t> </a:t>
            </a:r>
            <a:r>
              <a:rPr sz="4800" baseline="11284" dirty="0">
                <a:latin typeface="Cambria Math"/>
                <a:cs typeface="Cambria Math"/>
              </a:rPr>
              <a:t>− </a:t>
            </a:r>
            <a:r>
              <a:rPr sz="4800" spc="307" baseline="11284" dirty="0">
                <a:latin typeface="Cambria Math"/>
                <a:cs typeface="Cambria Math"/>
              </a:rPr>
              <a:t>𝜇</a:t>
            </a:r>
            <a:r>
              <a:rPr sz="2300" spc="204" dirty="0">
                <a:latin typeface="Cambria Math"/>
                <a:cs typeface="Cambria Math"/>
              </a:rPr>
              <a:t>j</a:t>
            </a:r>
            <a:endParaRPr sz="2300">
              <a:latin typeface="Cambria Math"/>
              <a:cs typeface="Cambria Math"/>
            </a:endParaRPr>
          </a:p>
          <a:p>
            <a:pPr marL="38100">
              <a:lnSpc>
                <a:spcPts val="2870"/>
              </a:lnSpc>
              <a:tabLst>
                <a:tab pos="704850" algn="l"/>
              </a:tabLst>
            </a:pPr>
            <a:r>
              <a:rPr sz="3200" spc="-1150" dirty="0">
                <a:latin typeface="Cambria Math"/>
                <a:cs typeface="Cambria Math"/>
              </a:rPr>
              <a:t>𝑥</a:t>
            </a:r>
            <a:r>
              <a:rPr sz="3200" spc="165" dirty="0">
                <a:latin typeface="Cambria Math"/>
                <a:cs typeface="Cambria Math"/>
              </a:rPr>
              <a:t>!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=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466783" y="5023764"/>
            <a:ext cx="1430655" cy="907415"/>
          </a:xfrm>
          <a:custGeom>
            <a:avLst/>
            <a:gdLst/>
            <a:ahLst/>
            <a:cxnLst/>
            <a:rect l="l" t="t" r="r" b="b"/>
            <a:pathLst>
              <a:path w="1430654" h="907414">
                <a:moveTo>
                  <a:pt x="1430121" y="0"/>
                </a:moveTo>
                <a:lnTo>
                  <a:pt x="299821" y="0"/>
                </a:lnTo>
                <a:lnTo>
                  <a:pt x="299821" y="596"/>
                </a:lnTo>
                <a:lnTo>
                  <a:pt x="251015" y="596"/>
                </a:lnTo>
                <a:lnTo>
                  <a:pt x="168465" y="835030"/>
                </a:lnTo>
                <a:lnTo>
                  <a:pt x="68859" y="650681"/>
                </a:lnTo>
                <a:lnTo>
                  <a:pt x="0" y="686996"/>
                </a:lnTo>
                <a:lnTo>
                  <a:pt x="7734" y="701085"/>
                </a:lnTo>
                <a:lnTo>
                  <a:pt x="44056" y="682035"/>
                </a:lnTo>
                <a:lnTo>
                  <a:pt x="166484" y="907063"/>
                </a:lnTo>
                <a:lnTo>
                  <a:pt x="184937" y="907063"/>
                </a:lnTo>
                <a:lnTo>
                  <a:pt x="273240" y="26987"/>
                </a:lnTo>
                <a:lnTo>
                  <a:pt x="312927" y="26987"/>
                </a:lnTo>
                <a:lnTo>
                  <a:pt x="312927" y="25400"/>
                </a:lnTo>
                <a:lnTo>
                  <a:pt x="1430121" y="25400"/>
                </a:lnTo>
                <a:lnTo>
                  <a:pt x="14301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9926307" y="5394960"/>
            <a:ext cx="1625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415" dirty="0">
                <a:latin typeface="Cambria Math"/>
                <a:cs typeface="Cambria Math"/>
              </a:rPr>
              <a:t>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726726" y="5167884"/>
            <a:ext cx="11957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spc="110" dirty="0">
                <a:latin typeface="Cambria Math"/>
                <a:cs typeface="Cambria Math"/>
              </a:rPr>
              <a:t>𝜎</a:t>
            </a:r>
            <a:r>
              <a:rPr sz="3450" spc="165" baseline="28985" dirty="0">
                <a:latin typeface="Cambria Math"/>
                <a:cs typeface="Cambria Math"/>
              </a:rPr>
              <a:t>2</a:t>
            </a:r>
            <a:r>
              <a:rPr sz="3450" spc="540" baseline="2898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 </a:t>
            </a:r>
            <a:r>
              <a:rPr sz="3200" spc="-50" dirty="0">
                <a:latin typeface="Cambria Math"/>
                <a:cs typeface="Cambria Math"/>
              </a:rPr>
              <a:t>𝜀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734604" y="3490645"/>
            <a:ext cx="3564890" cy="2874645"/>
          </a:xfrm>
          <a:custGeom>
            <a:avLst/>
            <a:gdLst/>
            <a:ahLst/>
            <a:cxnLst/>
            <a:rect l="l" t="t" r="r" b="b"/>
            <a:pathLst>
              <a:path w="3564890" h="2874645">
                <a:moveTo>
                  <a:pt x="3564813" y="0"/>
                </a:moveTo>
                <a:lnTo>
                  <a:pt x="0" y="0"/>
                </a:lnTo>
                <a:lnTo>
                  <a:pt x="0" y="2874308"/>
                </a:lnTo>
                <a:lnTo>
                  <a:pt x="3564813" y="2874308"/>
                </a:lnTo>
                <a:lnTo>
                  <a:pt x="3564813" y="0"/>
                </a:lnTo>
                <a:close/>
              </a:path>
            </a:pathLst>
          </a:custGeom>
          <a:solidFill>
            <a:srgbClr val="FFFFFF">
              <a:alpha val="741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58</a:t>
            </a:fld>
            <a:endParaRPr spc="-25" dirty="0"/>
          </a:p>
        </p:txBody>
      </p:sp>
      <p:sp>
        <p:nvSpPr>
          <p:cNvPr id="44" name="object 44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sz="3900" dirty="0"/>
              <a:t>Pooling</a:t>
            </a:r>
            <a:r>
              <a:rPr sz="3900" spc="-5" dirty="0"/>
              <a:t> </a:t>
            </a:r>
            <a:r>
              <a:rPr sz="3900" dirty="0"/>
              <a:t>Layers</a:t>
            </a:r>
            <a:r>
              <a:rPr sz="4000" dirty="0"/>
              <a:t>:</a:t>
            </a:r>
            <a:r>
              <a:rPr sz="4000" spc="-40" dirty="0"/>
              <a:t> </a:t>
            </a:r>
            <a:r>
              <a:rPr sz="4000" dirty="0"/>
              <a:t>Another</a:t>
            </a:r>
            <a:r>
              <a:rPr sz="4000" spc="-45" dirty="0"/>
              <a:t> </a:t>
            </a:r>
            <a:r>
              <a:rPr sz="4000" dirty="0"/>
              <a:t>way</a:t>
            </a:r>
            <a:r>
              <a:rPr sz="4000" spc="-40" dirty="0"/>
              <a:t> </a:t>
            </a:r>
            <a:r>
              <a:rPr sz="4000" dirty="0"/>
              <a:t>to</a:t>
            </a:r>
            <a:r>
              <a:rPr sz="4000" spc="-30" dirty="0"/>
              <a:t> </a:t>
            </a:r>
            <a:r>
              <a:rPr sz="4000" spc="-10" dirty="0"/>
              <a:t>downsample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2872" y="1807464"/>
            <a:ext cx="5824728" cy="422170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943011" y="1429003"/>
            <a:ext cx="1794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64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224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224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06516" y="1828800"/>
            <a:ext cx="1971039" cy="462280"/>
          </a:xfrm>
          <a:custGeom>
            <a:avLst/>
            <a:gdLst/>
            <a:ahLst/>
            <a:cxnLst/>
            <a:rect l="l" t="t" r="r" b="b"/>
            <a:pathLst>
              <a:path w="1971040" h="462280">
                <a:moveTo>
                  <a:pt x="1970417" y="0"/>
                </a:moveTo>
                <a:lnTo>
                  <a:pt x="0" y="0"/>
                </a:lnTo>
                <a:lnTo>
                  <a:pt x="0" y="461670"/>
                </a:lnTo>
                <a:lnTo>
                  <a:pt x="1970417" y="461670"/>
                </a:lnTo>
                <a:lnTo>
                  <a:pt x="19704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85256" y="1837435"/>
            <a:ext cx="5556885" cy="286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64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112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112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55"/>
              </a:spcBef>
            </a:pPr>
            <a:endParaRPr sz="2400">
              <a:latin typeface="Calibri"/>
              <a:cs typeface="Calibri"/>
            </a:endParaRPr>
          </a:p>
          <a:p>
            <a:pPr marL="2491105" marR="5080">
              <a:lnSpc>
                <a:spcPts val="3790"/>
              </a:lnSpc>
            </a:pPr>
            <a:r>
              <a:rPr sz="3200" b="1" spc="-20" dirty="0">
                <a:latin typeface="Calibri"/>
                <a:cs typeface="Calibri"/>
              </a:rPr>
              <a:t>Hyperparameters</a:t>
            </a:r>
            <a:r>
              <a:rPr sz="3200" spc="-20" dirty="0">
                <a:latin typeface="Calibri"/>
                <a:cs typeface="Calibri"/>
              </a:rPr>
              <a:t>: </a:t>
            </a:r>
            <a:r>
              <a:rPr sz="3200" dirty="0">
                <a:latin typeface="Calibri"/>
                <a:cs typeface="Calibri"/>
              </a:rPr>
              <a:t>Kernel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Size</a:t>
            </a:r>
            <a:endParaRPr sz="3200">
              <a:latin typeface="Calibri"/>
              <a:cs typeface="Calibri"/>
            </a:endParaRPr>
          </a:p>
          <a:p>
            <a:pPr marL="2491105">
              <a:lnSpc>
                <a:spcPts val="3770"/>
              </a:lnSpc>
            </a:pPr>
            <a:r>
              <a:rPr sz="3200" spc="-10" dirty="0">
                <a:latin typeface="Calibri"/>
                <a:cs typeface="Calibri"/>
              </a:rPr>
              <a:t>Stride</a:t>
            </a:r>
            <a:endParaRPr sz="3200">
              <a:latin typeface="Calibri"/>
              <a:cs typeface="Calibri"/>
            </a:endParaRPr>
          </a:p>
          <a:p>
            <a:pPr marL="2491105">
              <a:lnSpc>
                <a:spcPts val="3815"/>
              </a:lnSpc>
            </a:pPr>
            <a:r>
              <a:rPr sz="3200" dirty="0">
                <a:latin typeface="Calibri"/>
                <a:cs typeface="Calibri"/>
              </a:rPr>
              <a:t>Pooling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function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59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Components</a:t>
            </a:r>
            <a:r>
              <a:rPr spc="-7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spc="-10" dirty="0"/>
              <a:t>Convolutional</a:t>
            </a:r>
            <a:r>
              <a:rPr spc="-70" dirty="0"/>
              <a:t> </a:t>
            </a:r>
            <a:r>
              <a:rPr spc="-10" dirty="0"/>
              <a:t>Network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42249" y="4202351"/>
            <a:ext cx="1839595" cy="2073910"/>
            <a:chOff x="1142249" y="4202351"/>
            <a:chExt cx="1839595" cy="2073910"/>
          </a:xfrm>
        </p:grpSpPr>
        <p:sp>
          <p:nvSpPr>
            <p:cNvPr id="4" name="object 4"/>
            <p:cNvSpPr/>
            <p:nvPr/>
          </p:nvSpPr>
          <p:spPr>
            <a:xfrm>
              <a:off x="1575447" y="4866225"/>
              <a:ext cx="96520" cy="501015"/>
            </a:xfrm>
            <a:custGeom>
              <a:avLst/>
              <a:gdLst/>
              <a:ahLst/>
              <a:cxnLst/>
              <a:rect l="l" t="t" r="r" b="b"/>
              <a:pathLst>
                <a:path w="96519" h="501014">
                  <a:moveTo>
                    <a:pt x="96009" y="0"/>
                  </a:moveTo>
                  <a:lnTo>
                    <a:pt x="0" y="0"/>
                  </a:lnTo>
                  <a:lnTo>
                    <a:pt x="0" y="500806"/>
                  </a:lnTo>
                  <a:lnTo>
                    <a:pt x="96009" y="500806"/>
                  </a:lnTo>
                  <a:lnTo>
                    <a:pt x="96009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71459" y="4756289"/>
              <a:ext cx="110489" cy="610870"/>
            </a:xfrm>
            <a:custGeom>
              <a:avLst/>
              <a:gdLst/>
              <a:ahLst/>
              <a:cxnLst/>
              <a:rect l="l" t="t" r="r" b="b"/>
              <a:pathLst>
                <a:path w="110489" h="610870">
                  <a:moveTo>
                    <a:pt x="109943" y="0"/>
                  </a:moveTo>
                  <a:lnTo>
                    <a:pt x="0" y="109943"/>
                  </a:lnTo>
                  <a:lnTo>
                    <a:pt x="0" y="610743"/>
                  </a:lnTo>
                  <a:lnTo>
                    <a:pt x="109943" y="500811"/>
                  </a:lnTo>
                  <a:lnTo>
                    <a:pt x="109943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75447" y="4756289"/>
              <a:ext cx="206375" cy="110489"/>
            </a:xfrm>
            <a:custGeom>
              <a:avLst/>
              <a:gdLst/>
              <a:ahLst/>
              <a:cxnLst/>
              <a:rect l="l" t="t" r="r" b="b"/>
              <a:pathLst>
                <a:path w="206375" h="110489">
                  <a:moveTo>
                    <a:pt x="205955" y="0"/>
                  </a:moveTo>
                  <a:lnTo>
                    <a:pt x="109943" y="0"/>
                  </a:lnTo>
                  <a:lnTo>
                    <a:pt x="0" y="109943"/>
                  </a:lnTo>
                  <a:lnTo>
                    <a:pt x="96011" y="109943"/>
                  </a:lnTo>
                  <a:lnTo>
                    <a:pt x="205955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75447" y="4756289"/>
              <a:ext cx="206375" cy="610870"/>
            </a:xfrm>
            <a:custGeom>
              <a:avLst/>
              <a:gdLst/>
              <a:ahLst/>
              <a:cxnLst/>
              <a:rect l="l" t="t" r="r" b="b"/>
              <a:pathLst>
                <a:path w="206375" h="610870">
                  <a:moveTo>
                    <a:pt x="0" y="109940"/>
                  </a:moveTo>
                  <a:lnTo>
                    <a:pt x="109940" y="0"/>
                  </a:lnTo>
                  <a:lnTo>
                    <a:pt x="205949" y="0"/>
                  </a:lnTo>
                  <a:lnTo>
                    <a:pt x="205949" y="500807"/>
                  </a:lnTo>
                  <a:lnTo>
                    <a:pt x="96009" y="610747"/>
                  </a:lnTo>
                  <a:lnTo>
                    <a:pt x="0" y="610747"/>
                  </a:lnTo>
                  <a:lnTo>
                    <a:pt x="0" y="109940"/>
                  </a:lnTo>
                  <a:close/>
                </a:path>
                <a:path w="206375" h="610870">
                  <a:moveTo>
                    <a:pt x="0" y="109940"/>
                  </a:moveTo>
                  <a:lnTo>
                    <a:pt x="96009" y="109940"/>
                  </a:lnTo>
                  <a:lnTo>
                    <a:pt x="205949" y="0"/>
                  </a:lnTo>
                </a:path>
                <a:path w="206375" h="610870">
                  <a:moveTo>
                    <a:pt x="96009" y="109940"/>
                  </a:moveTo>
                  <a:lnTo>
                    <a:pt x="96009" y="610747"/>
                  </a:lnTo>
                </a:path>
              </a:pathLst>
            </a:custGeom>
            <a:ln w="1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4335" y="4948031"/>
              <a:ext cx="227254" cy="22725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67776" y="4884115"/>
              <a:ext cx="1096010" cy="177165"/>
            </a:xfrm>
            <a:custGeom>
              <a:avLst/>
              <a:gdLst/>
              <a:ahLst/>
              <a:cxnLst/>
              <a:rect l="l" t="t" r="r" b="b"/>
              <a:pathLst>
                <a:path w="1096010" h="177164">
                  <a:moveTo>
                    <a:pt x="0" y="0"/>
                  </a:moveTo>
                  <a:lnTo>
                    <a:pt x="1095727" y="176881"/>
                  </a:lnTo>
                </a:path>
              </a:pathLst>
            </a:custGeom>
            <a:ln w="1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67205" y="4777600"/>
              <a:ext cx="994410" cy="288290"/>
            </a:xfrm>
            <a:custGeom>
              <a:avLst/>
              <a:gdLst/>
              <a:ahLst/>
              <a:cxnLst/>
              <a:rect l="l" t="t" r="r" b="b"/>
              <a:pathLst>
                <a:path w="994410" h="288289">
                  <a:moveTo>
                    <a:pt x="0" y="0"/>
                  </a:moveTo>
                  <a:lnTo>
                    <a:pt x="994206" y="288243"/>
                  </a:lnTo>
                </a:path>
              </a:pathLst>
            </a:custGeom>
            <a:ln w="1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88502" y="5061666"/>
              <a:ext cx="975360" cy="186055"/>
            </a:xfrm>
            <a:custGeom>
              <a:avLst/>
              <a:gdLst/>
              <a:ahLst/>
              <a:cxnLst/>
              <a:rect l="l" t="t" r="r" b="b"/>
              <a:pathLst>
                <a:path w="975360" h="186054">
                  <a:moveTo>
                    <a:pt x="0" y="186049"/>
                  </a:moveTo>
                  <a:lnTo>
                    <a:pt x="974751" y="0"/>
                  </a:lnTo>
                </a:path>
              </a:pathLst>
            </a:custGeom>
            <a:ln w="1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49351" y="4761337"/>
              <a:ext cx="158750" cy="1508125"/>
            </a:xfrm>
            <a:custGeom>
              <a:avLst/>
              <a:gdLst/>
              <a:ahLst/>
              <a:cxnLst/>
              <a:rect l="l" t="t" r="r" b="b"/>
              <a:pathLst>
                <a:path w="158750" h="1508125">
                  <a:moveTo>
                    <a:pt x="158288" y="0"/>
                  </a:moveTo>
                  <a:lnTo>
                    <a:pt x="0" y="0"/>
                  </a:lnTo>
                  <a:lnTo>
                    <a:pt x="0" y="1507617"/>
                  </a:lnTo>
                  <a:lnTo>
                    <a:pt x="158288" y="1507617"/>
                  </a:lnTo>
                  <a:lnTo>
                    <a:pt x="158288" y="0"/>
                  </a:lnTo>
                  <a:close/>
                </a:path>
              </a:pathLst>
            </a:custGeom>
            <a:solidFill>
              <a:srgbClr val="F3CCCC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07642" y="4209452"/>
              <a:ext cx="552450" cy="2059939"/>
            </a:xfrm>
            <a:custGeom>
              <a:avLst/>
              <a:gdLst/>
              <a:ahLst/>
              <a:cxnLst/>
              <a:rect l="l" t="t" r="r" b="b"/>
              <a:pathLst>
                <a:path w="552450" h="2059939">
                  <a:moveTo>
                    <a:pt x="551878" y="0"/>
                  </a:moveTo>
                  <a:lnTo>
                    <a:pt x="0" y="551891"/>
                  </a:lnTo>
                  <a:lnTo>
                    <a:pt x="0" y="2059501"/>
                  </a:lnTo>
                  <a:lnTo>
                    <a:pt x="551878" y="1507620"/>
                  </a:lnTo>
                  <a:lnTo>
                    <a:pt x="551878" y="0"/>
                  </a:lnTo>
                  <a:close/>
                </a:path>
              </a:pathLst>
            </a:custGeom>
            <a:solidFill>
              <a:srgbClr val="C4A3A3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49351" y="4209452"/>
              <a:ext cx="710565" cy="552450"/>
            </a:xfrm>
            <a:custGeom>
              <a:avLst/>
              <a:gdLst/>
              <a:ahLst/>
              <a:cxnLst/>
              <a:rect l="l" t="t" r="r" b="b"/>
              <a:pathLst>
                <a:path w="710564" h="552450">
                  <a:moveTo>
                    <a:pt x="710170" y="0"/>
                  </a:moveTo>
                  <a:lnTo>
                    <a:pt x="551877" y="0"/>
                  </a:lnTo>
                  <a:lnTo>
                    <a:pt x="0" y="551891"/>
                  </a:lnTo>
                  <a:lnTo>
                    <a:pt x="158291" y="551891"/>
                  </a:lnTo>
                  <a:lnTo>
                    <a:pt x="710170" y="0"/>
                  </a:lnTo>
                  <a:close/>
                </a:path>
              </a:pathLst>
            </a:custGeom>
            <a:solidFill>
              <a:srgbClr val="F6D5D5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49351" y="4209452"/>
              <a:ext cx="710565" cy="2059939"/>
            </a:xfrm>
            <a:custGeom>
              <a:avLst/>
              <a:gdLst/>
              <a:ahLst/>
              <a:cxnLst/>
              <a:rect l="l" t="t" r="r" b="b"/>
              <a:pathLst>
                <a:path w="710564" h="2059939">
                  <a:moveTo>
                    <a:pt x="0" y="551881"/>
                  </a:moveTo>
                  <a:lnTo>
                    <a:pt x="551881" y="0"/>
                  </a:lnTo>
                  <a:lnTo>
                    <a:pt x="710171" y="0"/>
                  </a:lnTo>
                  <a:lnTo>
                    <a:pt x="710171" y="1507615"/>
                  </a:lnTo>
                  <a:lnTo>
                    <a:pt x="158289" y="2059496"/>
                  </a:lnTo>
                  <a:lnTo>
                    <a:pt x="0" y="2059496"/>
                  </a:lnTo>
                  <a:lnTo>
                    <a:pt x="0" y="551881"/>
                  </a:lnTo>
                  <a:close/>
                </a:path>
                <a:path w="710564" h="2059939">
                  <a:moveTo>
                    <a:pt x="0" y="551881"/>
                  </a:moveTo>
                  <a:lnTo>
                    <a:pt x="158289" y="551881"/>
                  </a:lnTo>
                  <a:lnTo>
                    <a:pt x="710171" y="0"/>
                  </a:lnTo>
                </a:path>
                <a:path w="710564" h="2059939">
                  <a:moveTo>
                    <a:pt x="158289" y="551881"/>
                  </a:moveTo>
                  <a:lnTo>
                    <a:pt x="158289" y="2059496"/>
                  </a:lnTo>
                </a:path>
              </a:pathLst>
            </a:custGeom>
            <a:ln w="1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89120" y="4261103"/>
            <a:ext cx="2407920" cy="1901952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70642" y="3603242"/>
            <a:ext cx="27546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Convolution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Layers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44517" y="3594098"/>
            <a:ext cx="207581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Pooling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Layers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91995" y="1887943"/>
            <a:ext cx="412115" cy="1341755"/>
          </a:xfrm>
          <a:prstGeom prst="rect">
            <a:avLst/>
          </a:prstGeom>
          <a:solidFill>
            <a:srgbClr val="E7E6E6"/>
          </a:solidFill>
          <a:ln w="8766">
            <a:solidFill>
              <a:srgbClr val="44536A"/>
            </a:solidFill>
          </a:ln>
        </p:spPr>
        <p:txBody>
          <a:bodyPr vert="horz" wrap="square" lIns="0" tIns="1568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35"/>
              </a:spcBef>
            </a:pPr>
            <a:endParaRPr sz="2200">
              <a:latin typeface="Times New Roman"/>
              <a:cs typeface="Times New Roman"/>
            </a:endParaRPr>
          </a:p>
          <a:p>
            <a:pPr marR="3175" algn="ctr">
              <a:lnSpc>
                <a:spcPct val="100000"/>
              </a:lnSpc>
            </a:pPr>
            <a:r>
              <a:rPr sz="2200" spc="-50" dirty="0">
                <a:latin typeface="Calibri"/>
                <a:cs typeface="Calibri"/>
              </a:rPr>
              <a:t>x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28137" y="2194788"/>
            <a:ext cx="412115" cy="789305"/>
          </a:xfrm>
          <a:prstGeom prst="rect">
            <a:avLst/>
          </a:prstGeom>
          <a:solidFill>
            <a:srgbClr val="E7E6E6"/>
          </a:solidFill>
          <a:ln w="8766">
            <a:solidFill>
              <a:srgbClr val="44536A"/>
            </a:solidFill>
          </a:ln>
        </p:spPr>
        <p:txBody>
          <a:bodyPr vert="horz" wrap="square" lIns="0" tIns="20447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1610"/>
              </a:spcBef>
            </a:pPr>
            <a:r>
              <a:rPr sz="2200" spc="-50" dirty="0">
                <a:latin typeface="Calibri"/>
                <a:cs typeface="Calibri"/>
              </a:rPr>
              <a:t>h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204034" y="2983814"/>
            <a:ext cx="832485" cy="250825"/>
          </a:xfrm>
          <a:custGeom>
            <a:avLst/>
            <a:gdLst/>
            <a:ahLst/>
            <a:cxnLst/>
            <a:rect l="l" t="t" r="r" b="b"/>
            <a:pathLst>
              <a:path w="832485" h="250825">
                <a:moveTo>
                  <a:pt x="0" y="250380"/>
                </a:moveTo>
                <a:lnTo>
                  <a:pt x="832302" y="0"/>
                </a:lnTo>
              </a:path>
            </a:pathLst>
          </a:custGeom>
          <a:ln w="8766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04034" y="1896706"/>
            <a:ext cx="840105" cy="302260"/>
          </a:xfrm>
          <a:custGeom>
            <a:avLst/>
            <a:gdLst/>
            <a:ahLst/>
            <a:cxnLst/>
            <a:rect l="l" t="t" r="r" b="b"/>
            <a:pathLst>
              <a:path w="840105" h="302260">
                <a:moveTo>
                  <a:pt x="0" y="0"/>
                </a:moveTo>
                <a:lnTo>
                  <a:pt x="839751" y="302001"/>
                </a:lnTo>
              </a:path>
            </a:pathLst>
          </a:custGeom>
          <a:ln w="8766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4329963" y="2365679"/>
            <a:ext cx="421005" cy="447675"/>
            <a:chOff x="4329963" y="2365679"/>
            <a:chExt cx="421005" cy="447675"/>
          </a:xfrm>
        </p:grpSpPr>
        <p:sp>
          <p:nvSpPr>
            <p:cNvPr id="24" name="object 24"/>
            <p:cNvSpPr/>
            <p:nvPr/>
          </p:nvSpPr>
          <p:spPr>
            <a:xfrm>
              <a:off x="4334408" y="2370129"/>
              <a:ext cx="412115" cy="438784"/>
            </a:xfrm>
            <a:custGeom>
              <a:avLst/>
              <a:gdLst/>
              <a:ahLst/>
              <a:cxnLst/>
              <a:rect l="l" t="t" r="r" b="b"/>
              <a:pathLst>
                <a:path w="412114" h="438785">
                  <a:moveTo>
                    <a:pt x="412047" y="0"/>
                  </a:moveTo>
                  <a:lnTo>
                    <a:pt x="0" y="0"/>
                  </a:lnTo>
                  <a:lnTo>
                    <a:pt x="0" y="438348"/>
                  </a:lnTo>
                  <a:lnTo>
                    <a:pt x="412047" y="438348"/>
                  </a:lnTo>
                  <a:lnTo>
                    <a:pt x="412047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334408" y="2370124"/>
              <a:ext cx="412115" cy="438784"/>
            </a:xfrm>
            <a:custGeom>
              <a:avLst/>
              <a:gdLst/>
              <a:ahLst/>
              <a:cxnLst/>
              <a:rect l="l" t="t" r="r" b="b"/>
              <a:pathLst>
                <a:path w="412114" h="438785">
                  <a:moveTo>
                    <a:pt x="0" y="0"/>
                  </a:moveTo>
                  <a:lnTo>
                    <a:pt x="412047" y="0"/>
                  </a:lnTo>
                  <a:lnTo>
                    <a:pt x="412047" y="438348"/>
                  </a:lnTo>
                  <a:lnTo>
                    <a:pt x="0" y="438348"/>
                  </a:lnTo>
                  <a:lnTo>
                    <a:pt x="0" y="0"/>
                  </a:lnTo>
                  <a:close/>
                </a:path>
              </a:pathLst>
            </a:custGeom>
            <a:ln w="8766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459109" y="2385860"/>
            <a:ext cx="135255" cy="362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50" dirty="0"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418266" y="2190405"/>
            <a:ext cx="929640" cy="798195"/>
            <a:chOff x="3418266" y="2190405"/>
            <a:chExt cx="929640" cy="798195"/>
          </a:xfrm>
        </p:grpSpPr>
        <p:sp>
          <p:nvSpPr>
            <p:cNvPr id="28" name="object 28"/>
            <p:cNvSpPr/>
            <p:nvPr/>
          </p:nvSpPr>
          <p:spPr>
            <a:xfrm>
              <a:off x="3422650" y="2194788"/>
              <a:ext cx="920750" cy="184785"/>
            </a:xfrm>
            <a:custGeom>
              <a:avLst/>
              <a:gdLst/>
              <a:ahLst/>
              <a:cxnLst/>
              <a:rect l="l" t="t" r="r" b="b"/>
              <a:pathLst>
                <a:path w="920750" h="184785">
                  <a:moveTo>
                    <a:pt x="0" y="0"/>
                  </a:moveTo>
                  <a:lnTo>
                    <a:pt x="920635" y="184403"/>
                  </a:lnTo>
                </a:path>
              </a:pathLst>
            </a:custGeom>
            <a:ln w="8766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40176" y="2799703"/>
              <a:ext cx="891540" cy="184785"/>
            </a:xfrm>
            <a:custGeom>
              <a:avLst/>
              <a:gdLst/>
              <a:ahLst/>
              <a:cxnLst/>
              <a:rect l="l" t="t" r="r" b="b"/>
              <a:pathLst>
                <a:path w="891539" h="184785">
                  <a:moveTo>
                    <a:pt x="0" y="184403"/>
                  </a:moveTo>
                  <a:lnTo>
                    <a:pt x="891372" y="0"/>
                  </a:lnTo>
                </a:path>
              </a:pathLst>
            </a:custGeom>
            <a:ln w="8766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669808" y="1158746"/>
            <a:ext cx="82353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25440" algn="l"/>
              </a:tabLst>
            </a:pPr>
            <a:r>
              <a:rPr sz="2800" spc="-25" dirty="0">
                <a:latin typeface="Calibri"/>
                <a:cs typeface="Calibri"/>
              </a:rPr>
              <a:t>Fully-</a:t>
            </a:r>
            <a:r>
              <a:rPr sz="2800" dirty="0">
                <a:latin typeface="Calibri"/>
                <a:cs typeface="Calibri"/>
              </a:rPr>
              <a:t>Connected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Layers</a:t>
            </a:r>
            <a:r>
              <a:rPr sz="2800" dirty="0">
                <a:latin typeface="Calibri"/>
                <a:cs typeface="Calibri"/>
              </a:rPr>
              <a:t>	Activation</a:t>
            </a:r>
            <a:r>
              <a:rPr sz="2800" spc="-1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Function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1" name="object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40168" y="1712976"/>
            <a:ext cx="1918377" cy="1573036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8598116" y="3594098"/>
            <a:ext cx="20561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Calibri"/>
                <a:cs typeface="Calibri"/>
              </a:rPr>
              <a:t>Normalization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576106" y="4828032"/>
            <a:ext cx="33782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185" dirty="0">
                <a:latin typeface="Cambria Math"/>
                <a:cs typeface="Cambria Math"/>
              </a:rPr>
              <a:t>𝑖,j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461804" y="4922164"/>
            <a:ext cx="1435100" cy="25400"/>
          </a:xfrm>
          <a:custGeom>
            <a:avLst/>
            <a:gdLst/>
            <a:ahLst/>
            <a:cxnLst/>
            <a:rect l="l" t="t" r="r" b="b"/>
            <a:pathLst>
              <a:path w="1435100" h="25400">
                <a:moveTo>
                  <a:pt x="1435100" y="0"/>
                </a:moveTo>
                <a:lnTo>
                  <a:pt x="0" y="0"/>
                </a:lnTo>
                <a:lnTo>
                  <a:pt x="0" y="25400"/>
                </a:lnTo>
                <a:lnTo>
                  <a:pt x="1435100" y="25400"/>
                </a:lnTo>
                <a:lnTo>
                  <a:pt x="1435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338743" y="4390645"/>
            <a:ext cx="2574925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6490">
              <a:lnSpc>
                <a:spcPts val="2870"/>
              </a:lnSpc>
              <a:spcBef>
                <a:spcPts val="100"/>
              </a:spcBef>
            </a:pPr>
            <a:r>
              <a:rPr sz="4800" spc="225" baseline="11284" dirty="0">
                <a:latin typeface="Cambria Math"/>
                <a:cs typeface="Cambria Math"/>
              </a:rPr>
              <a:t>𝑥</a:t>
            </a:r>
            <a:r>
              <a:rPr sz="2300" spc="150" dirty="0">
                <a:latin typeface="Cambria Math"/>
                <a:cs typeface="Cambria Math"/>
              </a:rPr>
              <a:t>𝑖,j</a:t>
            </a:r>
            <a:r>
              <a:rPr sz="2300" spc="440" dirty="0">
                <a:latin typeface="Cambria Math"/>
                <a:cs typeface="Cambria Math"/>
              </a:rPr>
              <a:t> </a:t>
            </a:r>
            <a:r>
              <a:rPr sz="4800" baseline="11284" dirty="0">
                <a:latin typeface="Cambria Math"/>
                <a:cs typeface="Cambria Math"/>
              </a:rPr>
              <a:t>− </a:t>
            </a:r>
            <a:r>
              <a:rPr sz="4800" spc="307" baseline="11284" dirty="0">
                <a:latin typeface="Cambria Math"/>
                <a:cs typeface="Cambria Math"/>
              </a:rPr>
              <a:t>𝜇</a:t>
            </a:r>
            <a:r>
              <a:rPr sz="2300" spc="204" dirty="0">
                <a:latin typeface="Cambria Math"/>
                <a:cs typeface="Cambria Math"/>
              </a:rPr>
              <a:t>j</a:t>
            </a:r>
            <a:endParaRPr sz="2300">
              <a:latin typeface="Cambria Math"/>
              <a:cs typeface="Cambria Math"/>
            </a:endParaRPr>
          </a:p>
          <a:p>
            <a:pPr marL="38100">
              <a:lnSpc>
                <a:spcPts val="2870"/>
              </a:lnSpc>
              <a:tabLst>
                <a:tab pos="704850" algn="l"/>
              </a:tabLst>
            </a:pPr>
            <a:r>
              <a:rPr sz="3200" spc="-1150" dirty="0">
                <a:latin typeface="Cambria Math"/>
                <a:cs typeface="Cambria Math"/>
              </a:rPr>
              <a:t>𝑥</a:t>
            </a:r>
            <a:r>
              <a:rPr sz="3200" spc="165" dirty="0">
                <a:latin typeface="Cambria Math"/>
                <a:cs typeface="Cambria Math"/>
              </a:rPr>
              <a:t>!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=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466783" y="5023764"/>
            <a:ext cx="1430655" cy="907415"/>
          </a:xfrm>
          <a:custGeom>
            <a:avLst/>
            <a:gdLst/>
            <a:ahLst/>
            <a:cxnLst/>
            <a:rect l="l" t="t" r="r" b="b"/>
            <a:pathLst>
              <a:path w="1430654" h="907414">
                <a:moveTo>
                  <a:pt x="1430121" y="0"/>
                </a:moveTo>
                <a:lnTo>
                  <a:pt x="299821" y="0"/>
                </a:lnTo>
                <a:lnTo>
                  <a:pt x="299821" y="596"/>
                </a:lnTo>
                <a:lnTo>
                  <a:pt x="251015" y="596"/>
                </a:lnTo>
                <a:lnTo>
                  <a:pt x="168465" y="835030"/>
                </a:lnTo>
                <a:lnTo>
                  <a:pt x="68859" y="650681"/>
                </a:lnTo>
                <a:lnTo>
                  <a:pt x="0" y="686996"/>
                </a:lnTo>
                <a:lnTo>
                  <a:pt x="7734" y="701085"/>
                </a:lnTo>
                <a:lnTo>
                  <a:pt x="44056" y="682035"/>
                </a:lnTo>
                <a:lnTo>
                  <a:pt x="166484" y="907063"/>
                </a:lnTo>
                <a:lnTo>
                  <a:pt x="184937" y="907063"/>
                </a:lnTo>
                <a:lnTo>
                  <a:pt x="273240" y="26987"/>
                </a:lnTo>
                <a:lnTo>
                  <a:pt x="312927" y="26987"/>
                </a:lnTo>
                <a:lnTo>
                  <a:pt x="312927" y="25400"/>
                </a:lnTo>
                <a:lnTo>
                  <a:pt x="1430121" y="25400"/>
                </a:lnTo>
                <a:lnTo>
                  <a:pt x="14301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9926307" y="5394960"/>
            <a:ext cx="1625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415" dirty="0">
                <a:latin typeface="Cambria Math"/>
                <a:cs typeface="Cambria Math"/>
              </a:rPr>
              <a:t>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38" name="object 38"/>
          <p:cNvSpPr txBox="1"/>
          <p:nvPr/>
        </p:nvSpPr>
        <p:spPr>
          <a:xfrm>
            <a:off x="9726726" y="5167884"/>
            <a:ext cx="11957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spc="110" dirty="0">
                <a:latin typeface="Cambria Math"/>
                <a:cs typeface="Cambria Math"/>
              </a:rPr>
              <a:t>𝜎</a:t>
            </a:r>
            <a:r>
              <a:rPr sz="3450" spc="165" baseline="28985" dirty="0">
                <a:latin typeface="Cambria Math"/>
                <a:cs typeface="Cambria Math"/>
              </a:rPr>
              <a:t>2</a:t>
            </a:r>
            <a:r>
              <a:rPr sz="3450" spc="540" baseline="2898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 </a:t>
            </a:r>
            <a:r>
              <a:rPr sz="3200" spc="-50" dirty="0">
                <a:latin typeface="Cambria Math"/>
                <a:cs typeface="Cambria Math"/>
              </a:rPr>
              <a:t>𝜀</a:t>
            </a:r>
            <a:endParaRPr sz="32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32739"/>
            <a:ext cx="25203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Max</a:t>
            </a:r>
            <a:r>
              <a:rPr spc="-120" dirty="0"/>
              <a:t> </a:t>
            </a:r>
            <a:r>
              <a:rPr spc="-10" dirty="0"/>
              <a:t>Pooling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15567" y="1984019"/>
          <a:ext cx="3230879" cy="3228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7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70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0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3200" b="1" spc="-50" dirty="0">
                          <a:latin typeface="Calibri"/>
                          <a:cs typeface="Calibri"/>
                        </a:rPr>
                        <a:t>6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7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3200" b="1" spc="-50" dirty="0">
                          <a:latin typeface="Calibri"/>
                          <a:cs typeface="Calibri"/>
                        </a:rPr>
                        <a:t>8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70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3200" b="1" spc="-50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D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D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0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D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3200" b="1" spc="-50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D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603565" y="1394460"/>
            <a:ext cx="28848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Single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depth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slice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71159" y="2030018"/>
            <a:ext cx="76200" cy="3151505"/>
          </a:xfrm>
          <a:custGeom>
            <a:avLst/>
            <a:gdLst/>
            <a:ahLst/>
            <a:cxnLst/>
            <a:rect l="l" t="t" r="r" b="b"/>
            <a:pathLst>
              <a:path w="76200" h="3151504">
                <a:moveTo>
                  <a:pt x="47625" y="63500"/>
                </a:moveTo>
                <a:lnTo>
                  <a:pt x="28575" y="63500"/>
                </a:lnTo>
                <a:lnTo>
                  <a:pt x="28576" y="3151187"/>
                </a:lnTo>
                <a:lnTo>
                  <a:pt x="47626" y="3151187"/>
                </a:lnTo>
                <a:lnTo>
                  <a:pt x="47625" y="63500"/>
                </a:lnTo>
                <a:close/>
              </a:path>
              <a:path w="76200" h="3151504">
                <a:moveTo>
                  <a:pt x="38100" y="0"/>
                </a:moveTo>
                <a:lnTo>
                  <a:pt x="0" y="76200"/>
                </a:lnTo>
                <a:lnTo>
                  <a:pt x="28575" y="76200"/>
                </a:lnTo>
                <a:lnTo>
                  <a:pt x="28575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151504">
                <a:moveTo>
                  <a:pt x="69850" y="63500"/>
                </a:moveTo>
                <a:lnTo>
                  <a:pt x="47625" y="63500"/>
                </a:lnTo>
                <a:lnTo>
                  <a:pt x="47625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31354" y="2278380"/>
            <a:ext cx="2019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>
                <a:latin typeface="Calibri"/>
                <a:cs typeface="Calibri"/>
              </a:rPr>
              <a:t>x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86598" y="5605947"/>
            <a:ext cx="3301365" cy="76200"/>
          </a:xfrm>
          <a:custGeom>
            <a:avLst/>
            <a:gdLst/>
            <a:ahLst/>
            <a:cxnLst/>
            <a:rect l="l" t="t" r="r" b="b"/>
            <a:pathLst>
              <a:path w="3301365" h="76200">
                <a:moveTo>
                  <a:pt x="3224936" y="0"/>
                </a:moveTo>
                <a:lnTo>
                  <a:pt x="3224936" y="76199"/>
                </a:lnTo>
                <a:lnTo>
                  <a:pt x="3282086" y="47624"/>
                </a:lnTo>
                <a:lnTo>
                  <a:pt x="3237636" y="47624"/>
                </a:lnTo>
                <a:lnTo>
                  <a:pt x="3237636" y="28574"/>
                </a:lnTo>
                <a:lnTo>
                  <a:pt x="3282086" y="28574"/>
                </a:lnTo>
                <a:lnTo>
                  <a:pt x="3224936" y="0"/>
                </a:lnTo>
                <a:close/>
              </a:path>
              <a:path w="3301365" h="76200">
                <a:moveTo>
                  <a:pt x="3224936" y="28574"/>
                </a:moveTo>
                <a:lnTo>
                  <a:pt x="0" y="28574"/>
                </a:lnTo>
                <a:lnTo>
                  <a:pt x="0" y="47624"/>
                </a:lnTo>
                <a:lnTo>
                  <a:pt x="3224936" y="47624"/>
                </a:lnTo>
                <a:lnTo>
                  <a:pt x="3224936" y="28574"/>
                </a:lnTo>
                <a:close/>
              </a:path>
              <a:path w="3301365" h="76200">
                <a:moveTo>
                  <a:pt x="3282086" y="28574"/>
                </a:moveTo>
                <a:lnTo>
                  <a:pt x="3237636" y="28574"/>
                </a:lnTo>
                <a:lnTo>
                  <a:pt x="3237636" y="47624"/>
                </a:lnTo>
                <a:lnTo>
                  <a:pt x="3282086" y="47624"/>
                </a:lnTo>
                <a:lnTo>
                  <a:pt x="3301136" y="38099"/>
                </a:lnTo>
                <a:lnTo>
                  <a:pt x="3282086" y="28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98124" y="4658869"/>
            <a:ext cx="5253990" cy="149161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007744" marR="216535">
              <a:lnSpc>
                <a:spcPts val="3790"/>
              </a:lnSpc>
              <a:spcBef>
                <a:spcPts val="265"/>
              </a:spcBef>
            </a:pPr>
            <a:r>
              <a:rPr sz="3200" dirty="0">
                <a:latin typeface="Calibri"/>
                <a:cs typeface="Calibri"/>
              </a:rPr>
              <a:t>Introduces</a:t>
            </a:r>
            <a:r>
              <a:rPr sz="3200" spc="-1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invariance</a:t>
            </a:r>
            <a:r>
              <a:rPr sz="3200" b="1" spc="-15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small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spatial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shifts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795"/>
              </a:lnSpc>
              <a:tabLst>
                <a:tab pos="1007744" algn="l"/>
              </a:tabLst>
            </a:pPr>
            <a:r>
              <a:rPr sz="3200" spc="-50" dirty="0">
                <a:latin typeface="Calibri"/>
                <a:cs typeface="Calibri"/>
              </a:rPr>
              <a:t>y</a:t>
            </a:r>
            <a:r>
              <a:rPr sz="3200" dirty="0">
                <a:latin typeface="Calibri"/>
                <a:cs typeface="Calibri"/>
              </a:rPr>
              <a:t>	No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learnable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parameters!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55882" y="3567506"/>
            <a:ext cx="2710180" cy="76200"/>
          </a:xfrm>
          <a:custGeom>
            <a:avLst/>
            <a:gdLst/>
            <a:ahLst/>
            <a:cxnLst/>
            <a:rect l="l" t="t" r="r" b="b"/>
            <a:pathLst>
              <a:path w="2710179" h="76200">
                <a:moveTo>
                  <a:pt x="2633497" y="0"/>
                </a:moveTo>
                <a:lnTo>
                  <a:pt x="2633497" y="76200"/>
                </a:lnTo>
                <a:lnTo>
                  <a:pt x="2690647" y="47625"/>
                </a:lnTo>
                <a:lnTo>
                  <a:pt x="2646197" y="47625"/>
                </a:lnTo>
                <a:lnTo>
                  <a:pt x="2646197" y="28575"/>
                </a:lnTo>
                <a:lnTo>
                  <a:pt x="2690647" y="28575"/>
                </a:lnTo>
                <a:lnTo>
                  <a:pt x="2633497" y="0"/>
                </a:lnTo>
                <a:close/>
              </a:path>
              <a:path w="2710179" h="76200">
                <a:moveTo>
                  <a:pt x="2633497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2633497" y="47625"/>
                </a:lnTo>
                <a:lnTo>
                  <a:pt x="2633497" y="28575"/>
                </a:lnTo>
                <a:close/>
              </a:path>
              <a:path w="2710179" h="76200">
                <a:moveTo>
                  <a:pt x="2690647" y="28575"/>
                </a:moveTo>
                <a:lnTo>
                  <a:pt x="2646197" y="28575"/>
                </a:lnTo>
                <a:lnTo>
                  <a:pt x="2646197" y="47625"/>
                </a:lnTo>
                <a:lnTo>
                  <a:pt x="2690647" y="47625"/>
                </a:lnTo>
                <a:lnTo>
                  <a:pt x="2709697" y="38100"/>
                </a:lnTo>
                <a:lnTo>
                  <a:pt x="2690647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41848" y="2578100"/>
            <a:ext cx="284416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latin typeface="Calibri"/>
                <a:cs typeface="Calibri"/>
              </a:rPr>
              <a:t>Max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pooling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2x2 </a:t>
            </a:r>
            <a:r>
              <a:rPr sz="2400" spc="-10" dirty="0">
                <a:latin typeface="Calibri"/>
                <a:cs typeface="Calibri"/>
              </a:rPr>
              <a:t>kernel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size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stride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9073273" y="2739720"/>
          <a:ext cx="1615440" cy="1614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7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70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6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8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0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D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10536" y="944880"/>
            <a:ext cx="1580083" cy="151180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851740" y="525780"/>
            <a:ext cx="15024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64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224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224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60</a:t>
            </a:fld>
            <a:endParaRPr spc="-25" dirty="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Pooling</a:t>
            </a:r>
            <a:r>
              <a:rPr spc="-165" dirty="0"/>
              <a:t> </a:t>
            </a:r>
            <a:r>
              <a:rPr spc="-10" dirty="0"/>
              <a:t>Summary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61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218691"/>
            <a:ext cx="5629910" cy="495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310"/>
              </a:lnSpc>
              <a:spcBef>
                <a:spcPts val="100"/>
              </a:spcBef>
            </a:pPr>
            <a:r>
              <a:rPr sz="3600" b="1" dirty="0">
                <a:latin typeface="Calibri"/>
                <a:cs typeface="Calibri"/>
              </a:rPr>
              <a:t>Input</a:t>
            </a:r>
            <a:r>
              <a:rPr sz="3600" dirty="0">
                <a:latin typeface="Calibri"/>
                <a:cs typeface="Calibri"/>
              </a:rPr>
              <a:t>: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C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x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H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x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50" dirty="0">
                <a:latin typeface="Calibri"/>
                <a:cs typeface="Calibri"/>
              </a:rPr>
              <a:t>W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ts val="4295"/>
              </a:lnSpc>
            </a:pPr>
            <a:r>
              <a:rPr sz="3600" b="1" spc="-10" dirty="0">
                <a:latin typeface="Calibri"/>
                <a:cs typeface="Calibri"/>
              </a:rPr>
              <a:t>Hyperparameters</a:t>
            </a:r>
            <a:r>
              <a:rPr sz="3600" spc="-10" dirty="0">
                <a:latin typeface="Calibri"/>
                <a:cs typeface="Calibri"/>
              </a:rPr>
              <a:t>:</a:t>
            </a:r>
            <a:endParaRPr sz="3600">
              <a:latin typeface="Calibri"/>
              <a:cs typeface="Calibri"/>
            </a:endParaRPr>
          </a:p>
          <a:p>
            <a:pPr marL="583565" indent="-570865">
              <a:lnSpc>
                <a:spcPts val="4295"/>
              </a:lnSpc>
              <a:buChar char="-"/>
              <a:tabLst>
                <a:tab pos="583565" algn="l"/>
              </a:tabLst>
            </a:pPr>
            <a:r>
              <a:rPr sz="3600" dirty="0">
                <a:latin typeface="Calibri"/>
                <a:cs typeface="Calibri"/>
              </a:rPr>
              <a:t>Kernel</a:t>
            </a:r>
            <a:r>
              <a:rPr sz="3600" spc="-1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size:</a:t>
            </a:r>
            <a:r>
              <a:rPr sz="3600" spc="-125" dirty="0">
                <a:latin typeface="Calibri"/>
                <a:cs typeface="Calibri"/>
              </a:rPr>
              <a:t> </a:t>
            </a:r>
            <a:r>
              <a:rPr sz="3600" spc="-50" dirty="0">
                <a:latin typeface="Calibri"/>
                <a:cs typeface="Calibri"/>
              </a:rPr>
              <a:t>K</a:t>
            </a:r>
            <a:endParaRPr sz="3600">
              <a:latin typeface="Calibri"/>
              <a:cs typeface="Calibri"/>
            </a:endParaRPr>
          </a:p>
          <a:p>
            <a:pPr marL="583565" indent="-570865">
              <a:lnSpc>
                <a:spcPts val="4310"/>
              </a:lnSpc>
              <a:buChar char="-"/>
              <a:tabLst>
                <a:tab pos="583565" algn="l"/>
              </a:tabLst>
            </a:pPr>
            <a:r>
              <a:rPr sz="3600" dirty="0">
                <a:latin typeface="Calibri"/>
                <a:cs typeface="Calibri"/>
              </a:rPr>
              <a:t>Stride: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50" dirty="0"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  <a:p>
            <a:pPr marL="583565" indent="-570865">
              <a:lnSpc>
                <a:spcPts val="4310"/>
              </a:lnSpc>
              <a:spcBef>
                <a:spcPts val="95"/>
              </a:spcBef>
              <a:buChar char="-"/>
              <a:tabLst>
                <a:tab pos="583565" algn="l"/>
              </a:tabLst>
            </a:pPr>
            <a:r>
              <a:rPr sz="3600" dirty="0">
                <a:latin typeface="Calibri"/>
                <a:cs typeface="Calibri"/>
              </a:rPr>
              <a:t>Pooling</a:t>
            </a:r>
            <a:r>
              <a:rPr sz="3600" spc="-1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function</a:t>
            </a:r>
            <a:r>
              <a:rPr sz="3600" spc="-114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(max,</a:t>
            </a:r>
            <a:r>
              <a:rPr sz="3600" spc="-11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avg)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ts val="4295"/>
              </a:lnSpc>
            </a:pPr>
            <a:r>
              <a:rPr sz="3600" b="1" dirty="0">
                <a:latin typeface="Calibri"/>
                <a:cs typeface="Calibri"/>
              </a:rPr>
              <a:t>Output</a:t>
            </a:r>
            <a:r>
              <a:rPr sz="3600" dirty="0">
                <a:latin typeface="Calibri"/>
                <a:cs typeface="Calibri"/>
              </a:rPr>
              <a:t>: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C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x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H’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x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W’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where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ts val="4295"/>
              </a:lnSpc>
              <a:tabLst>
                <a:tab pos="583565" algn="l"/>
              </a:tabLst>
            </a:pPr>
            <a:r>
              <a:rPr sz="3600" spc="-50" dirty="0">
                <a:latin typeface="Calibri"/>
                <a:cs typeface="Calibri"/>
              </a:rPr>
              <a:t>-</a:t>
            </a:r>
            <a:r>
              <a:rPr sz="3600" dirty="0">
                <a:latin typeface="Calibri"/>
                <a:cs typeface="Calibri"/>
              </a:rPr>
              <a:t>	H’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=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(H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–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K)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/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+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50" dirty="0">
                <a:latin typeface="Calibri"/>
                <a:cs typeface="Calibri"/>
              </a:rPr>
              <a:t>1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ts val="4295"/>
              </a:lnSpc>
              <a:tabLst>
                <a:tab pos="583565" algn="l"/>
              </a:tabLst>
            </a:pPr>
            <a:r>
              <a:rPr sz="3600" spc="-50" dirty="0">
                <a:latin typeface="Calibri"/>
                <a:cs typeface="Calibri"/>
              </a:rPr>
              <a:t>-</a:t>
            </a:r>
            <a:r>
              <a:rPr sz="3600" dirty="0">
                <a:latin typeface="Calibri"/>
                <a:cs typeface="Calibri"/>
              </a:rPr>
              <a:t>	W’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=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(W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–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K)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/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+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50" dirty="0">
                <a:latin typeface="Calibri"/>
                <a:cs typeface="Calibri"/>
              </a:rPr>
              <a:t>1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ts val="4310"/>
              </a:lnSpc>
            </a:pPr>
            <a:r>
              <a:rPr sz="3600" b="1" dirty="0">
                <a:latin typeface="Calibri"/>
                <a:cs typeface="Calibri"/>
              </a:rPr>
              <a:t>Learnable</a:t>
            </a:r>
            <a:r>
              <a:rPr sz="3600" b="1" spc="-15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parameters</a:t>
            </a:r>
            <a:r>
              <a:rPr sz="3600" spc="-10" dirty="0">
                <a:latin typeface="Calibri"/>
                <a:cs typeface="Calibri"/>
              </a:rPr>
              <a:t>:</a:t>
            </a:r>
            <a:r>
              <a:rPr sz="3600" spc="-15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None!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99350" y="2464309"/>
            <a:ext cx="4329430" cy="149161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1313180">
              <a:lnSpc>
                <a:spcPts val="3790"/>
              </a:lnSpc>
              <a:spcBef>
                <a:spcPts val="265"/>
              </a:spcBef>
            </a:pPr>
            <a:r>
              <a:rPr sz="3200" dirty="0">
                <a:solidFill>
                  <a:srgbClr val="538234"/>
                </a:solidFill>
                <a:latin typeface="Calibri"/>
                <a:cs typeface="Calibri"/>
              </a:rPr>
              <a:t>Common</a:t>
            </a:r>
            <a:r>
              <a:rPr sz="3200" spc="-110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538234"/>
                </a:solidFill>
                <a:latin typeface="Calibri"/>
                <a:cs typeface="Calibri"/>
              </a:rPr>
              <a:t>settings: </a:t>
            </a:r>
            <a:r>
              <a:rPr sz="3200" dirty="0">
                <a:solidFill>
                  <a:srgbClr val="538234"/>
                </a:solidFill>
                <a:latin typeface="Calibri"/>
                <a:cs typeface="Calibri"/>
              </a:rPr>
              <a:t>max,</a:t>
            </a:r>
            <a:r>
              <a:rPr sz="3200" spc="-30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38234"/>
                </a:solidFill>
                <a:latin typeface="Calibri"/>
                <a:cs typeface="Calibri"/>
              </a:rPr>
              <a:t>K</a:t>
            </a:r>
            <a:r>
              <a:rPr sz="3200" spc="-25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38234"/>
                </a:solidFill>
                <a:latin typeface="Calibri"/>
                <a:cs typeface="Calibri"/>
              </a:rPr>
              <a:t>=</a:t>
            </a:r>
            <a:r>
              <a:rPr sz="3200" spc="-20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38234"/>
                </a:solidFill>
                <a:latin typeface="Calibri"/>
                <a:cs typeface="Calibri"/>
              </a:rPr>
              <a:t>2,</a:t>
            </a:r>
            <a:r>
              <a:rPr sz="3200" spc="-25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38234"/>
                </a:solidFill>
                <a:latin typeface="Calibri"/>
                <a:cs typeface="Calibri"/>
              </a:rPr>
              <a:t>S</a:t>
            </a:r>
            <a:r>
              <a:rPr sz="3200" spc="-20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38234"/>
                </a:solidFill>
                <a:latin typeface="Calibri"/>
                <a:cs typeface="Calibri"/>
              </a:rPr>
              <a:t>=</a:t>
            </a:r>
            <a:r>
              <a:rPr sz="3200" spc="-20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3200" spc="-50" dirty="0">
                <a:solidFill>
                  <a:srgbClr val="538234"/>
                </a:solidFill>
                <a:latin typeface="Calibri"/>
                <a:cs typeface="Calibri"/>
              </a:rPr>
              <a:t>2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795"/>
              </a:lnSpc>
            </a:pPr>
            <a:r>
              <a:rPr sz="3200" dirty="0">
                <a:solidFill>
                  <a:srgbClr val="538234"/>
                </a:solidFill>
                <a:latin typeface="Calibri"/>
                <a:cs typeface="Calibri"/>
              </a:rPr>
              <a:t>max,</a:t>
            </a:r>
            <a:r>
              <a:rPr sz="3200" spc="-25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38234"/>
                </a:solidFill>
                <a:latin typeface="Calibri"/>
                <a:cs typeface="Calibri"/>
              </a:rPr>
              <a:t>K</a:t>
            </a:r>
            <a:r>
              <a:rPr sz="3200" spc="-25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38234"/>
                </a:solidFill>
                <a:latin typeface="Calibri"/>
                <a:cs typeface="Calibri"/>
              </a:rPr>
              <a:t>=</a:t>
            </a:r>
            <a:r>
              <a:rPr sz="3200" spc="-20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38234"/>
                </a:solidFill>
                <a:latin typeface="Calibri"/>
                <a:cs typeface="Calibri"/>
              </a:rPr>
              <a:t>3,</a:t>
            </a:r>
            <a:r>
              <a:rPr sz="3200" spc="-25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38234"/>
                </a:solidFill>
                <a:latin typeface="Calibri"/>
                <a:cs typeface="Calibri"/>
              </a:rPr>
              <a:t>S</a:t>
            </a:r>
            <a:r>
              <a:rPr sz="3200" spc="-20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38234"/>
                </a:solidFill>
                <a:latin typeface="Calibri"/>
                <a:cs typeface="Calibri"/>
              </a:rPr>
              <a:t>=</a:t>
            </a:r>
            <a:r>
              <a:rPr sz="3200" spc="-20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38234"/>
                </a:solidFill>
                <a:latin typeface="Calibri"/>
                <a:cs typeface="Calibri"/>
              </a:rPr>
              <a:t>2</a:t>
            </a:r>
            <a:r>
              <a:rPr sz="3200" spc="-25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538234"/>
                </a:solidFill>
                <a:latin typeface="Calibri"/>
                <a:cs typeface="Calibri"/>
              </a:rPr>
              <a:t>(AlexNet)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Components</a:t>
            </a:r>
            <a:r>
              <a:rPr spc="-7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spc="-10" dirty="0"/>
              <a:t>Convolutional</a:t>
            </a:r>
            <a:r>
              <a:rPr spc="-70" dirty="0"/>
              <a:t> </a:t>
            </a:r>
            <a:r>
              <a:rPr spc="-10" dirty="0"/>
              <a:t>Network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42249" y="4202351"/>
            <a:ext cx="1839595" cy="2073910"/>
            <a:chOff x="1142249" y="4202351"/>
            <a:chExt cx="1839595" cy="2073910"/>
          </a:xfrm>
        </p:grpSpPr>
        <p:sp>
          <p:nvSpPr>
            <p:cNvPr id="4" name="object 4"/>
            <p:cNvSpPr/>
            <p:nvPr/>
          </p:nvSpPr>
          <p:spPr>
            <a:xfrm>
              <a:off x="1575447" y="4866225"/>
              <a:ext cx="96520" cy="501015"/>
            </a:xfrm>
            <a:custGeom>
              <a:avLst/>
              <a:gdLst/>
              <a:ahLst/>
              <a:cxnLst/>
              <a:rect l="l" t="t" r="r" b="b"/>
              <a:pathLst>
                <a:path w="96519" h="501014">
                  <a:moveTo>
                    <a:pt x="96009" y="0"/>
                  </a:moveTo>
                  <a:lnTo>
                    <a:pt x="0" y="0"/>
                  </a:lnTo>
                  <a:lnTo>
                    <a:pt x="0" y="500806"/>
                  </a:lnTo>
                  <a:lnTo>
                    <a:pt x="96009" y="500806"/>
                  </a:lnTo>
                  <a:lnTo>
                    <a:pt x="96009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71459" y="4756289"/>
              <a:ext cx="110489" cy="610870"/>
            </a:xfrm>
            <a:custGeom>
              <a:avLst/>
              <a:gdLst/>
              <a:ahLst/>
              <a:cxnLst/>
              <a:rect l="l" t="t" r="r" b="b"/>
              <a:pathLst>
                <a:path w="110489" h="610870">
                  <a:moveTo>
                    <a:pt x="109943" y="0"/>
                  </a:moveTo>
                  <a:lnTo>
                    <a:pt x="0" y="109943"/>
                  </a:lnTo>
                  <a:lnTo>
                    <a:pt x="0" y="610743"/>
                  </a:lnTo>
                  <a:lnTo>
                    <a:pt x="109943" y="500811"/>
                  </a:lnTo>
                  <a:lnTo>
                    <a:pt x="109943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75447" y="4756289"/>
              <a:ext cx="206375" cy="110489"/>
            </a:xfrm>
            <a:custGeom>
              <a:avLst/>
              <a:gdLst/>
              <a:ahLst/>
              <a:cxnLst/>
              <a:rect l="l" t="t" r="r" b="b"/>
              <a:pathLst>
                <a:path w="206375" h="110489">
                  <a:moveTo>
                    <a:pt x="205955" y="0"/>
                  </a:moveTo>
                  <a:lnTo>
                    <a:pt x="109943" y="0"/>
                  </a:lnTo>
                  <a:lnTo>
                    <a:pt x="0" y="109943"/>
                  </a:lnTo>
                  <a:lnTo>
                    <a:pt x="96011" y="109943"/>
                  </a:lnTo>
                  <a:lnTo>
                    <a:pt x="205955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75447" y="4756289"/>
              <a:ext cx="206375" cy="610870"/>
            </a:xfrm>
            <a:custGeom>
              <a:avLst/>
              <a:gdLst/>
              <a:ahLst/>
              <a:cxnLst/>
              <a:rect l="l" t="t" r="r" b="b"/>
              <a:pathLst>
                <a:path w="206375" h="610870">
                  <a:moveTo>
                    <a:pt x="0" y="109940"/>
                  </a:moveTo>
                  <a:lnTo>
                    <a:pt x="109940" y="0"/>
                  </a:lnTo>
                  <a:lnTo>
                    <a:pt x="205949" y="0"/>
                  </a:lnTo>
                  <a:lnTo>
                    <a:pt x="205949" y="500807"/>
                  </a:lnTo>
                  <a:lnTo>
                    <a:pt x="96009" y="610747"/>
                  </a:lnTo>
                  <a:lnTo>
                    <a:pt x="0" y="610747"/>
                  </a:lnTo>
                  <a:lnTo>
                    <a:pt x="0" y="109940"/>
                  </a:lnTo>
                  <a:close/>
                </a:path>
                <a:path w="206375" h="610870">
                  <a:moveTo>
                    <a:pt x="0" y="109940"/>
                  </a:moveTo>
                  <a:lnTo>
                    <a:pt x="96009" y="109940"/>
                  </a:lnTo>
                  <a:lnTo>
                    <a:pt x="205949" y="0"/>
                  </a:lnTo>
                </a:path>
                <a:path w="206375" h="610870">
                  <a:moveTo>
                    <a:pt x="96009" y="109940"/>
                  </a:moveTo>
                  <a:lnTo>
                    <a:pt x="96009" y="610747"/>
                  </a:lnTo>
                </a:path>
              </a:pathLst>
            </a:custGeom>
            <a:ln w="1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4335" y="4948031"/>
              <a:ext cx="227254" cy="22725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67776" y="4884115"/>
              <a:ext cx="1096010" cy="177165"/>
            </a:xfrm>
            <a:custGeom>
              <a:avLst/>
              <a:gdLst/>
              <a:ahLst/>
              <a:cxnLst/>
              <a:rect l="l" t="t" r="r" b="b"/>
              <a:pathLst>
                <a:path w="1096010" h="177164">
                  <a:moveTo>
                    <a:pt x="0" y="0"/>
                  </a:moveTo>
                  <a:lnTo>
                    <a:pt x="1095727" y="176881"/>
                  </a:lnTo>
                </a:path>
              </a:pathLst>
            </a:custGeom>
            <a:ln w="1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67205" y="4777600"/>
              <a:ext cx="994410" cy="288290"/>
            </a:xfrm>
            <a:custGeom>
              <a:avLst/>
              <a:gdLst/>
              <a:ahLst/>
              <a:cxnLst/>
              <a:rect l="l" t="t" r="r" b="b"/>
              <a:pathLst>
                <a:path w="994410" h="288289">
                  <a:moveTo>
                    <a:pt x="0" y="0"/>
                  </a:moveTo>
                  <a:lnTo>
                    <a:pt x="994206" y="288243"/>
                  </a:lnTo>
                </a:path>
              </a:pathLst>
            </a:custGeom>
            <a:ln w="1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88502" y="5061666"/>
              <a:ext cx="975360" cy="186055"/>
            </a:xfrm>
            <a:custGeom>
              <a:avLst/>
              <a:gdLst/>
              <a:ahLst/>
              <a:cxnLst/>
              <a:rect l="l" t="t" r="r" b="b"/>
              <a:pathLst>
                <a:path w="975360" h="186054">
                  <a:moveTo>
                    <a:pt x="0" y="186049"/>
                  </a:moveTo>
                  <a:lnTo>
                    <a:pt x="974751" y="0"/>
                  </a:lnTo>
                </a:path>
              </a:pathLst>
            </a:custGeom>
            <a:ln w="1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49351" y="4761337"/>
              <a:ext cx="158750" cy="1508125"/>
            </a:xfrm>
            <a:custGeom>
              <a:avLst/>
              <a:gdLst/>
              <a:ahLst/>
              <a:cxnLst/>
              <a:rect l="l" t="t" r="r" b="b"/>
              <a:pathLst>
                <a:path w="158750" h="1508125">
                  <a:moveTo>
                    <a:pt x="158288" y="0"/>
                  </a:moveTo>
                  <a:lnTo>
                    <a:pt x="0" y="0"/>
                  </a:lnTo>
                  <a:lnTo>
                    <a:pt x="0" y="1507617"/>
                  </a:lnTo>
                  <a:lnTo>
                    <a:pt x="158288" y="1507617"/>
                  </a:lnTo>
                  <a:lnTo>
                    <a:pt x="158288" y="0"/>
                  </a:lnTo>
                  <a:close/>
                </a:path>
              </a:pathLst>
            </a:custGeom>
            <a:solidFill>
              <a:srgbClr val="F3CCCC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07642" y="4209452"/>
              <a:ext cx="552450" cy="2059939"/>
            </a:xfrm>
            <a:custGeom>
              <a:avLst/>
              <a:gdLst/>
              <a:ahLst/>
              <a:cxnLst/>
              <a:rect l="l" t="t" r="r" b="b"/>
              <a:pathLst>
                <a:path w="552450" h="2059939">
                  <a:moveTo>
                    <a:pt x="551878" y="0"/>
                  </a:moveTo>
                  <a:lnTo>
                    <a:pt x="0" y="551891"/>
                  </a:lnTo>
                  <a:lnTo>
                    <a:pt x="0" y="2059501"/>
                  </a:lnTo>
                  <a:lnTo>
                    <a:pt x="551878" y="1507620"/>
                  </a:lnTo>
                  <a:lnTo>
                    <a:pt x="551878" y="0"/>
                  </a:lnTo>
                  <a:close/>
                </a:path>
              </a:pathLst>
            </a:custGeom>
            <a:solidFill>
              <a:srgbClr val="C4A3A3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49351" y="4209452"/>
              <a:ext cx="710565" cy="552450"/>
            </a:xfrm>
            <a:custGeom>
              <a:avLst/>
              <a:gdLst/>
              <a:ahLst/>
              <a:cxnLst/>
              <a:rect l="l" t="t" r="r" b="b"/>
              <a:pathLst>
                <a:path w="710564" h="552450">
                  <a:moveTo>
                    <a:pt x="710170" y="0"/>
                  </a:moveTo>
                  <a:lnTo>
                    <a:pt x="551877" y="0"/>
                  </a:lnTo>
                  <a:lnTo>
                    <a:pt x="0" y="551891"/>
                  </a:lnTo>
                  <a:lnTo>
                    <a:pt x="158291" y="551891"/>
                  </a:lnTo>
                  <a:lnTo>
                    <a:pt x="710170" y="0"/>
                  </a:lnTo>
                  <a:close/>
                </a:path>
              </a:pathLst>
            </a:custGeom>
            <a:solidFill>
              <a:srgbClr val="F6D5D5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49351" y="4209452"/>
              <a:ext cx="710565" cy="2059939"/>
            </a:xfrm>
            <a:custGeom>
              <a:avLst/>
              <a:gdLst/>
              <a:ahLst/>
              <a:cxnLst/>
              <a:rect l="l" t="t" r="r" b="b"/>
              <a:pathLst>
                <a:path w="710564" h="2059939">
                  <a:moveTo>
                    <a:pt x="0" y="551881"/>
                  </a:moveTo>
                  <a:lnTo>
                    <a:pt x="551881" y="0"/>
                  </a:lnTo>
                  <a:lnTo>
                    <a:pt x="710171" y="0"/>
                  </a:lnTo>
                  <a:lnTo>
                    <a:pt x="710171" y="1507615"/>
                  </a:lnTo>
                  <a:lnTo>
                    <a:pt x="158289" y="2059496"/>
                  </a:lnTo>
                  <a:lnTo>
                    <a:pt x="0" y="2059496"/>
                  </a:lnTo>
                  <a:lnTo>
                    <a:pt x="0" y="551881"/>
                  </a:lnTo>
                  <a:close/>
                </a:path>
                <a:path w="710564" h="2059939">
                  <a:moveTo>
                    <a:pt x="0" y="551881"/>
                  </a:moveTo>
                  <a:lnTo>
                    <a:pt x="158289" y="551881"/>
                  </a:lnTo>
                  <a:lnTo>
                    <a:pt x="710171" y="0"/>
                  </a:lnTo>
                </a:path>
                <a:path w="710564" h="2059939">
                  <a:moveTo>
                    <a:pt x="158289" y="551881"/>
                  </a:moveTo>
                  <a:lnTo>
                    <a:pt x="158289" y="2059496"/>
                  </a:lnTo>
                </a:path>
              </a:pathLst>
            </a:custGeom>
            <a:ln w="1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89120" y="4261103"/>
            <a:ext cx="2407920" cy="1901952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70642" y="3603242"/>
            <a:ext cx="27546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Convolution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Layers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44517" y="3594098"/>
            <a:ext cx="207581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Pooling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Layers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91995" y="1887943"/>
            <a:ext cx="412115" cy="1341755"/>
          </a:xfrm>
          <a:prstGeom prst="rect">
            <a:avLst/>
          </a:prstGeom>
          <a:solidFill>
            <a:srgbClr val="E7E6E6"/>
          </a:solidFill>
          <a:ln w="8766">
            <a:solidFill>
              <a:srgbClr val="44536A"/>
            </a:solidFill>
          </a:ln>
        </p:spPr>
        <p:txBody>
          <a:bodyPr vert="horz" wrap="square" lIns="0" tIns="1568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35"/>
              </a:spcBef>
            </a:pPr>
            <a:endParaRPr sz="2200">
              <a:latin typeface="Times New Roman"/>
              <a:cs typeface="Times New Roman"/>
            </a:endParaRPr>
          </a:p>
          <a:p>
            <a:pPr marR="3175" algn="ctr">
              <a:lnSpc>
                <a:spcPct val="100000"/>
              </a:lnSpc>
            </a:pPr>
            <a:r>
              <a:rPr sz="2200" spc="-50" dirty="0">
                <a:latin typeface="Calibri"/>
                <a:cs typeface="Calibri"/>
              </a:rPr>
              <a:t>x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28137" y="2194788"/>
            <a:ext cx="412115" cy="789305"/>
          </a:xfrm>
          <a:prstGeom prst="rect">
            <a:avLst/>
          </a:prstGeom>
          <a:solidFill>
            <a:srgbClr val="E7E6E6"/>
          </a:solidFill>
          <a:ln w="8766">
            <a:solidFill>
              <a:srgbClr val="44536A"/>
            </a:solidFill>
          </a:ln>
        </p:spPr>
        <p:txBody>
          <a:bodyPr vert="horz" wrap="square" lIns="0" tIns="20447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1610"/>
              </a:spcBef>
            </a:pPr>
            <a:r>
              <a:rPr sz="2200" spc="-50" dirty="0">
                <a:latin typeface="Calibri"/>
                <a:cs typeface="Calibri"/>
              </a:rPr>
              <a:t>h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204034" y="2983814"/>
            <a:ext cx="832485" cy="250825"/>
          </a:xfrm>
          <a:custGeom>
            <a:avLst/>
            <a:gdLst/>
            <a:ahLst/>
            <a:cxnLst/>
            <a:rect l="l" t="t" r="r" b="b"/>
            <a:pathLst>
              <a:path w="832485" h="250825">
                <a:moveTo>
                  <a:pt x="0" y="250380"/>
                </a:moveTo>
                <a:lnTo>
                  <a:pt x="832302" y="0"/>
                </a:lnTo>
              </a:path>
            </a:pathLst>
          </a:custGeom>
          <a:ln w="8766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04034" y="1896706"/>
            <a:ext cx="840105" cy="302260"/>
          </a:xfrm>
          <a:custGeom>
            <a:avLst/>
            <a:gdLst/>
            <a:ahLst/>
            <a:cxnLst/>
            <a:rect l="l" t="t" r="r" b="b"/>
            <a:pathLst>
              <a:path w="840105" h="302260">
                <a:moveTo>
                  <a:pt x="0" y="0"/>
                </a:moveTo>
                <a:lnTo>
                  <a:pt x="839751" y="302001"/>
                </a:lnTo>
              </a:path>
            </a:pathLst>
          </a:custGeom>
          <a:ln w="8766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4329963" y="2365679"/>
            <a:ext cx="421005" cy="447675"/>
            <a:chOff x="4329963" y="2365679"/>
            <a:chExt cx="421005" cy="447675"/>
          </a:xfrm>
        </p:grpSpPr>
        <p:sp>
          <p:nvSpPr>
            <p:cNvPr id="24" name="object 24"/>
            <p:cNvSpPr/>
            <p:nvPr/>
          </p:nvSpPr>
          <p:spPr>
            <a:xfrm>
              <a:off x="4334408" y="2370129"/>
              <a:ext cx="412115" cy="438784"/>
            </a:xfrm>
            <a:custGeom>
              <a:avLst/>
              <a:gdLst/>
              <a:ahLst/>
              <a:cxnLst/>
              <a:rect l="l" t="t" r="r" b="b"/>
              <a:pathLst>
                <a:path w="412114" h="438785">
                  <a:moveTo>
                    <a:pt x="412047" y="0"/>
                  </a:moveTo>
                  <a:lnTo>
                    <a:pt x="0" y="0"/>
                  </a:lnTo>
                  <a:lnTo>
                    <a:pt x="0" y="438348"/>
                  </a:lnTo>
                  <a:lnTo>
                    <a:pt x="412047" y="438348"/>
                  </a:lnTo>
                  <a:lnTo>
                    <a:pt x="412047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334408" y="2370124"/>
              <a:ext cx="412115" cy="438784"/>
            </a:xfrm>
            <a:custGeom>
              <a:avLst/>
              <a:gdLst/>
              <a:ahLst/>
              <a:cxnLst/>
              <a:rect l="l" t="t" r="r" b="b"/>
              <a:pathLst>
                <a:path w="412114" h="438785">
                  <a:moveTo>
                    <a:pt x="0" y="0"/>
                  </a:moveTo>
                  <a:lnTo>
                    <a:pt x="412047" y="0"/>
                  </a:lnTo>
                  <a:lnTo>
                    <a:pt x="412047" y="438348"/>
                  </a:lnTo>
                  <a:lnTo>
                    <a:pt x="0" y="438348"/>
                  </a:lnTo>
                  <a:lnTo>
                    <a:pt x="0" y="0"/>
                  </a:lnTo>
                  <a:close/>
                </a:path>
              </a:pathLst>
            </a:custGeom>
            <a:ln w="8766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459109" y="2385860"/>
            <a:ext cx="135255" cy="362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50" dirty="0"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418266" y="2190405"/>
            <a:ext cx="929640" cy="798195"/>
            <a:chOff x="3418266" y="2190405"/>
            <a:chExt cx="929640" cy="798195"/>
          </a:xfrm>
        </p:grpSpPr>
        <p:sp>
          <p:nvSpPr>
            <p:cNvPr id="28" name="object 28"/>
            <p:cNvSpPr/>
            <p:nvPr/>
          </p:nvSpPr>
          <p:spPr>
            <a:xfrm>
              <a:off x="3422650" y="2194788"/>
              <a:ext cx="920750" cy="184785"/>
            </a:xfrm>
            <a:custGeom>
              <a:avLst/>
              <a:gdLst/>
              <a:ahLst/>
              <a:cxnLst/>
              <a:rect l="l" t="t" r="r" b="b"/>
              <a:pathLst>
                <a:path w="920750" h="184785">
                  <a:moveTo>
                    <a:pt x="0" y="0"/>
                  </a:moveTo>
                  <a:lnTo>
                    <a:pt x="920635" y="184403"/>
                  </a:lnTo>
                </a:path>
              </a:pathLst>
            </a:custGeom>
            <a:ln w="8766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40176" y="2799703"/>
              <a:ext cx="891540" cy="184785"/>
            </a:xfrm>
            <a:custGeom>
              <a:avLst/>
              <a:gdLst/>
              <a:ahLst/>
              <a:cxnLst/>
              <a:rect l="l" t="t" r="r" b="b"/>
              <a:pathLst>
                <a:path w="891539" h="184785">
                  <a:moveTo>
                    <a:pt x="0" y="184403"/>
                  </a:moveTo>
                  <a:lnTo>
                    <a:pt x="891372" y="0"/>
                  </a:lnTo>
                </a:path>
              </a:pathLst>
            </a:custGeom>
            <a:ln w="8766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669808" y="1158746"/>
            <a:ext cx="82353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25440" algn="l"/>
              </a:tabLst>
            </a:pPr>
            <a:r>
              <a:rPr sz="2800" spc="-25" dirty="0">
                <a:latin typeface="Calibri"/>
                <a:cs typeface="Calibri"/>
              </a:rPr>
              <a:t>Fully-</a:t>
            </a:r>
            <a:r>
              <a:rPr sz="2800" dirty="0">
                <a:latin typeface="Calibri"/>
                <a:cs typeface="Calibri"/>
              </a:rPr>
              <a:t>Connected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Layers</a:t>
            </a:r>
            <a:r>
              <a:rPr sz="2800" dirty="0">
                <a:latin typeface="Calibri"/>
                <a:cs typeface="Calibri"/>
              </a:rPr>
              <a:t>	Activation</a:t>
            </a:r>
            <a:r>
              <a:rPr sz="2800" spc="-1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Function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1" name="object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40168" y="1712976"/>
            <a:ext cx="1918377" cy="1573036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8598116" y="3594098"/>
            <a:ext cx="20561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Calibri"/>
                <a:cs typeface="Calibri"/>
              </a:rPr>
              <a:t>Normalization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576106" y="4828032"/>
            <a:ext cx="33782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185" dirty="0">
                <a:latin typeface="Cambria Math"/>
                <a:cs typeface="Cambria Math"/>
              </a:rPr>
              <a:t>𝑖,j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461804" y="4922164"/>
            <a:ext cx="1435100" cy="25400"/>
          </a:xfrm>
          <a:custGeom>
            <a:avLst/>
            <a:gdLst/>
            <a:ahLst/>
            <a:cxnLst/>
            <a:rect l="l" t="t" r="r" b="b"/>
            <a:pathLst>
              <a:path w="1435100" h="25400">
                <a:moveTo>
                  <a:pt x="1435100" y="0"/>
                </a:moveTo>
                <a:lnTo>
                  <a:pt x="0" y="0"/>
                </a:lnTo>
                <a:lnTo>
                  <a:pt x="0" y="25400"/>
                </a:lnTo>
                <a:lnTo>
                  <a:pt x="1435100" y="25400"/>
                </a:lnTo>
                <a:lnTo>
                  <a:pt x="1435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338743" y="4390645"/>
            <a:ext cx="2574925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6490">
              <a:lnSpc>
                <a:spcPts val="2870"/>
              </a:lnSpc>
              <a:spcBef>
                <a:spcPts val="100"/>
              </a:spcBef>
            </a:pPr>
            <a:r>
              <a:rPr sz="4800" spc="225" baseline="11284" dirty="0">
                <a:latin typeface="Cambria Math"/>
                <a:cs typeface="Cambria Math"/>
              </a:rPr>
              <a:t>𝑥</a:t>
            </a:r>
            <a:r>
              <a:rPr sz="2300" spc="150" dirty="0">
                <a:latin typeface="Cambria Math"/>
                <a:cs typeface="Cambria Math"/>
              </a:rPr>
              <a:t>𝑖,j</a:t>
            </a:r>
            <a:r>
              <a:rPr sz="2300" spc="440" dirty="0">
                <a:latin typeface="Cambria Math"/>
                <a:cs typeface="Cambria Math"/>
              </a:rPr>
              <a:t> </a:t>
            </a:r>
            <a:r>
              <a:rPr sz="4800" baseline="11284" dirty="0">
                <a:latin typeface="Cambria Math"/>
                <a:cs typeface="Cambria Math"/>
              </a:rPr>
              <a:t>− </a:t>
            </a:r>
            <a:r>
              <a:rPr sz="4800" spc="307" baseline="11284" dirty="0">
                <a:latin typeface="Cambria Math"/>
                <a:cs typeface="Cambria Math"/>
              </a:rPr>
              <a:t>𝜇</a:t>
            </a:r>
            <a:r>
              <a:rPr sz="2300" spc="204" dirty="0">
                <a:latin typeface="Cambria Math"/>
                <a:cs typeface="Cambria Math"/>
              </a:rPr>
              <a:t>j</a:t>
            </a:r>
            <a:endParaRPr sz="2300">
              <a:latin typeface="Cambria Math"/>
              <a:cs typeface="Cambria Math"/>
            </a:endParaRPr>
          </a:p>
          <a:p>
            <a:pPr marL="38100">
              <a:lnSpc>
                <a:spcPts val="2870"/>
              </a:lnSpc>
              <a:tabLst>
                <a:tab pos="704850" algn="l"/>
              </a:tabLst>
            </a:pPr>
            <a:r>
              <a:rPr sz="3200" spc="-1150" dirty="0">
                <a:latin typeface="Cambria Math"/>
                <a:cs typeface="Cambria Math"/>
              </a:rPr>
              <a:t>𝑥</a:t>
            </a:r>
            <a:r>
              <a:rPr sz="3200" spc="165" dirty="0">
                <a:latin typeface="Cambria Math"/>
                <a:cs typeface="Cambria Math"/>
              </a:rPr>
              <a:t>!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=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466783" y="5023764"/>
            <a:ext cx="1430655" cy="907415"/>
          </a:xfrm>
          <a:custGeom>
            <a:avLst/>
            <a:gdLst/>
            <a:ahLst/>
            <a:cxnLst/>
            <a:rect l="l" t="t" r="r" b="b"/>
            <a:pathLst>
              <a:path w="1430654" h="907414">
                <a:moveTo>
                  <a:pt x="1430121" y="0"/>
                </a:moveTo>
                <a:lnTo>
                  <a:pt x="299821" y="0"/>
                </a:lnTo>
                <a:lnTo>
                  <a:pt x="299821" y="596"/>
                </a:lnTo>
                <a:lnTo>
                  <a:pt x="251015" y="596"/>
                </a:lnTo>
                <a:lnTo>
                  <a:pt x="168465" y="835030"/>
                </a:lnTo>
                <a:lnTo>
                  <a:pt x="68859" y="650681"/>
                </a:lnTo>
                <a:lnTo>
                  <a:pt x="0" y="686996"/>
                </a:lnTo>
                <a:lnTo>
                  <a:pt x="7734" y="701085"/>
                </a:lnTo>
                <a:lnTo>
                  <a:pt x="44056" y="682035"/>
                </a:lnTo>
                <a:lnTo>
                  <a:pt x="166484" y="907063"/>
                </a:lnTo>
                <a:lnTo>
                  <a:pt x="184937" y="907063"/>
                </a:lnTo>
                <a:lnTo>
                  <a:pt x="273240" y="26987"/>
                </a:lnTo>
                <a:lnTo>
                  <a:pt x="312927" y="26987"/>
                </a:lnTo>
                <a:lnTo>
                  <a:pt x="312927" y="25400"/>
                </a:lnTo>
                <a:lnTo>
                  <a:pt x="1430121" y="25400"/>
                </a:lnTo>
                <a:lnTo>
                  <a:pt x="14301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9926307" y="5394960"/>
            <a:ext cx="1625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415" dirty="0">
                <a:latin typeface="Cambria Math"/>
                <a:cs typeface="Cambria Math"/>
              </a:rPr>
              <a:t>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726726" y="5167884"/>
            <a:ext cx="11957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spc="110" dirty="0">
                <a:latin typeface="Cambria Math"/>
                <a:cs typeface="Cambria Math"/>
              </a:rPr>
              <a:t>𝜎</a:t>
            </a:r>
            <a:r>
              <a:rPr sz="3450" spc="165" baseline="28985" dirty="0">
                <a:latin typeface="Cambria Math"/>
                <a:cs typeface="Cambria Math"/>
              </a:rPr>
              <a:t>2</a:t>
            </a:r>
            <a:r>
              <a:rPr sz="3450" spc="540" baseline="2898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 </a:t>
            </a:r>
            <a:r>
              <a:rPr sz="3200" spc="-50" dirty="0">
                <a:latin typeface="Cambria Math"/>
                <a:cs typeface="Cambria Math"/>
              </a:rPr>
              <a:t>𝜀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734604" y="3490645"/>
            <a:ext cx="3447415" cy="2874645"/>
          </a:xfrm>
          <a:custGeom>
            <a:avLst/>
            <a:gdLst/>
            <a:ahLst/>
            <a:cxnLst/>
            <a:rect l="l" t="t" r="r" b="b"/>
            <a:pathLst>
              <a:path w="3447415" h="2874645">
                <a:moveTo>
                  <a:pt x="3446919" y="0"/>
                </a:moveTo>
                <a:lnTo>
                  <a:pt x="0" y="0"/>
                </a:lnTo>
                <a:lnTo>
                  <a:pt x="0" y="2874308"/>
                </a:lnTo>
                <a:lnTo>
                  <a:pt x="3446919" y="2874308"/>
                </a:lnTo>
                <a:lnTo>
                  <a:pt x="3446919" y="0"/>
                </a:lnTo>
                <a:close/>
              </a:path>
            </a:pathLst>
          </a:custGeom>
          <a:solidFill>
            <a:srgbClr val="FFFFFF">
              <a:alpha val="741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62</a:t>
            </a:fld>
            <a:endParaRPr spc="-25" dirty="0"/>
          </a:p>
        </p:txBody>
      </p:sp>
      <p:sp>
        <p:nvSpPr>
          <p:cNvPr id="42" name="object 42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Convolutional</a:t>
            </a:r>
            <a:r>
              <a:rPr spc="-110" dirty="0"/>
              <a:t> </a:t>
            </a:r>
            <a:r>
              <a:rPr spc="-10" dirty="0"/>
              <a:t>Networks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810" y="2410942"/>
            <a:ext cx="10956372" cy="333209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6939" y="1189227"/>
            <a:ext cx="9966960" cy="1303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Classic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architecture: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[Conv,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ReLU,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Pool]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flatten,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[FC,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ReLU]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FC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35"/>
              </a:spcBef>
            </a:pPr>
            <a:r>
              <a:rPr sz="2800" dirty="0">
                <a:latin typeface="Calibri"/>
                <a:cs typeface="Calibri"/>
              </a:rPr>
              <a:t>Example: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LeNet-</a:t>
            </a:r>
            <a:r>
              <a:rPr sz="2800" spc="-50" dirty="0">
                <a:latin typeface="Calibri"/>
                <a:cs typeface="Calibri"/>
              </a:rPr>
              <a:t>5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973" y="6035928"/>
            <a:ext cx="5618480" cy="24257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dirty="0">
                <a:latin typeface="Calibri"/>
                <a:cs typeface="Calibri"/>
              </a:rPr>
              <a:t>Lecun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“Gradient-</a:t>
            </a:r>
            <a:r>
              <a:rPr sz="1400" dirty="0">
                <a:latin typeface="Calibri"/>
                <a:cs typeface="Calibri"/>
              </a:rPr>
              <a:t>based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learning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applied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document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recognition”,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1998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63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70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Example:</a:t>
            </a:r>
            <a:r>
              <a:rPr spc="-105" dirty="0"/>
              <a:t> </a:t>
            </a:r>
            <a:r>
              <a:rPr spc="-40" dirty="0"/>
              <a:t>LeNet-</a:t>
            </a:r>
            <a:r>
              <a:rPr spc="-50" dirty="0"/>
              <a:t>5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4676" y="318808"/>
            <a:ext cx="5764733" cy="1753184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27635" y="1268323"/>
          <a:ext cx="5952489" cy="4577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4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Layer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Output</a:t>
                      </a:r>
                      <a:r>
                        <a:rPr sz="19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Weight</a:t>
                      </a:r>
                      <a:r>
                        <a:rPr sz="19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Input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28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28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4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25425" y="2080630"/>
            <a:ext cx="5762625" cy="3723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90"/>
              </a:lnSpc>
              <a:tabLst>
                <a:tab pos="3034030" algn="l"/>
                <a:tab pos="4389755" algn="l"/>
              </a:tabLst>
            </a:pPr>
            <a:r>
              <a:rPr sz="1900" dirty="0">
                <a:latin typeface="Calibri"/>
                <a:cs typeface="Calibri"/>
              </a:rPr>
              <a:t>Conv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(C</a:t>
            </a:r>
            <a:r>
              <a:rPr sz="1950" spc="-15" baseline="-17094" dirty="0">
                <a:latin typeface="Calibri"/>
                <a:cs typeface="Calibri"/>
              </a:rPr>
              <a:t>out</a:t>
            </a:r>
            <a:r>
              <a:rPr sz="1900" spc="-10" dirty="0">
                <a:latin typeface="Calibri"/>
                <a:cs typeface="Calibri"/>
              </a:rPr>
              <a:t>=20,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K=5,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P=2,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S=1)</a:t>
            </a:r>
            <a:r>
              <a:rPr sz="1900" dirty="0">
                <a:latin typeface="Calibri"/>
                <a:cs typeface="Calibri"/>
              </a:rPr>
              <a:t>	20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28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28</a:t>
            </a:r>
            <a:r>
              <a:rPr sz="1900" dirty="0">
                <a:latin typeface="Calibri"/>
                <a:cs typeface="Calibri"/>
              </a:rPr>
              <a:t>	20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1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5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0" dirty="0">
                <a:latin typeface="Calibri"/>
                <a:cs typeface="Calibri"/>
              </a:rPr>
              <a:t>5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pos="3034030" algn="l"/>
              </a:tabLst>
            </a:pPr>
            <a:r>
              <a:rPr sz="1900" spc="-20" dirty="0">
                <a:latin typeface="Calibri"/>
                <a:cs typeface="Calibri"/>
              </a:rPr>
              <a:t>ReLU</a:t>
            </a:r>
            <a:r>
              <a:rPr sz="1900" dirty="0">
                <a:latin typeface="Calibri"/>
                <a:cs typeface="Calibri"/>
              </a:rPr>
              <a:t>	20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28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28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pos="3034030" algn="l"/>
              </a:tabLst>
            </a:pPr>
            <a:r>
              <a:rPr sz="1900" spc="-10" dirty="0">
                <a:latin typeface="Calibri"/>
                <a:cs typeface="Calibri"/>
              </a:rPr>
              <a:t>MaxPool(K=2,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S=2)</a:t>
            </a:r>
            <a:r>
              <a:rPr sz="1900" dirty="0">
                <a:latin typeface="Calibri"/>
                <a:cs typeface="Calibri"/>
              </a:rPr>
              <a:t>	20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14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14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pos="3034030" algn="l"/>
                <a:tab pos="4389755" algn="l"/>
              </a:tabLst>
            </a:pPr>
            <a:r>
              <a:rPr sz="1900" dirty="0">
                <a:latin typeface="Calibri"/>
                <a:cs typeface="Calibri"/>
              </a:rPr>
              <a:t>Conv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(C</a:t>
            </a:r>
            <a:r>
              <a:rPr sz="1950" spc="-15" baseline="-17094" dirty="0">
                <a:latin typeface="Calibri"/>
                <a:cs typeface="Calibri"/>
              </a:rPr>
              <a:t>out</a:t>
            </a:r>
            <a:r>
              <a:rPr sz="1900" spc="-10" dirty="0">
                <a:latin typeface="Calibri"/>
                <a:cs typeface="Calibri"/>
              </a:rPr>
              <a:t>=50,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K=5,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P=2,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S=1)</a:t>
            </a:r>
            <a:r>
              <a:rPr sz="1900" dirty="0">
                <a:latin typeface="Calibri"/>
                <a:cs typeface="Calibri"/>
              </a:rPr>
              <a:t>	50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14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14</a:t>
            </a:r>
            <a:r>
              <a:rPr sz="1900" dirty="0">
                <a:latin typeface="Calibri"/>
                <a:cs typeface="Calibri"/>
              </a:rPr>
              <a:t>	50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20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5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0" dirty="0">
                <a:latin typeface="Calibri"/>
                <a:cs typeface="Calibri"/>
              </a:rPr>
              <a:t>5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pos="3034030" algn="l"/>
              </a:tabLst>
            </a:pPr>
            <a:r>
              <a:rPr sz="1900" spc="-20" dirty="0">
                <a:latin typeface="Calibri"/>
                <a:cs typeface="Calibri"/>
              </a:rPr>
              <a:t>ReLU</a:t>
            </a:r>
            <a:r>
              <a:rPr sz="1900" dirty="0">
                <a:latin typeface="Calibri"/>
                <a:cs typeface="Calibri"/>
              </a:rPr>
              <a:t>	50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14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14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pos="3034030" algn="l"/>
              </a:tabLst>
            </a:pPr>
            <a:r>
              <a:rPr sz="1900" spc="-10" dirty="0">
                <a:latin typeface="Calibri"/>
                <a:cs typeface="Calibri"/>
              </a:rPr>
              <a:t>MaxPool(K=2,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S=2)</a:t>
            </a:r>
            <a:r>
              <a:rPr sz="1900" dirty="0">
                <a:latin typeface="Calibri"/>
                <a:cs typeface="Calibri"/>
              </a:rPr>
              <a:t>	50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7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0" dirty="0">
                <a:latin typeface="Calibri"/>
                <a:cs typeface="Calibri"/>
              </a:rPr>
              <a:t>7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pos="3034030" algn="l"/>
              </a:tabLst>
            </a:pPr>
            <a:r>
              <a:rPr sz="1900" spc="-10" dirty="0">
                <a:latin typeface="Calibri"/>
                <a:cs typeface="Calibri"/>
              </a:rPr>
              <a:t>Flatten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20" dirty="0">
                <a:latin typeface="Calibri"/>
                <a:cs typeface="Calibri"/>
              </a:rPr>
              <a:t>2450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pos="3034030" algn="l"/>
                <a:tab pos="4389755" algn="l"/>
              </a:tabLst>
            </a:pPr>
            <a:r>
              <a:rPr sz="1900" dirty="0">
                <a:latin typeface="Calibri"/>
                <a:cs typeface="Calibri"/>
              </a:rPr>
              <a:t>Linear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(2450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-</a:t>
            </a:r>
            <a:r>
              <a:rPr sz="1900" dirty="0">
                <a:latin typeface="Calibri"/>
                <a:cs typeface="Calibri"/>
              </a:rPr>
              <a:t>&gt;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500)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25" dirty="0">
                <a:latin typeface="Calibri"/>
                <a:cs typeface="Calibri"/>
              </a:rPr>
              <a:t>500</a:t>
            </a:r>
            <a:r>
              <a:rPr sz="1900" dirty="0">
                <a:latin typeface="Calibri"/>
                <a:cs typeface="Calibri"/>
              </a:rPr>
              <a:t>	2450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500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pos="3034030" algn="l"/>
              </a:tabLst>
            </a:pPr>
            <a:r>
              <a:rPr sz="1900" spc="-20" dirty="0">
                <a:latin typeface="Calibri"/>
                <a:cs typeface="Calibri"/>
              </a:rPr>
              <a:t>ReLU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25" dirty="0">
                <a:latin typeface="Calibri"/>
                <a:cs typeface="Calibri"/>
              </a:rPr>
              <a:t>500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pos="3034030" algn="l"/>
                <a:tab pos="4389755" algn="l"/>
              </a:tabLst>
            </a:pPr>
            <a:r>
              <a:rPr sz="1900" dirty="0">
                <a:latin typeface="Calibri"/>
                <a:cs typeface="Calibri"/>
              </a:rPr>
              <a:t>Linear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(500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-</a:t>
            </a:r>
            <a:r>
              <a:rPr sz="1900" dirty="0">
                <a:latin typeface="Calibri"/>
                <a:cs typeface="Calibri"/>
              </a:rPr>
              <a:t>&gt;</a:t>
            </a:r>
            <a:r>
              <a:rPr sz="1900" spc="-25" dirty="0">
                <a:latin typeface="Calibri"/>
                <a:cs typeface="Calibri"/>
              </a:rPr>
              <a:t> 10)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25" dirty="0">
                <a:latin typeface="Calibri"/>
                <a:cs typeface="Calibri"/>
              </a:rPr>
              <a:t>10</a:t>
            </a:r>
            <a:r>
              <a:rPr sz="1900" dirty="0">
                <a:latin typeface="Calibri"/>
                <a:cs typeface="Calibri"/>
              </a:rPr>
              <a:t>	500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10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88881" y="428739"/>
            <a:ext cx="7175500" cy="5735955"/>
            <a:chOff x="388881" y="428739"/>
            <a:chExt cx="7175500" cy="5735955"/>
          </a:xfrm>
        </p:grpSpPr>
        <p:sp>
          <p:nvSpPr>
            <p:cNvPr id="7" name="object 7"/>
            <p:cNvSpPr/>
            <p:nvPr/>
          </p:nvSpPr>
          <p:spPr>
            <a:xfrm>
              <a:off x="388881" y="2017979"/>
              <a:ext cx="6043930" cy="4146550"/>
            </a:xfrm>
            <a:custGeom>
              <a:avLst/>
              <a:gdLst/>
              <a:ahLst/>
              <a:cxnLst/>
              <a:rect l="l" t="t" r="r" b="b"/>
              <a:pathLst>
                <a:path w="6043930" h="4146550">
                  <a:moveTo>
                    <a:pt x="6043452" y="0"/>
                  </a:moveTo>
                  <a:lnTo>
                    <a:pt x="0" y="0"/>
                  </a:lnTo>
                  <a:lnTo>
                    <a:pt x="0" y="4146337"/>
                  </a:lnTo>
                  <a:lnTo>
                    <a:pt x="6043452" y="4146337"/>
                  </a:lnTo>
                  <a:lnTo>
                    <a:pt x="60434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69113" y="441439"/>
              <a:ext cx="1082675" cy="1292860"/>
            </a:xfrm>
            <a:custGeom>
              <a:avLst/>
              <a:gdLst/>
              <a:ahLst/>
              <a:cxnLst/>
              <a:rect l="l" t="t" r="r" b="b"/>
              <a:pathLst>
                <a:path w="1082675" h="1292860">
                  <a:moveTo>
                    <a:pt x="0" y="0"/>
                  </a:moveTo>
                  <a:lnTo>
                    <a:pt x="1082570" y="0"/>
                  </a:lnTo>
                  <a:lnTo>
                    <a:pt x="1082570" y="1292770"/>
                  </a:lnTo>
                  <a:lnTo>
                    <a:pt x="0" y="129277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2973" y="6035928"/>
            <a:ext cx="5618480" cy="24257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dirty="0">
                <a:latin typeface="Calibri"/>
                <a:cs typeface="Calibri"/>
              </a:rPr>
              <a:t>Lecun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“Gradient-</a:t>
            </a:r>
            <a:r>
              <a:rPr sz="1400" dirty="0">
                <a:latin typeface="Calibri"/>
                <a:cs typeface="Calibri"/>
              </a:rPr>
              <a:t>based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learning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applied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document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recognition”,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1998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64</a:t>
            </a:fld>
            <a:endParaRPr spc="-25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70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Example:</a:t>
            </a:r>
            <a:r>
              <a:rPr spc="-105" dirty="0"/>
              <a:t> </a:t>
            </a:r>
            <a:r>
              <a:rPr spc="-40" dirty="0"/>
              <a:t>LeNet-</a:t>
            </a:r>
            <a:r>
              <a:rPr spc="-50" dirty="0"/>
              <a:t>5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4676" y="318808"/>
            <a:ext cx="5764733" cy="1753184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27635" y="1268323"/>
          <a:ext cx="5952489" cy="4577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4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Layer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Output</a:t>
                      </a:r>
                      <a:r>
                        <a:rPr sz="19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Weight</a:t>
                      </a:r>
                      <a:r>
                        <a:rPr sz="19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Input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28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28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Conv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(C</a:t>
                      </a:r>
                      <a:r>
                        <a:rPr sz="1950" spc="-15" baseline="-17094" dirty="0">
                          <a:latin typeface="Calibri"/>
                          <a:cs typeface="Calibri"/>
                        </a:rPr>
                        <a:t>out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=20,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K=5,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P=2,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S=1)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28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28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0" dirty="0">
                          <a:latin typeface="Calibri"/>
                          <a:cs typeface="Calibri"/>
                        </a:rPr>
                        <a:t>5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8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20" dirty="0">
                          <a:latin typeface="Calibri"/>
                          <a:cs typeface="Calibri"/>
                        </a:rPr>
                        <a:t>ReLU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28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28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7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25425" y="2842630"/>
            <a:ext cx="5762625" cy="2961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90"/>
              </a:lnSpc>
              <a:tabLst>
                <a:tab pos="3034030" algn="l"/>
              </a:tabLst>
            </a:pPr>
            <a:r>
              <a:rPr sz="1900" spc="-10" dirty="0">
                <a:latin typeface="Calibri"/>
                <a:cs typeface="Calibri"/>
              </a:rPr>
              <a:t>MaxPool(K=2,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S=2)</a:t>
            </a:r>
            <a:r>
              <a:rPr sz="1900" dirty="0">
                <a:latin typeface="Calibri"/>
                <a:cs typeface="Calibri"/>
              </a:rPr>
              <a:t>	20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14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14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pos="3034030" algn="l"/>
                <a:tab pos="4389755" algn="l"/>
              </a:tabLst>
            </a:pPr>
            <a:r>
              <a:rPr sz="1900" dirty="0">
                <a:latin typeface="Calibri"/>
                <a:cs typeface="Calibri"/>
              </a:rPr>
              <a:t>Conv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(C</a:t>
            </a:r>
            <a:r>
              <a:rPr sz="1950" spc="-15" baseline="-17094" dirty="0">
                <a:latin typeface="Calibri"/>
                <a:cs typeface="Calibri"/>
              </a:rPr>
              <a:t>out</a:t>
            </a:r>
            <a:r>
              <a:rPr sz="1900" spc="-10" dirty="0">
                <a:latin typeface="Calibri"/>
                <a:cs typeface="Calibri"/>
              </a:rPr>
              <a:t>=50,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K=5,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P=2,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S=1)</a:t>
            </a:r>
            <a:r>
              <a:rPr sz="1900" dirty="0">
                <a:latin typeface="Calibri"/>
                <a:cs typeface="Calibri"/>
              </a:rPr>
              <a:t>	50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14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14</a:t>
            </a:r>
            <a:r>
              <a:rPr sz="1900" dirty="0">
                <a:latin typeface="Calibri"/>
                <a:cs typeface="Calibri"/>
              </a:rPr>
              <a:t>	50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20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5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0" dirty="0">
                <a:latin typeface="Calibri"/>
                <a:cs typeface="Calibri"/>
              </a:rPr>
              <a:t>5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pos="3034030" algn="l"/>
              </a:tabLst>
            </a:pPr>
            <a:r>
              <a:rPr sz="1900" spc="-20" dirty="0">
                <a:latin typeface="Calibri"/>
                <a:cs typeface="Calibri"/>
              </a:rPr>
              <a:t>ReLU</a:t>
            </a:r>
            <a:r>
              <a:rPr sz="1900" dirty="0">
                <a:latin typeface="Calibri"/>
                <a:cs typeface="Calibri"/>
              </a:rPr>
              <a:t>	50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14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14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pos="3034030" algn="l"/>
              </a:tabLst>
            </a:pPr>
            <a:r>
              <a:rPr sz="1900" spc="-10" dirty="0">
                <a:latin typeface="Calibri"/>
                <a:cs typeface="Calibri"/>
              </a:rPr>
              <a:t>MaxPool(K=2,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S=2)</a:t>
            </a:r>
            <a:r>
              <a:rPr sz="1900" dirty="0">
                <a:latin typeface="Calibri"/>
                <a:cs typeface="Calibri"/>
              </a:rPr>
              <a:t>	50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7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0" dirty="0">
                <a:latin typeface="Calibri"/>
                <a:cs typeface="Calibri"/>
              </a:rPr>
              <a:t>7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pos="3034030" algn="l"/>
              </a:tabLst>
            </a:pPr>
            <a:r>
              <a:rPr sz="1900" spc="-10" dirty="0">
                <a:latin typeface="Calibri"/>
                <a:cs typeface="Calibri"/>
              </a:rPr>
              <a:t>Flatten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20" dirty="0">
                <a:latin typeface="Calibri"/>
                <a:cs typeface="Calibri"/>
              </a:rPr>
              <a:t>2450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pos="3034030" algn="l"/>
                <a:tab pos="4389755" algn="l"/>
              </a:tabLst>
            </a:pPr>
            <a:r>
              <a:rPr sz="1900" dirty="0">
                <a:latin typeface="Calibri"/>
                <a:cs typeface="Calibri"/>
              </a:rPr>
              <a:t>Linear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(2450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-</a:t>
            </a:r>
            <a:r>
              <a:rPr sz="1900" dirty="0">
                <a:latin typeface="Calibri"/>
                <a:cs typeface="Calibri"/>
              </a:rPr>
              <a:t>&gt;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500)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25" dirty="0">
                <a:latin typeface="Calibri"/>
                <a:cs typeface="Calibri"/>
              </a:rPr>
              <a:t>500</a:t>
            </a:r>
            <a:r>
              <a:rPr sz="1900" dirty="0">
                <a:latin typeface="Calibri"/>
                <a:cs typeface="Calibri"/>
              </a:rPr>
              <a:t>	2450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500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pos="3034030" algn="l"/>
              </a:tabLst>
            </a:pPr>
            <a:r>
              <a:rPr sz="1900" spc="-20" dirty="0">
                <a:latin typeface="Calibri"/>
                <a:cs typeface="Calibri"/>
              </a:rPr>
              <a:t>ReLU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25" dirty="0">
                <a:latin typeface="Calibri"/>
                <a:cs typeface="Calibri"/>
              </a:rPr>
              <a:t>500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pos="3034030" algn="l"/>
                <a:tab pos="4389755" algn="l"/>
              </a:tabLst>
            </a:pPr>
            <a:r>
              <a:rPr sz="1900" dirty="0">
                <a:latin typeface="Calibri"/>
                <a:cs typeface="Calibri"/>
              </a:rPr>
              <a:t>Linear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(500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-</a:t>
            </a:r>
            <a:r>
              <a:rPr sz="1900" dirty="0">
                <a:latin typeface="Calibri"/>
                <a:cs typeface="Calibri"/>
              </a:rPr>
              <a:t>&gt;</a:t>
            </a:r>
            <a:r>
              <a:rPr sz="1900" spc="-25" dirty="0">
                <a:latin typeface="Calibri"/>
                <a:cs typeface="Calibri"/>
              </a:rPr>
              <a:t> 10)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25" dirty="0">
                <a:latin typeface="Calibri"/>
                <a:cs typeface="Calibri"/>
              </a:rPr>
              <a:t>10</a:t>
            </a:r>
            <a:r>
              <a:rPr sz="1900" dirty="0">
                <a:latin typeface="Calibri"/>
                <a:cs typeface="Calibri"/>
              </a:rPr>
              <a:t>	500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10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8881" y="2774734"/>
            <a:ext cx="6043930" cy="3389629"/>
          </a:xfrm>
          <a:custGeom>
            <a:avLst/>
            <a:gdLst/>
            <a:ahLst/>
            <a:cxnLst/>
            <a:rect l="l" t="t" r="r" b="b"/>
            <a:pathLst>
              <a:path w="6043930" h="3389629">
                <a:moveTo>
                  <a:pt x="6043452" y="0"/>
                </a:moveTo>
                <a:lnTo>
                  <a:pt x="0" y="0"/>
                </a:lnTo>
                <a:lnTo>
                  <a:pt x="0" y="3389583"/>
                </a:lnTo>
                <a:lnTo>
                  <a:pt x="6043452" y="3389583"/>
                </a:lnTo>
                <a:lnTo>
                  <a:pt x="6043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30136" y="431774"/>
            <a:ext cx="2430145" cy="1460500"/>
          </a:xfrm>
          <a:custGeom>
            <a:avLst/>
            <a:gdLst/>
            <a:ahLst/>
            <a:cxnLst/>
            <a:rect l="l" t="t" r="r" b="b"/>
            <a:pathLst>
              <a:path w="2430145" h="1460500">
                <a:moveTo>
                  <a:pt x="0" y="0"/>
                </a:moveTo>
                <a:lnTo>
                  <a:pt x="2430081" y="0"/>
                </a:lnTo>
                <a:lnTo>
                  <a:pt x="2430081" y="1460090"/>
                </a:lnTo>
                <a:lnTo>
                  <a:pt x="0" y="146009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973" y="6035928"/>
            <a:ext cx="5618480" cy="24257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dirty="0">
                <a:latin typeface="Calibri"/>
                <a:cs typeface="Calibri"/>
              </a:rPr>
              <a:t>Lecun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“Gradient-</a:t>
            </a:r>
            <a:r>
              <a:rPr sz="1400" dirty="0">
                <a:latin typeface="Calibri"/>
                <a:cs typeface="Calibri"/>
              </a:rPr>
              <a:t>based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learning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applied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document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recognition”,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1998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65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70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Example:</a:t>
            </a:r>
            <a:r>
              <a:rPr spc="-105" dirty="0"/>
              <a:t> </a:t>
            </a:r>
            <a:r>
              <a:rPr spc="-40" dirty="0"/>
              <a:t>LeNet-</a:t>
            </a:r>
            <a:r>
              <a:rPr spc="-50" dirty="0"/>
              <a:t>5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4676" y="318808"/>
            <a:ext cx="5764733" cy="1753184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27635" y="1268323"/>
          <a:ext cx="5952489" cy="4577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4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Layer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Output</a:t>
                      </a:r>
                      <a:r>
                        <a:rPr sz="19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Weight</a:t>
                      </a:r>
                      <a:r>
                        <a:rPr sz="19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Input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28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28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Conv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(C</a:t>
                      </a:r>
                      <a:r>
                        <a:rPr sz="1950" spc="-15" baseline="-17094" dirty="0">
                          <a:latin typeface="Calibri"/>
                          <a:cs typeface="Calibri"/>
                        </a:rPr>
                        <a:t>out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=20,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K=5,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P=2,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S=1)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28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28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0" dirty="0">
                          <a:latin typeface="Calibri"/>
                          <a:cs typeface="Calibri"/>
                        </a:rPr>
                        <a:t>5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20" dirty="0">
                          <a:latin typeface="Calibri"/>
                          <a:cs typeface="Calibri"/>
                        </a:rPr>
                        <a:t>ReLU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28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28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MaxPool(K=2,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S=2)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14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4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25425" y="3223630"/>
            <a:ext cx="5762625" cy="258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90"/>
              </a:lnSpc>
              <a:tabLst>
                <a:tab pos="3034030" algn="l"/>
                <a:tab pos="4389755" algn="l"/>
              </a:tabLst>
            </a:pPr>
            <a:r>
              <a:rPr sz="1900" dirty="0">
                <a:latin typeface="Calibri"/>
                <a:cs typeface="Calibri"/>
              </a:rPr>
              <a:t>Conv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(C</a:t>
            </a:r>
            <a:r>
              <a:rPr sz="1950" spc="-15" baseline="-17094" dirty="0">
                <a:latin typeface="Calibri"/>
                <a:cs typeface="Calibri"/>
              </a:rPr>
              <a:t>out</a:t>
            </a:r>
            <a:r>
              <a:rPr sz="1900" spc="-10" dirty="0">
                <a:latin typeface="Calibri"/>
                <a:cs typeface="Calibri"/>
              </a:rPr>
              <a:t>=50,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K=5,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P=2,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S=1)</a:t>
            </a:r>
            <a:r>
              <a:rPr sz="1900" dirty="0">
                <a:latin typeface="Calibri"/>
                <a:cs typeface="Calibri"/>
              </a:rPr>
              <a:t>	50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14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14</a:t>
            </a:r>
            <a:r>
              <a:rPr sz="1900" dirty="0">
                <a:latin typeface="Calibri"/>
                <a:cs typeface="Calibri"/>
              </a:rPr>
              <a:t>	50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20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5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0" dirty="0">
                <a:latin typeface="Calibri"/>
                <a:cs typeface="Calibri"/>
              </a:rPr>
              <a:t>5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pos="3034030" algn="l"/>
              </a:tabLst>
            </a:pPr>
            <a:r>
              <a:rPr sz="1900" spc="-20" dirty="0">
                <a:latin typeface="Calibri"/>
                <a:cs typeface="Calibri"/>
              </a:rPr>
              <a:t>ReLU</a:t>
            </a:r>
            <a:r>
              <a:rPr sz="1900" dirty="0">
                <a:latin typeface="Calibri"/>
                <a:cs typeface="Calibri"/>
              </a:rPr>
              <a:t>	50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14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14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pos="3034030" algn="l"/>
              </a:tabLst>
            </a:pPr>
            <a:r>
              <a:rPr sz="1900" spc="-10" dirty="0">
                <a:latin typeface="Calibri"/>
                <a:cs typeface="Calibri"/>
              </a:rPr>
              <a:t>MaxPool(K=2,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S=2)</a:t>
            </a:r>
            <a:r>
              <a:rPr sz="1900" dirty="0">
                <a:latin typeface="Calibri"/>
                <a:cs typeface="Calibri"/>
              </a:rPr>
              <a:t>	50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7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0" dirty="0">
                <a:latin typeface="Calibri"/>
                <a:cs typeface="Calibri"/>
              </a:rPr>
              <a:t>7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pos="3034030" algn="l"/>
              </a:tabLst>
            </a:pPr>
            <a:r>
              <a:rPr sz="1900" spc="-10" dirty="0">
                <a:latin typeface="Calibri"/>
                <a:cs typeface="Calibri"/>
              </a:rPr>
              <a:t>Flatten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20" dirty="0">
                <a:latin typeface="Calibri"/>
                <a:cs typeface="Calibri"/>
              </a:rPr>
              <a:t>2450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pos="3034030" algn="l"/>
                <a:tab pos="4389755" algn="l"/>
              </a:tabLst>
            </a:pPr>
            <a:r>
              <a:rPr sz="1900" dirty="0">
                <a:latin typeface="Calibri"/>
                <a:cs typeface="Calibri"/>
              </a:rPr>
              <a:t>Linear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(2450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-</a:t>
            </a:r>
            <a:r>
              <a:rPr sz="1900" dirty="0">
                <a:latin typeface="Calibri"/>
                <a:cs typeface="Calibri"/>
              </a:rPr>
              <a:t>&gt;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500)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25" dirty="0">
                <a:latin typeface="Calibri"/>
                <a:cs typeface="Calibri"/>
              </a:rPr>
              <a:t>500</a:t>
            </a:r>
            <a:r>
              <a:rPr sz="1900" dirty="0">
                <a:latin typeface="Calibri"/>
                <a:cs typeface="Calibri"/>
              </a:rPr>
              <a:t>	2450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500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pos="3034030" algn="l"/>
              </a:tabLst>
            </a:pPr>
            <a:r>
              <a:rPr sz="1900" spc="-20" dirty="0">
                <a:latin typeface="Calibri"/>
                <a:cs typeface="Calibri"/>
              </a:rPr>
              <a:t>ReLU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25" dirty="0">
                <a:latin typeface="Calibri"/>
                <a:cs typeface="Calibri"/>
              </a:rPr>
              <a:t>500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pos="3034030" algn="l"/>
                <a:tab pos="4389755" algn="l"/>
              </a:tabLst>
            </a:pPr>
            <a:r>
              <a:rPr sz="1900" dirty="0">
                <a:latin typeface="Calibri"/>
                <a:cs typeface="Calibri"/>
              </a:rPr>
              <a:t>Linear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(500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-</a:t>
            </a:r>
            <a:r>
              <a:rPr sz="1900" dirty="0">
                <a:latin typeface="Calibri"/>
                <a:cs typeface="Calibri"/>
              </a:rPr>
              <a:t>&gt;</a:t>
            </a:r>
            <a:r>
              <a:rPr sz="1900" spc="-25" dirty="0">
                <a:latin typeface="Calibri"/>
                <a:cs typeface="Calibri"/>
              </a:rPr>
              <a:t> 10)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25" dirty="0">
                <a:latin typeface="Calibri"/>
                <a:cs typeface="Calibri"/>
              </a:rPr>
              <a:t>10</a:t>
            </a:r>
            <a:r>
              <a:rPr sz="1900" dirty="0">
                <a:latin typeface="Calibri"/>
                <a:cs typeface="Calibri"/>
              </a:rPr>
              <a:t>	500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10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8881" y="3168865"/>
            <a:ext cx="6043930" cy="2995930"/>
          </a:xfrm>
          <a:custGeom>
            <a:avLst/>
            <a:gdLst/>
            <a:ahLst/>
            <a:cxnLst/>
            <a:rect l="l" t="t" r="r" b="b"/>
            <a:pathLst>
              <a:path w="6043930" h="2995929">
                <a:moveTo>
                  <a:pt x="6043452" y="0"/>
                </a:moveTo>
                <a:lnTo>
                  <a:pt x="0" y="0"/>
                </a:lnTo>
                <a:lnTo>
                  <a:pt x="0" y="2995451"/>
                </a:lnTo>
                <a:lnTo>
                  <a:pt x="6043452" y="2995451"/>
                </a:lnTo>
                <a:lnTo>
                  <a:pt x="6043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33728" y="463308"/>
            <a:ext cx="1972945" cy="1460500"/>
          </a:xfrm>
          <a:custGeom>
            <a:avLst/>
            <a:gdLst/>
            <a:ahLst/>
            <a:cxnLst/>
            <a:rect l="l" t="t" r="r" b="b"/>
            <a:pathLst>
              <a:path w="1972945" h="1460500">
                <a:moveTo>
                  <a:pt x="0" y="0"/>
                </a:moveTo>
                <a:lnTo>
                  <a:pt x="1972881" y="0"/>
                </a:lnTo>
                <a:lnTo>
                  <a:pt x="1972881" y="1460090"/>
                </a:lnTo>
                <a:lnTo>
                  <a:pt x="0" y="146009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973" y="6035928"/>
            <a:ext cx="5618480" cy="24257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dirty="0">
                <a:latin typeface="Calibri"/>
                <a:cs typeface="Calibri"/>
              </a:rPr>
              <a:t>Lecun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“Gradient-</a:t>
            </a:r>
            <a:r>
              <a:rPr sz="1400" dirty="0">
                <a:latin typeface="Calibri"/>
                <a:cs typeface="Calibri"/>
              </a:rPr>
              <a:t>based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learning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applied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document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recognition”,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1998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66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70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Example:</a:t>
            </a:r>
            <a:r>
              <a:rPr spc="-105" dirty="0"/>
              <a:t> </a:t>
            </a:r>
            <a:r>
              <a:rPr spc="-40" dirty="0"/>
              <a:t>LeNet-</a:t>
            </a:r>
            <a:r>
              <a:rPr spc="-50" dirty="0"/>
              <a:t>5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4676" y="318808"/>
            <a:ext cx="5764733" cy="1753184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27635" y="1268323"/>
          <a:ext cx="5952489" cy="4577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4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Layer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Output</a:t>
                      </a:r>
                      <a:r>
                        <a:rPr sz="19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Weight</a:t>
                      </a:r>
                      <a:r>
                        <a:rPr sz="19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Input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28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28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Conv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(C</a:t>
                      </a:r>
                      <a:r>
                        <a:rPr sz="1950" spc="-15" baseline="-17094" dirty="0">
                          <a:latin typeface="Calibri"/>
                          <a:cs typeface="Calibri"/>
                        </a:rPr>
                        <a:t>out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=20,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K=5,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P=2,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S=1)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28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28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0" dirty="0">
                          <a:latin typeface="Calibri"/>
                          <a:cs typeface="Calibri"/>
                        </a:rPr>
                        <a:t>5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20" dirty="0">
                          <a:latin typeface="Calibri"/>
                          <a:cs typeface="Calibri"/>
                        </a:rPr>
                        <a:t>ReLU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28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28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MaxPool(K=2,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S=2)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14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Conv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(C</a:t>
                      </a:r>
                      <a:r>
                        <a:rPr sz="1950" spc="-15" baseline="-17094" dirty="0">
                          <a:latin typeface="Calibri"/>
                          <a:cs typeface="Calibri"/>
                        </a:rPr>
                        <a:t>out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=50,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K=5,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P=2,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S=1)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14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0" dirty="0">
                          <a:latin typeface="Calibri"/>
                          <a:cs typeface="Calibri"/>
                        </a:rPr>
                        <a:t>5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20" dirty="0">
                          <a:latin typeface="Calibri"/>
                          <a:cs typeface="Calibri"/>
                        </a:rPr>
                        <a:t>ReLU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CED3EA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14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CED3EA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CED3EA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6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CED3EA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CED3EA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CED3EA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25425" y="3985630"/>
            <a:ext cx="5459095" cy="1818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90"/>
              </a:lnSpc>
              <a:tabLst>
                <a:tab pos="3034030" algn="l"/>
              </a:tabLst>
            </a:pPr>
            <a:r>
              <a:rPr sz="1900" spc="-10" dirty="0">
                <a:latin typeface="Calibri"/>
                <a:cs typeface="Calibri"/>
              </a:rPr>
              <a:t>MaxPool(K=2,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S=2)</a:t>
            </a:r>
            <a:r>
              <a:rPr sz="1900" dirty="0">
                <a:latin typeface="Calibri"/>
                <a:cs typeface="Calibri"/>
              </a:rPr>
              <a:t>	50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7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0" dirty="0">
                <a:latin typeface="Calibri"/>
                <a:cs typeface="Calibri"/>
              </a:rPr>
              <a:t>7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pos="3034030" algn="l"/>
              </a:tabLst>
            </a:pPr>
            <a:r>
              <a:rPr sz="1900" spc="-10" dirty="0">
                <a:latin typeface="Calibri"/>
                <a:cs typeface="Calibri"/>
              </a:rPr>
              <a:t>Flatten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20" dirty="0">
                <a:latin typeface="Calibri"/>
                <a:cs typeface="Calibri"/>
              </a:rPr>
              <a:t>2450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pos="3034030" algn="l"/>
                <a:tab pos="4389755" algn="l"/>
              </a:tabLst>
            </a:pPr>
            <a:r>
              <a:rPr sz="1900" dirty="0">
                <a:latin typeface="Calibri"/>
                <a:cs typeface="Calibri"/>
              </a:rPr>
              <a:t>Linear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(2450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-</a:t>
            </a:r>
            <a:r>
              <a:rPr sz="1900" dirty="0">
                <a:latin typeface="Calibri"/>
                <a:cs typeface="Calibri"/>
              </a:rPr>
              <a:t>&gt;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500)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25" dirty="0">
                <a:latin typeface="Calibri"/>
                <a:cs typeface="Calibri"/>
              </a:rPr>
              <a:t>500</a:t>
            </a:r>
            <a:r>
              <a:rPr sz="1900" dirty="0">
                <a:latin typeface="Calibri"/>
                <a:cs typeface="Calibri"/>
              </a:rPr>
              <a:t>	2450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500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pos="3034030" algn="l"/>
              </a:tabLst>
            </a:pPr>
            <a:r>
              <a:rPr sz="1900" spc="-20" dirty="0">
                <a:latin typeface="Calibri"/>
                <a:cs typeface="Calibri"/>
              </a:rPr>
              <a:t>ReLU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25" dirty="0">
                <a:latin typeface="Calibri"/>
                <a:cs typeface="Calibri"/>
              </a:rPr>
              <a:t>500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pos="3034030" algn="l"/>
                <a:tab pos="4389755" algn="l"/>
              </a:tabLst>
            </a:pPr>
            <a:r>
              <a:rPr sz="1900" dirty="0">
                <a:latin typeface="Calibri"/>
                <a:cs typeface="Calibri"/>
              </a:rPr>
              <a:t>Linear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(500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-</a:t>
            </a:r>
            <a:r>
              <a:rPr sz="1900" dirty="0">
                <a:latin typeface="Calibri"/>
                <a:cs typeface="Calibri"/>
              </a:rPr>
              <a:t>&gt;</a:t>
            </a:r>
            <a:r>
              <a:rPr sz="1900" spc="-25" dirty="0">
                <a:latin typeface="Calibri"/>
                <a:cs typeface="Calibri"/>
              </a:rPr>
              <a:t> 10)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25" dirty="0">
                <a:latin typeface="Calibri"/>
                <a:cs typeface="Calibri"/>
              </a:rPr>
              <a:t>10</a:t>
            </a:r>
            <a:r>
              <a:rPr sz="1900" dirty="0">
                <a:latin typeface="Calibri"/>
                <a:cs typeface="Calibri"/>
              </a:rPr>
              <a:t>	500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10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8881" y="3957142"/>
            <a:ext cx="6043930" cy="2207260"/>
          </a:xfrm>
          <a:custGeom>
            <a:avLst/>
            <a:gdLst/>
            <a:ahLst/>
            <a:cxnLst/>
            <a:rect l="l" t="t" r="r" b="b"/>
            <a:pathLst>
              <a:path w="6043930" h="2207260">
                <a:moveTo>
                  <a:pt x="6043452" y="0"/>
                </a:moveTo>
                <a:lnTo>
                  <a:pt x="0" y="0"/>
                </a:lnTo>
                <a:lnTo>
                  <a:pt x="0" y="2207174"/>
                </a:lnTo>
                <a:lnTo>
                  <a:pt x="6043452" y="2207174"/>
                </a:lnTo>
                <a:lnTo>
                  <a:pt x="6043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49868" y="463308"/>
            <a:ext cx="1403350" cy="1460500"/>
          </a:xfrm>
          <a:custGeom>
            <a:avLst/>
            <a:gdLst/>
            <a:ahLst/>
            <a:cxnLst/>
            <a:rect l="l" t="t" r="r" b="b"/>
            <a:pathLst>
              <a:path w="1403350" h="1460500">
                <a:moveTo>
                  <a:pt x="0" y="0"/>
                </a:moveTo>
                <a:lnTo>
                  <a:pt x="1403130" y="0"/>
                </a:lnTo>
                <a:lnTo>
                  <a:pt x="1403130" y="1460090"/>
                </a:lnTo>
                <a:lnTo>
                  <a:pt x="0" y="146009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973" y="6035928"/>
            <a:ext cx="5618480" cy="24257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dirty="0">
                <a:latin typeface="Calibri"/>
                <a:cs typeface="Calibri"/>
              </a:rPr>
              <a:t>Lecun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“Gradient-</a:t>
            </a:r>
            <a:r>
              <a:rPr sz="1400" dirty="0">
                <a:latin typeface="Calibri"/>
                <a:cs typeface="Calibri"/>
              </a:rPr>
              <a:t>based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learning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applied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document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recognition”,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1998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67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70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Example:</a:t>
            </a:r>
            <a:r>
              <a:rPr spc="-105" dirty="0"/>
              <a:t> </a:t>
            </a:r>
            <a:r>
              <a:rPr spc="-40" dirty="0"/>
              <a:t>LeNet-</a:t>
            </a:r>
            <a:r>
              <a:rPr spc="-50" dirty="0"/>
              <a:t>5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4676" y="318808"/>
            <a:ext cx="5764733" cy="1753184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27635" y="1268323"/>
          <a:ext cx="5952489" cy="4577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4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Layer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Output</a:t>
                      </a:r>
                      <a:r>
                        <a:rPr sz="19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Weight</a:t>
                      </a:r>
                      <a:r>
                        <a:rPr sz="19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Input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28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28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Conv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(C</a:t>
                      </a:r>
                      <a:r>
                        <a:rPr sz="1950" spc="-15" baseline="-17094" dirty="0">
                          <a:latin typeface="Calibri"/>
                          <a:cs typeface="Calibri"/>
                        </a:rPr>
                        <a:t>out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=20,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K=5,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P=2,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S=1)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28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28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0" dirty="0">
                          <a:latin typeface="Calibri"/>
                          <a:cs typeface="Calibri"/>
                        </a:rPr>
                        <a:t>5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20" dirty="0">
                          <a:latin typeface="Calibri"/>
                          <a:cs typeface="Calibri"/>
                        </a:rPr>
                        <a:t>ReLU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28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28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MaxPool(K=2,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S=2)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14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Conv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(C</a:t>
                      </a:r>
                      <a:r>
                        <a:rPr sz="1950" spc="-15" baseline="-17094" dirty="0">
                          <a:latin typeface="Calibri"/>
                          <a:cs typeface="Calibri"/>
                        </a:rPr>
                        <a:t>out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=50,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K=5,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P=2,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S=1)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14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0" dirty="0">
                          <a:latin typeface="Calibri"/>
                          <a:cs typeface="Calibri"/>
                        </a:rPr>
                        <a:t>5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20" dirty="0">
                          <a:latin typeface="Calibri"/>
                          <a:cs typeface="Calibri"/>
                        </a:rPr>
                        <a:t>ReLU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14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MaxPool(K=2,</a:t>
                      </a:r>
                      <a:r>
                        <a:rPr sz="1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S=2)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60" dirty="0">
                          <a:latin typeface="Calibri"/>
                          <a:cs typeface="Calibri"/>
                        </a:rPr>
                        <a:t>7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6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25425" y="4366630"/>
            <a:ext cx="5459095" cy="143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90"/>
              </a:lnSpc>
              <a:tabLst>
                <a:tab pos="3034030" algn="l"/>
              </a:tabLst>
            </a:pPr>
            <a:r>
              <a:rPr sz="1900" spc="-10" dirty="0">
                <a:latin typeface="Calibri"/>
                <a:cs typeface="Calibri"/>
              </a:rPr>
              <a:t>Flatten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20" dirty="0">
                <a:latin typeface="Calibri"/>
                <a:cs typeface="Calibri"/>
              </a:rPr>
              <a:t>2450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pos="3034030" algn="l"/>
                <a:tab pos="4389755" algn="l"/>
              </a:tabLst>
            </a:pPr>
            <a:r>
              <a:rPr sz="1900" dirty="0">
                <a:latin typeface="Calibri"/>
                <a:cs typeface="Calibri"/>
              </a:rPr>
              <a:t>Linear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(2450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-</a:t>
            </a:r>
            <a:r>
              <a:rPr sz="1900" dirty="0">
                <a:latin typeface="Calibri"/>
                <a:cs typeface="Calibri"/>
              </a:rPr>
              <a:t>&gt;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500)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25" dirty="0">
                <a:latin typeface="Calibri"/>
                <a:cs typeface="Calibri"/>
              </a:rPr>
              <a:t>500</a:t>
            </a:r>
            <a:r>
              <a:rPr sz="1900" dirty="0">
                <a:latin typeface="Calibri"/>
                <a:cs typeface="Calibri"/>
              </a:rPr>
              <a:t>	2450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500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pos="3034030" algn="l"/>
              </a:tabLst>
            </a:pPr>
            <a:r>
              <a:rPr sz="1900" spc="-20" dirty="0">
                <a:latin typeface="Calibri"/>
                <a:cs typeface="Calibri"/>
              </a:rPr>
              <a:t>ReLU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25" dirty="0">
                <a:latin typeface="Calibri"/>
                <a:cs typeface="Calibri"/>
              </a:rPr>
              <a:t>500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pos="3034030" algn="l"/>
                <a:tab pos="4389755" algn="l"/>
              </a:tabLst>
            </a:pPr>
            <a:r>
              <a:rPr sz="1900" dirty="0">
                <a:latin typeface="Calibri"/>
                <a:cs typeface="Calibri"/>
              </a:rPr>
              <a:t>Linear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(500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-</a:t>
            </a:r>
            <a:r>
              <a:rPr sz="1900" dirty="0">
                <a:latin typeface="Calibri"/>
                <a:cs typeface="Calibri"/>
              </a:rPr>
              <a:t>&gt;</a:t>
            </a:r>
            <a:r>
              <a:rPr sz="1900" spc="-25" dirty="0">
                <a:latin typeface="Calibri"/>
                <a:cs typeface="Calibri"/>
              </a:rPr>
              <a:t> 10)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25" dirty="0">
                <a:latin typeface="Calibri"/>
                <a:cs typeface="Calibri"/>
              </a:rPr>
              <a:t>10</a:t>
            </a:r>
            <a:r>
              <a:rPr sz="1900" dirty="0">
                <a:latin typeface="Calibri"/>
                <a:cs typeface="Calibri"/>
              </a:rPr>
              <a:t>	500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10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8881" y="4335513"/>
            <a:ext cx="6043930" cy="1828800"/>
          </a:xfrm>
          <a:custGeom>
            <a:avLst/>
            <a:gdLst/>
            <a:ahLst/>
            <a:cxnLst/>
            <a:rect l="l" t="t" r="r" b="b"/>
            <a:pathLst>
              <a:path w="6043930" h="1828800">
                <a:moveTo>
                  <a:pt x="6043452" y="0"/>
                </a:moveTo>
                <a:lnTo>
                  <a:pt x="0" y="0"/>
                </a:lnTo>
                <a:lnTo>
                  <a:pt x="0" y="1828803"/>
                </a:lnTo>
                <a:lnTo>
                  <a:pt x="6043452" y="1828803"/>
                </a:lnTo>
                <a:lnTo>
                  <a:pt x="6043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80486" y="447535"/>
            <a:ext cx="1040765" cy="1460500"/>
          </a:xfrm>
          <a:custGeom>
            <a:avLst/>
            <a:gdLst/>
            <a:ahLst/>
            <a:cxnLst/>
            <a:rect l="l" t="t" r="r" b="b"/>
            <a:pathLst>
              <a:path w="1040765" h="1460500">
                <a:moveTo>
                  <a:pt x="0" y="0"/>
                </a:moveTo>
                <a:lnTo>
                  <a:pt x="1040520" y="0"/>
                </a:lnTo>
                <a:lnTo>
                  <a:pt x="1040520" y="1460090"/>
                </a:lnTo>
                <a:lnTo>
                  <a:pt x="0" y="146009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973" y="6035928"/>
            <a:ext cx="5618480" cy="24257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dirty="0">
                <a:latin typeface="Calibri"/>
                <a:cs typeface="Calibri"/>
              </a:rPr>
              <a:t>Lecun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“Gradient-</a:t>
            </a:r>
            <a:r>
              <a:rPr sz="1400" dirty="0">
                <a:latin typeface="Calibri"/>
                <a:cs typeface="Calibri"/>
              </a:rPr>
              <a:t>based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learning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applied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document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recognition”,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1998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68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70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Example:</a:t>
            </a:r>
            <a:r>
              <a:rPr spc="-105" dirty="0"/>
              <a:t> </a:t>
            </a:r>
            <a:r>
              <a:rPr spc="-40" dirty="0"/>
              <a:t>LeNet-</a:t>
            </a:r>
            <a:r>
              <a:rPr spc="-50" dirty="0"/>
              <a:t>5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4676" y="318808"/>
            <a:ext cx="5764733" cy="1753184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27635" y="1268323"/>
          <a:ext cx="5952489" cy="4577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4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Layer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Output</a:t>
                      </a:r>
                      <a:r>
                        <a:rPr sz="19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Weight</a:t>
                      </a:r>
                      <a:r>
                        <a:rPr sz="19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Input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28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28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Conv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(C</a:t>
                      </a:r>
                      <a:r>
                        <a:rPr sz="1950" spc="-15" baseline="-17094" dirty="0">
                          <a:latin typeface="Calibri"/>
                          <a:cs typeface="Calibri"/>
                        </a:rPr>
                        <a:t>out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=20,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K=5,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P=2,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S=1)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28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28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0" dirty="0">
                          <a:latin typeface="Calibri"/>
                          <a:cs typeface="Calibri"/>
                        </a:rPr>
                        <a:t>5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20" dirty="0">
                          <a:latin typeface="Calibri"/>
                          <a:cs typeface="Calibri"/>
                        </a:rPr>
                        <a:t>ReLU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28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28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MaxPool(K=2,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S=2)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14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Conv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(C</a:t>
                      </a:r>
                      <a:r>
                        <a:rPr sz="1950" spc="-15" baseline="-17094" dirty="0">
                          <a:latin typeface="Calibri"/>
                          <a:cs typeface="Calibri"/>
                        </a:rPr>
                        <a:t>out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=50,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K=5,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P=2,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S=1)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14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0" dirty="0">
                          <a:latin typeface="Calibri"/>
                          <a:cs typeface="Calibri"/>
                        </a:rPr>
                        <a:t>5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20" dirty="0">
                          <a:latin typeface="Calibri"/>
                          <a:cs typeface="Calibri"/>
                        </a:rPr>
                        <a:t>ReLU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14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MaxPool(K=2,</a:t>
                      </a:r>
                      <a:r>
                        <a:rPr sz="1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S=2)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60" dirty="0">
                          <a:latin typeface="Calibri"/>
                          <a:cs typeface="Calibri"/>
                        </a:rPr>
                        <a:t>7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9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Flatten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20" dirty="0">
                          <a:latin typeface="Calibri"/>
                          <a:cs typeface="Calibri"/>
                        </a:rPr>
                        <a:t>2450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46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25425" y="4747630"/>
            <a:ext cx="5459095" cy="1056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90"/>
              </a:lnSpc>
              <a:tabLst>
                <a:tab pos="3034030" algn="l"/>
                <a:tab pos="4389755" algn="l"/>
              </a:tabLst>
            </a:pPr>
            <a:r>
              <a:rPr sz="1900" dirty="0">
                <a:latin typeface="Calibri"/>
                <a:cs typeface="Calibri"/>
              </a:rPr>
              <a:t>Linear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(2450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-</a:t>
            </a:r>
            <a:r>
              <a:rPr sz="1900" dirty="0">
                <a:latin typeface="Calibri"/>
                <a:cs typeface="Calibri"/>
              </a:rPr>
              <a:t>&gt;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500)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25" dirty="0">
                <a:latin typeface="Calibri"/>
                <a:cs typeface="Calibri"/>
              </a:rPr>
              <a:t>500</a:t>
            </a:r>
            <a:r>
              <a:rPr sz="1900" dirty="0">
                <a:latin typeface="Calibri"/>
                <a:cs typeface="Calibri"/>
              </a:rPr>
              <a:t>	2450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500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pos="3034030" algn="l"/>
              </a:tabLst>
            </a:pPr>
            <a:r>
              <a:rPr sz="1900" spc="-20" dirty="0">
                <a:latin typeface="Calibri"/>
                <a:cs typeface="Calibri"/>
              </a:rPr>
              <a:t>ReLU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25" dirty="0">
                <a:latin typeface="Calibri"/>
                <a:cs typeface="Calibri"/>
              </a:rPr>
              <a:t>500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pos="3034030" algn="l"/>
                <a:tab pos="4389755" algn="l"/>
              </a:tabLst>
            </a:pPr>
            <a:r>
              <a:rPr sz="1900" dirty="0">
                <a:latin typeface="Calibri"/>
                <a:cs typeface="Calibri"/>
              </a:rPr>
              <a:t>Linear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(500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-</a:t>
            </a:r>
            <a:r>
              <a:rPr sz="1900" dirty="0">
                <a:latin typeface="Calibri"/>
                <a:cs typeface="Calibri"/>
              </a:rPr>
              <a:t>&gt;</a:t>
            </a:r>
            <a:r>
              <a:rPr sz="1900" spc="-25" dirty="0">
                <a:latin typeface="Calibri"/>
                <a:cs typeface="Calibri"/>
              </a:rPr>
              <a:t> 10)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25" dirty="0">
                <a:latin typeface="Calibri"/>
                <a:cs typeface="Calibri"/>
              </a:rPr>
              <a:t>10</a:t>
            </a:r>
            <a:r>
              <a:rPr sz="1900" dirty="0">
                <a:latin typeface="Calibri"/>
                <a:cs typeface="Calibri"/>
              </a:rPr>
              <a:t>	500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10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8881" y="4713884"/>
            <a:ext cx="6043930" cy="1450975"/>
          </a:xfrm>
          <a:custGeom>
            <a:avLst/>
            <a:gdLst/>
            <a:ahLst/>
            <a:cxnLst/>
            <a:rect l="l" t="t" r="r" b="b"/>
            <a:pathLst>
              <a:path w="6043930" h="1450975">
                <a:moveTo>
                  <a:pt x="6043452" y="0"/>
                </a:moveTo>
                <a:lnTo>
                  <a:pt x="0" y="0"/>
                </a:lnTo>
                <a:lnTo>
                  <a:pt x="0" y="1450432"/>
                </a:lnTo>
                <a:lnTo>
                  <a:pt x="6043452" y="1450432"/>
                </a:lnTo>
                <a:lnTo>
                  <a:pt x="6043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69220" y="416013"/>
            <a:ext cx="993775" cy="1460500"/>
          </a:xfrm>
          <a:custGeom>
            <a:avLst/>
            <a:gdLst/>
            <a:ahLst/>
            <a:cxnLst/>
            <a:rect l="l" t="t" r="r" b="b"/>
            <a:pathLst>
              <a:path w="993775" h="1460500">
                <a:moveTo>
                  <a:pt x="0" y="0"/>
                </a:moveTo>
                <a:lnTo>
                  <a:pt x="993225" y="0"/>
                </a:lnTo>
                <a:lnTo>
                  <a:pt x="993225" y="1460090"/>
                </a:lnTo>
                <a:lnTo>
                  <a:pt x="0" y="146009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973" y="6035928"/>
            <a:ext cx="5618480" cy="24257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dirty="0">
                <a:latin typeface="Calibri"/>
                <a:cs typeface="Calibri"/>
              </a:rPr>
              <a:t>Lecun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“Gradient-</a:t>
            </a:r>
            <a:r>
              <a:rPr sz="1400" dirty="0">
                <a:latin typeface="Calibri"/>
                <a:cs typeface="Calibri"/>
              </a:rPr>
              <a:t>based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learning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applied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document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recognition”,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1998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69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76106" y="4828032"/>
            <a:ext cx="33782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185" dirty="0">
                <a:latin typeface="Cambria Math"/>
                <a:cs typeface="Cambria Math"/>
              </a:rPr>
              <a:t>𝑖,j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461804" y="4922164"/>
            <a:ext cx="1435100" cy="25400"/>
          </a:xfrm>
          <a:custGeom>
            <a:avLst/>
            <a:gdLst/>
            <a:ahLst/>
            <a:cxnLst/>
            <a:rect l="l" t="t" r="r" b="b"/>
            <a:pathLst>
              <a:path w="1435100" h="25400">
                <a:moveTo>
                  <a:pt x="1435100" y="0"/>
                </a:moveTo>
                <a:lnTo>
                  <a:pt x="0" y="0"/>
                </a:lnTo>
                <a:lnTo>
                  <a:pt x="0" y="25400"/>
                </a:lnTo>
                <a:lnTo>
                  <a:pt x="1435100" y="25400"/>
                </a:lnTo>
                <a:lnTo>
                  <a:pt x="1435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38743" y="4390645"/>
            <a:ext cx="2574925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6490">
              <a:lnSpc>
                <a:spcPts val="2870"/>
              </a:lnSpc>
              <a:spcBef>
                <a:spcPts val="100"/>
              </a:spcBef>
            </a:pPr>
            <a:r>
              <a:rPr sz="4800" spc="225" baseline="11284" dirty="0">
                <a:latin typeface="Cambria Math"/>
                <a:cs typeface="Cambria Math"/>
              </a:rPr>
              <a:t>𝑥</a:t>
            </a:r>
            <a:r>
              <a:rPr sz="2300" spc="150" dirty="0">
                <a:latin typeface="Cambria Math"/>
                <a:cs typeface="Cambria Math"/>
              </a:rPr>
              <a:t>𝑖,j</a:t>
            </a:r>
            <a:r>
              <a:rPr sz="2300" spc="440" dirty="0">
                <a:latin typeface="Cambria Math"/>
                <a:cs typeface="Cambria Math"/>
              </a:rPr>
              <a:t> </a:t>
            </a:r>
            <a:r>
              <a:rPr sz="4800" baseline="11284" dirty="0">
                <a:latin typeface="Cambria Math"/>
                <a:cs typeface="Cambria Math"/>
              </a:rPr>
              <a:t>− </a:t>
            </a:r>
            <a:r>
              <a:rPr sz="4800" spc="307" baseline="11284" dirty="0">
                <a:latin typeface="Cambria Math"/>
                <a:cs typeface="Cambria Math"/>
              </a:rPr>
              <a:t>𝜇</a:t>
            </a:r>
            <a:r>
              <a:rPr sz="2300" spc="204" dirty="0">
                <a:latin typeface="Cambria Math"/>
                <a:cs typeface="Cambria Math"/>
              </a:rPr>
              <a:t>j</a:t>
            </a:r>
            <a:endParaRPr sz="2300">
              <a:latin typeface="Cambria Math"/>
              <a:cs typeface="Cambria Math"/>
            </a:endParaRPr>
          </a:p>
          <a:p>
            <a:pPr marL="38100">
              <a:lnSpc>
                <a:spcPts val="2870"/>
              </a:lnSpc>
              <a:tabLst>
                <a:tab pos="704850" algn="l"/>
              </a:tabLst>
            </a:pPr>
            <a:r>
              <a:rPr sz="3200" spc="-1150" dirty="0">
                <a:latin typeface="Cambria Math"/>
                <a:cs typeface="Cambria Math"/>
              </a:rPr>
              <a:t>𝑥</a:t>
            </a:r>
            <a:r>
              <a:rPr sz="3200" spc="165" dirty="0">
                <a:latin typeface="Cambria Math"/>
                <a:cs typeface="Cambria Math"/>
              </a:rPr>
              <a:t>!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=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466783" y="5023764"/>
            <a:ext cx="1430655" cy="907415"/>
          </a:xfrm>
          <a:custGeom>
            <a:avLst/>
            <a:gdLst/>
            <a:ahLst/>
            <a:cxnLst/>
            <a:rect l="l" t="t" r="r" b="b"/>
            <a:pathLst>
              <a:path w="1430654" h="907414">
                <a:moveTo>
                  <a:pt x="1430121" y="0"/>
                </a:moveTo>
                <a:lnTo>
                  <a:pt x="299821" y="0"/>
                </a:lnTo>
                <a:lnTo>
                  <a:pt x="299821" y="596"/>
                </a:lnTo>
                <a:lnTo>
                  <a:pt x="251015" y="596"/>
                </a:lnTo>
                <a:lnTo>
                  <a:pt x="168465" y="835030"/>
                </a:lnTo>
                <a:lnTo>
                  <a:pt x="68859" y="650681"/>
                </a:lnTo>
                <a:lnTo>
                  <a:pt x="0" y="686996"/>
                </a:lnTo>
                <a:lnTo>
                  <a:pt x="7734" y="701085"/>
                </a:lnTo>
                <a:lnTo>
                  <a:pt x="44056" y="682035"/>
                </a:lnTo>
                <a:lnTo>
                  <a:pt x="166484" y="907063"/>
                </a:lnTo>
                <a:lnTo>
                  <a:pt x="184937" y="907063"/>
                </a:lnTo>
                <a:lnTo>
                  <a:pt x="273240" y="26987"/>
                </a:lnTo>
                <a:lnTo>
                  <a:pt x="312927" y="26987"/>
                </a:lnTo>
                <a:lnTo>
                  <a:pt x="312927" y="25400"/>
                </a:lnTo>
                <a:lnTo>
                  <a:pt x="1430121" y="25400"/>
                </a:lnTo>
                <a:lnTo>
                  <a:pt x="14301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926307" y="5394960"/>
            <a:ext cx="1625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415" dirty="0">
                <a:latin typeface="Cambria Math"/>
                <a:cs typeface="Cambria Math"/>
              </a:rPr>
              <a:t>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26726" y="5167884"/>
            <a:ext cx="11957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spc="110" dirty="0">
                <a:latin typeface="Cambria Math"/>
                <a:cs typeface="Cambria Math"/>
              </a:rPr>
              <a:t>𝜎</a:t>
            </a:r>
            <a:r>
              <a:rPr sz="3450" spc="165" baseline="28985" dirty="0">
                <a:latin typeface="Cambria Math"/>
                <a:cs typeface="Cambria Math"/>
              </a:rPr>
              <a:t>2</a:t>
            </a:r>
            <a:r>
              <a:rPr sz="3450" spc="540" baseline="2898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 </a:t>
            </a:r>
            <a:r>
              <a:rPr sz="3200" spc="-50" dirty="0">
                <a:latin typeface="Cambria Math"/>
                <a:cs typeface="Cambria Math"/>
              </a:rPr>
              <a:t>𝜀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Components</a:t>
            </a:r>
            <a:r>
              <a:rPr spc="-7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spc="-10" dirty="0"/>
              <a:t>Convolutional</a:t>
            </a:r>
            <a:r>
              <a:rPr spc="-70" dirty="0"/>
              <a:t> </a:t>
            </a:r>
            <a:r>
              <a:rPr spc="-10" dirty="0"/>
              <a:t>Network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1142249" y="4202351"/>
            <a:ext cx="1839595" cy="2073910"/>
            <a:chOff x="1142249" y="4202351"/>
            <a:chExt cx="1839595" cy="2073910"/>
          </a:xfrm>
        </p:grpSpPr>
        <p:sp>
          <p:nvSpPr>
            <p:cNvPr id="10" name="object 10"/>
            <p:cNvSpPr/>
            <p:nvPr/>
          </p:nvSpPr>
          <p:spPr>
            <a:xfrm>
              <a:off x="1575447" y="4866225"/>
              <a:ext cx="96520" cy="501015"/>
            </a:xfrm>
            <a:custGeom>
              <a:avLst/>
              <a:gdLst/>
              <a:ahLst/>
              <a:cxnLst/>
              <a:rect l="l" t="t" r="r" b="b"/>
              <a:pathLst>
                <a:path w="96519" h="501014">
                  <a:moveTo>
                    <a:pt x="96009" y="0"/>
                  </a:moveTo>
                  <a:lnTo>
                    <a:pt x="0" y="0"/>
                  </a:lnTo>
                  <a:lnTo>
                    <a:pt x="0" y="500806"/>
                  </a:lnTo>
                  <a:lnTo>
                    <a:pt x="96009" y="500806"/>
                  </a:lnTo>
                  <a:lnTo>
                    <a:pt x="96009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71459" y="4756289"/>
              <a:ext cx="110489" cy="610870"/>
            </a:xfrm>
            <a:custGeom>
              <a:avLst/>
              <a:gdLst/>
              <a:ahLst/>
              <a:cxnLst/>
              <a:rect l="l" t="t" r="r" b="b"/>
              <a:pathLst>
                <a:path w="110489" h="610870">
                  <a:moveTo>
                    <a:pt x="109943" y="0"/>
                  </a:moveTo>
                  <a:lnTo>
                    <a:pt x="0" y="109943"/>
                  </a:lnTo>
                  <a:lnTo>
                    <a:pt x="0" y="610743"/>
                  </a:lnTo>
                  <a:lnTo>
                    <a:pt x="109943" y="500811"/>
                  </a:lnTo>
                  <a:lnTo>
                    <a:pt x="109943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75447" y="4756289"/>
              <a:ext cx="206375" cy="110489"/>
            </a:xfrm>
            <a:custGeom>
              <a:avLst/>
              <a:gdLst/>
              <a:ahLst/>
              <a:cxnLst/>
              <a:rect l="l" t="t" r="r" b="b"/>
              <a:pathLst>
                <a:path w="206375" h="110489">
                  <a:moveTo>
                    <a:pt x="205955" y="0"/>
                  </a:moveTo>
                  <a:lnTo>
                    <a:pt x="109943" y="0"/>
                  </a:lnTo>
                  <a:lnTo>
                    <a:pt x="0" y="109943"/>
                  </a:lnTo>
                  <a:lnTo>
                    <a:pt x="96011" y="109943"/>
                  </a:lnTo>
                  <a:lnTo>
                    <a:pt x="205955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75447" y="4756289"/>
              <a:ext cx="206375" cy="610870"/>
            </a:xfrm>
            <a:custGeom>
              <a:avLst/>
              <a:gdLst/>
              <a:ahLst/>
              <a:cxnLst/>
              <a:rect l="l" t="t" r="r" b="b"/>
              <a:pathLst>
                <a:path w="206375" h="610870">
                  <a:moveTo>
                    <a:pt x="0" y="109940"/>
                  </a:moveTo>
                  <a:lnTo>
                    <a:pt x="109940" y="0"/>
                  </a:lnTo>
                  <a:lnTo>
                    <a:pt x="205949" y="0"/>
                  </a:lnTo>
                  <a:lnTo>
                    <a:pt x="205949" y="500807"/>
                  </a:lnTo>
                  <a:lnTo>
                    <a:pt x="96009" y="610747"/>
                  </a:lnTo>
                  <a:lnTo>
                    <a:pt x="0" y="610747"/>
                  </a:lnTo>
                  <a:lnTo>
                    <a:pt x="0" y="109940"/>
                  </a:lnTo>
                  <a:close/>
                </a:path>
                <a:path w="206375" h="610870">
                  <a:moveTo>
                    <a:pt x="0" y="109940"/>
                  </a:moveTo>
                  <a:lnTo>
                    <a:pt x="96009" y="109940"/>
                  </a:lnTo>
                  <a:lnTo>
                    <a:pt x="205949" y="0"/>
                  </a:lnTo>
                </a:path>
                <a:path w="206375" h="610870">
                  <a:moveTo>
                    <a:pt x="96009" y="109940"/>
                  </a:moveTo>
                  <a:lnTo>
                    <a:pt x="96009" y="610747"/>
                  </a:lnTo>
                </a:path>
              </a:pathLst>
            </a:custGeom>
            <a:ln w="1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4335" y="4948031"/>
              <a:ext cx="227254" cy="22725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667776" y="4884115"/>
              <a:ext cx="1096010" cy="177165"/>
            </a:xfrm>
            <a:custGeom>
              <a:avLst/>
              <a:gdLst/>
              <a:ahLst/>
              <a:cxnLst/>
              <a:rect l="l" t="t" r="r" b="b"/>
              <a:pathLst>
                <a:path w="1096010" h="177164">
                  <a:moveTo>
                    <a:pt x="0" y="0"/>
                  </a:moveTo>
                  <a:lnTo>
                    <a:pt x="1095727" y="176881"/>
                  </a:lnTo>
                </a:path>
              </a:pathLst>
            </a:custGeom>
            <a:ln w="1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67205" y="4777600"/>
              <a:ext cx="994410" cy="288290"/>
            </a:xfrm>
            <a:custGeom>
              <a:avLst/>
              <a:gdLst/>
              <a:ahLst/>
              <a:cxnLst/>
              <a:rect l="l" t="t" r="r" b="b"/>
              <a:pathLst>
                <a:path w="994410" h="288289">
                  <a:moveTo>
                    <a:pt x="0" y="0"/>
                  </a:moveTo>
                  <a:lnTo>
                    <a:pt x="994206" y="288243"/>
                  </a:lnTo>
                </a:path>
              </a:pathLst>
            </a:custGeom>
            <a:ln w="1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88502" y="5061666"/>
              <a:ext cx="975360" cy="186055"/>
            </a:xfrm>
            <a:custGeom>
              <a:avLst/>
              <a:gdLst/>
              <a:ahLst/>
              <a:cxnLst/>
              <a:rect l="l" t="t" r="r" b="b"/>
              <a:pathLst>
                <a:path w="975360" h="186054">
                  <a:moveTo>
                    <a:pt x="0" y="186049"/>
                  </a:moveTo>
                  <a:lnTo>
                    <a:pt x="974751" y="0"/>
                  </a:lnTo>
                </a:path>
              </a:pathLst>
            </a:custGeom>
            <a:ln w="1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49351" y="4761337"/>
              <a:ext cx="158750" cy="1508125"/>
            </a:xfrm>
            <a:custGeom>
              <a:avLst/>
              <a:gdLst/>
              <a:ahLst/>
              <a:cxnLst/>
              <a:rect l="l" t="t" r="r" b="b"/>
              <a:pathLst>
                <a:path w="158750" h="1508125">
                  <a:moveTo>
                    <a:pt x="158288" y="0"/>
                  </a:moveTo>
                  <a:lnTo>
                    <a:pt x="0" y="0"/>
                  </a:lnTo>
                  <a:lnTo>
                    <a:pt x="0" y="1507617"/>
                  </a:lnTo>
                  <a:lnTo>
                    <a:pt x="158288" y="1507617"/>
                  </a:lnTo>
                  <a:lnTo>
                    <a:pt x="158288" y="0"/>
                  </a:lnTo>
                  <a:close/>
                </a:path>
              </a:pathLst>
            </a:custGeom>
            <a:solidFill>
              <a:srgbClr val="F3CCCC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07642" y="4209452"/>
              <a:ext cx="552450" cy="2059939"/>
            </a:xfrm>
            <a:custGeom>
              <a:avLst/>
              <a:gdLst/>
              <a:ahLst/>
              <a:cxnLst/>
              <a:rect l="l" t="t" r="r" b="b"/>
              <a:pathLst>
                <a:path w="552450" h="2059939">
                  <a:moveTo>
                    <a:pt x="551878" y="0"/>
                  </a:moveTo>
                  <a:lnTo>
                    <a:pt x="0" y="551891"/>
                  </a:lnTo>
                  <a:lnTo>
                    <a:pt x="0" y="2059501"/>
                  </a:lnTo>
                  <a:lnTo>
                    <a:pt x="551878" y="1507620"/>
                  </a:lnTo>
                  <a:lnTo>
                    <a:pt x="551878" y="0"/>
                  </a:lnTo>
                  <a:close/>
                </a:path>
              </a:pathLst>
            </a:custGeom>
            <a:solidFill>
              <a:srgbClr val="C4A3A3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49351" y="4209452"/>
              <a:ext cx="710565" cy="552450"/>
            </a:xfrm>
            <a:custGeom>
              <a:avLst/>
              <a:gdLst/>
              <a:ahLst/>
              <a:cxnLst/>
              <a:rect l="l" t="t" r="r" b="b"/>
              <a:pathLst>
                <a:path w="710564" h="552450">
                  <a:moveTo>
                    <a:pt x="710170" y="0"/>
                  </a:moveTo>
                  <a:lnTo>
                    <a:pt x="551877" y="0"/>
                  </a:lnTo>
                  <a:lnTo>
                    <a:pt x="0" y="551891"/>
                  </a:lnTo>
                  <a:lnTo>
                    <a:pt x="158291" y="551891"/>
                  </a:lnTo>
                  <a:lnTo>
                    <a:pt x="710170" y="0"/>
                  </a:lnTo>
                  <a:close/>
                </a:path>
              </a:pathLst>
            </a:custGeom>
            <a:solidFill>
              <a:srgbClr val="F6D5D5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49351" y="4209452"/>
              <a:ext cx="710565" cy="2059939"/>
            </a:xfrm>
            <a:custGeom>
              <a:avLst/>
              <a:gdLst/>
              <a:ahLst/>
              <a:cxnLst/>
              <a:rect l="l" t="t" r="r" b="b"/>
              <a:pathLst>
                <a:path w="710564" h="2059939">
                  <a:moveTo>
                    <a:pt x="0" y="551881"/>
                  </a:moveTo>
                  <a:lnTo>
                    <a:pt x="551881" y="0"/>
                  </a:lnTo>
                  <a:lnTo>
                    <a:pt x="710171" y="0"/>
                  </a:lnTo>
                  <a:lnTo>
                    <a:pt x="710171" y="1507615"/>
                  </a:lnTo>
                  <a:lnTo>
                    <a:pt x="158289" y="2059496"/>
                  </a:lnTo>
                  <a:lnTo>
                    <a:pt x="0" y="2059496"/>
                  </a:lnTo>
                  <a:lnTo>
                    <a:pt x="0" y="551881"/>
                  </a:lnTo>
                  <a:close/>
                </a:path>
                <a:path w="710564" h="2059939">
                  <a:moveTo>
                    <a:pt x="0" y="551881"/>
                  </a:moveTo>
                  <a:lnTo>
                    <a:pt x="158289" y="551881"/>
                  </a:lnTo>
                  <a:lnTo>
                    <a:pt x="710171" y="0"/>
                  </a:lnTo>
                </a:path>
                <a:path w="710564" h="2059939">
                  <a:moveTo>
                    <a:pt x="158289" y="551881"/>
                  </a:moveTo>
                  <a:lnTo>
                    <a:pt x="158289" y="2059496"/>
                  </a:lnTo>
                </a:path>
              </a:pathLst>
            </a:custGeom>
            <a:ln w="1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89120" y="4261103"/>
            <a:ext cx="2407920" cy="1901952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670642" y="3603242"/>
            <a:ext cx="27546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Convolution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Layers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44517" y="3594098"/>
            <a:ext cx="207581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Pooling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Layers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91995" y="1887943"/>
            <a:ext cx="412115" cy="1341755"/>
          </a:xfrm>
          <a:prstGeom prst="rect">
            <a:avLst/>
          </a:prstGeom>
          <a:solidFill>
            <a:srgbClr val="E7E6E6"/>
          </a:solidFill>
          <a:ln w="8766">
            <a:solidFill>
              <a:srgbClr val="44536A"/>
            </a:solidFill>
          </a:ln>
        </p:spPr>
        <p:txBody>
          <a:bodyPr vert="horz" wrap="square" lIns="0" tIns="1568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35"/>
              </a:spcBef>
            </a:pPr>
            <a:endParaRPr sz="2200">
              <a:latin typeface="Times New Roman"/>
              <a:cs typeface="Times New Roman"/>
            </a:endParaRPr>
          </a:p>
          <a:p>
            <a:pPr marR="3175" algn="ctr">
              <a:lnSpc>
                <a:spcPct val="100000"/>
              </a:lnSpc>
            </a:pPr>
            <a:r>
              <a:rPr sz="2200" spc="-50" dirty="0">
                <a:latin typeface="Calibri"/>
                <a:cs typeface="Calibri"/>
              </a:rPr>
              <a:t>x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28137" y="2194788"/>
            <a:ext cx="412115" cy="789305"/>
          </a:xfrm>
          <a:prstGeom prst="rect">
            <a:avLst/>
          </a:prstGeom>
          <a:solidFill>
            <a:srgbClr val="E7E6E6"/>
          </a:solidFill>
          <a:ln w="8766">
            <a:solidFill>
              <a:srgbClr val="44536A"/>
            </a:solidFill>
          </a:ln>
        </p:spPr>
        <p:txBody>
          <a:bodyPr vert="horz" wrap="square" lIns="0" tIns="20447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1610"/>
              </a:spcBef>
            </a:pPr>
            <a:r>
              <a:rPr sz="2200" spc="-50" dirty="0">
                <a:latin typeface="Calibri"/>
                <a:cs typeface="Calibri"/>
              </a:rPr>
              <a:t>h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204034" y="2983814"/>
            <a:ext cx="832485" cy="250825"/>
          </a:xfrm>
          <a:custGeom>
            <a:avLst/>
            <a:gdLst/>
            <a:ahLst/>
            <a:cxnLst/>
            <a:rect l="l" t="t" r="r" b="b"/>
            <a:pathLst>
              <a:path w="832485" h="250825">
                <a:moveTo>
                  <a:pt x="0" y="250380"/>
                </a:moveTo>
                <a:lnTo>
                  <a:pt x="832302" y="0"/>
                </a:lnTo>
              </a:path>
            </a:pathLst>
          </a:custGeom>
          <a:ln w="8766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04034" y="1896706"/>
            <a:ext cx="840105" cy="302260"/>
          </a:xfrm>
          <a:custGeom>
            <a:avLst/>
            <a:gdLst/>
            <a:ahLst/>
            <a:cxnLst/>
            <a:rect l="l" t="t" r="r" b="b"/>
            <a:pathLst>
              <a:path w="840105" h="302260">
                <a:moveTo>
                  <a:pt x="0" y="0"/>
                </a:moveTo>
                <a:lnTo>
                  <a:pt x="839751" y="302001"/>
                </a:lnTo>
              </a:path>
            </a:pathLst>
          </a:custGeom>
          <a:ln w="8766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4329963" y="2365679"/>
            <a:ext cx="421005" cy="447675"/>
            <a:chOff x="4329963" y="2365679"/>
            <a:chExt cx="421005" cy="447675"/>
          </a:xfrm>
        </p:grpSpPr>
        <p:sp>
          <p:nvSpPr>
            <p:cNvPr id="30" name="object 30"/>
            <p:cNvSpPr/>
            <p:nvPr/>
          </p:nvSpPr>
          <p:spPr>
            <a:xfrm>
              <a:off x="4334408" y="2370129"/>
              <a:ext cx="412115" cy="438784"/>
            </a:xfrm>
            <a:custGeom>
              <a:avLst/>
              <a:gdLst/>
              <a:ahLst/>
              <a:cxnLst/>
              <a:rect l="l" t="t" r="r" b="b"/>
              <a:pathLst>
                <a:path w="412114" h="438785">
                  <a:moveTo>
                    <a:pt x="412047" y="0"/>
                  </a:moveTo>
                  <a:lnTo>
                    <a:pt x="0" y="0"/>
                  </a:lnTo>
                  <a:lnTo>
                    <a:pt x="0" y="438348"/>
                  </a:lnTo>
                  <a:lnTo>
                    <a:pt x="412047" y="438348"/>
                  </a:lnTo>
                  <a:lnTo>
                    <a:pt x="412047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334408" y="2370124"/>
              <a:ext cx="412115" cy="438784"/>
            </a:xfrm>
            <a:custGeom>
              <a:avLst/>
              <a:gdLst/>
              <a:ahLst/>
              <a:cxnLst/>
              <a:rect l="l" t="t" r="r" b="b"/>
              <a:pathLst>
                <a:path w="412114" h="438785">
                  <a:moveTo>
                    <a:pt x="0" y="0"/>
                  </a:moveTo>
                  <a:lnTo>
                    <a:pt x="412047" y="0"/>
                  </a:lnTo>
                  <a:lnTo>
                    <a:pt x="412047" y="438348"/>
                  </a:lnTo>
                  <a:lnTo>
                    <a:pt x="0" y="438348"/>
                  </a:lnTo>
                  <a:lnTo>
                    <a:pt x="0" y="0"/>
                  </a:lnTo>
                  <a:close/>
                </a:path>
              </a:pathLst>
            </a:custGeom>
            <a:ln w="8766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459109" y="2385860"/>
            <a:ext cx="135255" cy="362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50" dirty="0"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418266" y="2190405"/>
            <a:ext cx="929640" cy="798195"/>
            <a:chOff x="3418266" y="2190405"/>
            <a:chExt cx="929640" cy="798195"/>
          </a:xfrm>
        </p:grpSpPr>
        <p:sp>
          <p:nvSpPr>
            <p:cNvPr id="34" name="object 34"/>
            <p:cNvSpPr/>
            <p:nvPr/>
          </p:nvSpPr>
          <p:spPr>
            <a:xfrm>
              <a:off x="3422650" y="2194788"/>
              <a:ext cx="920750" cy="184785"/>
            </a:xfrm>
            <a:custGeom>
              <a:avLst/>
              <a:gdLst/>
              <a:ahLst/>
              <a:cxnLst/>
              <a:rect l="l" t="t" r="r" b="b"/>
              <a:pathLst>
                <a:path w="920750" h="184785">
                  <a:moveTo>
                    <a:pt x="0" y="0"/>
                  </a:moveTo>
                  <a:lnTo>
                    <a:pt x="920635" y="184403"/>
                  </a:lnTo>
                </a:path>
              </a:pathLst>
            </a:custGeom>
            <a:ln w="8766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440176" y="2799703"/>
              <a:ext cx="891540" cy="184785"/>
            </a:xfrm>
            <a:custGeom>
              <a:avLst/>
              <a:gdLst/>
              <a:ahLst/>
              <a:cxnLst/>
              <a:rect l="l" t="t" r="r" b="b"/>
              <a:pathLst>
                <a:path w="891539" h="184785">
                  <a:moveTo>
                    <a:pt x="0" y="184403"/>
                  </a:moveTo>
                  <a:lnTo>
                    <a:pt x="891372" y="0"/>
                  </a:lnTo>
                </a:path>
              </a:pathLst>
            </a:custGeom>
            <a:ln w="8766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6" name="object 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40168" y="1712976"/>
            <a:ext cx="1918377" cy="1573036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1669808" y="1158746"/>
            <a:ext cx="82353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25440" algn="l"/>
              </a:tabLst>
            </a:pPr>
            <a:r>
              <a:rPr sz="2800" spc="-25" dirty="0">
                <a:latin typeface="Calibri"/>
                <a:cs typeface="Calibri"/>
              </a:rPr>
              <a:t>Fully-</a:t>
            </a:r>
            <a:r>
              <a:rPr sz="2800" dirty="0">
                <a:latin typeface="Calibri"/>
                <a:cs typeface="Calibri"/>
              </a:rPr>
              <a:t>Connected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Layers</a:t>
            </a:r>
            <a:r>
              <a:rPr sz="2800" dirty="0">
                <a:latin typeface="Calibri"/>
                <a:cs typeface="Calibri"/>
              </a:rPr>
              <a:t>	Activation</a:t>
            </a:r>
            <a:r>
              <a:rPr sz="2800" spc="-1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Function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598116" y="3594098"/>
            <a:ext cx="20561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Calibri"/>
                <a:cs typeface="Calibri"/>
              </a:rPr>
              <a:t>Normalization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234065" y="1122031"/>
            <a:ext cx="6816090" cy="5264785"/>
          </a:xfrm>
          <a:custGeom>
            <a:avLst/>
            <a:gdLst/>
            <a:ahLst/>
            <a:cxnLst/>
            <a:rect l="l" t="t" r="r" b="b"/>
            <a:pathLst>
              <a:path w="6816090" h="5264785">
                <a:moveTo>
                  <a:pt x="6131826" y="0"/>
                </a:moveTo>
                <a:lnTo>
                  <a:pt x="2213114" y="0"/>
                </a:lnTo>
                <a:lnTo>
                  <a:pt x="2213114" y="2368613"/>
                </a:lnTo>
                <a:lnTo>
                  <a:pt x="6131826" y="2368613"/>
                </a:lnTo>
                <a:lnTo>
                  <a:pt x="6131826" y="0"/>
                </a:lnTo>
                <a:close/>
              </a:path>
              <a:path w="6816090" h="5264785">
                <a:moveTo>
                  <a:pt x="6815683" y="2390432"/>
                </a:moveTo>
                <a:lnTo>
                  <a:pt x="0" y="2390432"/>
                </a:lnTo>
                <a:lnTo>
                  <a:pt x="0" y="5264747"/>
                </a:lnTo>
                <a:lnTo>
                  <a:pt x="6815683" y="5264747"/>
                </a:lnTo>
                <a:lnTo>
                  <a:pt x="6815683" y="2390432"/>
                </a:lnTo>
                <a:close/>
              </a:path>
            </a:pathLst>
          </a:custGeom>
          <a:solidFill>
            <a:srgbClr val="FFFFFF">
              <a:alpha val="741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42" name="object 42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70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Example:</a:t>
            </a:r>
            <a:r>
              <a:rPr spc="-105" dirty="0"/>
              <a:t> </a:t>
            </a:r>
            <a:r>
              <a:rPr spc="-40" dirty="0"/>
              <a:t>LeNet-</a:t>
            </a:r>
            <a:r>
              <a:rPr spc="-50" dirty="0"/>
              <a:t>5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4676" y="318808"/>
            <a:ext cx="5764733" cy="1753184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27635" y="1268323"/>
          <a:ext cx="5952489" cy="4577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4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Layer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Output</a:t>
                      </a:r>
                      <a:r>
                        <a:rPr sz="19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Weight</a:t>
                      </a:r>
                      <a:r>
                        <a:rPr sz="19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Input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28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28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Conv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(C</a:t>
                      </a:r>
                      <a:r>
                        <a:rPr sz="1950" spc="-15" baseline="-17094" dirty="0">
                          <a:latin typeface="Calibri"/>
                          <a:cs typeface="Calibri"/>
                        </a:rPr>
                        <a:t>out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=20,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K=5,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P=2,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S=1)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28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28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0" dirty="0">
                          <a:latin typeface="Calibri"/>
                          <a:cs typeface="Calibri"/>
                        </a:rPr>
                        <a:t>5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20" dirty="0">
                          <a:latin typeface="Calibri"/>
                          <a:cs typeface="Calibri"/>
                        </a:rPr>
                        <a:t>ReLU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28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28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MaxPool(K=2,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S=2)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14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Conv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(C</a:t>
                      </a:r>
                      <a:r>
                        <a:rPr sz="1950" spc="-15" baseline="-17094" dirty="0">
                          <a:latin typeface="Calibri"/>
                          <a:cs typeface="Calibri"/>
                        </a:rPr>
                        <a:t>out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=50,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K=5,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P=2,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S=1)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14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0" dirty="0">
                          <a:latin typeface="Calibri"/>
                          <a:cs typeface="Calibri"/>
                        </a:rPr>
                        <a:t>5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20" dirty="0">
                          <a:latin typeface="Calibri"/>
                          <a:cs typeface="Calibri"/>
                        </a:rPr>
                        <a:t>ReLU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14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MaxPool(K=2,</a:t>
                      </a:r>
                      <a:r>
                        <a:rPr sz="1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S=2)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60" dirty="0">
                          <a:latin typeface="Calibri"/>
                          <a:cs typeface="Calibri"/>
                        </a:rPr>
                        <a:t>7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Flatten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20" dirty="0">
                          <a:latin typeface="Calibri"/>
                          <a:cs typeface="Calibri"/>
                        </a:rPr>
                        <a:t>2450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Linear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(2450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&gt;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500)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25" dirty="0">
                          <a:latin typeface="Calibri"/>
                          <a:cs typeface="Calibri"/>
                        </a:rPr>
                        <a:t>500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2450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500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9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20" dirty="0">
                          <a:latin typeface="Calibri"/>
                          <a:cs typeface="Calibri"/>
                        </a:rPr>
                        <a:t>ReLU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CED3EA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25" dirty="0">
                          <a:latin typeface="Calibri"/>
                          <a:cs typeface="Calibri"/>
                        </a:rPr>
                        <a:t>500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CED3EA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CED3EA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4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CED3EA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CED3EA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CED3EA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25425" y="5509630"/>
            <a:ext cx="5214620" cy="294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90"/>
              </a:lnSpc>
              <a:tabLst>
                <a:tab pos="3034030" algn="l"/>
                <a:tab pos="4389755" algn="l"/>
              </a:tabLst>
            </a:pPr>
            <a:r>
              <a:rPr sz="1900" dirty="0">
                <a:latin typeface="Calibri"/>
                <a:cs typeface="Calibri"/>
              </a:rPr>
              <a:t>Linear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(500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-</a:t>
            </a:r>
            <a:r>
              <a:rPr sz="1900" dirty="0">
                <a:latin typeface="Calibri"/>
                <a:cs typeface="Calibri"/>
              </a:rPr>
              <a:t>&gt;</a:t>
            </a:r>
            <a:r>
              <a:rPr sz="1900" spc="-25" dirty="0">
                <a:latin typeface="Calibri"/>
                <a:cs typeface="Calibri"/>
              </a:rPr>
              <a:t> 10)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25" dirty="0">
                <a:latin typeface="Calibri"/>
                <a:cs typeface="Calibri"/>
              </a:rPr>
              <a:t>10</a:t>
            </a:r>
            <a:r>
              <a:rPr sz="1900" dirty="0">
                <a:latin typeface="Calibri"/>
                <a:cs typeface="Calibri"/>
              </a:rPr>
              <a:t>	500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x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10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8881" y="5470639"/>
            <a:ext cx="6043930" cy="694055"/>
          </a:xfrm>
          <a:custGeom>
            <a:avLst/>
            <a:gdLst/>
            <a:ahLst/>
            <a:cxnLst/>
            <a:rect l="l" t="t" r="r" b="b"/>
            <a:pathLst>
              <a:path w="6043930" h="694054">
                <a:moveTo>
                  <a:pt x="6043452" y="0"/>
                </a:moveTo>
                <a:lnTo>
                  <a:pt x="0" y="0"/>
                </a:lnTo>
                <a:lnTo>
                  <a:pt x="0" y="693677"/>
                </a:lnTo>
                <a:lnTo>
                  <a:pt x="6043452" y="693677"/>
                </a:lnTo>
                <a:lnTo>
                  <a:pt x="6043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31818" y="416013"/>
            <a:ext cx="993775" cy="1460500"/>
          </a:xfrm>
          <a:custGeom>
            <a:avLst/>
            <a:gdLst/>
            <a:ahLst/>
            <a:cxnLst/>
            <a:rect l="l" t="t" r="r" b="b"/>
            <a:pathLst>
              <a:path w="993775" h="1460500">
                <a:moveTo>
                  <a:pt x="0" y="0"/>
                </a:moveTo>
                <a:lnTo>
                  <a:pt x="993225" y="0"/>
                </a:lnTo>
                <a:lnTo>
                  <a:pt x="993225" y="1460090"/>
                </a:lnTo>
                <a:lnTo>
                  <a:pt x="0" y="146009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973" y="6035928"/>
            <a:ext cx="5618480" cy="24257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dirty="0">
                <a:latin typeface="Calibri"/>
                <a:cs typeface="Calibri"/>
              </a:rPr>
              <a:t>Lecun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“Gradient-</a:t>
            </a:r>
            <a:r>
              <a:rPr sz="1400" dirty="0">
                <a:latin typeface="Calibri"/>
                <a:cs typeface="Calibri"/>
              </a:rPr>
              <a:t>based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learning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applied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document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recognition”,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1998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70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70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Example:</a:t>
            </a:r>
            <a:r>
              <a:rPr spc="-105" dirty="0"/>
              <a:t> </a:t>
            </a:r>
            <a:r>
              <a:rPr spc="-40" dirty="0"/>
              <a:t>LeNet-</a:t>
            </a:r>
            <a:r>
              <a:rPr spc="-50" dirty="0"/>
              <a:t>5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4676" y="318808"/>
            <a:ext cx="5764733" cy="1753184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27635" y="1268323"/>
          <a:ext cx="5952489" cy="457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4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Layer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Output</a:t>
                      </a:r>
                      <a:r>
                        <a:rPr sz="19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Weight</a:t>
                      </a:r>
                      <a:r>
                        <a:rPr sz="19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Input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28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28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Conv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(C</a:t>
                      </a:r>
                      <a:r>
                        <a:rPr sz="1950" spc="-15" baseline="-17094" dirty="0">
                          <a:latin typeface="Calibri"/>
                          <a:cs typeface="Calibri"/>
                        </a:rPr>
                        <a:t>out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=20,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K=5,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P=2,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S=1)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28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28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0" dirty="0">
                          <a:latin typeface="Calibri"/>
                          <a:cs typeface="Calibri"/>
                        </a:rPr>
                        <a:t>5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20" dirty="0">
                          <a:latin typeface="Calibri"/>
                          <a:cs typeface="Calibri"/>
                        </a:rPr>
                        <a:t>ReLU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28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28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MaxPool(K=2,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S=2)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14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Conv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(C</a:t>
                      </a:r>
                      <a:r>
                        <a:rPr sz="1950" spc="-15" baseline="-17094" dirty="0">
                          <a:latin typeface="Calibri"/>
                          <a:cs typeface="Calibri"/>
                        </a:rPr>
                        <a:t>out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=50,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K=5,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P=2,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S=1)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14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0" dirty="0">
                          <a:latin typeface="Calibri"/>
                          <a:cs typeface="Calibri"/>
                        </a:rPr>
                        <a:t>5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20" dirty="0">
                          <a:latin typeface="Calibri"/>
                          <a:cs typeface="Calibri"/>
                        </a:rPr>
                        <a:t>ReLU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14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MaxPool(K=2,</a:t>
                      </a:r>
                      <a:r>
                        <a:rPr sz="1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S=2)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60" dirty="0">
                          <a:latin typeface="Calibri"/>
                          <a:cs typeface="Calibri"/>
                        </a:rPr>
                        <a:t>7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Flatten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20" dirty="0">
                          <a:latin typeface="Calibri"/>
                          <a:cs typeface="Calibri"/>
                        </a:rPr>
                        <a:t>2450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Linear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(2450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&gt;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500)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25" dirty="0">
                          <a:latin typeface="Calibri"/>
                          <a:cs typeface="Calibri"/>
                        </a:rPr>
                        <a:t>500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2450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500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20" dirty="0">
                          <a:latin typeface="Calibri"/>
                          <a:cs typeface="Calibri"/>
                        </a:rPr>
                        <a:t>ReLU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25" dirty="0">
                          <a:latin typeface="Calibri"/>
                          <a:cs typeface="Calibri"/>
                        </a:rPr>
                        <a:t>500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Linear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(500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&gt;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 10)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25" dirty="0">
                          <a:latin typeface="Calibri"/>
                          <a:cs typeface="Calibri"/>
                        </a:rPr>
                        <a:t>10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500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10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0767847" y="646379"/>
            <a:ext cx="993775" cy="1009015"/>
          </a:xfrm>
          <a:custGeom>
            <a:avLst/>
            <a:gdLst/>
            <a:ahLst/>
            <a:cxnLst/>
            <a:rect l="l" t="t" r="r" b="b"/>
            <a:pathLst>
              <a:path w="993775" h="1009014">
                <a:moveTo>
                  <a:pt x="0" y="0"/>
                </a:moveTo>
                <a:lnTo>
                  <a:pt x="993225" y="0"/>
                </a:lnTo>
                <a:lnTo>
                  <a:pt x="993225" y="1008990"/>
                </a:lnTo>
                <a:lnTo>
                  <a:pt x="0" y="100899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973" y="6035928"/>
            <a:ext cx="5618480" cy="24257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dirty="0">
                <a:latin typeface="Calibri"/>
                <a:cs typeface="Calibri"/>
              </a:rPr>
              <a:t>Lecun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“Gradient-</a:t>
            </a:r>
            <a:r>
              <a:rPr sz="1400" dirty="0">
                <a:latin typeface="Calibri"/>
                <a:cs typeface="Calibri"/>
              </a:rPr>
              <a:t>based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learning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applied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document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recognition”,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1998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71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70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Example:</a:t>
            </a:r>
            <a:r>
              <a:rPr spc="-105" dirty="0"/>
              <a:t> </a:t>
            </a:r>
            <a:r>
              <a:rPr spc="-40" dirty="0"/>
              <a:t>LeNet-</a:t>
            </a:r>
            <a:r>
              <a:rPr spc="-50" dirty="0"/>
              <a:t>5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4676" y="318808"/>
            <a:ext cx="5764733" cy="1753184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27635" y="1268323"/>
          <a:ext cx="5952489" cy="457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4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Layer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Output</a:t>
                      </a:r>
                      <a:r>
                        <a:rPr sz="19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Weight</a:t>
                      </a:r>
                      <a:r>
                        <a:rPr sz="19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Input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28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28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Conv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(C</a:t>
                      </a:r>
                      <a:r>
                        <a:rPr sz="1950" spc="-15" baseline="-17094" dirty="0">
                          <a:latin typeface="Calibri"/>
                          <a:cs typeface="Calibri"/>
                        </a:rPr>
                        <a:t>out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=20,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K=5,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P=2,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S=1)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28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28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0" dirty="0">
                          <a:latin typeface="Calibri"/>
                          <a:cs typeface="Calibri"/>
                        </a:rPr>
                        <a:t>5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20" dirty="0">
                          <a:latin typeface="Calibri"/>
                          <a:cs typeface="Calibri"/>
                        </a:rPr>
                        <a:t>ReLU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28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28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MaxPool(K=2,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S=2)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14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Conv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(C</a:t>
                      </a:r>
                      <a:r>
                        <a:rPr sz="1950" spc="-15" baseline="-17094" dirty="0">
                          <a:latin typeface="Calibri"/>
                          <a:cs typeface="Calibri"/>
                        </a:rPr>
                        <a:t>out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=50,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K=5,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P=2,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S=1)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14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0" dirty="0">
                          <a:latin typeface="Calibri"/>
                          <a:cs typeface="Calibri"/>
                        </a:rPr>
                        <a:t>5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20" dirty="0">
                          <a:latin typeface="Calibri"/>
                          <a:cs typeface="Calibri"/>
                        </a:rPr>
                        <a:t>ReLU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14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MaxPool(K=2,</a:t>
                      </a:r>
                      <a:r>
                        <a:rPr sz="1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S=2)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60" dirty="0">
                          <a:latin typeface="Calibri"/>
                          <a:cs typeface="Calibri"/>
                        </a:rPr>
                        <a:t>7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Flatten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20" dirty="0">
                          <a:latin typeface="Calibri"/>
                          <a:cs typeface="Calibri"/>
                        </a:rPr>
                        <a:t>2450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Linear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(2450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&gt;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500)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25" dirty="0">
                          <a:latin typeface="Calibri"/>
                          <a:cs typeface="Calibri"/>
                        </a:rPr>
                        <a:t>500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2450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500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20" dirty="0">
                          <a:latin typeface="Calibri"/>
                          <a:cs typeface="Calibri"/>
                        </a:rPr>
                        <a:t>ReLU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25" dirty="0">
                          <a:latin typeface="Calibri"/>
                          <a:cs typeface="Calibri"/>
                        </a:rPr>
                        <a:t>500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Linear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(500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&gt;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 10)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spc="-25" dirty="0">
                          <a:latin typeface="Calibri"/>
                          <a:cs typeface="Calibri"/>
                        </a:rPr>
                        <a:t>10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500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10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62973" y="6035928"/>
            <a:ext cx="5618480" cy="24257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dirty="0">
                <a:latin typeface="Calibri"/>
                <a:cs typeface="Calibri"/>
              </a:rPr>
              <a:t>Lecun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“Gradient-</a:t>
            </a:r>
            <a:r>
              <a:rPr sz="1400" dirty="0">
                <a:latin typeface="Calibri"/>
                <a:cs typeface="Calibri"/>
              </a:rPr>
              <a:t>based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learning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applied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document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recognition”,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1998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72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5" name="object 5"/>
          <p:cNvSpPr txBox="1"/>
          <p:nvPr/>
        </p:nvSpPr>
        <p:spPr>
          <a:xfrm>
            <a:off x="7085800" y="2454146"/>
            <a:ext cx="4490085" cy="3018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As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go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through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network: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35"/>
              </a:spcBef>
            </a:pPr>
            <a:r>
              <a:rPr sz="2800" dirty="0">
                <a:latin typeface="Calibri"/>
                <a:cs typeface="Calibri"/>
              </a:rPr>
              <a:t>Spatial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size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decreases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800" dirty="0">
                <a:latin typeface="Calibri"/>
                <a:cs typeface="Calibri"/>
              </a:rPr>
              <a:t>(using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pooling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strided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conv)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35"/>
              </a:spcBef>
            </a:pPr>
            <a:r>
              <a:rPr sz="2800" dirty="0">
                <a:latin typeface="Calibri"/>
                <a:cs typeface="Calibri"/>
              </a:rPr>
              <a:t>Number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channels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increases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2800" dirty="0">
                <a:latin typeface="Calibri"/>
                <a:cs typeface="Calibri"/>
              </a:rPr>
              <a:t>(total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“volume”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preserved!)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917443"/>
            <a:ext cx="89173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Problem:</a:t>
            </a:r>
            <a:r>
              <a:rPr spc="-114" dirty="0"/>
              <a:t> </a:t>
            </a:r>
            <a:r>
              <a:rPr dirty="0"/>
              <a:t>Deep</a:t>
            </a:r>
            <a:r>
              <a:rPr spc="-110" dirty="0"/>
              <a:t> </a:t>
            </a:r>
            <a:r>
              <a:rPr dirty="0"/>
              <a:t>Networks</a:t>
            </a:r>
            <a:r>
              <a:rPr spc="-105" dirty="0"/>
              <a:t> </a:t>
            </a:r>
            <a:r>
              <a:rPr dirty="0"/>
              <a:t>very</a:t>
            </a:r>
            <a:r>
              <a:rPr spc="-110" dirty="0"/>
              <a:t> </a:t>
            </a:r>
            <a:r>
              <a:rPr dirty="0"/>
              <a:t>hard</a:t>
            </a:r>
            <a:r>
              <a:rPr spc="-110" dirty="0"/>
              <a:t> </a:t>
            </a:r>
            <a:r>
              <a:rPr dirty="0"/>
              <a:t>to</a:t>
            </a:r>
            <a:r>
              <a:rPr spc="-114" dirty="0"/>
              <a:t> </a:t>
            </a:r>
            <a:r>
              <a:rPr spc="-10" dirty="0"/>
              <a:t>train!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73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4202150"/>
            <a:ext cx="12205335" cy="2662555"/>
            <a:chOff x="-6350" y="4202150"/>
            <a:chExt cx="12205335" cy="2662555"/>
          </a:xfrm>
        </p:grpSpPr>
        <p:sp>
          <p:nvSpPr>
            <p:cNvPr id="3" name="object 3"/>
            <p:cNvSpPr/>
            <p:nvPr/>
          </p:nvSpPr>
          <p:spPr>
            <a:xfrm>
              <a:off x="1575447" y="4866225"/>
              <a:ext cx="96520" cy="501015"/>
            </a:xfrm>
            <a:custGeom>
              <a:avLst/>
              <a:gdLst/>
              <a:ahLst/>
              <a:cxnLst/>
              <a:rect l="l" t="t" r="r" b="b"/>
              <a:pathLst>
                <a:path w="96519" h="501014">
                  <a:moveTo>
                    <a:pt x="96009" y="0"/>
                  </a:moveTo>
                  <a:lnTo>
                    <a:pt x="0" y="0"/>
                  </a:lnTo>
                  <a:lnTo>
                    <a:pt x="0" y="500806"/>
                  </a:lnTo>
                  <a:lnTo>
                    <a:pt x="96009" y="500806"/>
                  </a:lnTo>
                  <a:lnTo>
                    <a:pt x="96009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71459" y="4756289"/>
              <a:ext cx="110489" cy="610870"/>
            </a:xfrm>
            <a:custGeom>
              <a:avLst/>
              <a:gdLst/>
              <a:ahLst/>
              <a:cxnLst/>
              <a:rect l="l" t="t" r="r" b="b"/>
              <a:pathLst>
                <a:path w="110489" h="610870">
                  <a:moveTo>
                    <a:pt x="109943" y="0"/>
                  </a:moveTo>
                  <a:lnTo>
                    <a:pt x="0" y="109943"/>
                  </a:lnTo>
                  <a:lnTo>
                    <a:pt x="0" y="610743"/>
                  </a:lnTo>
                  <a:lnTo>
                    <a:pt x="109943" y="500811"/>
                  </a:lnTo>
                  <a:lnTo>
                    <a:pt x="109943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75447" y="4756289"/>
              <a:ext cx="206375" cy="110489"/>
            </a:xfrm>
            <a:custGeom>
              <a:avLst/>
              <a:gdLst/>
              <a:ahLst/>
              <a:cxnLst/>
              <a:rect l="l" t="t" r="r" b="b"/>
              <a:pathLst>
                <a:path w="206375" h="110489">
                  <a:moveTo>
                    <a:pt x="205955" y="0"/>
                  </a:moveTo>
                  <a:lnTo>
                    <a:pt x="109943" y="0"/>
                  </a:lnTo>
                  <a:lnTo>
                    <a:pt x="0" y="109943"/>
                  </a:lnTo>
                  <a:lnTo>
                    <a:pt x="96011" y="109943"/>
                  </a:lnTo>
                  <a:lnTo>
                    <a:pt x="205955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75447" y="4756289"/>
              <a:ext cx="206375" cy="610870"/>
            </a:xfrm>
            <a:custGeom>
              <a:avLst/>
              <a:gdLst/>
              <a:ahLst/>
              <a:cxnLst/>
              <a:rect l="l" t="t" r="r" b="b"/>
              <a:pathLst>
                <a:path w="206375" h="610870">
                  <a:moveTo>
                    <a:pt x="0" y="109940"/>
                  </a:moveTo>
                  <a:lnTo>
                    <a:pt x="109940" y="0"/>
                  </a:lnTo>
                  <a:lnTo>
                    <a:pt x="205949" y="0"/>
                  </a:lnTo>
                  <a:lnTo>
                    <a:pt x="205949" y="500807"/>
                  </a:lnTo>
                  <a:lnTo>
                    <a:pt x="96009" y="610747"/>
                  </a:lnTo>
                  <a:lnTo>
                    <a:pt x="0" y="610747"/>
                  </a:lnTo>
                  <a:lnTo>
                    <a:pt x="0" y="109940"/>
                  </a:lnTo>
                  <a:close/>
                </a:path>
                <a:path w="206375" h="610870">
                  <a:moveTo>
                    <a:pt x="0" y="109940"/>
                  </a:moveTo>
                  <a:lnTo>
                    <a:pt x="96009" y="109940"/>
                  </a:lnTo>
                  <a:lnTo>
                    <a:pt x="205949" y="0"/>
                  </a:lnTo>
                </a:path>
                <a:path w="206375" h="610870">
                  <a:moveTo>
                    <a:pt x="96009" y="109940"/>
                  </a:moveTo>
                  <a:lnTo>
                    <a:pt x="96009" y="610747"/>
                  </a:lnTo>
                </a:path>
              </a:pathLst>
            </a:custGeom>
            <a:ln w="1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4335" y="4948031"/>
              <a:ext cx="227254" cy="22725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67776" y="4884115"/>
              <a:ext cx="1096010" cy="177165"/>
            </a:xfrm>
            <a:custGeom>
              <a:avLst/>
              <a:gdLst/>
              <a:ahLst/>
              <a:cxnLst/>
              <a:rect l="l" t="t" r="r" b="b"/>
              <a:pathLst>
                <a:path w="1096010" h="177164">
                  <a:moveTo>
                    <a:pt x="0" y="0"/>
                  </a:moveTo>
                  <a:lnTo>
                    <a:pt x="1095727" y="176881"/>
                  </a:lnTo>
                </a:path>
              </a:pathLst>
            </a:custGeom>
            <a:ln w="1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67204" y="4777600"/>
              <a:ext cx="994410" cy="288290"/>
            </a:xfrm>
            <a:custGeom>
              <a:avLst/>
              <a:gdLst/>
              <a:ahLst/>
              <a:cxnLst/>
              <a:rect l="l" t="t" r="r" b="b"/>
              <a:pathLst>
                <a:path w="994410" h="288289">
                  <a:moveTo>
                    <a:pt x="0" y="0"/>
                  </a:moveTo>
                  <a:lnTo>
                    <a:pt x="994206" y="288243"/>
                  </a:lnTo>
                </a:path>
              </a:pathLst>
            </a:custGeom>
            <a:ln w="1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88502" y="5061666"/>
              <a:ext cx="975360" cy="186055"/>
            </a:xfrm>
            <a:custGeom>
              <a:avLst/>
              <a:gdLst/>
              <a:ahLst/>
              <a:cxnLst/>
              <a:rect l="l" t="t" r="r" b="b"/>
              <a:pathLst>
                <a:path w="975360" h="186054">
                  <a:moveTo>
                    <a:pt x="0" y="186049"/>
                  </a:moveTo>
                  <a:lnTo>
                    <a:pt x="974751" y="0"/>
                  </a:lnTo>
                </a:path>
              </a:pathLst>
            </a:custGeom>
            <a:ln w="1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49351" y="4761337"/>
              <a:ext cx="158750" cy="1508125"/>
            </a:xfrm>
            <a:custGeom>
              <a:avLst/>
              <a:gdLst/>
              <a:ahLst/>
              <a:cxnLst/>
              <a:rect l="l" t="t" r="r" b="b"/>
              <a:pathLst>
                <a:path w="158750" h="1508125">
                  <a:moveTo>
                    <a:pt x="158288" y="0"/>
                  </a:moveTo>
                  <a:lnTo>
                    <a:pt x="0" y="0"/>
                  </a:lnTo>
                  <a:lnTo>
                    <a:pt x="0" y="1507617"/>
                  </a:lnTo>
                  <a:lnTo>
                    <a:pt x="158288" y="1507617"/>
                  </a:lnTo>
                  <a:lnTo>
                    <a:pt x="158288" y="0"/>
                  </a:lnTo>
                  <a:close/>
                </a:path>
              </a:pathLst>
            </a:custGeom>
            <a:solidFill>
              <a:srgbClr val="F3CCCC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07642" y="4209452"/>
              <a:ext cx="552450" cy="2059939"/>
            </a:xfrm>
            <a:custGeom>
              <a:avLst/>
              <a:gdLst/>
              <a:ahLst/>
              <a:cxnLst/>
              <a:rect l="l" t="t" r="r" b="b"/>
              <a:pathLst>
                <a:path w="552450" h="2059939">
                  <a:moveTo>
                    <a:pt x="551878" y="0"/>
                  </a:moveTo>
                  <a:lnTo>
                    <a:pt x="0" y="551891"/>
                  </a:lnTo>
                  <a:lnTo>
                    <a:pt x="0" y="2059501"/>
                  </a:lnTo>
                  <a:lnTo>
                    <a:pt x="551878" y="1507620"/>
                  </a:lnTo>
                  <a:lnTo>
                    <a:pt x="551878" y="0"/>
                  </a:lnTo>
                  <a:close/>
                </a:path>
              </a:pathLst>
            </a:custGeom>
            <a:solidFill>
              <a:srgbClr val="C4A3A3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49351" y="4209452"/>
              <a:ext cx="710565" cy="552450"/>
            </a:xfrm>
            <a:custGeom>
              <a:avLst/>
              <a:gdLst/>
              <a:ahLst/>
              <a:cxnLst/>
              <a:rect l="l" t="t" r="r" b="b"/>
              <a:pathLst>
                <a:path w="710564" h="552450">
                  <a:moveTo>
                    <a:pt x="710170" y="0"/>
                  </a:moveTo>
                  <a:lnTo>
                    <a:pt x="551877" y="0"/>
                  </a:lnTo>
                  <a:lnTo>
                    <a:pt x="0" y="551891"/>
                  </a:lnTo>
                  <a:lnTo>
                    <a:pt x="158291" y="551891"/>
                  </a:lnTo>
                  <a:lnTo>
                    <a:pt x="710170" y="0"/>
                  </a:lnTo>
                  <a:close/>
                </a:path>
              </a:pathLst>
            </a:custGeom>
            <a:solidFill>
              <a:srgbClr val="F6D5D5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49351" y="4209452"/>
              <a:ext cx="710565" cy="2059939"/>
            </a:xfrm>
            <a:custGeom>
              <a:avLst/>
              <a:gdLst/>
              <a:ahLst/>
              <a:cxnLst/>
              <a:rect l="l" t="t" r="r" b="b"/>
              <a:pathLst>
                <a:path w="710564" h="2059939">
                  <a:moveTo>
                    <a:pt x="0" y="551881"/>
                  </a:moveTo>
                  <a:lnTo>
                    <a:pt x="551881" y="0"/>
                  </a:lnTo>
                  <a:lnTo>
                    <a:pt x="710171" y="0"/>
                  </a:lnTo>
                  <a:lnTo>
                    <a:pt x="710171" y="1507615"/>
                  </a:lnTo>
                  <a:lnTo>
                    <a:pt x="158289" y="2059496"/>
                  </a:lnTo>
                  <a:lnTo>
                    <a:pt x="0" y="2059496"/>
                  </a:lnTo>
                  <a:lnTo>
                    <a:pt x="0" y="551881"/>
                  </a:lnTo>
                  <a:close/>
                </a:path>
                <a:path w="710564" h="2059939">
                  <a:moveTo>
                    <a:pt x="0" y="551881"/>
                  </a:moveTo>
                  <a:lnTo>
                    <a:pt x="158289" y="551881"/>
                  </a:lnTo>
                  <a:lnTo>
                    <a:pt x="710171" y="0"/>
                  </a:lnTo>
                </a:path>
                <a:path w="710564" h="2059939">
                  <a:moveTo>
                    <a:pt x="158289" y="551881"/>
                  </a:moveTo>
                  <a:lnTo>
                    <a:pt x="158289" y="2059496"/>
                  </a:lnTo>
                </a:path>
              </a:pathLst>
            </a:custGeom>
            <a:ln w="1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9120" y="4261103"/>
              <a:ext cx="2407920" cy="1901952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Components</a:t>
            </a:r>
            <a:r>
              <a:rPr spc="-7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spc="-10" dirty="0"/>
              <a:t>Convolutional</a:t>
            </a:r>
            <a:r>
              <a:rPr spc="-70" dirty="0"/>
              <a:t> </a:t>
            </a:r>
            <a:r>
              <a:rPr spc="-10" dirty="0"/>
              <a:t>Network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83342" y="3623815"/>
            <a:ext cx="5924550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00"/>
              </a:lnSpc>
              <a:tabLst>
                <a:tab pos="3873500" algn="l"/>
              </a:tabLst>
            </a:pPr>
            <a:r>
              <a:rPr sz="2800" dirty="0">
                <a:latin typeface="Calibri"/>
                <a:cs typeface="Calibri"/>
              </a:rPr>
              <a:t>Convolution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Layers</a:t>
            </a:r>
            <a:r>
              <a:rPr sz="2800" dirty="0">
                <a:latin typeface="Calibri"/>
                <a:cs typeface="Calibri"/>
              </a:rPr>
              <a:t>	Pooling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Layers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82508" y="1185415"/>
            <a:ext cx="8209915" cy="156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50"/>
              </a:lnSpc>
              <a:tabLst>
                <a:tab pos="5412740" algn="l"/>
              </a:tabLst>
            </a:pPr>
            <a:r>
              <a:rPr sz="2800" spc="-25" dirty="0">
                <a:latin typeface="Calibri"/>
                <a:cs typeface="Calibri"/>
              </a:rPr>
              <a:t>Fully-</a:t>
            </a:r>
            <a:r>
              <a:rPr sz="2800" dirty="0">
                <a:latin typeface="Calibri"/>
                <a:cs typeface="Calibri"/>
              </a:rPr>
              <a:t>Connected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Layers</a:t>
            </a:r>
            <a:r>
              <a:rPr sz="2800" dirty="0">
                <a:latin typeface="Calibri"/>
                <a:cs typeface="Calibri"/>
              </a:rPr>
              <a:t>	Activation</a:t>
            </a:r>
            <a:r>
              <a:rPr sz="2800" spc="-1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Function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90"/>
              </a:spcBef>
            </a:pPr>
            <a:endParaRPr sz="2800">
              <a:latin typeface="Calibri"/>
              <a:cs typeface="Calibri"/>
            </a:endParaRPr>
          </a:p>
          <a:p>
            <a:pPr marL="248920">
              <a:lnSpc>
                <a:spcPct val="100000"/>
              </a:lnSpc>
              <a:tabLst>
                <a:tab pos="1471930" algn="l"/>
                <a:tab pos="2788920" algn="l"/>
              </a:tabLst>
            </a:pPr>
            <a:r>
              <a:rPr sz="3300" spc="-75" baseline="6313" dirty="0">
                <a:latin typeface="Calibri"/>
                <a:cs typeface="Calibri"/>
              </a:rPr>
              <a:t>x</a:t>
            </a:r>
            <a:r>
              <a:rPr sz="3300" baseline="6313" dirty="0">
                <a:latin typeface="Calibri"/>
                <a:cs typeface="Calibri"/>
              </a:rPr>
              <a:t>	</a:t>
            </a:r>
            <a:r>
              <a:rPr sz="2200" spc="-50" dirty="0">
                <a:latin typeface="Calibri"/>
                <a:cs typeface="Calibri"/>
              </a:rPr>
              <a:t>h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0" dirty="0"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787550" y="1712976"/>
            <a:ext cx="7571105" cy="1573530"/>
            <a:chOff x="1787550" y="1712976"/>
            <a:chExt cx="7571105" cy="1573530"/>
          </a:xfrm>
        </p:grpSpPr>
        <p:sp>
          <p:nvSpPr>
            <p:cNvPr id="20" name="object 20"/>
            <p:cNvSpPr/>
            <p:nvPr/>
          </p:nvSpPr>
          <p:spPr>
            <a:xfrm>
              <a:off x="1791995" y="1887943"/>
              <a:ext cx="412115" cy="1341755"/>
            </a:xfrm>
            <a:custGeom>
              <a:avLst/>
              <a:gdLst/>
              <a:ahLst/>
              <a:cxnLst/>
              <a:rect l="l" t="t" r="r" b="b"/>
              <a:pathLst>
                <a:path w="412114" h="1341755">
                  <a:moveTo>
                    <a:pt x="412047" y="0"/>
                  </a:moveTo>
                  <a:lnTo>
                    <a:pt x="0" y="0"/>
                  </a:lnTo>
                  <a:lnTo>
                    <a:pt x="0" y="1341348"/>
                  </a:lnTo>
                  <a:lnTo>
                    <a:pt x="412047" y="1341348"/>
                  </a:lnTo>
                  <a:lnTo>
                    <a:pt x="412047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91995" y="1887943"/>
              <a:ext cx="412115" cy="1341755"/>
            </a:xfrm>
            <a:custGeom>
              <a:avLst/>
              <a:gdLst/>
              <a:ahLst/>
              <a:cxnLst/>
              <a:rect l="l" t="t" r="r" b="b"/>
              <a:pathLst>
                <a:path w="412114" h="1341755">
                  <a:moveTo>
                    <a:pt x="0" y="0"/>
                  </a:moveTo>
                  <a:lnTo>
                    <a:pt x="412047" y="0"/>
                  </a:lnTo>
                  <a:lnTo>
                    <a:pt x="412047" y="1341345"/>
                  </a:lnTo>
                  <a:lnTo>
                    <a:pt x="0" y="1341345"/>
                  </a:lnTo>
                  <a:lnTo>
                    <a:pt x="0" y="0"/>
                  </a:lnTo>
                  <a:close/>
                </a:path>
              </a:pathLst>
            </a:custGeom>
            <a:ln w="8766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28137" y="2194787"/>
              <a:ext cx="412115" cy="789305"/>
            </a:xfrm>
            <a:custGeom>
              <a:avLst/>
              <a:gdLst/>
              <a:ahLst/>
              <a:cxnLst/>
              <a:rect l="l" t="t" r="r" b="b"/>
              <a:pathLst>
                <a:path w="412114" h="789305">
                  <a:moveTo>
                    <a:pt x="412047" y="0"/>
                  </a:moveTo>
                  <a:lnTo>
                    <a:pt x="0" y="0"/>
                  </a:lnTo>
                  <a:lnTo>
                    <a:pt x="0" y="789026"/>
                  </a:lnTo>
                  <a:lnTo>
                    <a:pt x="412047" y="789026"/>
                  </a:lnTo>
                  <a:lnTo>
                    <a:pt x="412047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28137" y="2194788"/>
              <a:ext cx="412115" cy="789305"/>
            </a:xfrm>
            <a:custGeom>
              <a:avLst/>
              <a:gdLst/>
              <a:ahLst/>
              <a:cxnLst/>
              <a:rect l="l" t="t" r="r" b="b"/>
              <a:pathLst>
                <a:path w="412114" h="789305">
                  <a:moveTo>
                    <a:pt x="0" y="0"/>
                  </a:moveTo>
                  <a:lnTo>
                    <a:pt x="412047" y="0"/>
                  </a:lnTo>
                  <a:lnTo>
                    <a:pt x="412047" y="789026"/>
                  </a:lnTo>
                  <a:lnTo>
                    <a:pt x="0" y="789026"/>
                  </a:lnTo>
                  <a:lnTo>
                    <a:pt x="0" y="0"/>
                  </a:lnTo>
                  <a:close/>
                </a:path>
              </a:pathLst>
            </a:custGeom>
            <a:ln w="8766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04034" y="2983814"/>
              <a:ext cx="832485" cy="250825"/>
            </a:xfrm>
            <a:custGeom>
              <a:avLst/>
              <a:gdLst/>
              <a:ahLst/>
              <a:cxnLst/>
              <a:rect l="l" t="t" r="r" b="b"/>
              <a:pathLst>
                <a:path w="832485" h="250825">
                  <a:moveTo>
                    <a:pt x="0" y="250380"/>
                  </a:moveTo>
                  <a:lnTo>
                    <a:pt x="832302" y="0"/>
                  </a:lnTo>
                </a:path>
              </a:pathLst>
            </a:custGeom>
            <a:ln w="8766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204034" y="1896706"/>
              <a:ext cx="840105" cy="302260"/>
            </a:xfrm>
            <a:custGeom>
              <a:avLst/>
              <a:gdLst/>
              <a:ahLst/>
              <a:cxnLst/>
              <a:rect l="l" t="t" r="r" b="b"/>
              <a:pathLst>
                <a:path w="840105" h="302260">
                  <a:moveTo>
                    <a:pt x="0" y="0"/>
                  </a:moveTo>
                  <a:lnTo>
                    <a:pt x="839751" y="302001"/>
                  </a:lnTo>
                </a:path>
              </a:pathLst>
            </a:custGeom>
            <a:ln w="8766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334408" y="2370129"/>
              <a:ext cx="412115" cy="438784"/>
            </a:xfrm>
            <a:custGeom>
              <a:avLst/>
              <a:gdLst/>
              <a:ahLst/>
              <a:cxnLst/>
              <a:rect l="l" t="t" r="r" b="b"/>
              <a:pathLst>
                <a:path w="412114" h="438785">
                  <a:moveTo>
                    <a:pt x="412047" y="0"/>
                  </a:moveTo>
                  <a:lnTo>
                    <a:pt x="0" y="0"/>
                  </a:lnTo>
                  <a:lnTo>
                    <a:pt x="0" y="438348"/>
                  </a:lnTo>
                  <a:lnTo>
                    <a:pt x="412047" y="438348"/>
                  </a:lnTo>
                  <a:lnTo>
                    <a:pt x="412047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334408" y="2370124"/>
              <a:ext cx="412115" cy="438784"/>
            </a:xfrm>
            <a:custGeom>
              <a:avLst/>
              <a:gdLst/>
              <a:ahLst/>
              <a:cxnLst/>
              <a:rect l="l" t="t" r="r" b="b"/>
              <a:pathLst>
                <a:path w="412114" h="438785">
                  <a:moveTo>
                    <a:pt x="0" y="0"/>
                  </a:moveTo>
                  <a:lnTo>
                    <a:pt x="412047" y="0"/>
                  </a:lnTo>
                  <a:lnTo>
                    <a:pt x="412047" y="438348"/>
                  </a:lnTo>
                  <a:lnTo>
                    <a:pt x="0" y="438348"/>
                  </a:lnTo>
                  <a:lnTo>
                    <a:pt x="0" y="0"/>
                  </a:lnTo>
                  <a:close/>
                </a:path>
              </a:pathLst>
            </a:custGeom>
            <a:ln w="8766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22650" y="2194788"/>
              <a:ext cx="920750" cy="184785"/>
            </a:xfrm>
            <a:custGeom>
              <a:avLst/>
              <a:gdLst/>
              <a:ahLst/>
              <a:cxnLst/>
              <a:rect l="l" t="t" r="r" b="b"/>
              <a:pathLst>
                <a:path w="920750" h="184785">
                  <a:moveTo>
                    <a:pt x="0" y="0"/>
                  </a:moveTo>
                  <a:lnTo>
                    <a:pt x="920635" y="184403"/>
                  </a:lnTo>
                </a:path>
              </a:pathLst>
            </a:custGeom>
            <a:ln w="8766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40176" y="2799703"/>
              <a:ext cx="891540" cy="184785"/>
            </a:xfrm>
            <a:custGeom>
              <a:avLst/>
              <a:gdLst/>
              <a:ahLst/>
              <a:cxnLst/>
              <a:rect l="l" t="t" r="r" b="b"/>
              <a:pathLst>
                <a:path w="891539" h="184785">
                  <a:moveTo>
                    <a:pt x="0" y="184403"/>
                  </a:moveTo>
                  <a:lnTo>
                    <a:pt x="891372" y="0"/>
                  </a:lnTo>
                </a:path>
              </a:pathLst>
            </a:custGeom>
            <a:ln w="8766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40168" y="1712976"/>
              <a:ext cx="1918377" cy="1573036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8598116" y="3594098"/>
            <a:ext cx="20561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Calibri"/>
                <a:cs typeface="Calibri"/>
              </a:rPr>
              <a:t>Normalization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08721" y="1122032"/>
            <a:ext cx="10688320" cy="5264785"/>
            <a:chOff x="208721" y="1122032"/>
            <a:chExt cx="10688320" cy="5264785"/>
          </a:xfrm>
        </p:grpSpPr>
        <p:sp>
          <p:nvSpPr>
            <p:cNvPr id="33" name="object 33"/>
            <p:cNvSpPr/>
            <p:nvPr/>
          </p:nvSpPr>
          <p:spPr>
            <a:xfrm>
              <a:off x="208711" y="1122032"/>
              <a:ext cx="10157460" cy="5264785"/>
            </a:xfrm>
            <a:custGeom>
              <a:avLst/>
              <a:gdLst/>
              <a:ahLst/>
              <a:cxnLst/>
              <a:rect l="l" t="t" r="r" b="b"/>
              <a:pathLst>
                <a:path w="10157460" h="5264785">
                  <a:moveTo>
                    <a:pt x="6741122" y="2390432"/>
                  </a:moveTo>
                  <a:lnTo>
                    <a:pt x="0" y="2390432"/>
                  </a:lnTo>
                  <a:lnTo>
                    <a:pt x="0" y="5264747"/>
                  </a:lnTo>
                  <a:lnTo>
                    <a:pt x="6741122" y="5264747"/>
                  </a:lnTo>
                  <a:lnTo>
                    <a:pt x="6741122" y="2390432"/>
                  </a:lnTo>
                  <a:close/>
                </a:path>
                <a:path w="10157460" h="5264785">
                  <a:moveTo>
                    <a:pt x="10157181" y="0"/>
                  </a:moveTo>
                  <a:lnTo>
                    <a:pt x="629488" y="0"/>
                  </a:lnTo>
                  <a:lnTo>
                    <a:pt x="629488" y="2368613"/>
                  </a:lnTo>
                  <a:lnTo>
                    <a:pt x="10157181" y="2368613"/>
                  </a:lnTo>
                  <a:lnTo>
                    <a:pt x="10157181" y="0"/>
                  </a:lnTo>
                  <a:close/>
                </a:path>
              </a:pathLst>
            </a:custGeom>
            <a:solidFill>
              <a:srgbClr val="FFFFFF">
                <a:alpha val="741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461804" y="4922164"/>
              <a:ext cx="1435100" cy="25400"/>
            </a:xfrm>
            <a:custGeom>
              <a:avLst/>
              <a:gdLst/>
              <a:ahLst/>
              <a:cxnLst/>
              <a:rect l="l" t="t" r="r" b="b"/>
              <a:pathLst>
                <a:path w="1435100" h="25400">
                  <a:moveTo>
                    <a:pt x="143510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1435100" y="25400"/>
                  </a:lnTo>
                  <a:lnTo>
                    <a:pt x="1435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8576106" y="4828032"/>
            <a:ext cx="33782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185" dirty="0">
                <a:latin typeface="Cambria Math"/>
                <a:cs typeface="Cambria Math"/>
              </a:rPr>
              <a:t>𝑖,j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338743" y="4390645"/>
            <a:ext cx="2574925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6490">
              <a:lnSpc>
                <a:spcPts val="2870"/>
              </a:lnSpc>
              <a:spcBef>
                <a:spcPts val="100"/>
              </a:spcBef>
            </a:pPr>
            <a:r>
              <a:rPr sz="4800" spc="225" baseline="11284" dirty="0">
                <a:latin typeface="Cambria Math"/>
                <a:cs typeface="Cambria Math"/>
              </a:rPr>
              <a:t>𝑥</a:t>
            </a:r>
            <a:r>
              <a:rPr sz="2300" spc="150" dirty="0">
                <a:latin typeface="Cambria Math"/>
                <a:cs typeface="Cambria Math"/>
              </a:rPr>
              <a:t>𝑖,j</a:t>
            </a:r>
            <a:r>
              <a:rPr sz="2300" spc="440" dirty="0">
                <a:latin typeface="Cambria Math"/>
                <a:cs typeface="Cambria Math"/>
              </a:rPr>
              <a:t> </a:t>
            </a:r>
            <a:r>
              <a:rPr sz="4800" baseline="11284" dirty="0">
                <a:latin typeface="Cambria Math"/>
                <a:cs typeface="Cambria Math"/>
              </a:rPr>
              <a:t>− </a:t>
            </a:r>
            <a:r>
              <a:rPr sz="4800" spc="307" baseline="11284" dirty="0">
                <a:latin typeface="Cambria Math"/>
                <a:cs typeface="Cambria Math"/>
              </a:rPr>
              <a:t>𝜇</a:t>
            </a:r>
            <a:r>
              <a:rPr sz="2300" spc="204" dirty="0">
                <a:latin typeface="Cambria Math"/>
                <a:cs typeface="Cambria Math"/>
              </a:rPr>
              <a:t>j</a:t>
            </a:r>
            <a:endParaRPr sz="2300">
              <a:latin typeface="Cambria Math"/>
              <a:cs typeface="Cambria Math"/>
            </a:endParaRPr>
          </a:p>
          <a:p>
            <a:pPr marL="38100">
              <a:lnSpc>
                <a:spcPts val="2870"/>
              </a:lnSpc>
              <a:tabLst>
                <a:tab pos="704850" algn="l"/>
              </a:tabLst>
            </a:pPr>
            <a:r>
              <a:rPr sz="3200" spc="-1150" dirty="0">
                <a:latin typeface="Cambria Math"/>
                <a:cs typeface="Cambria Math"/>
              </a:rPr>
              <a:t>𝑥</a:t>
            </a:r>
            <a:r>
              <a:rPr sz="3200" spc="165" dirty="0">
                <a:latin typeface="Cambria Math"/>
                <a:cs typeface="Cambria Math"/>
              </a:rPr>
              <a:t>!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=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466783" y="5023764"/>
            <a:ext cx="1430655" cy="907415"/>
          </a:xfrm>
          <a:custGeom>
            <a:avLst/>
            <a:gdLst/>
            <a:ahLst/>
            <a:cxnLst/>
            <a:rect l="l" t="t" r="r" b="b"/>
            <a:pathLst>
              <a:path w="1430654" h="907414">
                <a:moveTo>
                  <a:pt x="1430121" y="0"/>
                </a:moveTo>
                <a:lnTo>
                  <a:pt x="299821" y="0"/>
                </a:lnTo>
                <a:lnTo>
                  <a:pt x="299821" y="596"/>
                </a:lnTo>
                <a:lnTo>
                  <a:pt x="251015" y="596"/>
                </a:lnTo>
                <a:lnTo>
                  <a:pt x="168465" y="835030"/>
                </a:lnTo>
                <a:lnTo>
                  <a:pt x="68859" y="650681"/>
                </a:lnTo>
                <a:lnTo>
                  <a:pt x="0" y="686996"/>
                </a:lnTo>
                <a:lnTo>
                  <a:pt x="7734" y="701085"/>
                </a:lnTo>
                <a:lnTo>
                  <a:pt x="44056" y="682035"/>
                </a:lnTo>
                <a:lnTo>
                  <a:pt x="166484" y="907063"/>
                </a:lnTo>
                <a:lnTo>
                  <a:pt x="184937" y="907063"/>
                </a:lnTo>
                <a:lnTo>
                  <a:pt x="273240" y="26987"/>
                </a:lnTo>
                <a:lnTo>
                  <a:pt x="312927" y="26987"/>
                </a:lnTo>
                <a:lnTo>
                  <a:pt x="312927" y="25400"/>
                </a:lnTo>
                <a:lnTo>
                  <a:pt x="1430121" y="25400"/>
                </a:lnTo>
                <a:lnTo>
                  <a:pt x="14301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9926307" y="5394960"/>
            <a:ext cx="1625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415" dirty="0">
                <a:latin typeface="Cambria Math"/>
                <a:cs typeface="Cambria Math"/>
              </a:rPr>
              <a:t>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74</a:t>
            </a:fld>
            <a:endParaRPr spc="-25" dirty="0"/>
          </a:p>
        </p:txBody>
      </p:sp>
      <p:sp>
        <p:nvSpPr>
          <p:cNvPr id="42" name="object 42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39" name="object 39"/>
          <p:cNvSpPr txBox="1"/>
          <p:nvPr/>
        </p:nvSpPr>
        <p:spPr>
          <a:xfrm>
            <a:off x="9726726" y="5167884"/>
            <a:ext cx="11957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spc="110" dirty="0">
                <a:latin typeface="Cambria Math"/>
                <a:cs typeface="Cambria Math"/>
              </a:rPr>
              <a:t>𝜎</a:t>
            </a:r>
            <a:r>
              <a:rPr sz="3450" spc="165" baseline="28985" dirty="0">
                <a:latin typeface="Cambria Math"/>
                <a:cs typeface="Cambria Math"/>
              </a:rPr>
              <a:t>2</a:t>
            </a:r>
            <a:r>
              <a:rPr sz="3450" spc="540" baseline="2898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 </a:t>
            </a:r>
            <a:r>
              <a:rPr sz="3200" spc="-50" dirty="0">
                <a:latin typeface="Cambria Math"/>
                <a:cs typeface="Cambria Math"/>
              </a:rPr>
              <a:t>𝜀</a:t>
            </a:r>
            <a:endParaRPr sz="32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Batch</a:t>
            </a:r>
            <a:r>
              <a:rPr spc="-125" dirty="0"/>
              <a:t> </a:t>
            </a:r>
            <a:r>
              <a:rPr spc="-10" dirty="0"/>
              <a:t>Normalization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8642" y="1223772"/>
            <a:ext cx="11212195" cy="295148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628015">
              <a:lnSpc>
                <a:spcPts val="3790"/>
              </a:lnSpc>
              <a:spcBef>
                <a:spcPts val="265"/>
              </a:spcBef>
            </a:pPr>
            <a:r>
              <a:rPr sz="3200" dirty="0">
                <a:latin typeface="Calibri"/>
                <a:cs typeface="Calibri"/>
              </a:rPr>
              <a:t>Idea: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“Normalize”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outputs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layer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so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they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have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zero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mean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unit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variance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ts val="7700"/>
              </a:lnSpc>
              <a:spcBef>
                <a:spcPts val="590"/>
              </a:spcBef>
            </a:pPr>
            <a:r>
              <a:rPr sz="3200" dirty="0">
                <a:latin typeface="Calibri"/>
                <a:cs typeface="Calibri"/>
              </a:rPr>
              <a:t>Why?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Helps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reduce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“internal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covariate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shift”,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improves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optimization </a:t>
            </a:r>
            <a:r>
              <a:rPr sz="3200" dirty="0">
                <a:latin typeface="Calibri"/>
                <a:cs typeface="Calibri"/>
              </a:rPr>
              <a:t>We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can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normalize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batch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activations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like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this: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45771" y="4335781"/>
            <a:ext cx="5779135" cy="14916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0299"/>
              </a:lnSpc>
              <a:spcBef>
                <a:spcPts val="85"/>
              </a:spcBef>
            </a:pPr>
            <a:r>
              <a:rPr sz="3200" dirty="0">
                <a:latin typeface="Calibri"/>
                <a:cs typeface="Calibri"/>
              </a:rPr>
              <a:t>This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differentiable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function</a:t>
            </a:r>
            <a:r>
              <a:rPr sz="3200" dirty="0">
                <a:latin typeface="Calibri"/>
                <a:cs typeface="Calibri"/>
              </a:rPr>
              <a:t>,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so </a:t>
            </a:r>
            <a:r>
              <a:rPr sz="3200" dirty="0">
                <a:latin typeface="Calibri"/>
                <a:cs typeface="Calibri"/>
              </a:rPr>
              <a:t>we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can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use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it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operator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our </a:t>
            </a:r>
            <a:r>
              <a:rPr sz="3200" dirty="0">
                <a:latin typeface="Calibri"/>
                <a:cs typeface="Calibri"/>
              </a:rPr>
              <a:t>networks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backprop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through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it!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61755" y="4966817"/>
            <a:ext cx="2247900" cy="38100"/>
          </a:xfrm>
          <a:custGeom>
            <a:avLst/>
            <a:gdLst/>
            <a:ahLst/>
            <a:cxnLst/>
            <a:rect l="l" t="t" r="r" b="b"/>
            <a:pathLst>
              <a:path w="2247900" h="38100">
                <a:moveTo>
                  <a:pt x="2247900" y="0"/>
                </a:moveTo>
                <a:lnTo>
                  <a:pt x="0" y="0"/>
                </a:lnTo>
                <a:lnTo>
                  <a:pt x="0" y="38100"/>
                </a:lnTo>
                <a:lnTo>
                  <a:pt x="2247900" y="38100"/>
                </a:lnTo>
                <a:lnTo>
                  <a:pt x="22479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08843" y="4237989"/>
            <a:ext cx="133350" cy="544830"/>
          </a:xfrm>
          <a:custGeom>
            <a:avLst/>
            <a:gdLst/>
            <a:ahLst/>
            <a:cxnLst/>
            <a:rect l="l" t="t" r="r" b="b"/>
            <a:pathLst>
              <a:path w="133350" h="544829">
                <a:moveTo>
                  <a:pt x="132753" y="0"/>
                </a:moveTo>
                <a:lnTo>
                  <a:pt x="0" y="0"/>
                </a:lnTo>
                <a:lnTo>
                  <a:pt x="0" y="22860"/>
                </a:lnTo>
                <a:lnTo>
                  <a:pt x="83350" y="22860"/>
                </a:lnTo>
                <a:lnTo>
                  <a:pt x="83350" y="544830"/>
                </a:lnTo>
                <a:lnTo>
                  <a:pt x="132753" y="544830"/>
                </a:lnTo>
                <a:lnTo>
                  <a:pt x="132753" y="22860"/>
                </a:lnTo>
                <a:lnTo>
                  <a:pt x="1327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08158" y="4237989"/>
            <a:ext cx="133350" cy="544830"/>
          </a:xfrm>
          <a:custGeom>
            <a:avLst/>
            <a:gdLst/>
            <a:ahLst/>
            <a:cxnLst/>
            <a:rect l="l" t="t" r="r" b="b"/>
            <a:pathLst>
              <a:path w="133350" h="544829">
                <a:moveTo>
                  <a:pt x="132753" y="0"/>
                </a:moveTo>
                <a:lnTo>
                  <a:pt x="0" y="0"/>
                </a:lnTo>
                <a:lnTo>
                  <a:pt x="0" y="22860"/>
                </a:lnTo>
                <a:lnTo>
                  <a:pt x="0" y="544830"/>
                </a:lnTo>
                <a:lnTo>
                  <a:pt x="49415" y="544830"/>
                </a:lnTo>
                <a:lnTo>
                  <a:pt x="49415" y="22860"/>
                </a:lnTo>
                <a:lnTo>
                  <a:pt x="132753" y="22860"/>
                </a:lnTo>
                <a:lnTo>
                  <a:pt x="1327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90056" y="4074667"/>
            <a:ext cx="33902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200" spc="-2542" baseline="-41666" dirty="0">
                <a:latin typeface="Cambria Math"/>
                <a:cs typeface="Cambria Math"/>
              </a:rPr>
              <a:t>𝑥</a:t>
            </a:r>
            <a:r>
              <a:rPr sz="7200" spc="419" baseline="-41666" dirty="0">
                <a:latin typeface="Cambria Math"/>
                <a:cs typeface="Cambria Math"/>
              </a:rPr>
              <a:t>!</a:t>
            </a:r>
            <a:r>
              <a:rPr sz="7200" spc="660" baseline="-41666" dirty="0">
                <a:latin typeface="Cambria Math"/>
                <a:cs typeface="Cambria Math"/>
              </a:rPr>
              <a:t> </a:t>
            </a:r>
            <a:r>
              <a:rPr sz="7200" baseline="-41666" dirty="0">
                <a:latin typeface="Cambria Math"/>
                <a:cs typeface="Cambria Math"/>
              </a:rPr>
              <a:t>=</a:t>
            </a:r>
            <a:r>
              <a:rPr sz="7200" spc="359" baseline="-41666" dirty="0">
                <a:latin typeface="Cambria Math"/>
                <a:cs typeface="Cambria Math"/>
              </a:rPr>
              <a:t> </a:t>
            </a:r>
            <a:r>
              <a:rPr sz="4800" dirty="0">
                <a:latin typeface="Cambria Math"/>
                <a:cs typeface="Cambria Math"/>
              </a:rPr>
              <a:t>𝑥</a:t>
            </a:r>
            <a:r>
              <a:rPr sz="4800" spc="140" dirty="0">
                <a:latin typeface="Cambria Math"/>
                <a:cs typeface="Cambria Math"/>
              </a:rPr>
              <a:t> </a:t>
            </a:r>
            <a:r>
              <a:rPr sz="4800" dirty="0">
                <a:latin typeface="Cambria Math"/>
                <a:cs typeface="Cambria Math"/>
              </a:rPr>
              <a:t>− </a:t>
            </a:r>
            <a:r>
              <a:rPr sz="4800" spc="-30" dirty="0">
                <a:latin typeface="Cambria Math"/>
                <a:cs typeface="Cambria Math"/>
              </a:rPr>
              <a:t>𝐸</a:t>
            </a:r>
            <a:r>
              <a:rPr sz="4800" spc="-335" dirty="0">
                <a:latin typeface="Cambria Math"/>
                <a:cs typeface="Cambria Math"/>
              </a:rPr>
              <a:t> </a:t>
            </a:r>
            <a:r>
              <a:rPr sz="4800" u="sng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800" spc="180" dirty="0">
                <a:latin typeface="Cambria Math"/>
                <a:cs typeface="Cambria Math"/>
              </a:rPr>
              <a:t>𝑥</a:t>
            </a:r>
            <a:r>
              <a:rPr sz="4800" u="sng" spc="1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75230" y="5119217"/>
            <a:ext cx="2234565" cy="758190"/>
          </a:xfrm>
          <a:custGeom>
            <a:avLst/>
            <a:gdLst/>
            <a:ahLst/>
            <a:cxnLst/>
            <a:rect l="l" t="t" r="r" b="b"/>
            <a:pathLst>
              <a:path w="2234565" h="758189">
                <a:moveTo>
                  <a:pt x="1667586" y="134772"/>
                </a:moveTo>
                <a:lnTo>
                  <a:pt x="1534833" y="134772"/>
                </a:lnTo>
                <a:lnTo>
                  <a:pt x="1534833" y="157632"/>
                </a:lnTo>
                <a:lnTo>
                  <a:pt x="1534833" y="679602"/>
                </a:lnTo>
                <a:lnTo>
                  <a:pt x="1534833" y="702462"/>
                </a:lnTo>
                <a:lnTo>
                  <a:pt x="1667586" y="702462"/>
                </a:lnTo>
                <a:lnTo>
                  <a:pt x="1667586" y="679602"/>
                </a:lnTo>
                <a:lnTo>
                  <a:pt x="1584248" y="679602"/>
                </a:lnTo>
                <a:lnTo>
                  <a:pt x="1584248" y="157632"/>
                </a:lnTo>
                <a:lnTo>
                  <a:pt x="1667586" y="157632"/>
                </a:lnTo>
                <a:lnTo>
                  <a:pt x="1667586" y="134772"/>
                </a:lnTo>
                <a:close/>
              </a:path>
              <a:path w="2234565" h="758189">
                <a:moveTo>
                  <a:pt x="2168271" y="134772"/>
                </a:moveTo>
                <a:lnTo>
                  <a:pt x="2035517" y="134772"/>
                </a:lnTo>
                <a:lnTo>
                  <a:pt x="2035517" y="157632"/>
                </a:lnTo>
                <a:lnTo>
                  <a:pt x="2118868" y="157632"/>
                </a:lnTo>
                <a:lnTo>
                  <a:pt x="2118868" y="679602"/>
                </a:lnTo>
                <a:lnTo>
                  <a:pt x="2035517" y="679602"/>
                </a:lnTo>
                <a:lnTo>
                  <a:pt x="2035517" y="702462"/>
                </a:lnTo>
                <a:lnTo>
                  <a:pt x="2168271" y="702462"/>
                </a:lnTo>
                <a:lnTo>
                  <a:pt x="2168271" y="679602"/>
                </a:lnTo>
                <a:lnTo>
                  <a:pt x="2168271" y="157632"/>
                </a:lnTo>
                <a:lnTo>
                  <a:pt x="2168271" y="134772"/>
                </a:lnTo>
                <a:close/>
              </a:path>
              <a:path w="2234565" h="758189">
                <a:moveTo>
                  <a:pt x="2234425" y="0"/>
                </a:moveTo>
                <a:lnTo>
                  <a:pt x="443725" y="0"/>
                </a:lnTo>
                <a:lnTo>
                  <a:pt x="443725" y="736"/>
                </a:lnTo>
                <a:lnTo>
                  <a:pt x="381292" y="736"/>
                </a:lnTo>
                <a:lnTo>
                  <a:pt x="200609" y="677913"/>
                </a:lnTo>
                <a:lnTo>
                  <a:pt x="97624" y="448106"/>
                </a:lnTo>
                <a:lnTo>
                  <a:pt x="0" y="492772"/>
                </a:lnTo>
                <a:lnTo>
                  <a:pt x="9220" y="515086"/>
                </a:lnTo>
                <a:lnTo>
                  <a:pt x="59524" y="492772"/>
                </a:lnTo>
                <a:lnTo>
                  <a:pt x="182753" y="757682"/>
                </a:lnTo>
                <a:lnTo>
                  <a:pt x="211632" y="757682"/>
                </a:lnTo>
                <a:lnTo>
                  <a:pt x="405104" y="40322"/>
                </a:lnTo>
                <a:lnTo>
                  <a:pt x="464629" y="40322"/>
                </a:lnTo>
                <a:lnTo>
                  <a:pt x="464629" y="38100"/>
                </a:lnTo>
                <a:lnTo>
                  <a:pt x="2234425" y="38100"/>
                </a:lnTo>
                <a:lnTo>
                  <a:pt x="22344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04858" y="5089652"/>
            <a:ext cx="15881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50315" algn="l"/>
              </a:tabLst>
            </a:pPr>
            <a:r>
              <a:rPr sz="4800" spc="-25" dirty="0">
                <a:latin typeface="Cambria Math"/>
                <a:cs typeface="Cambria Math"/>
              </a:rPr>
              <a:t>𝑉𝑎𝑟</a:t>
            </a:r>
            <a:r>
              <a:rPr sz="4800" dirty="0">
                <a:latin typeface="Cambria Math"/>
                <a:cs typeface="Cambria Math"/>
              </a:rPr>
              <a:t>	</a:t>
            </a:r>
            <a:r>
              <a:rPr sz="4800" spc="-50" dirty="0">
                <a:latin typeface="Cambria Math"/>
                <a:cs typeface="Cambria Math"/>
              </a:rPr>
              <a:t>𝑥</a:t>
            </a:r>
            <a:endParaRPr sz="48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747" y="6099936"/>
            <a:ext cx="8971915" cy="24257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-10" dirty="0">
                <a:latin typeface="Calibri"/>
                <a:cs typeface="Calibri"/>
              </a:rPr>
              <a:t>Ioffe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Szegedy,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“Batch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normalization: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Accelerating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deep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network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training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reducing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internal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covariate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shift”,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ICML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2015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75</a:t>
            </a:fld>
            <a:endParaRPr spc="-25"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32739"/>
            <a:ext cx="41503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Batch</a:t>
            </a:r>
            <a:r>
              <a:rPr spc="-125" dirty="0"/>
              <a:t> </a:t>
            </a:r>
            <a:r>
              <a:rPr spc="-10" dirty="0"/>
              <a:t>Normalization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8488" y="1333500"/>
            <a:ext cx="10115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latin typeface="Calibri"/>
                <a:cs typeface="Calibri"/>
              </a:rPr>
              <a:t>Input</a:t>
            </a:r>
            <a:r>
              <a:rPr sz="2400" b="1" spc="-1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02064" y="1164843"/>
            <a:ext cx="2475230" cy="8851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50"/>
              </a:spcBef>
            </a:pPr>
            <a:r>
              <a:rPr sz="2800" spc="-45" dirty="0">
                <a:latin typeface="Calibri"/>
                <a:cs typeface="Calibri"/>
              </a:rPr>
              <a:t>Per-</a:t>
            </a:r>
            <a:r>
              <a:rPr sz="2800" spc="-10" dirty="0">
                <a:latin typeface="Calibri"/>
                <a:cs typeface="Calibri"/>
              </a:rPr>
              <a:t>channel </a:t>
            </a:r>
            <a:r>
              <a:rPr sz="2800" dirty="0">
                <a:latin typeface="Calibri"/>
                <a:cs typeface="Calibri"/>
              </a:rPr>
              <a:t>mean,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shape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97785" y="3828794"/>
            <a:ext cx="2057400" cy="8820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5"/>
              </a:spcBef>
            </a:pPr>
            <a:r>
              <a:rPr sz="2800" dirty="0">
                <a:latin typeface="Calibri"/>
                <a:cs typeface="Calibri"/>
              </a:rPr>
              <a:t>Normalized</a:t>
            </a:r>
            <a:r>
              <a:rPr sz="2800" spc="-1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x, </a:t>
            </a:r>
            <a:r>
              <a:rPr sz="2800" dirty="0">
                <a:latin typeface="Calibri"/>
                <a:cs typeface="Calibri"/>
              </a:rPr>
              <a:t>Shape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01152" y="2336622"/>
            <a:ext cx="2719705" cy="2755900"/>
          </a:xfrm>
          <a:custGeom>
            <a:avLst/>
            <a:gdLst/>
            <a:ahLst/>
            <a:cxnLst/>
            <a:rect l="l" t="t" r="r" b="b"/>
            <a:pathLst>
              <a:path w="2719704" h="2755900">
                <a:moveTo>
                  <a:pt x="2719298" y="0"/>
                </a:moveTo>
                <a:lnTo>
                  <a:pt x="0" y="0"/>
                </a:lnTo>
                <a:lnTo>
                  <a:pt x="0" y="2755684"/>
                </a:lnTo>
                <a:lnTo>
                  <a:pt x="2719298" y="2755684"/>
                </a:lnTo>
                <a:lnTo>
                  <a:pt x="2719298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01152" y="2336622"/>
            <a:ext cx="2719705" cy="2755900"/>
          </a:xfrm>
          <a:prstGeom prst="rect">
            <a:avLst/>
          </a:prstGeom>
          <a:ln w="9525">
            <a:solidFill>
              <a:srgbClr val="44536A"/>
            </a:solidFill>
          </a:ln>
        </p:spPr>
        <p:txBody>
          <a:bodyPr vert="horz" wrap="square" lIns="0" tIns="4508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50"/>
              </a:spcBef>
            </a:pPr>
            <a:endParaRPr sz="4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4000" spc="-50" dirty="0">
                <a:latin typeface="Calibri"/>
                <a:cs typeface="Calibri"/>
              </a:rPr>
              <a:t>X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3357" y="3342133"/>
            <a:ext cx="2882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>
                <a:latin typeface="Calibri"/>
                <a:cs typeface="Calibri"/>
              </a:rPr>
              <a:t>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36050" y="5271516"/>
            <a:ext cx="2755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>
                <a:latin typeface="Calibri"/>
                <a:cs typeface="Calibri"/>
              </a:rPr>
              <a:t>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29102" y="2385237"/>
            <a:ext cx="927100" cy="2683510"/>
          </a:xfrm>
          <a:custGeom>
            <a:avLst/>
            <a:gdLst/>
            <a:ahLst/>
            <a:cxnLst/>
            <a:rect l="l" t="t" r="r" b="b"/>
            <a:pathLst>
              <a:path w="927100" h="2683510">
                <a:moveTo>
                  <a:pt x="114300" y="114300"/>
                </a:moveTo>
                <a:lnTo>
                  <a:pt x="104775" y="95250"/>
                </a:lnTo>
                <a:lnTo>
                  <a:pt x="57150" y="0"/>
                </a:lnTo>
                <a:lnTo>
                  <a:pt x="0" y="114300"/>
                </a:lnTo>
                <a:lnTo>
                  <a:pt x="38100" y="114300"/>
                </a:lnTo>
                <a:lnTo>
                  <a:pt x="38100" y="2568600"/>
                </a:lnTo>
                <a:lnTo>
                  <a:pt x="0" y="2568600"/>
                </a:lnTo>
                <a:lnTo>
                  <a:pt x="57150" y="2682900"/>
                </a:lnTo>
                <a:lnTo>
                  <a:pt x="104775" y="2587650"/>
                </a:lnTo>
                <a:lnTo>
                  <a:pt x="114300" y="2568600"/>
                </a:lnTo>
                <a:lnTo>
                  <a:pt x="76200" y="2568600"/>
                </a:lnTo>
                <a:lnTo>
                  <a:pt x="76200" y="114300"/>
                </a:lnTo>
                <a:lnTo>
                  <a:pt x="114300" y="114300"/>
                </a:lnTo>
                <a:close/>
              </a:path>
              <a:path w="927100" h="2683510">
                <a:moveTo>
                  <a:pt x="520585" y="114300"/>
                </a:moveTo>
                <a:lnTo>
                  <a:pt x="511060" y="95250"/>
                </a:lnTo>
                <a:lnTo>
                  <a:pt x="463435" y="0"/>
                </a:lnTo>
                <a:lnTo>
                  <a:pt x="406285" y="114300"/>
                </a:lnTo>
                <a:lnTo>
                  <a:pt x="444385" y="114300"/>
                </a:lnTo>
                <a:lnTo>
                  <a:pt x="444385" y="2568600"/>
                </a:lnTo>
                <a:lnTo>
                  <a:pt x="406285" y="2568600"/>
                </a:lnTo>
                <a:lnTo>
                  <a:pt x="463435" y="2682900"/>
                </a:lnTo>
                <a:lnTo>
                  <a:pt x="511060" y="2587650"/>
                </a:lnTo>
                <a:lnTo>
                  <a:pt x="520585" y="2568600"/>
                </a:lnTo>
                <a:lnTo>
                  <a:pt x="482485" y="2568600"/>
                </a:lnTo>
                <a:lnTo>
                  <a:pt x="482485" y="114300"/>
                </a:lnTo>
                <a:lnTo>
                  <a:pt x="520585" y="114300"/>
                </a:lnTo>
                <a:close/>
              </a:path>
              <a:path w="927100" h="2683510">
                <a:moveTo>
                  <a:pt x="926884" y="114300"/>
                </a:moveTo>
                <a:lnTo>
                  <a:pt x="917359" y="95250"/>
                </a:lnTo>
                <a:lnTo>
                  <a:pt x="869734" y="0"/>
                </a:lnTo>
                <a:lnTo>
                  <a:pt x="812584" y="114300"/>
                </a:lnTo>
                <a:lnTo>
                  <a:pt x="850684" y="114300"/>
                </a:lnTo>
                <a:lnTo>
                  <a:pt x="850684" y="2568600"/>
                </a:lnTo>
                <a:lnTo>
                  <a:pt x="812584" y="2568600"/>
                </a:lnTo>
                <a:lnTo>
                  <a:pt x="869734" y="2682900"/>
                </a:lnTo>
                <a:lnTo>
                  <a:pt x="917359" y="2587650"/>
                </a:lnTo>
                <a:lnTo>
                  <a:pt x="926884" y="2568600"/>
                </a:lnTo>
                <a:lnTo>
                  <a:pt x="888784" y="2568600"/>
                </a:lnTo>
                <a:lnTo>
                  <a:pt x="888784" y="114300"/>
                </a:lnTo>
                <a:lnTo>
                  <a:pt x="926884" y="1143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906419" y="2539490"/>
            <a:ext cx="2096770" cy="8851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50"/>
              </a:spcBef>
            </a:pPr>
            <a:r>
              <a:rPr sz="2800" spc="-45" dirty="0">
                <a:latin typeface="Calibri"/>
                <a:cs typeface="Calibri"/>
              </a:rPr>
              <a:t>Per-</a:t>
            </a:r>
            <a:r>
              <a:rPr sz="2800" spc="-10" dirty="0">
                <a:latin typeface="Calibri"/>
                <a:cs typeface="Calibri"/>
              </a:rPr>
              <a:t>channel </a:t>
            </a:r>
            <a:r>
              <a:rPr sz="2800" dirty="0">
                <a:latin typeface="Calibri"/>
                <a:cs typeface="Calibri"/>
              </a:rPr>
              <a:t>std,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shape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25878" y="1225802"/>
            <a:ext cx="12871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Cambria Math"/>
                <a:cs typeface="Cambria Math"/>
              </a:rPr>
              <a:t>𝑥</a:t>
            </a:r>
            <a:r>
              <a:rPr sz="4000" spc="345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∈</a:t>
            </a:r>
            <a:r>
              <a:rPr sz="4000" spc="225" dirty="0">
                <a:latin typeface="Cambria Math"/>
                <a:cs typeface="Cambria Math"/>
              </a:rPr>
              <a:t> </a:t>
            </a:r>
            <a:r>
              <a:rPr sz="4000" spc="-50" dirty="0">
                <a:latin typeface="Cambria Math"/>
                <a:cs typeface="Cambria Math"/>
              </a:rPr>
              <a:t>ℝ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87052" y="1179577"/>
            <a:ext cx="84391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40" dirty="0">
                <a:latin typeface="Cambria Math"/>
                <a:cs typeface="Cambria Math"/>
              </a:rPr>
              <a:t>𝑁×𝐷</a:t>
            </a:r>
            <a:endParaRPr sz="29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03138" y="1508759"/>
            <a:ext cx="1625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415" dirty="0">
                <a:latin typeface="Cambria Math"/>
                <a:cs typeface="Cambria Math"/>
              </a:rPr>
              <a:t>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10846" y="1602320"/>
            <a:ext cx="304800" cy="25400"/>
          </a:xfrm>
          <a:custGeom>
            <a:avLst/>
            <a:gdLst/>
            <a:ahLst/>
            <a:cxnLst/>
            <a:rect l="l" t="t" r="r" b="b"/>
            <a:pathLst>
              <a:path w="304800" h="25400">
                <a:moveTo>
                  <a:pt x="304800" y="0"/>
                </a:moveTo>
                <a:lnTo>
                  <a:pt x="0" y="0"/>
                </a:lnTo>
                <a:lnTo>
                  <a:pt x="0" y="25400"/>
                </a:lnTo>
                <a:lnTo>
                  <a:pt x="304800" y="25400"/>
                </a:lnTo>
                <a:lnTo>
                  <a:pt x="304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142788" y="1309116"/>
            <a:ext cx="193484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3000"/>
              </a:lnSpc>
              <a:spcBef>
                <a:spcPts val="100"/>
              </a:spcBef>
              <a:tabLst>
                <a:tab pos="552450" algn="l"/>
                <a:tab pos="1009650" algn="l"/>
              </a:tabLst>
            </a:pPr>
            <a:r>
              <a:rPr sz="3200" spc="-50" dirty="0">
                <a:latin typeface="Cambria Math"/>
                <a:cs typeface="Cambria Math"/>
              </a:rPr>
              <a:t>𝜇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=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4800" baseline="41666" dirty="0">
                <a:latin typeface="Cambria Math"/>
                <a:cs typeface="Cambria Math"/>
              </a:rPr>
              <a:t>1</a:t>
            </a:r>
            <a:r>
              <a:rPr sz="4800" spc="202" baseline="41666" dirty="0">
                <a:latin typeface="Cambria Math"/>
                <a:cs typeface="Cambria Math"/>
              </a:rPr>
              <a:t> </a:t>
            </a:r>
            <a:r>
              <a:rPr sz="3200" spc="1785" dirty="0">
                <a:latin typeface="Cambria Math"/>
                <a:cs typeface="Cambria Math"/>
              </a:rPr>
              <a:t>+</a:t>
            </a:r>
            <a:endParaRPr sz="3200">
              <a:latin typeface="Cambria Math"/>
              <a:cs typeface="Cambria Math"/>
            </a:endParaRPr>
          </a:p>
          <a:p>
            <a:pPr marL="300355" algn="ctr">
              <a:lnSpc>
                <a:spcPts val="3000"/>
              </a:lnSpc>
            </a:pPr>
            <a:r>
              <a:rPr sz="3200" spc="-50" dirty="0">
                <a:latin typeface="Cambria Math"/>
                <a:cs typeface="Cambria Math"/>
              </a:rPr>
              <a:t>𝑁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13752" y="1758696"/>
            <a:ext cx="52578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40" dirty="0">
                <a:latin typeface="Cambria Math"/>
                <a:cs typeface="Cambria Math"/>
              </a:rPr>
              <a:t>𝑖=1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13752" y="1011936"/>
            <a:ext cx="246379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latin typeface="Cambria Math"/>
                <a:cs typeface="Cambria Math"/>
              </a:rPr>
              <a:t>𝑁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58392" y="1394460"/>
            <a:ext cx="6007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spc="195" baseline="11284" dirty="0">
                <a:latin typeface="Cambria Math"/>
                <a:cs typeface="Cambria Math"/>
              </a:rPr>
              <a:t>𝑥</a:t>
            </a:r>
            <a:r>
              <a:rPr sz="2300" spc="130" dirty="0">
                <a:latin typeface="Cambria Math"/>
                <a:cs typeface="Cambria Math"/>
              </a:rPr>
              <a:t>𝑖,j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64683" y="2610612"/>
            <a:ext cx="2635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>
                <a:latin typeface="Cambria Math"/>
                <a:cs typeface="Cambria Math"/>
              </a:rPr>
              <a:t>𝜎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38864" y="2825496"/>
            <a:ext cx="1625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415" dirty="0">
                <a:latin typeface="Cambria Math"/>
                <a:cs typeface="Cambria Math"/>
              </a:rPr>
              <a:t>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26621" y="2560320"/>
            <a:ext cx="19494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latin typeface="Cambria Math"/>
                <a:cs typeface="Cambria Math"/>
              </a:rPr>
              <a:t>2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051283" y="2903245"/>
            <a:ext cx="304800" cy="25400"/>
          </a:xfrm>
          <a:custGeom>
            <a:avLst/>
            <a:gdLst/>
            <a:ahLst/>
            <a:cxnLst/>
            <a:rect l="l" t="t" r="r" b="b"/>
            <a:pathLst>
              <a:path w="304800" h="25400">
                <a:moveTo>
                  <a:pt x="304800" y="0"/>
                </a:moveTo>
                <a:lnTo>
                  <a:pt x="0" y="0"/>
                </a:lnTo>
                <a:lnTo>
                  <a:pt x="0" y="25400"/>
                </a:lnTo>
                <a:lnTo>
                  <a:pt x="304800" y="25400"/>
                </a:lnTo>
                <a:lnTo>
                  <a:pt x="304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085446" y="2302765"/>
            <a:ext cx="2508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>
                <a:latin typeface="Cambria Math"/>
                <a:cs typeface="Cambria Math"/>
              </a:rPr>
              <a:t>1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02465" y="2610612"/>
            <a:ext cx="14077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mbria Math"/>
                <a:cs typeface="Cambria Math"/>
              </a:rPr>
              <a:t>=</a:t>
            </a:r>
            <a:r>
              <a:rPr sz="3200" spc="165" dirty="0">
                <a:latin typeface="Cambria Math"/>
                <a:cs typeface="Cambria Math"/>
              </a:rPr>
              <a:t> </a:t>
            </a:r>
            <a:r>
              <a:rPr sz="4800" baseline="-37326" dirty="0">
                <a:latin typeface="Cambria Math"/>
                <a:cs typeface="Cambria Math"/>
              </a:rPr>
              <a:t>𝑁</a:t>
            </a:r>
            <a:r>
              <a:rPr sz="4800" spc="-150" baseline="-37326" dirty="0">
                <a:latin typeface="Cambria Math"/>
                <a:cs typeface="Cambria Math"/>
              </a:rPr>
              <a:t> </a:t>
            </a:r>
            <a:r>
              <a:rPr sz="3200" spc="1785" dirty="0">
                <a:latin typeface="Cambria Math"/>
                <a:cs typeface="Cambria Math"/>
              </a:rPr>
              <a:t>+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958825" y="3060192"/>
            <a:ext cx="52578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40" dirty="0">
                <a:latin typeface="Cambria Math"/>
                <a:cs typeface="Cambria Math"/>
              </a:rPr>
              <a:t>𝑖=1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958825" y="2313432"/>
            <a:ext cx="246379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latin typeface="Cambria Math"/>
                <a:cs typeface="Cambria Math"/>
              </a:rPr>
              <a:t>𝑁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509535" y="2668752"/>
            <a:ext cx="1720850" cy="491490"/>
          </a:xfrm>
          <a:custGeom>
            <a:avLst/>
            <a:gdLst/>
            <a:ahLst/>
            <a:cxnLst/>
            <a:rect l="l" t="t" r="r" b="b"/>
            <a:pathLst>
              <a:path w="1720850" h="491489">
                <a:moveTo>
                  <a:pt x="1591475" y="0"/>
                </a:moveTo>
                <a:lnTo>
                  <a:pt x="1586522" y="16268"/>
                </a:lnTo>
                <a:lnTo>
                  <a:pt x="1609075" y="27965"/>
                </a:lnTo>
                <a:lnTo>
                  <a:pt x="1628711" y="44994"/>
                </a:lnTo>
                <a:lnTo>
                  <a:pt x="1659242" y="95046"/>
                </a:lnTo>
                <a:lnTo>
                  <a:pt x="1677776" y="163066"/>
                </a:lnTo>
                <a:lnTo>
                  <a:pt x="1682411" y="202544"/>
                </a:lnTo>
                <a:lnTo>
                  <a:pt x="1683949" y="245465"/>
                </a:lnTo>
                <a:lnTo>
                  <a:pt x="1683956" y="245668"/>
                </a:lnTo>
                <a:lnTo>
                  <a:pt x="1682411" y="288695"/>
                </a:lnTo>
                <a:lnTo>
                  <a:pt x="1677776" y="328090"/>
                </a:lnTo>
                <a:lnTo>
                  <a:pt x="1659242" y="395986"/>
                </a:lnTo>
                <a:lnTo>
                  <a:pt x="1628711" y="445963"/>
                </a:lnTo>
                <a:lnTo>
                  <a:pt x="1586522" y="474662"/>
                </a:lnTo>
                <a:lnTo>
                  <a:pt x="1591475" y="490931"/>
                </a:lnTo>
                <a:lnTo>
                  <a:pt x="1646297" y="461716"/>
                </a:lnTo>
                <a:lnTo>
                  <a:pt x="1686928" y="406603"/>
                </a:lnTo>
                <a:lnTo>
                  <a:pt x="1701598" y="371008"/>
                </a:lnTo>
                <a:lnTo>
                  <a:pt x="1712080" y="332287"/>
                </a:lnTo>
                <a:lnTo>
                  <a:pt x="1718371" y="290440"/>
                </a:lnTo>
                <a:lnTo>
                  <a:pt x="1720459" y="245668"/>
                </a:lnTo>
                <a:lnTo>
                  <a:pt x="1720469" y="245465"/>
                </a:lnTo>
                <a:lnTo>
                  <a:pt x="1718466" y="202544"/>
                </a:lnTo>
                <a:lnTo>
                  <a:pt x="1712080" y="158654"/>
                </a:lnTo>
                <a:lnTo>
                  <a:pt x="1701598" y="119935"/>
                </a:lnTo>
                <a:lnTo>
                  <a:pt x="1686928" y="84340"/>
                </a:lnTo>
                <a:lnTo>
                  <a:pt x="1646297" y="29221"/>
                </a:lnTo>
                <a:lnTo>
                  <a:pt x="1620659" y="11372"/>
                </a:lnTo>
                <a:lnTo>
                  <a:pt x="1591475" y="0"/>
                </a:lnTo>
                <a:close/>
              </a:path>
              <a:path w="1720850" h="491489">
                <a:moveTo>
                  <a:pt x="128981" y="0"/>
                </a:moveTo>
                <a:lnTo>
                  <a:pt x="74163" y="29221"/>
                </a:lnTo>
                <a:lnTo>
                  <a:pt x="33527" y="84340"/>
                </a:lnTo>
                <a:lnTo>
                  <a:pt x="18859" y="119935"/>
                </a:lnTo>
                <a:lnTo>
                  <a:pt x="8381" y="158654"/>
                </a:lnTo>
                <a:lnTo>
                  <a:pt x="2095" y="200498"/>
                </a:lnTo>
                <a:lnTo>
                  <a:pt x="0" y="245465"/>
                </a:lnTo>
                <a:lnTo>
                  <a:pt x="2014" y="288695"/>
                </a:lnTo>
                <a:lnTo>
                  <a:pt x="2095" y="290440"/>
                </a:lnTo>
                <a:lnTo>
                  <a:pt x="8381" y="332287"/>
                </a:lnTo>
                <a:lnTo>
                  <a:pt x="18859" y="371008"/>
                </a:lnTo>
                <a:lnTo>
                  <a:pt x="33527" y="406603"/>
                </a:lnTo>
                <a:lnTo>
                  <a:pt x="74163" y="461716"/>
                </a:lnTo>
                <a:lnTo>
                  <a:pt x="128981" y="490931"/>
                </a:lnTo>
                <a:lnTo>
                  <a:pt x="133934" y="474662"/>
                </a:lnTo>
                <a:lnTo>
                  <a:pt x="111386" y="462972"/>
                </a:lnTo>
                <a:lnTo>
                  <a:pt x="91749" y="445963"/>
                </a:lnTo>
                <a:lnTo>
                  <a:pt x="61213" y="395986"/>
                </a:lnTo>
                <a:lnTo>
                  <a:pt x="42686" y="328090"/>
                </a:lnTo>
                <a:lnTo>
                  <a:pt x="38055" y="288695"/>
                </a:lnTo>
                <a:lnTo>
                  <a:pt x="36512" y="245668"/>
                </a:lnTo>
                <a:lnTo>
                  <a:pt x="38055" y="202544"/>
                </a:lnTo>
                <a:lnTo>
                  <a:pt x="42686" y="163066"/>
                </a:lnTo>
                <a:lnTo>
                  <a:pt x="61213" y="95046"/>
                </a:lnTo>
                <a:lnTo>
                  <a:pt x="91749" y="44994"/>
                </a:lnTo>
                <a:lnTo>
                  <a:pt x="133934" y="16268"/>
                </a:lnTo>
                <a:lnTo>
                  <a:pt x="128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618272" y="2692909"/>
            <a:ext cx="14738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spc="225" baseline="11284" dirty="0">
                <a:latin typeface="Cambria Math"/>
                <a:cs typeface="Cambria Math"/>
              </a:rPr>
              <a:t>𝑥</a:t>
            </a:r>
            <a:r>
              <a:rPr sz="2300" spc="150" dirty="0">
                <a:latin typeface="Cambria Math"/>
                <a:cs typeface="Cambria Math"/>
              </a:rPr>
              <a:t>𝑖,j</a:t>
            </a:r>
            <a:r>
              <a:rPr sz="2300" spc="440" dirty="0">
                <a:latin typeface="Cambria Math"/>
                <a:cs typeface="Cambria Math"/>
              </a:rPr>
              <a:t> </a:t>
            </a:r>
            <a:r>
              <a:rPr sz="4800" baseline="11284" dirty="0">
                <a:latin typeface="Cambria Math"/>
                <a:cs typeface="Cambria Math"/>
              </a:rPr>
              <a:t>− </a:t>
            </a:r>
            <a:r>
              <a:rPr sz="4800" spc="307" baseline="11284" dirty="0">
                <a:latin typeface="Cambria Math"/>
                <a:cs typeface="Cambria Math"/>
              </a:rPr>
              <a:t>𝜇</a:t>
            </a:r>
            <a:r>
              <a:rPr sz="2300" spc="204" dirty="0">
                <a:latin typeface="Cambria Math"/>
                <a:cs typeface="Cambria Math"/>
              </a:rPr>
              <a:t>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253016" y="2456688"/>
            <a:ext cx="19494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latin typeface="Cambria Math"/>
                <a:cs typeface="Cambria Math"/>
              </a:rPr>
              <a:t>2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230571" y="3944111"/>
            <a:ext cx="33782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185" dirty="0">
                <a:latin typeface="Cambria Math"/>
                <a:cs typeface="Cambria Math"/>
              </a:rPr>
              <a:t>𝑖,j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116269" y="4038536"/>
            <a:ext cx="1435100" cy="25400"/>
          </a:xfrm>
          <a:custGeom>
            <a:avLst/>
            <a:gdLst/>
            <a:ahLst/>
            <a:cxnLst/>
            <a:rect l="l" t="t" r="r" b="b"/>
            <a:pathLst>
              <a:path w="1435100" h="25400">
                <a:moveTo>
                  <a:pt x="1435100" y="0"/>
                </a:moveTo>
                <a:lnTo>
                  <a:pt x="0" y="0"/>
                </a:lnTo>
                <a:lnTo>
                  <a:pt x="0" y="25400"/>
                </a:lnTo>
                <a:lnTo>
                  <a:pt x="1435100" y="25400"/>
                </a:lnTo>
                <a:lnTo>
                  <a:pt x="1435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993220" y="3506725"/>
            <a:ext cx="2574925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6490">
              <a:lnSpc>
                <a:spcPts val="2870"/>
              </a:lnSpc>
              <a:spcBef>
                <a:spcPts val="100"/>
              </a:spcBef>
            </a:pPr>
            <a:r>
              <a:rPr sz="4800" spc="225" baseline="11284" dirty="0">
                <a:latin typeface="Cambria Math"/>
                <a:cs typeface="Cambria Math"/>
              </a:rPr>
              <a:t>𝑥</a:t>
            </a:r>
            <a:r>
              <a:rPr sz="2300" spc="150" dirty="0">
                <a:latin typeface="Cambria Math"/>
                <a:cs typeface="Cambria Math"/>
              </a:rPr>
              <a:t>𝑖,j</a:t>
            </a:r>
            <a:r>
              <a:rPr sz="2300" spc="440" dirty="0">
                <a:latin typeface="Cambria Math"/>
                <a:cs typeface="Cambria Math"/>
              </a:rPr>
              <a:t> </a:t>
            </a:r>
            <a:r>
              <a:rPr sz="4800" baseline="11284" dirty="0">
                <a:latin typeface="Cambria Math"/>
                <a:cs typeface="Cambria Math"/>
              </a:rPr>
              <a:t>− </a:t>
            </a:r>
            <a:r>
              <a:rPr sz="4800" spc="307" baseline="11284" dirty="0">
                <a:latin typeface="Cambria Math"/>
                <a:cs typeface="Cambria Math"/>
              </a:rPr>
              <a:t>𝜇</a:t>
            </a:r>
            <a:r>
              <a:rPr sz="2300" spc="204" dirty="0">
                <a:latin typeface="Cambria Math"/>
                <a:cs typeface="Cambria Math"/>
              </a:rPr>
              <a:t>j</a:t>
            </a:r>
            <a:endParaRPr sz="2300">
              <a:latin typeface="Cambria Math"/>
              <a:cs typeface="Cambria Math"/>
            </a:endParaRPr>
          </a:p>
          <a:p>
            <a:pPr marL="38100">
              <a:lnSpc>
                <a:spcPts val="2870"/>
              </a:lnSpc>
              <a:tabLst>
                <a:tab pos="704850" algn="l"/>
              </a:tabLst>
            </a:pPr>
            <a:r>
              <a:rPr sz="3200" spc="-1150" dirty="0">
                <a:latin typeface="Cambria Math"/>
                <a:cs typeface="Cambria Math"/>
              </a:rPr>
              <a:t>𝑥</a:t>
            </a:r>
            <a:r>
              <a:rPr sz="3200" spc="165" dirty="0">
                <a:latin typeface="Cambria Math"/>
                <a:cs typeface="Cambria Math"/>
              </a:rPr>
              <a:t>!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=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121247" y="4140136"/>
            <a:ext cx="1430655" cy="907415"/>
          </a:xfrm>
          <a:custGeom>
            <a:avLst/>
            <a:gdLst/>
            <a:ahLst/>
            <a:cxnLst/>
            <a:rect l="l" t="t" r="r" b="b"/>
            <a:pathLst>
              <a:path w="1430654" h="907414">
                <a:moveTo>
                  <a:pt x="1430121" y="0"/>
                </a:moveTo>
                <a:lnTo>
                  <a:pt x="299821" y="0"/>
                </a:lnTo>
                <a:lnTo>
                  <a:pt x="299821" y="596"/>
                </a:lnTo>
                <a:lnTo>
                  <a:pt x="251028" y="596"/>
                </a:lnTo>
                <a:lnTo>
                  <a:pt x="168478" y="835025"/>
                </a:lnTo>
                <a:lnTo>
                  <a:pt x="68859" y="650671"/>
                </a:lnTo>
                <a:lnTo>
                  <a:pt x="0" y="686981"/>
                </a:lnTo>
                <a:lnTo>
                  <a:pt x="7747" y="701078"/>
                </a:lnTo>
                <a:lnTo>
                  <a:pt x="44056" y="682028"/>
                </a:lnTo>
                <a:lnTo>
                  <a:pt x="166497" y="907059"/>
                </a:lnTo>
                <a:lnTo>
                  <a:pt x="184950" y="907059"/>
                </a:lnTo>
                <a:lnTo>
                  <a:pt x="273253" y="26987"/>
                </a:lnTo>
                <a:lnTo>
                  <a:pt x="312940" y="26987"/>
                </a:lnTo>
                <a:lnTo>
                  <a:pt x="312940" y="25400"/>
                </a:lnTo>
                <a:lnTo>
                  <a:pt x="1430121" y="25400"/>
                </a:lnTo>
                <a:lnTo>
                  <a:pt x="14301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580771" y="4514088"/>
            <a:ext cx="1625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415" dirty="0">
                <a:latin typeface="Cambria Math"/>
                <a:cs typeface="Cambria Math"/>
              </a:rPr>
              <a:t>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6747" y="6099936"/>
            <a:ext cx="8971915" cy="24257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-10" dirty="0">
                <a:latin typeface="Calibri"/>
                <a:cs typeface="Calibri"/>
              </a:rPr>
              <a:t>Ioffe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Szegedy,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“Batch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normalization: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Accelerating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deep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network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training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reducing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internal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covariate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shift”,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ICML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2015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76</a:t>
            </a:fld>
            <a:endParaRPr spc="-25" dirty="0"/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36" name="object 36"/>
          <p:cNvSpPr txBox="1"/>
          <p:nvPr/>
        </p:nvSpPr>
        <p:spPr>
          <a:xfrm>
            <a:off x="6381203" y="4287013"/>
            <a:ext cx="11957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spc="110" dirty="0">
                <a:latin typeface="Cambria Math"/>
                <a:cs typeface="Cambria Math"/>
              </a:rPr>
              <a:t>𝜎</a:t>
            </a:r>
            <a:r>
              <a:rPr sz="3450" spc="165" baseline="28985" dirty="0">
                <a:latin typeface="Cambria Math"/>
                <a:cs typeface="Cambria Math"/>
              </a:rPr>
              <a:t>2</a:t>
            </a:r>
            <a:r>
              <a:rPr sz="3450" spc="540" baseline="2898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 </a:t>
            </a:r>
            <a:r>
              <a:rPr sz="3200" spc="-50" dirty="0">
                <a:latin typeface="Cambria Math"/>
                <a:cs typeface="Cambria Math"/>
              </a:rPr>
              <a:t>𝜀</a:t>
            </a:r>
            <a:endParaRPr sz="32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32739"/>
            <a:ext cx="41503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Batch</a:t>
            </a:r>
            <a:r>
              <a:rPr spc="-125" dirty="0"/>
              <a:t> </a:t>
            </a:r>
            <a:r>
              <a:rPr spc="-10" dirty="0"/>
              <a:t>Normalization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8488" y="1333500"/>
            <a:ext cx="10115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latin typeface="Calibri"/>
                <a:cs typeface="Calibri"/>
              </a:rPr>
              <a:t>Input</a:t>
            </a:r>
            <a:r>
              <a:rPr sz="2400" b="1" spc="-1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01152" y="2336622"/>
            <a:ext cx="2719705" cy="2755900"/>
          </a:xfrm>
          <a:custGeom>
            <a:avLst/>
            <a:gdLst/>
            <a:ahLst/>
            <a:cxnLst/>
            <a:rect l="l" t="t" r="r" b="b"/>
            <a:pathLst>
              <a:path w="2719704" h="2755900">
                <a:moveTo>
                  <a:pt x="2719298" y="0"/>
                </a:moveTo>
                <a:lnTo>
                  <a:pt x="0" y="0"/>
                </a:lnTo>
                <a:lnTo>
                  <a:pt x="0" y="2755684"/>
                </a:lnTo>
                <a:lnTo>
                  <a:pt x="2719298" y="2755684"/>
                </a:lnTo>
                <a:lnTo>
                  <a:pt x="2719298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01152" y="2336622"/>
            <a:ext cx="2719705" cy="2755900"/>
          </a:xfrm>
          <a:prstGeom prst="rect">
            <a:avLst/>
          </a:prstGeom>
          <a:ln w="9525">
            <a:solidFill>
              <a:srgbClr val="44536A"/>
            </a:solidFill>
          </a:ln>
        </p:spPr>
        <p:txBody>
          <a:bodyPr vert="horz" wrap="square" lIns="0" tIns="4508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50"/>
              </a:spcBef>
            </a:pPr>
            <a:endParaRPr sz="4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4000" spc="-50" dirty="0">
                <a:latin typeface="Calibri"/>
                <a:cs typeface="Calibri"/>
              </a:rPr>
              <a:t>X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3357" y="3342133"/>
            <a:ext cx="2882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>
                <a:latin typeface="Calibri"/>
                <a:cs typeface="Calibri"/>
              </a:rPr>
              <a:t>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36050" y="5271516"/>
            <a:ext cx="2755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>
                <a:latin typeface="Calibri"/>
                <a:cs typeface="Calibri"/>
              </a:rPr>
              <a:t>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29102" y="2385237"/>
            <a:ext cx="927100" cy="2683510"/>
          </a:xfrm>
          <a:custGeom>
            <a:avLst/>
            <a:gdLst/>
            <a:ahLst/>
            <a:cxnLst/>
            <a:rect l="l" t="t" r="r" b="b"/>
            <a:pathLst>
              <a:path w="927100" h="2683510">
                <a:moveTo>
                  <a:pt x="114300" y="114300"/>
                </a:moveTo>
                <a:lnTo>
                  <a:pt x="104775" y="95250"/>
                </a:lnTo>
                <a:lnTo>
                  <a:pt x="57150" y="0"/>
                </a:lnTo>
                <a:lnTo>
                  <a:pt x="0" y="114300"/>
                </a:lnTo>
                <a:lnTo>
                  <a:pt x="38100" y="114300"/>
                </a:lnTo>
                <a:lnTo>
                  <a:pt x="38100" y="2568600"/>
                </a:lnTo>
                <a:lnTo>
                  <a:pt x="0" y="2568600"/>
                </a:lnTo>
                <a:lnTo>
                  <a:pt x="57150" y="2682900"/>
                </a:lnTo>
                <a:lnTo>
                  <a:pt x="104775" y="2587650"/>
                </a:lnTo>
                <a:lnTo>
                  <a:pt x="114300" y="2568600"/>
                </a:lnTo>
                <a:lnTo>
                  <a:pt x="76200" y="2568600"/>
                </a:lnTo>
                <a:lnTo>
                  <a:pt x="76200" y="114300"/>
                </a:lnTo>
                <a:lnTo>
                  <a:pt x="114300" y="114300"/>
                </a:lnTo>
                <a:close/>
              </a:path>
              <a:path w="927100" h="2683510">
                <a:moveTo>
                  <a:pt x="520585" y="114300"/>
                </a:moveTo>
                <a:lnTo>
                  <a:pt x="511060" y="95250"/>
                </a:lnTo>
                <a:lnTo>
                  <a:pt x="463435" y="0"/>
                </a:lnTo>
                <a:lnTo>
                  <a:pt x="406285" y="114300"/>
                </a:lnTo>
                <a:lnTo>
                  <a:pt x="444385" y="114300"/>
                </a:lnTo>
                <a:lnTo>
                  <a:pt x="444385" y="2568600"/>
                </a:lnTo>
                <a:lnTo>
                  <a:pt x="406285" y="2568600"/>
                </a:lnTo>
                <a:lnTo>
                  <a:pt x="463435" y="2682900"/>
                </a:lnTo>
                <a:lnTo>
                  <a:pt x="511060" y="2587650"/>
                </a:lnTo>
                <a:lnTo>
                  <a:pt x="520585" y="2568600"/>
                </a:lnTo>
                <a:lnTo>
                  <a:pt x="482485" y="2568600"/>
                </a:lnTo>
                <a:lnTo>
                  <a:pt x="482485" y="114300"/>
                </a:lnTo>
                <a:lnTo>
                  <a:pt x="520585" y="114300"/>
                </a:lnTo>
                <a:close/>
              </a:path>
              <a:path w="927100" h="2683510">
                <a:moveTo>
                  <a:pt x="926884" y="114300"/>
                </a:moveTo>
                <a:lnTo>
                  <a:pt x="917359" y="95250"/>
                </a:lnTo>
                <a:lnTo>
                  <a:pt x="869734" y="0"/>
                </a:lnTo>
                <a:lnTo>
                  <a:pt x="812584" y="114300"/>
                </a:lnTo>
                <a:lnTo>
                  <a:pt x="850684" y="114300"/>
                </a:lnTo>
                <a:lnTo>
                  <a:pt x="850684" y="2568600"/>
                </a:lnTo>
                <a:lnTo>
                  <a:pt x="812584" y="2568600"/>
                </a:lnTo>
                <a:lnTo>
                  <a:pt x="869734" y="2682900"/>
                </a:lnTo>
                <a:lnTo>
                  <a:pt x="917359" y="2587650"/>
                </a:lnTo>
                <a:lnTo>
                  <a:pt x="926884" y="2568600"/>
                </a:lnTo>
                <a:lnTo>
                  <a:pt x="888784" y="2568600"/>
                </a:lnTo>
                <a:lnTo>
                  <a:pt x="888784" y="114300"/>
                </a:lnTo>
                <a:lnTo>
                  <a:pt x="926884" y="1143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42241" y="5303011"/>
            <a:ext cx="44361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Problem:</a:t>
            </a:r>
            <a:r>
              <a:rPr sz="24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What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if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zero-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mean,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unit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variance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too</a:t>
            </a:r>
            <a:r>
              <a:rPr sz="24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hard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constraint?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02064" y="1164843"/>
            <a:ext cx="2475230" cy="8851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50"/>
              </a:spcBef>
            </a:pPr>
            <a:r>
              <a:rPr sz="2800" spc="-45" dirty="0">
                <a:latin typeface="Calibri"/>
                <a:cs typeface="Calibri"/>
              </a:rPr>
              <a:t>Per-</a:t>
            </a:r>
            <a:r>
              <a:rPr sz="2800" spc="-10" dirty="0">
                <a:latin typeface="Calibri"/>
                <a:cs typeface="Calibri"/>
              </a:rPr>
              <a:t>channel </a:t>
            </a:r>
            <a:r>
              <a:rPr sz="2800" dirty="0">
                <a:latin typeface="Calibri"/>
                <a:cs typeface="Calibri"/>
              </a:rPr>
              <a:t>mean,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shape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97785" y="3828794"/>
            <a:ext cx="2057400" cy="8820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5"/>
              </a:spcBef>
            </a:pPr>
            <a:r>
              <a:rPr sz="2800" dirty="0">
                <a:latin typeface="Calibri"/>
                <a:cs typeface="Calibri"/>
              </a:rPr>
              <a:t>Normalized</a:t>
            </a:r>
            <a:r>
              <a:rPr sz="2800" spc="-1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x, </a:t>
            </a:r>
            <a:r>
              <a:rPr sz="2800" dirty="0">
                <a:latin typeface="Calibri"/>
                <a:cs typeface="Calibri"/>
              </a:rPr>
              <a:t>Shape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06419" y="2539490"/>
            <a:ext cx="2096770" cy="8851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50"/>
              </a:spcBef>
            </a:pPr>
            <a:r>
              <a:rPr sz="2800" spc="-45" dirty="0">
                <a:latin typeface="Calibri"/>
                <a:cs typeface="Calibri"/>
              </a:rPr>
              <a:t>Per-</a:t>
            </a:r>
            <a:r>
              <a:rPr sz="2800" spc="-10" dirty="0">
                <a:latin typeface="Calibri"/>
                <a:cs typeface="Calibri"/>
              </a:rPr>
              <a:t>channel </a:t>
            </a:r>
            <a:r>
              <a:rPr sz="2800" dirty="0">
                <a:latin typeface="Calibri"/>
                <a:cs typeface="Calibri"/>
              </a:rPr>
              <a:t>std,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shape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03138" y="1508759"/>
            <a:ext cx="1625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415" dirty="0">
                <a:latin typeface="Cambria Math"/>
                <a:cs typeface="Cambria Math"/>
              </a:rPr>
              <a:t>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10846" y="1602320"/>
            <a:ext cx="304800" cy="25400"/>
          </a:xfrm>
          <a:custGeom>
            <a:avLst/>
            <a:gdLst/>
            <a:ahLst/>
            <a:cxnLst/>
            <a:rect l="l" t="t" r="r" b="b"/>
            <a:pathLst>
              <a:path w="304800" h="25400">
                <a:moveTo>
                  <a:pt x="304800" y="0"/>
                </a:moveTo>
                <a:lnTo>
                  <a:pt x="0" y="0"/>
                </a:lnTo>
                <a:lnTo>
                  <a:pt x="0" y="25400"/>
                </a:lnTo>
                <a:lnTo>
                  <a:pt x="304800" y="25400"/>
                </a:lnTo>
                <a:lnTo>
                  <a:pt x="304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142788" y="1309116"/>
            <a:ext cx="193484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3000"/>
              </a:lnSpc>
              <a:spcBef>
                <a:spcPts val="100"/>
              </a:spcBef>
              <a:tabLst>
                <a:tab pos="552450" algn="l"/>
                <a:tab pos="1009650" algn="l"/>
              </a:tabLst>
            </a:pPr>
            <a:r>
              <a:rPr sz="3200" spc="-50" dirty="0">
                <a:latin typeface="Cambria Math"/>
                <a:cs typeface="Cambria Math"/>
              </a:rPr>
              <a:t>𝜇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=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4800" baseline="41666" dirty="0">
                <a:latin typeface="Cambria Math"/>
                <a:cs typeface="Cambria Math"/>
              </a:rPr>
              <a:t>1</a:t>
            </a:r>
            <a:r>
              <a:rPr sz="4800" spc="202" baseline="41666" dirty="0">
                <a:latin typeface="Cambria Math"/>
                <a:cs typeface="Cambria Math"/>
              </a:rPr>
              <a:t> </a:t>
            </a:r>
            <a:r>
              <a:rPr sz="3200" spc="1785" dirty="0">
                <a:latin typeface="Cambria Math"/>
                <a:cs typeface="Cambria Math"/>
              </a:rPr>
              <a:t>+</a:t>
            </a:r>
            <a:endParaRPr sz="3200">
              <a:latin typeface="Cambria Math"/>
              <a:cs typeface="Cambria Math"/>
            </a:endParaRPr>
          </a:p>
          <a:p>
            <a:pPr marL="300355" algn="ctr">
              <a:lnSpc>
                <a:spcPts val="3000"/>
              </a:lnSpc>
            </a:pPr>
            <a:r>
              <a:rPr sz="3200" spc="-50" dirty="0">
                <a:latin typeface="Cambria Math"/>
                <a:cs typeface="Cambria Math"/>
              </a:rPr>
              <a:t>𝑁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13752" y="1758696"/>
            <a:ext cx="52578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40" dirty="0">
                <a:latin typeface="Cambria Math"/>
                <a:cs typeface="Cambria Math"/>
              </a:rPr>
              <a:t>𝑖=1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13752" y="1011936"/>
            <a:ext cx="246379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latin typeface="Cambria Math"/>
                <a:cs typeface="Cambria Math"/>
              </a:rPr>
              <a:t>𝑁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58392" y="1394460"/>
            <a:ext cx="6007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spc="195" baseline="11284" dirty="0">
                <a:latin typeface="Cambria Math"/>
                <a:cs typeface="Cambria Math"/>
              </a:rPr>
              <a:t>𝑥</a:t>
            </a:r>
            <a:r>
              <a:rPr sz="2300" spc="130" dirty="0">
                <a:latin typeface="Cambria Math"/>
                <a:cs typeface="Cambria Math"/>
              </a:rPr>
              <a:t>𝑖,j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64683" y="2610612"/>
            <a:ext cx="2635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>
                <a:latin typeface="Cambria Math"/>
                <a:cs typeface="Cambria Math"/>
              </a:rPr>
              <a:t>𝜎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38864" y="2825496"/>
            <a:ext cx="1625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415" dirty="0">
                <a:latin typeface="Cambria Math"/>
                <a:cs typeface="Cambria Math"/>
              </a:rPr>
              <a:t>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26621" y="2560320"/>
            <a:ext cx="19494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latin typeface="Cambria Math"/>
                <a:cs typeface="Cambria Math"/>
              </a:rPr>
              <a:t>2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051283" y="2903245"/>
            <a:ext cx="304800" cy="25400"/>
          </a:xfrm>
          <a:custGeom>
            <a:avLst/>
            <a:gdLst/>
            <a:ahLst/>
            <a:cxnLst/>
            <a:rect l="l" t="t" r="r" b="b"/>
            <a:pathLst>
              <a:path w="304800" h="25400">
                <a:moveTo>
                  <a:pt x="304800" y="0"/>
                </a:moveTo>
                <a:lnTo>
                  <a:pt x="0" y="0"/>
                </a:lnTo>
                <a:lnTo>
                  <a:pt x="0" y="25400"/>
                </a:lnTo>
                <a:lnTo>
                  <a:pt x="304800" y="25400"/>
                </a:lnTo>
                <a:lnTo>
                  <a:pt x="304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085446" y="2302765"/>
            <a:ext cx="2508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>
                <a:latin typeface="Cambria Math"/>
                <a:cs typeface="Cambria Math"/>
              </a:rPr>
              <a:t>1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02465" y="2610612"/>
            <a:ext cx="14077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mbria Math"/>
                <a:cs typeface="Cambria Math"/>
              </a:rPr>
              <a:t>=</a:t>
            </a:r>
            <a:r>
              <a:rPr sz="3200" spc="165" dirty="0">
                <a:latin typeface="Cambria Math"/>
                <a:cs typeface="Cambria Math"/>
              </a:rPr>
              <a:t> </a:t>
            </a:r>
            <a:r>
              <a:rPr sz="4800" baseline="-37326" dirty="0">
                <a:latin typeface="Cambria Math"/>
                <a:cs typeface="Cambria Math"/>
              </a:rPr>
              <a:t>𝑁</a:t>
            </a:r>
            <a:r>
              <a:rPr sz="4800" spc="-150" baseline="-37326" dirty="0">
                <a:latin typeface="Cambria Math"/>
                <a:cs typeface="Cambria Math"/>
              </a:rPr>
              <a:t> </a:t>
            </a:r>
            <a:r>
              <a:rPr sz="3200" spc="1785" dirty="0">
                <a:latin typeface="Cambria Math"/>
                <a:cs typeface="Cambria Math"/>
              </a:rPr>
              <a:t>+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58825" y="3060192"/>
            <a:ext cx="52578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40" dirty="0">
                <a:latin typeface="Cambria Math"/>
                <a:cs typeface="Cambria Math"/>
              </a:rPr>
              <a:t>𝑖=1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958825" y="2313432"/>
            <a:ext cx="246379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latin typeface="Cambria Math"/>
                <a:cs typeface="Cambria Math"/>
              </a:rPr>
              <a:t>𝑁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509535" y="2668752"/>
            <a:ext cx="1720850" cy="491490"/>
          </a:xfrm>
          <a:custGeom>
            <a:avLst/>
            <a:gdLst/>
            <a:ahLst/>
            <a:cxnLst/>
            <a:rect l="l" t="t" r="r" b="b"/>
            <a:pathLst>
              <a:path w="1720850" h="491489">
                <a:moveTo>
                  <a:pt x="1591475" y="0"/>
                </a:moveTo>
                <a:lnTo>
                  <a:pt x="1586522" y="16268"/>
                </a:lnTo>
                <a:lnTo>
                  <a:pt x="1609075" y="27965"/>
                </a:lnTo>
                <a:lnTo>
                  <a:pt x="1628711" y="44994"/>
                </a:lnTo>
                <a:lnTo>
                  <a:pt x="1659242" y="95046"/>
                </a:lnTo>
                <a:lnTo>
                  <a:pt x="1677776" y="163066"/>
                </a:lnTo>
                <a:lnTo>
                  <a:pt x="1682411" y="202544"/>
                </a:lnTo>
                <a:lnTo>
                  <a:pt x="1683949" y="245465"/>
                </a:lnTo>
                <a:lnTo>
                  <a:pt x="1683956" y="245668"/>
                </a:lnTo>
                <a:lnTo>
                  <a:pt x="1682411" y="288695"/>
                </a:lnTo>
                <a:lnTo>
                  <a:pt x="1677776" y="328090"/>
                </a:lnTo>
                <a:lnTo>
                  <a:pt x="1659242" y="395986"/>
                </a:lnTo>
                <a:lnTo>
                  <a:pt x="1628711" y="445963"/>
                </a:lnTo>
                <a:lnTo>
                  <a:pt x="1586522" y="474662"/>
                </a:lnTo>
                <a:lnTo>
                  <a:pt x="1591475" y="490931"/>
                </a:lnTo>
                <a:lnTo>
                  <a:pt x="1646297" y="461716"/>
                </a:lnTo>
                <a:lnTo>
                  <a:pt x="1686928" y="406603"/>
                </a:lnTo>
                <a:lnTo>
                  <a:pt x="1701598" y="371008"/>
                </a:lnTo>
                <a:lnTo>
                  <a:pt x="1712080" y="332287"/>
                </a:lnTo>
                <a:lnTo>
                  <a:pt x="1718371" y="290440"/>
                </a:lnTo>
                <a:lnTo>
                  <a:pt x="1720459" y="245668"/>
                </a:lnTo>
                <a:lnTo>
                  <a:pt x="1720469" y="245465"/>
                </a:lnTo>
                <a:lnTo>
                  <a:pt x="1718466" y="202544"/>
                </a:lnTo>
                <a:lnTo>
                  <a:pt x="1712080" y="158654"/>
                </a:lnTo>
                <a:lnTo>
                  <a:pt x="1701598" y="119935"/>
                </a:lnTo>
                <a:lnTo>
                  <a:pt x="1686928" y="84340"/>
                </a:lnTo>
                <a:lnTo>
                  <a:pt x="1646297" y="29221"/>
                </a:lnTo>
                <a:lnTo>
                  <a:pt x="1620659" y="11372"/>
                </a:lnTo>
                <a:lnTo>
                  <a:pt x="1591475" y="0"/>
                </a:lnTo>
                <a:close/>
              </a:path>
              <a:path w="1720850" h="491489">
                <a:moveTo>
                  <a:pt x="128981" y="0"/>
                </a:moveTo>
                <a:lnTo>
                  <a:pt x="74163" y="29221"/>
                </a:lnTo>
                <a:lnTo>
                  <a:pt x="33527" y="84340"/>
                </a:lnTo>
                <a:lnTo>
                  <a:pt x="18859" y="119935"/>
                </a:lnTo>
                <a:lnTo>
                  <a:pt x="8381" y="158654"/>
                </a:lnTo>
                <a:lnTo>
                  <a:pt x="2095" y="200498"/>
                </a:lnTo>
                <a:lnTo>
                  <a:pt x="0" y="245465"/>
                </a:lnTo>
                <a:lnTo>
                  <a:pt x="2014" y="288695"/>
                </a:lnTo>
                <a:lnTo>
                  <a:pt x="2095" y="290440"/>
                </a:lnTo>
                <a:lnTo>
                  <a:pt x="8381" y="332287"/>
                </a:lnTo>
                <a:lnTo>
                  <a:pt x="18859" y="371008"/>
                </a:lnTo>
                <a:lnTo>
                  <a:pt x="33527" y="406603"/>
                </a:lnTo>
                <a:lnTo>
                  <a:pt x="74163" y="461716"/>
                </a:lnTo>
                <a:lnTo>
                  <a:pt x="128981" y="490931"/>
                </a:lnTo>
                <a:lnTo>
                  <a:pt x="133934" y="474662"/>
                </a:lnTo>
                <a:lnTo>
                  <a:pt x="111386" y="462972"/>
                </a:lnTo>
                <a:lnTo>
                  <a:pt x="91749" y="445963"/>
                </a:lnTo>
                <a:lnTo>
                  <a:pt x="61213" y="395986"/>
                </a:lnTo>
                <a:lnTo>
                  <a:pt x="42686" y="328090"/>
                </a:lnTo>
                <a:lnTo>
                  <a:pt x="38055" y="288695"/>
                </a:lnTo>
                <a:lnTo>
                  <a:pt x="36512" y="245668"/>
                </a:lnTo>
                <a:lnTo>
                  <a:pt x="38055" y="202544"/>
                </a:lnTo>
                <a:lnTo>
                  <a:pt x="42686" y="163066"/>
                </a:lnTo>
                <a:lnTo>
                  <a:pt x="61213" y="95046"/>
                </a:lnTo>
                <a:lnTo>
                  <a:pt x="91749" y="44994"/>
                </a:lnTo>
                <a:lnTo>
                  <a:pt x="133934" y="16268"/>
                </a:lnTo>
                <a:lnTo>
                  <a:pt x="128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618272" y="2692909"/>
            <a:ext cx="14738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spc="225" baseline="11284" dirty="0">
                <a:latin typeface="Cambria Math"/>
                <a:cs typeface="Cambria Math"/>
              </a:rPr>
              <a:t>𝑥</a:t>
            </a:r>
            <a:r>
              <a:rPr sz="2300" spc="150" dirty="0">
                <a:latin typeface="Cambria Math"/>
                <a:cs typeface="Cambria Math"/>
              </a:rPr>
              <a:t>𝑖,j</a:t>
            </a:r>
            <a:r>
              <a:rPr sz="2300" spc="440" dirty="0">
                <a:latin typeface="Cambria Math"/>
                <a:cs typeface="Cambria Math"/>
              </a:rPr>
              <a:t> </a:t>
            </a:r>
            <a:r>
              <a:rPr sz="4800" baseline="11284" dirty="0">
                <a:latin typeface="Cambria Math"/>
                <a:cs typeface="Cambria Math"/>
              </a:rPr>
              <a:t>− </a:t>
            </a:r>
            <a:r>
              <a:rPr sz="4800" spc="307" baseline="11284" dirty="0">
                <a:latin typeface="Cambria Math"/>
                <a:cs typeface="Cambria Math"/>
              </a:rPr>
              <a:t>𝜇</a:t>
            </a:r>
            <a:r>
              <a:rPr sz="2300" spc="204" dirty="0">
                <a:latin typeface="Cambria Math"/>
                <a:cs typeface="Cambria Math"/>
              </a:rPr>
              <a:t>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253016" y="2456688"/>
            <a:ext cx="19494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latin typeface="Cambria Math"/>
                <a:cs typeface="Cambria Math"/>
              </a:rPr>
              <a:t>2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30571" y="3944111"/>
            <a:ext cx="33782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185" dirty="0">
                <a:latin typeface="Cambria Math"/>
                <a:cs typeface="Cambria Math"/>
              </a:rPr>
              <a:t>𝑖,j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116269" y="4038536"/>
            <a:ext cx="1435100" cy="25400"/>
          </a:xfrm>
          <a:custGeom>
            <a:avLst/>
            <a:gdLst/>
            <a:ahLst/>
            <a:cxnLst/>
            <a:rect l="l" t="t" r="r" b="b"/>
            <a:pathLst>
              <a:path w="1435100" h="25400">
                <a:moveTo>
                  <a:pt x="1435100" y="0"/>
                </a:moveTo>
                <a:lnTo>
                  <a:pt x="0" y="0"/>
                </a:lnTo>
                <a:lnTo>
                  <a:pt x="0" y="25400"/>
                </a:lnTo>
                <a:lnTo>
                  <a:pt x="1435100" y="25400"/>
                </a:lnTo>
                <a:lnTo>
                  <a:pt x="1435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993220" y="3506725"/>
            <a:ext cx="2574925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6490">
              <a:lnSpc>
                <a:spcPts val="2870"/>
              </a:lnSpc>
              <a:spcBef>
                <a:spcPts val="100"/>
              </a:spcBef>
            </a:pPr>
            <a:r>
              <a:rPr sz="4800" spc="225" baseline="11284" dirty="0">
                <a:latin typeface="Cambria Math"/>
                <a:cs typeface="Cambria Math"/>
              </a:rPr>
              <a:t>𝑥</a:t>
            </a:r>
            <a:r>
              <a:rPr sz="2300" spc="150" dirty="0">
                <a:latin typeface="Cambria Math"/>
                <a:cs typeface="Cambria Math"/>
              </a:rPr>
              <a:t>𝑖,j</a:t>
            </a:r>
            <a:r>
              <a:rPr sz="2300" spc="440" dirty="0">
                <a:latin typeface="Cambria Math"/>
                <a:cs typeface="Cambria Math"/>
              </a:rPr>
              <a:t> </a:t>
            </a:r>
            <a:r>
              <a:rPr sz="4800" baseline="11284" dirty="0">
                <a:latin typeface="Cambria Math"/>
                <a:cs typeface="Cambria Math"/>
              </a:rPr>
              <a:t>− </a:t>
            </a:r>
            <a:r>
              <a:rPr sz="4800" spc="307" baseline="11284" dirty="0">
                <a:latin typeface="Cambria Math"/>
                <a:cs typeface="Cambria Math"/>
              </a:rPr>
              <a:t>𝜇</a:t>
            </a:r>
            <a:r>
              <a:rPr sz="2300" spc="204" dirty="0">
                <a:latin typeface="Cambria Math"/>
                <a:cs typeface="Cambria Math"/>
              </a:rPr>
              <a:t>j</a:t>
            </a:r>
            <a:endParaRPr sz="2300">
              <a:latin typeface="Cambria Math"/>
              <a:cs typeface="Cambria Math"/>
            </a:endParaRPr>
          </a:p>
          <a:p>
            <a:pPr marL="38100">
              <a:lnSpc>
                <a:spcPts val="2870"/>
              </a:lnSpc>
              <a:tabLst>
                <a:tab pos="704850" algn="l"/>
              </a:tabLst>
            </a:pPr>
            <a:r>
              <a:rPr sz="3200" spc="-1150" dirty="0">
                <a:latin typeface="Cambria Math"/>
                <a:cs typeface="Cambria Math"/>
              </a:rPr>
              <a:t>𝑥</a:t>
            </a:r>
            <a:r>
              <a:rPr sz="3200" spc="165" dirty="0">
                <a:latin typeface="Cambria Math"/>
                <a:cs typeface="Cambria Math"/>
              </a:rPr>
              <a:t>!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=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121247" y="4140136"/>
            <a:ext cx="1430655" cy="907415"/>
          </a:xfrm>
          <a:custGeom>
            <a:avLst/>
            <a:gdLst/>
            <a:ahLst/>
            <a:cxnLst/>
            <a:rect l="l" t="t" r="r" b="b"/>
            <a:pathLst>
              <a:path w="1430654" h="907414">
                <a:moveTo>
                  <a:pt x="1430121" y="0"/>
                </a:moveTo>
                <a:lnTo>
                  <a:pt x="299821" y="0"/>
                </a:lnTo>
                <a:lnTo>
                  <a:pt x="299821" y="596"/>
                </a:lnTo>
                <a:lnTo>
                  <a:pt x="251028" y="596"/>
                </a:lnTo>
                <a:lnTo>
                  <a:pt x="168478" y="835025"/>
                </a:lnTo>
                <a:lnTo>
                  <a:pt x="68859" y="650671"/>
                </a:lnTo>
                <a:lnTo>
                  <a:pt x="0" y="686981"/>
                </a:lnTo>
                <a:lnTo>
                  <a:pt x="7747" y="701078"/>
                </a:lnTo>
                <a:lnTo>
                  <a:pt x="44056" y="682028"/>
                </a:lnTo>
                <a:lnTo>
                  <a:pt x="166497" y="907059"/>
                </a:lnTo>
                <a:lnTo>
                  <a:pt x="184950" y="907059"/>
                </a:lnTo>
                <a:lnTo>
                  <a:pt x="273253" y="26987"/>
                </a:lnTo>
                <a:lnTo>
                  <a:pt x="312940" y="26987"/>
                </a:lnTo>
                <a:lnTo>
                  <a:pt x="312940" y="25400"/>
                </a:lnTo>
                <a:lnTo>
                  <a:pt x="1430121" y="25400"/>
                </a:lnTo>
                <a:lnTo>
                  <a:pt x="14301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580771" y="4514088"/>
            <a:ext cx="1625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415" dirty="0">
                <a:latin typeface="Cambria Math"/>
                <a:cs typeface="Cambria Math"/>
              </a:rPr>
              <a:t>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747" y="6099936"/>
            <a:ext cx="8971915" cy="24257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-10" dirty="0">
                <a:latin typeface="Calibri"/>
                <a:cs typeface="Calibri"/>
              </a:rPr>
              <a:t>Ioffe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Szegedy,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“Batch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normalization: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Accelerating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deep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network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training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reducing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internal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covariate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shift”,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ICML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2015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77</a:t>
            </a:fld>
            <a:endParaRPr spc="-25" dirty="0"/>
          </a:p>
        </p:txBody>
      </p:sp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35" name="object 35"/>
          <p:cNvSpPr txBox="1"/>
          <p:nvPr/>
        </p:nvSpPr>
        <p:spPr>
          <a:xfrm>
            <a:off x="6381203" y="4287013"/>
            <a:ext cx="11957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spc="110" dirty="0">
                <a:latin typeface="Cambria Math"/>
                <a:cs typeface="Cambria Math"/>
              </a:rPr>
              <a:t>𝜎</a:t>
            </a:r>
            <a:r>
              <a:rPr sz="3450" spc="165" baseline="28985" dirty="0">
                <a:latin typeface="Cambria Math"/>
                <a:cs typeface="Cambria Math"/>
              </a:rPr>
              <a:t>2</a:t>
            </a:r>
            <a:r>
              <a:rPr sz="3450" spc="540" baseline="2898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 </a:t>
            </a:r>
            <a:r>
              <a:rPr sz="3200" spc="-50" dirty="0">
                <a:latin typeface="Cambria Math"/>
                <a:cs typeface="Cambria Math"/>
              </a:rPr>
              <a:t>𝜀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025878" y="1225802"/>
            <a:ext cx="12871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Cambria Math"/>
                <a:cs typeface="Cambria Math"/>
              </a:rPr>
              <a:t>𝑥</a:t>
            </a:r>
            <a:r>
              <a:rPr sz="4000" spc="345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∈</a:t>
            </a:r>
            <a:r>
              <a:rPr sz="4000" spc="225" dirty="0">
                <a:latin typeface="Cambria Math"/>
                <a:cs typeface="Cambria Math"/>
              </a:rPr>
              <a:t> </a:t>
            </a:r>
            <a:r>
              <a:rPr sz="4000" spc="-50" dirty="0">
                <a:latin typeface="Cambria Math"/>
                <a:cs typeface="Cambria Math"/>
              </a:rPr>
              <a:t>ℝ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287052" y="1179577"/>
            <a:ext cx="84391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40" dirty="0">
                <a:latin typeface="Cambria Math"/>
                <a:cs typeface="Cambria Math"/>
              </a:rPr>
              <a:t>𝑁×𝐷</a:t>
            </a:r>
            <a:endParaRPr sz="29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32739"/>
            <a:ext cx="41503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Batch</a:t>
            </a:r>
            <a:r>
              <a:rPr spc="-125" dirty="0"/>
              <a:t> </a:t>
            </a:r>
            <a:r>
              <a:rPr spc="-10" dirty="0"/>
              <a:t>Normalization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336" y="2394204"/>
            <a:ext cx="4130675" cy="3494404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58115" marR="650240">
              <a:lnSpc>
                <a:spcPts val="3790"/>
              </a:lnSpc>
              <a:spcBef>
                <a:spcPts val="265"/>
              </a:spcBef>
            </a:pPr>
            <a:r>
              <a:rPr sz="3200" b="1" dirty="0">
                <a:latin typeface="Calibri"/>
                <a:cs typeface="Calibri"/>
              </a:rPr>
              <a:t>Learnable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scale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and </a:t>
            </a:r>
            <a:r>
              <a:rPr sz="3200" b="1" dirty="0">
                <a:latin typeface="Calibri"/>
                <a:cs typeface="Calibri"/>
              </a:rPr>
              <a:t>shift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parameters:</a:t>
            </a:r>
            <a:endParaRPr sz="32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  <a:spcBef>
                <a:spcPts val="1055"/>
              </a:spcBef>
            </a:pPr>
            <a:r>
              <a:rPr sz="4000" dirty="0">
                <a:latin typeface="Cambria Math"/>
                <a:cs typeface="Cambria Math"/>
              </a:rPr>
              <a:t>𝛾,</a:t>
            </a:r>
            <a:r>
              <a:rPr sz="4000" spc="-195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𝛽</a:t>
            </a:r>
            <a:r>
              <a:rPr sz="4000" spc="380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∈</a:t>
            </a:r>
            <a:r>
              <a:rPr sz="4000" spc="250" dirty="0">
                <a:latin typeface="Cambria Math"/>
                <a:cs typeface="Cambria Math"/>
              </a:rPr>
              <a:t> </a:t>
            </a:r>
            <a:r>
              <a:rPr sz="4000" spc="-25" dirty="0">
                <a:latin typeface="Cambria Math"/>
                <a:cs typeface="Cambria Math"/>
              </a:rPr>
              <a:t>ℝ</a:t>
            </a:r>
            <a:r>
              <a:rPr sz="4350" spc="-37" baseline="27777" dirty="0">
                <a:latin typeface="Cambria Math"/>
                <a:cs typeface="Cambria Math"/>
              </a:rPr>
              <a:t>𝐷</a:t>
            </a:r>
            <a:endParaRPr sz="4350" baseline="27777">
              <a:latin typeface="Cambria Math"/>
              <a:cs typeface="Cambria Math"/>
            </a:endParaRPr>
          </a:p>
          <a:p>
            <a:pPr marL="38100" marR="30480">
              <a:lnSpc>
                <a:spcPct val="100299"/>
              </a:lnSpc>
              <a:spcBef>
                <a:spcPts val="2155"/>
              </a:spcBef>
            </a:pPr>
            <a:r>
              <a:rPr sz="3200" dirty="0">
                <a:latin typeface="Calibri"/>
                <a:cs typeface="Calibri"/>
              </a:rPr>
              <a:t>Learning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mbria Math"/>
                <a:cs typeface="Cambria Math"/>
              </a:rPr>
              <a:t>𝛾</a:t>
            </a:r>
            <a:r>
              <a:rPr sz="3200" spc="24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=</a:t>
            </a:r>
            <a:r>
              <a:rPr sz="3200" spc="16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𝜎</a:t>
            </a:r>
            <a:r>
              <a:rPr sz="3200" dirty="0">
                <a:latin typeface="Calibri"/>
                <a:cs typeface="Calibri"/>
              </a:rPr>
              <a:t>,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mbria Math"/>
                <a:cs typeface="Cambria Math"/>
              </a:rPr>
              <a:t>𝛽</a:t>
            </a:r>
            <a:r>
              <a:rPr sz="3200" spc="26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=</a:t>
            </a:r>
            <a:r>
              <a:rPr sz="3200" spc="165" dirty="0">
                <a:latin typeface="Cambria Math"/>
                <a:cs typeface="Cambria Math"/>
              </a:rPr>
              <a:t> </a:t>
            </a:r>
            <a:r>
              <a:rPr sz="3200" spc="-50" dirty="0">
                <a:latin typeface="Cambria Math"/>
                <a:cs typeface="Cambria Math"/>
              </a:rPr>
              <a:t>𝜇 </a:t>
            </a:r>
            <a:r>
              <a:rPr sz="3200" dirty="0">
                <a:latin typeface="Calibri"/>
                <a:cs typeface="Calibri"/>
              </a:rPr>
              <a:t>will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recover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identity </a:t>
            </a:r>
            <a:r>
              <a:rPr sz="3200" dirty="0">
                <a:latin typeface="Calibri"/>
                <a:cs typeface="Calibri"/>
              </a:rPr>
              <a:t>function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(in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expectation)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45702" y="5139435"/>
            <a:ext cx="2057400" cy="8851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50"/>
              </a:spcBef>
            </a:pPr>
            <a:r>
              <a:rPr sz="2800" spc="-10" dirty="0">
                <a:latin typeface="Calibri"/>
                <a:cs typeface="Calibri"/>
              </a:rPr>
              <a:t>Output, </a:t>
            </a:r>
            <a:r>
              <a:rPr sz="2800" dirty="0">
                <a:latin typeface="Calibri"/>
                <a:cs typeface="Calibri"/>
              </a:rPr>
              <a:t>Shape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8488" y="1231899"/>
            <a:ext cx="25647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9685" algn="l"/>
              </a:tabLst>
            </a:pPr>
            <a:r>
              <a:rPr sz="3200" b="1" spc="-10" dirty="0">
                <a:latin typeface="Calibri"/>
                <a:cs typeface="Calibri"/>
              </a:rPr>
              <a:t>Input</a:t>
            </a:r>
            <a:r>
              <a:rPr sz="2400" b="1" spc="-10" dirty="0">
                <a:latin typeface="Calibri"/>
                <a:cs typeface="Calibri"/>
              </a:rPr>
              <a:t>: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4000" dirty="0">
                <a:latin typeface="Cambria Math"/>
                <a:cs typeface="Cambria Math"/>
              </a:rPr>
              <a:t>𝑥</a:t>
            </a:r>
            <a:r>
              <a:rPr sz="4000" spc="345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∈</a:t>
            </a:r>
            <a:r>
              <a:rPr sz="4000" spc="225" dirty="0">
                <a:latin typeface="Cambria Math"/>
                <a:cs typeface="Cambria Math"/>
              </a:rPr>
              <a:t> </a:t>
            </a:r>
            <a:r>
              <a:rPr sz="4000" spc="-50" dirty="0">
                <a:latin typeface="Cambria Math"/>
                <a:cs typeface="Cambria Math"/>
              </a:rPr>
              <a:t>ℝ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98973" y="5425440"/>
            <a:ext cx="33782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185" dirty="0">
                <a:latin typeface="Cambria Math"/>
                <a:cs typeface="Cambria Math"/>
              </a:rPr>
              <a:t>𝑖,j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8880" y="5228845"/>
            <a:ext cx="28981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07390" algn="l"/>
              </a:tabLst>
            </a:pPr>
            <a:r>
              <a:rPr sz="3200" spc="-50" dirty="0">
                <a:latin typeface="Cambria Math"/>
                <a:cs typeface="Cambria Math"/>
              </a:rPr>
              <a:t>𝑦</a:t>
            </a:r>
            <a:r>
              <a:rPr sz="3200" dirty="0">
                <a:latin typeface="Cambria Math"/>
                <a:cs typeface="Cambria Math"/>
              </a:rPr>
              <a:t>	=</a:t>
            </a:r>
            <a:r>
              <a:rPr sz="3200" spc="204" dirty="0">
                <a:latin typeface="Cambria Math"/>
                <a:cs typeface="Cambria Math"/>
              </a:rPr>
              <a:t> </a:t>
            </a:r>
            <a:r>
              <a:rPr sz="3200" spc="-120" dirty="0">
                <a:latin typeface="Cambria Math"/>
                <a:cs typeface="Cambria Math"/>
              </a:rPr>
              <a:t>𝛾</a:t>
            </a:r>
            <a:r>
              <a:rPr sz="3450" spc="622" baseline="-15700" dirty="0">
                <a:latin typeface="Cambria Math"/>
                <a:cs typeface="Cambria Math"/>
              </a:rPr>
              <a:t>j</a:t>
            </a:r>
            <a:r>
              <a:rPr sz="3200" spc="-1130" dirty="0">
                <a:latin typeface="Cambria Math"/>
                <a:cs typeface="Cambria Math"/>
              </a:rPr>
              <a:t>𝑥</a:t>
            </a:r>
            <a:r>
              <a:rPr sz="3200" spc="170" dirty="0">
                <a:latin typeface="Cambria Math"/>
                <a:cs typeface="Cambria Math"/>
              </a:rPr>
              <a:t>!</a:t>
            </a:r>
            <a:r>
              <a:rPr sz="3450" spc="419" baseline="-15700" dirty="0">
                <a:latin typeface="Cambria Math"/>
                <a:cs typeface="Cambria Math"/>
              </a:rPr>
              <a:t>𝑖</a:t>
            </a:r>
            <a:r>
              <a:rPr sz="3450" spc="277" baseline="-15700" dirty="0">
                <a:latin typeface="Cambria Math"/>
                <a:cs typeface="Cambria Math"/>
              </a:rPr>
              <a:t>,j</a:t>
            </a:r>
            <a:r>
              <a:rPr sz="3450" spc="705" baseline="-1570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</a:t>
            </a:r>
            <a:r>
              <a:rPr sz="3200" spc="20" dirty="0">
                <a:latin typeface="Cambria Math"/>
                <a:cs typeface="Cambria Math"/>
              </a:rPr>
              <a:t> </a:t>
            </a:r>
            <a:r>
              <a:rPr sz="3200" spc="50" dirty="0">
                <a:latin typeface="Cambria Math"/>
                <a:cs typeface="Cambria Math"/>
              </a:rPr>
              <a:t>𝛽</a:t>
            </a:r>
            <a:r>
              <a:rPr sz="3450" spc="75" baseline="-15700" dirty="0">
                <a:latin typeface="Cambria Math"/>
                <a:cs typeface="Cambria Math"/>
              </a:rPr>
              <a:t>j</a:t>
            </a:r>
            <a:endParaRPr sz="3450" baseline="-157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02064" y="1164843"/>
            <a:ext cx="2475230" cy="8851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50"/>
              </a:spcBef>
            </a:pPr>
            <a:r>
              <a:rPr sz="2800" spc="-45" dirty="0">
                <a:latin typeface="Calibri"/>
                <a:cs typeface="Calibri"/>
              </a:rPr>
              <a:t>Per-</a:t>
            </a:r>
            <a:r>
              <a:rPr sz="2800" spc="-10" dirty="0">
                <a:latin typeface="Calibri"/>
                <a:cs typeface="Calibri"/>
              </a:rPr>
              <a:t>channel </a:t>
            </a:r>
            <a:r>
              <a:rPr sz="2800" dirty="0">
                <a:latin typeface="Calibri"/>
                <a:cs typeface="Calibri"/>
              </a:rPr>
              <a:t>mean,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shape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97785" y="3828794"/>
            <a:ext cx="2057400" cy="8820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5"/>
              </a:spcBef>
            </a:pPr>
            <a:r>
              <a:rPr sz="2800" dirty="0">
                <a:latin typeface="Calibri"/>
                <a:cs typeface="Calibri"/>
              </a:rPr>
              <a:t>Normalized</a:t>
            </a:r>
            <a:r>
              <a:rPr sz="2800" spc="-1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x, </a:t>
            </a:r>
            <a:r>
              <a:rPr sz="2800" dirty="0">
                <a:latin typeface="Calibri"/>
                <a:cs typeface="Calibri"/>
              </a:rPr>
              <a:t>Shape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06419" y="2539490"/>
            <a:ext cx="2096770" cy="8851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50"/>
              </a:spcBef>
            </a:pPr>
            <a:r>
              <a:rPr sz="2800" spc="-45" dirty="0">
                <a:latin typeface="Calibri"/>
                <a:cs typeface="Calibri"/>
              </a:rPr>
              <a:t>Per-</a:t>
            </a:r>
            <a:r>
              <a:rPr sz="2800" spc="-10" dirty="0">
                <a:latin typeface="Calibri"/>
                <a:cs typeface="Calibri"/>
              </a:rPr>
              <a:t>channel </a:t>
            </a:r>
            <a:r>
              <a:rPr sz="2800" dirty="0">
                <a:latin typeface="Calibri"/>
                <a:cs typeface="Calibri"/>
              </a:rPr>
              <a:t>std,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shape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03138" y="1508759"/>
            <a:ext cx="1625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415" dirty="0">
                <a:latin typeface="Cambria Math"/>
                <a:cs typeface="Cambria Math"/>
              </a:rPr>
              <a:t>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10846" y="1602320"/>
            <a:ext cx="304800" cy="25400"/>
          </a:xfrm>
          <a:custGeom>
            <a:avLst/>
            <a:gdLst/>
            <a:ahLst/>
            <a:cxnLst/>
            <a:rect l="l" t="t" r="r" b="b"/>
            <a:pathLst>
              <a:path w="304800" h="25400">
                <a:moveTo>
                  <a:pt x="304800" y="0"/>
                </a:moveTo>
                <a:lnTo>
                  <a:pt x="0" y="0"/>
                </a:lnTo>
                <a:lnTo>
                  <a:pt x="0" y="25400"/>
                </a:lnTo>
                <a:lnTo>
                  <a:pt x="304800" y="25400"/>
                </a:lnTo>
                <a:lnTo>
                  <a:pt x="304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142788" y="1309116"/>
            <a:ext cx="193484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3000"/>
              </a:lnSpc>
              <a:spcBef>
                <a:spcPts val="100"/>
              </a:spcBef>
              <a:tabLst>
                <a:tab pos="552450" algn="l"/>
                <a:tab pos="1009650" algn="l"/>
              </a:tabLst>
            </a:pPr>
            <a:r>
              <a:rPr sz="3200" spc="-50" dirty="0">
                <a:latin typeface="Cambria Math"/>
                <a:cs typeface="Cambria Math"/>
              </a:rPr>
              <a:t>𝜇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=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4800" baseline="41666" dirty="0">
                <a:latin typeface="Cambria Math"/>
                <a:cs typeface="Cambria Math"/>
              </a:rPr>
              <a:t>1</a:t>
            </a:r>
            <a:r>
              <a:rPr sz="4800" spc="202" baseline="41666" dirty="0">
                <a:latin typeface="Cambria Math"/>
                <a:cs typeface="Cambria Math"/>
              </a:rPr>
              <a:t> </a:t>
            </a:r>
            <a:r>
              <a:rPr sz="3200" spc="1785" dirty="0">
                <a:latin typeface="Cambria Math"/>
                <a:cs typeface="Cambria Math"/>
              </a:rPr>
              <a:t>+</a:t>
            </a:r>
            <a:endParaRPr sz="3200">
              <a:latin typeface="Cambria Math"/>
              <a:cs typeface="Cambria Math"/>
            </a:endParaRPr>
          </a:p>
          <a:p>
            <a:pPr marL="300355" algn="ctr">
              <a:lnSpc>
                <a:spcPts val="3000"/>
              </a:lnSpc>
            </a:pPr>
            <a:r>
              <a:rPr sz="3200" spc="-50" dirty="0">
                <a:latin typeface="Cambria Math"/>
                <a:cs typeface="Cambria Math"/>
              </a:rPr>
              <a:t>𝑁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13752" y="1758696"/>
            <a:ext cx="52578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40" dirty="0">
                <a:latin typeface="Cambria Math"/>
                <a:cs typeface="Cambria Math"/>
              </a:rPr>
              <a:t>𝑖=1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13752" y="1011936"/>
            <a:ext cx="246379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latin typeface="Cambria Math"/>
                <a:cs typeface="Cambria Math"/>
              </a:rPr>
              <a:t>𝑁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58392" y="1394460"/>
            <a:ext cx="6007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spc="195" baseline="11284" dirty="0">
                <a:latin typeface="Cambria Math"/>
                <a:cs typeface="Cambria Math"/>
              </a:rPr>
              <a:t>𝑥</a:t>
            </a:r>
            <a:r>
              <a:rPr sz="2300" spc="130" dirty="0">
                <a:latin typeface="Cambria Math"/>
                <a:cs typeface="Cambria Math"/>
              </a:rPr>
              <a:t>𝑖,j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64683" y="2610612"/>
            <a:ext cx="2635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>
                <a:latin typeface="Cambria Math"/>
                <a:cs typeface="Cambria Math"/>
              </a:rPr>
              <a:t>𝜎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38864" y="2825496"/>
            <a:ext cx="1625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415" dirty="0">
                <a:latin typeface="Cambria Math"/>
                <a:cs typeface="Cambria Math"/>
              </a:rPr>
              <a:t>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26621" y="2560320"/>
            <a:ext cx="19494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latin typeface="Cambria Math"/>
                <a:cs typeface="Cambria Math"/>
              </a:rPr>
              <a:t>2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51283" y="2903245"/>
            <a:ext cx="304800" cy="25400"/>
          </a:xfrm>
          <a:custGeom>
            <a:avLst/>
            <a:gdLst/>
            <a:ahLst/>
            <a:cxnLst/>
            <a:rect l="l" t="t" r="r" b="b"/>
            <a:pathLst>
              <a:path w="304800" h="25400">
                <a:moveTo>
                  <a:pt x="304800" y="0"/>
                </a:moveTo>
                <a:lnTo>
                  <a:pt x="0" y="0"/>
                </a:lnTo>
                <a:lnTo>
                  <a:pt x="0" y="25400"/>
                </a:lnTo>
                <a:lnTo>
                  <a:pt x="304800" y="25400"/>
                </a:lnTo>
                <a:lnTo>
                  <a:pt x="304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085446" y="2302765"/>
            <a:ext cx="2508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>
                <a:latin typeface="Cambria Math"/>
                <a:cs typeface="Cambria Math"/>
              </a:rPr>
              <a:t>1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02465" y="2610612"/>
            <a:ext cx="14077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mbria Math"/>
                <a:cs typeface="Cambria Math"/>
              </a:rPr>
              <a:t>=</a:t>
            </a:r>
            <a:r>
              <a:rPr sz="3200" spc="165" dirty="0">
                <a:latin typeface="Cambria Math"/>
                <a:cs typeface="Cambria Math"/>
              </a:rPr>
              <a:t> </a:t>
            </a:r>
            <a:r>
              <a:rPr sz="4800" baseline="-37326" dirty="0">
                <a:latin typeface="Cambria Math"/>
                <a:cs typeface="Cambria Math"/>
              </a:rPr>
              <a:t>𝑁</a:t>
            </a:r>
            <a:r>
              <a:rPr sz="4800" spc="-150" baseline="-37326" dirty="0">
                <a:latin typeface="Cambria Math"/>
                <a:cs typeface="Cambria Math"/>
              </a:rPr>
              <a:t> </a:t>
            </a:r>
            <a:r>
              <a:rPr sz="3200" spc="1785" dirty="0">
                <a:latin typeface="Cambria Math"/>
                <a:cs typeface="Cambria Math"/>
              </a:rPr>
              <a:t>+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58825" y="3060192"/>
            <a:ext cx="52578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40" dirty="0">
                <a:latin typeface="Cambria Math"/>
                <a:cs typeface="Cambria Math"/>
              </a:rPr>
              <a:t>𝑖=1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58825" y="2313432"/>
            <a:ext cx="246379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latin typeface="Cambria Math"/>
                <a:cs typeface="Cambria Math"/>
              </a:rPr>
              <a:t>𝑁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509535" y="2668752"/>
            <a:ext cx="1720850" cy="491490"/>
          </a:xfrm>
          <a:custGeom>
            <a:avLst/>
            <a:gdLst/>
            <a:ahLst/>
            <a:cxnLst/>
            <a:rect l="l" t="t" r="r" b="b"/>
            <a:pathLst>
              <a:path w="1720850" h="491489">
                <a:moveTo>
                  <a:pt x="1591475" y="0"/>
                </a:moveTo>
                <a:lnTo>
                  <a:pt x="1586522" y="16268"/>
                </a:lnTo>
                <a:lnTo>
                  <a:pt x="1609075" y="27965"/>
                </a:lnTo>
                <a:lnTo>
                  <a:pt x="1628711" y="44994"/>
                </a:lnTo>
                <a:lnTo>
                  <a:pt x="1659242" y="95046"/>
                </a:lnTo>
                <a:lnTo>
                  <a:pt x="1677776" y="163066"/>
                </a:lnTo>
                <a:lnTo>
                  <a:pt x="1682411" y="202544"/>
                </a:lnTo>
                <a:lnTo>
                  <a:pt x="1683949" y="245465"/>
                </a:lnTo>
                <a:lnTo>
                  <a:pt x="1683956" y="245668"/>
                </a:lnTo>
                <a:lnTo>
                  <a:pt x="1682411" y="288695"/>
                </a:lnTo>
                <a:lnTo>
                  <a:pt x="1677776" y="328090"/>
                </a:lnTo>
                <a:lnTo>
                  <a:pt x="1659242" y="395986"/>
                </a:lnTo>
                <a:lnTo>
                  <a:pt x="1628711" y="445963"/>
                </a:lnTo>
                <a:lnTo>
                  <a:pt x="1586522" y="474662"/>
                </a:lnTo>
                <a:lnTo>
                  <a:pt x="1591475" y="490931"/>
                </a:lnTo>
                <a:lnTo>
                  <a:pt x="1646297" y="461716"/>
                </a:lnTo>
                <a:lnTo>
                  <a:pt x="1686928" y="406603"/>
                </a:lnTo>
                <a:lnTo>
                  <a:pt x="1701598" y="371008"/>
                </a:lnTo>
                <a:lnTo>
                  <a:pt x="1712080" y="332287"/>
                </a:lnTo>
                <a:lnTo>
                  <a:pt x="1718371" y="290440"/>
                </a:lnTo>
                <a:lnTo>
                  <a:pt x="1720459" y="245668"/>
                </a:lnTo>
                <a:lnTo>
                  <a:pt x="1720469" y="245465"/>
                </a:lnTo>
                <a:lnTo>
                  <a:pt x="1718466" y="202544"/>
                </a:lnTo>
                <a:lnTo>
                  <a:pt x="1712080" y="158654"/>
                </a:lnTo>
                <a:lnTo>
                  <a:pt x="1701598" y="119935"/>
                </a:lnTo>
                <a:lnTo>
                  <a:pt x="1686928" y="84340"/>
                </a:lnTo>
                <a:lnTo>
                  <a:pt x="1646297" y="29221"/>
                </a:lnTo>
                <a:lnTo>
                  <a:pt x="1620659" y="11372"/>
                </a:lnTo>
                <a:lnTo>
                  <a:pt x="1591475" y="0"/>
                </a:lnTo>
                <a:close/>
              </a:path>
              <a:path w="1720850" h="491489">
                <a:moveTo>
                  <a:pt x="128981" y="0"/>
                </a:moveTo>
                <a:lnTo>
                  <a:pt x="74163" y="29221"/>
                </a:lnTo>
                <a:lnTo>
                  <a:pt x="33527" y="84340"/>
                </a:lnTo>
                <a:lnTo>
                  <a:pt x="18859" y="119935"/>
                </a:lnTo>
                <a:lnTo>
                  <a:pt x="8381" y="158654"/>
                </a:lnTo>
                <a:lnTo>
                  <a:pt x="2095" y="200498"/>
                </a:lnTo>
                <a:lnTo>
                  <a:pt x="0" y="245465"/>
                </a:lnTo>
                <a:lnTo>
                  <a:pt x="2014" y="288695"/>
                </a:lnTo>
                <a:lnTo>
                  <a:pt x="2095" y="290440"/>
                </a:lnTo>
                <a:lnTo>
                  <a:pt x="8381" y="332287"/>
                </a:lnTo>
                <a:lnTo>
                  <a:pt x="18859" y="371008"/>
                </a:lnTo>
                <a:lnTo>
                  <a:pt x="33527" y="406603"/>
                </a:lnTo>
                <a:lnTo>
                  <a:pt x="74163" y="461716"/>
                </a:lnTo>
                <a:lnTo>
                  <a:pt x="128981" y="490931"/>
                </a:lnTo>
                <a:lnTo>
                  <a:pt x="133934" y="474662"/>
                </a:lnTo>
                <a:lnTo>
                  <a:pt x="111386" y="462972"/>
                </a:lnTo>
                <a:lnTo>
                  <a:pt x="91749" y="445963"/>
                </a:lnTo>
                <a:lnTo>
                  <a:pt x="61213" y="395986"/>
                </a:lnTo>
                <a:lnTo>
                  <a:pt x="42686" y="328090"/>
                </a:lnTo>
                <a:lnTo>
                  <a:pt x="38055" y="288695"/>
                </a:lnTo>
                <a:lnTo>
                  <a:pt x="36512" y="245668"/>
                </a:lnTo>
                <a:lnTo>
                  <a:pt x="38055" y="202544"/>
                </a:lnTo>
                <a:lnTo>
                  <a:pt x="42686" y="163066"/>
                </a:lnTo>
                <a:lnTo>
                  <a:pt x="61213" y="95046"/>
                </a:lnTo>
                <a:lnTo>
                  <a:pt x="91749" y="44994"/>
                </a:lnTo>
                <a:lnTo>
                  <a:pt x="133934" y="16268"/>
                </a:lnTo>
                <a:lnTo>
                  <a:pt x="128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618272" y="2692909"/>
            <a:ext cx="14738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spc="225" baseline="11284" dirty="0">
                <a:latin typeface="Cambria Math"/>
                <a:cs typeface="Cambria Math"/>
              </a:rPr>
              <a:t>𝑥</a:t>
            </a:r>
            <a:r>
              <a:rPr sz="2300" spc="150" dirty="0">
                <a:latin typeface="Cambria Math"/>
                <a:cs typeface="Cambria Math"/>
              </a:rPr>
              <a:t>𝑖,j</a:t>
            </a:r>
            <a:r>
              <a:rPr sz="2300" spc="440" dirty="0">
                <a:latin typeface="Cambria Math"/>
                <a:cs typeface="Cambria Math"/>
              </a:rPr>
              <a:t> </a:t>
            </a:r>
            <a:r>
              <a:rPr sz="4800" baseline="11284" dirty="0">
                <a:latin typeface="Cambria Math"/>
                <a:cs typeface="Cambria Math"/>
              </a:rPr>
              <a:t>− </a:t>
            </a:r>
            <a:r>
              <a:rPr sz="4800" spc="307" baseline="11284" dirty="0">
                <a:latin typeface="Cambria Math"/>
                <a:cs typeface="Cambria Math"/>
              </a:rPr>
              <a:t>𝜇</a:t>
            </a:r>
            <a:r>
              <a:rPr sz="2300" spc="204" dirty="0">
                <a:latin typeface="Cambria Math"/>
                <a:cs typeface="Cambria Math"/>
              </a:rPr>
              <a:t>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253016" y="2456688"/>
            <a:ext cx="19494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latin typeface="Cambria Math"/>
                <a:cs typeface="Cambria Math"/>
              </a:rPr>
              <a:t>2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30571" y="3944111"/>
            <a:ext cx="33782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185" dirty="0">
                <a:latin typeface="Cambria Math"/>
                <a:cs typeface="Cambria Math"/>
              </a:rPr>
              <a:t>𝑖,j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116269" y="4038536"/>
            <a:ext cx="1435100" cy="25400"/>
          </a:xfrm>
          <a:custGeom>
            <a:avLst/>
            <a:gdLst/>
            <a:ahLst/>
            <a:cxnLst/>
            <a:rect l="l" t="t" r="r" b="b"/>
            <a:pathLst>
              <a:path w="1435100" h="25400">
                <a:moveTo>
                  <a:pt x="1435100" y="0"/>
                </a:moveTo>
                <a:lnTo>
                  <a:pt x="0" y="0"/>
                </a:lnTo>
                <a:lnTo>
                  <a:pt x="0" y="25400"/>
                </a:lnTo>
                <a:lnTo>
                  <a:pt x="1435100" y="25400"/>
                </a:lnTo>
                <a:lnTo>
                  <a:pt x="1435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993220" y="3506725"/>
            <a:ext cx="2574925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6490">
              <a:lnSpc>
                <a:spcPts val="2870"/>
              </a:lnSpc>
              <a:spcBef>
                <a:spcPts val="100"/>
              </a:spcBef>
            </a:pPr>
            <a:r>
              <a:rPr sz="4800" spc="225" baseline="11284" dirty="0">
                <a:latin typeface="Cambria Math"/>
                <a:cs typeface="Cambria Math"/>
              </a:rPr>
              <a:t>𝑥</a:t>
            </a:r>
            <a:r>
              <a:rPr sz="2300" spc="150" dirty="0">
                <a:latin typeface="Cambria Math"/>
                <a:cs typeface="Cambria Math"/>
              </a:rPr>
              <a:t>𝑖,j</a:t>
            </a:r>
            <a:r>
              <a:rPr sz="2300" spc="440" dirty="0">
                <a:latin typeface="Cambria Math"/>
                <a:cs typeface="Cambria Math"/>
              </a:rPr>
              <a:t> </a:t>
            </a:r>
            <a:r>
              <a:rPr sz="4800" baseline="11284" dirty="0">
                <a:latin typeface="Cambria Math"/>
                <a:cs typeface="Cambria Math"/>
              </a:rPr>
              <a:t>− </a:t>
            </a:r>
            <a:r>
              <a:rPr sz="4800" spc="307" baseline="11284" dirty="0">
                <a:latin typeface="Cambria Math"/>
                <a:cs typeface="Cambria Math"/>
              </a:rPr>
              <a:t>𝜇</a:t>
            </a:r>
            <a:r>
              <a:rPr sz="2300" spc="204" dirty="0">
                <a:latin typeface="Cambria Math"/>
                <a:cs typeface="Cambria Math"/>
              </a:rPr>
              <a:t>j</a:t>
            </a:r>
            <a:endParaRPr sz="2300">
              <a:latin typeface="Cambria Math"/>
              <a:cs typeface="Cambria Math"/>
            </a:endParaRPr>
          </a:p>
          <a:p>
            <a:pPr marL="38100">
              <a:lnSpc>
                <a:spcPts val="2870"/>
              </a:lnSpc>
              <a:tabLst>
                <a:tab pos="704850" algn="l"/>
              </a:tabLst>
            </a:pPr>
            <a:r>
              <a:rPr sz="3200" spc="-1150" dirty="0">
                <a:latin typeface="Cambria Math"/>
                <a:cs typeface="Cambria Math"/>
              </a:rPr>
              <a:t>𝑥</a:t>
            </a:r>
            <a:r>
              <a:rPr sz="3200" spc="165" dirty="0">
                <a:latin typeface="Cambria Math"/>
                <a:cs typeface="Cambria Math"/>
              </a:rPr>
              <a:t>!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=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121247" y="4140136"/>
            <a:ext cx="1430655" cy="907415"/>
          </a:xfrm>
          <a:custGeom>
            <a:avLst/>
            <a:gdLst/>
            <a:ahLst/>
            <a:cxnLst/>
            <a:rect l="l" t="t" r="r" b="b"/>
            <a:pathLst>
              <a:path w="1430654" h="907414">
                <a:moveTo>
                  <a:pt x="1430121" y="0"/>
                </a:moveTo>
                <a:lnTo>
                  <a:pt x="299821" y="0"/>
                </a:lnTo>
                <a:lnTo>
                  <a:pt x="299821" y="596"/>
                </a:lnTo>
                <a:lnTo>
                  <a:pt x="251028" y="596"/>
                </a:lnTo>
                <a:lnTo>
                  <a:pt x="168478" y="835025"/>
                </a:lnTo>
                <a:lnTo>
                  <a:pt x="68859" y="650671"/>
                </a:lnTo>
                <a:lnTo>
                  <a:pt x="0" y="686981"/>
                </a:lnTo>
                <a:lnTo>
                  <a:pt x="7747" y="701078"/>
                </a:lnTo>
                <a:lnTo>
                  <a:pt x="44056" y="682028"/>
                </a:lnTo>
                <a:lnTo>
                  <a:pt x="166497" y="907059"/>
                </a:lnTo>
                <a:lnTo>
                  <a:pt x="184950" y="907059"/>
                </a:lnTo>
                <a:lnTo>
                  <a:pt x="273253" y="26987"/>
                </a:lnTo>
                <a:lnTo>
                  <a:pt x="312940" y="26987"/>
                </a:lnTo>
                <a:lnTo>
                  <a:pt x="312940" y="25400"/>
                </a:lnTo>
                <a:lnTo>
                  <a:pt x="1430121" y="25400"/>
                </a:lnTo>
                <a:lnTo>
                  <a:pt x="14301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580771" y="4514088"/>
            <a:ext cx="1625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415" dirty="0">
                <a:latin typeface="Cambria Math"/>
                <a:cs typeface="Cambria Math"/>
              </a:rPr>
              <a:t>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78</a:t>
            </a:fld>
            <a:endParaRPr spc="-25" dirty="0"/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33" name="object 33"/>
          <p:cNvSpPr txBox="1"/>
          <p:nvPr/>
        </p:nvSpPr>
        <p:spPr>
          <a:xfrm>
            <a:off x="6381203" y="4287013"/>
            <a:ext cx="11957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spc="110" dirty="0">
                <a:latin typeface="Cambria Math"/>
                <a:cs typeface="Cambria Math"/>
              </a:rPr>
              <a:t>𝜎</a:t>
            </a:r>
            <a:r>
              <a:rPr sz="3450" spc="165" baseline="28985" dirty="0">
                <a:latin typeface="Cambria Math"/>
                <a:cs typeface="Cambria Math"/>
              </a:rPr>
              <a:t>2</a:t>
            </a:r>
            <a:r>
              <a:rPr sz="3450" spc="540" baseline="2898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 </a:t>
            </a:r>
            <a:r>
              <a:rPr sz="3200" spc="-50" dirty="0">
                <a:latin typeface="Cambria Math"/>
                <a:cs typeface="Cambria Math"/>
              </a:rPr>
              <a:t>𝜀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287052" y="1179577"/>
            <a:ext cx="84391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40" dirty="0">
                <a:latin typeface="Cambria Math"/>
                <a:cs typeface="Cambria Math"/>
              </a:rPr>
              <a:t>𝑁×𝐷</a:t>
            </a:r>
            <a:endParaRPr sz="29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32739"/>
            <a:ext cx="41503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Batch</a:t>
            </a:r>
            <a:r>
              <a:rPr spc="-125" dirty="0"/>
              <a:t> </a:t>
            </a:r>
            <a:r>
              <a:rPr spc="-10" dirty="0"/>
              <a:t>Normalization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336" y="2394204"/>
            <a:ext cx="4130675" cy="3494404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58115" marR="650240">
              <a:lnSpc>
                <a:spcPts val="3790"/>
              </a:lnSpc>
              <a:spcBef>
                <a:spcPts val="265"/>
              </a:spcBef>
            </a:pPr>
            <a:r>
              <a:rPr sz="3200" b="1" dirty="0">
                <a:latin typeface="Calibri"/>
                <a:cs typeface="Calibri"/>
              </a:rPr>
              <a:t>Learnable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scale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and </a:t>
            </a:r>
            <a:r>
              <a:rPr sz="3200" b="1" dirty="0">
                <a:latin typeface="Calibri"/>
                <a:cs typeface="Calibri"/>
              </a:rPr>
              <a:t>shift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parameters:</a:t>
            </a:r>
            <a:endParaRPr sz="32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  <a:spcBef>
                <a:spcPts val="1055"/>
              </a:spcBef>
            </a:pPr>
            <a:r>
              <a:rPr sz="4000" dirty="0">
                <a:latin typeface="Cambria Math"/>
                <a:cs typeface="Cambria Math"/>
              </a:rPr>
              <a:t>𝛾,</a:t>
            </a:r>
            <a:r>
              <a:rPr sz="4000" spc="-195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𝛽</a:t>
            </a:r>
            <a:r>
              <a:rPr sz="4000" spc="380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∈</a:t>
            </a:r>
            <a:r>
              <a:rPr sz="4000" spc="250" dirty="0">
                <a:latin typeface="Cambria Math"/>
                <a:cs typeface="Cambria Math"/>
              </a:rPr>
              <a:t> </a:t>
            </a:r>
            <a:r>
              <a:rPr sz="4000" spc="-25" dirty="0">
                <a:latin typeface="Cambria Math"/>
                <a:cs typeface="Cambria Math"/>
              </a:rPr>
              <a:t>ℝ</a:t>
            </a:r>
            <a:r>
              <a:rPr sz="4350" spc="-37" baseline="27777" dirty="0">
                <a:latin typeface="Cambria Math"/>
                <a:cs typeface="Cambria Math"/>
              </a:rPr>
              <a:t>𝐷</a:t>
            </a:r>
            <a:endParaRPr sz="4350" baseline="27777">
              <a:latin typeface="Cambria Math"/>
              <a:cs typeface="Cambria Math"/>
            </a:endParaRPr>
          </a:p>
          <a:p>
            <a:pPr marL="38100" marR="30480">
              <a:lnSpc>
                <a:spcPct val="100299"/>
              </a:lnSpc>
              <a:spcBef>
                <a:spcPts val="2155"/>
              </a:spcBef>
            </a:pPr>
            <a:r>
              <a:rPr sz="3200" dirty="0">
                <a:latin typeface="Calibri"/>
                <a:cs typeface="Calibri"/>
              </a:rPr>
              <a:t>Learning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mbria Math"/>
                <a:cs typeface="Cambria Math"/>
              </a:rPr>
              <a:t>𝛾</a:t>
            </a:r>
            <a:r>
              <a:rPr sz="3200" spc="24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=</a:t>
            </a:r>
            <a:r>
              <a:rPr sz="3200" spc="16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𝜎</a:t>
            </a:r>
            <a:r>
              <a:rPr sz="3200" dirty="0">
                <a:latin typeface="Calibri"/>
                <a:cs typeface="Calibri"/>
              </a:rPr>
              <a:t>,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mbria Math"/>
                <a:cs typeface="Cambria Math"/>
              </a:rPr>
              <a:t>𝛽</a:t>
            </a:r>
            <a:r>
              <a:rPr sz="3200" spc="26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=</a:t>
            </a:r>
            <a:r>
              <a:rPr sz="3200" spc="165" dirty="0">
                <a:latin typeface="Cambria Math"/>
                <a:cs typeface="Cambria Math"/>
              </a:rPr>
              <a:t> </a:t>
            </a:r>
            <a:r>
              <a:rPr sz="3200" spc="-50" dirty="0">
                <a:latin typeface="Cambria Math"/>
                <a:cs typeface="Cambria Math"/>
              </a:rPr>
              <a:t>𝜇 </a:t>
            </a:r>
            <a:r>
              <a:rPr sz="3200" dirty="0">
                <a:latin typeface="Calibri"/>
                <a:cs typeface="Calibri"/>
              </a:rPr>
              <a:t>will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recover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identity </a:t>
            </a:r>
            <a:r>
              <a:rPr sz="3200" dirty="0">
                <a:latin typeface="Calibri"/>
                <a:cs typeface="Calibri"/>
              </a:rPr>
              <a:t>function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(in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expectation)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45702" y="5139435"/>
            <a:ext cx="2057400" cy="8851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50"/>
              </a:spcBef>
            </a:pPr>
            <a:r>
              <a:rPr sz="2800" spc="-10" dirty="0">
                <a:latin typeface="Calibri"/>
                <a:cs typeface="Calibri"/>
              </a:rPr>
              <a:t>Output, </a:t>
            </a:r>
            <a:r>
              <a:rPr sz="2800" dirty="0">
                <a:latin typeface="Calibri"/>
                <a:cs typeface="Calibri"/>
              </a:rPr>
              <a:t>Shape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8488" y="1231899"/>
            <a:ext cx="25647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9685" algn="l"/>
              </a:tabLst>
            </a:pPr>
            <a:r>
              <a:rPr sz="3200" b="1" spc="-10" dirty="0">
                <a:latin typeface="Calibri"/>
                <a:cs typeface="Calibri"/>
              </a:rPr>
              <a:t>Input</a:t>
            </a:r>
            <a:r>
              <a:rPr sz="2400" b="1" spc="-10" dirty="0">
                <a:latin typeface="Calibri"/>
                <a:cs typeface="Calibri"/>
              </a:rPr>
              <a:t>: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4000" dirty="0">
                <a:latin typeface="Cambria Math"/>
                <a:cs typeface="Cambria Math"/>
              </a:rPr>
              <a:t>𝑥</a:t>
            </a:r>
            <a:r>
              <a:rPr sz="4000" spc="345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∈</a:t>
            </a:r>
            <a:r>
              <a:rPr sz="4000" spc="225" dirty="0">
                <a:latin typeface="Cambria Math"/>
                <a:cs typeface="Cambria Math"/>
              </a:rPr>
              <a:t> </a:t>
            </a:r>
            <a:r>
              <a:rPr sz="4000" spc="-50" dirty="0">
                <a:latin typeface="Cambria Math"/>
                <a:cs typeface="Cambria Math"/>
              </a:rPr>
              <a:t>ℝ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98973" y="5425440"/>
            <a:ext cx="33782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185" dirty="0">
                <a:latin typeface="Cambria Math"/>
                <a:cs typeface="Cambria Math"/>
              </a:rPr>
              <a:t>𝑖,j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8880" y="5228845"/>
            <a:ext cx="28981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07390" algn="l"/>
              </a:tabLst>
            </a:pPr>
            <a:r>
              <a:rPr sz="3200" spc="-50" dirty="0">
                <a:latin typeface="Cambria Math"/>
                <a:cs typeface="Cambria Math"/>
              </a:rPr>
              <a:t>𝑦</a:t>
            </a:r>
            <a:r>
              <a:rPr sz="3200" dirty="0">
                <a:latin typeface="Cambria Math"/>
                <a:cs typeface="Cambria Math"/>
              </a:rPr>
              <a:t>	=</a:t>
            </a:r>
            <a:r>
              <a:rPr sz="3200" spc="204" dirty="0">
                <a:latin typeface="Cambria Math"/>
                <a:cs typeface="Cambria Math"/>
              </a:rPr>
              <a:t> </a:t>
            </a:r>
            <a:r>
              <a:rPr sz="3200" spc="-120" dirty="0">
                <a:latin typeface="Cambria Math"/>
                <a:cs typeface="Cambria Math"/>
              </a:rPr>
              <a:t>𝛾</a:t>
            </a:r>
            <a:r>
              <a:rPr sz="3450" spc="622" baseline="-15700" dirty="0">
                <a:latin typeface="Cambria Math"/>
                <a:cs typeface="Cambria Math"/>
              </a:rPr>
              <a:t>j</a:t>
            </a:r>
            <a:r>
              <a:rPr sz="3200" spc="-1130" dirty="0">
                <a:latin typeface="Cambria Math"/>
                <a:cs typeface="Cambria Math"/>
              </a:rPr>
              <a:t>𝑥</a:t>
            </a:r>
            <a:r>
              <a:rPr sz="3200" spc="170" dirty="0">
                <a:latin typeface="Cambria Math"/>
                <a:cs typeface="Cambria Math"/>
              </a:rPr>
              <a:t>!</a:t>
            </a:r>
            <a:r>
              <a:rPr sz="3450" spc="419" baseline="-15700" dirty="0">
                <a:latin typeface="Cambria Math"/>
                <a:cs typeface="Cambria Math"/>
              </a:rPr>
              <a:t>𝑖</a:t>
            </a:r>
            <a:r>
              <a:rPr sz="3450" spc="277" baseline="-15700" dirty="0">
                <a:latin typeface="Cambria Math"/>
                <a:cs typeface="Cambria Math"/>
              </a:rPr>
              <a:t>,j</a:t>
            </a:r>
            <a:r>
              <a:rPr sz="3450" spc="705" baseline="-1570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</a:t>
            </a:r>
            <a:r>
              <a:rPr sz="3200" spc="20" dirty="0">
                <a:latin typeface="Cambria Math"/>
                <a:cs typeface="Cambria Math"/>
              </a:rPr>
              <a:t> </a:t>
            </a:r>
            <a:r>
              <a:rPr sz="3200" spc="50" dirty="0">
                <a:latin typeface="Cambria Math"/>
                <a:cs typeface="Cambria Math"/>
              </a:rPr>
              <a:t>𝛽</a:t>
            </a:r>
            <a:r>
              <a:rPr sz="3450" spc="75" baseline="-15700" dirty="0">
                <a:latin typeface="Cambria Math"/>
                <a:cs typeface="Cambria Math"/>
              </a:rPr>
              <a:t>j</a:t>
            </a:r>
            <a:endParaRPr sz="3450" baseline="-157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02064" y="1164843"/>
            <a:ext cx="2475230" cy="8851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50"/>
              </a:spcBef>
            </a:pPr>
            <a:r>
              <a:rPr sz="2800" spc="-45" dirty="0">
                <a:latin typeface="Calibri"/>
                <a:cs typeface="Calibri"/>
              </a:rPr>
              <a:t>Per-</a:t>
            </a:r>
            <a:r>
              <a:rPr sz="2800" spc="-10" dirty="0">
                <a:latin typeface="Calibri"/>
                <a:cs typeface="Calibri"/>
              </a:rPr>
              <a:t>channel </a:t>
            </a:r>
            <a:r>
              <a:rPr sz="2800" dirty="0">
                <a:latin typeface="Calibri"/>
                <a:cs typeface="Calibri"/>
              </a:rPr>
              <a:t>mean,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shape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97785" y="3828794"/>
            <a:ext cx="2057400" cy="8820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5"/>
              </a:spcBef>
            </a:pPr>
            <a:r>
              <a:rPr sz="2800" dirty="0">
                <a:latin typeface="Calibri"/>
                <a:cs typeface="Calibri"/>
              </a:rPr>
              <a:t>Normalized</a:t>
            </a:r>
            <a:r>
              <a:rPr sz="2800" spc="-1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x, </a:t>
            </a:r>
            <a:r>
              <a:rPr sz="2800" dirty="0">
                <a:latin typeface="Calibri"/>
                <a:cs typeface="Calibri"/>
              </a:rPr>
              <a:t>Shape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06419" y="2539490"/>
            <a:ext cx="2096770" cy="8851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50"/>
              </a:spcBef>
            </a:pPr>
            <a:r>
              <a:rPr sz="2800" spc="-45" dirty="0">
                <a:latin typeface="Calibri"/>
                <a:cs typeface="Calibri"/>
              </a:rPr>
              <a:t>Per-</a:t>
            </a:r>
            <a:r>
              <a:rPr sz="2800" spc="-10" dirty="0">
                <a:latin typeface="Calibri"/>
                <a:cs typeface="Calibri"/>
              </a:rPr>
              <a:t>channel </a:t>
            </a:r>
            <a:r>
              <a:rPr sz="2800" dirty="0">
                <a:latin typeface="Calibri"/>
                <a:cs typeface="Calibri"/>
              </a:rPr>
              <a:t>std,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shape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03138" y="1508759"/>
            <a:ext cx="1625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415" dirty="0">
                <a:latin typeface="Cambria Math"/>
                <a:cs typeface="Cambria Math"/>
              </a:rPr>
              <a:t>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10846" y="1602320"/>
            <a:ext cx="304800" cy="25400"/>
          </a:xfrm>
          <a:custGeom>
            <a:avLst/>
            <a:gdLst/>
            <a:ahLst/>
            <a:cxnLst/>
            <a:rect l="l" t="t" r="r" b="b"/>
            <a:pathLst>
              <a:path w="304800" h="25400">
                <a:moveTo>
                  <a:pt x="304800" y="0"/>
                </a:moveTo>
                <a:lnTo>
                  <a:pt x="0" y="0"/>
                </a:lnTo>
                <a:lnTo>
                  <a:pt x="0" y="25400"/>
                </a:lnTo>
                <a:lnTo>
                  <a:pt x="304800" y="25400"/>
                </a:lnTo>
                <a:lnTo>
                  <a:pt x="304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142788" y="1309116"/>
            <a:ext cx="193484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3000"/>
              </a:lnSpc>
              <a:spcBef>
                <a:spcPts val="100"/>
              </a:spcBef>
              <a:tabLst>
                <a:tab pos="552450" algn="l"/>
                <a:tab pos="1009650" algn="l"/>
              </a:tabLst>
            </a:pPr>
            <a:r>
              <a:rPr sz="3200" spc="-50" dirty="0">
                <a:latin typeface="Cambria Math"/>
                <a:cs typeface="Cambria Math"/>
              </a:rPr>
              <a:t>𝜇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=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4800" baseline="41666" dirty="0">
                <a:latin typeface="Cambria Math"/>
                <a:cs typeface="Cambria Math"/>
              </a:rPr>
              <a:t>1</a:t>
            </a:r>
            <a:r>
              <a:rPr sz="4800" spc="202" baseline="41666" dirty="0">
                <a:latin typeface="Cambria Math"/>
                <a:cs typeface="Cambria Math"/>
              </a:rPr>
              <a:t> </a:t>
            </a:r>
            <a:r>
              <a:rPr sz="3200" spc="1785" dirty="0">
                <a:latin typeface="Cambria Math"/>
                <a:cs typeface="Cambria Math"/>
              </a:rPr>
              <a:t>+</a:t>
            </a:r>
            <a:endParaRPr sz="3200">
              <a:latin typeface="Cambria Math"/>
              <a:cs typeface="Cambria Math"/>
            </a:endParaRPr>
          </a:p>
          <a:p>
            <a:pPr marL="300355" algn="ctr">
              <a:lnSpc>
                <a:spcPts val="3000"/>
              </a:lnSpc>
            </a:pPr>
            <a:r>
              <a:rPr sz="3200" spc="-50" dirty="0">
                <a:latin typeface="Cambria Math"/>
                <a:cs typeface="Cambria Math"/>
              </a:rPr>
              <a:t>𝑁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13752" y="1758696"/>
            <a:ext cx="52578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40" dirty="0">
                <a:latin typeface="Cambria Math"/>
                <a:cs typeface="Cambria Math"/>
              </a:rPr>
              <a:t>𝑖=1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13752" y="1011936"/>
            <a:ext cx="246379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latin typeface="Cambria Math"/>
                <a:cs typeface="Cambria Math"/>
              </a:rPr>
              <a:t>𝑁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58392" y="1394460"/>
            <a:ext cx="6007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spc="195" baseline="11284" dirty="0">
                <a:latin typeface="Cambria Math"/>
                <a:cs typeface="Cambria Math"/>
              </a:rPr>
              <a:t>𝑥</a:t>
            </a:r>
            <a:r>
              <a:rPr sz="2300" spc="130" dirty="0">
                <a:latin typeface="Cambria Math"/>
                <a:cs typeface="Cambria Math"/>
              </a:rPr>
              <a:t>𝑖,j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64683" y="2610612"/>
            <a:ext cx="2635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>
                <a:latin typeface="Cambria Math"/>
                <a:cs typeface="Cambria Math"/>
              </a:rPr>
              <a:t>𝜎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38864" y="2825496"/>
            <a:ext cx="1625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415" dirty="0">
                <a:latin typeface="Cambria Math"/>
                <a:cs typeface="Cambria Math"/>
              </a:rPr>
              <a:t>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26621" y="2560320"/>
            <a:ext cx="19494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latin typeface="Cambria Math"/>
                <a:cs typeface="Cambria Math"/>
              </a:rPr>
              <a:t>2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51283" y="2903245"/>
            <a:ext cx="304800" cy="25400"/>
          </a:xfrm>
          <a:custGeom>
            <a:avLst/>
            <a:gdLst/>
            <a:ahLst/>
            <a:cxnLst/>
            <a:rect l="l" t="t" r="r" b="b"/>
            <a:pathLst>
              <a:path w="304800" h="25400">
                <a:moveTo>
                  <a:pt x="304800" y="0"/>
                </a:moveTo>
                <a:lnTo>
                  <a:pt x="0" y="0"/>
                </a:lnTo>
                <a:lnTo>
                  <a:pt x="0" y="25400"/>
                </a:lnTo>
                <a:lnTo>
                  <a:pt x="304800" y="25400"/>
                </a:lnTo>
                <a:lnTo>
                  <a:pt x="304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085446" y="2302765"/>
            <a:ext cx="2508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>
                <a:latin typeface="Cambria Math"/>
                <a:cs typeface="Cambria Math"/>
              </a:rPr>
              <a:t>1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02465" y="2610612"/>
            <a:ext cx="14077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mbria Math"/>
                <a:cs typeface="Cambria Math"/>
              </a:rPr>
              <a:t>=</a:t>
            </a:r>
            <a:r>
              <a:rPr sz="3200" spc="165" dirty="0">
                <a:latin typeface="Cambria Math"/>
                <a:cs typeface="Cambria Math"/>
              </a:rPr>
              <a:t> </a:t>
            </a:r>
            <a:r>
              <a:rPr sz="4800" baseline="-37326" dirty="0">
                <a:latin typeface="Cambria Math"/>
                <a:cs typeface="Cambria Math"/>
              </a:rPr>
              <a:t>𝑁</a:t>
            </a:r>
            <a:r>
              <a:rPr sz="4800" spc="-150" baseline="-37326" dirty="0">
                <a:latin typeface="Cambria Math"/>
                <a:cs typeface="Cambria Math"/>
              </a:rPr>
              <a:t> </a:t>
            </a:r>
            <a:r>
              <a:rPr sz="3200" spc="1785" dirty="0">
                <a:latin typeface="Cambria Math"/>
                <a:cs typeface="Cambria Math"/>
              </a:rPr>
              <a:t>+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58825" y="3060192"/>
            <a:ext cx="52578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40" dirty="0">
                <a:latin typeface="Cambria Math"/>
                <a:cs typeface="Cambria Math"/>
              </a:rPr>
              <a:t>𝑖=1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58825" y="2313432"/>
            <a:ext cx="246379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latin typeface="Cambria Math"/>
                <a:cs typeface="Cambria Math"/>
              </a:rPr>
              <a:t>𝑁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509535" y="2668752"/>
            <a:ext cx="1720850" cy="491490"/>
          </a:xfrm>
          <a:custGeom>
            <a:avLst/>
            <a:gdLst/>
            <a:ahLst/>
            <a:cxnLst/>
            <a:rect l="l" t="t" r="r" b="b"/>
            <a:pathLst>
              <a:path w="1720850" h="491489">
                <a:moveTo>
                  <a:pt x="1591475" y="0"/>
                </a:moveTo>
                <a:lnTo>
                  <a:pt x="1586522" y="16268"/>
                </a:lnTo>
                <a:lnTo>
                  <a:pt x="1609075" y="27965"/>
                </a:lnTo>
                <a:lnTo>
                  <a:pt x="1628711" y="44994"/>
                </a:lnTo>
                <a:lnTo>
                  <a:pt x="1659242" y="95046"/>
                </a:lnTo>
                <a:lnTo>
                  <a:pt x="1677776" y="163066"/>
                </a:lnTo>
                <a:lnTo>
                  <a:pt x="1682411" y="202544"/>
                </a:lnTo>
                <a:lnTo>
                  <a:pt x="1683949" y="245465"/>
                </a:lnTo>
                <a:lnTo>
                  <a:pt x="1683956" y="245668"/>
                </a:lnTo>
                <a:lnTo>
                  <a:pt x="1682411" y="288695"/>
                </a:lnTo>
                <a:lnTo>
                  <a:pt x="1677776" y="328090"/>
                </a:lnTo>
                <a:lnTo>
                  <a:pt x="1659242" y="395986"/>
                </a:lnTo>
                <a:lnTo>
                  <a:pt x="1628711" y="445963"/>
                </a:lnTo>
                <a:lnTo>
                  <a:pt x="1586522" y="474662"/>
                </a:lnTo>
                <a:lnTo>
                  <a:pt x="1591475" y="490931"/>
                </a:lnTo>
                <a:lnTo>
                  <a:pt x="1646297" y="461716"/>
                </a:lnTo>
                <a:lnTo>
                  <a:pt x="1686928" y="406603"/>
                </a:lnTo>
                <a:lnTo>
                  <a:pt x="1701598" y="371008"/>
                </a:lnTo>
                <a:lnTo>
                  <a:pt x="1712080" y="332287"/>
                </a:lnTo>
                <a:lnTo>
                  <a:pt x="1718371" y="290440"/>
                </a:lnTo>
                <a:lnTo>
                  <a:pt x="1720459" y="245668"/>
                </a:lnTo>
                <a:lnTo>
                  <a:pt x="1720469" y="245465"/>
                </a:lnTo>
                <a:lnTo>
                  <a:pt x="1718466" y="202544"/>
                </a:lnTo>
                <a:lnTo>
                  <a:pt x="1712080" y="158654"/>
                </a:lnTo>
                <a:lnTo>
                  <a:pt x="1701598" y="119935"/>
                </a:lnTo>
                <a:lnTo>
                  <a:pt x="1686928" y="84340"/>
                </a:lnTo>
                <a:lnTo>
                  <a:pt x="1646297" y="29221"/>
                </a:lnTo>
                <a:lnTo>
                  <a:pt x="1620659" y="11372"/>
                </a:lnTo>
                <a:lnTo>
                  <a:pt x="1591475" y="0"/>
                </a:lnTo>
                <a:close/>
              </a:path>
              <a:path w="1720850" h="491489">
                <a:moveTo>
                  <a:pt x="128981" y="0"/>
                </a:moveTo>
                <a:lnTo>
                  <a:pt x="74163" y="29221"/>
                </a:lnTo>
                <a:lnTo>
                  <a:pt x="33527" y="84340"/>
                </a:lnTo>
                <a:lnTo>
                  <a:pt x="18859" y="119935"/>
                </a:lnTo>
                <a:lnTo>
                  <a:pt x="8381" y="158654"/>
                </a:lnTo>
                <a:lnTo>
                  <a:pt x="2095" y="200498"/>
                </a:lnTo>
                <a:lnTo>
                  <a:pt x="0" y="245465"/>
                </a:lnTo>
                <a:lnTo>
                  <a:pt x="2014" y="288695"/>
                </a:lnTo>
                <a:lnTo>
                  <a:pt x="2095" y="290440"/>
                </a:lnTo>
                <a:lnTo>
                  <a:pt x="8381" y="332287"/>
                </a:lnTo>
                <a:lnTo>
                  <a:pt x="18859" y="371008"/>
                </a:lnTo>
                <a:lnTo>
                  <a:pt x="33527" y="406603"/>
                </a:lnTo>
                <a:lnTo>
                  <a:pt x="74163" y="461716"/>
                </a:lnTo>
                <a:lnTo>
                  <a:pt x="128981" y="490931"/>
                </a:lnTo>
                <a:lnTo>
                  <a:pt x="133934" y="474662"/>
                </a:lnTo>
                <a:lnTo>
                  <a:pt x="111386" y="462972"/>
                </a:lnTo>
                <a:lnTo>
                  <a:pt x="91749" y="445963"/>
                </a:lnTo>
                <a:lnTo>
                  <a:pt x="61213" y="395986"/>
                </a:lnTo>
                <a:lnTo>
                  <a:pt x="42686" y="328090"/>
                </a:lnTo>
                <a:lnTo>
                  <a:pt x="38055" y="288695"/>
                </a:lnTo>
                <a:lnTo>
                  <a:pt x="36512" y="245668"/>
                </a:lnTo>
                <a:lnTo>
                  <a:pt x="38055" y="202544"/>
                </a:lnTo>
                <a:lnTo>
                  <a:pt x="42686" y="163066"/>
                </a:lnTo>
                <a:lnTo>
                  <a:pt x="61213" y="95046"/>
                </a:lnTo>
                <a:lnTo>
                  <a:pt x="91749" y="44994"/>
                </a:lnTo>
                <a:lnTo>
                  <a:pt x="133934" y="16268"/>
                </a:lnTo>
                <a:lnTo>
                  <a:pt x="128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618272" y="2692909"/>
            <a:ext cx="14738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spc="225" baseline="11284" dirty="0">
                <a:latin typeface="Cambria Math"/>
                <a:cs typeface="Cambria Math"/>
              </a:rPr>
              <a:t>𝑥</a:t>
            </a:r>
            <a:r>
              <a:rPr sz="2300" spc="150" dirty="0">
                <a:latin typeface="Cambria Math"/>
                <a:cs typeface="Cambria Math"/>
              </a:rPr>
              <a:t>𝑖,j</a:t>
            </a:r>
            <a:r>
              <a:rPr sz="2300" spc="440" dirty="0">
                <a:latin typeface="Cambria Math"/>
                <a:cs typeface="Cambria Math"/>
              </a:rPr>
              <a:t> </a:t>
            </a:r>
            <a:r>
              <a:rPr sz="4800" baseline="11284" dirty="0">
                <a:latin typeface="Cambria Math"/>
                <a:cs typeface="Cambria Math"/>
              </a:rPr>
              <a:t>− </a:t>
            </a:r>
            <a:r>
              <a:rPr sz="4800" spc="307" baseline="11284" dirty="0">
                <a:latin typeface="Cambria Math"/>
                <a:cs typeface="Cambria Math"/>
              </a:rPr>
              <a:t>𝜇</a:t>
            </a:r>
            <a:r>
              <a:rPr sz="2300" spc="204" dirty="0">
                <a:latin typeface="Cambria Math"/>
                <a:cs typeface="Cambria Math"/>
              </a:rPr>
              <a:t>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253016" y="2456688"/>
            <a:ext cx="19494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latin typeface="Cambria Math"/>
                <a:cs typeface="Cambria Math"/>
              </a:rPr>
              <a:t>2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30571" y="3944111"/>
            <a:ext cx="33782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185" dirty="0">
                <a:latin typeface="Cambria Math"/>
                <a:cs typeface="Cambria Math"/>
              </a:rPr>
              <a:t>𝑖,j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116269" y="4038536"/>
            <a:ext cx="1435100" cy="25400"/>
          </a:xfrm>
          <a:custGeom>
            <a:avLst/>
            <a:gdLst/>
            <a:ahLst/>
            <a:cxnLst/>
            <a:rect l="l" t="t" r="r" b="b"/>
            <a:pathLst>
              <a:path w="1435100" h="25400">
                <a:moveTo>
                  <a:pt x="1435100" y="0"/>
                </a:moveTo>
                <a:lnTo>
                  <a:pt x="0" y="0"/>
                </a:lnTo>
                <a:lnTo>
                  <a:pt x="0" y="25400"/>
                </a:lnTo>
                <a:lnTo>
                  <a:pt x="1435100" y="25400"/>
                </a:lnTo>
                <a:lnTo>
                  <a:pt x="1435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993220" y="3506725"/>
            <a:ext cx="2574925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6490">
              <a:lnSpc>
                <a:spcPts val="2870"/>
              </a:lnSpc>
              <a:spcBef>
                <a:spcPts val="100"/>
              </a:spcBef>
            </a:pPr>
            <a:r>
              <a:rPr sz="4800" spc="225" baseline="11284" dirty="0">
                <a:latin typeface="Cambria Math"/>
                <a:cs typeface="Cambria Math"/>
              </a:rPr>
              <a:t>𝑥</a:t>
            </a:r>
            <a:r>
              <a:rPr sz="2300" spc="150" dirty="0">
                <a:latin typeface="Cambria Math"/>
                <a:cs typeface="Cambria Math"/>
              </a:rPr>
              <a:t>𝑖,j</a:t>
            </a:r>
            <a:r>
              <a:rPr sz="2300" spc="440" dirty="0">
                <a:latin typeface="Cambria Math"/>
                <a:cs typeface="Cambria Math"/>
              </a:rPr>
              <a:t> </a:t>
            </a:r>
            <a:r>
              <a:rPr sz="4800" baseline="11284" dirty="0">
                <a:latin typeface="Cambria Math"/>
                <a:cs typeface="Cambria Math"/>
              </a:rPr>
              <a:t>− </a:t>
            </a:r>
            <a:r>
              <a:rPr sz="4800" spc="307" baseline="11284" dirty="0">
                <a:latin typeface="Cambria Math"/>
                <a:cs typeface="Cambria Math"/>
              </a:rPr>
              <a:t>𝜇</a:t>
            </a:r>
            <a:r>
              <a:rPr sz="2300" spc="204" dirty="0">
                <a:latin typeface="Cambria Math"/>
                <a:cs typeface="Cambria Math"/>
              </a:rPr>
              <a:t>j</a:t>
            </a:r>
            <a:endParaRPr sz="2300">
              <a:latin typeface="Cambria Math"/>
              <a:cs typeface="Cambria Math"/>
            </a:endParaRPr>
          </a:p>
          <a:p>
            <a:pPr marL="38100">
              <a:lnSpc>
                <a:spcPts val="2870"/>
              </a:lnSpc>
              <a:tabLst>
                <a:tab pos="704850" algn="l"/>
              </a:tabLst>
            </a:pPr>
            <a:r>
              <a:rPr sz="3200" spc="-1150" dirty="0">
                <a:latin typeface="Cambria Math"/>
                <a:cs typeface="Cambria Math"/>
              </a:rPr>
              <a:t>𝑥</a:t>
            </a:r>
            <a:r>
              <a:rPr sz="3200" spc="165" dirty="0">
                <a:latin typeface="Cambria Math"/>
                <a:cs typeface="Cambria Math"/>
              </a:rPr>
              <a:t>!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=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121247" y="4140136"/>
            <a:ext cx="1430655" cy="907415"/>
          </a:xfrm>
          <a:custGeom>
            <a:avLst/>
            <a:gdLst/>
            <a:ahLst/>
            <a:cxnLst/>
            <a:rect l="l" t="t" r="r" b="b"/>
            <a:pathLst>
              <a:path w="1430654" h="907414">
                <a:moveTo>
                  <a:pt x="1430121" y="0"/>
                </a:moveTo>
                <a:lnTo>
                  <a:pt x="299821" y="0"/>
                </a:lnTo>
                <a:lnTo>
                  <a:pt x="299821" y="596"/>
                </a:lnTo>
                <a:lnTo>
                  <a:pt x="251028" y="596"/>
                </a:lnTo>
                <a:lnTo>
                  <a:pt x="168478" y="835025"/>
                </a:lnTo>
                <a:lnTo>
                  <a:pt x="68859" y="650671"/>
                </a:lnTo>
                <a:lnTo>
                  <a:pt x="0" y="686981"/>
                </a:lnTo>
                <a:lnTo>
                  <a:pt x="7747" y="701078"/>
                </a:lnTo>
                <a:lnTo>
                  <a:pt x="44056" y="682028"/>
                </a:lnTo>
                <a:lnTo>
                  <a:pt x="166497" y="907059"/>
                </a:lnTo>
                <a:lnTo>
                  <a:pt x="184950" y="907059"/>
                </a:lnTo>
                <a:lnTo>
                  <a:pt x="273253" y="26987"/>
                </a:lnTo>
                <a:lnTo>
                  <a:pt x="312940" y="26987"/>
                </a:lnTo>
                <a:lnTo>
                  <a:pt x="312940" y="25400"/>
                </a:lnTo>
                <a:lnTo>
                  <a:pt x="1430121" y="25400"/>
                </a:lnTo>
                <a:lnTo>
                  <a:pt x="14301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580771" y="4514088"/>
            <a:ext cx="1625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415" dirty="0">
                <a:latin typeface="Cambria Math"/>
                <a:cs typeface="Cambria Math"/>
              </a:rPr>
              <a:t>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381203" y="4287013"/>
            <a:ext cx="11957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spc="110" dirty="0">
                <a:latin typeface="Cambria Math"/>
                <a:cs typeface="Cambria Math"/>
              </a:rPr>
              <a:t>𝜎</a:t>
            </a:r>
            <a:r>
              <a:rPr sz="3450" spc="165" baseline="28985" dirty="0">
                <a:latin typeface="Cambria Math"/>
                <a:cs typeface="Cambria Math"/>
              </a:rPr>
              <a:t>2</a:t>
            </a:r>
            <a:r>
              <a:rPr sz="3450" spc="540" baseline="2898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 </a:t>
            </a:r>
            <a:r>
              <a:rPr sz="3200" spc="-50" dirty="0">
                <a:latin typeface="Cambria Math"/>
                <a:cs typeface="Cambria Math"/>
              </a:rPr>
              <a:t>𝜀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287052" y="1179577"/>
            <a:ext cx="84391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40" dirty="0">
                <a:latin typeface="Cambria Math"/>
                <a:cs typeface="Cambria Math"/>
              </a:rPr>
              <a:t>𝑁×𝐷</a:t>
            </a:r>
            <a:endParaRPr sz="2900">
              <a:latin typeface="Cambria Math"/>
              <a:cs typeface="Cambria Math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860239" y="1036675"/>
            <a:ext cx="7186295" cy="4080510"/>
          </a:xfrm>
          <a:custGeom>
            <a:avLst/>
            <a:gdLst/>
            <a:ahLst/>
            <a:cxnLst/>
            <a:rect l="l" t="t" r="r" b="b"/>
            <a:pathLst>
              <a:path w="7186295" h="4080510">
                <a:moveTo>
                  <a:pt x="0" y="0"/>
                </a:moveTo>
                <a:lnTo>
                  <a:pt x="7185994" y="0"/>
                </a:lnTo>
                <a:lnTo>
                  <a:pt x="7185994" y="4080342"/>
                </a:lnTo>
                <a:lnTo>
                  <a:pt x="0" y="4080342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570662" y="139700"/>
            <a:ext cx="452628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Problem:</a:t>
            </a:r>
            <a:r>
              <a:rPr sz="24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Estimates</a:t>
            </a:r>
            <a:r>
              <a:rPr sz="24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depend</a:t>
            </a:r>
            <a:r>
              <a:rPr sz="24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on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minibatch;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can’t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this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test-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time!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79</a:t>
            </a:fld>
            <a:endParaRPr spc="-25" dirty="0"/>
          </a:p>
        </p:txBody>
      </p:sp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Fully-</a:t>
            </a:r>
            <a:r>
              <a:rPr dirty="0"/>
              <a:t>Connected</a:t>
            </a:r>
            <a:r>
              <a:rPr spc="-60" dirty="0"/>
              <a:t> </a:t>
            </a:r>
            <a:r>
              <a:rPr spc="-10" dirty="0"/>
              <a:t>Layer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75345" y="3455923"/>
            <a:ext cx="641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3072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017" y="3093211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0540" y="1208533"/>
            <a:ext cx="60794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32x32x3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image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-</a:t>
            </a:r>
            <a:r>
              <a:rPr sz="3200" dirty="0">
                <a:latin typeface="Calibri"/>
                <a:cs typeface="Calibri"/>
              </a:rPr>
              <a:t>&gt;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stretch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3072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1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61939" y="3285235"/>
            <a:ext cx="1217930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10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3072</a:t>
            </a:r>
            <a:endParaRPr sz="2400">
              <a:latin typeface="Calibri"/>
              <a:cs typeface="Calibri"/>
            </a:endParaRPr>
          </a:p>
          <a:p>
            <a:pPr marL="130175">
              <a:lnSpc>
                <a:spcPct val="100000"/>
              </a:lnSpc>
              <a:spcBef>
                <a:spcPts val="25"/>
              </a:spcBef>
            </a:pPr>
            <a:r>
              <a:rPr sz="2400" spc="-10" dirty="0">
                <a:latin typeface="Calibri"/>
                <a:cs typeface="Calibri"/>
              </a:rPr>
              <a:t>weights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98737" y="2495803"/>
            <a:ext cx="9347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Output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588832" y="3034474"/>
            <a:ext cx="2355215" cy="395605"/>
            <a:chOff x="8588832" y="3034474"/>
            <a:chExt cx="2355215" cy="395605"/>
          </a:xfrm>
        </p:grpSpPr>
        <p:sp>
          <p:nvSpPr>
            <p:cNvPr id="9" name="object 9"/>
            <p:cNvSpPr/>
            <p:nvPr/>
          </p:nvSpPr>
          <p:spPr>
            <a:xfrm>
              <a:off x="8598357" y="3138081"/>
              <a:ext cx="2242185" cy="282575"/>
            </a:xfrm>
            <a:custGeom>
              <a:avLst/>
              <a:gdLst/>
              <a:ahLst/>
              <a:cxnLst/>
              <a:rect l="l" t="t" r="r" b="b"/>
              <a:pathLst>
                <a:path w="2242184" h="282575">
                  <a:moveTo>
                    <a:pt x="2241715" y="0"/>
                  </a:moveTo>
                  <a:lnTo>
                    <a:pt x="0" y="0"/>
                  </a:lnTo>
                  <a:lnTo>
                    <a:pt x="0" y="282219"/>
                  </a:lnTo>
                  <a:lnTo>
                    <a:pt x="2241715" y="282219"/>
                  </a:lnTo>
                  <a:lnTo>
                    <a:pt x="2241715" y="0"/>
                  </a:lnTo>
                  <a:close/>
                </a:path>
              </a:pathLst>
            </a:custGeom>
            <a:solidFill>
              <a:srgbClr val="C8DAF7">
                <a:alpha val="427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40072" y="3043999"/>
              <a:ext cx="94615" cy="376555"/>
            </a:xfrm>
            <a:custGeom>
              <a:avLst/>
              <a:gdLst/>
              <a:ahLst/>
              <a:cxnLst/>
              <a:rect l="l" t="t" r="r" b="b"/>
              <a:pathLst>
                <a:path w="94615" h="376554">
                  <a:moveTo>
                    <a:pt x="94081" y="0"/>
                  </a:moveTo>
                  <a:lnTo>
                    <a:pt x="0" y="94081"/>
                  </a:lnTo>
                  <a:lnTo>
                    <a:pt x="0" y="376300"/>
                  </a:lnTo>
                  <a:lnTo>
                    <a:pt x="94081" y="282232"/>
                  </a:lnTo>
                  <a:lnTo>
                    <a:pt x="94081" y="0"/>
                  </a:lnTo>
                  <a:close/>
                </a:path>
              </a:pathLst>
            </a:custGeom>
            <a:solidFill>
              <a:srgbClr val="A0ADC6">
                <a:alpha val="427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98357" y="3043999"/>
              <a:ext cx="2336165" cy="94615"/>
            </a:xfrm>
            <a:custGeom>
              <a:avLst/>
              <a:gdLst/>
              <a:ahLst/>
              <a:cxnLst/>
              <a:rect l="l" t="t" r="r" b="b"/>
              <a:pathLst>
                <a:path w="2336165" h="94614">
                  <a:moveTo>
                    <a:pt x="2335796" y="0"/>
                  </a:moveTo>
                  <a:lnTo>
                    <a:pt x="94081" y="0"/>
                  </a:lnTo>
                  <a:lnTo>
                    <a:pt x="0" y="94081"/>
                  </a:lnTo>
                  <a:lnTo>
                    <a:pt x="2241715" y="94081"/>
                  </a:lnTo>
                  <a:lnTo>
                    <a:pt x="2335796" y="0"/>
                  </a:lnTo>
                  <a:close/>
                </a:path>
              </a:pathLst>
            </a:custGeom>
            <a:solidFill>
              <a:srgbClr val="D3DFF8">
                <a:alpha val="427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598357" y="3043999"/>
              <a:ext cx="2336165" cy="376555"/>
            </a:xfrm>
            <a:custGeom>
              <a:avLst/>
              <a:gdLst/>
              <a:ahLst/>
              <a:cxnLst/>
              <a:rect l="l" t="t" r="r" b="b"/>
              <a:pathLst>
                <a:path w="2336165" h="376554">
                  <a:moveTo>
                    <a:pt x="0" y="94075"/>
                  </a:moveTo>
                  <a:lnTo>
                    <a:pt x="94075" y="0"/>
                  </a:lnTo>
                  <a:lnTo>
                    <a:pt x="2335791" y="0"/>
                  </a:lnTo>
                  <a:lnTo>
                    <a:pt x="2335791" y="282227"/>
                  </a:lnTo>
                  <a:lnTo>
                    <a:pt x="2241721" y="376302"/>
                  </a:lnTo>
                  <a:lnTo>
                    <a:pt x="0" y="376302"/>
                  </a:lnTo>
                  <a:lnTo>
                    <a:pt x="0" y="94075"/>
                  </a:lnTo>
                  <a:close/>
                </a:path>
                <a:path w="2336165" h="376554">
                  <a:moveTo>
                    <a:pt x="0" y="94075"/>
                  </a:moveTo>
                  <a:lnTo>
                    <a:pt x="2241721" y="94075"/>
                  </a:lnTo>
                  <a:lnTo>
                    <a:pt x="2335791" y="0"/>
                  </a:lnTo>
                </a:path>
                <a:path w="2336165" h="376554">
                  <a:moveTo>
                    <a:pt x="2241721" y="94075"/>
                  </a:moveTo>
                  <a:lnTo>
                    <a:pt x="2241721" y="376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90445" y="3158540"/>
              <a:ext cx="219398" cy="222597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508905" y="3034474"/>
            <a:ext cx="3730625" cy="395605"/>
            <a:chOff x="508905" y="3034474"/>
            <a:chExt cx="3730625" cy="395605"/>
          </a:xfrm>
        </p:grpSpPr>
        <p:sp>
          <p:nvSpPr>
            <p:cNvPr id="15" name="object 15"/>
            <p:cNvSpPr/>
            <p:nvPr/>
          </p:nvSpPr>
          <p:spPr>
            <a:xfrm>
              <a:off x="518430" y="3138081"/>
              <a:ext cx="3617595" cy="282575"/>
            </a:xfrm>
            <a:custGeom>
              <a:avLst/>
              <a:gdLst/>
              <a:ahLst/>
              <a:cxnLst/>
              <a:rect l="l" t="t" r="r" b="b"/>
              <a:pathLst>
                <a:path w="3617595" h="282575">
                  <a:moveTo>
                    <a:pt x="3617362" y="0"/>
                  </a:moveTo>
                  <a:lnTo>
                    <a:pt x="0" y="0"/>
                  </a:lnTo>
                  <a:lnTo>
                    <a:pt x="0" y="282219"/>
                  </a:lnTo>
                  <a:lnTo>
                    <a:pt x="3617362" y="282219"/>
                  </a:lnTo>
                  <a:lnTo>
                    <a:pt x="3617362" y="0"/>
                  </a:lnTo>
                  <a:close/>
                </a:path>
              </a:pathLst>
            </a:custGeom>
            <a:solidFill>
              <a:srgbClr val="F3CCCC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35793" y="3043999"/>
              <a:ext cx="94615" cy="376555"/>
            </a:xfrm>
            <a:custGeom>
              <a:avLst/>
              <a:gdLst/>
              <a:ahLst/>
              <a:cxnLst/>
              <a:rect l="l" t="t" r="r" b="b"/>
              <a:pathLst>
                <a:path w="94614" h="376554">
                  <a:moveTo>
                    <a:pt x="94068" y="0"/>
                  </a:moveTo>
                  <a:lnTo>
                    <a:pt x="0" y="94081"/>
                  </a:lnTo>
                  <a:lnTo>
                    <a:pt x="0" y="376300"/>
                  </a:lnTo>
                  <a:lnTo>
                    <a:pt x="94068" y="282232"/>
                  </a:lnTo>
                  <a:lnTo>
                    <a:pt x="94068" y="0"/>
                  </a:lnTo>
                  <a:close/>
                </a:path>
              </a:pathLst>
            </a:custGeom>
            <a:solidFill>
              <a:srgbClr val="C4A3A3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8430" y="3043999"/>
              <a:ext cx="3711575" cy="94615"/>
            </a:xfrm>
            <a:custGeom>
              <a:avLst/>
              <a:gdLst/>
              <a:ahLst/>
              <a:cxnLst/>
              <a:rect l="l" t="t" r="r" b="b"/>
              <a:pathLst>
                <a:path w="3711575" h="94614">
                  <a:moveTo>
                    <a:pt x="3711431" y="0"/>
                  </a:moveTo>
                  <a:lnTo>
                    <a:pt x="94076" y="0"/>
                  </a:lnTo>
                  <a:lnTo>
                    <a:pt x="0" y="94081"/>
                  </a:lnTo>
                  <a:lnTo>
                    <a:pt x="3617362" y="94081"/>
                  </a:lnTo>
                  <a:lnTo>
                    <a:pt x="3711431" y="0"/>
                  </a:lnTo>
                  <a:close/>
                </a:path>
              </a:pathLst>
            </a:custGeom>
            <a:solidFill>
              <a:srgbClr val="F6D5D5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18430" y="3043999"/>
              <a:ext cx="3711575" cy="376555"/>
            </a:xfrm>
            <a:custGeom>
              <a:avLst/>
              <a:gdLst/>
              <a:ahLst/>
              <a:cxnLst/>
              <a:rect l="l" t="t" r="r" b="b"/>
              <a:pathLst>
                <a:path w="3711575" h="376554">
                  <a:moveTo>
                    <a:pt x="0" y="94077"/>
                  </a:moveTo>
                  <a:lnTo>
                    <a:pt x="94076" y="0"/>
                  </a:lnTo>
                  <a:lnTo>
                    <a:pt x="3711432" y="0"/>
                  </a:lnTo>
                  <a:lnTo>
                    <a:pt x="3711432" y="282229"/>
                  </a:lnTo>
                  <a:lnTo>
                    <a:pt x="3617362" y="376302"/>
                  </a:lnTo>
                  <a:lnTo>
                    <a:pt x="0" y="376302"/>
                  </a:lnTo>
                  <a:lnTo>
                    <a:pt x="0" y="94077"/>
                  </a:lnTo>
                  <a:close/>
                </a:path>
                <a:path w="3711575" h="376554">
                  <a:moveTo>
                    <a:pt x="0" y="94077"/>
                  </a:moveTo>
                  <a:lnTo>
                    <a:pt x="3617362" y="94077"/>
                  </a:lnTo>
                  <a:lnTo>
                    <a:pt x="3711432" y="0"/>
                  </a:lnTo>
                </a:path>
                <a:path w="3711575" h="376554">
                  <a:moveTo>
                    <a:pt x="3617362" y="94077"/>
                  </a:moveTo>
                  <a:lnTo>
                    <a:pt x="3617362" y="376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03976" y="2755392"/>
            <a:ext cx="725424" cy="344424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2022513" y="2495803"/>
            <a:ext cx="702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Input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37867" y="3093211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593364" y="3455923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10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460405" y="3203600"/>
            <a:ext cx="810895" cy="85725"/>
          </a:xfrm>
          <a:custGeom>
            <a:avLst/>
            <a:gdLst/>
            <a:ahLst/>
            <a:cxnLst/>
            <a:rect l="l" t="t" r="r" b="b"/>
            <a:pathLst>
              <a:path w="810895" h="85725">
                <a:moveTo>
                  <a:pt x="725614" y="0"/>
                </a:moveTo>
                <a:lnTo>
                  <a:pt x="725047" y="28572"/>
                </a:lnTo>
                <a:lnTo>
                  <a:pt x="739330" y="28854"/>
                </a:lnTo>
                <a:lnTo>
                  <a:pt x="738777" y="57134"/>
                </a:lnTo>
                <a:lnTo>
                  <a:pt x="738771" y="57416"/>
                </a:lnTo>
                <a:lnTo>
                  <a:pt x="724474" y="57416"/>
                </a:lnTo>
                <a:lnTo>
                  <a:pt x="723912" y="85712"/>
                </a:lnTo>
                <a:lnTo>
                  <a:pt x="783419" y="57416"/>
                </a:lnTo>
                <a:lnTo>
                  <a:pt x="738771" y="57416"/>
                </a:lnTo>
                <a:lnTo>
                  <a:pt x="724480" y="57134"/>
                </a:lnTo>
                <a:lnTo>
                  <a:pt x="784013" y="57134"/>
                </a:lnTo>
                <a:lnTo>
                  <a:pt x="810475" y="44551"/>
                </a:lnTo>
                <a:lnTo>
                  <a:pt x="725614" y="0"/>
                </a:lnTo>
                <a:close/>
              </a:path>
              <a:path w="810895" h="85725">
                <a:moveTo>
                  <a:pt x="725047" y="28572"/>
                </a:moveTo>
                <a:lnTo>
                  <a:pt x="724480" y="57134"/>
                </a:lnTo>
                <a:lnTo>
                  <a:pt x="738771" y="57416"/>
                </a:lnTo>
                <a:lnTo>
                  <a:pt x="739330" y="28854"/>
                </a:lnTo>
                <a:lnTo>
                  <a:pt x="725047" y="28572"/>
                </a:lnTo>
                <a:close/>
              </a:path>
              <a:path w="810895" h="85725">
                <a:moveTo>
                  <a:pt x="571" y="14262"/>
                </a:moveTo>
                <a:lnTo>
                  <a:pt x="0" y="42837"/>
                </a:lnTo>
                <a:lnTo>
                  <a:pt x="724480" y="57134"/>
                </a:lnTo>
                <a:lnTo>
                  <a:pt x="725041" y="28854"/>
                </a:lnTo>
                <a:lnTo>
                  <a:pt x="725047" y="28572"/>
                </a:lnTo>
                <a:lnTo>
                  <a:pt x="571" y="14262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90587" y="3188106"/>
            <a:ext cx="819785" cy="85725"/>
          </a:xfrm>
          <a:custGeom>
            <a:avLst/>
            <a:gdLst/>
            <a:ahLst/>
            <a:cxnLst/>
            <a:rect l="l" t="t" r="r" b="b"/>
            <a:pathLst>
              <a:path w="819784" h="85725">
                <a:moveTo>
                  <a:pt x="734085" y="0"/>
                </a:moveTo>
                <a:lnTo>
                  <a:pt x="733678" y="28576"/>
                </a:lnTo>
                <a:lnTo>
                  <a:pt x="747966" y="28778"/>
                </a:lnTo>
                <a:lnTo>
                  <a:pt x="747562" y="57150"/>
                </a:lnTo>
                <a:lnTo>
                  <a:pt x="747560" y="57353"/>
                </a:lnTo>
                <a:lnTo>
                  <a:pt x="733269" y="57353"/>
                </a:lnTo>
                <a:lnTo>
                  <a:pt x="732866" y="85725"/>
                </a:lnTo>
                <a:lnTo>
                  <a:pt x="791677" y="57353"/>
                </a:lnTo>
                <a:lnTo>
                  <a:pt x="747560" y="57353"/>
                </a:lnTo>
                <a:lnTo>
                  <a:pt x="733272" y="57150"/>
                </a:lnTo>
                <a:lnTo>
                  <a:pt x="792097" y="57150"/>
                </a:lnTo>
                <a:lnTo>
                  <a:pt x="819188" y="44081"/>
                </a:lnTo>
                <a:lnTo>
                  <a:pt x="734085" y="0"/>
                </a:lnTo>
                <a:close/>
              </a:path>
              <a:path w="819784" h="85725">
                <a:moveTo>
                  <a:pt x="733678" y="28576"/>
                </a:moveTo>
                <a:lnTo>
                  <a:pt x="733272" y="57150"/>
                </a:lnTo>
                <a:lnTo>
                  <a:pt x="747560" y="57353"/>
                </a:lnTo>
                <a:lnTo>
                  <a:pt x="747966" y="28778"/>
                </a:lnTo>
                <a:lnTo>
                  <a:pt x="733678" y="28576"/>
                </a:lnTo>
                <a:close/>
              </a:path>
              <a:path w="819784" h="85725">
                <a:moveTo>
                  <a:pt x="406" y="18199"/>
                </a:moveTo>
                <a:lnTo>
                  <a:pt x="38" y="44081"/>
                </a:lnTo>
                <a:lnTo>
                  <a:pt x="0" y="46761"/>
                </a:lnTo>
                <a:lnTo>
                  <a:pt x="733272" y="57150"/>
                </a:lnTo>
                <a:lnTo>
                  <a:pt x="733676" y="28778"/>
                </a:lnTo>
                <a:lnTo>
                  <a:pt x="733678" y="28576"/>
                </a:lnTo>
                <a:lnTo>
                  <a:pt x="406" y="18199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Batch</a:t>
            </a:r>
            <a:r>
              <a:rPr spc="-110" dirty="0"/>
              <a:t> </a:t>
            </a:r>
            <a:r>
              <a:rPr spc="-10" dirty="0"/>
              <a:t>Normalization:</a:t>
            </a:r>
            <a:r>
              <a:rPr spc="-105" dirty="0"/>
              <a:t> </a:t>
            </a:r>
            <a:r>
              <a:rPr spc="-130" dirty="0"/>
              <a:t>Test-</a:t>
            </a:r>
            <a:r>
              <a:rPr spc="-20" dirty="0"/>
              <a:t>Time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336" y="2394204"/>
            <a:ext cx="4130675" cy="3494404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58115" marR="650240">
              <a:lnSpc>
                <a:spcPts val="3790"/>
              </a:lnSpc>
              <a:spcBef>
                <a:spcPts val="265"/>
              </a:spcBef>
            </a:pPr>
            <a:r>
              <a:rPr sz="3200" b="1" dirty="0">
                <a:latin typeface="Calibri"/>
                <a:cs typeface="Calibri"/>
              </a:rPr>
              <a:t>Learnable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scale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and </a:t>
            </a:r>
            <a:r>
              <a:rPr sz="3200" b="1" dirty="0">
                <a:latin typeface="Calibri"/>
                <a:cs typeface="Calibri"/>
              </a:rPr>
              <a:t>shift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parameters:</a:t>
            </a:r>
            <a:endParaRPr sz="32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  <a:spcBef>
                <a:spcPts val="1055"/>
              </a:spcBef>
            </a:pPr>
            <a:r>
              <a:rPr sz="4000" dirty="0">
                <a:latin typeface="Cambria Math"/>
                <a:cs typeface="Cambria Math"/>
              </a:rPr>
              <a:t>𝛾,</a:t>
            </a:r>
            <a:r>
              <a:rPr sz="4000" spc="-195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𝛽</a:t>
            </a:r>
            <a:r>
              <a:rPr sz="4000" spc="380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∈</a:t>
            </a:r>
            <a:r>
              <a:rPr sz="4000" spc="250" dirty="0">
                <a:latin typeface="Cambria Math"/>
                <a:cs typeface="Cambria Math"/>
              </a:rPr>
              <a:t> </a:t>
            </a:r>
            <a:r>
              <a:rPr sz="4000" spc="-25" dirty="0">
                <a:latin typeface="Cambria Math"/>
                <a:cs typeface="Cambria Math"/>
              </a:rPr>
              <a:t>ℝ</a:t>
            </a:r>
            <a:r>
              <a:rPr sz="4350" spc="-37" baseline="27777" dirty="0">
                <a:latin typeface="Cambria Math"/>
                <a:cs typeface="Cambria Math"/>
              </a:rPr>
              <a:t>𝐷</a:t>
            </a:r>
            <a:endParaRPr sz="4350" baseline="27777">
              <a:latin typeface="Cambria Math"/>
              <a:cs typeface="Cambria Math"/>
            </a:endParaRPr>
          </a:p>
          <a:p>
            <a:pPr marL="38100" marR="30480">
              <a:lnSpc>
                <a:spcPct val="100299"/>
              </a:lnSpc>
              <a:spcBef>
                <a:spcPts val="2155"/>
              </a:spcBef>
            </a:pPr>
            <a:r>
              <a:rPr sz="3200" dirty="0">
                <a:latin typeface="Calibri"/>
                <a:cs typeface="Calibri"/>
              </a:rPr>
              <a:t>Learning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mbria Math"/>
                <a:cs typeface="Cambria Math"/>
              </a:rPr>
              <a:t>𝛾</a:t>
            </a:r>
            <a:r>
              <a:rPr sz="3200" spc="24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=</a:t>
            </a:r>
            <a:r>
              <a:rPr sz="3200" spc="16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𝜎</a:t>
            </a:r>
            <a:r>
              <a:rPr sz="3200" dirty="0">
                <a:latin typeface="Calibri"/>
                <a:cs typeface="Calibri"/>
              </a:rPr>
              <a:t>,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mbria Math"/>
                <a:cs typeface="Cambria Math"/>
              </a:rPr>
              <a:t>𝛽</a:t>
            </a:r>
            <a:r>
              <a:rPr sz="3200" spc="26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=</a:t>
            </a:r>
            <a:r>
              <a:rPr sz="3200" spc="165" dirty="0">
                <a:latin typeface="Cambria Math"/>
                <a:cs typeface="Cambria Math"/>
              </a:rPr>
              <a:t> </a:t>
            </a:r>
            <a:r>
              <a:rPr sz="3200" spc="-50" dirty="0">
                <a:latin typeface="Cambria Math"/>
                <a:cs typeface="Cambria Math"/>
              </a:rPr>
              <a:t>𝜇 </a:t>
            </a:r>
            <a:r>
              <a:rPr sz="3200" dirty="0">
                <a:latin typeface="Calibri"/>
                <a:cs typeface="Calibri"/>
              </a:rPr>
              <a:t>will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recover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identity </a:t>
            </a:r>
            <a:r>
              <a:rPr sz="3200" dirty="0">
                <a:latin typeface="Calibri"/>
                <a:cs typeface="Calibri"/>
              </a:rPr>
              <a:t>function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(in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expectation)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8488" y="1333500"/>
            <a:ext cx="10115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latin typeface="Calibri"/>
                <a:cs typeface="Calibri"/>
              </a:rPr>
              <a:t>Input</a:t>
            </a:r>
            <a:r>
              <a:rPr sz="2400" b="1" spc="-1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25878" y="1225802"/>
            <a:ext cx="12871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Cambria Math"/>
                <a:cs typeface="Cambria Math"/>
              </a:rPr>
              <a:t>𝑥</a:t>
            </a:r>
            <a:r>
              <a:rPr sz="4000" spc="345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∈</a:t>
            </a:r>
            <a:r>
              <a:rPr sz="4000" spc="225" dirty="0">
                <a:latin typeface="Cambria Math"/>
                <a:cs typeface="Cambria Math"/>
              </a:rPr>
              <a:t> </a:t>
            </a:r>
            <a:r>
              <a:rPr sz="4000" spc="-50" dirty="0">
                <a:latin typeface="Cambria Math"/>
                <a:cs typeface="Cambria Math"/>
              </a:rPr>
              <a:t>ℝ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87052" y="1179577"/>
            <a:ext cx="84391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40" dirty="0">
                <a:latin typeface="Cambria Math"/>
                <a:cs typeface="Cambria Math"/>
              </a:rPr>
              <a:t>𝑁×𝐷</a:t>
            </a:r>
            <a:endParaRPr sz="29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45702" y="5139435"/>
            <a:ext cx="2057400" cy="8851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50"/>
              </a:spcBef>
            </a:pPr>
            <a:r>
              <a:rPr sz="2800" spc="-10" dirty="0">
                <a:latin typeface="Calibri"/>
                <a:cs typeface="Calibri"/>
              </a:rPr>
              <a:t>Output, </a:t>
            </a:r>
            <a:r>
              <a:rPr sz="2800" dirty="0">
                <a:latin typeface="Calibri"/>
                <a:cs typeface="Calibri"/>
              </a:rPr>
              <a:t>Shape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98973" y="5425440"/>
            <a:ext cx="33782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185" dirty="0">
                <a:latin typeface="Cambria Math"/>
                <a:cs typeface="Cambria Math"/>
              </a:rPr>
              <a:t>𝑖,j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58880" y="5228845"/>
            <a:ext cx="28981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07390" algn="l"/>
              </a:tabLst>
            </a:pPr>
            <a:r>
              <a:rPr sz="3200" spc="-50" dirty="0">
                <a:latin typeface="Cambria Math"/>
                <a:cs typeface="Cambria Math"/>
              </a:rPr>
              <a:t>𝑦</a:t>
            </a:r>
            <a:r>
              <a:rPr sz="3200" dirty="0">
                <a:latin typeface="Cambria Math"/>
                <a:cs typeface="Cambria Math"/>
              </a:rPr>
              <a:t>	=</a:t>
            </a:r>
            <a:r>
              <a:rPr sz="3200" spc="204" dirty="0">
                <a:latin typeface="Cambria Math"/>
                <a:cs typeface="Cambria Math"/>
              </a:rPr>
              <a:t> </a:t>
            </a:r>
            <a:r>
              <a:rPr sz="3200" spc="-120" dirty="0">
                <a:latin typeface="Cambria Math"/>
                <a:cs typeface="Cambria Math"/>
              </a:rPr>
              <a:t>𝛾</a:t>
            </a:r>
            <a:r>
              <a:rPr sz="3450" spc="622" baseline="-15700" dirty="0">
                <a:latin typeface="Cambria Math"/>
                <a:cs typeface="Cambria Math"/>
              </a:rPr>
              <a:t>j</a:t>
            </a:r>
            <a:r>
              <a:rPr sz="3200" spc="-1130" dirty="0">
                <a:latin typeface="Cambria Math"/>
                <a:cs typeface="Cambria Math"/>
              </a:rPr>
              <a:t>𝑥</a:t>
            </a:r>
            <a:r>
              <a:rPr sz="3200" spc="170" dirty="0">
                <a:latin typeface="Cambria Math"/>
                <a:cs typeface="Cambria Math"/>
              </a:rPr>
              <a:t>!</a:t>
            </a:r>
            <a:r>
              <a:rPr sz="3450" spc="419" baseline="-15700" dirty="0">
                <a:latin typeface="Cambria Math"/>
                <a:cs typeface="Cambria Math"/>
              </a:rPr>
              <a:t>𝑖</a:t>
            </a:r>
            <a:r>
              <a:rPr sz="3450" spc="277" baseline="-15700" dirty="0">
                <a:latin typeface="Cambria Math"/>
                <a:cs typeface="Cambria Math"/>
              </a:rPr>
              <a:t>,j</a:t>
            </a:r>
            <a:r>
              <a:rPr sz="3450" spc="705" baseline="-1570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</a:t>
            </a:r>
            <a:r>
              <a:rPr sz="3200" spc="20" dirty="0">
                <a:latin typeface="Cambria Math"/>
                <a:cs typeface="Cambria Math"/>
              </a:rPr>
              <a:t> </a:t>
            </a:r>
            <a:r>
              <a:rPr sz="3200" spc="50" dirty="0">
                <a:latin typeface="Cambria Math"/>
                <a:cs typeface="Cambria Math"/>
              </a:rPr>
              <a:t>𝛽</a:t>
            </a:r>
            <a:r>
              <a:rPr sz="3450" spc="75" baseline="-15700" dirty="0">
                <a:latin typeface="Cambria Math"/>
                <a:cs typeface="Cambria Math"/>
              </a:rPr>
              <a:t>j</a:t>
            </a:r>
            <a:endParaRPr sz="3450" baseline="-157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02064" y="1164843"/>
            <a:ext cx="2475230" cy="8851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50"/>
              </a:spcBef>
            </a:pPr>
            <a:r>
              <a:rPr sz="2800" spc="-45" dirty="0">
                <a:latin typeface="Calibri"/>
                <a:cs typeface="Calibri"/>
              </a:rPr>
              <a:t>Per-</a:t>
            </a:r>
            <a:r>
              <a:rPr sz="2800" spc="-10" dirty="0">
                <a:latin typeface="Calibri"/>
                <a:cs typeface="Calibri"/>
              </a:rPr>
              <a:t>channel </a:t>
            </a:r>
            <a:r>
              <a:rPr sz="2800" dirty="0">
                <a:latin typeface="Calibri"/>
                <a:cs typeface="Calibri"/>
              </a:rPr>
              <a:t>mean,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shape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97785" y="3828794"/>
            <a:ext cx="2057400" cy="8820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5"/>
              </a:spcBef>
            </a:pPr>
            <a:r>
              <a:rPr sz="2800" dirty="0">
                <a:latin typeface="Calibri"/>
                <a:cs typeface="Calibri"/>
              </a:rPr>
              <a:t>Normalized</a:t>
            </a:r>
            <a:r>
              <a:rPr sz="2800" spc="-1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x, </a:t>
            </a:r>
            <a:r>
              <a:rPr sz="2800" dirty="0">
                <a:latin typeface="Calibri"/>
                <a:cs typeface="Calibri"/>
              </a:rPr>
              <a:t>Shape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06419" y="2539490"/>
            <a:ext cx="2096770" cy="8851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50"/>
              </a:spcBef>
            </a:pPr>
            <a:r>
              <a:rPr sz="2800" spc="-45" dirty="0">
                <a:latin typeface="Calibri"/>
                <a:cs typeface="Calibri"/>
              </a:rPr>
              <a:t>Per-</a:t>
            </a:r>
            <a:r>
              <a:rPr sz="2800" spc="-10" dirty="0">
                <a:latin typeface="Calibri"/>
                <a:cs typeface="Calibri"/>
              </a:rPr>
              <a:t>channel </a:t>
            </a:r>
            <a:r>
              <a:rPr sz="2800" dirty="0">
                <a:latin typeface="Calibri"/>
                <a:cs typeface="Calibri"/>
              </a:rPr>
              <a:t>std,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shape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03138" y="1508759"/>
            <a:ext cx="1625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415" dirty="0">
                <a:latin typeface="Cambria Math"/>
                <a:cs typeface="Cambria Math"/>
              </a:rPr>
              <a:t>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11608" y="1034209"/>
            <a:ext cx="2009775" cy="1094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75">
              <a:lnSpc>
                <a:spcPts val="2865"/>
              </a:lnSpc>
              <a:tabLst>
                <a:tab pos="914400" algn="l"/>
              </a:tabLst>
            </a:pPr>
            <a:r>
              <a:rPr sz="4800" spc="-75" baseline="-13888" dirty="0">
                <a:latin typeface="Cambria Math"/>
                <a:cs typeface="Cambria Math"/>
              </a:rPr>
              <a:t>1</a:t>
            </a:r>
            <a:r>
              <a:rPr sz="4800" baseline="-13888" dirty="0">
                <a:latin typeface="Cambria Math"/>
                <a:cs typeface="Cambria Math"/>
              </a:rPr>
              <a:t>	</a:t>
            </a:r>
            <a:r>
              <a:rPr sz="2300" dirty="0">
                <a:latin typeface="Cambria Math"/>
                <a:cs typeface="Cambria Math"/>
              </a:rPr>
              <a:t>𝑁</a:t>
            </a:r>
            <a:endParaRPr sz="2300">
              <a:latin typeface="Cambria Math"/>
              <a:cs typeface="Cambria Math"/>
            </a:endParaRPr>
          </a:p>
          <a:p>
            <a:pPr>
              <a:lnSpc>
                <a:spcPts val="3354"/>
              </a:lnSpc>
              <a:spcBef>
                <a:spcPts val="70"/>
              </a:spcBef>
              <a:tabLst>
                <a:tab pos="1484630" algn="l"/>
              </a:tabLst>
            </a:pPr>
            <a:r>
              <a:rPr sz="4800" baseline="-26041" dirty="0">
                <a:latin typeface="Cambria Math"/>
                <a:cs typeface="Cambria Math"/>
              </a:rPr>
              <a:t>𝑁</a:t>
            </a:r>
            <a:r>
              <a:rPr sz="4800" spc="-172" baseline="-26041" dirty="0">
                <a:latin typeface="Cambria Math"/>
                <a:cs typeface="Cambria Math"/>
              </a:rPr>
              <a:t> </a:t>
            </a:r>
            <a:r>
              <a:rPr sz="4800" spc="2677" baseline="11284" dirty="0">
                <a:latin typeface="Cambria Math"/>
                <a:cs typeface="Cambria Math"/>
              </a:rPr>
              <a:t>+</a:t>
            </a:r>
            <a:r>
              <a:rPr sz="4800" baseline="11284" dirty="0">
                <a:latin typeface="Cambria Math"/>
                <a:cs typeface="Cambria Math"/>
              </a:rPr>
              <a:t>	</a:t>
            </a:r>
            <a:r>
              <a:rPr sz="4800" spc="195" baseline="11284" dirty="0">
                <a:latin typeface="Cambria Math"/>
                <a:cs typeface="Cambria Math"/>
              </a:rPr>
              <a:t>𝑥</a:t>
            </a:r>
            <a:r>
              <a:rPr sz="2300" spc="130" dirty="0">
                <a:latin typeface="Cambria Math"/>
                <a:cs typeface="Cambria Math"/>
              </a:rPr>
              <a:t>𝑖,j</a:t>
            </a:r>
            <a:endParaRPr sz="2300">
              <a:latin typeface="Cambria Math"/>
              <a:cs typeface="Cambria Math"/>
            </a:endParaRPr>
          </a:p>
          <a:p>
            <a:pPr marL="914400">
              <a:lnSpc>
                <a:spcPts val="2275"/>
              </a:lnSpc>
            </a:pPr>
            <a:r>
              <a:rPr sz="2300" spc="40" dirty="0">
                <a:latin typeface="Cambria Math"/>
                <a:cs typeface="Cambria Math"/>
              </a:rPr>
              <a:t>𝑖=1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38864" y="2825496"/>
            <a:ext cx="1625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415" dirty="0">
                <a:latin typeface="Cambria Math"/>
                <a:cs typeface="Cambria Math"/>
              </a:rPr>
              <a:t>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56680" y="2335705"/>
            <a:ext cx="3378200" cy="1094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75">
              <a:lnSpc>
                <a:spcPts val="2565"/>
              </a:lnSpc>
              <a:tabLst>
                <a:tab pos="914400" algn="l"/>
                <a:tab pos="3208655" algn="l"/>
              </a:tabLst>
            </a:pPr>
            <a:r>
              <a:rPr sz="4800" spc="-75" baseline="-13888" dirty="0">
                <a:latin typeface="Cambria Math"/>
                <a:cs typeface="Cambria Math"/>
              </a:rPr>
              <a:t>1</a:t>
            </a:r>
            <a:r>
              <a:rPr sz="4800" baseline="-13888" dirty="0">
                <a:latin typeface="Cambria Math"/>
                <a:cs typeface="Cambria Math"/>
              </a:rPr>
              <a:t>	</a:t>
            </a:r>
            <a:r>
              <a:rPr sz="2300" dirty="0">
                <a:latin typeface="Cambria Math"/>
                <a:cs typeface="Cambria Math"/>
              </a:rPr>
              <a:t>𝑁	</a:t>
            </a:r>
            <a:r>
              <a:rPr sz="3450" baseline="-27777" dirty="0">
                <a:latin typeface="Cambria Math"/>
                <a:cs typeface="Cambria Math"/>
              </a:rPr>
              <a:t>2</a:t>
            </a:r>
            <a:endParaRPr sz="3450" baseline="-27777">
              <a:latin typeface="Cambria Math"/>
              <a:cs typeface="Cambria Math"/>
            </a:endParaRPr>
          </a:p>
          <a:p>
            <a:pPr>
              <a:lnSpc>
                <a:spcPts val="3390"/>
              </a:lnSpc>
              <a:tabLst>
                <a:tab pos="1599565" algn="l"/>
              </a:tabLst>
            </a:pPr>
            <a:r>
              <a:rPr sz="4800" baseline="-37326" dirty="0">
                <a:latin typeface="Cambria Math"/>
                <a:cs typeface="Cambria Math"/>
              </a:rPr>
              <a:t>𝑁</a:t>
            </a:r>
            <a:r>
              <a:rPr sz="4800" spc="-172" baseline="-37326" dirty="0">
                <a:latin typeface="Cambria Math"/>
                <a:cs typeface="Cambria Math"/>
              </a:rPr>
              <a:t> </a:t>
            </a:r>
            <a:r>
              <a:rPr sz="3200" spc="1785" dirty="0">
                <a:latin typeface="Cambria Math"/>
                <a:cs typeface="Cambria Math"/>
              </a:rPr>
              <a:t>+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150" dirty="0">
                <a:latin typeface="Cambria Math"/>
                <a:cs typeface="Cambria Math"/>
              </a:rPr>
              <a:t>𝑥</a:t>
            </a:r>
            <a:r>
              <a:rPr sz="3450" spc="225" baseline="-15700" dirty="0">
                <a:latin typeface="Cambria Math"/>
                <a:cs typeface="Cambria Math"/>
              </a:rPr>
              <a:t>𝑖,j</a:t>
            </a:r>
            <a:r>
              <a:rPr sz="3450" spc="660" baseline="-1570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− </a:t>
            </a:r>
            <a:r>
              <a:rPr sz="3200" spc="204" dirty="0">
                <a:latin typeface="Cambria Math"/>
                <a:cs typeface="Cambria Math"/>
              </a:rPr>
              <a:t>𝜇</a:t>
            </a:r>
            <a:r>
              <a:rPr sz="3450" spc="307" baseline="-15700" dirty="0">
                <a:latin typeface="Cambria Math"/>
                <a:cs typeface="Cambria Math"/>
              </a:rPr>
              <a:t>j</a:t>
            </a:r>
            <a:endParaRPr sz="3450" baseline="-15700">
              <a:latin typeface="Cambria Math"/>
              <a:cs typeface="Cambria Math"/>
            </a:endParaRPr>
          </a:p>
          <a:p>
            <a:pPr marL="914400">
              <a:lnSpc>
                <a:spcPts val="2610"/>
              </a:lnSpc>
            </a:pPr>
            <a:r>
              <a:rPr sz="2300" spc="40" dirty="0">
                <a:latin typeface="Cambria Math"/>
                <a:cs typeface="Cambria Math"/>
              </a:rPr>
              <a:t>𝑖=1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30571" y="3944111"/>
            <a:ext cx="33782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185" dirty="0">
                <a:latin typeface="Cambria Math"/>
                <a:cs typeface="Cambria Math"/>
              </a:rPr>
              <a:t>𝑖,j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116269" y="4038536"/>
            <a:ext cx="1435100" cy="25400"/>
          </a:xfrm>
          <a:custGeom>
            <a:avLst/>
            <a:gdLst/>
            <a:ahLst/>
            <a:cxnLst/>
            <a:rect l="l" t="t" r="r" b="b"/>
            <a:pathLst>
              <a:path w="1435100" h="25400">
                <a:moveTo>
                  <a:pt x="1435100" y="0"/>
                </a:moveTo>
                <a:lnTo>
                  <a:pt x="0" y="0"/>
                </a:lnTo>
                <a:lnTo>
                  <a:pt x="0" y="25400"/>
                </a:lnTo>
                <a:lnTo>
                  <a:pt x="1435100" y="25400"/>
                </a:lnTo>
                <a:lnTo>
                  <a:pt x="1435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993220" y="3506725"/>
            <a:ext cx="2574925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6490">
              <a:lnSpc>
                <a:spcPts val="2870"/>
              </a:lnSpc>
              <a:spcBef>
                <a:spcPts val="100"/>
              </a:spcBef>
            </a:pPr>
            <a:r>
              <a:rPr sz="4800" spc="225" baseline="11284" dirty="0">
                <a:latin typeface="Cambria Math"/>
                <a:cs typeface="Cambria Math"/>
              </a:rPr>
              <a:t>𝑥</a:t>
            </a:r>
            <a:r>
              <a:rPr sz="2300" spc="150" dirty="0">
                <a:latin typeface="Cambria Math"/>
                <a:cs typeface="Cambria Math"/>
              </a:rPr>
              <a:t>𝑖,j</a:t>
            </a:r>
            <a:r>
              <a:rPr sz="2300" spc="440" dirty="0">
                <a:latin typeface="Cambria Math"/>
                <a:cs typeface="Cambria Math"/>
              </a:rPr>
              <a:t> </a:t>
            </a:r>
            <a:r>
              <a:rPr sz="4800" baseline="11284" dirty="0">
                <a:latin typeface="Cambria Math"/>
                <a:cs typeface="Cambria Math"/>
              </a:rPr>
              <a:t>− </a:t>
            </a:r>
            <a:r>
              <a:rPr sz="4800" spc="307" baseline="11284" dirty="0">
                <a:latin typeface="Cambria Math"/>
                <a:cs typeface="Cambria Math"/>
              </a:rPr>
              <a:t>𝜇</a:t>
            </a:r>
            <a:r>
              <a:rPr sz="2300" spc="204" dirty="0">
                <a:latin typeface="Cambria Math"/>
                <a:cs typeface="Cambria Math"/>
              </a:rPr>
              <a:t>j</a:t>
            </a:r>
            <a:endParaRPr sz="2300">
              <a:latin typeface="Cambria Math"/>
              <a:cs typeface="Cambria Math"/>
            </a:endParaRPr>
          </a:p>
          <a:p>
            <a:pPr marL="38100">
              <a:lnSpc>
                <a:spcPts val="2870"/>
              </a:lnSpc>
              <a:tabLst>
                <a:tab pos="704850" algn="l"/>
              </a:tabLst>
            </a:pPr>
            <a:r>
              <a:rPr sz="3200" spc="-1150" dirty="0">
                <a:latin typeface="Cambria Math"/>
                <a:cs typeface="Cambria Math"/>
              </a:rPr>
              <a:t>𝑥</a:t>
            </a:r>
            <a:r>
              <a:rPr sz="3200" spc="165" dirty="0">
                <a:latin typeface="Cambria Math"/>
                <a:cs typeface="Cambria Math"/>
              </a:rPr>
              <a:t>!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=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121247" y="4140136"/>
            <a:ext cx="1430655" cy="907415"/>
          </a:xfrm>
          <a:custGeom>
            <a:avLst/>
            <a:gdLst/>
            <a:ahLst/>
            <a:cxnLst/>
            <a:rect l="l" t="t" r="r" b="b"/>
            <a:pathLst>
              <a:path w="1430654" h="907414">
                <a:moveTo>
                  <a:pt x="1430121" y="0"/>
                </a:moveTo>
                <a:lnTo>
                  <a:pt x="299821" y="0"/>
                </a:lnTo>
                <a:lnTo>
                  <a:pt x="299821" y="596"/>
                </a:lnTo>
                <a:lnTo>
                  <a:pt x="251028" y="596"/>
                </a:lnTo>
                <a:lnTo>
                  <a:pt x="168478" y="835025"/>
                </a:lnTo>
                <a:lnTo>
                  <a:pt x="68859" y="650671"/>
                </a:lnTo>
                <a:lnTo>
                  <a:pt x="0" y="686981"/>
                </a:lnTo>
                <a:lnTo>
                  <a:pt x="7747" y="701078"/>
                </a:lnTo>
                <a:lnTo>
                  <a:pt x="44056" y="682028"/>
                </a:lnTo>
                <a:lnTo>
                  <a:pt x="166497" y="907059"/>
                </a:lnTo>
                <a:lnTo>
                  <a:pt x="184950" y="907059"/>
                </a:lnTo>
                <a:lnTo>
                  <a:pt x="273253" y="26987"/>
                </a:lnTo>
                <a:lnTo>
                  <a:pt x="312940" y="26987"/>
                </a:lnTo>
                <a:lnTo>
                  <a:pt x="312940" y="25400"/>
                </a:lnTo>
                <a:lnTo>
                  <a:pt x="1430121" y="25400"/>
                </a:lnTo>
                <a:lnTo>
                  <a:pt x="14301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580771" y="4514088"/>
            <a:ext cx="1625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415" dirty="0">
                <a:latin typeface="Cambria Math"/>
                <a:cs typeface="Cambria Math"/>
              </a:rPr>
              <a:t>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81203" y="4287013"/>
            <a:ext cx="11957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spc="110" dirty="0">
                <a:latin typeface="Cambria Math"/>
                <a:cs typeface="Cambria Math"/>
              </a:rPr>
              <a:t>𝜎</a:t>
            </a:r>
            <a:r>
              <a:rPr sz="3450" spc="165" baseline="28985" dirty="0">
                <a:latin typeface="Cambria Math"/>
                <a:cs typeface="Cambria Math"/>
              </a:rPr>
              <a:t>2</a:t>
            </a:r>
            <a:r>
              <a:rPr sz="3450" spc="540" baseline="2898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 </a:t>
            </a:r>
            <a:r>
              <a:rPr sz="3200" spc="-50" dirty="0">
                <a:latin typeface="Cambria Math"/>
                <a:cs typeface="Cambria Math"/>
              </a:rPr>
              <a:t>𝜀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997219" y="1009916"/>
            <a:ext cx="2941320" cy="1263015"/>
          </a:xfrm>
          <a:custGeom>
            <a:avLst/>
            <a:gdLst/>
            <a:ahLst/>
            <a:cxnLst/>
            <a:rect l="l" t="t" r="r" b="b"/>
            <a:pathLst>
              <a:path w="2941320" h="1263014">
                <a:moveTo>
                  <a:pt x="2940761" y="0"/>
                </a:moveTo>
                <a:lnTo>
                  <a:pt x="0" y="0"/>
                </a:lnTo>
                <a:lnTo>
                  <a:pt x="0" y="1262468"/>
                </a:lnTo>
                <a:lnTo>
                  <a:pt x="2940761" y="1262468"/>
                </a:lnTo>
                <a:lnTo>
                  <a:pt x="29407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180888" y="1054100"/>
            <a:ext cx="3511550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7894">
              <a:lnSpc>
                <a:spcPts val="2445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(Running)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average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3404"/>
              </a:lnSpc>
              <a:tabLst>
                <a:tab pos="514350" algn="l"/>
              </a:tabLst>
            </a:pPr>
            <a:r>
              <a:rPr sz="3200" spc="-50" dirty="0">
                <a:latin typeface="Cambria Math"/>
                <a:cs typeface="Cambria Math"/>
              </a:rPr>
              <a:t>𝜇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=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06388" y="1422908"/>
            <a:ext cx="232791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latin typeface="Calibri"/>
                <a:cs typeface="Calibri"/>
              </a:rPr>
              <a:t>values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seen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during training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997219" y="2291829"/>
            <a:ext cx="3800475" cy="1263015"/>
          </a:xfrm>
          <a:custGeom>
            <a:avLst/>
            <a:gdLst/>
            <a:ahLst/>
            <a:cxnLst/>
            <a:rect l="l" t="t" r="r" b="b"/>
            <a:pathLst>
              <a:path w="3800475" h="1263014">
                <a:moveTo>
                  <a:pt x="3800030" y="0"/>
                </a:moveTo>
                <a:lnTo>
                  <a:pt x="0" y="0"/>
                </a:lnTo>
                <a:lnTo>
                  <a:pt x="0" y="1262481"/>
                </a:lnTo>
                <a:lnTo>
                  <a:pt x="3800030" y="1262481"/>
                </a:lnTo>
                <a:lnTo>
                  <a:pt x="38000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039283" y="2415541"/>
            <a:ext cx="37757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600710" algn="l"/>
                <a:tab pos="1079500" algn="l"/>
              </a:tabLst>
            </a:pPr>
            <a:r>
              <a:rPr sz="4800" spc="127" baseline="-26909" dirty="0">
                <a:latin typeface="Cambria Math"/>
                <a:cs typeface="Cambria Math"/>
              </a:rPr>
              <a:t>𝜎</a:t>
            </a:r>
            <a:r>
              <a:rPr sz="3450" spc="127" baseline="-6038" dirty="0">
                <a:latin typeface="Cambria Math"/>
                <a:cs typeface="Cambria Math"/>
              </a:rPr>
              <a:t>2</a:t>
            </a:r>
            <a:r>
              <a:rPr sz="3450" baseline="-6038" dirty="0">
                <a:latin typeface="Cambria Math"/>
                <a:cs typeface="Cambria Math"/>
              </a:rPr>
              <a:t>	</a:t>
            </a:r>
            <a:r>
              <a:rPr sz="4800" spc="-75" baseline="-26909" dirty="0">
                <a:latin typeface="Cambria Math"/>
                <a:cs typeface="Cambria Math"/>
              </a:rPr>
              <a:t>=</a:t>
            </a:r>
            <a:r>
              <a:rPr sz="4800" baseline="-26909" dirty="0">
                <a:latin typeface="Cambria Math"/>
                <a:cs typeface="Cambria Math"/>
              </a:rPr>
              <a:t>	</a:t>
            </a:r>
            <a:r>
              <a:rPr sz="2500" dirty="0">
                <a:latin typeface="Calibri"/>
                <a:cs typeface="Calibri"/>
              </a:rPr>
              <a:t>(Running)</a:t>
            </a:r>
            <a:r>
              <a:rPr sz="2500" spc="-9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average</a:t>
            </a:r>
            <a:r>
              <a:rPr sz="2500" spc="-8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of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80</a:t>
            </a:fld>
            <a:endParaRPr spc="-25" dirty="0"/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28" name="object 28"/>
          <p:cNvSpPr txBox="1"/>
          <p:nvPr/>
        </p:nvSpPr>
        <p:spPr>
          <a:xfrm>
            <a:off x="6106388" y="2885439"/>
            <a:ext cx="347662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Calibri"/>
                <a:cs typeface="Calibri"/>
              </a:rPr>
              <a:t>values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seen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during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training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Batch</a:t>
            </a:r>
            <a:r>
              <a:rPr spc="-110" dirty="0"/>
              <a:t> </a:t>
            </a:r>
            <a:r>
              <a:rPr spc="-10" dirty="0"/>
              <a:t>Normalization:</a:t>
            </a:r>
            <a:r>
              <a:rPr spc="-105" dirty="0"/>
              <a:t> </a:t>
            </a:r>
            <a:r>
              <a:rPr spc="-130" dirty="0"/>
              <a:t>Test-</a:t>
            </a:r>
            <a:r>
              <a:rPr spc="-20" dirty="0"/>
              <a:t>Time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8964" y="2394204"/>
            <a:ext cx="3774440" cy="239268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53975" marR="397510">
              <a:lnSpc>
                <a:spcPts val="3790"/>
              </a:lnSpc>
              <a:spcBef>
                <a:spcPts val="265"/>
              </a:spcBef>
            </a:pPr>
            <a:r>
              <a:rPr sz="3200" b="1" dirty="0">
                <a:latin typeface="Calibri"/>
                <a:cs typeface="Calibri"/>
              </a:rPr>
              <a:t>Learnable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scale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and </a:t>
            </a:r>
            <a:r>
              <a:rPr sz="3200" b="1" dirty="0">
                <a:latin typeface="Calibri"/>
                <a:cs typeface="Calibri"/>
              </a:rPr>
              <a:t>shift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parameters:</a:t>
            </a:r>
            <a:endParaRPr sz="3200">
              <a:latin typeface="Calibri"/>
              <a:cs typeface="Calibri"/>
            </a:endParaRPr>
          </a:p>
          <a:p>
            <a:pPr marL="652780">
              <a:lnSpc>
                <a:spcPct val="100000"/>
              </a:lnSpc>
              <a:spcBef>
                <a:spcPts val="1055"/>
              </a:spcBef>
            </a:pPr>
            <a:r>
              <a:rPr sz="4000" dirty="0">
                <a:latin typeface="Cambria Math"/>
                <a:cs typeface="Cambria Math"/>
              </a:rPr>
              <a:t>𝛾,</a:t>
            </a:r>
            <a:r>
              <a:rPr sz="4000" spc="-195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𝛽</a:t>
            </a:r>
            <a:r>
              <a:rPr sz="4000" spc="380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∈</a:t>
            </a:r>
            <a:r>
              <a:rPr sz="4000" spc="250" dirty="0">
                <a:latin typeface="Cambria Math"/>
                <a:cs typeface="Cambria Math"/>
              </a:rPr>
              <a:t> </a:t>
            </a:r>
            <a:r>
              <a:rPr sz="4000" spc="-25" dirty="0">
                <a:latin typeface="Cambria Math"/>
                <a:cs typeface="Cambria Math"/>
              </a:rPr>
              <a:t>ℝ</a:t>
            </a:r>
            <a:r>
              <a:rPr sz="4350" spc="-37" baseline="27777" dirty="0">
                <a:latin typeface="Cambria Math"/>
                <a:cs typeface="Cambria Math"/>
              </a:rPr>
              <a:t>𝐷</a:t>
            </a:r>
            <a:endParaRPr sz="4350" baseline="27777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1680"/>
              </a:spcBef>
            </a:pPr>
            <a:r>
              <a:rPr sz="2800" dirty="0">
                <a:solidFill>
                  <a:srgbClr val="6AA74E"/>
                </a:solidFill>
                <a:latin typeface="Calibri"/>
                <a:cs typeface="Calibri"/>
              </a:rPr>
              <a:t>During</a:t>
            </a:r>
            <a:r>
              <a:rPr sz="2800" spc="-85" dirty="0">
                <a:solidFill>
                  <a:srgbClr val="6AA74E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AA74E"/>
                </a:solidFill>
                <a:latin typeface="Calibri"/>
                <a:cs typeface="Calibri"/>
              </a:rPr>
              <a:t>testing</a:t>
            </a:r>
            <a:r>
              <a:rPr sz="2800" spc="-90" dirty="0">
                <a:solidFill>
                  <a:srgbClr val="6AA74E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AA74E"/>
                </a:solidFill>
                <a:latin typeface="Calibri"/>
                <a:cs typeface="Calibri"/>
              </a:rPr>
              <a:t>batchnorm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8488" y="1333500"/>
            <a:ext cx="10115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latin typeface="Calibri"/>
                <a:cs typeface="Calibri"/>
              </a:rPr>
              <a:t>Input</a:t>
            </a:r>
            <a:r>
              <a:rPr sz="2400" b="1" spc="-1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25878" y="1225802"/>
            <a:ext cx="12871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Cambria Math"/>
                <a:cs typeface="Cambria Math"/>
              </a:rPr>
              <a:t>𝑥</a:t>
            </a:r>
            <a:r>
              <a:rPr sz="4000" spc="345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∈</a:t>
            </a:r>
            <a:r>
              <a:rPr sz="4000" spc="225" dirty="0">
                <a:latin typeface="Cambria Math"/>
                <a:cs typeface="Cambria Math"/>
              </a:rPr>
              <a:t> </a:t>
            </a:r>
            <a:r>
              <a:rPr sz="4000" spc="-50" dirty="0">
                <a:latin typeface="Cambria Math"/>
                <a:cs typeface="Cambria Math"/>
              </a:rPr>
              <a:t>ℝ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87052" y="1179577"/>
            <a:ext cx="84391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40" dirty="0">
                <a:latin typeface="Cambria Math"/>
                <a:cs typeface="Cambria Math"/>
              </a:rPr>
              <a:t>𝑁×𝐷</a:t>
            </a:r>
            <a:endParaRPr sz="29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45702" y="5139435"/>
            <a:ext cx="2057400" cy="8851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50"/>
              </a:spcBef>
            </a:pPr>
            <a:r>
              <a:rPr sz="2800" spc="-10" dirty="0">
                <a:latin typeface="Calibri"/>
                <a:cs typeface="Calibri"/>
              </a:rPr>
              <a:t>Output, </a:t>
            </a:r>
            <a:r>
              <a:rPr sz="2800" dirty="0">
                <a:latin typeface="Calibri"/>
                <a:cs typeface="Calibri"/>
              </a:rPr>
              <a:t>Shape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02064" y="1164843"/>
            <a:ext cx="2475230" cy="8851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50"/>
              </a:spcBef>
            </a:pPr>
            <a:r>
              <a:rPr sz="2800" spc="-45" dirty="0">
                <a:latin typeface="Calibri"/>
                <a:cs typeface="Calibri"/>
              </a:rPr>
              <a:t>Per-</a:t>
            </a:r>
            <a:r>
              <a:rPr sz="2800" spc="-10" dirty="0">
                <a:latin typeface="Calibri"/>
                <a:cs typeface="Calibri"/>
              </a:rPr>
              <a:t>channel </a:t>
            </a:r>
            <a:r>
              <a:rPr sz="2800" dirty="0">
                <a:latin typeface="Calibri"/>
                <a:cs typeface="Calibri"/>
              </a:rPr>
              <a:t>mean,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shape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97785" y="3828794"/>
            <a:ext cx="2057400" cy="8820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5"/>
              </a:spcBef>
            </a:pPr>
            <a:r>
              <a:rPr sz="2800" dirty="0">
                <a:latin typeface="Calibri"/>
                <a:cs typeface="Calibri"/>
              </a:rPr>
              <a:t>Normalized</a:t>
            </a:r>
            <a:r>
              <a:rPr sz="2800" spc="-1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x, </a:t>
            </a:r>
            <a:r>
              <a:rPr sz="2800" dirty="0">
                <a:latin typeface="Calibri"/>
                <a:cs typeface="Calibri"/>
              </a:rPr>
              <a:t>Shape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06419" y="2539490"/>
            <a:ext cx="2096770" cy="8851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50"/>
              </a:spcBef>
            </a:pPr>
            <a:r>
              <a:rPr sz="2800" spc="-45" dirty="0">
                <a:latin typeface="Calibri"/>
                <a:cs typeface="Calibri"/>
              </a:rPr>
              <a:t>Per-</a:t>
            </a:r>
            <a:r>
              <a:rPr sz="2800" spc="-10" dirty="0">
                <a:latin typeface="Calibri"/>
                <a:cs typeface="Calibri"/>
              </a:rPr>
              <a:t>channel </a:t>
            </a:r>
            <a:r>
              <a:rPr sz="2800" dirty="0">
                <a:latin typeface="Calibri"/>
                <a:cs typeface="Calibri"/>
              </a:rPr>
              <a:t>std,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shape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03138" y="1508759"/>
            <a:ext cx="1625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415" dirty="0">
                <a:latin typeface="Cambria Math"/>
                <a:cs typeface="Cambria Math"/>
              </a:rPr>
              <a:t>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11608" y="1034209"/>
            <a:ext cx="2009775" cy="1094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75">
              <a:lnSpc>
                <a:spcPts val="2865"/>
              </a:lnSpc>
              <a:tabLst>
                <a:tab pos="914400" algn="l"/>
              </a:tabLst>
            </a:pPr>
            <a:r>
              <a:rPr sz="4800" spc="-75" baseline="-13888" dirty="0">
                <a:latin typeface="Cambria Math"/>
                <a:cs typeface="Cambria Math"/>
              </a:rPr>
              <a:t>1</a:t>
            </a:r>
            <a:r>
              <a:rPr sz="4800" baseline="-13888" dirty="0">
                <a:latin typeface="Cambria Math"/>
                <a:cs typeface="Cambria Math"/>
              </a:rPr>
              <a:t>	</a:t>
            </a:r>
            <a:r>
              <a:rPr sz="2300" dirty="0">
                <a:latin typeface="Cambria Math"/>
                <a:cs typeface="Cambria Math"/>
              </a:rPr>
              <a:t>𝑁</a:t>
            </a:r>
            <a:endParaRPr sz="2300">
              <a:latin typeface="Cambria Math"/>
              <a:cs typeface="Cambria Math"/>
            </a:endParaRPr>
          </a:p>
          <a:p>
            <a:pPr>
              <a:lnSpc>
                <a:spcPts val="3354"/>
              </a:lnSpc>
              <a:spcBef>
                <a:spcPts val="70"/>
              </a:spcBef>
              <a:tabLst>
                <a:tab pos="1484630" algn="l"/>
              </a:tabLst>
            </a:pPr>
            <a:r>
              <a:rPr sz="4800" baseline="-26041" dirty="0">
                <a:latin typeface="Cambria Math"/>
                <a:cs typeface="Cambria Math"/>
              </a:rPr>
              <a:t>𝑁</a:t>
            </a:r>
            <a:r>
              <a:rPr sz="4800" spc="-172" baseline="-26041" dirty="0">
                <a:latin typeface="Cambria Math"/>
                <a:cs typeface="Cambria Math"/>
              </a:rPr>
              <a:t> </a:t>
            </a:r>
            <a:r>
              <a:rPr sz="4800" spc="2677" baseline="11284" dirty="0">
                <a:latin typeface="Cambria Math"/>
                <a:cs typeface="Cambria Math"/>
              </a:rPr>
              <a:t>+</a:t>
            </a:r>
            <a:r>
              <a:rPr sz="4800" baseline="11284" dirty="0">
                <a:latin typeface="Cambria Math"/>
                <a:cs typeface="Cambria Math"/>
              </a:rPr>
              <a:t>	</a:t>
            </a:r>
            <a:r>
              <a:rPr sz="4800" spc="195" baseline="11284" dirty="0">
                <a:latin typeface="Cambria Math"/>
                <a:cs typeface="Cambria Math"/>
              </a:rPr>
              <a:t>𝑥</a:t>
            </a:r>
            <a:r>
              <a:rPr sz="2300" spc="130" dirty="0">
                <a:latin typeface="Cambria Math"/>
                <a:cs typeface="Cambria Math"/>
              </a:rPr>
              <a:t>𝑖,j</a:t>
            </a:r>
            <a:endParaRPr sz="2300">
              <a:latin typeface="Cambria Math"/>
              <a:cs typeface="Cambria Math"/>
            </a:endParaRPr>
          </a:p>
          <a:p>
            <a:pPr marL="914400">
              <a:lnSpc>
                <a:spcPts val="2275"/>
              </a:lnSpc>
            </a:pPr>
            <a:r>
              <a:rPr sz="2300" spc="40" dirty="0">
                <a:latin typeface="Cambria Math"/>
                <a:cs typeface="Cambria Math"/>
              </a:rPr>
              <a:t>𝑖=1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38864" y="2825496"/>
            <a:ext cx="1625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415" dirty="0">
                <a:latin typeface="Cambria Math"/>
                <a:cs typeface="Cambria Math"/>
              </a:rPr>
              <a:t>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56680" y="2335705"/>
            <a:ext cx="3378200" cy="1094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75">
              <a:lnSpc>
                <a:spcPts val="2565"/>
              </a:lnSpc>
              <a:tabLst>
                <a:tab pos="914400" algn="l"/>
                <a:tab pos="3208655" algn="l"/>
              </a:tabLst>
            </a:pPr>
            <a:r>
              <a:rPr sz="4800" spc="-75" baseline="-13888" dirty="0">
                <a:latin typeface="Cambria Math"/>
                <a:cs typeface="Cambria Math"/>
              </a:rPr>
              <a:t>1</a:t>
            </a:r>
            <a:r>
              <a:rPr sz="4800" baseline="-13888" dirty="0">
                <a:latin typeface="Cambria Math"/>
                <a:cs typeface="Cambria Math"/>
              </a:rPr>
              <a:t>	</a:t>
            </a:r>
            <a:r>
              <a:rPr sz="2300" dirty="0">
                <a:latin typeface="Cambria Math"/>
                <a:cs typeface="Cambria Math"/>
              </a:rPr>
              <a:t>𝑁	</a:t>
            </a:r>
            <a:r>
              <a:rPr sz="3450" baseline="-27777" dirty="0">
                <a:latin typeface="Cambria Math"/>
                <a:cs typeface="Cambria Math"/>
              </a:rPr>
              <a:t>2</a:t>
            </a:r>
            <a:endParaRPr sz="3450" baseline="-27777">
              <a:latin typeface="Cambria Math"/>
              <a:cs typeface="Cambria Math"/>
            </a:endParaRPr>
          </a:p>
          <a:p>
            <a:pPr>
              <a:lnSpc>
                <a:spcPts val="3390"/>
              </a:lnSpc>
              <a:tabLst>
                <a:tab pos="1599565" algn="l"/>
              </a:tabLst>
            </a:pPr>
            <a:r>
              <a:rPr sz="4800" baseline="-37326" dirty="0">
                <a:latin typeface="Cambria Math"/>
                <a:cs typeface="Cambria Math"/>
              </a:rPr>
              <a:t>𝑁</a:t>
            </a:r>
            <a:r>
              <a:rPr sz="4800" spc="-172" baseline="-37326" dirty="0">
                <a:latin typeface="Cambria Math"/>
                <a:cs typeface="Cambria Math"/>
              </a:rPr>
              <a:t> </a:t>
            </a:r>
            <a:r>
              <a:rPr sz="3200" spc="1785" dirty="0">
                <a:latin typeface="Cambria Math"/>
                <a:cs typeface="Cambria Math"/>
              </a:rPr>
              <a:t>+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150" dirty="0">
                <a:latin typeface="Cambria Math"/>
                <a:cs typeface="Cambria Math"/>
              </a:rPr>
              <a:t>𝑥</a:t>
            </a:r>
            <a:r>
              <a:rPr sz="3450" spc="225" baseline="-15700" dirty="0">
                <a:latin typeface="Cambria Math"/>
                <a:cs typeface="Cambria Math"/>
              </a:rPr>
              <a:t>𝑖,j</a:t>
            </a:r>
            <a:r>
              <a:rPr sz="3450" spc="660" baseline="-1570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− </a:t>
            </a:r>
            <a:r>
              <a:rPr sz="3200" spc="204" dirty="0">
                <a:latin typeface="Cambria Math"/>
                <a:cs typeface="Cambria Math"/>
              </a:rPr>
              <a:t>𝜇</a:t>
            </a:r>
            <a:r>
              <a:rPr sz="3450" spc="307" baseline="-15700" dirty="0">
                <a:latin typeface="Cambria Math"/>
                <a:cs typeface="Cambria Math"/>
              </a:rPr>
              <a:t>j</a:t>
            </a:r>
            <a:endParaRPr sz="3450" baseline="-15700">
              <a:latin typeface="Cambria Math"/>
              <a:cs typeface="Cambria Math"/>
            </a:endParaRPr>
          </a:p>
          <a:p>
            <a:pPr marL="914400">
              <a:lnSpc>
                <a:spcPts val="2610"/>
              </a:lnSpc>
            </a:pPr>
            <a:r>
              <a:rPr sz="2300" spc="40" dirty="0">
                <a:latin typeface="Cambria Math"/>
                <a:cs typeface="Cambria Math"/>
              </a:rPr>
              <a:t>𝑖=1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30571" y="3944111"/>
            <a:ext cx="33782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185" dirty="0">
                <a:latin typeface="Cambria Math"/>
                <a:cs typeface="Cambria Math"/>
              </a:rPr>
              <a:t>𝑖,j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16269" y="4038536"/>
            <a:ext cx="1435100" cy="25400"/>
          </a:xfrm>
          <a:custGeom>
            <a:avLst/>
            <a:gdLst/>
            <a:ahLst/>
            <a:cxnLst/>
            <a:rect l="l" t="t" r="r" b="b"/>
            <a:pathLst>
              <a:path w="1435100" h="25400">
                <a:moveTo>
                  <a:pt x="1435100" y="0"/>
                </a:moveTo>
                <a:lnTo>
                  <a:pt x="0" y="0"/>
                </a:lnTo>
                <a:lnTo>
                  <a:pt x="0" y="25400"/>
                </a:lnTo>
                <a:lnTo>
                  <a:pt x="1435100" y="25400"/>
                </a:lnTo>
                <a:lnTo>
                  <a:pt x="1435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993220" y="3506725"/>
            <a:ext cx="2574925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6490">
              <a:lnSpc>
                <a:spcPts val="2870"/>
              </a:lnSpc>
              <a:spcBef>
                <a:spcPts val="100"/>
              </a:spcBef>
            </a:pPr>
            <a:r>
              <a:rPr sz="4800" spc="225" baseline="11284" dirty="0">
                <a:latin typeface="Cambria Math"/>
                <a:cs typeface="Cambria Math"/>
              </a:rPr>
              <a:t>𝑥</a:t>
            </a:r>
            <a:r>
              <a:rPr sz="2300" spc="150" dirty="0">
                <a:latin typeface="Cambria Math"/>
                <a:cs typeface="Cambria Math"/>
              </a:rPr>
              <a:t>𝑖,j</a:t>
            </a:r>
            <a:r>
              <a:rPr sz="2300" spc="440" dirty="0">
                <a:latin typeface="Cambria Math"/>
                <a:cs typeface="Cambria Math"/>
              </a:rPr>
              <a:t> </a:t>
            </a:r>
            <a:r>
              <a:rPr sz="4800" baseline="11284" dirty="0">
                <a:latin typeface="Cambria Math"/>
                <a:cs typeface="Cambria Math"/>
              </a:rPr>
              <a:t>− </a:t>
            </a:r>
            <a:r>
              <a:rPr sz="4800" spc="307" baseline="11284" dirty="0">
                <a:latin typeface="Cambria Math"/>
                <a:cs typeface="Cambria Math"/>
              </a:rPr>
              <a:t>𝜇</a:t>
            </a:r>
            <a:r>
              <a:rPr sz="2300" spc="204" dirty="0">
                <a:latin typeface="Cambria Math"/>
                <a:cs typeface="Cambria Math"/>
              </a:rPr>
              <a:t>j</a:t>
            </a:r>
            <a:endParaRPr sz="2300">
              <a:latin typeface="Cambria Math"/>
              <a:cs typeface="Cambria Math"/>
            </a:endParaRPr>
          </a:p>
          <a:p>
            <a:pPr marL="38100">
              <a:lnSpc>
                <a:spcPts val="2870"/>
              </a:lnSpc>
              <a:tabLst>
                <a:tab pos="704850" algn="l"/>
              </a:tabLst>
            </a:pPr>
            <a:r>
              <a:rPr sz="3200" spc="-1150" dirty="0">
                <a:latin typeface="Cambria Math"/>
                <a:cs typeface="Cambria Math"/>
              </a:rPr>
              <a:t>𝑥</a:t>
            </a:r>
            <a:r>
              <a:rPr sz="3200" spc="165" dirty="0">
                <a:latin typeface="Cambria Math"/>
                <a:cs typeface="Cambria Math"/>
              </a:rPr>
              <a:t>!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=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121247" y="4140136"/>
            <a:ext cx="1430655" cy="907415"/>
          </a:xfrm>
          <a:custGeom>
            <a:avLst/>
            <a:gdLst/>
            <a:ahLst/>
            <a:cxnLst/>
            <a:rect l="l" t="t" r="r" b="b"/>
            <a:pathLst>
              <a:path w="1430654" h="907414">
                <a:moveTo>
                  <a:pt x="1430121" y="0"/>
                </a:moveTo>
                <a:lnTo>
                  <a:pt x="299821" y="0"/>
                </a:lnTo>
                <a:lnTo>
                  <a:pt x="299821" y="596"/>
                </a:lnTo>
                <a:lnTo>
                  <a:pt x="251028" y="596"/>
                </a:lnTo>
                <a:lnTo>
                  <a:pt x="168478" y="835025"/>
                </a:lnTo>
                <a:lnTo>
                  <a:pt x="68859" y="650671"/>
                </a:lnTo>
                <a:lnTo>
                  <a:pt x="0" y="686981"/>
                </a:lnTo>
                <a:lnTo>
                  <a:pt x="7747" y="701078"/>
                </a:lnTo>
                <a:lnTo>
                  <a:pt x="44056" y="682028"/>
                </a:lnTo>
                <a:lnTo>
                  <a:pt x="166497" y="907059"/>
                </a:lnTo>
                <a:lnTo>
                  <a:pt x="184950" y="907059"/>
                </a:lnTo>
                <a:lnTo>
                  <a:pt x="273253" y="26987"/>
                </a:lnTo>
                <a:lnTo>
                  <a:pt x="312940" y="26987"/>
                </a:lnTo>
                <a:lnTo>
                  <a:pt x="312940" y="25400"/>
                </a:lnTo>
                <a:lnTo>
                  <a:pt x="1430121" y="25400"/>
                </a:lnTo>
                <a:lnTo>
                  <a:pt x="14301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580771" y="4514088"/>
            <a:ext cx="1625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415" dirty="0">
                <a:latin typeface="Cambria Math"/>
                <a:cs typeface="Cambria Math"/>
              </a:rPr>
              <a:t>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81203" y="4287013"/>
            <a:ext cx="11957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spc="110" dirty="0">
                <a:latin typeface="Cambria Math"/>
                <a:cs typeface="Cambria Math"/>
              </a:rPr>
              <a:t>𝜎</a:t>
            </a:r>
            <a:r>
              <a:rPr sz="3450" spc="165" baseline="28985" dirty="0">
                <a:latin typeface="Cambria Math"/>
                <a:cs typeface="Cambria Math"/>
              </a:rPr>
              <a:t>2</a:t>
            </a:r>
            <a:r>
              <a:rPr sz="3450" spc="540" baseline="2898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 </a:t>
            </a:r>
            <a:r>
              <a:rPr sz="3200" spc="-50" dirty="0">
                <a:latin typeface="Cambria Math"/>
                <a:cs typeface="Cambria Math"/>
              </a:rPr>
              <a:t>𝜀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997219" y="1009916"/>
            <a:ext cx="2941320" cy="1263015"/>
          </a:xfrm>
          <a:custGeom>
            <a:avLst/>
            <a:gdLst/>
            <a:ahLst/>
            <a:cxnLst/>
            <a:rect l="l" t="t" r="r" b="b"/>
            <a:pathLst>
              <a:path w="2941320" h="1263014">
                <a:moveTo>
                  <a:pt x="2940761" y="0"/>
                </a:moveTo>
                <a:lnTo>
                  <a:pt x="0" y="0"/>
                </a:lnTo>
                <a:lnTo>
                  <a:pt x="0" y="1262468"/>
                </a:lnTo>
                <a:lnTo>
                  <a:pt x="2940761" y="1262468"/>
                </a:lnTo>
                <a:lnTo>
                  <a:pt x="29407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180888" y="1054100"/>
            <a:ext cx="3511550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7894">
              <a:lnSpc>
                <a:spcPts val="2445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(Running)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average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3404"/>
              </a:lnSpc>
              <a:tabLst>
                <a:tab pos="514350" algn="l"/>
              </a:tabLst>
            </a:pPr>
            <a:r>
              <a:rPr sz="3200" spc="-50" dirty="0">
                <a:latin typeface="Cambria Math"/>
                <a:cs typeface="Cambria Math"/>
              </a:rPr>
              <a:t>𝜇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=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06388" y="1422908"/>
            <a:ext cx="232791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latin typeface="Calibri"/>
                <a:cs typeface="Calibri"/>
              </a:rPr>
              <a:t>values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seen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during training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997219" y="2291829"/>
            <a:ext cx="3800475" cy="1263015"/>
          </a:xfrm>
          <a:custGeom>
            <a:avLst/>
            <a:gdLst/>
            <a:ahLst/>
            <a:cxnLst/>
            <a:rect l="l" t="t" r="r" b="b"/>
            <a:pathLst>
              <a:path w="3800475" h="1263014">
                <a:moveTo>
                  <a:pt x="3800030" y="0"/>
                </a:moveTo>
                <a:lnTo>
                  <a:pt x="0" y="0"/>
                </a:lnTo>
                <a:lnTo>
                  <a:pt x="0" y="1262481"/>
                </a:lnTo>
                <a:lnTo>
                  <a:pt x="3800030" y="1262481"/>
                </a:lnTo>
                <a:lnTo>
                  <a:pt x="38000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039283" y="2415541"/>
            <a:ext cx="37757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600710" algn="l"/>
                <a:tab pos="1079500" algn="l"/>
              </a:tabLst>
            </a:pPr>
            <a:r>
              <a:rPr sz="4800" spc="127" baseline="-26909" dirty="0">
                <a:latin typeface="Cambria Math"/>
                <a:cs typeface="Cambria Math"/>
              </a:rPr>
              <a:t>𝜎</a:t>
            </a:r>
            <a:r>
              <a:rPr sz="3450" spc="127" baseline="-6038" dirty="0">
                <a:latin typeface="Cambria Math"/>
                <a:cs typeface="Cambria Math"/>
              </a:rPr>
              <a:t>2</a:t>
            </a:r>
            <a:r>
              <a:rPr sz="3450" baseline="-6038" dirty="0">
                <a:latin typeface="Cambria Math"/>
                <a:cs typeface="Cambria Math"/>
              </a:rPr>
              <a:t>	</a:t>
            </a:r>
            <a:r>
              <a:rPr sz="4800" spc="-75" baseline="-26909" dirty="0">
                <a:latin typeface="Cambria Math"/>
                <a:cs typeface="Cambria Math"/>
              </a:rPr>
              <a:t>=</a:t>
            </a:r>
            <a:r>
              <a:rPr sz="4800" baseline="-26909" dirty="0">
                <a:latin typeface="Cambria Math"/>
                <a:cs typeface="Cambria Math"/>
              </a:rPr>
              <a:t>	</a:t>
            </a:r>
            <a:r>
              <a:rPr sz="2500" dirty="0">
                <a:latin typeface="Calibri"/>
                <a:cs typeface="Calibri"/>
              </a:rPr>
              <a:t>(Running)</a:t>
            </a:r>
            <a:r>
              <a:rPr sz="2500" spc="-9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average</a:t>
            </a:r>
            <a:r>
              <a:rPr sz="2500" spc="-8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of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81</a:t>
            </a:fld>
            <a:endParaRPr spc="-25" dirty="0"/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26" name="object 26"/>
          <p:cNvSpPr txBox="1"/>
          <p:nvPr/>
        </p:nvSpPr>
        <p:spPr>
          <a:xfrm>
            <a:off x="6106388" y="2885439"/>
            <a:ext cx="347662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Calibri"/>
                <a:cs typeface="Calibri"/>
              </a:rPr>
              <a:t>values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seen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during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training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4364" y="4764530"/>
            <a:ext cx="39344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6AA74E"/>
                </a:solidFill>
                <a:latin typeface="Calibri"/>
                <a:cs typeface="Calibri"/>
              </a:rPr>
              <a:t>becomes</a:t>
            </a:r>
            <a:r>
              <a:rPr sz="2800" spc="-30" dirty="0">
                <a:solidFill>
                  <a:srgbClr val="6AA74E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AA74E"/>
                </a:solidFill>
                <a:latin typeface="Calibri"/>
                <a:cs typeface="Calibri"/>
              </a:rPr>
              <a:t>a</a:t>
            </a:r>
            <a:r>
              <a:rPr sz="2800" spc="-30" dirty="0">
                <a:solidFill>
                  <a:srgbClr val="6AA74E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AA74E"/>
                </a:solidFill>
                <a:latin typeface="Calibri"/>
                <a:cs typeface="Calibri"/>
              </a:rPr>
              <a:t>linear</a:t>
            </a:r>
            <a:r>
              <a:rPr sz="2800" spc="-35" dirty="0">
                <a:solidFill>
                  <a:srgbClr val="6AA74E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AA74E"/>
                </a:solidFill>
                <a:latin typeface="Calibri"/>
                <a:cs typeface="Calibri"/>
              </a:rPr>
              <a:t>operator!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08964" y="5134357"/>
            <a:ext cx="75355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687570" algn="l"/>
                <a:tab pos="5357495" algn="l"/>
              </a:tabLst>
            </a:pPr>
            <a:r>
              <a:rPr sz="2800" dirty="0">
                <a:solidFill>
                  <a:srgbClr val="6AA74E"/>
                </a:solidFill>
                <a:latin typeface="Calibri"/>
                <a:cs typeface="Calibri"/>
              </a:rPr>
              <a:t>Can</a:t>
            </a:r>
            <a:r>
              <a:rPr sz="2800" spc="-15" dirty="0">
                <a:solidFill>
                  <a:srgbClr val="6AA74E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AA74E"/>
                </a:solidFill>
                <a:latin typeface="Calibri"/>
                <a:cs typeface="Calibri"/>
              </a:rPr>
              <a:t>be</a:t>
            </a:r>
            <a:r>
              <a:rPr sz="2800" spc="-25" dirty="0">
                <a:solidFill>
                  <a:srgbClr val="6AA74E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AA74E"/>
                </a:solidFill>
                <a:latin typeface="Calibri"/>
                <a:cs typeface="Calibri"/>
              </a:rPr>
              <a:t>fused</a:t>
            </a:r>
            <a:r>
              <a:rPr sz="2800" spc="-15" dirty="0">
                <a:solidFill>
                  <a:srgbClr val="6AA74E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AA74E"/>
                </a:solidFill>
                <a:latin typeface="Calibri"/>
                <a:cs typeface="Calibri"/>
              </a:rPr>
              <a:t>with</a:t>
            </a:r>
            <a:r>
              <a:rPr sz="2800" spc="-10" dirty="0">
                <a:solidFill>
                  <a:srgbClr val="6AA74E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AA74E"/>
                </a:solidFill>
                <a:latin typeface="Calibri"/>
                <a:cs typeface="Calibri"/>
              </a:rPr>
              <a:t>the</a:t>
            </a:r>
            <a:r>
              <a:rPr sz="2800" spc="-25" dirty="0">
                <a:solidFill>
                  <a:srgbClr val="6AA74E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AA74E"/>
                </a:solidFill>
                <a:latin typeface="Calibri"/>
                <a:cs typeface="Calibri"/>
              </a:rPr>
              <a:t>previous</a:t>
            </a:r>
            <a:r>
              <a:rPr sz="2800" dirty="0">
                <a:solidFill>
                  <a:srgbClr val="6AA74E"/>
                </a:solidFill>
                <a:latin typeface="Calibri"/>
                <a:cs typeface="Calibri"/>
              </a:rPr>
              <a:t>	</a:t>
            </a:r>
            <a:r>
              <a:rPr sz="4800" spc="165" baseline="-13020" dirty="0">
                <a:latin typeface="Cambria Math"/>
                <a:cs typeface="Cambria Math"/>
              </a:rPr>
              <a:t>𝑦</a:t>
            </a:r>
            <a:r>
              <a:rPr sz="3450" spc="165" baseline="-33816" dirty="0">
                <a:latin typeface="Cambria Math"/>
                <a:cs typeface="Cambria Math"/>
              </a:rPr>
              <a:t>𝑖,j</a:t>
            </a:r>
            <a:r>
              <a:rPr sz="3450" baseline="-33816" dirty="0">
                <a:latin typeface="Cambria Math"/>
                <a:cs typeface="Cambria Math"/>
              </a:rPr>
              <a:t>	</a:t>
            </a:r>
            <a:r>
              <a:rPr sz="4800" baseline="-13020" dirty="0">
                <a:latin typeface="Cambria Math"/>
                <a:cs typeface="Cambria Math"/>
              </a:rPr>
              <a:t>=</a:t>
            </a:r>
            <a:r>
              <a:rPr sz="4800" spc="307" baseline="-13020" dirty="0">
                <a:latin typeface="Cambria Math"/>
                <a:cs typeface="Cambria Math"/>
              </a:rPr>
              <a:t> </a:t>
            </a:r>
            <a:r>
              <a:rPr sz="4800" spc="-179" baseline="-13020" dirty="0">
                <a:latin typeface="Cambria Math"/>
                <a:cs typeface="Cambria Math"/>
              </a:rPr>
              <a:t>𝛾</a:t>
            </a:r>
            <a:r>
              <a:rPr sz="3450" spc="622" baseline="-33816" dirty="0">
                <a:latin typeface="Cambria Math"/>
                <a:cs typeface="Cambria Math"/>
              </a:rPr>
              <a:t>j</a:t>
            </a:r>
            <a:r>
              <a:rPr sz="4800" spc="-1695" baseline="-13020" dirty="0">
                <a:latin typeface="Cambria Math"/>
                <a:cs typeface="Cambria Math"/>
              </a:rPr>
              <a:t>𝑥</a:t>
            </a:r>
            <a:r>
              <a:rPr sz="4800" spc="254" baseline="-13020" dirty="0">
                <a:latin typeface="Cambria Math"/>
                <a:cs typeface="Cambria Math"/>
              </a:rPr>
              <a:t>!</a:t>
            </a:r>
            <a:r>
              <a:rPr sz="3450" spc="419" baseline="-33816" dirty="0">
                <a:latin typeface="Cambria Math"/>
                <a:cs typeface="Cambria Math"/>
              </a:rPr>
              <a:t>𝑖</a:t>
            </a:r>
            <a:r>
              <a:rPr sz="3450" spc="277" baseline="-33816" dirty="0">
                <a:latin typeface="Cambria Math"/>
                <a:cs typeface="Cambria Math"/>
              </a:rPr>
              <a:t>,j</a:t>
            </a:r>
            <a:r>
              <a:rPr sz="3450" spc="705" baseline="-33816" dirty="0">
                <a:latin typeface="Cambria Math"/>
                <a:cs typeface="Cambria Math"/>
              </a:rPr>
              <a:t> </a:t>
            </a:r>
            <a:r>
              <a:rPr sz="4800" baseline="-13020" dirty="0">
                <a:latin typeface="Cambria Math"/>
                <a:cs typeface="Cambria Math"/>
              </a:rPr>
              <a:t>+</a:t>
            </a:r>
            <a:r>
              <a:rPr sz="4800" spc="30" baseline="-13020" dirty="0">
                <a:latin typeface="Cambria Math"/>
                <a:cs typeface="Cambria Math"/>
              </a:rPr>
              <a:t> </a:t>
            </a:r>
            <a:r>
              <a:rPr sz="4800" spc="75" baseline="-13020" dirty="0">
                <a:latin typeface="Cambria Math"/>
                <a:cs typeface="Cambria Math"/>
              </a:rPr>
              <a:t>𝛽</a:t>
            </a:r>
            <a:r>
              <a:rPr sz="3450" spc="75" baseline="-33816" dirty="0">
                <a:latin typeface="Cambria Math"/>
                <a:cs typeface="Cambria Math"/>
              </a:rPr>
              <a:t>j</a:t>
            </a:r>
            <a:endParaRPr sz="3450" baseline="-33816">
              <a:latin typeface="Cambria Math"/>
              <a:cs typeface="Cambria Math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4364" y="5617971"/>
            <a:ext cx="41922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0" dirty="0">
                <a:solidFill>
                  <a:srgbClr val="6AA74E"/>
                </a:solidFill>
                <a:latin typeface="Calibri"/>
                <a:cs typeface="Calibri"/>
              </a:rPr>
              <a:t>fully-</a:t>
            </a:r>
            <a:r>
              <a:rPr sz="2800" dirty="0">
                <a:solidFill>
                  <a:srgbClr val="6AA74E"/>
                </a:solidFill>
                <a:latin typeface="Calibri"/>
                <a:cs typeface="Calibri"/>
              </a:rPr>
              <a:t>connected</a:t>
            </a:r>
            <a:r>
              <a:rPr sz="2800" spc="-80" dirty="0">
                <a:solidFill>
                  <a:srgbClr val="6AA74E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AA74E"/>
                </a:solidFill>
                <a:latin typeface="Calibri"/>
                <a:cs typeface="Calibri"/>
              </a:rPr>
              <a:t>or</a:t>
            </a:r>
            <a:r>
              <a:rPr sz="2800" spc="-85" dirty="0">
                <a:solidFill>
                  <a:srgbClr val="6AA74E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AA74E"/>
                </a:solidFill>
                <a:latin typeface="Calibri"/>
                <a:cs typeface="Calibri"/>
              </a:rPr>
              <a:t>conv</a:t>
            </a:r>
            <a:r>
              <a:rPr sz="2800" spc="-80" dirty="0">
                <a:solidFill>
                  <a:srgbClr val="6AA74E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AA74E"/>
                </a:solidFill>
                <a:latin typeface="Calibri"/>
                <a:cs typeface="Calibri"/>
              </a:rPr>
              <a:t>layer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7339" y="5650491"/>
            <a:ext cx="1600200" cy="38100"/>
          </a:xfrm>
          <a:custGeom>
            <a:avLst/>
            <a:gdLst/>
            <a:ahLst/>
            <a:cxnLst/>
            <a:rect l="l" t="t" r="r" b="b"/>
            <a:pathLst>
              <a:path w="1600200" h="38100">
                <a:moveTo>
                  <a:pt x="1600200" y="0"/>
                </a:moveTo>
                <a:lnTo>
                  <a:pt x="0" y="0"/>
                </a:lnTo>
                <a:lnTo>
                  <a:pt x="0" y="38100"/>
                </a:lnTo>
                <a:lnTo>
                  <a:pt x="1600200" y="38100"/>
                </a:lnTo>
                <a:lnTo>
                  <a:pt x="1600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73961" y="5050701"/>
            <a:ext cx="1514475" cy="471170"/>
          </a:xfrm>
          <a:custGeom>
            <a:avLst/>
            <a:gdLst/>
            <a:ahLst/>
            <a:cxnLst/>
            <a:rect l="l" t="t" r="r" b="b"/>
            <a:pathLst>
              <a:path w="1514475" h="471170">
                <a:moveTo>
                  <a:pt x="1364157" y="0"/>
                </a:moveTo>
                <a:lnTo>
                  <a:pt x="1357464" y="19100"/>
                </a:lnTo>
                <a:lnTo>
                  <a:pt x="1384698" y="30918"/>
                </a:lnTo>
                <a:lnTo>
                  <a:pt x="1408123" y="47282"/>
                </a:lnTo>
                <a:lnTo>
                  <a:pt x="1443532" y="93637"/>
                </a:lnTo>
                <a:lnTo>
                  <a:pt x="1464363" y="156176"/>
                </a:lnTo>
                <a:lnTo>
                  <a:pt x="1471307" y="232918"/>
                </a:lnTo>
                <a:lnTo>
                  <a:pt x="1469564" y="274418"/>
                </a:lnTo>
                <a:lnTo>
                  <a:pt x="1455614" y="345978"/>
                </a:lnTo>
                <a:lnTo>
                  <a:pt x="1427615" y="401863"/>
                </a:lnTo>
                <a:lnTo>
                  <a:pt x="1385014" y="439569"/>
                </a:lnTo>
                <a:lnTo>
                  <a:pt x="1358201" y="451446"/>
                </a:lnTo>
                <a:lnTo>
                  <a:pt x="1364157" y="470547"/>
                </a:lnTo>
                <a:lnTo>
                  <a:pt x="1428337" y="440437"/>
                </a:lnTo>
                <a:lnTo>
                  <a:pt x="1475524" y="388315"/>
                </a:lnTo>
                <a:lnTo>
                  <a:pt x="1504549" y="318522"/>
                </a:lnTo>
                <a:lnTo>
                  <a:pt x="1511803" y="278626"/>
                </a:lnTo>
                <a:lnTo>
                  <a:pt x="1514220" y="235394"/>
                </a:lnTo>
                <a:lnTo>
                  <a:pt x="1511823" y="192772"/>
                </a:lnTo>
                <a:lnTo>
                  <a:pt x="1511794" y="192260"/>
                </a:lnTo>
                <a:lnTo>
                  <a:pt x="1504516" y="152395"/>
                </a:lnTo>
                <a:lnTo>
                  <a:pt x="1492387" y="115799"/>
                </a:lnTo>
                <a:lnTo>
                  <a:pt x="1453897" y="53553"/>
                </a:lnTo>
                <a:lnTo>
                  <a:pt x="1398271" y="12318"/>
                </a:lnTo>
                <a:lnTo>
                  <a:pt x="1364157" y="0"/>
                </a:lnTo>
                <a:close/>
              </a:path>
              <a:path w="1514475" h="471170">
                <a:moveTo>
                  <a:pt x="150063" y="0"/>
                </a:moveTo>
                <a:lnTo>
                  <a:pt x="86037" y="30168"/>
                </a:lnTo>
                <a:lnTo>
                  <a:pt x="38823" y="82473"/>
                </a:lnTo>
                <a:lnTo>
                  <a:pt x="9705" y="152395"/>
                </a:lnTo>
                <a:lnTo>
                  <a:pt x="2426" y="192260"/>
                </a:lnTo>
                <a:lnTo>
                  <a:pt x="0" y="235394"/>
                </a:lnTo>
                <a:lnTo>
                  <a:pt x="2419" y="278626"/>
                </a:lnTo>
                <a:lnTo>
                  <a:pt x="9675" y="318522"/>
                </a:lnTo>
                <a:lnTo>
                  <a:pt x="21768" y="355084"/>
                </a:lnTo>
                <a:lnTo>
                  <a:pt x="60166" y="417128"/>
                </a:lnTo>
                <a:lnTo>
                  <a:pt x="115849" y="458243"/>
                </a:lnTo>
                <a:lnTo>
                  <a:pt x="150063" y="470547"/>
                </a:lnTo>
                <a:lnTo>
                  <a:pt x="156019" y="451446"/>
                </a:lnTo>
                <a:lnTo>
                  <a:pt x="129206" y="439569"/>
                </a:lnTo>
                <a:lnTo>
                  <a:pt x="106068" y="423041"/>
                </a:lnTo>
                <a:lnTo>
                  <a:pt x="70815" y="376034"/>
                </a:lnTo>
                <a:lnTo>
                  <a:pt x="49887" y="312105"/>
                </a:lnTo>
                <a:lnTo>
                  <a:pt x="43017" y="235394"/>
                </a:lnTo>
                <a:lnTo>
                  <a:pt x="42913" y="232918"/>
                </a:lnTo>
                <a:lnTo>
                  <a:pt x="44656" y="192772"/>
                </a:lnTo>
                <a:lnTo>
                  <a:pt x="58606" y="123131"/>
                </a:lnTo>
                <a:lnTo>
                  <a:pt x="86652" y="68189"/>
                </a:lnTo>
                <a:lnTo>
                  <a:pt x="129629" y="30918"/>
                </a:lnTo>
                <a:lnTo>
                  <a:pt x="156768" y="19100"/>
                </a:lnTo>
                <a:lnTo>
                  <a:pt x="1500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63673" y="5636259"/>
            <a:ext cx="3225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0" dirty="0">
                <a:latin typeface="Cambria Math"/>
                <a:cs typeface="Cambria Math"/>
              </a:rPr>
              <a:t>𝜎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6744" y="5294883"/>
            <a:ext cx="39122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202690" algn="l"/>
                <a:tab pos="2680335" algn="l"/>
              </a:tabLst>
            </a:pPr>
            <a:r>
              <a:rPr sz="4000" dirty="0">
                <a:latin typeface="Cambria Math"/>
                <a:cs typeface="Cambria Math"/>
              </a:rPr>
              <a:t>𝑦</a:t>
            </a:r>
            <a:r>
              <a:rPr sz="4000" spc="295" dirty="0">
                <a:latin typeface="Cambria Math"/>
                <a:cs typeface="Cambria Math"/>
              </a:rPr>
              <a:t> </a:t>
            </a:r>
            <a:r>
              <a:rPr sz="4000" spc="-50" dirty="0">
                <a:latin typeface="Cambria Math"/>
                <a:cs typeface="Cambria Math"/>
              </a:rPr>
              <a:t>=</a:t>
            </a:r>
            <a:r>
              <a:rPr sz="4000" dirty="0">
                <a:latin typeface="Cambria Math"/>
                <a:cs typeface="Cambria Math"/>
              </a:rPr>
              <a:t>	</a:t>
            </a:r>
            <a:r>
              <a:rPr sz="6000" baseline="41666" dirty="0">
                <a:latin typeface="Cambria Math"/>
                <a:cs typeface="Cambria Math"/>
              </a:rPr>
              <a:t>𝑥</a:t>
            </a:r>
            <a:r>
              <a:rPr sz="6000" spc="187" baseline="41666" dirty="0">
                <a:latin typeface="Cambria Math"/>
                <a:cs typeface="Cambria Math"/>
              </a:rPr>
              <a:t> </a:t>
            </a:r>
            <a:r>
              <a:rPr sz="6000" baseline="41666" dirty="0">
                <a:latin typeface="Cambria Math"/>
                <a:cs typeface="Cambria Math"/>
              </a:rPr>
              <a:t>−</a:t>
            </a:r>
            <a:r>
              <a:rPr sz="6000" spc="7" baseline="41666" dirty="0">
                <a:latin typeface="Cambria Math"/>
                <a:cs typeface="Cambria Math"/>
              </a:rPr>
              <a:t> </a:t>
            </a:r>
            <a:r>
              <a:rPr sz="6000" spc="-75" baseline="41666" dirty="0">
                <a:latin typeface="Cambria Math"/>
                <a:cs typeface="Cambria Math"/>
              </a:rPr>
              <a:t>𝜇</a:t>
            </a:r>
            <a:r>
              <a:rPr sz="6000" baseline="41666" dirty="0">
                <a:latin typeface="Cambria Math"/>
                <a:cs typeface="Cambria Math"/>
              </a:rPr>
              <a:t>	</a:t>
            </a:r>
            <a:r>
              <a:rPr sz="4000" dirty="0">
                <a:latin typeface="Cambria Math"/>
                <a:cs typeface="Cambria Math"/>
              </a:rPr>
              <a:t>𝛾</a:t>
            </a:r>
            <a:r>
              <a:rPr sz="4000" spc="100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+</a:t>
            </a:r>
            <a:r>
              <a:rPr sz="4000" spc="5" dirty="0">
                <a:latin typeface="Cambria Math"/>
                <a:cs typeface="Cambria Math"/>
              </a:rPr>
              <a:t> </a:t>
            </a:r>
            <a:r>
              <a:rPr sz="4000" spc="-50" dirty="0">
                <a:latin typeface="Cambria Math"/>
                <a:cs typeface="Cambria Math"/>
              </a:rPr>
              <a:t>𝛽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Batch</a:t>
            </a:r>
            <a:r>
              <a:rPr spc="-135" dirty="0"/>
              <a:t> </a:t>
            </a:r>
            <a:r>
              <a:rPr spc="-10" dirty="0"/>
              <a:t>Normalization</a:t>
            </a:r>
            <a:r>
              <a:rPr spc="-135" dirty="0"/>
              <a:t> </a:t>
            </a:r>
            <a:r>
              <a:rPr dirty="0"/>
              <a:t>for</a:t>
            </a:r>
            <a:r>
              <a:rPr spc="-135" dirty="0"/>
              <a:t> </a:t>
            </a:r>
            <a:r>
              <a:rPr spc="-10" dirty="0"/>
              <a:t>ConvNets</a:t>
            </a:r>
          </a:p>
        </p:txBody>
      </p:sp>
      <p:sp>
        <p:nvSpPr>
          <p:cNvPr id="7" name="object 7"/>
          <p:cNvSpPr/>
          <p:nvPr/>
        </p:nvSpPr>
        <p:spPr>
          <a:xfrm>
            <a:off x="7639925" y="5650519"/>
            <a:ext cx="1600200" cy="38100"/>
          </a:xfrm>
          <a:custGeom>
            <a:avLst/>
            <a:gdLst/>
            <a:ahLst/>
            <a:cxnLst/>
            <a:rect l="l" t="t" r="r" b="b"/>
            <a:pathLst>
              <a:path w="1600200" h="38100">
                <a:moveTo>
                  <a:pt x="1600200" y="0"/>
                </a:moveTo>
                <a:lnTo>
                  <a:pt x="0" y="0"/>
                </a:lnTo>
                <a:lnTo>
                  <a:pt x="0" y="38100"/>
                </a:lnTo>
                <a:lnTo>
                  <a:pt x="1600200" y="38100"/>
                </a:lnTo>
                <a:lnTo>
                  <a:pt x="1600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86535" y="5050726"/>
            <a:ext cx="1514475" cy="471170"/>
          </a:xfrm>
          <a:custGeom>
            <a:avLst/>
            <a:gdLst/>
            <a:ahLst/>
            <a:cxnLst/>
            <a:rect l="l" t="t" r="r" b="b"/>
            <a:pathLst>
              <a:path w="1514475" h="471170">
                <a:moveTo>
                  <a:pt x="1364157" y="0"/>
                </a:moveTo>
                <a:lnTo>
                  <a:pt x="1357464" y="19100"/>
                </a:lnTo>
                <a:lnTo>
                  <a:pt x="1384704" y="30923"/>
                </a:lnTo>
                <a:lnTo>
                  <a:pt x="1408128" y="47286"/>
                </a:lnTo>
                <a:lnTo>
                  <a:pt x="1443532" y="93637"/>
                </a:lnTo>
                <a:lnTo>
                  <a:pt x="1464375" y="156176"/>
                </a:lnTo>
                <a:lnTo>
                  <a:pt x="1469511" y="192260"/>
                </a:lnTo>
                <a:lnTo>
                  <a:pt x="1469584" y="192772"/>
                </a:lnTo>
                <a:lnTo>
                  <a:pt x="1471320" y="232918"/>
                </a:lnTo>
                <a:lnTo>
                  <a:pt x="1469575" y="274418"/>
                </a:lnTo>
                <a:lnTo>
                  <a:pt x="1455622" y="345978"/>
                </a:lnTo>
                <a:lnTo>
                  <a:pt x="1427626" y="401863"/>
                </a:lnTo>
                <a:lnTo>
                  <a:pt x="1385021" y="439569"/>
                </a:lnTo>
                <a:lnTo>
                  <a:pt x="1358214" y="451446"/>
                </a:lnTo>
                <a:lnTo>
                  <a:pt x="1364157" y="470547"/>
                </a:lnTo>
                <a:lnTo>
                  <a:pt x="1428343" y="440437"/>
                </a:lnTo>
                <a:lnTo>
                  <a:pt x="1475536" y="388315"/>
                </a:lnTo>
                <a:lnTo>
                  <a:pt x="1504557" y="318522"/>
                </a:lnTo>
                <a:lnTo>
                  <a:pt x="1511814" y="278626"/>
                </a:lnTo>
                <a:lnTo>
                  <a:pt x="1514233" y="235394"/>
                </a:lnTo>
                <a:lnTo>
                  <a:pt x="1511836" y="192772"/>
                </a:lnTo>
                <a:lnTo>
                  <a:pt x="1504527" y="152395"/>
                </a:lnTo>
                <a:lnTo>
                  <a:pt x="1492395" y="115799"/>
                </a:lnTo>
                <a:lnTo>
                  <a:pt x="1453897" y="53553"/>
                </a:lnTo>
                <a:lnTo>
                  <a:pt x="1398271" y="12318"/>
                </a:lnTo>
                <a:lnTo>
                  <a:pt x="1364157" y="0"/>
                </a:lnTo>
                <a:close/>
              </a:path>
              <a:path w="1514475" h="471170">
                <a:moveTo>
                  <a:pt x="150075" y="0"/>
                </a:moveTo>
                <a:lnTo>
                  <a:pt x="86048" y="30168"/>
                </a:lnTo>
                <a:lnTo>
                  <a:pt x="38823" y="82473"/>
                </a:lnTo>
                <a:lnTo>
                  <a:pt x="9705" y="152395"/>
                </a:lnTo>
                <a:lnTo>
                  <a:pt x="2426" y="192260"/>
                </a:lnTo>
                <a:lnTo>
                  <a:pt x="0" y="235394"/>
                </a:lnTo>
                <a:lnTo>
                  <a:pt x="2419" y="278626"/>
                </a:lnTo>
                <a:lnTo>
                  <a:pt x="9675" y="318522"/>
                </a:lnTo>
                <a:lnTo>
                  <a:pt x="21768" y="355084"/>
                </a:lnTo>
                <a:lnTo>
                  <a:pt x="60173" y="417128"/>
                </a:lnTo>
                <a:lnTo>
                  <a:pt x="115861" y="458243"/>
                </a:lnTo>
                <a:lnTo>
                  <a:pt x="150075" y="470547"/>
                </a:lnTo>
                <a:lnTo>
                  <a:pt x="156032" y="451446"/>
                </a:lnTo>
                <a:lnTo>
                  <a:pt x="129217" y="439569"/>
                </a:lnTo>
                <a:lnTo>
                  <a:pt x="106076" y="423041"/>
                </a:lnTo>
                <a:lnTo>
                  <a:pt x="70827" y="376034"/>
                </a:lnTo>
                <a:lnTo>
                  <a:pt x="49893" y="312105"/>
                </a:lnTo>
                <a:lnTo>
                  <a:pt x="43017" y="235394"/>
                </a:lnTo>
                <a:lnTo>
                  <a:pt x="42913" y="232918"/>
                </a:lnTo>
                <a:lnTo>
                  <a:pt x="44658" y="192772"/>
                </a:lnTo>
                <a:lnTo>
                  <a:pt x="58617" y="123131"/>
                </a:lnTo>
                <a:lnTo>
                  <a:pt x="86658" y="68190"/>
                </a:lnTo>
                <a:lnTo>
                  <a:pt x="129629" y="30923"/>
                </a:lnTo>
                <a:lnTo>
                  <a:pt x="156768" y="19100"/>
                </a:lnTo>
                <a:lnTo>
                  <a:pt x="1500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76259" y="5636259"/>
            <a:ext cx="3225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0" dirty="0">
                <a:latin typeface="Cambria Math"/>
                <a:cs typeface="Cambria Math"/>
              </a:rPr>
              <a:t>𝜎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49325" y="5294883"/>
            <a:ext cx="39122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202690" algn="l"/>
                <a:tab pos="2680335" algn="l"/>
              </a:tabLst>
            </a:pPr>
            <a:r>
              <a:rPr sz="4000" dirty="0">
                <a:latin typeface="Cambria Math"/>
                <a:cs typeface="Cambria Math"/>
              </a:rPr>
              <a:t>𝑦</a:t>
            </a:r>
            <a:r>
              <a:rPr sz="4000" spc="295" dirty="0">
                <a:latin typeface="Cambria Math"/>
                <a:cs typeface="Cambria Math"/>
              </a:rPr>
              <a:t> </a:t>
            </a:r>
            <a:r>
              <a:rPr sz="4000" spc="-50" dirty="0">
                <a:latin typeface="Cambria Math"/>
                <a:cs typeface="Cambria Math"/>
              </a:rPr>
              <a:t>=</a:t>
            </a:r>
            <a:r>
              <a:rPr sz="4000" dirty="0">
                <a:latin typeface="Cambria Math"/>
                <a:cs typeface="Cambria Math"/>
              </a:rPr>
              <a:t>	</a:t>
            </a:r>
            <a:r>
              <a:rPr sz="6000" baseline="41666" dirty="0">
                <a:latin typeface="Cambria Math"/>
                <a:cs typeface="Cambria Math"/>
              </a:rPr>
              <a:t>𝑥</a:t>
            </a:r>
            <a:r>
              <a:rPr sz="6000" spc="187" baseline="41666" dirty="0">
                <a:latin typeface="Cambria Math"/>
                <a:cs typeface="Cambria Math"/>
              </a:rPr>
              <a:t> </a:t>
            </a:r>
            <a:r>
              <a:rPr sz="6000" baseline="41666" dirty="0">
                <a:latin typeface="Cambria Math"/>
                <a:cs typeface="Cambria Math"/>
              </a:rPr>
              <a:t>−</a:t>
            </a:r>
            <a:r>
              <a:rPr sz="6000" spc="7" baseline="41666" dirty="0">
                <a:latin typeface="Cambria Math"/>
                <a:cs typeface="Cambria Math"/>
              </a:rPr>
              <a:t> </a:t>
            </a:r>
            <a:r>
              <a:rPr sz="6000" spc="-75" baseline="41666" dirty="0">
                <a:latin typeface="Cambria Math"/>
                <a:cs typeface="Cambria Math"/>
              </a:rPr>
              <a:t>𝜇</a:t>
            </a:r>
            <a:r>
              <a:rPr sz="6000" baseline="41666" dirty="0">
                <a:latin typeface="Cambria Math"/>
                <a:cs typeface="Cambria Math"/>
              </a:rPr>
              <a:t>	</a:t>
            </a:r>
            <a:r>
              <a:rPr sz="4000" dirty="0">
                <a:latin typeface="Cambria Math"/>
                <a:cs typeface="Cambria Math"/>
              </a:rPr>
              <a:t>𝛾</a:t>
            </a:r>
            <a:r>
              <a:rPr sz="4000" spc="100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+</a:t>
            </a:r>
            <a:r>
              <a:rPr sz="4000" spc="5" dirty="0">
                <a:latin typeface="Cambria Math"/>
                <a:cs typeface="Cambria Math"/>
              </a:rPr>
              <a:t> </a:t>
            </a:r>
            <a:r>
              <a:rPr sz="4000" spc="-50" dirty="0">
                <a:latin typeface="Cambria Math"/>
                <a:cs typeface="Cambria Math"/>
              </a:rPr>
              <a:t>𝛽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97328" y="3103918"/>
            <a:ext cx="85725" cy="650240"/>
          </a:xfrm>
          <a:custGeom>
            <a:avLst/>
            <a:gdLst/>
            <a:ahLst/>
            <a:cxnLst/>
            <a:rect l="l" t="t" r="r" b="b"/>
            <a:pathLst>
              <a:path w="85725" h="650239">
                <a:moveTo>
                  <a:pt x="28575" y="564438"/>
                </a:moveTo>
                <a:lnTo>
                  <a:pt x="0" y="564438"/>
                </a:lnTo>
                <a:lnTo>
                  <a:pt x="42862" y="650163"/>
                </a:lnTo>
                <a:lnTo>
                  <a:pt x="78581" y="578726"/>
                </a:lnTo>
                <a:lnTo>
                  <a:pt x="28575" y="578726"/>
                </a:lnTo>
                <a:lnTo>
                  <a:pt x="28575" y="564438"/>
                </a:lnTo>
                <a:close/>
              </a:path>
              <a:path w="85725" h="650239">
                <a:moveTo>
                  <a:pt x="57150" y="0"/>
                </a:moveTo>
                <a:lnTo>
                  <a:pt x="28575" y="0"/>
                </a:lnTo>
                <a:lnTo>
                  <a:pt x="28575" y="578726"/>
                </a:lnTo>
                <a:lnTo>
                  <a:pt x="57150" y="578726"/>
                </a:lnTo>
                <a:lnTo>
                  <a:pt x="57150" y="0"/>
                </a:lnTo>
                <a:close/>
              </a:path>
              <a:path w="85725" h="650239">
                <a:moveTo>
                  <a:pt x="85725" y="564438"/>
                </a:moveTo>
                <a:lnTo>
                  <a:pt x="57150" y="564438"/>
                </a:lnTo>
                <a:lnTo>
                  <a:pt x="57150" y="578726"/>
                </a:lnTo>
                <a:lnTo>
                  <a:pt x="78581" y="578726"/>
                </a:lnTo>
                <a:lnTo>
                  <a:pt x="85725" y="56443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2641" y="2348481"/>
            <a:ext cx="3367404" cy="259080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311275">
              <a:lnSpc>
                <a:spcPct val="100000"/>
              </a:lnSpc>
              <a:spcBef>
                <a:spcPts val="1100"/>
              </a:spcBef>
            </a:pPr>
            <a:r>
              <a:rPr sz="4000" dirty="0">
                <a:latin typeface="Cambria Math"/>
                <a:cs typeface="Cambria Math"/>
              </a:rPr>
              <a:t>𝑥</a:t>
            </a:r>
            <a:r>
              <a:rPr sz="4000" spc="330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∶</a:t>
            </a:r>
            <a:r>
              <a:rPr sz="4000" spc="210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𝑁</a:t>
            </a:r>
            <a:r>
              <a:rPr sz="4000" spc="75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×</a:t>
            </a:r>
            <a:r>
              <a:rPr sz="4000" spc="-15" dirty="0">
                <a:latin typeface="Cambria Math"/>
                <a:cs typeface="Cambria Math"/>
              </a:rPr>
              <a:t> </a:t>
            </a:r>
            <a:r>
              <a:rPr sz="4000" spc="-50" dirty="0">
                <a:latin typeface="Cambria Math"/>
                <a:cs typeface="Cambria Math"/>
              </a:rPr>
              <a:t>𝐷</a:t>
            </a:r>
            <a:endParaRPr sz="40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3200" spc="-10" dirty="0">
                <a:latin typeface="Calibri"/>
                <a:cs typeface="Calibri"/>
              </a:rPr>
              <a:t>Normalize</a:t>
            </a:r>
            <a:endParaRPr sz="3200">
              <a:latin typeface="Calibri"/>
              <a:cs typeface="Calibri"/>
            </a:endParaRPr>
          </a:p>
          <a:p>
            <a:pPr marL="592455" algn="ctr">
              <a:lnSpc>
                <a:spcPct val="100000"/>
              </a:lnSpc>
              <a:spcBef>
                <a:spcPts val="160"/>
              </a:spcBef>
              <a:tabLst>
                <a:tab pos="1635125" algn="l"/>
              </a:tabLst>
            </a:pPr>
            <a:r>
              <a:rPr sz="4000" dirty="0">
                <a:latin typeface="Cambria Math"/>
                <a:cs typeface="Cambria Math"/>
              </a:rPr>
              <a:t>𝜇,</a:t>
            </a:r>
            <a:r>
              <a:rPr sz="4000" spc="-120" dirty="0">
                <a:latin typeface="Cambria Math"/>
                <a:cs typeface="Cambria Math"/>
              </a:rPr>
              <a:t> </a:t>
            </a:r>
            <a:r>
              <a:rPr sz="4000" spc="-50" dirty="0">
                <a:latin typeface="Cambria Math"/>
                <a:cs typeface="Cambria Math"/>
              </a:rPr>
              <a:t>𝜎</a:t>
            </a:r>
            <a:r>
              <a:rPr sz="4000" dirty="0">
                <a:latin typeface="Cambria Math"/>
                <a:cs typeface="Cambria Math"/>
              </a:rPr>
              <a:t>	∶</a:t>
            </a:r>
            <a:r>
              <a:rPr sz="4000" spc="200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1</a:t>
            </a:r>
            <a:r>
              <a:rPr sz="4000" spc="-20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×</a:t>
            </a:r>
            <a:r>
              <a:rPr sz="4000" spc="-20" dirty="0">
                <a:latin typeface="Cambria Math"/>
                <a:cs typeface="Cambria Math"/>
              </a:rPr>
              <a:t> </a:t>
            </a:r>
            <a:r>
              <a:rPr sz="4000" spc="-50" dirty="0">
                <a:latin typeface="Cambria Math"/>
                <a:cs typeface="Cambria Math"/>
              </a:rPr>
              <a:t>𝐷</a:t>
            </a:r>
            <a:endParaRPr sz="4000">
              <a:latin typeface="Cambria Math"/>
              <a:cs typeface="Cambria Math"/>
            </a:endParaRPr>
          </a:p>
          <a:p>
            <a:pPr marL="595630" algn="ctr">
              <a:lnSpc>
                <a:spcPct val="100000"/>
              </a:lnSpc>
              <a:tabLst>
                <a:tab pos="1640839" algn="l"/>
              </a:tabLst>
            </a:pPr>
            <a:r>
              <a:rPr sz="4000" dirty="0">
                <a:latin typeface="Cambria Math"/>
                <a:cs typeface="Cambria Math"/>
              </a:rPr>
              <a:t>𝛾,</a:t>
            </a:r>
            <a:r>
              <a:rPr sz="4000" spc="-114" dirty="0">
                <a:latin typeface="Cambria Math"/>
                <a:cs typeface="Cambria Math"/>
              </a:rPr>
              <a:t> </a:t>
            </a:r>
            <a:r>
              <a:rPr sz="4000" spc="-50" dirty="0">
                <a:latin typeface="Cambria Math"/>
                <a:cs typeface="Cambria Math"/>
              </a:rPr>
              <a:t>𝛽</a:t>
            </a:r>
            <a:r>
              <a:rPr sz="4000" dirty="0">
                <a:latin typeface="Cambria Math"/>
                <a:cs typeface="Cambria Math"/>
              </a:rPr>
              <a:t>	∶</a:t>
            </a:r>
            <a:r>
              <a:rPr sz="4000" spc="200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1</a:t>
            </a:r>
            <a:r>
              <a:rPr sz="4000" spc="-20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×</a:t>
            </a:r>
            <a:r>
              <a:rPr sz="4000" spc="-20" dirty="0">
                <a:latin typeface="Cambria Math"/>
                <a:cs typeface="Cambria Math"/>
              </a:rPr>
              <a:t> </a:t>
            </a:r>
            <a:r>
              <a:rPr sz="4000" spc="-50" dirty="0">
                <a:latin typeface="Cambria Math"/>
                <a:cs typeface="Cambria Math"/>
              </a:rPr>
              <a:t>𝐷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9744" y="1222755"/>
            <a:ext cx="34448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Batch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Normalization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9744" y="1652522"/>
            <a:ext cx="37331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20" dirty="0">
                <a:latin typeface="Calibri"/>
                <a:cs typeface="Calibri"/>
              </a:rPr>
              <a:t>fully-</a:t>
            </a:r>
            <a:r>
              <a:rPr sz="2800" b="1" dirty="0">
                <a:latin typeface="Calibri"/>
                <a:cs typeface="Calibri"/>
              </a:rPr>
              <a:t>connected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networks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16471" y="1082546"/>
            <a:ext cx="34448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Batch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Normalization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16471" y="1515363"/>
            <a:ext cx="5095240" cy="1595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325"/>
              </a:lnSpc>
              <a:spcBef>
                <a:spcPts val="100"/>
              </a:spcBef>
            </a:pPr>
            <a:r>
              <a:rPr sz="2800" b="1" dirty="0">
                <a:latin typeface="Calibri"/>
                <a:cs typeface="Calibri"/>
              </a:rPr>
              <a:t>convolutional</a:t>
            </a:r>
            <a:r>
              <a:rPr sz="2800" b="1" spc="-1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networks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325"/>
              </a:lnSpc>
            </a:pPr>
            <a:r>
              <a:rPr sz="2800" dirty="0">
                <a:latin typeface="Calibri"/>
                <a:cs typeface="Calibri"/>
              </a:rPr>
              <a:t>(Spatial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Batchnorm,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BatchNorm2D)</a:t>
            </a:r>
            <a:endParaRPr sz="2800">
              <a:latin typeface="Calibri"/>
              <a:cs typeface="Calibri"/>
            </a:endParaRPr>
          </a:p>
          <a:p>
            <a:pPr marL="721360" algn="ctr">
              <a:lnSpc>
                <a:spcPct val="100000"/>
              </a:lnSpc>
              <a:spcBef>
                <a:spcPts val="910"/>
              </a:spcBef>
            </a:pPr>
            <a:r>
              <a:rPr sz="4000" dirty="0">
                <a:latin typeface="Cambria Math"/>
                <a:cs typeface="Cambria Math"/>
              </a:rPr>
              <a:t>𝑥</a:t>
            </a:r>
            <a:r>
              <a:rPr sz="4000" spc="320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∶</a:t>
            </a:r>
            <a:r>
              <a:rPr sz="4000" spc="200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𝑁</a:t>
            </a:r>
            <a:r>
              <a:rPr sz="4000" spc="65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×</a:t>
            </a:r>
            <a:r>
              <a:rPr sz="4000" spc="-20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𝐶</a:t>
            </a:r>
            <a:r>
              <a:rPr sz="4000" spc="150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×</a:t>
            </a:r>
            <a:r>
              <a:rPr sz="4000" spc="-25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𝐻</a:t>
            </a:r>
            <a:r>
              <a:rPr sz="4000" spc="95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×</a:t>
            </a:r>
            <a:r>
              <a:rPr sz="4000" spc="-25" dirty="0">
                <a:latin typeface="Cambria Math"/>
                <a:cs typeface="Cambria Math"/>
              </a:rPr>
              <a:t> </a:t>
            </a:r>
            <a:r>
              <a:rPr sz="4000" spc="-50" dirty="0">
                <a:latin typeface="Cambria Math"/>
                <a:cs typeface="Cambria Math"/>
              </a:rPr>
              <a:t>𝑊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115033" y="3103918"/>
            <a:ext cx="85725" cy="650240"/>
          </a:xfrm>
          <a:custGeom>
            <a:avLst/>
            <a:gdLst/>
            <a:ahLst/>
            <a:cxnLst/>
            <a:rect l="l" t="t" r="r" b="b"/>
            <a:pathLst>
              <a:path w="85725" h="650239">
                <a:moveTo>
                  <a:pt x="28575" y="564438"/>
                </a:moveTo>
                <a:lnTo>
                  <a:pt x="0" y="564438"/>
                </a:lnTo>
                <a:lnTo>
                  <a:pt x="42862" y="650163"/>
                </a:lnTo>
                <a:lnTo>
                  <a:pt x="78581" y="578726"/>
                </a:lnTo>
                <a:lnTo>
                  <a:pt x="28575" y="578726"/>
                </a:lnTo>
                <a:lnTo>
                  <a:pt x="28575" y="564438"/>
                </a:lnTo>
                <a:close/>
              </a:path>
              <a:path w="85725" h="650239">
                <a:moveTo>
                  <a:pt x="57150" y="0"/>
                </a:moveTo>
                <a:lnTo>
                  <a:pt x="28575" y="0"/>
                </a:lnTo>
                <a:lnTo>
                  <a:pt x="28575" y="578726"/>
                </a:lnTo>
                <a:lnTo>
                  <a:pt x="57150" y="578726"/>
                </a:lnTo>
                <a:lnTo>
                  <a:pt x="57150" y="0"/>
                </a:lnTo>
                <a:close/>
              </a:path>
              <a:path w="85725" h="650239">
                <a:moveTo>
                  <a:pt x="85725" y="564438"/>
                </a:moveTo>
                <a:lnTo>
                  <a:pt x="57150" y="564438"/>
                </a:lnTo>
                <a:lnTo>
                  <a:pt x="57150" y="578726"/>
                </a:lnTo>
                <a:lnTo>
                  <a:pt x="78581" y="578726"/>
                </a:lnTo>
                <a:lnTo>
                  <a:pt x="85725" y="56443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646915" y="3186685"/>
            <a:ext cx="5320030" cy="175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Calibri"/>
                <a:cs typeface="Calibri"/>
              </a:rPr>
              <a:t>Normalize</a:t>
            </a:r>
            <a:endParaRPr sz="3200">
              <a:latin typeface="Calibri"/>
              <a:cs typeface="Calibri"/>
            </a:endParaRPr>
          </a:p>
          <a:p>
            <a:pPr marL="1024255" algn="ctr">
              <a:lnSpc>
                <a:spcPct val="100000"/>
              </a:lnSpc>
              <a:spcBef>
                <a:spcPts val="160"/>
              </a:spcBef>
              <a:tabLst>
                <a:tab pos="2066925" algn="l"/>
              </a:tabLst>
            </a:pPr>
            <a:r>
              <a:rPr sz="4000" dirty="0">
                <a:latin typeface="Cambria Math"/>
                <a:cs typeface="Cambria Math"/>
              </a:rPr>
              <a:t>𝜇,</a:t>
            </a:r>
            <a:r>
              <a:rPr sz="4000" spc="-120" dirty="0">
                <a:latin typeface="Cambria Math"/>
                <a:cs typeface="Cambria Math"/>
              </a:rPr>
              <a:t> </a:t>
            </a:r>
            <a:r>
              <a:rPr sz="4000" spc="-50" dirty="0">
                <a:latin typeface="Cambria Math"/>
                <a:cs typeface="Cambria Math"/>
              </a:rPr>
              <a:t>𝜎</a:t>
            </a:r>
            <a:r>
              <a:rPr sz="4000" dirty="0">
                <a:latin typeface="Cambria Math"/>
                <a:cs typeface="Cambria Math"/>
              </a:rPr>
              <a:t>	∶</a:t>
            </a:r>
            <a:r>
              <a:rPr sz="4000" spc="195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1</a:t>
            </a:r>
            <a:r>
              <a:rPr sz="4000" spc="-25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×</a:t>
            </a:r>
            <a:r>
              <a:rPr sz="4000" spc="-20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𝐶</a:t>
            </a:r>
            <a:r>
              <a:rPr sz="4000" spc="150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×</a:t>
            </a:r>
            <a:r>
              <a:rPr sz="4000" spc="-20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1</a:t>
            </a:r>
            <a:r>
              <a:rPr sz="4000" spc="-30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×</a:t>
            </a:r>
            <a:r>
              <a:rPr sz="4000" spc="-20" dirty="0">
                <a:latin typeface="Cambria Math"/>
                <a:cs typeface="Cambria Math"/>
              </a:rPr>
              <a:t> </a:t>
            </a:r>
            <a:r>
              <a:rPr sz="4000" spc="-50" dirty="0">
                <a:latin typeface="Cambria Math"/>
                <a:cs typeface="Cambria Math"/>
              </a:rPr>
              <a:t>1</a:t>
            </a:r>
            <a:endParaRPr sz="4000">
              <a:latin typeface="Cambria Math"/>
              <a:cs typeface="Cambria Math"/>
            </a:endParaRPr>
          </a:p>
          <a:p>
            <a:pPr marL="1027430" algn="ctr">
              <a:lnSpc>
                <a:spcPct val="100000"/>
              </a:lnSpc>
              <a:tabLst>
                <a:tab pos="2072639" algn="l"/>
              </a:tabLst>
            </a:pPr>
            <a:r>
              <a:rPr sz="4000" dirty="0">
                <a:latin typeface="Cambria Math"/>
                <a:cs typeface="Cambria Math"/>
              </a:rPr>
              <a:t>𝛾,</a:t>
            </a:r>
            <a:r>
              <a:rPr sz="4000" spc="-114" dirty="0">
                <a:latin typeface="Cambria Math"/>
                <a:cs typeface="Cambria Math"/>
              </a:rPr>
              <a:t> </a:t>
            </a:r>
            <a:r>
              <a:rPr sz="4000" spc="-50" dirty="0">
                <a:latin typeface="Cambria Math"/>
                <a:cs typeface="Cambria Math"/>
              </a:rPr>
              <a:t>𝛽</a:t>
            </a:r>
            <a:r>
              <a:rPr sz="4000" dirty="0">
                <a:latin typeface="Cambria Math"/>
                <a:cs typeface="Cambria Math"/>
              </a:rPr>
              <a:t>	∶</a:t>
            </a:r>
            <a:r>
              <a:rPr sz="4000" spc="195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1</a:t>
            </a:r>
            <a:r>
              <a:rPr sz="4000" spc="-25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×</a:t>
            </a:r>
            <a:r>
              <a:rPr sz="4000" spc="-20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𝐶</a:t>
            </a:r>
            <a:r>
              <a:rPr sz="4000" spc="150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×</a:t>
            </a:r>
            <a:r>
              <a:rPr sz="4000" spc="-20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1</a:t>
            </a:r>
            <a:r>
              <a:rPr sz="4000" spc="-30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×</a:t>
            </a:r>
            <a:r>
              <a:rPr sz="4000" spc="-20" dirty="0">
                <a:latin typeface="Cambria Math"/>
                <a:cs typeface="Cambria Math"/>
              </a:rPr>
              <a:t> </a:t>
            </a:r>
            <a:r>
              <a:rPr sz="4000" spc="-50" dirty="0">
                <a:latin typeface="Cambria Math"/>
                <a:cs typeface="Cambria Math"/>
              </a:rPr>
              <a:t>1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897453" y="3138639"/>
            <a:ext cx="85725" cy="650240"/>
          </a:xfrm>
          <a:custGeom>
            <a:avLst/>
            <a:gdLst/>
            <a:ahLst/>
            <a:cxnLst/>
            <a:rect l="l" t="t" r="r" b="b"/>
            <a:pathLst>
              <a:path w="85725" h="650239">
                <a:moveTo>
                  <a:pt x="28575" y="564438"/>
                </a:moveTo>
                <a:lnTo>
                  <a:pt x="0" y="564438"/>
                </a:lnTo>
                <a:lnTo>
                  <a:pt x="42862" y="650163"/>
                </a:lnTo>
                <a:lnTo>
                  <a:pt x="78581" y="578726"/>
                </a:lnTo>
                <a:lnTo>
                  <a:pt x="28575" y="578726"/>
                </a:lnTo>
                <a:lnTo>
                  <a:pt x="28575" y="564438"/>
                </a:lnTo>
                <a:close/>
              </a:path>
              <a:path w="85725" h="650239">
                <a:moveTo>
                  <a:pt x="57150" y="0"/>
                </a:moveTo>
                <a:lnTo>
                  <a:pt x="28575" y="0"/>
                </a:lnTo>
                <a:lnTo>
                  <a:pt x="28575" y="578726"/>
                </a:lnTo>
                <a:lnTo>
                  <a:pt x="57150" y="578726"/>
                </a:lnTo>
                <a:lnTo>
                  <a:pt x="57150" y="0"/>
                </a:lnTo>
                <a:close/>
              </a:path>
              <a:path w="85725" h="650239">
                <a:moveTo>
                  <a:pt x="85725" y="564438"/>
                </a:moveTo>
                <a:lnTo>
                  <a:pt x="57150" y="564438"/>
                </a:lnTo>
                <a:lnTo>
                  <a:pt x="57150" y="578726"/>
                </a:lnTo>
                <a:lnTo>
                  <a:pt x="78581" y="578726"/>
                </a:lnTo>
                <a:lnTo>
                  <a:pt x="85725" y="56443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874794" y="3103918"/>
            <a:ext cx="85725" cy="650240"/>
          </a:xfrm>
          <a:custGeom>
            <a:avLst/>
            <a:gdLst/>
            <a:ahLst/>
            <a:cxnLst/>
            <a:rect l="l" t="t" r="r" b="b"/>
            <a:pathLst>
              <a:path w="85725" h="650239">
                <a:moveTo>
                  <a:pt x="28575" y="564438"/>
                </a:moveTo>
                <a:lnTo>
                  <a:pt x="0" y="564438"/>
                </a:lnTo>
                <a:lnTo>
                  <a:pt x="42862" y="650163"/>
                </a:lnTo>
                <a:lnTo>
                  <a:pt x="78581" y="578726"/>
                </a:lnTo>
                <a:lnTo>
                  <a:pt x="28575" y="578726"/>
                </a:lnTo>
                <a:lnTo>
                  <a:pt x="28575" y="564438"/>
                </a:lnTo>
                <a:close/>
              </a:path>
              <a:path w="85725" h="650239">
                <a:moveTo>
                  <a:pt x="57150" y="0"/>
                </a:moveTo>
                <a:lnTo>
                  <a:pt x="28575" y="0"/>
                </a:lnTo>
                <a:lnTo>
                  <a:pt x="28575" y="578726"/>
                </a:lnTo>
                <a:lnTo>
                  <a:pt x="57150" y="578726"/>
                </a:lnTo>
                <a:lnTo>
                  <a:pt x="57150" y="0"/>
                </a:lnTo>
                <a:close/>
              </a:path>
              <a:path w="85725" h="650239">
                <a:moveTo>
                  <a:pt x="85725" y="564438"/>
                </a:moveTo>
                <a:lnTo>
                  <a:pt x="57150" y="564438"/>
                </a:lnTo>
                <a:lnTo>
                  <a:pt x="57150" y="578726"/>
                </a:lnTo>
                <a:lnTo>
                  <a:pt x="78581" y="578726"/>
                </a:lnTo>
                <a:lnTo>
                  <a:pt x="85725" y="56443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82</a:t>
            </a:fld>
            <a:endParaRPr spc="-25" dirty="0"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Batch</a:t>
            </a:r>
            <a:r>
              <a:rPr spc="-125" dirty="0"/>
              <a:t> </a:t>
            </a:r>
            <a:r>
              <a:rPr spc="-10" dirty="0"/>
              <a:t>Normalization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7637" y="1512760"/>
            <a:ext cx="2064385" cy="449580"/>
          </a:xfrm>
          <a:prstGeom prst="rect">
            <a:avLst/>
          </a:prstGeom>
          <a:solidFill>
            <a:srgbClr val="F3F3F3"/>
          </a:solidFill>
          <a:ln w="9525">
            <a:solidFill>
              <a:srgbClr val="44536A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sz="2500" spc="-25" dirty="0">
                <a:latin typeface="Calibri"/>
                <a:cs typeface="Calibri"/>
              </a:rPr>
              <a:t>FC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7637" y="2228989"/>
            <a:ext cx="2064385" cy="449580"/>
          </a:xfrm>
          <a:prstGeom prst="rect">
            <a:avLst/>
          </a:prstGeom>
          <a:solidFill>
            <a:srgbClr val="D9EAD2"/>
          </a:solidFill>
          <a:ln w="9525">
            <a:solidFill>
              <a:srgbClr val="44536A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85"/>
              </a:spcBef>
            </a:pPr>
            <a:r>
              <a:rPr sz="2500" spc="-25" dirty="0">
                <a:latin typeface="Calibri"/>
                <a:cs typeface="Calibri"/>
              </a:rPr>
              <a:t>BN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1469" y="1961845"/>
            <a:ext cx="76200" cy="24273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07637" y="2899130"/>
            <a:ext cx="2064385" cy="449580"/>
          </a:xfrm>
          <a:prstGeom prst="rect">
            <a:avLst/>
          </a:prstGeom>
          <a:solidFill>
            <a:srgbClr val="F3F3F3"/>
          </a:solidFill>
          <a:ln w="9525">
            <a:solidFill>
              <a:srgbClr val="44536A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2500" spc="-20" dirty="0">
                <a:latin typeface="Calibri"/>
                <a:cs typeface="Calibri"/>
              </a:rPr>
              <a:t>tanh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01469" y="1018095"/>
            <a:ext cx="76200" cy="494665"/>
          </a:xfrm>
          <a:custGeom>
            <a:avLst/>
            <a:gdLst/>
            <a:ahLst/>
            <a:cxnLst/>
            <a:rect l="l" t="t" r="r" b="b"/>
            <a:pathLst>
              <a:path w="76200" h="494665">
                <a:moveTo>
                  <a:pt x="33337" y="418464"/>
                </a:moveTo>
                <a:lnTo>
                  <a:pt x="0" y="418464"/>
                </a:lnTo>
                <a:lnTo>
                  <a:pt x="38100" y="494664"/>
                </a:lnTo>
                <a:lnTo>
                  <a:pt x="69850" y="431164"/>
                </a:lnTo>
                <a:lnTo>
                  <a:pt x="33337" y="431164"/>
                </a:lnTo>
                <a:lnTo>
                  <a:pt x="33337" y="418464"/>
                </a:lnTo>
                <a:close/>
              </a:path>
              <a:path w="76200" h="494665">
                <a:moveTo>
                  <a:pt x="42862" y="0"/>
                </a:moveTo>
                <a:lnTo>
                  <a:pt x="33337" y="0"/>
                </a:lnTo>
                <a:lnTo>
                  <a:pt x="33337" y="431164"/>
                </a:lnTo>
                <a:lnTo>
                  <a:pt x="42862" y="431164"/>
                </a:lnTo>
                <a:lnTo>
                  <a:pt x="42862" y="0"/>
                </a:lnTo>
                <a:close/>
              </a:path>
              <a:path w="76200" h="494665">
                <a:moveTo>
                  <a:pt x="76200" y="418464"/>
                </a:moveTo>
                <a:lnTo>
                  <a:pt x="42862" y="418464"/>
                </a:lnTo>
                <a:lnTo>
                  <a:pt x="42862" y="431164"/>
                </a:lnTo>
                <a:lnTo>
                  <a:pt x="69850" y="431164"/>
                </a:lnTo>
                <a:lnTo>
                  <a:pt x="76200" y="418464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1469" y="2672867"/>
            <a:ext cx="76200" cy="24273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007637" y="3675405"/>
            <a:ext cx="2064385" cy="449580"/>
          </a:xfrm>
          <a:prstGeom prst="rect">
            <a:avLst/>
          </a:prstGeom>
          <a:solidFill>
            <a:srgbClr val="F3F3F3"/>
          </a:solidFill>
          <a:ln w="9525">
            <a:solidFill>
              <a:srgbClr val="44536A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2500" spc="-25" dirty="0">
                <a:latin typeface="Calibri"/>
                <a:cs typeface="Calibri"/>
              </a:rPr>
              <a:t>FC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7637" y="4391621"/>
            <a:ext cx="2064385" cy="449580"/>
          </a:xfrm>
          <a:prstGeom prst="rect">
            <a:avLst/>
          </a:prstGeom>
          <a:solidFill>
            <a:srgbClr val="D9EAD2"/>
          </a:solidFill>
          <a:ln w="9525">
            <a:solidFill>
              <a:srgbClr val="44536A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0"/>
              </a:spcBef>
            </a:pPr>
            <a:r>
              <a:rPr sz="2500" spc="-25" dirty="0">
                <a:latin typeface="Calibri"/>
                <a:cs typeface="Calibri"/>
              </a:rPr>
              <a:t>BN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1469" y="4124490"/>
            <a:ext cx="76200" cy="242735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2001469" y="3371735"/>
            <a:ext cx="76200" cy="307975"/>
          </a:xfrm>
          <a:custGeom>
            <a:avLst/>
            <a:gdLst/>
            <a:ahLst/>
            <a:cxnLst/>
            <a:rect l="l" t="t" r="r" b="b"/>
            <a:pathLst>
              <a:path w="76200" h="307975">
                <a:moveTo>
                  <a:pt x="33337" y="231317"/>
                </a:moveTo>
                <a:lnTo>
                  <a:pt x="0" y="231317"/>
                </a:lnTo>
                <a:lnTo>
                  <a:pt x="38100" y="307517"/>
                </a:lnTo>
                <a:lnTo>
                  <a:pt x="69850" y="244017"/>
                </a:lnTo>
                <a:lnTo>
                  <a:pt x="33337" y="244017"/>
                </a:lnTo>
                <a:lnTo>
                  <a:pt x="33337" y="231317"/>
                </a:lnTo>
                <a:close/>
              </a:path>
              <a:path w="76200" h="307975">
                <a:moveTo>
                  <a:pt x="42862" y="0"/>
                </a:moveTo>
                <a:lnTo>
                  <a:pt x="33337" y="0"/>
                </a:lnTo>
                <a:lnTo>
                  <a:pt x="33337" y="244017"/>
                </a:lnTo>
                <a:lnTo>
                  <a:pt x="42862" y="244017"/>
                </a:lnTo>
                <a:lnTo>
                  <a:pt x="42862" y="0"/>
                </a:lnTo>
                <a:close/>
              </a:path>
              <a:path w="76200" h="307975">
                <a:moveTo>
                  <a:pt x="76200" y="231317"/>
                </a:moveTo>
                <a:lnTo>
                  <a:pt x="42862" y="231317"/>
                </a:lnTo>
                <a:lnTo>
                  <a:pt x="42862" y="244017"/>
                </a:lnTo>
                <a:lnTo>
                  <a:pt x="69850" y="244017"/>
                </a:lnTo>
                <a:lnTo>
                  <a:pt x="76200" y="231317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1469" y="4835499"/>
            <a:ext cx="76200" cy="24273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007637" y="5061775"/>
            <a:ext cx="2064385" cy="449580"/>
          </a:xfrm>
          <a:prstGeom prst="rect">
            <a:avLst/>
          </a:prstGeom>
          <a:solidFill>
            <a:srgbClr val="F3F3F3"/>
          </a:solidFill>
          <a:ln w="9525">
            <a:solidFill>
              <a:srgbClr val="44536A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2500" spc="-20" dirty="0">
                <a:latin typeface="Calibri"/>
                <a:cs typeface="Calibri"/>
              </a:rPr>
              <a:t>tanh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01469" y="5510860"/>
            <a:ext cx="76200" cy="318135"/>
          </a:xfrm>
          <a:custGeom>
            <a:avLst/>
            <a:gdLst/>
            <a:ahLst/>
            <a:cxnLst/>
            <a:rect l="l" t="t" r="r" b="b"/>
            <a:pathLst>
              <a:path w="76200" h="318135">
                <a:moveTo>
                  <a:pt x="33337" y="241311"/>
                </a:moveTo>
                <a:lnTo>
                  <a:pt x="0" y="241311"/>
                </a:lnTo>
                <a:lnTo>
                  <a:pt x="38100" y="317511"/>
                </a:lnTo>
                <a:lnTo>
                  <a:pt x="69850" y="254011"/>
                </a:lnTo>
                <a:lnTo>
                  <a:pt x="33337" y="254011"/>
                </a:lnTo>
                <a:lnTo>
                  <a:pt x="33337" y="241311"/>
                </a:lnTo>
                <a:close/>
              </a:path>
              <a:path w="76200" h="318135">
                <a:moveTo>
                  <a:pt x="42862" y="0"/>
                </a:moveTo>
                <a:lnTo>
                  <a:pt x="33337" y="0"/>
                </a:lnTo>
                <a:lnTo>
                  <a:pt x="33337" y="254011"/>
                </a:lnTo>
                <a:lnTo>
                  <a:pt x="42862" y="254011"/>
                </a:lnTo>
                <a:lnTo>
                  <a:pt x="42862" y="0"/>
                </a:lnTo>
                <a:close/>
              </a:path>
              <a:path w="76200" h="318135">
                <a:moveTo>
                  <a:pt x="76200" y="241311"/>
                </a:moveTo>
                <a:lnTo>
                  <a:pt x="42862" y="241311"/>
                </a:lnTo>
                <a:lnTo>
                  <a:pt x="42862" y="254011"/>
                </a:lnTo>
                <a:lnTo>
                  <a:pt x="69850" y="254011"/>
                </a:lnTo>
                <a:lnTo>
                  <a:pt x="76200" y="241311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383760" y="1461516"/>
            <a:ext cx="6287135" cy="14916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sz="3200" dirty="0">
                <a:solidFill>
                  <a:srgbClr val="37761D"/>
                </a:solidFill>
                <a:latin typeface="Calibri"/>
                <a:cs typeface="Calibri"/>
              </a:rPr>
              <a:t>Usually</a:t>
            </a:r>
            <a:r>
              <a:rPr sz="3200" spc="-9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37761D"/>
                </a:solidFill>
                <a:latin typeface="Calibri"/>
                <a:cs typeface="Calibri"/>
              </a:rPr>
              <a:t>inserted</a:t>
            </a:r>
            <a:r>
              <a:rPr sz="3200" spc="-9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37761D"/>
                </a:solidFill>
                <a:latin typeface="Calibri"/>
                <a:cs typeface="Calibri"/>
              </a:rPr>
              <a:t>after</a:t>
            </a:r>
            <a:r>
              <a:rPr sz="3200" spc="-9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37761D"/>
                </a:solidFill>
                <a:latin typeface="Calibri"/>
                <a:cs typeface="Calibri"/>
              </a:rPr>
              <a:t>Fully</a:t>
            </a:r>
            <a:r>
              <a:rPr sz="3200" spc="-9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37761D"/>
                </a:solidFill>
                <a:latin typeface="Calibri"/>
                <a:cs typeface="Calibri"/>
              </a:rPr>
              <a:t>Connected </a:t>
            </a:r>
            <a:r>
              <a:rPr sz="3200" dirty="0">
                <a:solidFill>
                  <a:srgbClr val="37761D"/>
                </a:solidFill>
                <a:latin typeface="Calibri"/>
                <a:cs typeface="Calibri"/>
              </a:rPr>
              <a:t>or</a:t>
            </a:r>
            <a:r>
              <a:rPr sz="3200" spc="-9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37761D"/>
                </a:solidFill>
                <a:latin typeface="Calibri"/>
                <a:cs typeface="Calibri"/>
              </a:rPr>
              <a:t>Convolutional</a:t>
            </a:r>
            <a:r>
              <a:rPr sz="3200" spc="-85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37761D"/>
                </a:solidFill>
                <a:latin typeface="Calibri"/>
                <a:cs typeface="Calibri"/>
              </a:rPr>
              <a:t>layers,</a:t>
            </a:r>
            <a:r>
              <a:rPr sz="3200" spc="-85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37761D"/>
                </a:solidFill>
                <a:latin typeface="Calibri"/>
                <a:cs typeface="Calibri"/>
              </a:rPr>
              <a:t>and</a:t>
            </a:r>
            <a:r>
              <a:rPr sz="3200" spc="-85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37761D"/>
                </a:solidFill>
                <a:latin typeface="Calibri"/>
                <a:cs typeface="Calibri"/>
              </a:rPr>
              <a:t>before nonlinearity.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75088" y="2415120"/>
            <a:ext cx="582930" cy="76200"/>
          </a:xfrm>
          <a:custGeom>
            <a:avLst/>
            <a:gdLst/>
            <a:ahLst/>
            <a:cxnLst/>
            <a:rect l="l" t="t" r="r" b="b"/>
            <a:pathLst>
              <a:path w="582929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2862"/>
                </a:lnTo>
                <a:lnTo>
                  <a:pt x="63500" y="42862"/>
                </a:lnTo>
                <a:lnTo>
                  <a:pt x="63500" y="33337"/>
                </a:lnTo>
                <a:lnTo>
                  <a:pt x="76200" y="33337"/>
                </a:lnTo>
                <a:lnTo>
                  <a:pt x="76200" y="0"/>
                </a:lnTo>
                <a:close/>
              </a:path>
              <a:path w="582929" h="76200">
                <a:moveTo>
                  <a:pt x="76200" y="33337"/>
                </a:moveTo>
                <a:lnTo>
                  <a:pt x="63500" y="33337"/>
                </a:lnTo>
                <a:lnTo>
                  <a:pt x="63500" y="42862"/>
                </a:lnTo>
                <a:lnTo>
                  <a:pt x="76200" y="42862"/>
                </a:lnTo>
                <a:lnTo>
                  <a:pt x="76200" y="33337"/>
                </a:lnTo>
                <a:close/>
              </a:path>
              <a:path w="582929" h="76200">
                <a:moveTo>
                  <a:pt x="582650" y="33337"/>
                </a:moveTo>
                <a:lnTo>
                  <a:pt x="76200" y="33337"/>
                </a:lnTo>
                <a:lnTo>
                  <a:pt x="76200" y="42862"/>
                </a:lnTo>
                <a:lnTo>
                  <a:pt x="582650" y="42862"/>
                </a:lnTo>
                <a:lnTo>
                  <a:pt x="582650" y="33337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93783" y="2718600"/>
            <a:ext cx="704850" cy="1798955"/>
          </a:xfrm>
          <a:custGeom>
            <a:avLst/>
            <a:gdLst/>
            <a:ahLst/>
            <a:cxnLst/>
            <a:rect l="l" t="t" r="r" b="b"/>
            <a:pathLst>
              <a:path w="704850" h="1798954">
                <a:moveTo>
                  <a:pt x="0" y="1713649"/>
                </a:moveTo>
                <a:lnTo>
                  <a:pt x="8153" y="1798447"/>
                </a:lnTo>
                <a:lnTo>
                  <a:pt x="71107" y="1741043"/>
                </a:lnTo>
                <a:lnTo>
                  <a:pt x="70744" y="1740903"/>
                </a:lnTo>
                <a:lnTo>
                  <a:pt x="35432" y="1740903"/>
                </a:lnTo>
                <a:lnTo>
                  <a:pt x="26542" y="1737487"/>
                </a:lnTo>
                <a:lnTo>
                  <a:pt x="31109" y="1725633"/>
                </a:lnTo>
                <a:lnTo>
                  <a:pt x="0" y="1713649"/>
                </a:lnTo>
                <a:close/>
              </a:path>
              <a:path w="704850" h="1798954">
                <a:moveTo>
                  <a:pt x="31109" y="1725633"/>
                </a:moveTo>
                <a:lnTo>
                  <a:pt x="26542" y="1737487"/>
                </a:lnTo>
                <a:lnTo>
                  <a:pt x="35432" y="1740903"/>
                </a:lnTo>
                <a:lnTo>
                  <a:pt x="39996" y="1729057"/>
                </a:lnTo>
                <a:lnTo>
                  <a:pt x="31109" y="1725633"/>
                </a:lnTo>
                <a:close/>
              </a:path>
              <a:path w="704850" h="1798954">
                <a:moveTo>
                  <a:pt x="39996" y="1729057"/>
                </a:moveTo>
                <a:lnTo>
                  <a:pt x="35432" y="1740903"/>
                </a:lnTo>
                <a:lnTo>
                  <a:pt x="70744" y="1740903"/>
                </a:lnTo>
                <a:lnTo>
                  <a:pt x="39996" y="1729057"/>
                </a:lnTo>
                <a:close/>
              </a:path>
              <a:path w="704850" h="1798954">
                <a:moveTo>
                  <a:pt x="695934" y="0"/>
                </a:moveTo>
                <a:lnTo>
                  <a:pt x="31109" y="1725633"/>
                </a:lnTo>
                <a:lnTo>
                  <a:pt x="39996" y="1729057"/>
                </a:lnTo>
                <a:lnTo>
                  <a:pt x="704824" y="3429"/>
                </a:lnTo>
                <a:lnTo>
                  <a:pt x="695934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8739" y="6063488"/>
            <a:ext cx="3036570" cy="3028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75"/>
              </a:spcBef>
            </a:pPr>
            <a:r>
              <a:rPr sz="900" dirty="0">
                <a:latin typeface="Calibri"/>
                <a:cs typeface="Calibri"/>
              </a:rPr>
              <a:t>Ioffe and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Szegedy, “Batch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normalization: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Accelerating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20" dirty="0">
                <a:latin typeface="Calibri"/>
                <a:cs typeface="Calibri"/>
              </a:rPr>
              <a:t>deep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network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training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by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reducing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internal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covariate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shift”,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ICML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spc="-20" dirty="0">
                <a:latin typeface="Calibri"/>
                <a:cs typeface="Calibri"/>
              </a:rPr>
              <a:t>2015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0149" y="4284979"/>
            <a:ext cx="9925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695" dirty="0">
                <a:latin typeface="Cambria Math"/>
                <a:cs typeface="Cambria Math"/>
              </a:rPr>
              <a:t>𝑥</a:t>
            </a:r>
            <a:r>
              <a:rPr sz="4800" spc="280" dirty="0">
                <a:latin typeface="Cambria Math"/>
                <a:cs typeface="Cambria Math"/>
              </a:rPr>
              <a:t>!</a:t>
            </a:r>
            <a:r>
              <a:rPr sz="4800" spc="440" dirty="0">
                <a:latin typeface="Cambria Math"/>
                <a:cs typeface="Cambria Math"/>
              </a:rPr>
              <a:t> </a:t>
            </a:r>
            <a:r>
              <a:rPr sz="4800" spc="-50" dirty="0">
                <a:latin typeface="Cambria Math"/>
                <a:cs typeface="Cambria Math"/>
              </a:rPr>
              <a:t>=</a:t>
            </a:r>
            <a:endParaRPr sz="4800">
              <a:latin typeface="Cambria Math"/>
              <a:cs typeface="Cambria Math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026451" y="4718227"/>
            <a:ext cx="2247900" cy="38100"/>
          </a:xfrm>
          <a:custGeom>
            <a:avLst/>
            <a:gdLst/>
            <a:ahLst/>
            <a:cxnLst/>
            <a:rect l="l" t="t" r="r" b="b"/>
            <a:pathLst>
              <a:path w="2247900" h="38100">
                <a:moveTo>
                  <a:pt x="2247900" y="0"/>
                </a:moveTo>
                <a:lnTo>
                  <a:pt x="0" y="0"/>
                </a:lnTo>
                <a:lnTo>
                  <a:pt x="0" y="38100"/>
                </a:lnTo>
                <a:lnTo>
                  <a:pt x="2247900" y="38100"/>
                </a:lnTo>
                <a:lnTo>
                  <a:pt x="22479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073538" y="3989069"/>
            <a:ext cx="133350" cy="544830"/>
          </a:xfrm>
          <a:custGeom>
            <a:avLst/>
            <a:gdLst/>
            <a:ahLst/>
            <a:cxnLst/>
            <a:rect l="l" t="t" r="r" b="b"/>
            <a:pathLst>
              <a:path w="133350" h="544829">
                <a:moveTo>
                  <a:pt x="132753" y="0"/>
                </a:moveTo>
                <a:lnTo>
                  <a:pt x="0" y="0"/>
                </a:lnTo>
                <a:lnTo>
                  <a:pt x="0" y="22860"/>
                </a:lnTo>
                <a:lnTo>
                  <a:pt x="83350" y="22860"/>
                </a:lnTo>
                <a:lnTo>
                  <a:pt x="83350" y="544830"/>
                </a:lnTo>
                <a:lnTo>
                  <a:pt x="132753" y="544830"/>
                </a:lnTo>
                <a:lnTo>
                  <a:pt x="132753" y="22860"/>
                </a:lnTo>
                <a:lnTo>
                  <a:pt x="1327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572853" y="3989069"/>
            <a:ext cx="133350" cy="544830"/>
          </a:xfrm>
          <a:custGeom>
            <a:avLst/>
            <a:gdLst/>
            <a:ahLst/>
            <a:cxnLst/>
            <a:rect l="l" t="t" r="r" b="b"/>
            <a:pathLst>
              <a:path w="133350" h="544829">
                <a:moveTo>
                  <a:pt x="132753" y="0"/>
                </a:moveTo>
                <a:lnTo>
                  <a:pt x="0" y="0"/>
                </a:lnTo>
                <a:lnTo>
                  <a:pt x="0" y="22860"/>
                </a:lnTo>
                <a:lnTo>
                  <a:pt x="0" y="544830"/>
                </a:lnTo>
                <a:lnTo>
                  <a:pt x="49415" y="544830"/>
                </a:lnTo>
                <a:lnTo>
                  <a:pt x="49415" y="22860"/>
                </a:lnTo>
                <a:lnTo>
                  <a:pt x="132753" y="22860"/>
                </a:lnTo>
                <a:lnTo>
                  <a:pt x="1327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018640" y="3824732"/>
            <a:ext cx="22009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Cambria Math"/>
                <a:cs typeface="Cambria Math"/>
              </a:rPr>
              <a:t>𝑥</a:t>
            </a:r>
            <a:r>
              <a:rPr sz="4800" spc="120" dirty="0">
                <a:latin typeface="Cambria Math"/>
                <a:cs typeface="Cambria Math"/>
              </a:rPr>
              <a:t> </a:t>
            </a:r>
            <a:r>
              <a:rPr sz="4800" dirty="0">
                <a:latin typeface="Cambria Math"/>
                <a:cs typeface="Cambria Math"/>
              </a:rPr>
              <a:t>− </a:t>
            </a:r>
            <a:r>
              <a:rPr sz="4800" spc="-30" dirty="0">
                <a:latin typeface="Cambria Math"/>
                <a:cs typeface="Cambria Math"/>
              </a:rPr>
              <a:t>𝐸</a:t>
            </a:r>
            <a:r>
              <a:rPr sz="4800" spc="-335" dirty="0">
                <a:latin typeface="Cambria Math"/>
                <a:cs typeface="Cambria Math"/>
              </a:rPr>
              <a:t> </a:t>
            </a:r>
            <a:r>
              <a:rPr sz="4800" u="sng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800" spc="190" dirty="0">
                <a:latin typeface="Cambria Math"/>
                <a:cs typeface="Cambria Math"/>
              </a:rPr>
              <a:t>𝑥</a:t>
            </a:r>
            <a:r>
              <a:rPr sz="4800" u="sng" spc="1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039925" y="4870627"/>
            <a:ext cx="2234565" cy="758190"/>
          </a:xfrm>
          <a:custGeom>
            <a:avLst/>
            <a:gdLst/>
            <a:ahLst/>
            <a:cxnLst/>
            <a:rect l="l" t="t" r="r" b="b"/>
            <a:pathLst>
              <a:path w="2234565" h="758189">
                <a:moveTo>
                  <a:pt x="1667586" y="134442"/>
                </a:moveTo>
                <a:lnTo>
                  <a:pt x="1534833" y="134442"/>
                </a:lnTo>
                <a:lnTo>
                  <a:pt x="1534833" y="157302"/>
                </a:lnTo>
                <a:lnTo>
                  <a:pt x="1534833" y="679272"/>
                </a:lnTo>
                <a:lnTo>
                  <a:pt x="1534833" y="702132"/>
                </a:lnTo>
                <a:lnTo>
                  <a:pt x="1667586" y="702132"/>
                </a:lnTo>
                <a:lnTo>
                  <a:pt x="1667586" y="679272"/>
                </a:lnTo>
                <a:lnTo>
                  <a:pt x="1584248" y="679272"/>
                </a:lnTo>
                <a:lnTo>
                  <a:pt x="1584248" y="157302"/>
                </a:lnTo>
                <a:lnTo>
                  <a:pt x="1667586" y="157302"/>
                </a:lnTo>
                <a:lnTo>
                  <a:pt x="1667586" y="134442"/>
                </a:lnTo>
                <a:close/>
              </a:path>
              <a:path w="2234565" h="758189">
                <a:moveTo>
                  <a:pt x="2168271" y="134442"/>
                </a:moveTo>
                <a:lnTo>
                  <a:pt x="2035517" y="134442"/>
                </a:lnTo>
                <a:lnTo>
                  <a:pt x="2035517" y="157302"/>
                </a:lnTo>
                <a:lnTo>
                  <a:pt x="2118868" y="157302"/>
                </a:lnTo>
                <a:lnTo>
                  <a:pt x="2118868" y="679272"/>
                </a:lnTo>
                <a:lnTo>
                  <a:pt x="2035517" y="679272"/>
                </a:lnTo>
                <a:lnTo>
                  <a:pt x="2035517" y="702132"/>
                </a:lnTo>
                <a:lnTo>
                  <a:pt x="2168271" y="702132"/>
                </a:lnTo>
                <a:lnTo>
                  <a:pt x="2168271" y="679272"/>
                </a:lnTo>
                <a:lnTo>
                  <a:pt x="2168271" y="157302"/>
                </a:lnTo>
                <a:lnTo>
                  <a:pt x="2168271" y="134442"/>
                </a:lnTo>
                <a:close/>
              </a:path>
              <a:path w="2234565" h="758189">
                <a:moveTo>
                  <a:pt x="2234425" y="0"/>
                </a:moveTo>
                <a:lnTo>
                  <a:pt x="443725" y="0"/>
                </a:lnTo>
                <a:lnTo>
                  <a:pt x="443725" y="736"/>
                </a:lnTo>
                <a:lnTo>
                  <a:pt x="381292" y="736"/>
                </a:lnTo>
                <a:lnTo>
                  <a:pt x="200609" y="677900"/>
                </a:lnTo>
                <a:lnTo>
                  <a:pt x="97624" y="448119"/>
                </a:lnTo>
                <a:lnTo>
                  <a:pt x="0" y="492760"/>
                </a:lnTo>
                <a:lnTo>
                  <a:pt x="9220" y="515086"/>
                </a:lnTo>
                <a:lnTo>
                  <a:pt x="59524" y="492760"/>
                </a:lnTo>
                <a:lnTo>
                  <a:pt x="182753" y="757682"/>
                </a:lnTo>
                <a:lnTo>
                  <a:pt x="211632" y="757682"/>
                </a:lnTo>
                <a:lnTo>
                  <a:pt x="405104" y="40322"/>
                </a:lnTo>
                <a:lnTo>
                  <a:pt x="464642" y="40322"/>
                </a:lnTo>
                <a:lnTo>
                  <a:pt x="464642" y="38100"/>
                </a:lnTo>
                <a:lnTo>
                  <a:pt x="2234425" y="38100"/>
                </a:lnTo>
                <a:lnTo>
                  <a:pt x="22344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469553" y="4839716"/>
            <a:ext cx="15881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50315" algn="l"/>
              </a:tabLst>
            </a:pPr>
            <a:r>
              <a:rPr sz="4800" spc="-25" dirty="0">
                <a:latin typeface="Cambria Math"/>
                <a:cs typeface="Cambria Math"/>
              </a:rPr>
              <a:t>𝑉𝑎𝑟</a:t>
            </a:r>
            <a:r>
              <a:rPr sz="4800" dirty="0">
                <a:latin typeface="Cambria Math"/>
                <a:cs typeface="Cambria Math"/>
              </a:rPr>
              <a:t>	</a:t>
            </a:r>
            <a:r>
              <a:rPr sz="4800" spc="-50" dirty="0">
                <a:latin typeface="Cambria Math"/>
                <a:cs typeface="Cambria Math"/>
              </a:rPr>
              <a:t>𝑥</a:t>
            </a:r>
            <a:endParaRPr sz="4800">
              <a:latin typeface="Cambria Math"/>
              <a:cs typeface="Cambria Math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83</a:t>
            </a:fld>
            <a:endParaRPr spc="-25" dirty="0"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Batch</a:t>
            </a:r>
            <a:r>
              <a:rPr spc="-125" dirty="0"/>
              <a:t> </a:t>
            </a:r>
            <a:r>
              <a:rPr spc="-10" dirty="0"/>
              <a:t>Normalization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7637" y="1512760"/>
            <a:ext cx="2064385" cy="449580"/>
          </a:xfrm>
          <a:prstGeom prst="rect">
            <a:avLst/>
          </a:prstGeom>
          <a:solidFill>
            <a:srgbClr val="F3F3F3"/>
          </a:solidFill>
          <a:ln w="9525">
            <a:solidFill>
              <a:srgbClr val="44536A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sz="2500" spc="-25" dirty="0">
                <a:latin typeface="Calibri"/>
                <a:cs typeface="Calibri"/>
              </a:rPr>
              <a:t>FC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7637" y="2228989"/>
            <a:ext cx="2064385" cy="449580"/>
          </a:xfrm>
          <a:prstGeom prst="rect">
            <a:avLst/>
          </a:prstGeom>
          <a:solidFill>
            <a:srgbClr val="D9EAD2"/>
          </a:solidFill>
          <a:ln w="9525">
            <a:solidFill>
              <a:srgbClr val="44536A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85"/>
              </a:spcBef>
            </a:pPr>
            <a:r>
              <a:rPr sz="2500" spc="-25" dirty="0">
                <a:latin typeface="Calibri"/>
                <a:cs typeface="Calibri"/>
              </a:rPr>
              <a:t>BN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1469" y="1961845"/>
            <a:ext cx="76200" cy="24273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07637" y="2899130"/>
            <a:ext cx="2064385" cy="449580"/>
          </a:xfrm>
          <a:prstGeom prst="rect">
            <a:avLst/>
          </a:prstGeom>
          <a:solidFill>
            <a:srgbClr val="F3F3F3"/>
          </a:solidFill>
          <a:ln w="9525">
            <a:solidFill>
              <a:srgbClr val="44536A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2500" spc="-20" dirty="0">
                <a:latin typeface="Calibri"/>
                <a:cs typeface="Calibri"/>
              </a:rPr>
              <a:t>tanh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01469" y="1018095"/>
            <a:ext cx="76200" cy="494665"/>
          </a:xfrm>
          <a:custGeom>
            <a:avLst/>
            <a:gdLst/>
            <a:ahLst/>
            <a:cxnLst/>
            <a:rect l="l" t="t" r="r" b="b"/>
            <a:pathLst>
              <a:path w="76200" h="494665">
                <a:moveTo>
                  <a:pt x="33337" y="418464"/>
                </a:moveTo>
                <a:lnTo>
                  <a:pt x="0" y="418464"/>
                </a:lnTo>
                <a:lnTo>
                  <a:pt x="38100" y="494664"/>
                </a:lnTo>
                <a:lnTo>
                  <a:pt x="69850" y="431164"/>
                </a:lnTo>
                <a:lnTo>
                  <a:pt x="33337" y="431164"/>
                </a:lnTo>
                <a:lnTo>
                  <a:pt x="33337" y="418464"/>
                </a:lnTo>
                <a:close/>
              </a:path>
              <a:path w="76200" h="494665">
                <a:moveTo>
                  <a:pt x="42862" y="0"/>
                </a:moveTo>
                <a:lnTo>
                  <a:pt x="33337" y="0"/>
                </a:lnTo>
                <a:lnTo>
                  <a:pt x="33337" y="431164"/>
                </a:lnTo>
                <a:lnTo>
                  <a:pt x="42862" y="431164"/>
                </a:lnTo>
                <a:lnTo>
                  <a:pt x="42862" y="0"/>
                </a:lnTo>
                <a:close/>
              </a:path>
              <a:path w="76200" h="494665">
                <a:moveTo>
                  <a:pt x="76200" y="418464"/>
                </a:moveTo>
                <a:lnTo>
                  <a:pt x="42862" y="418464"/>
                </a:lnTo>
                <a:lnTo>
                  <a:pt x="42862" y="431164"/>
                </a:lnTo>
                <a:lnTo>
                  <a:pt x="69850" y="431164"/>
                </a:lnTo>
                <a:lnTo>
                  <a:pt x="76200" y="418464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1469" y="2672867"/>
            <a:ext cx="76200" cy="24273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007637" y="3675405"/>
            <a:ext cx="2064385" cy="449580"/>
          </a:xfrm>
          <a:prstGeom prst="rect">
            <a:avLst/>
          </a:prstGeom>
          <a:solidFill>
            <a:srgbClr val="F3F3F3"/>
          </a:solidFill>
          <a:ln w="9525">
            <a:solidFill>
              <a:srgbClr val="44536A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2500" spc="-25" dirty="0">
                <a:latin typeface="Calibri"/>
                <a:cs typeface="Calibri"/>
              </a:rPr>
              <a:t>FC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7637" y="4391621"/>
            <a:ext cx="2064385" cy="449580"/>
          </a:xfrm>
          <a:prstGeom prst="rect">
            <a:avLst/>
          </a:prstGeom>
          <a:solidFill>
            <a:srgbClr val="D9EAD2"/>
          </a:solidFill>
          <a:ln w="9525">
            <a:solidFill>
              <a:srgbClr val="44536A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0"/>
              </a:spcBef>
            </a:pPr>
            <a:r>
              <a:rPr sz="2500" spc="-25" dirty="0">
                <a:latin typeface="Calibri"/>
                <a:cs typeface="Calibri"/>
              </a:rPr>
              <a:t>BN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1469" y="4124490"/>
            <a:ext cx="76200" cy="242735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2001469" y="3371735"/>
            <a:ext cx="76200" cy="307975"/>
          </a:xfrm>
          <a:custGeom>
            <a:avLst/>
            <a:gdLst/>
            <a:ahLst/>
            <a:cxnLst/>
            <a:rect l="l" t="t" r="r" b="b"/>
            <a:pathLst>
              <a:path w="76200" h="307975">
                <a:moveTo>
                  <a:pt x="33337" y="231317"/>
                </a:moveTo>
                <a:lnTo>
                  <a:pt x="0" y="231317"/>
                </a:lnTo>
                <a:lnTo>
                  <a:pt x="38100" y="307517"/>
                </a:lnTo>
                <a:lnTo>
                  <a:pt x="69850" y="244017"/>
                </a:lnTo>
                <a:lnTo>
                  <a:pt x="33337" y="244017"/>
                </a:lnTo>
                <a:lnTo>
                  <a:pt x="33337" y="231317"/>
                </a:lnTo>
                <a:close/>
              </a:path>
              <a:path w="76200" h="307975">
                <a:moveTo>
                  <a:pt x="42862" y="0"/>
                </a:moveTo>
                <a:lnTo>
                  <a:pt x="33337" y="0"/>
                </a:lnTo>
                <a:lnTo>
                  <a:pt x="33337" y="244017"/>
                </a:lnTo>
                <a:lnTo>
                  <a:pt x="42862" y="244017"/>
                </a:lnTo>
                <a:lnTo>
                  <a:pt x="42862" y="0"/>
                </a:lnTo>
                <a:close/>
              </a:path>
              <a:path w="76200" h="307975">
                <a:moveTo>
                  <a:pt x="76200" y="231317"/>
                </a:moveTo>
                <a:lnTo>
                  <a:pt x="42862" y="231317"/>
                </a:lnTo>
                <a:lnTo>
                  <a:pt x="42862" y="244017"/>
                </a:lnTo>
                <a:lnTo>
                  <a:pt x="69850" y="244017"/>
                </a:lnTo>
                <a:lnTo>
                  <a:pt x="76200" y="231317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1469" y="4835499"/>
            <a:ext cx="76200" cy="24273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007637" y="5061775"/>
            <a:ext cx="2064385" cy="449580"/>
          </a:xfrm>
          <a:prstGeom prst="rect">
            <a:avLst/>
          </a:prstGeom>
          <a:solidFill>
            <a:srgbClr val="F3F3F3"/>
          </a:solidFill>
          <a:ln w="9525">
            <a:solidFill>
              <a:srgbClr val="44536A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2500" spc="-20" dirty="0">
                <a:latin typeface="Calibri"/>
                <a:cs typeface="Calibri"/>
              </a:rPr>
              <a:t>tanh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01469" y="5510860"/>
            <a:ext cx="76200" cy="318135"/>
          </a:xfrm>
          <a:custGeom>
            <a:avLst/>
            <a:gdLst/>
            <a:ahLst/>
            <a:cxnLst/>
            <a:rect l="l" t="t" r="r" b="b"/>
            <a:pathLst>
              <a:path w="76200" h="318135">
                <a:moveTo>
                  <a:pt x="33337" y="241311"/>
                </a:moveTo>
                <a:lnTo>
                  <a:pt x="0" y="241311"/>
                </a:lnTo>
                <a:lnTo>
                  <a:pt x="38100" y="317511"/>
                </a:lnTo>
                <a:lnTo>
                  <a:pt x="69850" y="254011"/>
                </a:lnTo>
                <a:lnTo>
                  <a:pt x="33337" y="254011"/>
                </a:lnTo>
                <a:lnTo>
                  <a:pt x="33337" y="241311"/>
                </a:lnTo>
                <a:close/>
              </a:path>
              <a:path w="76200" h="318135">
                <a:moveTo>
                  <a:pt x="42862" y="0"/>
                </a:moveTo>
                <a:lnTo>
                  <a:pt x="33337" y="0"/>
                </a:lnTo>
                <a:lnTo>
                  <a:pt x="33337" y="254011"/>
                </a:lnTo>
                <a:lnTo>
                  <a:pt x="42862" y="254011"/>
                </a:lnTo>
                <a:lnTo>
                  <a:pt x="42862" y="0"/>
                </a:lnTo>
                <a:close/>
              </a:path>
              <a:path w="76200" h="318135">
                <a:moveTo>
                  <a:pt x="76200" y="241311"/>
                </a:moveTo>
                <a:lnTo>
                  <a:pt x="42862" y="241311"/>
                </a:lnTo>
                <a:lnTo>
                  <a:pt x="42862" y="254011"/>
                </a:lnTo>
                <a:lnTo>
                  <a:pt x="69850" y="254011"/>
                </a:lnTo>
                <a:lnTo>
                  <a:pt x="76200" y="241311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411334" y="1236979"/>
            <a:ext cx="6873875" cy="186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5775" indent="-473075">
              <a:lnSpc>
                <a:spcPct val="100000"/>
              </a:lnSpc>
              <a:spcBef>
                <a:spcPts val="100"/>
              </a:spcBef>
              <a:buSzPct val="83333"/>
              <a:buChar char="-"/>
              <a:tabLst>
                <a:tab pos="485775" algn="l"/>
              </a:tabLst>
            </a:pP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Makes</a:t>
            </a:r>
            <a:r>
              <a:rPr sz="2400" spc="-7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deep</a:t>
            </a:r>
            <a:r>
              <a:rPr sz="2400" spc="-6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networks</a:t>
            </a:r>
            <a:r>
              <a:rPr sz="2400" spc="-7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7761D"/>
                </a:solidFill>
                <a:latin typeface="Calibri"/>
                <a:cs typeface="Calibri"/>
              </a:rPr>
              <a:t>much</a:t>
            </a:r>
            <a:r>
              <a:rPr sz="2400" b="1" spc="-6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easier</a:t>
            </a:r>
            <a:r>
              <a:rPr sz="2400" spc="-6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to</a:t>
            </a:r>
            <a:r>
              <a:rPr sz="2400" spc="-7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7761D"/>
                </a:solidFill>
                <a:latin typeface="Calibri"/>
                <a:cs typeface="Calibri"/>
              </a:rPr>
              <a:t>train!</a:t>
            </a:r>
            <a:endParaRPr sz="2400">
              <a:latin typeface="Calibri"/>
              <a:cs typeface="Calibri"/>
            </a:endParaRPr>
          </a:p>
          <a:p>
            <a:pPr marL="485775" indent="-473075">
              <a:lnSpc>
                <a:spcPct val="100000"/>
              </a:lnSpc>
              <a:spcBef>
                <a:spcPts val="25"/>
              </a:spcBef>
              <a:buSzPct val="83333"/>
              <a:buChar char="-"/>
              <a:tabLst>
                <a:tab pos="485775" algn="l"/>
              </a:tabLst>
            </a:pP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Allows</a:t>
            </a:r>
            <a:r>
              <a:rPr sz="2400" spc="-75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higher</a:t>
            </a:r>
            <a:r>
              <a:rPr sz="2400" spc="-7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learning</a:t>
            </a:r>
            <a:r>
              <a:rPr sz="2400" spc="-8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7761D"/>
                </a:solidFill>
                <a:latin typeface="Calibri"/>
                <a:cs typeface="Calibri"/>
              </a:rPr>
              <a:t>rates,</a:t>
            </a:r>
            <a:r>
              <a:rPr sz="2400" spc="-7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7761D"/>
                </a:solidFill>
                <a:latin typeface="Calibri"/>
                <a:cs typeface="Calibri"/>
              </a:rPr>
              <a:t>faster</a:t>
            </a:r>
            <a:r>
              <a:rPr sz="2400" spc="-7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7761D"/>
                </a:solidFill>
                <a:latin typeface="Calibri"/>
                <a:cs typeface="Calibri"/>
              </a:rPr>
              <a:t>convergence</a:t>
            </a:r>
            <a:endParaRPr sz="2400">
              <a:latin typeface="Calibri"/>
              <a:cs typeface="Calibri"/>
            </a:endParaRPr>
          </a:p>
          <a:p>
            <a:pPr marL="485775" indent="-473075">
              <a:lnSpc>
                <a:spcPct val="100000"/>
              </a:lnSpc>
              <a:spcBef>
                <a:spcPts val="20"/>
              </a:spcBef>
              <a:buSzPct val="83333"/>
              <a:buChar char="-"/>
              <a:tabLst>
                <a:tab pos="485775" algn="l"/>
              </a:tabLst>
            </a:pP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Networks</a:t>
            </a:r>
            <a:r>
              <a:rPr sz="2400" spc="-9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become</a:t>
            </a:r>
            <a:r>
              <a:rPr sz="2400" spc="-75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more</a:t>
            </a:r>
            <a:r>
              <a:rPr sz="2400" spc="-75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robust</a:t>
            </a:r>
            <a:r>
              <a:rPr sz="2400" spc="-85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to</a:t>
            </a:r>
            <a:r>
              <a:rPr sz="2400" spc="-85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7761D"/>
                </a:solidFill>
                <a:latin typeface="Calibri"/>
                <a:cs typeface="Calibri"/>
              </a:rPr>
              <a:t>initialization</a:t>
            </a:r>
            <a:endParaRPr sz="2400">
              <a:latin typeface="Calibri"/>
              <a:cs typeface="Calibri"/>
            </a:endParaRPr>
          </a:p>
          <a:p>
            <a:pPr marL="485775" indent="-473075">
              <a:lnSpc>
                <a:spcPct val="100000"/>
              </a:lnSpc>
              <a:spcBef>
                <a:spcPts val="25"/>
              </a:spcBef>
              <a:buSzPct val="83333"/>
              <a:buChar char="-"/>
              <a:tabLst>
                <a:tab pos="485775" algn="l"/>
              </a:tabLst>
            </a:pP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Acts</a:t>
            </a:r>
            <a:r>
              <a:rPr sz="2400" spc="-5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as</a:t>
            </a:r>
            <a:r>
              <a:rPr sz="2400" spc="-45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7761D"/>
                </a:solidFill>
                <a:latin typeface="Calibri"/>
                <a:cs typeface="Calibri"/>
              </a:rPr>
              <a:t>regularization</a:t>
            </a:r>
            <a:r>
              <a:rPr sz="2400" spc="-4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during</a:t>
            </a:r>
            <a:r>
              <a:rPr sz="2400" spc="-45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7761D"/>
                </a:solidFill>
                <a:latin typeface="Calibri"/>
                <a:cs typeface="Calibri"/>
              </a:rPr>
              <a:t>training</a:t>
            </a:r>
            <a:endParaRPr sz="2400">
              <a:latin typeface="Calibri"/>
              <a:cs typeface="Calibri"/>
            </a:endParaRPr>
          </a:p>
          <a:p>
            <a:pPr marL="485775" indent="-473075">
              <a:lnSpc>
                <a:spcPct val="100000"/>
              </a:lnSpc>
              <a:spcBef>
                <a:spcPts val="25"/>
              </a:spcBef>
              <a:buSzPct val="83333"/>
              <a:buChar char="-"/>
              <a:tabLst>
                <a:tab pos="485775" algn="l"/>
              </a:tabLst>
            </a:pP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Zero</a:t>
            </a:r>
            <a:r>
              <a:rPr sz="2400" spc="-6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overhead</a:t>
            </a:r>
            <a:r>
              <a:rPr sz="2400" spc="-55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at</a:t>
            </a:r>
            <a:r>
              <a:rPr sz="2400" spc="-6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37761D"/>
                </a:solidFill>
                <a:latin typeface="Calibri"/>
                <a:cs typeface="Calibri"/>
              </a:rPr>
              <a:t>test-</a:t>
            </a: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time:</a:t>
            </a:r>
            <a:r>
              <a:rPr sz="2400" spc="-6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can</a:t>
            </a:r>
            <a:r>
              <a:rPr sz="2400" spc="-5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be</a:t>
            </a:r>
            <a:r>
              <a:rPr sz="2400" spc="-5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fused</a:t>
            </a:r>
            <a:r>
              <a:rPr sz="2400" spc="-55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with</a:t>
            </a:r>
            <a:r>
              <a:rPr sz="2400" spc="-55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7761D"/>
                </a:solidFill>
                <a:latin typeface="Calibri"/>
                <a:cs typeface="Calibri"/>
              </a:rPr>
              <a:t>conv!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31881" y="3298567"/>
            <a:ext cx="4782218" cy="2701586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3599802" y="4422140"/>
            <a:ext cx="932815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sz="1800" spc="-10" dirty="0">
                <a:latin typeface="Calibri"/>
                <a:cs typeface="Calibri"/>
              </a:rPr>
              <a:t>ImageNet accuracy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63017" y="5944886"/>
            <a:ext cx="1696085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spc="-20" dirty="0">
                <a:latin typeface="Calibri"/>
                <a:cs typeface="Calibri"/>
              </a:rPr>
              <a:t>Training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iterations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739" y="6068957"/>
            <a:ext cx="3036570" cy="73025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30"/>
              </a:spcBef>
            </a:pPr>
            <a:r>
              <a:rPr sz="900" dirty="0">
                <a:latin typeface="Calibri"/>
                <a:cs typeface="Calibri"/>
              </a:rPr>
              <a:t>Ioffe and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Szegedy, “Batch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normalization: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Accelerating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20" dirty="0">
                <a:latin typeface="Calibri"/>
                <a:cs typeface="Calibri"/>
              </a:rPr>
              <a:t>deep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network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training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by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reducing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internal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covariate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shift”,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ICML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spc="-20" dirty="0">
                <a:latin typeface="Calibri"/>
                <a:cs typeface="Calibri"/>
              </a:rPr>
              <a:t>2015</a:t>
            </a:r>
            <a:endParaRPr sz="900" dirty="0">
              <a:latin typeface="Calibri"/>
              <a:cs typeface="Calibri"/>
            </a:endParaRPr>
          </a:p>
          <a:p>
            <a:pPr marL="850900">
              <a:lnSpc>
                <a:spcPct val="100000"/>
              </a:lnSpc>
              <a:spcBef>
                <a:spcPts val="869"/>
              </a:spcBef>
            </a:pPr>
            <a:r>
              <a:rPr lang="tr-TR" sz="2000" dirty="0">
                <a:solidFill>
                  <a:srgbClr val="FFC904"/>
                </a:solidFill>
                <a:latin typeface="Calibri"/>
                <a:cs typeface="Calibri"/>
              </a:rPr>
              <a:t>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84</a:t>
            </a:fld>
            <a:endParaRPr spc="-25" dirty="0"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Batch</a:t>
            </a:r>
            <a:r>
              <a:rPr spc="-125" dirty="0"/>
              <a:t> </a:t>
            </a:r>
            <a:r>
              <a:rPr spc="-10" dirty="0"/>
              <a:t>Normalization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7637" y="1512760"/>
            <a:ext cx="2064385" cy="449580"/>
          </a:xfrm>
          <a:prstGeom prst="rect">
            <a:avLst/>
          </a:prstGeom>
          <a:solidFill>
            <a:srgbClr val="F3F3F3"/>
          </a:solidFill>
          <a:ln w="9525">
            <a:solidFill>
              <a:srgbClr val="44536A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sz="2500" spc="-25" dirty="0">
                <a:latin typeface="Calibri"/>
                <a:cs typeface="Calibri"/>
              </a:rPr>
              <a:t>FC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7637" y="2228989"/>
            <a:ext cx="2064385" cy="449580"/>
          </a:xfrm>
          <a:prstGeom prst="rect">
            <a:avLst/>
          </a:prstGeom>
          <a:solidFill>
            <a:srgbClr val="D9EAD2"/>
          </a:solidFill>
          <a:ln w="9525">
            <a:solidFill>
              <a:srgbClr val="44536A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85"/>
              </a:spcBef>
            </a:pPr>
            <a:r>
              <a:rPr sz="2500" spc="-25" dirty="0">
                <a:latin typeface="Calibri"/>
                <a:cs typeface="Calibri"/>
              </a:rPr>
              <a:t>BN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1469" y="1961845"/>
            <a:ext cx="76200" cy="24273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07637" y="2899130"/>
            <a:ext cx="2064385" cy="449580"/>
          </a:xfrm>
          <a:prstGeom prst="rect">
            <a:avLst/>
          </a:prstGeom>
          <a:solidFill>
            <a:srgbClr val="F3F3F3"/>
          </a:solidFill>
          <a:ln w="9525">
            <a:solidFill>
              <a:srgbClr val="44536A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2500" spc="-20" dirty="0">
                <a:latin typeface="Calibri"/>
                <a:cs typeface="Calibri"/>
              </a:rPr>
              <a:t>tanh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01469" y="1018095"/>
            <a:ext cx="76200" cy="494665"/>
          </a:xfrm>
          <a:custGeom>
            <a:avLst/>
            <a:gdLst/>
            <a:ahLst/>
            <a:cxnLst/>
            <a:rect l="l" t="t" r="r" b="b"/>
            <a:pathLst>
              <a:path w="76200" h="494665">
                <a:moveTo>
                  <a:pt x="33337" y="418464"/>
                </a:moveTo>
                <a:lnTo>
                  <a:pt x="0" y="418464"/>
                </a:lnTo>
                <a:lnTo>
                  <a:pt x="38100" y="494664"/>
                </a:lnTo>
                <a:lnTo>
                  <a:pt x="69850" y="431164"/>
                </a:lnTo>
                <a:lnTo>
                  <a:pt x="33337" y="431164"/>
                </a:lnTo>
                <a:lnTo>
                  <a:pt x="33337" y="418464"/>
                </a:lnTo>
                <a:close/>
              </a:path>
              <a:path w="76200" h="494665">
                <a:moveTo>
                  <a:pt x="42862" y="0"/>
                </a:moveTo>
                <a:lnTo>
                  <a:pt x="33337" y="0"/>
                </a:lnTo>
                <a:lnTo>
                  <a:pt x="33337" y="431164"/>
                </a:lnTo>
                <a:lnTo>
                  <a:pt x="42862" y="431164"/>
                </a:lnTo>
                <a:lnTo>
                  <a:pt x="42862" y="0"/>
                </a:lnTo>
                <a:close/>
              </a:path>
              <a:path w="76200" h="494665">
                <a:moveTo>
                  <a:pt x="76200" y="418464"/>
                </a:moveTo>
                <a:lnTo>
                  <a:pt x="42862" y="418464"/>
                </a:lnTo>
                <a:lnTo>
                  <a:pt x="42862" y="431164"/>
                </a:lnTo>
                <a:lnTo>
                  <a:pt x="69850" y="431164"/>
                </a:lnTo>
                <a:lnTo>
                  <a:pt x="76200" y="418464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1469" y="2672867"/>
            <a:ext cx="76200" cy="24273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007637" y="3675405"/>
            <a:ext cx="2064385" cy="449580"/>
          </a:xfrm>
          <a:prstGeom prst="rect">
            <a:avLst/>
          </a:prstGeom>
          <a:solidFill>
            <a:srgbClr val="F3F3F3"/>
          </a:solidFill>
          <a:ln w="9525">
            <a:solidFill>
              <a:srgbClr val="44536A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2500" spc="-25" dirty="0">
                <a:latin typeface="Calibri"/>
                <a:cs typeface="Calibri"/>
              </a:rPr>
              <a:t>FC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7637" y="4391621"/>
            <a:ext cx="2064385" cy="449580"/>
          </a:xfrm>
          <a:prstGeom prst="rect">
            <a:avLst/>
          </a:prstGeom>
          <a:solidFill>
            <a:srgbClr val="D9EAD2"/>
          </a:solidFill>
          <a:ln w="9525">
            <a:solidFill>
              <a:srgbClr val="44536A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0"/>
              </a:spcBef>
            </a:pPr>
            <a:r>
              <a:rPr sz="2500" spc="-25" dirty="0">
                <a:latin typeface="Calibri"/>
                <a:cs typeface="Calibri"/>
              </a:rPr>
              <a:t>BN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1469" y="4124490"/>
            <a:ext cx="76200" cy="242735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2001469" y="3371735"/>
            <a:ext cx="76200" cy="307975"/>
          </a:xfrm>
          <a:custGeom>
            <a:avLst/>
            <a:gdLst/>
            <a:ahLst/>
            <a:cxnLst/>
            <a:rect l="l" t="t" r="r" b="b"/>
            <a:pathLst>
              <a:path w="76200" h="307975">
                <a:moveTo>
                  <a:pt x="33337" y="231317"/>
                </a:moveTo>
                <a:lnTo>
                  <a:pt x="0" y="231317"/>
                </a:lnTo>
                <a:lnTo>
                  <a:pt x="38100" y="307517"/>
                </a:lnTo>
                <a:lnTo>
                  <a:pt x="69850" y="244017"/>
                </a:lnTo>
                <a:lnTo>
                  <a:pt x="33337" y="244017"/>
                </a:lnTo>
                <a:lnTo>
                  <a:pt x="33337" y="231317"/>
                </a:lnTo>
                <a:close/>
              </a:path>
              <a:path w="76200" h="307975">
                <a:moveTo>
                  <a:pt x="42862" y="0"/>
                </a:moveTo>
                <a:lnTo>
                  <a:pt x="33337" y="0"/>
                </a:lnTo>
                <a:lnTo>
                  <a:pt x="33337" y="244017"/>
                </a:lnTo>
                <a:lnTo>
                  <a:pt x="42862" y="244017"/>
                </a:lnTo>
                <a:lnTo>
                  <a:pt x="42862" y="0"/>
                </a:lnTo>
                <a:close/>
              </a:path>
              <a:path w="76200" h="307975">
                <a:moveTo>
                  <a:pt x="76200" y="231317"/>
                </a:moveTo>
                <a:lnTo>
                  <a:pt x="42862" y="231317"/>
                </a:lnTo>
                <a:lnTo>
                  <a:pt x="42862" y="244017"/>
                </a:lnTo>
                <a:lnTo>
                  <a:pt x="69850" y="244017"/>
                </a:lnTo>
                <a:lnTo>
                  <a:pt x="76200" y="231317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1469" y="4835499"/>
            <a:ext cx="76200" cy="24273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007637" y="5061775"/>
            <a:ext cx="2064385" cy="449580"/>
          </a:xfrm>
          <a:prstGeom prst="rect">
            <a:avLst/>
          </a:prstGeom>
          <a:solidFill>
            <a:srgbClr val="F3F3F3"/>
          </a:solidFill>
          <a:ln w="9525">
            <a:solidFill>
              <a:srgbClr val="44536A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2500" spc="-20" dirty="0">
                <a:latin typeface="Calibri"/>
                <a:cs typeface="Calibri"/>
              </a:rPr>
              <a:t>tanh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01469" y="5510860"/>
            <a:ext cx="76200" cy="318135"/>
          </a:xfrm>
          <a:custGeom>
            <a:avLst/>
            <a:gdLst/>
            <a:ahLst/>
            <a:cxnLst/>
            <a:rect l="l" t="t" r="r" b="b"/>
            <a:pathLst>
              <a:path w="76200" h="318135">
                <a:moveTo>
                  <a:pt x="33337" y="241311"/>
                </a:moveTo>
                <a:lnTo>
                  <a:pt x="0" y="241311"/>
                </a:lnTo>
                <a:lnTo>
                  <a:pt x="38100" y="317511"/>
                </a:lnTo>
                <a:lnTo>
                  <a:pt x="69850" y="254011"/>
                </a:lnTo>
                <a:lnTo>
                  <a:pt x="33337" y="254011"/>
                </a:lnTo>
                <a:lnTo>
                  <a:pt x="33337" y="241311"/>
                </a:lnTo>
                <a:close/>
              </a:path>
              <a:path w="76200" h="318135">
                <a:moveTo>
                  <a:pt x="42862" y="0"/>
                </a:moveTo>
                <a:lnTo>
                  <a:pt x="33337" y="0"/>
                </a:lnTo>
                <a:lnTo>
                  <a:pt x="33337" y="254011"/>
                </a:lnTo>
                <a:lnTo>
                  <a:pt x="42862" y="254011"/>
                </a:lnTo>
                <a:lnTo>
                  <a:pt x="42862" y="0"/>
                </a:lnTo>
                <a:close/>
              </a:path>
              <a:path w="76200" h="318135">
                <a:moveTo>
                  <a:pt x="76200" y="241311"/>
                </a:moveTo>
                <a:lnTo>
                  <a:pt x="42862" y="241311"/>
                </a:lnTo>
                <a:lnTo>
                  <a:pt x="42862" y="254011"/>
                </a:lnTo>
                <a:lnTo>
                  <a:pt x="69850" y="254011"/>
                </a:lnTo>
                <a:lnTo>
                  <a:pt x="76200" y="241311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411334" y="1236979"/>
            <a:ext cx="6873875" cy="2957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5775" indent="-473075">
              <a:lnSpc>
                <a:spcPct val="100000"/>
              </a:lnSpc>
              <a:spcBef>
                <a:spcPts val="100"/>
              </a:spcBef>
              <a:buSzPct val="83333"/>
              <a:buChar char="-"/>
              <a:tabLst>
                <a:tab pos="485775" algn="l"/>
              </a:tabLst>
            </a:pP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Makes</a:t>
            </a:r>
            <a:r>
              <a:rPr sz="2400" spc="-7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deep</a:t>
            </a:r>
            <a:r>
              <a:rPr sz="2400" spc="-6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networks</a:t>
            </a:r>
            <a:r>
              <a:rPr sz="2400" spc="-7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7761D"/>
                </a:solidFill>
                <a:latin typeface="Calibri"/>
                <a:cs typeface="Calibri"/>
              </a:rPr>
              <a:t>much</a:t>
            </a:r>
            <a:r>
              <a:rPr sz="2400" b="1" spc="-6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easier</a:t>
            </a:r>
            <a:r>
              <a:rPr sz="2400" spc="-6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to</a:t>
            </a:r>
            <a:r>
              <a:rPr sz="2400" spc="-7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7761D"/>
                </a:solidFill>
                <a:latin typeface="Calibri"/>
                <a:cs typeface="Calibri"/>
              </a:rPr>
              <a:t>train!</a:t>
            </a:r>
            <a:endParaRPr sz="2400">
              <a:latin typeface="Calibri"/>
              <a:cs typeface="Calibri"/>
            </a:endParaRPr>
          </a:p>
          <a:p>
            <a:pPr marL="485775" indent="-473075">
              <a:lnSpc>
                <a:spcPct val="100000"/>
              </a:lnSpc>
              <a:spcBef>
                <a:spcPts val="25"/>
              </a:spcBef>
              <a:buSzPct val="83333"/>
              <a:buChar char="-"/>
              <a:tabLst>
                <a:tab pos="485775" algn="l"/>
              </a:tabLst>
            </a:pP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Allows</a:t>
            </a:r>
            <a:r>
              <a:rPr sz="2400" spc="-75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higher</a:t>
            </a:r>
            <a:r>
              <a:rPr sz="2400" spc="-7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learning</a:t>
            </a:r>
            <a:r>
              <a:rPr sz="2400" spc="-8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7761D"/>
                </a:solidFill>
                <a:latin typeface="Calibri"/>
                <a:cs typeface="Calibri"/>
              </a:rPr>
              <a:t>rates,</a:t>
            </a:r>
            <a:r>
              <a:rPr sz="2400" spc="-7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7761D"/>
                </a:solidFill>
                <a:latin typeface="Calibri"/>
                <a:cs typeface="Calibri"/>
              </a:rPr>
              <a:t>faster</a:t>
            </a:r>
            <a:r>
              <a:rPr sz="2400" spc="-7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7761D"/>
                </a:solidFill>
                <a:latin typeface="Calibri"/>
                <a:cs typeface="Calibri"/>
              </a:rPr>
              <a:t>convergence</a:t>
            </a:r>
            <a:endParaRPr sz="2400">
              <a:latin typeface="Calibri"/>
              <a:cs typeface="Calibri"/>
            </a:endParaRPr>
          </a:p>
          <a:p>
            <a:pPr marL="485775" indent="-473075">
              <a:lnSpc>
                <a:spcPct val="100000"/>
              </a:lnSpc>
              <a:spcBef>
                <a:spcPts val="20"/>
              </a:spcBef>
              <a:buSzPct val="83333"/>
              <a:buChar char="-"/>
              <a:tabLst>
                <a:tab pos="485775" algn="l"/>
              </a:tabLst>
            </a:pP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Networks</a:t>
            </a:r>
            <a:r>
              <a:rPr sz="2400" spc="-9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become</a:t>
            </a:r>
            <a:r>
              <a:rPr sz="2400" spc="-75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more</a:t>
            </a:r>
            <a:r>
              <a:rPr sz="2400" spc="-75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robust</a:t>
            </a:r>
            <a:r>
              <a:rPr sz="2400" spc="-85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to</a:t>
            </a:r>
            <a:r>
              <a:rPr sz="2400" spc="-85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7761D"/>
                </a:solidFill>
                <a:latin typeface="Calibri"/>
                <a:cs typeface="Calibri"/>
              </a:rPr>
              <a:t>initialization</a:t>
            </a:r>
            <a:endParaRPr sz="2400">
              <a:latin typeface="Calibri"/>
              <a:cs typeface="Calibri"/>
            </a:endParaRPr>
          </a:p>
          <a:p>
            <a:pPr marL="485775" indent="-473075">
              <a:lnSpc>
                <a:spcPct val="100000"/>
              </a:lnSpc>
              <a:spcBef>
                <a:spcPts val="25"/>
              </a:spcBef>
              <a:buSzPct val="83333"/>
              <a:buChar char="-"/>
              <a:tabLst>
                <a:tab pos="485775" algn="l"/>
              </a:tabLst>
            </a:pP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Acts</a:t>
            </a:r>
            <a:r>
              <a:rPr sz="2400" spc="-5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as</a:t>
            </a:r>
            <a:r>
              <a:rPr sz="2400" spc="-45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7761D"/>
                </a:solidFill>
                <a:latin typeface="Calibri"/>
                <a:cs typeface="Calibri"/>
              </a:rPr>
              <a:t>regularization</a:t>
            </a:r>
            <a:r>
              <a:rPr sz="2400" spc="-4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during</a:t>
            </a:r>
            <a:r>
              <a:rPr sz="2400" spc="-45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7761D"/>
                </a:solidFill>
                <a:latin typeface="Calibri"/>
                <a:cs typeface="Calibri"/>
              </a:rPr>
              <a:t>training</a:t>
            </a:r>
            <a:endParaRPr sz="2400">
              <a:latin typeface="Calibri"/>
              <a:cs typeface="Calibri"/>
            </a:endParaRPr>
          </a:p>
          <a:p>
            <a:pPr marL="485775" indent="-473075">
              <a:lnSpc>
                <a:spcPts val="2830"/>
              </a:lnSpc>
              <a:spcBef>
                <a:spcPts val="25"/>
              </a:spcBef>
              <a:buSzPct val="83333"/>
              <a:buChar char="-"/>
              <a:tabLst>
                <a:tab pos="485775" algn="l"/>
              </a:tabLst>
            </a:pP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Zero</a:t>
            </a:r>
            <a:r>
              <a:rPr sz="2400" spc="-6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overhead</a:t>
            </a:r>
            <a:r>
              <a:rPr sz="2400" spc="-5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at</a:t>
            </a:r>
            <a:r>
              <a:rPr sz="2400" spc="-6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37761D"/>
                </a:solidFill>
                <a:latin typeface="Calibri"/>
                <a:cs typeface="Calibri"/>
              </a:rPr>
              <a:t>test-</a:t>
            </a: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time:</a:t>
            </a:r>
            <a:r>
              <a:rPr sz="2400" spc="-6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can</a:t>
            </a:r>
            <a:r>
              <a:rPr sz="2400" spc="-5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be</a:t>
            </a:r>
            <a:r>
              <a:rPr sz="2400" spc="-5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fused</a:t>
            </a:r>
            <a:r>
              <a:rPr sz="2400" spc="-5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with</a:t>
            </a:r>
            <a:r>
              <a:rPr sz="2400" spc="-55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7761D"/>
                </a:solidFill>
                <a:latin typeface="Calibri"/>
                <a:cs typeface="Calibri"/>
              </a:rPr>
              <a:t>conv!</a:t>
            </a:r>
            <a:endParaRPr sz="2400">
              <a:latin typeface="Calibri"/>
              <a:cs typeface="Calibri"/>
            </a:endParaRPr>
          </a:p>
          <a:p>
            <a:pPr marL="485775" indent="-473075">
              <a:lnSpc>
                <a:spcPts val="2830"/>
              </a:lnSpc>
              <a:buSzPct val="83333"/>
              <a:buChar char="-"/>
              <a:tabLst>
                <a:tab pos="485775" algn="l"/>
              </a:tabLst>
            </a:pPr>
            <a:r>
              <a:rPr sz="2400" dirty="0">
                <a:solidFill>
                  <a:srgbClr val="CC0000"/>
                </a:solidFill>
                <a:latin typeface="Calibri"/>
                <a:cs typeface="Calibri"/>
              </a:rPr>
              <a:t>Not</a:t>
            </a:r>
            <a:r>
              <a:rPr sz="2400" spc="-5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C0000"/>
                </a:solidFill>
                <a:latin typeface="Calibri"/>
                <a:cs typeface="Calibri"/>
              </a:rPr>
              <a:t>well-understood</a:t>
            </a:r>
            <a:r>
              <a:rPr sz="2400" spc="-4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C0000"/>
                </a:solidFill>
                <a:latin typeface="Calibri"/>
                <a:cs typeface="Calibri"/>
              </a:rPr>
              <a:t>theoretically</a:t>
            </a:r>
            <a:r>
              <a:rPr sz="2400" spc="-4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C0000"/>
                </a:solidFill>
                <a:latin typeface="Calibri"/>
                <a:cs typeface="Calibri"/>
              </a:rPr>
              <a:t>(yet)</a:t>
            </a:r>
            <a:endParaRPr sz="2400">
              <a:latin typeface="Calibri"/>
              <a:cs typeface="Calibri"/>
            </a:endParaRPr>
          </a:p>
          <a:p>
            <a:pPr marL="486409" marR="73025" indent="-473709">
              <a:lnSpc>
                <a:spcPct val="100800"/>
              </a:lnSpc>
              <a:buSzPct val="83333"/>
              <a:buChar char="-"/>
              <a:tabLst>
                <a:tab pos="486409" algn="l"/>
              </a:tabLst>
            </a:pPr>
            <a:r>
              <a:rPr sz="2400" spc="-10" dirty="0">
                <a:solidFill>
                  <a:srgbClr val="CC0000"/>
                </a:solidFill>
                <a:latin typeface="Calibri"/>
                <a:cs typeface="Calibri"/>
              </a:rPr>
              <a:t>Behaves</a:t>
            </a:r>
            <a:r>
              <a:rPr sz="2400" spc="-9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C0000"/>
                </a:solidFill>
                <a:latin typeface="Calibri"/>
                <a:cs typeface="Calibri"/>
              </a:rPr>
              <a:t>differently</a:t>
            </a:r>
            <a:r>
              <a:rPr sz="2400" spc="-8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C0000"/>
                </a:solidFill>
                <a:latin typeface="Calibri"/>
                <a:cs typeface="Calibri"/>
              </a:rPr>
              <a:t>during</a:t>
            </a:r>
            <a:r>
              <a:rPr sz="2400" spc="-8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C0000"/>
                </a:solidFill>
                <a:latin typeface="Calibri"/>
                <a:cs typeface="Calibri"/>
              </a:rPr>
              <a:t>training</a:t>
            </a:r>
            <a:r>
              <a:rPr sz="2400" spc="-9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C0000"/>
                </a:solidFill>
                <a:latin typeface="Calibri"/>
                <a:cs typeface="Calibri"/>
              </a:rPr>
              <a:t>and</a:t>
            </a:r>
            <a:r>
              <a:rPr sz="2400" spc="-8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C0000"/>
                </a:solidFill>
                <a:latin typeface="Calibri"/>
                <a:cs typeface="Calibri"/>
              </a:rPr>
              <a:t>testing:</a:t>
            </a:r>
            <a:r>
              <a:rPr sz="2400" spc="-8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CC0000"/>
                </a:solidFill>
                <a:latin typeface="Calibri"/>
                <a:cs typeface="Calibri"/>
              </a:rPr>
              <a:t>this </a:t>
            </a:r>
            <a:r>
              <a:rPr sz="2400" dirty="0">
                <a:solidFill>
                  <a:srgbClr val="CC0000"/>
                </a:solidFill>
                <a:latin typeface="Calibri"/>
                <a:cs typeface="Calibri"/>
              </a:rPr>
              <a:t>is</a:t>
            </a:r>
            <a:r>
              <a:rPr sz="2400" spc="-5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C0000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C0000"/>
                </a:solidFill>
                <a:latin typeface="Calibri"/>
                <a:cs typeface="Calibri"/>
              </a:rPr>
              <a:t>very</a:t>
            </a:r>
            <a:r>
              <a:rPr sz="2400" spc="-4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C0000"/>
                </a:solidFill>
                <a:latin typeface="Calibri"/>
                <a:cs typeface="Calibri"/>
              </a:rPr>
              <a:t>common</a:t>
            </a:r>
            <a:r>
              <a:rPr sz="2400" spc="-4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C0000"/>
                </a:solidFill>
                <a:latin typeface="Calibri"/>
                <a:cs typeface="Calibri"/>
              </a:rPr>
              <a:t>source</a:t>
            </a:r>
            <a:r>
              <a:rPr sz="2400" spc="-4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C0000"/>
                </a:solidFill>
                <a:latin typeface="Calibri"/>
                <a:cs typeface="Calibri"/>
              </a:rPr>
              <a:t>of</a:t>
            </a:r>
            <a:r>
              <a:rPr sz="2400" spc="-3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C0000"/>
                </a:solidFill>
                <a:latin typeface="Calibri"/>
                <a:cs typeface="Calibri"/>
              </a:rPr>
              <a:t>bugs!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739" y="6068957"/>
            <a:ext cx="3036570" cy="73025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30"/>
              </a:spcBef>
            </a:pPr>
            <a:r>
              <a:rPr sz="900" dirty="0">
                <a:latin typeface="Calibri"/>
                <a:cs typeface="Calibri"/>
              </a:rPr>
              <a:t>Ioffe and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Szegedy, “Batch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normalization: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Accelerating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20" dirty="0">
                <a:latin typeface="Calibri"/>
                <a:cs typeface="Calibri"/>
              </a:rPr>
              <a:t>deep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network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training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by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reducing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internal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covariate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shift”,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ICML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spc="-20" dirty="0">
                <a:latin typeface="Calibri"/>
                <a:cs typeface="Calibri"/>
              </a:rPr>
              <a:t>2015</a:t>
            </a:r>
            <a:endParaRPr sz="900" dirty="0">
              <a:latin typeface="Calibri"/>
              <a:cs typeface="Calibri"/>
            </a:endParaRPr>
          </a:p>
          <a:p>
            <a:pPr marL="850900">
              <a:lnSpc>
                <a:spcPct val="100000"/>
              </a:lnSpc>
              <a:spcBef>
                <a:spcPts val="869"/>
              </a:spcBef>
            </a:pPr>
            <a:r>
              <a:rPr lang="tr-TR" sz="2000" dirty="0">
                <a:solidFill>
                  <a:srgbClr val="FFC904"/>
                </a:solidFill>
                <a:latin typeface="Calibri"/>
                <a:cs typeface="Calibri"/>
              </a:rPr>
              <a:t>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85</a:t>
            </a:fld>
            <a:endParaRPr spc="-25" dirty="0"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4544" y="4368291"/>
            <a:ext cx="25844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7910" algn="l"/>
              </a:tabLst>
            </a:pPr>
            <a:r>
              <a:rPr sz="4000" dirty="0">
                <a:latin typeface="Cambria Math"/>
                <a:cs typeface="Cambria Math"/>
              </a:rPr>
              <a:t>𝛾,</a:t>
            </a:r>
            <a:r>
              <a:rPr sz="4000" spc="-114" dirty="0">
                <a:latin typeface="Cambria Math"/>
                <a:cs typeface="Cambria Math"/>
              </a:rPr>
              <a:t> </a:t>
            </a:r>
            <a:r>
              <a:rPr sz="4000" spc="-50" dirty="0">
                <a:latin typeface="Cambria Math"/>
                <a:cs typeface="Cambria Math"/>
              </a:rPr>
              <a:t>𝛽</a:t>
            </a:r>
            <a:r>
              <a:rPr sz="4000" dirty="0">
                <a:latin typeface="Cambria Math"/>
                <a:cs typeface="Cambria Math"/>
              </a:rPr>
              <a:t>	∶</a:t>
            </a:r>
            <a:r>
              <a:rPr sz="4000" spc="200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1</a:t>
            </a:r>
            <a:r>
              <a:rPr sz="4000" spc="-20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×</a:t>
            </a:r>
            <a:r>
              <a:rPr sz="4000" spc="-20" dirty="0">
                <a:latin typeface="Cambria Math"/>
                <a:cs typeface="Cambria Math"/>
              </a:rPr>
              <a:t> </a:t>
            </a:r>
            <a:r>
              <a:rPr sz="4000" spc="-50" dirty="0">
                <a:latin typeface="Cambria Math"/>
                <a:cs typeface="Cambria Math"/>
              </a:rPr>
              <a:t>𝐷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79739" y="5713440"/>
            <a:ext cx="1600200" cy="38100"/>
          </a:xfrm>
          <a:custGeom>
            <a:avLst/>
            <a:gdLst/>
            <a:ahLst/>
            <a:cxnLst/>
            <a:rect l="l" t="t" r="r" b="b"/>
            <a:pathLst>
              <a:path w="1600200" h="38100">
                <a:moveTo>
                  <a:pt x="1600200" y="0"/>
                </a:moveTo>
                <a:lnTo>
                  <a:pt x="0" y="0"/>
                </a:lnTo>
                <a:lnTo>
                  <a:pt x="0" y="38099"/>
                </a:lnTo>
                <a:lnTo>
                  <a:pt x="1600200" y="38099"/>
                </a:lnTo>
                <a:lnTo>
                  <a:pt x="1600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6361" y="5113654"/>
            <a:ext cx="1514475" cy="470534"/>
          </a:xfrm>
          <a:custGeom>
            <a:avLst/>
            <a:gdLst/>
            <a:ahLst/>
            <a:cxnLst/>
            <a:rect l="l" t="t" r="r" b="b"/>
            <a:pathLst>
              <a:path w="1514475" h="470535">
                <a:moveTo>
                  <a:pt x="1364157" y="0"/>
                </a:moveTo>
                <a:lnTo>
                  <a:pt x="1357464" y="19088"/>
                </a:lnTo>
                <a:lnTo>
                  <a:pt x="1384698" y="30911"/>
                </a:lnTo>
                <a:lnTo>
                  <a:pt x="1408123" y="47275"/>
                </a:lnTo>
                <a:lnTo>
                  <a:pt x="1443532" y="93637"/>
                </a:lnTo>
                <a:lnTo>
                  <a:pt x="1464363" y="156170"/>
                </a:lnTo>
                <a:lnTo>
                  <a:pt x="1469499" y="192253"/>
                </a:lnTo>
                <a:lnTo>
                  <a:pt x="1469571" y="192761"/>
                </a:lnTo>
                <a:lnTo>
                  <a:pt x="1471307" y="232905"/>
                </a:lnTo>
                <a:lnTo>
                  <a:pt x="1469564" y="274410"/>
                </a:lnTo>
                <a:lnTo>
                  <a:pt x="1455614" y="345973"/>
                </a:lnTo>
                <a:lnTo>
                  <a:pt x="1427615" y="401863"/>
                </a:lnTo>
                <a:lnTo>
                  <a:pt x="1385014" y="439563"/>
                </a:lnTo>
                <a:lnTo>
                  <a:pt x="1358201" y="451434"/>
                </a:lnTo>
                <a:lnTo>
                  <a:pt x="1364157" y="470535"/>
                </a:lnTo>
                <a:lnTo>
                  <a:pt x="1428337" y="440431"/>
                </a:lnTo>
                <a:lnTo>
                  <a:pt x="1475524" y="388315"/>
                </a:lnTo>
                <a:lnTo>
                  <a:pt x="1504549" y="318517"/>
                </a:lnTo>
                <a:lnTo>
                  <a:pt x="1511803" y="278621"/>
                </a:lnTo>
                <a:lnTo>
                  <a:pt x="1514220" y="235394"/>
                </a:lnTo>
                <a:lnTo>
                  <a:pt x="1511823" y="192761"/>
                </a:lnTo>
                <a:lnTo>
                  <a:pt x="1511794" y="192253"/>
                </a:lnTo>
                <a:lnTo>
                  <a:pt x="1504516" y="152385"/>
                </a:lnTo>
                <a:lnTo>
                  <a:pt x="1492387" y="115792"/>
                </a:lnTo>
                <a:lnTo>
                  <a:pt x="1453897" y="53551"/>
                </a:lnTo>
                <a:lnTo>
                  <a:pt x="1398271" y="12313"/>
                </a:lnTo>
                <a:lnTo>
                  <a:pt x="1364157" y="0"/>
                </a:lnTo>
                <a:close/>
              </a:path>
              <a:path w="1514475" h="470535">
                <a:moveTo>
                  <a:pt x="150063" y="0"/>
                </a:moveTo>
                <a:lnTo>
                  <a:pt x="86037" y="30164"/>
                </a:lnTo>
                <a:lnTo>
                  <a:pt x="38823" y="82473"/>
                </a:lnTo>
                <a:lnTo>
                  <a:pt x="9705" y="152385"/>
                </a:lnTo>
                <a:lnTo>
                  <a:pt x="2426" y="192253"/>
                </a:lnTo>
                <a:lnTo>
                  <a:pt x="0" y="235394"/>
                </a:lnTo>
                <a:lnTo>
                  <a:pt x="2419" y="278621"/>
                </a:lnTo>
                <a:lnTo>
                  <a:pt x="9675" y="318517"/>
                </a:lnTo>
                <a:lnTo>
                  <a:pt x="21768" y="355082"/>
                </a:lnTo>
                <a:lnTo>
                  <a:pt x="60166" y="417122"/>
                </a:lnTo>
                <a:lnTo>
                  <a:pt x="115849" y="458236"/>
                </a:lnTo>
                <a:lnTo>
                  <a:pt x="150063" y="470535"/>
                </a:lnTo>
                <a:lnTo>
                  <a:pt x="156019" y="451434"/>
                </a:lnTo>
                <a:lnTo>
                  <a:pt x="129206" y="439563"/>
                </a:lnTo>
                <a:lnTo>
                  <a:pt x="106068" y="423040"/>
                </a:lnTo>
                <a:lnTo>
                  <a:pt x="70815" y="376034"/>
                </a:lnTo>
                <a:lnTo>
                  <a:pt x="49887" y="312099"/>
                </a:lnTo>
                <a:lnTo>
                  <a:pt x="43017" y="235394"/>
                </a:lnTo>
                <a:lnTo>
                  <a:pt x="42913" y="232905"/>
                </a:lnTo>
                <a:lnTo>
                  <a:pt x="44656" y="192761"/>
                </a:lnTo>
                <a:lnTo>
                  <a:pt x="58606" y="123129"/>
                </a:lnTo>
                <a:lnTo>
                  <a:pt x="86652" y="68183"/>
                </a:lnTo>
                <a:lnTo>
                  <a:pt x="129629" y="30911"/>
                </a:lnTo>
                <a:lnTo>
                  <a:pt x="156768" y="19088"/>
                </a:lnTo>
                <a:lnTo>
                  <a:pt x="1500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16073" y="5697218"/>
            <a:ext cx="3225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0" dirty="0">
                <a:latin typeface="Cambria Math"/>
                <a:cs typeface="Cambria Math"/>
              </a:rPr>
              <a:t>𝜎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9144" y="5358891"/>
            <a:ext cx="39122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202690" algn="l"/>
                <a:tab pos="2680335" algn="l"/>
              </a:tabLst>
            </a:pPr>
            <a:r>
              <a:rPr sz="4000" dirty="0">
                <a:latin typeface="Cambria Math"/>
                <a:cs typeface="Cambria Math"/>
              </a:rPr>
              <a:t>𝑦</a:t>
            </a:r>
            <a:r>
              <a:rPr sz="4000" spc="295" dirty="0">
                <a:latin typeface="Cambria Math"/>
                <a:cs typeface="Cambria Math"/>
              </a:rPr>
              <a:t> </a:t>
            </a:r>
            <a:r>
              <a:rPr sz="4000" spc="-50" dirty="0">
                <a:latin typeface="Cambria Math"/>
                <a:cs typeface="Cambria Math"/>
              </a:rPr>
              <a:t>=</a:t>
            </a:r>
            <a:r>
              <a:rPr sz="4000" dirty="0">
                <a:latin typeface="Cambria Math"/>
                <a:cs typeface="Cambria Math"/>
              </a:rPr>
              <a:t>	</a:t>
            </a:r>
            <a:r>
              <a:rPr sz="6000" baseline="41666" dirty="0">
                <a:latin typeface="Cambria Math"/>
                <a:cs typeface="Cambria Math"/>
              </a:rPr>
              <a:t>𝑥</a:t>
            </a:r>
            <a:r>
              <a:rPr sz="6000" spc="187" baseline="41666" dirty="0">
                <a:latin typeface="Cambria Math"/>
                <a:cs typeface="Cambria Math"/>
              </a:rPr>
              <a:t> </a:t>
            </a:r>
            <a:r>
              <a:rPr sz="6000" baseline="41666" dirty="0">
                <a:latin typeface="Cambria Math"/>
                <a:cs typeface="Cambria Math"/>
              </a:rPr>
              <a:t>−</a:t>
            </a:r>
            <a:r>
              <a:rPr sz="6000" spc="7" baseline="41666" dirty="0">
                <a:latin typeface="Cambria Math"/>
                <a:cs typeface="Cambria Math"/>
              </a:rPr>
              <a:t> </a:t>
            </a:r>
            <a:r>
              <a:rPr sz="6000" spc="-75" baseline="41666" dirty="0">
                <a:latin typeface="Cambria Math"/>
                <a:cs typeface="Cambria Math"/>
              </a:rPr>
              <a:t>𝜇</a:t>
            </a:r>
            <a:r>
              <a:rPr sz="6000" baseline="41666" dirty="0">
                <a:latin typeface="Cambria Math"/>
                <a:cs typeface="Cambria Math"/>
              </a:rPr>
              <a:t>	</a:t>
            </a:r>
            <a:r>
              <a:rPr sz="4000" dirty="0">
                <a:latin typeface="Cambria Math"/>
                <a:cs typeface="Cambria Math"/>
              </a:rPr>
              <a:t>𝛾</a:t>
            </a:r>
            <a:r>
              <a:rPr sz="4000" spc="100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+</a:t>
            </a:r>
            <a:r>
              <a:rPr sz="4000" spc="5" dirty="0">
                <a:latin typeface="Cambria Math"/>
                <a:cs typeface="Cambria Math"/>
              </a:rPr>
              <a:t> </a:t>
            </a:r>
            <a:r>
              <a:rPr sz="4000" spc="-50" dirty="0">
                <a:latin typeface="Cambria Math"/>
                <a:cs typeface="Cambria Math"/>
              </a:rPr>
              <a:t>𝛽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99782" y="4368291"/>
            <a:ext cx="25844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7910" algn="l"/>
              </a:tabLst>
            </a:pPr>
            <a:r>
              <a:rPr sz="4000" dirty="0">
                <a:latin typeface="Cambria Math"/>
                <a:cs typeface="Cambria Math"/>
              </a:rPr>
              <a:t>𝛾,</a:t>
            </a:r>
            <a:r>
              <a:rPr sz="4000" spc="-114" dirty="0">
                <a:latin typeface="Cambria Math"/>
                <a:cs typeface="Cambria Math"/>
              </a:rPr>
              <a:t> </a:t>
            </a:r>
            <a:r>
              <a:rPr sz="4000" spc="-50" dirty="0">
                <a:latin typeface="Cambria Math"/>
                <a:cs typeface="Cambria Math"/>
              </a:rPr>
              <a:t>𝛽</a:t>
            </a:r>
            <a:r>
              <a:rPr sz="4000" dirty="0">
                <a:latin typeface="Cambria Math"/>
                <a:cs typeface="Cambria Math"/>
              </a:rPr>
              <a:t>	∶</a:t>
            </a:r>
            <a:r>
              <a:rPr sz="4000" spc="200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1</a:t>
            </a:r>
            <a:r>
              <a:rPr sz="4000" spc="-20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×</a:t>
            </a:r>
            <a:r>
              <a:rPr sz="4000" spc="-20" dirty="0">
                <a:latin typeface="Cambria Math"/>
                <a:cs typeface="Cambria Math"/>
              </a:rPr>
              <a:t> </a:t>
            </a:r>
            <a:r>
              <a:rPr sz="4000" spc="-50" dirty="0">
                <a:latin typeface="Cambria Math"/>
                <a:cs typeface="Cambria Math"/>
              </a:rPr>
              <a:t>𝐷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81166" y="3104273"/>
            <a:ext cx="4486275" cy="1294765"/>
          </a:xfrm>
          <a:prstGeom prst="rect">
            <a:avLst/>
          </a:prstGeom>
          <a:ln w="28575">
            <a:solidFill>
              <a:srgbClr val="0000FF"/>
            </a:solidFill>
          </a:ln>
        </p:spPr>
        <p:txBody>
          <a:bodyPr vert="horz" wrap="square" lIns="0" tIns="149860" rIns="0" bIns="0" rtlCol="0">
            <a:spAutoFit/>
          </a:bodyPr>
          <a:lstStyle/>
          <a:p>
            <a:pPr marL="183515">
              <a:lnSpc>
                <a:spcPct val="100000"/>
              </a:lnSpc>
              <a:spcBef>
                <a:spcPts val="1180"/>
              </a:spcBef>
            </a:pPr>
            <a:r>
              <a:rPr sz="3200" spc="-10" dirty="0">
                <a:latin typeface="Calibri"/>
                <a:cs typeface="Calibri"/>
              </a:rPr>
              <a:t>Normalize</a:t>
            </a:r>
            <a:endParaRPr sz="3200">
              <a:latin typeface="Calibri"/>
              <a:cs typeface="Calibri"/>
            </a:endParaRPr>
          </a:p>
          <a:p>
            <a:pPr marL="1164590" algn="ctr">
              <a:lnSpc>
                <a:spcPct val="100000"/>
              </a:lnSpc>
              <a:spcBef>
                <a:spcPts val="229"/>
              </a:spcBef>
              <a:tabLst>
                <a:tab pos="2207260" algn="l"/>
              </a:tabLst>
            </a:pPr>
            <a:r>
              <a:rPr sz="4000" dirty="0">
                <a:latin typeface="Cambria Math"/>
                <a:cs typeface="Cambria Math"/>
              </a:rPr>
              <a:t>𝜇,</a:t>
            </a:r>
            <a:r>
              <a:rPr sz="4000" spc="-120" dirty="0">
                <a:latin typeface="Cambria Math"/>
                <a:cs typeface="Cambria Math"/>
              </a:rPr>
              <a:t> </a:t>
            </a:r>
            <a:r>
              <a:rPr sz="4000" spc="-50" dirty="0">
                <a:latin typeface="Cambria Math"/>
                <a:cs typeface="Cambria Math"/>
              </a:rPr>
              <a:t>𝜎</a:t>
            </a:r>
            <a:r>
              <a:rPr sz="4000" dirty="0">
                <a:latin typeface="Cambria Math"/>
                <a:cs typeface="Cambria Math"/>
              </a:rPr>
              <a:t>	∶</a:t>
            </a:r>
            <a:r>
              <a:rPr sz="4000" spc="200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𝑁</a:t>
            </a:r>
            <a:r>
              <a:rPr sz="4000" spc="75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×</a:t>
            </a:r>
            <a:r>
              <a:rPr sz="4000" spc="-20" dirty="0">
                <a:latin typeface="Cambria Math"/>
                <a:cs typeface="Cambria Math"/>
              </a:rPr>
              <a:t> </a:t>
            </a:r>
            <a:r>
              <a:rPr sz="4000" spc="-50" dirty="0">
                <a:latin typeface="Cambria Math"/>
                <a:cs typeface="Cambria Math"/>
              </a:rPr>
              <a:t>1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64982" y="5713440"/>
            <a:ext cx="1600200" cy="38100"/>
          </a:xfrm>
          <a:custGeom>
            <a:avLst/>
            <a:gdLst/>
            <a:ahLst/>
            <a:cxnLst/>
            <a:rect l="l" t="t" r="r" b="b"/>
            <a:pathLst>
              <a:path w="1600200" h="38100">
                <a:moveTo>
                  <a:pt x="1600200" y="0"/>
                </a:moveTo>
                <a:lnTo>
                  <a:pt x="0" y="0"/>
                </a:lnTo>
                <a:lnTo>
                  <a:pt x="0" y="38099"/>
                </a:lnTo>
                <a:lnTo>
                  <a:pt x="1600200" y="38099"/>
                </a:lnTo>
                <a:lnTo>
                  <a:pt x="1600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11603" y="5113642"/>
            <a:ext cx="1514475" cy="471170"/>
          </a:xfrm>
          <a:custGeom>
            <a:avLst/>
            <a:gdLst/>
            <a:ahLst/>
            <a:cxnLst/>
            <a:rect l="l" t="t" r="r" b="b"/>
            <a:pathLst>
              <a:path w="1514475" h="471170">
                <a:moveTo>
                  <a:pt x="1364145" y="0"/>
                </a:moveTo>
                <a:lnTo>
                  <a:pt x="1357452" y="19100"/>
                </a:lnTo>
                <a:lnTo>
                  <a:pt x="1384691" y="30924"/>
                </a:lnTo>
                <a:lnTo>
                  <a:pt x="1408115" y="47288"/>
                </a:lnTo>
                <a:lnTo>
                  <a:pt x="1443520" y="93649"/>
                </a:lnTo>
                <a:lnTo>
                  <a:pt x="1464362" y="156183"/>
                </a:lnTo>
                <a:lnTo>
                  <a:pt x="1469499" y="192266"/>
                </a:lnTo>
                <a:lnTo>
                  <a:pt x="1469571" y="192774"/>
                </a:lnTo>
                <a:lnTo>
                  <a:pt x="1471307" y="232918"/>
                </a:lnTo>
                <a:lnTo>
                  <a:pt x="1469564" y="274423"/>
                </a:lnTo>
                <a:lnTo>
                  <a:pt x="1455614" y="345985"/>
                </a:lnTo>
                <a:lnTo>
                  <a:pt x="1427615" y="401876"/>
                </a:lnTo>
                <a:lnTo>
                  <a:pt x="1385014" y="439576"/>
                </a:lnTo>
                <a:lnTo>
                  <a:pt x="1358201" y="451446"/>
                </a:lnTo>
                <a:lnTo>
                  <a:pt x="1364145" y="470547"/>
                </a:lnTo>
                <a:lnTo>
                  <a:pt x="1428335" y="440443"/>
                </a:lnTo>
                <a:lnTo>
                  <a:pt x="1475524" y="388327"/>
                </a:lnTo>
                <a:lnTo>
                  <a:pt x="1504545" y="318530"/>
                </a:lnTo>
                <a:lnTo>
                  <a:pt x="1511801" y="278633"/>
                </a:lnTo>
                <a:lnTo>
                  <a:pt x="1514221" y="235407"/>
                </a:lnTo>
                <a:lnTo>
                  <a:pt x="1511823" y="192774"/>
                </a:lnTo>
                <a:lnTo>
                  <a:pt x="1511794" y="192266"/>
                </a:lnTo>
                <a:lnTo>
                  <a:pt x="1504515" y="152398"/>
                </a:lnTo>
                <a:lnTo>
                  <a:pt x="1492382" y="115804"/>
                </a:lnTo>
                <a:lnTo>
                  <a:pt x="1453886" y="53563"/>
                </a:lnTo>
                <a:lnTo>
                  <a:pt x="1398264" y="12320"/>
                </a:lnTo>
                <a:lnTo>
                  <a:pt x="1364145" y="0"/>
                </a:lnTo>
                <a:close/>
              </a:path>
              <a:path w="1514475" h="471170">
                <a:moveTo>
                  <a:pt x="150063" y="0"/>
                </a:moveTo>
                <a:lnTo>
                  <a:pt x="86036" y="30175"/>
                </a:lnTo>
                <a:lnTo>
                  <a:pt x="38811" y="82486"/>
                </a:lnTo>
                <a:lnTo>
                  <a:pt x="9699" y="152398"/>
                </a:lnTo>
                <a:lnTo>
                  <a:pt x="2424" y="192266"/>
                </a:lnTo>
                <a:lnTo>
                  <a:pt x="0" y="235407"/>
                </a:lnTo>
                <a:lnTo>
                  <a:pt x="2417" y="278633"/>
                </a:lnTo>
                <a:lnTo>
                  <a:pt x="9669" y="318530"/>
                </a:lnTo>
                <a:lnTo>
                  <a:pt x="21758" y="355095"/>
                </a:lnTo>
                <a:lnTo>
                  <a:pt x="60160" y="417135"/>
                </a:lnTo>
                <a:lnTo>
                  <a:pt x="115849" y="458249"/>
                </a:lnTo>
                <a:lnTo>
                  <a:pt x="150063" y="470547"/>
                </a:lnTo>
                <a:lnTo>
                  <a:pt x="156019" y="451446"/>
                </a:lnTo>
                <a:lnTo>
                  <a:pt x="129206" y="439576"/>
                </a:lnTo>
                <a:lnTo>
                  <a:pt x="106068" y="423052"/>
                </a:lnTo>
                <a:lnTo>
                  <a:pt x="70815" y="376047"/>
                </a:lnTo>
                <a:lnTo>
                  <a:pt x="49880" y="312112"/>
                </a:lnTo>
                <a:lnTo>
                  <a:pt x="43005" y="235407"/>
                </a:lnTo>
                <a:lnTo>
                  <a:pt x="42900" y="232918"/>
                </a:lnTo>
                <a:lnTo>
                  <a:pt x="44645" y="192774"/>
                </a:lnTo>
                <a:lnTo>
                  <a:pt x="58604" y="123141"/>
                </a:lnTo>
                <a:lnTo>
                  <a:pt x="86650" y="68196"/>
                </a:lnTo>
                <a:lnTo>
                  <a:pt x="129618" y="30924"/>
                </a:lnTo>
                <a:lnTo>
                  <a:pt x="156756" y="19100"/>
                </a:lnTo>
                <a:lnTo>
                  <a:pt x="1500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901315" y="5697218"/>
            <a:ext cx="3225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0" dirty="0">
                <a:latin typeface="Cambria Math"/>
                <a:cs typeface="Cambria Math"/>
              </a:rPr>
              <a:t>𝜎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74382" y="5358891"/>
            <a:ext cx="39122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202690" algn="l"/>
                <a:tab pos="2680335" algn="l"/>
              </a:tabLst>
            </a:pPr>
            <a:r>
              <a:rPr sz="4000" dirty="0">
                <a:latin typeface="Cambria Math"/>
                <a:cs typeface="Cambria Math"/>
              </a:rPr>
              <a:t>𝑦</a:t>
            </a:r>
            <a:r>
              <a:rPr sz="4000" spc="295" dirty="0">
                <a:latin typeface="Cambria Math"/>
                <a:cs typeface="Cambria Math"/>
              </a:rPr>
              <a:t> </a:t>
            </a:r>
            <a:r>
              <a:rPr sz="4000" spc="-50" dirty="0">
                <a:latin typeface="Cambria Math"/>
                <a:cs typeface="Cambria Math"/>
              </a:rPr>
              <a:t>=</a:t>
            </a:r>
            <a:r>
              <a:rPr sz="4000" dirty="0">
                <a:latin typeface="Cambria Math"/>
                <a:cs typeface="Cambria Math"/>
              </a:rPr>
              <a:t>	</a:t>
            </a:r>
            <a:r>
              <a:rPr sz="6000" baseline="41666" dirty="0">
                <a:latin typeface="Cambria Math"/>
                <a:cs typeface="Cambria Math"/>
              </a:rPr>
              <a:t>𝑥</a:t>
            </a:r>
            <a:r>
              <a:rPr sz="6000" spc="187" baseline="41666" dirty="0">
                <a:latin typeface="Cambria Math"/>
                <a:cs typeface="Cambria Math"/>
              </a:rPr>
              <a:t> </a:t>
            </a:r>
            <a:r>
              <a:rPr sz="6000" baseline="41666" dirty="0">
                <a:latin typeface="Cambria Math"/>
                <a:cs typeface="Cambria Math"/>
              </a:rPr>
              <a:t>−</a:t>
            </a:r>
            <a:r>
              <a:rPr sz="6000" spc="7" baseline="41666" dirty="0">
                <a:latin typeface="Cambria Math"/>
                <a:cs typeface="Cambria Math"/>
              </a:rPr>
              <a:t> </a:t>
            </a:r>
            <a:r>
              <a:rPr sz="6000" spc="-75" baseline="41666" dirty="0">
                <a:latin typeface="Cambria Math"/>
                <a:cs typeface="Cambria Math"/>
              </a:rPr>
              <a:t>𝜇</a:t>
            </a:r>
            <a:r>
              <a:rPr sz="6000" baseline="41666" dirty="0">
                <a:latin typeface="Cambria Math"/>
                <a:cs typeface="Cambria Math"/>
              </a:rPr>
              <a:t>	</a:t>
            </a:r>
            <a:r>
              <a:rPr sz="4000" dirty="0">
                <a:latin typeface="Cambria Math"/>
                <a:cs typeface="Cambria Math"/>
              </a:rPr>
              <a:t>𝛾</a:t>
            </a:r>
            <a:r>
              <a:rPr sz="4000" spc="100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+</a:t>
            </a:r>
            <a:r>
              <a:rPr sz="4000" spc="5" dirty="0">
                <a:latin typeface="Cambria Math"/>
                <a:cs typeface="Cambria Math"/>
              </a:rPr>
              <a:t> </a:t>
            </a:r>
            <a:r>
              <a:rPr sz="4000" spc="-50" dirty="0">
                <a:latin typeface="Cambria Math"/>
                <a:cs typeface="Cambria Math"/>
              </a:rPr>
              <a:t>𝛽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16939" y="332739"/>
            <a:ext cx="40894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Layer</a:t>
            </a:r>
            <a:r>
              <a:rPr spc="-175" dirty="0"/>
              <a:t> </a:t>
            </a:r>
            <a:r>
              <a:rPr spc="-10" dirty="0"/>
              <a:t>Normalization</a:t>
            </a:r>
          </a:p>
        </p:txBody>
      </p:sp>
      <p:sp>
        <p:nvSpPr>
          <p:cNvPr id="14" name="object 14"/>
          <p:cNvSpPr/>
          <p:nvPr/>
        </p:nvSpPr>
        <p:spPr>
          <a:xfrm>
            <a:off x="2446413" y="3190455"/>
            <a:ext cx="85725" cy="650240"/>
          </a:xfrm>
          <a:custGeom>
            <a:avLst/>
            <a:gdLst/>
            <a:ahLst/>
            <a:cxnLst/>
            <a:rect l="l" t="t" r="r" b="b"/>
            <a:pathLst>
              <a:path w="85725" h="650239">
                <a:moveTo>
                  <a:pt x="28575" y="564451"/>
                </a:moveTo>
                <a:lnTo>
                  <a:pt x="0" y="564451"/>
                </a:lnTo>
                <a:lnTo>
                  <a:pt x="42862" y="650176"/>
                </a:lnTo>
                <a:lnTo>
                  <a:pt x="78581" y="578739"/>
                </a:lnTo>
                <a:lnTo>
                  <a:pt x="28575" y="578739"/>
                </a:lnTo>
                <a:lnTo>
                  <a:pt x="28575" y="564451"/>
                </a:lnTo>
                <a:close/>
              </a:path>
              <a:path w="85725" h="650239">
                <a:moveTo>
                  <a:pt x="57150" y="0"/>
                </a:moveTo>
                <a:lnTo>
                  <a:pt x="28575" y="0"/>
                </a:lnTo>
                <a:lnTo>
                  <a:pt x="28575" y="578739"/>
                </a:lnTo>
                <a:lnTo>
                  <a:pt x="57150" y="578739"/>
                </a:lnTo>
                <a:lnTo>
                  <a:pt x="57150" y="0"/>
                </a:lnTo>
                <a:close/>
              </a:path>
              <a:path w="85725" h="650239">
                <a:moveTo>
                  <a:pt x="85725" y="564451"/>
                </a:moveTo>
                <a:lnTo>
                  <a:pt x="57150" y="564451"/>
                </a:lnTo>
                <a:lnTo>
                  <a:pt x="57150" y="578739"/>
                </a:lnTo>
                <a:lnTo>
                  <a:pt x="78581" y="578739"/>
                </a:lnTo>
                <a:lnTo>
                  <a:pt x="85725" y="56445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66823" y="3157982"/>
            <a:ext cx="3878579" cy="1294765"/>
          </a:xfrm>
          <a:prstGeom prst="rect">
            <a:avLst/>
          </a:prstGeom>
          <a:ln w="28575">
            <a:solidFill>
              <a:srgbClr val="0000FF"/>
            </a:solidFill>
          </a:ln>
        </p:spPr>
        <p:txBody>
          <a:bodyPr vert="horz" wrap="square" lIns="0" tIns="95885" rIns="0" bIns="0" rtlCol="0">
            <a:spAutoFit/>
          </a:bodyPr>
          <a:lstStyle/>
          <a:p>
            <a:pPr marL="188595">
              <a:lnSpc>
                <a:spcPct val="100000"/>
              </a:lnSpc>
              <a:spcBef>
                <a:spcPts val="755"/>
              </a:spcBef>
            </a:pPr>
            <a:r>
              <a:rPr sz="3200" spc="-10" dirty="0">
                <a:latin typeface="Calibri"/>
                <a:cs typeface="Calibri"/>
              </a:rPr>
              <a:t>Normalize</a:t>
            </a:r>
            <a:endParaRPr sz="3200">
              <a:latin typeface="Calibri"/>
              <a:cs typeface="Calibri"/>
            </a:endParaRPr>
          </a:p>
          <a:p>
            <a:pPr marL="398145" algn="ctr">
              <a:lnSpc>
                <a:spcPct val="100000"/>
              </a:lnSpc>
              <a:spcBef>
                <a:spcPts val="235"/>
              </a:spcBef>
              <a:tabLst>
                <a:tab pos="1440180" algn="l"/>
              </a:tabLst>
            </a:pPr>
            <a:r>
              <a:rPr sz="4000" dirty="0">
                <a:latin typeface="Cambria Math"/>
                <a:cs typeface="Cambria Math"/>
              </a:rPr>
              <a:t>𝜇,</a:t>
            </a:r>
            <a:r>
              <a:rPr sz="4000" spc="-120" dirty="0">
                <a:latin typeface="Cambria Math"/>
                <a:cs typeface="Cambria Math"/>
              </a:rPr>
              <a:t> </a:t>
            </a:r>
            <a:r>
              <a:rPr sz="4000" spc="-50" dirty="0">
                <a:latin typeface="Cambria Math"/>
                <a:cs typeface="Cambria Math"/>
              </a:rPr>
              <a:t>𝜎</a:t>
            </a:r>
            <a:r>
              <a:rPr sz="4000" dirty="0">
                <a:latin typeface="Cambria Math"/>
                <a:cs typeface="Cambria Math"/>
              </a:rPr>
              <a:t>	∶</a:t>
            </a:r>
            <a:r>
              <a:rPr sz="4000" spc="200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1</a:t>
            </a:r>
            <a:r>
              <a:rPr sz="4000" spc="-20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×</a:t>
            </a:r>
            <a:r>
              <a:rPr sz="4000" spc="-20" dirty="0">
                <a:latin typeface="Cambria Math"/>
                <a:cs typeface="Cambria Math"/>
              </a:rPr>
              <a:t> </a:t>
            </a:r>
            <a:r>
              <a:rPr sz="4000" spc="-50" dirty="0">
                <a:latin typeface="Cambria Math"/>
                <a:cs typeface="Cambria Math"/>
              </a:rPr>
              <a:t>𝐷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9744" y="1222755"/>
            <a:ext cx="3733165" cy="1951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Batch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Normalization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800" b="1" spc="-20" dirty="0">
                <a:latin typeface="Calibri"/>
                <a:cs typeface="Calibri"/>
              </a:rPr>
              <a:t>fully-</a:t>
            </a:r>
            <a:r>
              <a:rPr sz="2800" b="1" dirty="0">
                <a:latin typeface="Calibri"/>
                <a:cs typeface="Calibri"/>
              </a:rPr>
              <a:t>connected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networks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28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</a:pPr>
            <a:r>
              <a:rPr sz="4000" dirty="0">
                <a:latin typeface="Cambria Math"/>
                <a:cs typeface="Cambria Math"/>
              </a:rPr>
              <a:t>𝑥</a:t>
            </a:r>
            <a:r>
              <a:rPr sz="4000" spc="330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∶</a:t>
            </a:r>
            <a:r>
              <a:rPr sz="4000" spc="210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𝑁</a:t>
            </a:r>
            <a:r>
              <a:rPr sz="4000" spc="75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×</a:t>
            </a:r>
            <a:r>
              <a:rPr sz="4000" spc="-15" dirty="0">
                <a:latin typeface="Cambria Math"/>
                <a:cs typeface="Cambria Math"/>
              </a:rPr>
              <a:t> </a:t>
            </a:r>
            <a:r>
              <a:rPr sz="4000" spc="-50" dirty="0">
                <a:latin typeface="Cambria Math"/>
                <a:cs typeface="Cambria Math"/>
              </a:rPr>
              <a:t>𝐷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698672" y="3190455"/>
            <a:ext cx="85725" cy="650240"/>
          </a:xfrm>
          <a:custGeom>
            <a:avLst/>
            <a:gdLst/>
            <a:ahLst/>
            <a:cxnLst/>
            <a:rect l="l" t="t" r="r" b="b"/>
            <a:pathLst>
              <a:path w="85725" h="650239">
                <a:moveTo>
                  <a:pt x="28575" y="564451"/>
                </a:moveTo>
                <a:lnTo>
                  <a:pt x="0" y="564451"/>
                </a:lnTo>
                <a:lnTo>
                  <a:pt x="42862" y="650176"/>
                </a:lnTo>
                <a:lnTo>
                  <a:pt x="78581" y="578739"/>
                </a:lnTo>
                <a:lnTo>
                  <a:pt x="28575" y="578739"/>
                </a:lnTo>
                <a:lnTo>
                  <a:pt x="28575" y="564451"/>
                </a:lnTo>
                <a:close/>
              </a:path>
              <a:path w="85725" h="650239">
                <a:moveTo>
                  <a:pt x="57150" y="0"/>
                </a:moveTo>
                <a:lnTo>
                  <a:pt x="28575" y="0"/>
                </a:lnTo>
                <a:lnTo>
                  <a:pt x="28575" y="578739"/>
                </a:lnTo>
                <a:lnTo>
                  <a:pt x="57150" y="578739"/>
                </a:lnTo>
                <a:lnTo>
                  <a:pt x="57150" y="0"/>
                </a:lnTo>
                <a:close/>
              </a:path>
              <a:path w="85725" h="650239">
                <a:moveTo>
                  <a:pt x="85725" y="564451"/>
                </a:moveTo>
                <a:lnTo>
                  <a:pt x="57150" y="564451"/>
                </a:lnTo>
                <a:lnTo>
                  <a:pt x="57150" y="578739"/>
                </a:lnTo>
                <a:lnTo>
                  <a:pt x="78581" y="578739"/>
                </a:lnTo>
                <a:lnTo>
                  <a:pt x="85725" y="56445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338747" y="509522"/>
            <a:ext cx="4658360" cy="2665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378460">
              <a:lnSpc>
                <a:spcPct val="100699"/>
              </a:lnSpc>
              <a:spcBef>
                <a:spcPts val="75"/>
              </a:spcBef>
            </a:pPr>
            <a:r>
              <a:rPr sz="2800" b="1" dirty="0">
                <a:latin typeface="Calibri"/>
                <a:cs typeface="Calibri"/>
              </a:rPr>
              <a:t>Layer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Normalization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fully- </a:t>
            </a:r>
            <a:r>
              <a:rPr sz="2800" dirty="0">
                <a:latin typeface="Calibri"/>
                <a:cs typeface="Calibri"/>
              </a:rPr>
              <a:t>connected</a:t>
            </a:r>
            <a:r>
              <a:rPr sz="2800" spc="-1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networks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410"/>
              </a:lnSpc>
              <a:spcBef>
                <a:spcPts val="25"/>
              </a:spcBef>
            </a:pPr>
            <a:r>
              <a:rPr sz="2800" dirty="0">
                <a:latin typeface="Calibri"/>
                <a:cs typeface="Calibri"/>
              </a:rPr>
              <a:t>Same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behavior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train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test! </a:t>
            </a:r>
            <a:r>
              <a:rPr sz="2800" dirty="0">
                <a:latin typeface="Calibri"/>
                <a:cs typeface="Calibri"/>
              </a:rPr>
              <a:t>Used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RNNs,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Transformers</a:t>
            </a:r>
            <a:endParaRPr sz="2800">
              <a:latin typeface="Calibri"/>
              <a:cs typeface="Calibri"/>
            </a:endParaRPr>
          </a:p>
          <a:p>
            <a:pPr marL="551180" algn="ctr">
              <a:lnSpc>
                <a:spcPct val="100000"/>
              </a:lnSpc>
              <a:spcBef>
                <a:spcPts val="2395"/>
              </a:spcBef>
            </a:pPr>
            <a:r>
              <a:rPr sz="4000" dirty="0">
                <a:latin typeface="Cambria Math"/>
                <a:cs typeface="Cambria Math"/>
              </a:rPr>
              <a:t>𝑥</a:t>
            </a:r>
            <a:r>
              <a:rPr sz="4000" spc="330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∶</a:t>
            </a:r>
            <a:r>
              <a:rPr sz="4000" spc="210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𝑁</a:t>
            </a:r>
            <a:r>
              <a:rPr sz="4000" spc="75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×</a:t>
            </a:r>
            <a:r>
              <a:rPr sz="4000" spc="-15" dirty="0">
                <a:latin typeface="Cambria Math"/>
                <a:cs typeface="Cambria Math"/>
              </a:rPr>
              <a:t> </a:t>
            </a:r>
            <a:r>
              <a:rPr sz="4000" spc="-50" dirty="0">
                <a:latin typeface="Cambria Math"/>
                <a:cs typeface="Cambria Math"/>
              </a:rPr>
              <a:t>𝐷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20" name="object 20"/>
          <p:cNvSpPr txBox="1"/>
          <p:nvPr/>
        </p:nvSpPr>
        <p:spPr>
          <a:xfrm>
            <a:off x="5379339" y="6466294"/>
            <a:ext cx="143383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sz="2000" dirty="0" err="1">
                <a:solidFill>
                  <a:srgbClr val="FFC904"/>
                </a:solidFill>
                <a:latin typeface="Calibri"/>
                <a:cs typeface="Calibri"/>
              </a:rPr>
              <a:t>Lecture</a:t>
            </a:r>
            <a:r>
              <a:rPr lang="tr-TR" sz="2000" dirty="0">
                <a:solidFill>
                  <a:srgbClr val="FFC904"/>
                </a:solidFill>
                <a:latin typeface="Calibri"/>
                <a:cs typeface="Calibri"/>
              </a:rPr>
              <a:t> 4 </a:t>
            </a:r>
            <a:r>
              <a:rPr sz="2000" dirty="0">
                <a:solidFill>
                  <a:srgbClr val="FFC904"/>
                </a:solidFill>
                <a:latin typeface="Calibri"/>
                <a:cs typeface="Calibri"/>
              </a:rPr>
              <a:t>-</a:t>
            </a:r>
            <a:r>
              <a:rPr sz="2000" spc="-30" dirty="0">
                <a:solidFill>
                  <a:srgbClr val="FFC904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C904"/>
                </a:solidFill>
                <a:latin typeface="Calibri"/>
                <a:cs typeface="Calibri"/>
              </a:rPr>
              <a:t>90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Comparison</a:t>
            </a:r>
            <a:r>
              <a:rPr spc="-95" dirty="0"/>
              <a:t> </a:t>
            </a:r>
            <a:r>
              <a:rPr dirty="0"/>
              <a:t>of</a:t>
            </a:r>
            <a:r>
              <a:rPr spc="-85" dirty="0"/>
              <a:t> </a:t>
            </a:r>
            <a:r>
              <a:rPr spc="-10" dirty="0"/>
              <a:t>Normalization</a:t>
            </a:r>
            <a:r>
              <a:rPr spc="-90" dirty="0"/>
              <a:t> </a:t>
            </a:r>
            <a:r>
              <a:rPr spc="-10" dirty="0"/>
              <a:t>Layers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175" y="1958022"/>
            <a:ext cx="8608975" cy="298999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9168" y="6042123"/>
            <a:ext cx="3575685" cy="75692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500" spc="-35" dirty="0">
                <a:latin typeface="Calibri"/>
                <a:cs typeface="Calibri"/>
              </a:rPr>
              <a:t>Wu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He,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“Group</a:t>
            </a:r>
            <a:r>
              <a:rPr sz="1500" spc="-35" dirty="0">
                <a:latin typeface="Calibri"/>
                <a:cs typeface="Calibri"/>
              </a:rPr>
              <a:t> Normalization”,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ECCV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2018</a:t>
            </a:r>
            <a:endParaRPr sz="1500" dirty="0">
              <a:latin typeface="Calibri"/>
              <a:cs typeface="Calibri"/>
            </a:endParaRPr>
          </a:p>
          <a:p>
            <a:pPr marL="820419">
              <a:lnSpc>
                <a:spcPct val="100000"/>
              </a:lnSpc>
              <a:spcBef>
                <a:spcPts val="1495"/>
              </a:spcBef>
            </a:pPr>
            <a:r>
              <a:rPr lang="tr-TR" sz="2000" dirty="0">
                <a:solidFill>
                  <a:srgbClr val="FFC904"/>
                </a:solidFill>
                <a:latin typeface="Calibri"/>
                <a:cs typeface="Calibri"/>
              </a:rPr>
              <a:t>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87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Group</a:t>
            </a:r>
            <a:r>
              <a:rPr spc="-90" dirty="0"/>
              <a:t> </a:t>
            </a:r>
            <a:r>
              <a:rPr spc="-10" dirty="0"/>
              <a:t>Normalization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142" y="1958022"/>
            <a:ext cx="11533244" cy="298999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9168" y="6042123"/>
            <a:ext cx="3575685" cy="75692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500" spc="-35" dirty="0">
                <a:latin typeface="Calibri"/>
                <a:cs typeface="Calibri"/>
              </a:rPr>
              <a:t>Wu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He,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“Group</a:t>
            </a:r>
            <a:r>
              <a:rPr sz="1500" spc="-35" dirty="0">
                <a:latin typeface="Calibri"/>
                <a:cs typeface="Calibri"/>
              </a:rPr>
              <a:t> Normalization”,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ECCV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2018</a:t>
            </a:r>
            <a:endParaRPr sz="1500" dirty="0">
              <a:latin typeface="Calibri"/>
              <a:cs typeface="Calibri"/>
            </a:endParaRPr>
          </a:p>
          <a:p>
            <a:pPr marL="820419">
              <a:lnSpc>
                <a:spcPct val="100000"/>
              </a:lnSpc>
              <a:spcBef>
                <a:spcPts val="1495"/>
              </a:spcBef>
            </a:pPr>
            <a:r>
              <a:rPr lang="tr-TR" sz="2000" dirty="0">
                <a:solidFill>
                  <a:srgbClr val="FFC904"/>
                </a:solidFill>
                <a:latin typeface="Calibri"/>
                <a:cs typeface="Calibri"/>
              </a:rPr>
              <a:t>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88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Components</a:t>
            </a:r>
            <a:r>
              <a:rPr spc="-7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spc="-10" dirty="0"/>
              <a:t>Convolutional</a:t>
            </a:r>
            <a:r>
              <a:rPr spc="-70" dirty="0"/>
              <a:t> </a:t>
            </a:r>
            <a:r>
              <a:rPr spc="-10" dirty="0"/>
              <a:t>Network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77121" y="1780016"/>
            <a:ext cx="1839595" cy="2073910"/>
            <a:chOff x="1077121" y="1780016"/>
            <a:chExt cx="1839595" cy="2073910"/>
          </a:xfrm>
        </p:grpSpPr>
        <p:sp>
          <p:nvSpPr>
            <p:cNvPr id="4" name="object 4"/>
            <p:cNvSpPr/>
            <p:nvPr/>
          </p:nvSpPr>
          <p:spPr>
            <a:xfrm>
              <a:off x="1510322" y="2443891"/>
              <a:ext cx="96520" cy="501015"/>
            </a:xfrm>
            <a:custGeom>
              <a:avLst/>
              <a:gdLst/>
              <a:ahLst/>
              <a:cxnLst/>
              <a:rect l="l" t="t" r="r" b="b"/>
              <a:pathLst>
                <a:path w="96519" h="501014">
                  <a:moveTo>
                    <a:pt x="96009" y="0"/>
                  </a:moveTo>
                  <a:lnTo>
                    <a:pt x="0" y="0"/>
                  </a:lnTo>
                  <a:lnTo>
                    <a:pt x="0" y="500806"/>
                  </a:lnTo>
                  <a:lnTo>
                    <a:pt x="96009" y="500806"/>
                  </a:lnTo>
                  <a:lnTo>
                    <a:pt x="96009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06334" y="2333955"/>
              <a:ext cx="110489" cy="610870"/>
            </a:xfrm>
            <a:custGeom>
              <a:avLst/>
              <a:gdLst/>
              <a:ahLst/>
              <a:cxnLst/>
              <a:rect l="l" t="t" r="r" b="b"/>
              <a:pathLst>
                <a:path w="110489" h="610869">
                  <a:moveTo>
                    <a:pt x="109943" y="0"/>
                  </a:moveTo>
                  <a:lnTo>
                    <a:pt x="0" y="109931"/>
                  </a:lnTo>
                  <a:lnTo>
                    <a:pt x="0" y="610742"/>
                  </a:lnTo>
                  <a:lnTo>
                    <a:pt x="109943" y="500799"/>
                  </a:lnTo>
                  <a:lnTo>
                    <a:pt x="109943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10322" y="2333955"/>
              <a:ext cx="206375" cy="110489"/>
            </a:xfrm>
            <a:custGeom>
              <a:avLst/>
              <a:gdLst/>
              <a:ahLst/>
              <a:cxnLst/>
              <a:rect l="l" t="t" r="r" b="b"/>
              <a:pathLst>
                <a:path w="206375" h="110489">
                  <a:moveTo>
                    <a:pt x="205955" y="0"/>
                  </a:moveTo>
                  <a:lnTo>
                    <a:pt x="109943" y="0"/>
                  </a:lnTo>
                  <a:lnTo>
                    <a:pt x="0" y="109931"/>
                  </a:lnTo>
                  <a:lnTo>
                    <a:pt x="96012" y="109931"/>
                  </a:lnTo>
                  <a:lnTo>
                    <a:pt x="205955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10322" y="2333955"/>
              <a:ext cx="206375" cy="610870"/>
            </a:xfrm>
            <a:custGeom>
              <a:avLst/>
              <a:gdLst/>
              <a:ahLst/>
              <a:cxnLst/>
              <a:rect l="l" t="t" r="r" b="b"/>
              <a:pathLst>
                <a:path w="206375" h="610869">
                  <a:moveTo>
                    <a:pt x="0" y="109940"/>
                  </a:moveTo>
                  <a:lnTo>
                    <a:pt x="109940" y="0"/>
                  </a:lnTo>
                  <a:lnTo>
                    <a:pt x="205949" y="0"/>
                  </a:lnTo>
                  <a:lnTo>
                    <a:pt x="205949" y="500807"/>
                  </a:lnTo>
                  <a:lnTo>
                    <a:pt x="96009" y="610747"/>
                  </a:lnTo>
                  <a:lnTo>
                    <a:pt x="0" y="610747"/>
                  </a:lnTo>
                  <a:lnTo>
                    <a:pt x="0" y="109940"/>
                  </a:lnTo>
                  <a:close/>
                </a:path>
                <a:path w="206375" h="610869">
                  <a:moveTo>
                    <a:pt x="0" y="109940"/>
                  </a:moveTo>
                  <a:lnTo>
                    <a:pt x="96009" y="109940"/>
                  </a:lnTo>
                  <a:lnTo>
                    <a:pt x="205949" y="0"/>
                  </a:lnTo>
                </a:path>
                <a:path w="206375" h="610869">
                  <a:moveTo>
                    <a:pt x="96009" y="109940"/>
                  </a:moveTo>
                  <a:lnTo>
                    <a:pt x="96009" y="610747"/>
                  </a:lnTo>
                </a:path>
              </a:pathLst>
            </a:custGeom>
            <a:ln w="1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89209" y="2525697"/>
              <a:ext cx="227254" cy="22725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02651" y="2461780"/>
              <a:ext cx="1096010" cy="177165"/>
            </a:xfrm>
            <a:custGeom>
              <a:avLst/>
              <a:gdLst/>
              <a:ahLst/>
              <a:cxnLst/>
              <a:rect l="l" t="t" r="r" b="b"/>
              <a:pathLst>
                <a:path w="1096010" h="177164">
                  <a:moveTo>
                    <a:pt x="0" y="0"/>
                  </a:moveTo>
                  <a:lnTo>
                    <a:pt x="1095727" y="176881"/>
                  </a:lnTo>
                </a:path>
              </a:pathLst>
            </a:custGeom>
            <a:ln w="1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02066" y="2355253"/>
              <a:ext cx="994410" cy="288290"/>
            </a:xfrm>
            <a:custGeom>
              <a:avLst/>
              <a:gdLst/>
              <a:ahLst/>
              <a:cxnLst/>
              <a:rect l="l" t="t" r="r" b="b"/>
              <a:pathLst>
                <a:path w="994410" h="288289">
                  <a:moveTo>
                    <a:pt x="0" y="0"/>
                  </a:moveTo>
                  <a:lnTo>
                    <a:pt x="994206" y="288243"/>
                  </a:lnTo>
                </a:path>
              </a:pathLst>
            </a:custGeom>
            <a:ln w="1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23377" y="2639319"/>
              <a:ext cx="975360" cy="186055"/>
            </a:xfrm>
            <a:custGeom>
              <a:avLst/>
              <a:gdLst/>
              <a:ahLst/>
              <a:cxnLst/>
              <a:rect l="l" t="t" r="r" b="b"/>
              <a:pathLst>
                <a:path w="975360" h="186055">
                  <a:moveTo>
                    <a:pt x="0" y="186049"/>
                  </a:moveTo>
                  <a:lnTo>
                    <a:pt x="974751" y="0"/>
                  </a:lnTo>
                </a:path>
              </a:pathLst>
            </a:custGeom>
            <a:ln w="1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4223" y="2338997"/>
              <a:ext cx="158750" cy="1508125"/>
            </a:xfrm>
            <a:custGeom>
              <a:avLst/>
              <a:gdLst/>
              <a:ahLst/>
              <a:cxnLst/>
              <a:rect l="l" t="t" r="r" b="b"/>
              <a:pathLst>
                <a:path w="158750" h="1508125">
                  <a:moveTo>
                    <a:pt x="158288" y="0"/>
                  </a:moveTo>
                  <a:lnTo>
                    <a:pt x="0" y="0"/>
                  </a:lnTo>
                  <a:lnTo>
                    <a:pt x="0" y="1507617"/>
                  </a:lnTo>
                  <a:lnTo>
                    <a:pt x="158288" y="1507617"/>
                  </a:lnTo>
                  <a:lnTo>
                    <a:pt x="158288" y="0"/>
                  </a:lnTo>
                  <a:close/>
                </a:path>
              </a:pathLst>
            </a:custGeom>
            <a:solidFill>
              <a:srgbClr val="F3CCCC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42512" y="1787118"/>
              <a:ext cx="552450" cy="2059939"/>
            </a:xfrm>
            <a:custGeom>
              <a:avLst/>
              <a:gdLst/>
              <a:ahLst/>
              <a:cxnLst/>
              <a:rect l="l" t="t" r="r" b="b"/>
              <a:pathLst>
                <a:path w="552450" h="2059939">
                  <a:moveTo>
                    <a:pt x="551883" y="0"/>
                  </a:moveTo>
                  <a:lnTo>
                    <a:pt x="0" y="551878"/>
                  </a:lnTo>
                  <a:lnTo>
                    <a:pt x="0" y="2059495"/>
                  </a:lnTo>
                  <a:lnTo>
                    <a:pt x="551883" y="1507616"/>
                  </a:lnTo>
                  <a:lnTo>
                    <a:pt x="551883" y="0"/>
                  </a:lnTo>
                  <a:close/>
                </a:path>
              </a:pathLst>
            </a:custGeom>
            <a:solidFill>
              <a:srgbClr val="C4A3A3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84223" y="1787118"/>
              <a:ext cx="710565" cy="552450"/>
            </a:xfrm>
            <a:custGeom>
              <a:avLst/>
              <a:gdLst/>
              <a:ahLst/>
              <a:cxnLst/>
              <a:rect l="l" t="t" r="r" b="b"/>
              <a:pathLst>
                <a:path w="710564" h="552450">
                  <a:moveTo>
                    <a:pt x="710172" y="0"/>
                  </a:moveTo>
                  <a:lnTo>
                    <a:pt x="551879" y="0"/>
                  </a:lnTo>
                  <a:lnTo>
                    <a:pt x="0" y="551878"/>
                  </a:lnTo>
                  <a:lnTo>
                    <a:pt x="158288" y="551878"/>
                  </a:lnTo>
                  <a:lnTo>
                    <a:pt x="710172" y="0"/>
                  </a:lnTo>
                  <a:close/>
                </a:path>
              </a:pathLst>
            </a:custGeom>
            <a:solidFill>
              <a:srgbClr val="F6D5D5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84223" y="1787118"/>
              <a:ext cx="710565" cy="2059939"/>
            </a:xfrm>
            <a:custGeom>
              <a:avLst/>
              <a:gdLst/>
              <a:ahLst/>
              <a:cxnLst/>
              <a:rect l="l" t="t" r="r" b="b"/>
              <a:pathLst>
                <a:path w="710564" h="2059939">
                  <a:moveTo>
                    <a:pt x="0" y="551881"/>
                  </a:moveTo>
                  <a:lnTo>
                    <a:pt x="551881" y="0"/>
                  </a:lnTo>
                  <a:lnTo>
                    <a:pt x="710171" y="0"/>
                  </a:lnTo>
                  <a:lnTo>
                    <a:pt x="710171" y="1507615"/>
                  </a:lnTo>
                  <a:lnTo>
                    <a:pt x="158289" y="2059496"/>
                  </a:lnTo>
                  <a:lnTo>
                    <a:pt x="0" y="2059496"/>
                  </a:lnTo>
                  <a:lnTo>
                    <a:pt x="0" y="551881"/>
                  </a:lnTo>
                  <a:close/>
                </a:path>
                <a:path w="710564" h="2059939">
                  <a:moveTo>
                    <a:pt x="0" y="551881"/>
                  </a:moveTo>
                  <a:lnTo>
                    <a:pt x="158289" y="551881"/>
                  </a:lnTo>
                  <a:lnTo>
                    <a:pt x="710171" y="0"/>
                  </a:lnTo>
                </a:path>
                <a:path w="710564" h="2059939">
                  <a:moveTo>
                    <a:pt x="158289" y="551881"/>
                  </a:moveTo>
                  <a:lnTo>
                    <a:pt x="158289" y="2059496"/>
                  </a:lnTo>
                </a:path>
              </a:pathLst>
            </a:custGeom>
            <a:ln w="1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80559" y="1865376"/>
            <a:ext cx="2407919" cy="1901952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635042" y="1195322"/>
            <a:ext cx="207581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Pooling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Layers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5514" y="1180083"/>
            <a:ext cx="108927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64755" algn="l"/>
              </a:tabLst>
            </a:pPr>
            <a:r>
              <a:rPr sz="2800" dirty="0">
                <a:latin typeface="Calibri"/>
                <a:cs typeface="Calibri"/>
              </a:rPr>
              <a:t>Convolution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Layers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Fully-</a:t>
            </a:r>
            <a:r>
              <a:rPr sz="2800" dirty="0">
                <a:latin typeface="Calibri"/>
                <a:cs typeface="Calibri"/>
              </a:rPr>
              <a:t>Connected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Layers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80272" y="1908860"/>
            <a:ext cx="412115" cy="1341755"/>
          </a:xfrm>
          <a:prstGeom prst="rect">
            <a:avLst/>
          </a:prstGeom>
          <a:solidFill>
            <a:srgbClr val="E7E6E6"/>
          </a:solidFill>
          <a:ln w="8766">
            <a:solidFill>
              <a:srgbClr val="44536A"/>
            </a:solidFill>
          </a:ln>
        </p:spPr>
        <p:txBody>
          <a:bodyPr vert="horz" wrap="square" lIns="0" tIns="1568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35"/>
              </a:spcBef>
            </a:pPr>
            <a:endParaRPr sz="2200">
              <a:latin typeface="Times New Roman"/>
              <a:cs typeface="Times New Roman"/>
            </a:endParaRPr>
          </a:p>
          <a:p>
            <a:pPr marR="3175" algn="ctr">
              <a:lnSpc>
                <a:spcPct val="100000"/>
              </a:lnSpc>
            </a:pPr>
            <a:r>
              <a:rPr sz="2200" spc="-50" dirty="0">
                <a:latin typeface="Calibri"/>
                <a:cs typeface="Calibri"/>
              </a:rPr>
              <a:t>x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516414" y="2215705"/>
            <a:ext cx="412115" cy="789305"/>
          </a:xfrm>
          <a:prstGeom prst="rect">
            <a:avLst/>
          </a:prstGeom>
          <a:solidFill>
            <a:srgbClr val="E7E6E6"/>
          </a:solidFill>
          <a:ln w="8766">
            <a:solidFill>
              <a:srgbClr val="44536A"/>
            </a:solidFill>
          </a:ln>
        </p:spPr>
        <p:txBody>
          <a:bodyPr vert="horz" wrap="square" lIns="0" tIns="20447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1610"/>
              </a:spcBef>
            </a:pPr>
            <a:r>
              <a:rPr sz="2200" spc="-50" dirty="0">
                <a:latin typeface="Calibri"/>
                <a:cs typeface="Calibri"/>
              </a:rPr>
              <a:t>h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92312" y="3004731"/>
            <a:ext cx="832485" cy="250825"/>
          </a:xfrm>
          <a:custGeom>
            <a:avLst/>
            <a:gdLst/>
            <a:ahLst/>
            <a:cxnLst/>
            <a:rect l="l" t="t" r="r" b="b"/>
            <a:pathLst>
              <a:path w="832484" h="250825">
                <a:moveTo>
                  <a:pt x="0" y="250380"/>
                </a:moveTo>
                <a:lnTo>
                  <a:pt x="832302" y="0"/>
                </a:lnTo>
              </a:path>
            </a:pathLst>
          </a:custGeom>
          <a:ln w="8766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92312" y="1917623"/>
            <a:ext cx="840105" cy="302260"/>
          </a:xfrm>
          <a:custGeom>
            <a:avLst/>
            <a:gdLst/>
            <a:ahLst/>
            <a:cxnLst/>
            <a:rect l="l" t="t" r="r" b="b"/>
            <a:pathLst>
              <a:path w="840104" h="302260">
                <a:moveTo>
                  <a:pt x="0" y="0"/>
                </a:moveTo>
                <a:lnTo>
                  <a:pt x="839751" y="302001"/>
                </a:lnTo>
              </a:path>
            </a:pathLst>
          </a:custGeom>
          <a:ln w="8766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10818241" y="2386596"/>
            <a:ext cx="421005" cy="447675"/>
            <a:chOff x="10818241" y="2386596"/>
            <a:chExt cx="421005" cy="447675"/>
          </a:xfrm>
        </p:grpSpPr>
        <p:sp>
          <p:nvSpPr>
            <p:cNvPr id="24" name="object 24"/>
            <p:cNvSpPr/>
            <p:nvPr/>
          </p:nvSpPr>
          <p:spPr>
            <a:xfrm>
              <a:off x="10822686" y="2391046"/>
              <a:ext cx="412115" cy="438784"/>
            </a:xfrm>
            <a:custGeom>
              <a:avLst/>
              <a:gdLst/>
              <a:ahLst/>
              <a:cxnLst/>
              <a:rect l="l" t="t" r="r" b="b"/>
              <a:pathLst>
                <a:path w="412115" h="438785">
                  <a:moveTo>
                    <a:pt x="412047" y="0"/>
                  </a:moveTo>
                  <a:lnTo>
                    <a:pt x="0" y="0"/>
                  </a:lnTo>
                  <a:lnTo>
                    <a:pt x="0" y="438348"/>
                  </a:lnTo>
                  <a:lnTo>
                    <a:pt x="412047" y="438348"/>
                  </a:lnTo>
                  <a:lnTo>
                    <a:pt x="412047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822686" y="2391041"/>
              <a:ext cx="412115" cy="438784"/>
            </a:xfrm>
            <a:custGeom>
              <a:avLst/>
              <a:gdLst/>
              <a:ahLst/>
              <a:cxnLst/>
              <a:rect l="l" t="t" r="r" b="b"/>
              <a:pathLst>
                <a:path w="412115" h="438785">
                  <a:moveTo>
                    <a:pt x="0" y="0"/>
                  </a:moveTo>
                  <a:lnTo>
                    <a:pt x="412047" y="0"/>
                  </a:lnTo>
                  <a:lnTo>
                    <a:pt x="412047" y="438348"/>
                  </a:lnTo>
                  <a:lnTo>
                    <a:pt x="0" y="438348"/>
                  </a:lnTo>
                  <a:lnTo>
                    <a:pt x="0" y="0"/>
                  </a:lnTo>
                  <a:close/>
                </a:path>
              </a:pathLst>
            </a:custGeom>
            <a:ln w="8766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0947387" y="2406777"/>
            <a:ext cx="135255" cy="362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50" dirty="0"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9906544" y="2211322"/>
            <a:ext cx="929640" cy="798195"/>
            <a:chOff x="9906544" y="2211322"/>
            <a:chExt cx="929640" cy="798195"/>
          </a:xfrm>
        </p:grpSpPr>
        <p:sp>
          <p:nvSpPr>
            <p:cNvPr id="28" name="object 28"/>
            <p:cNvSpPr/>
            <p:nvPr/>
          </p:nvSpPr>
          <p:spPr>
            <a:xfrm>
              <a:off x="9910927" y="2215705"/>
              <a:ext cx="920750" cy="184785"/>
            </a:xfrm>
            <a:custGeom>
              <a:avLst/>
              <a:gdLst/>
              <a:ahLst/>
              <a:cxnLst/>
              <a:rect l="l" t="t" r="r" b="b"/>
              <a:pathLst>
                <a:path w="920750" h="184785">
                  <a:moveTo>
                    <a:pt x="0" y="0"/>
                  </a:moveTo>
                  <a:lnTo>
                    <a:pt x="920635" y="184403"/>
                  </a:lnTo>
                </a:path>
              </a:pathLst>
            </a:custGeom>
            <a:ln w="8766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928453" y="2820620"/>
              <a:ext cx="891540" cy="184785"/>
            </a:xfrm>
            <a:custGeom>
              <a:avLst/>
              <a:gdLst/>
              <a:ahLst/>
              <a:cxnLst/>
              <a:rect l="l" t="t" r="r" b="b"/>
              <a:pathLst>
                <a:path w="891540" h="184785">
                  <a:moveTo>
                    <a:pt x="0" y="184403"/>
                  </a:moveTo>
                  <a:lnTo>
                    <a:pt x="891372" y="0"/>
                  </a:lnTo>
                </a:path>
              </a:pathLst>
            </a:custGeom>
            <a:ln w="8766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39567" y="4626864"/>
            <a:ext cx="1918377" cy="1573036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2283282" y="4069586"/>
            <a:ext cx="28219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Activation</a:t>
            </a:r>
            <a:r>
              <a:rPr sz="2800" spc="-1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Function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666306" y="4069586"/>
            <a:ext cx="20561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Calibri"/>
                <a:cs typeface="Calibri"/>
              </a:rPr>
              <a:t>Normalization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644296" y="5038344"/>
            <a:ext cx="33782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185" dirty="0">
                <a:latin typeface="Cambria Math"/>
                <a:cs typeface="Cambria Math"/>
              </a:rPr>
              <a:t>𝑖,j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529995" y="5133314"/>
            <a:ext cx="1435100" cy="25400"/>
          </a:xfrm>
          <a:custGeom>
            <a:avLst/>
            <a:gdLst/>
            <a:ahLst/>
            <a:cxnLst/>
            <a:rect l="l" t="t" r="r" b="b"/>
            <a:pathLst>
              <a:path w="1435100" h="25400">
                <a:moveTo>
                  <a:pt x="1435100" y="0"/>
                </a:moveTo>
                <a:lnTo>
                  <a:pt x="0" y="0"/>
                </a:lnTo>
                <a:lnTo>
                  <a:pt x="0" y="25400"/>
                </a:lnTo>
                <a:lnTo>
                  <a:pt x="1435100" y="25400"/>
                </a:lnTo>
                <a:lnTo>
                  <a:pt x="1435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406934" y="4604005"/>
            <a:ext cx="257492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6490">
              <a:lnSpc>
                <a:spcPts val="2855"/>
              </a:lnSpc>
              <a:spcBef>
                <a:spcPts val="100"/>
              </a:spcBef>
            </a:pPr>
            <a:r>
              <a:rPr sz="4800" spc="225" baseline="11284" dirty="0">
                <a:latin typeface="Cambria Math"/>
                <a:cs typeface="Cambria Math"/>
              </a:rPr>
              <a:t>𝑥</a:t>
            </a:r>
            <a:r>
              <a:rPr sz="2300" spc="150" dirty="0">
                <a:latin typeface="Cambria Math"/>
                <a:cs typeface="Cambria Math"/>
              </a:rPr>
              <a:t>𝑖,j</a:t>
            </a:r>
            <a:r>
              <a:rPr sz="2300" spc="440" dirty="0">
                <a:latin typeface="Cambria Math"/>
                <a:cs typeface="Cambria Math"/>
              </a:rPr>
              <a:t> </a:t>
            </a:r>
            <a:r>
              <a:rPr sz="4800" baseline="11284" dirty="0">
                <a:latin typeface="Cambria Math"/>
                <a:cs typeface="Cambria Math"/>
              </a:rPr>
              <a:t>− </a:t>
            </a:r>
            <a:r>
              <a:rPr sz="4800" spc="307" baseline="11284" dirty="0">
                <a:latin typeface="Cambria Math"/>
                <a:cs typeface="Cambria Math"/>
              </a:rPr>
              <a:t>𝜇</a:t>
            </a:r>
            <a:r>
              <a:rPr sz="2300" spc="204" dirty="0">
                <a:latin typeface="Cambria Math"/>
                <a:cs typeface="Cambria Math"/>
              </a:rPr>
              <a:t>j</a:t>
            </a:r>
            <a:endParaRPr sz="2300">
              <a:latin typeface="Cambria Math"/>
              <a:cs typeface="Cambria Math"/>
            </a:endParaRPr>
          </a:p>
          <a:p>
            <a:pPr marL="38100">
              <a:lnSpc>
                <a:spcPts val="2855"/>
              </a:lnSpc>
              <a:tabLst>
                <a:tab pos="704850" algn="l"/>
              </a:tabLst>
            </a:pPr>
            <a:r>
              <a:rPr sz="3200" spc="-1150" dirty="0">
                <a:latin typeface="Cambria Math"/>
                <a:cs typeface="Cambria Math"/>
              </a:rPr>
              <a:t>𝑥</a:t>
            </a:r>
            <a:r>
              <a:rPr sz="3200" spc="165" dirty="0">
                <a:latin typeface="Cambria Math"/>
                <a:cs typeface="Cambria Math"/>
              </a:rPr>
              <a:t>!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=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534973" y="5234914"/>
            <a:ext cx="1430655" cy="907415"/>
          </a:xfrm>
          <a:custGeom>
            <a:avLst/>
            <a:gdLst/>
            <a:ahLst/>
            <a:cxnLst/>
            <a:rect l="l" t="t" r="r" b="b"/>
            <a:pathLst>
              <a:path w="1430654" h="907414">
                <a:moveTo>
                  <a:pt x="1430121" y="0"/>
                </a:moveTo>
                <a:lnTo>
                  <a:pt x="299821" y="0"/>
                </a:lnTo>
                <a:lnTo>
                  <a:pt x="299821" y="596"/>
                </a:lnTo>
                <a:lnTo>
                  <a:pt x="251028" y="596"/>
                </a:lnTo>
                <a:lnTo>
                  <a:pt x="168478" y="835028"/>
                </a:lnTo>
                <a:lnTo>
                  <a:pt x="68859" y="650680"/>
                </a:lnTo>
                <a:lnTo>
                  <a:pt x="0" y="686995"/>
                </a:lnTo>
                <a:lnTo>
                  <a:pt x="7734" y="701083"/>
                </a:lnTo>
                <a:lnTo>
                  <a:pt x="44056" y="682033"/>
                </a:lnTo>
                <a:lnTo>
                  <a:pt x="166484" y="907061"/>
                </a:lnTo>
                <a:lnTo>
                  <a:pt x="184937" y="907061"/>
                </a:lnTo>
                <a:lnTo>
                  <a:pt x="273253" y="26987"/>
                </a:lnTo>
                <a:lnTo>
                  <a:pt x="312940" y="26987"/>
                </a:lnTo>
                <a:lnTo>
                  <a:pt x="312940" y="25400"/>
                </a:lnTo>
                <a:lnTo>
                  <a:pt x="1430121" y="25400"/>
                </a:lnTo>
                <a:lnTo>
                  <a:pt x="14301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994497" y="5608320"/>
            <a:ext cx="1625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415" dirty="0">
                <a:latin typeface="Cambria Math"/>
                <a:cs typeface="Cambria Math"/>
              </a:rPr>
              <a:t>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89</a:t>
            </a:fld>
            <a:endParaRPr spc="-25" dirty="0"/>
          </a:p>
        </p:txBody>
      </p:sp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38" name="object 38"/>
          <p:cNvSpPr txBox="1"/>
          <p:nvPr/>
        </p:nvSpPr>
        <p:spPr>
          <a:xfrm>
            <a:off x="7794917" y="5381245"/>
            <a:ext cx="11957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spc="110" dirty="0">
                <a:latin typeface="Cambria Math"/>
                <a:cs typeface="Cambria Math"/>
              </a:rPr>
              <a:t>𝜎</a:t>
            </a:r>
            <a:r>
              <a:rPr sz="3450" spc="165" baseline="28985" dirty="0">
                <a:latin typeface="Cambria Math"/>
                <a:cs typeface="Cambria Math"/>
              </a:rPr>
              <a:t>2</a:t>
            </a:r>
            <a:r>
              <a:rPr sz="3450" spc="540" baseline="2898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 </a:t>
            </a:r>
            <a:r>
              <a:rPr sz="3200" spc="-50" dirty="0">
                <a:latin typeface="Cambria Math"/>
                <a:cs typeface="Cambria Math"/>
              </a:rPr>
              <a:t>𝜀</a:t>
            </a:r>
            <a:endParaRPr sz="32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Fully-</a:t>
            </a:r>
            <a:r>
              <a:rPr dirty="0"/>
              <a:t>Connected</a:t>
            </a:r>
            <a:r>
              <a:rPr spc="-60" dirty="0"/>
              <a:t> </a:t>
            </a:r>
            <a:r>
              <a:rPr spc="-10" dirty="0"/>
              <a:t>Layer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75345" y="3455923"/>
            <a:ext cx="641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3072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017" y="3093211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0540" y="1208533"/>
            <a:ext cx="60794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32x32x3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image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-</a:t>
            </a:r>
            <a:r>
              <a:rPr sz="3200" dirty="0">
                <a:latin typeface="Calibri"/>
                <a:cs typeface="Calibri"/>
              </a:rPr>
              <a:t>&gt;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stretch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3072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1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61939" y="3285235"/>
            <a:ext cx="1217930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10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3072</a:t>
            </a:r>
            <a:endParaRPr sz="2400">
              <a:latin typeface="Calibri"/>
              <a:cs typeface="Calibri"/>
            </a:endParaRPr>
          </a:p>
          <a:p>
            <a:pPr marL="130175">
              <a:lnSpc>
                <a:spcPct val="100000"/>
              </a:lnSpc>
              <a:spcBef>
                <a:spcPts val="25"/>
              </a:spcBef>
            </a:pPr>
            <a:r>
              <a:rPr sz="2400" spc="-10" dirty="0">
                <a:latin typeface="Calibri"/>
                <a:cs typeface="Calibri"/>
              </a:rPr>
              <a:t>weights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98737" y="2495803"/>
            <a:ext cx="9347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Output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588832" y="3034474"/>
            <a:ext cx="2355215" cy="395605"/>
            <a:chOff x="8588832" y="3034474"/>
            <a:chExt cx="2355215" cy="395605"/>
          </a:xfrm>
        </p:grpSpPr>
        <p:sp>
          <p:nvSpPr>
            <p:cNvPr id="9" name="object 9"/>
            <p:cNvSpPr/>
            <p:nvPr/>
          </p:nvSpPr>
          <p:spPr>
            <a:xfrm>
              <a:off x="8598357" y="3138081"/>
              <a:ext cx="2242185" cy="282575"/>
            </a:xfrm>
            <a:custGeom>
              <a:avLst/>
              <a:gdLst/>
              <a:ahLst/>
              <a:cxnLst/>
              <a:rect l="l" t="t" r="r" b="b"/>
              <a:pathLst>
                <a:path w="2242184" h="282575">
                  <a:moveTo>
                    <a:pt x="2241715" y="0"/>
                  </a:moveTo>
                  <a:lnTo>
                    <a:pt x="0" y="0"/>
                  </a:lnTo>
                  <a:lnTo>
                    <a:pt x="0" y="282219"/>
                  </a:lnTo>
                  <a:lnTo>
                    <a:pt x="2241715" y="282219"/>
                  </a:lnTo>
                  <a:lnTo>
                    <a:pt x="2241715" y="0"/>
                  </a:lnTo>
                  <a:close/>
                </a:path>
              </a:pathLst>
            </a:custGeom>
            <a:solidFill>
              <a:srgbClr val="C8DAF7">
                <a:alpha val="427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40072" y="3043999"/>
              <a:ext cx="94615" cy="376555"/>
            </a:xfrm>
            <a:custGeom>
              <a:avLst/>
              <a:gdLst/>
              <a:ahLst/>
              <a:cxnLst/>
              <a:rect l="l" t="t" r="r" b="b"/>
              <a:pathLst>
                <a:path w="94615" h="376554">
                  <a:moveTo>
                    <a:pt x="94081" y="0"/>
                  </a:moveTo>
                  <a:lnTo>
                    <a:pt x="0" y="94081"/>
                  </a:lnTo>
                  <a:lnTo>
                    <a:pt x="0" y="376300"/>
                  </a:lnTo>
                  <a:lnTo>
                    <a:pt x="94081" y="282232"/>
                  </a:lnTo>
                  <a:lnTo>
                    <a:pt x="94081" y="0"/>
                  </a:lnTo>
                  <a:close/>
                </a:path>
              </a:pathLst>
            </a:custGeom>
            <a:solidFill>
              <a:srgbClr val="A0ADC6">
                <a:alpha val="427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98357" y="3043999"/>
              <a:ext cx="2336165" cy="94615"/>
            </a:xfrm>
            <a:custGeom>
              <a:avLst/>
              <a:gdLst/>
              <a:ahLst/>
              <a:cxnLst/>
              <a:rect l="l" t="t" r="r" b="b"/>
              <a:pathLst>
                <a:path w="2336165" h="94614">
                  <a:moveTo>
                    <a:pt x="2335796" y="0"/>
                  </a:moveTo>
                  <a:lnTo>
                    <a:pt x="94081" y="0"/>
                  </a:lnTo>
                  <a:lnTo>
                    <a:pt x="0" y="94081"/>
                  </a:lnTo>
                  <a:lnTo>
                    <a:pt x="2241715" y="94081"/>
                  </a:lnTo>
                  <a:lnTo>
                    <a:pt x="2335796" y="0"/>
                  </a:lnTo>
                  <a:close/>
                </a:path>
              </a:pathLst>
            </a:custGeom>
            <a:solidFill>
              <a:srgbClr val="D3DFF8">
                <a:alpha val="427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598357" y="3043999"/>
              <a:ext cx="2336165" cy="376555"/>
            </a:xfrm>
            <a:custGeom>
              <a:avLst/>
              <a:gdLst/>
              <a:ahLst/>
              <a:cxnLst/>
              <a:rect l="l" t="t" r="r" b="b"/>
              <a:pathLst>
                <a:path w="2336165" h="376554">
                  <a:moveTo>
                    <a:pt x="0" y="94075"/>
                  </a:moveTo>
                  <a:lnTo>
                    <a:pt x="94075" y="0"/>
                  </a:lnTo>
                  <a:lnTo>
                    <a:pt x="2335791" y="0"/>
                  </a:lnTo>
                  <a:lnTo>
                    <a:pt x="2335791" y="282227"/>
                  </a:lnTo>
                  <a:lnTo>
                    <a:pt x="2241721" y="376302"/>
                  </a:lnTo>
                  <a:lnTo>
                    <a:pt x="0" y="376302"/>
                  </a:lnTo>
                  <a:lnTo>
                    <a:pt x="0" y="94075"/>
                  </a:lnTo>
                  <a:close/>
                </a:path>
                <a:path w="2336165" h="376554">
                  <a:moveTo>
                    <a:pt x="0" y="94075"/>
                  </a:moveTo>
                  <a:lnTo>
                    <a:pt x="2241721" y="94075"/>
                  </a:lnTo>
                  <a:lnTo>
                    <a:pt x="2335791" y="0"/>
                  </a:lnTo>
                </a:path>
                <a:path w="2336165" h="376554">
                  <a:moveTo>
                    <a:pt x="2241721" y="94075"/>
                  </a:moveTo>
                  <a:lnTo>
                    <a:pt x="2241721" y="376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90445" y="3158540"/>
              <a:ext cx="219398" cy="222597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508905" y="3034474"/>
            <a:ext cx="3730625" cy="395605"/>
            <a:chOff x="508905" y="3034474"/>
            <a:chExt cx="3730625" cy="395605"/>
          </a:xfrm>
        </p:grpSpPr>
        <p:sp>
          <p:nvSpPr>
            <p:cNvPr id="15" name="object 15"/>
            <p:cNvSpPr/>
            <p:nvPr/>
          </p:nvSpPr>
          <p:spPr>
            <a:xfrm>
              <a:off x="518430" y="3138081"/>
              <a:ext cx="3617595" cy="282575"/>
            </a:xfrm>
            <a:custGeom>
              <a:avLst/>
              <a:gdLst/>
              <a:ahLst/>
              <a:cxnLst/>
              <a:rect l="l" t="t" r="r" b="b"/>
              <a:pathLst>
                <a:path w="3617595" h="282575">
                  <a:moveTo>
                    <a:pt x="3617362" y="0"/>
                  </a:moveTo>
                  <a:lnTo>
                    <a:pt x="0" y="0"/>
                  </a:lnTo>
                  <a:lnTo>
                    <a:pt x="0" y="282219"/>
                  </a:lnTo>
                  <a:lnTo>
                    <a:pt x="3617362" y="282219"/>
                  </a:lnTo>
                  <a:lnTo>
                    <a:pt x="3617362" y="0"/>
                  </a:lnTo>
                  <a:close/>
                </a:path>
              </a:pathLst>
            </a:custGeom>
            <a:solidFill>
              <a:srgbClr val="F3CCCC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35793" y="3043999"/>
              <a:ext cx="94615" cy="376555"/>
            </a:xfrm>
            <a:custGeom>
              <a:avLst/>
              <a:gdLst/>
              <a:ahLst/>
              <a:cxnLst/>
              <a:rect l="l" t="t" r="r" b="b"/>
              <a:pathLst>
                <a:path w="94614" h="376554">
                  <a:moveTo>
                    <a:pt x="94068" y="0"/>
                  </a:moveTo>
                  <a:lnTo>
                    <a:pt x="0" y="94081"/>
                  </a:lnTo>
                  <a:lnTo>
                    <a:pt x="0" y="376300"/>
                  </a:lnTo>
                  <a:lnTo>
                    <a:pt x="94068" y="282232"/>
                  </a:lnTo>
                  <a:lnTo>
                    <a:pt x="94068" y="0"/>
                  </a:lnTo>
                  <a:close/>
                </a:path>
              </a:pathLst>
            </a:custGeom>
            <a:solidFill>
              <a:srgbClr val="C4A3A3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8430" y="3043999"/>
              <a:ext cx="3711575" cy="94615"/>
            </a:xfrm>
            <a:custGeom>
              <a:avLst/>
              <a:gdLst/>
              <a:ahLst/>
              <a:cxnLst/>
              <a:rect l="l" t="t" r="r" b="b"/>
              <a:pathLst>
                <a:path w="3711575" h="94614">
                  <a:moveTo>
                    <a:pt x="3711431" y="0"/>
                  </a:moveTo>
                  <a:lnTo>
                    <a:pt x="94076" y="0"/>
                  </a:lnTo>
                  <a:lnTo>
                    <a:pt x="0" y="94081"/>
                  </a:lnTo>
                  <a:lnTo>
                    <a:pt x="3617362" y="94081"/>
                  </a:lnTo>
                  <a:lnTo>
                    <a:pt x="3711431" y="0"/>
                  </a:lnTo>
                  <a:close/>
                </a:path>
              </a:pathLst>
            </a:custGeom>
            <a:solidFill>
              <a:srgbClr val="F6D5D5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18430" y="3043999"/>
              <a:ext cx="3711575" cy="376555"/>
            </a:xfrm>
            <a:custGeom>
              <a:avLst/>
              <a:gdLst/>
              <a:ahLst/>
              <a:cxnLst/>
              <a:rect l="l" t="t" r="r" b="b"/>
              <a:pathLst>
                <a:path w="3711575" h="376554">
                  <a:moveTo>
                    <a:pt x="0" y="94077"/>
                  </a:moveTo>
                  <a:lnTo>
                    <a:pt x="94076" y="0"/>
                  </a:lnTo>
                  <a:lnTo>
                    <a:pt x="3711432" y="0"/>
                  </a:lnTo>
                  <a:lnTo>
                    <a:pt x="3711432" y="282229"/>
                  </a:lnTo>
                  <a:lnTo>
                    <a:pt x="3617362" y="376302"/>
                  </a:lnTo>
                  <a:lnTo>
                    <a:pt x="0" y="376302"/>
                  </a:lnTo>
                  <a:lnTo>
                    <a:pt x="0" y="94077"/>
                  </a:lnTo>
                  <a:close/>
                </a:path>
                <a:path w="3711575" h="376554">
                  <a:moveTo>
                    <a:pt x="0" y="94077"/>
                  </a:moveTo>
                  <a:lnTo>
                    <a:pt x="3617362" y="94077"/>
                  </a:lnTo>
                  <a:lnTo>
                    <a:pt x="3711432" y="0"/>
                  </a:lnTo>
                </a:path>
                <a:path w="3711575" h="376554">
                  <a:moveTo>
                    <a:pt x="3617362" y="94077"/>
                  </a:moveTo>
                  <a:lnTo>
                    <a:pt x="3617362" y="376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03976" y="2755392"/>
            <a:ext cx="725424" cy="344424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2022513" y="2495803"/>
            <a:ext cx="702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Input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95907" y="4113783"/>
            <a:ext cx="3719195" cy="193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latin typeface="Calibri"/>
                <a:cs typeface="Calibri"/>
              </a:rPr>
              <a:t>1</a:t>
            </a:r>
            <a:r>
              <a:rPr sz="2500" b="1" spc="-10" dirty="0">
                <a:latin typeface="Calibri"/>
                <a:cs typeface="Calibri"/>
              </a:rPr>
              <a:t> number:</a:t>
            </a:r>
            <a:endParaRPr sz="25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500" dirty="0">
                <a:latin typeface="Calibri"/>
                <a:cs typeface="Calibri"/>
              </a:rPr>
              <a:t>the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result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of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taking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dot </a:t>
            </a:r>
            <a:r>
              <a:rPr sz="2500" spc="-10" dirty="0">
                <a:latin typeface="Calibri"/>
                <a:cs typeface="Calibri"/>
              </a:rPr>
              <a:t>product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between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row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of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W </a:t>
            </a:r>
            <a:r>
              <a:rPr sz="2500" dirty="0">
                <a:latin typeface="Calibri"/>
                <a:cs typeface="Calibri"/>
              </a:rPr>
              <a:t>and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the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input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(a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3072- dimensional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dot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product)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237867" y="3093211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593364" y="3455923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10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218589" y="3480523"/>
            <a:ext cx="478155" cy="612775"/>
          </a:xfrm>
          <a:custGeom>
            <a:avLst/>
            <a:gdLst/>
            <a:ahLst/>
            <a:cxnLst/>
            <a:rect l="l" t="t" r="r" b="b"/>
            <a:pathLst>
              <a:path w="478154" h="612775">
                <a:moveTo>
                  <a:pt x="413860" y="59090"/>
                </a:moveTo>
                <a:lnTo>
                  <a:pt x="0" y="594702"/>
                </a:lnTo>
                <a:lnTo>
                  <a:pt x="22605" y="612178"/>
                </a:lnTo>
                <a:lnTo>
                  <a:pt x="436478" y="76566"/>
                </a:lnTo>
                <a:lnTo>
                  <a:pt x="413860" y="59090"/>
                </a:lnTo>
                <a:close/>
              </a:path>
              <a:path w="478154" h="612775">
                <a:moveTo>
                  <a:pt x="468179" y="47790"/>
                </a:moveTo>
                <a:lnTo>
                  <a:pt x="422592" y="47790"/>
                </a:lnTo>
                <a:lnTo>
                  <a:pt x="445211" y="65265"/>
                </a:lnTo>
                <a:lnTo>
                  <a:pt x="436478" y="76566"/>
                </a:lnTo>
                <a:lnTo>
                  <a:pt x="459079" y="94030"/>
                </a:lnTo>
                <a:lnTo>
                  <a:pt x="468179" y="47790"/>
                </a:lnTo>
                <a:close/>
              </a:path>
              <a:path w="478154" h="612775">
                <a:moveTo>
                  <a:pt x="422592" y="47790"/>
                </a:moveTo>
                <a:lnTo>
                  <a:pt x="413860" y="59090"/>
                </a:lnTo>
                <a:lnTo>
                  <a:pt x="436478" y="76566"/>
                </a:lnTo>
                <a:lnTo>
                  <a:pt x="445211" y="65265"/>
                </a:lnTo>
                <a:lnTo>
                  <a:pt x="422592" y="47790"/>
                </a:lnTo>
                <a:close/>
              </a:path>
              <a:path w="478154" h="612775">
                <a:moveTo>
                  <a:pt x="477583" y="0"/>
                </a:moveTo>
                <a:lnTo>
                  <a:pt x="391248" y="41617"/>
                </a:lnTo>
                <a:lnTo>
                  <a:pt x="413860" y="59090"/>
                </a:lnTo>
                <a:lnTo>
                  <a:pt x="422592" y="47790"/>
                </a:lnTo>
                <a:lnTo>
                  <a:pt x="468179" y="47790"/>
                </a:lnTo>
                <a:lnTo>
                  <a:pt x="477583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60405" y="3203600"/>
            <a:ext cx="810895" cy="85725"/>
          </a:xfrm>
          <a:custGeom>
            <a:avLst/>
            <a:gdLst/>
            <a:ahLst/>
            <a:cxnLst/>
            <a:rect l="l" t="t" r="r" b="b"/>
            <a:pathLst>
              <a:path w="810895" h="85725">
                <a:moveTo>
                  <a:pt x="725614" y="0"/>
                </a:moveTo>
                <a:lnTo>
                  <a:pt x="725047" y="28572"/>
                </a:lnTo>
                <a:lnTo>
                  <a:pt x="739330" y="28854"/>
                </a:lnTo>
                <a:lnTo>
                  <a:pt x="738777" y="57134"/>
                </a:lnTo>
                <a:lnTo>
                  <a:pt x="738771" y="57416"/>
                </a:lnTo>
                <a:lnTo>
                  <a:pt x="724474" y="57416"/>
                </a:lnTo>
                <a:lnTo>
                  <a:pt x="723912" y="85712"/>
                </a:lnTo>
                <a:lnTo>
                  <a:pt x="783419" y="57416"/>
                </a:lnTo>
                <a:lnTo>
                  <a:pt x="738771" y="57416"/>
                </a:lnTo>
                <a:lnTo>
                  <a:pt x="724480" y="57134"/>
                </a:lnTo>
                <a:lnTo>
                  <a:pt x="784013" y="57134"/>
                </a:lnTo>
                <a:lnTo>
                  <a:pt x="810475" y="44551"/>
                </a:lnTo>
                <a:lnTo>
                  <a:pt x="725614" y="0"/>
                </a:lnTo>
                <a:close/>
              </a:path>
              <a:path w="810895" h="85725">
                <a:moveTo>
                  <a:pt x="725047" y="28572"/>
                </a:moveTo>
                <a:lnTo>
                  <a:pt x="724480" y="57134"/>
                </a:lnTo>
                <a:lnTo>
                  <a:pt x="738771" y="57416"/>
                </a:lnTo>
                <a:lnTo>
                  <a:pt x="739330" y="28854"/>
                </a:lnTo>
                <a:lnTo>
                  <a:pt x="725047" y="28572"/>
                </a:lnTo>
                <a:close/>
              </a:path>
              <a:path w="810895" h="85725">
                <a:moveTo>
                  <a:pt x="571" y="14262"/>
                </a:moveTo>
                <a:lnTo>
                  <a:pt x="0" y="42837"/>
                </a:lnTo>
                <a:lnTo>
                  <a:pt x="724480" y="57134"/>
                </a:lnTo>
                <a:lnTo>
                  <a:pt x="725041" y="28854"/>
                </a:lnTo>
                <a:lnTo>
                  <a:pt x="725047" y="28572"/>
                </a:lnTo>
                <a:lnTo>
                  <a:pt x="571" y="14262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90587" y="3188106"/>
            <a:ext cx="819785" cy="85725"/>
          </a:xfrm>
          <a:custGeom>
            <a:avLst/>
            <a:gdLst/>
            <a:ahLst/>
            <a:cxnLst/>
            <a:rect l="l" t="t" r="r" b="b"/>
            <a:pathLst>
              <a:path w="819784" h="85725">
                <a:moveTo>
                  <a:pt x="734085" y="0"/>
                </a:moveTo>
                <a:lnTo>
                  <a:pt x="733678" y="28576"/>
                </a:lnTo>
                <a:lnTo>
                  <a:pt x="747966" y="28778"/>
                </a:lnTo>
                <a:lnTo>
                  <a:pt x="747562" y="57150"/>
                </a:lnTo>
                <a:lnTo>
                  <a:pt x="747560" y="57353"/>
                </a:lnTo>
                <a:lnTo>
                  <a:pt x="733269" y="57353"/>
                </a:lnTo>
                <a:lnTo>
                  <a:pt x="732866" y="85725"/>
                </a:lnTo>
                <a:lnTo>
                  <a:pt x="791677" y="57353"/>
                </a:lnTo>
                <a:lnTo>
                  <a:pt x="747560" y="57353"/>
                </a:lnTo>
                <a:lnTo>
                  <a:pt x="733272" y="57150"/>
                </a:lnTo>
                <a:lnTo>
                  <a:pt x="792097" y="57150"/>
                </a:lnTo>
                <a:lnTo>
                  <a:pt x="819188" y="44081"/>
                </a:lnTo>
                <a:lnTo>
                  <a:pt x="734085" y="0"/>
                </a:lnTo>
                <a:close/>
              </a:path>
              <a:path w="819784" h="85725">
                <a:moveTo>
                  <a:pt x="733678" y="28576"/>
                </a:moveTo>
                <a:lnTo>
                  <a:pt x="733272" y="57150"/>
                </a:lnTo>
                <a:lnTo>
                  <a:pt x="747560" y="57353"/>
                </a:lnTo>
                <a:lnTo>
                  <a:pt x="747966" y="28778"/>
                </a:lnTo>
                <a:lnTo>
                  <a:pt x="733678" y="28576"/>
                </a:lnTo>
                <a:close/>
              </a:path>
              <a:path w="819784" h="85725">
                <a:moveTo>
                  <a:pt x="406" y="18199"/>
                </a:moveTo>
                <a:lnTo>
                  <a:pt x="38" y="44081"/>
                </a:lnTo>
                <a:lnTo>
                  <a:pt x="0" y="46761"/>
                </a:lnTo>
                <a:lnTo>
                  <a:pt x="733272" y="57150"/>
                </a:lnTo>
                <a:lnTo>
                  <a:pt x="733676" y="28778"/>
                </a:lnTo>
                <a:lnTo>
                  <a:pt x="733678" y="28576"/>
                </a:lnTo>
                <a:lnTo>
                  <a:pt x="406" y="18199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Components</a:t>
            </a:r>
            <a:r>
              <a:rPr spc="-7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spc="-10" dirty="0"/>
              <a:t>Convolutional</a:t>
            </a:r>
            <a:r>
              <a:rPr spc="-70" dirty="0"/>
              <a:t> </a:t>
            </a:r>
            <a:r>
              <a:rPr spc="-10" dirty="0"/>
              <a:t>Network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77121" y="1780016"/>
            <a:ext cx="1839595" cy="2073910"/>
            <a:chOff x="1077121" y="1780016"/>
            <a:chExt cx="1839595" cy="2073910"/>
          </a:xfrm>
        </p:grpSpPr>
        <p:sp>
          <p:nvSpPr>
            <p:cNvPr id="4" name="object 4"/>
            <p:cNvSpPr/>
            <p:nvPr/>
          </p:nvSpPr>
          <p:spPr>
            <a:xfrm>
              <a:off x="1510322" y="2443891"/>
              <a:ext cx="96520" cy="501015"/>
            </a:xfrm>
            <a:custGeom>
              <a:avLst/>
              <a:gdLst/>
              <a:ahLst/>
              <a:cxnLst/>
              <a:rect l="l" t="t" r="r" b="b"/>
              <a:pathLst>
                <a:path w="96519" h="501014">
                  <a:moveTo>
                    <a:pt x="96009" y="0"/>
                  </a:moveTo>
                  <a:lnTo>
                    <a:pt x="0" y="0"/>
                  </a:lnTo>
                  <a:lnTo>
                    <a:pt x="0" y="500806"/>
                  </a:lnTo>
                  <a:lnTo>
                    <a:pt x="96009" y="500806"/>
                  </a:lnTo>
                  <a:lnTo>
                    <a:pt x="96009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06334" y="2333955"/>
              <a:ext cx="110489" cy="610870"/>
            </a:xfrm>
            <a:custGeom>
              <a:avLst/>
              <a:gdLst/>
              <a:ahLst/>
              <a:cxnLst/>
              <a:rect l="l" t="t" r="r" b="b"/>
              <a:pathLst>
                <a:path w="110489" h="610869">
                  <a:moveTo>
                    <a:pt x="109943" y="0"/>
                  </a:moveTo>
                  <a:lnTo>
                    <a:pt x="0" y="109931"/>
                  </a:lnTo>
                  <a:lnTo>
                    <a:pt x="0" y="610742"/>
                  </a:lnTo>
                  <a:lnTo>
                    <a:pt x="109943" y="500799"/>
                  </a:lnTo>
                  <a:lnTo>
                    <a:pt x="109943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10322" y="2333955"/>
              <a:ext cx="206375" cy="110489"/>
            </a:xfrm>
            <a:custGeom>
              <a:avLst/>
              <a:gdLst/>
              <a:ahLst/>
              <a:cxnLst/>
              <a:rect l="l" t="t" r="r" b="b"/>
              <a:pathLst>
                <a:path w="206375" h="110489">
                  <a:moveTo>
                    <a:pt x="205955" y="0"/>
                  </a:moveTo>
                  <a:lnTo>
                    <a:pt x="109943" y="0"/>
                  </a:lnTo>
                  <a:lnTo>
                    <a:pt x="0" y="109931"/>
                  </a:lnTo>
                  <a:lnTo>
                    <a:pt x="96012" y="109931"/>
                  </a:lnTo>
                  <a:lnTo>
                    <a:pt x="205955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10322" y="2333955"/>
              <a:ext cx="206375" cy="610870"/>
            </a:xfrm>
            <a:custGeom>
              <a:avLst/>
              <a:gdLst/>
              <a:ahLst/>
              <a:cxnLst/>
              <a:rect l="l" t="t" r="r" b="b"/>
              <a:pathLst>
                <a:path w="206375" h="610869">
                  <a:moveTo>
                    <a:pt x="0" y="109940"/>
                  </a:moveTo>
                  <a:lnTo>
                    <a:pt x="109940" y="0"/>
                  </a:lnTo>
                  <a:lnTo>
                    <a:pt x="205949" y="0"/>
                  </a:lnTo>
                  <a:lnTo>
                    <a:pt x="205949" y="500807"/>
                  </a:lnTo>
                  <a:lnTo>
                    <a:pt x="96009" y="610747"/>
                  </a:lnTo>
                  <a:lnTo>
                    <a:pt x="0" y="610747"/>
                  </a:lnTo>
                  <a:lnTo>
                    <a:pt x="0" y="109940"/>
                  </a:lnTo>
                  <a:close/>
                </a:path>
                <a:path w="206375" h="610869">
                  <a:moveTo>
                    <a:pt x="0" y="109940"/>
                  </a:moveTo>
                  <a:lnTo>
                    <a:pt x="96009" y="109940"/>
                  </a:lnTo>
                  <a:lnTo>
                    <a:pt x="205949" y="0"/>
                  </a:lnTo>
                </a:path>
                <a:path w="206375" h="610869">
                  <a:moveTo>
                    <a:pt x="96009" y="109940"/>
                  </a:moveTo>
                  <a:lnTo>
                    <a:pt x="96009" y="610747"/>
                  </a:lnTo>
                </a:path>
              </a:pathLst>
            </a:custGeom>
            <a:ln w="1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89209" y="2525697"/>
              <a:ext cx="227254" cy="22725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02651" y="2461780"/>
              <a:ext cx="1096010" cy="177165"/>
            </a:xfrm>
            <a:custGeom>
              <a:avLst/>
              <a:gdLst/>
              <a:ahLst/>
              <a:cxnLst/>
              <a:rect l="l" t="t" r="r" b="b"/>
              <a:pathLst>
                <a:path w="1096010" h="177164">
                  <a:moveTo>
                    <a:pt x="0" y="0"/>
                  </a:moveTo>
                  <a:lnTo>
                    <a:pt x="1095727" y="176881"/>
                  </a:lnTo>
                </a:path>
              </a:pathLst>
            </a:custGeom>
            <a:ln w="1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02066" y="2355253"/>
              <a:ext cx="994410" cy="288290"/>
            </a:xfrm>
            <a:custGeom>
              <a:avLst/>
              <a:gdLst/>
              <a:ahLst/>
              <a:cxnLst/>
              <a:rect l="l" t="t" r="r" b="b"/>
              <a:pathLst>
                <a:path w="994410" h="288289">
                  <a:moveTo>
                    <a:pt x="0" y="0"/>
                  </a:moveTo>
                  <a:lnTo>
                    <a:pt x="994206" y="288243"/>
                  </a:lnTo>
                </a:path>
              </a:pathLst>
            </a:custGeom>
            <a:ln w="1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23377" y="2639319"/>
              <a:ext cx="975360" cy="186055"/>
            </a:xfrm>
            <a:custGeom>
              <a:avLst/>
              <a:gdLst/>
              <a:ahLst/>
              <a:cxnLst/>
              <a:rect l="l" t="t" r="r" b="b"/>
              <a:pathLst>
                <a:path w="975360" h="186055">
                  <a:moveTo>
                    <a:pt x="0" y="186049"/>
                  </a:moveTo>
                  <a:lnTo>
                    <a:pt x="974751" y="0"/>
                  </a:lnTo>
                </a:path>
              </a:pathLst>
            </a:custGeom>
            <a:ln w="1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4223" y="2338997"/>
              <a:ext cx="158750" cy="1508125"/>
            </a:xfrm>
            <a:custGeom>
              <a:avLst/>
              <a:gdLst/>
              <a:ahLst/>
              <a:cxnLst/>
              <a:rect l="l" t="t" r="r" b="b"/>
              <a:pathLst>
                <a:path w="158750" h="1508125">
                  <a:moveTo>
                    <a:pt x="158288" y="0"/>
                  </a:moveTo>
                  <a:lnTo>
                    <a:pt x="0" y="0"/>
                  </a:lnTo>
                  <a:lnTo>
                    <a:pt x="0" y="1507617"/>
                  </a:lnTo>
                  <a:lnTo>
                    <a:pt x="158288" y="1507617"/>
                  </a:lnTo>
                  <a:lnTo>
                    <a:pt x="158288" y="0"/>
                  </a:lnTo>
                  <a:close/>
                </a:path>
              </a:pathLst>
            </a:custGeom>
            <a:solidFill>
              <a:srgbClr val="F3CCCC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42512" y="1787118"/>
              <a:ext cx="552450" cy="2059939"/>
            </a:xfrm>
            <a:custGeom>
              <a:avLst/>
              <a:gdLst/>
              <a:ahLst/>
              <a:cxnLst/>
              <a:rect l="l" t="t" r="r" b="b"/>
              <a:pathLst>
                <a:path w="552450" h="2059939">
                  <a:moveTo>
                    <a:pt x="551883" y="0"/>
                  </a:moveTo>
                  <a:lnTo>
                    <a:pt x="0" y="551878"/>
                  </a:lnTo>
                  <a:lnTo>
                    <a:pt x="0" y="2059495"/>
                  </a:lnTo>
                  <a:lnTo>
                    <a:pt x="551883" y="1507616"/>
                  </a:lnTo>
                  <a:lnTo>
                    <a:pt x="551883" y="0"/>
                  </a:lnTo>
                  <a:close/>
                </a:path>
              </a:pathLst>
            </a:custGeom>
            <a:solidFill>
              <a:srgbClr val="C4A3A3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84223" y="1787118"/>
              <a:ext cx="710565" cy="552450"/>
            </a:xfrm>
            <a:custGeom>
              <a:avLst/>
              <a:gdLst/>
              <a:ahLst/>
              <a:cxnLst/>
              <a:rect l="l" t="t" r="r" b="b"/>
              <a:pathLst>
                <a:path w="710564" h="552450">
                  <a:moveTo>
                    <a:pt x="710172" y="0"/>
                  </a:moveTo>
                  <a:lnTo>
                    <a:pt x="551879" y="0"/>
                  </a:lnTo>
                  <a:lnTo>
                    <a:pt x="0" y="551878"/>
                  </a:lnTo>
                  <a:lnTo>
                    <a:pt x="158288" y="551878"/>
                  </a:lnTo>
                  <a:lnTo>
                    <a:pt x="710172" y="0"/>
                  </a:lnTo>
                  <a:close/>
                </a:path>
              </a:pathLst>
            </a:custGeom>
            <a:solidFill>
              <a:srgbClr val="F6D5D5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84223" y="1787118"/>
              <a:ext cx="710565" cy="2059939"/>
            </a:xfrm>
            <a:custGeom>
              <a:avLst/>
              <a:gdLst/>
              <a:ahLst/>
              <a:cxnLst/>
              <a:rect l="l" t="t" r="r" b="b"/>
              <a:pathLst>
                <a:path w="710564" h="2059939">
                  <a:moveTo>
                    <a:pt x="0" y="551881"/>
                  </a:moveTo>
                  <a:lnTo>
                    <a:pt x="551881" y="0"/>
                  </a:lnTo>
                  <a:lnTo>
                    <a:pt x="710171" y="0"/>
                  </a:lnTo>
                  <a:lnTo>
                    <a:pt x="710171" y="1507615"/>
                  </a:lnTo>
                  <a:lnTo>
                    <a:pt x="158289" y="2059496"/>
                  </a:lnTo>
                  <a:lnTo>
                    <a:pt x="0" y="2059496"/>
                  </a:lnTo>
                  <a:lnTo>
                    <a:pt x="0" y="551881"/>
                  </a:lnTo>
                  <a:close/>
                </a:path>
                <a:path w="710564" h="2059939">
                  <a:moveTo>
                    <a:pt x="0" y="551881"/>
                  </a:moveTo>
                  <a:lnTo>
                    <a:pt x="158289" y="551881"/>
                  </a:lnTo>
                  <a:lnTo>
                    <a:pt x="710171" y="0"/>
                  </a:lnTo>
                </a:path>
                <a:path w="710564" h="2059939">
                  <a:moveTo>
                    <a:pt x="158289" y="551881"/>
                  </a:moveTo>
                  <a:lnTo>
                    <a:pt x="158289" y="2059496"/>
                  </a:lnTo>
                </a:path>
              </a:pathLst>
            </a:custGeom>
            <a:ln w="1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80559" y="1865376"/>
            <a:ext cx="2407919" cy="1901952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259104" y="1148549"/>
            <a:ext cx="3538220" cy="291401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358775">
              <a:lnSpc>
                <a:spcPct val="100000"/>
              </a:lnSpc>
              <a:spcBef>
                <a:spcPts val="345"/>
              </a:spcBef>
            </a:pPr>
            <a:r>
              <a:rPr sz="2800" dirty="0">
                <a:latin typeface="Calibri"/>
                <a:cs typeface="Calibri"/>
              </a:rPr>
              <a:t>Convolution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Layers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9"/>
              </a:spcBef>
            </a:pPr>
            <a:endParaRPr sz="2800">
              <a:latin typeface="Calibri"/>
              <a:cs typeface="Calibri"/>
            </a:endParaRPr>
          </a:p>
          <a:p>
            <a:pPr marL="1604645" marR="247015" indent="-1905" algn="ctr">
              <a:lnSpc>
                <a:spcPct val="100000"/>
              </a:lnSpc>
            </a:pP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Most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computationally expensive!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35042" y="1195322"/>
            <a:ext cx="207581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Pooling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Layers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80272" y="1908860"/>
            <a:ext cx="412115" cy="1341755"/>
          </a:xfrm>
          <a:prstGeom prst="rect">
            <a:avLst/>
          </a:prstGeom>
          <a:solidFill>
            <a:srgbClr val="E7E6E6"/>
          </a:solidFill>
          <a:ln w="8766">
            <a:solidFill>
              <a:srgbClr val="44536A"/>
            </a:solidFill>
          </a:ln>
        </p:spPr>
        <p:txBody>
          <a:bodyPr vert="horz" wrap="square" lIns="0" tIns="1568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35"/>
              </a:spcBef>
            </a:pPr>
            <a:endParaRPr sz="2200">
              <a:latin typeface="Times New Roman"/>
              <a:cs typeface="Times New Roman"/>
            </a:endParaRPr>
          </a:p>
          <a:p>
            <a:pPr marR="3175" algn="ctr">
              <a:lnSpc>
                <a:spcPct val="100000"/>
              </a:lnSpc>
            </a:pPr>
            <a:r>
              <a:rPr sz="2200" spc="-50" dirty="0">
                <a:latin typeface="Calibri"/>
                <a:cs typeface="Calibri"/>
              </a:rPr>
              <a:t>x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516414" y="2215705"/>
            <a:ext cx="412115" cy="789305"/>
          </a:xfrm>
          <a:prstGeom prst="rect">
            <a:avLst/>
          </a:prstGeom>
          <a:solidFill>
            <a:srgbClr val="E7E6E6"/>
          </a:solidFill>
          <a:ln w="8766">
            <a:solidFill>
              <a:srgbClr val="44536A"/>
            </a:solidFill>
          </a:ln>
        </p:spPr>
        <p:txBody>
          <a:bodyPr vert="horz" wrap="square" lIns="0" tIns="20447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1610"/>
              </a:spcBef>
            </a:pPr>
            <a:r>
              <a:rPr sz="2200" spc="-50" dirty="0">
                <a:latin typeface="Calibri"/>
                <a:cs typeface="Calibri"/>
              </a:rPr>
              <a:t>h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92312" y="3004731"/>
            <a:ext cx="832485" cy="250825"/>
          </a:xfrm>
          <a:custGeom>
            <a:avLst/>
            <a:gdLst/>
            <a:ahLst/>
            <a:cxnLst/>
            <a:rect l="l" t="t" r="r" b="b"/>
            <a:pathLst>
              <a:path w="832484" h="250825">
                <a:moveTo>
                  <a:pt x="0" y="250380"/>
                </a:moveTo>
                <a:lnTo>
                  <a:pt x="832302" y="0"/>
                </a:lnTo>
              </a:path>
            </a:pathLst>
          </a:custGeom>
          <a:ln w="8766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92312" y="1917623"/>
            <a:ext cx="840105" cy="302260"/>
          </a:xfrm>
          <a:custGeom>
            <a:avLst/>
            <a:gdLst/>
            <a:ahLst/>
            <a:cxnLst/>
            <a:rect l="l" t="t" r="r" b="b"/>
            <a:pathLst>
              <a:path w="840104" h="302260">
                <a:moveTo>
                  <a:pt x="0" y="0"/>
                </a:moveTo>
                <a:lnTo>
                  <a:pt x="839751" y="302001"/>
                </a:lnTo>
              </a:path>
            </a:pathLst>
          </a:custGeom>
          <a:ln w="8766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10818241" y="2386596"/>
            <a:ext cx="421005" cy="447675"/>
            <a:chOff x="10818241" y="2386596"/>
            <a:chExt cx="421005" cy="447675"/>
          </a:xfrm>
        </p:grpSpPr>
        <p:sp>
          <p:nvSpPr>
            <p:cNvPr id="24" name="object 24"/>
            <p:cNvSpPr/>
            <p:nvPr/>
          </p:nvSpPr>
          <p:spPr>
            <a:xfrm>
              <a:off x="10822686" y="2391046"/>
              <a:ext cx="412115" cy="438784"/>
            </a:xfrm>
            <a:custGeom>
              <a:avLst/>
              <a:gdLst/>
              <a:ahLst/>
              <a:cxnLst/>
              <a:rect l="l" t="t" r="r" b="b"/>
              <a:pathLst>
                <a:path w="412115" h="438785">
                  <a:moveTo>
                    <a:pt x="412047" y="0"/>
                  </a:moveTo>
                  <a:lnTo>
                    <a:pt x="0" y="0"/>
                  </a:lnTo>
                  <a:lnTo>
                    <a:pt x="0" y="438348"/>
                  </a:lnTo>
                  <a:lnTo>
                    <a:pt x="412047" y="438348"/>
                  </a:lnTo>
                  <a:lnTo>
                    <a:pt x="412047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822686" y="2391041"/>
              <a:ext cx="412115" cy="438784"/>
            </a:xfrm>
            <a:custGeom>
              <a:avLst/>
              <a:gdLst/>
              <a:ahLst/>
              <a:cxnLst/>
              <a:rect l="l" t="t" r="r" b="b"/>
              <a:pathLst>
                <a:path w="412115" h="438785">
                  <a:moveTo>
                    <a:pt x="0" y="0"/>
                  </a:moveTo>
                  <a:lnTo>
                    <a:pt x="412047" y="0"/>
                  </a:lnTo>
                  <a:lnTo>
                    <a:pt x="412047" y="438348"/>
                  </a:lnTo>
                  <a:lnTo>
                    <a:pt x="0" y="438348"/>
                  </a:lnTo>
                  <a:lnTo>
                    <a:pt x="0" y="0"/>
                  </a:lnTo>
                  <a:close/>
                </a:path>
              </a:pathLst>
            </a:custGeom>
            <a:ln w="8766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0947387" y="2406777"/>
            <a:ext cx="135255" cy="362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50" dirty="0"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9906544" y="2211322"/>
            <a:ext cx="929640" cy="798195"/>
            <a:chOff x="9906544" y="2211322"/>
            <a:chExt cx="929640" cy="798195"/>
          </a:xfrm>
        </p:grpSpPr>
        <p:sp>
          <p:nvSpPr>
            <p:cNvPr id="28" name="object 28"/>
            <p:cNvSpPr/>
            <p:nvPr/>
          </p:nvSpPr>
          <p:spPr>
            <a:xfrm>
              <a:off x="9910927" y="2215705"/>
              <a:ext cx="920750" cy="184785"/>
            </a:xfrm>
            <a:custGeom>
              <a:avLst/>
              <a:gdLst/>
              <a:ahLst/>
              <a:cxnLst/>
              <a:rect l="l" t="t" r="r" b="b"/>
              <a:pathLst>
                <a:path w="920750" h="184785">
                  <a:moveTo>
                    <a:pt x="0" y="0"/>
                  </a:moveTo>
                  <a:lnTo>
                    <a:pt x="920635" y="184403"/>
                  </a:lnTo>
                </a:path>
              </a:pathLst>
            </a:custGeom>
            <a:ln w="8766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928453" y="2820620"/>
              <a:ext cx="891540" cy="184785"/>
            </a:xfrm>
            <a:custGeom>
              <a:avLst/>
              <a:gdLst/>
              <a:ahLst/>
              <a:cxnLst/>
              <a:rect l="l" t="t" r="r" b="b"/>
              <a:pathLst>
                <a:path w="891540" h="184785">
                  <a:moveTo>
                    <a:pt x="0" y="184403"/>
                  </a:moveTo>
                  <a:lnTo>
                    <a:pt x="891372" y="0"/>
                  </a:lnTo>
                </a:path>
              </a:pathLst>
            </a:custGeom>
            <a:ln w="8766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158086" y="1180083"/>
            <a:ext cx="33401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latin typeface="Calibri"/>
                <a:cs typeface="Calibri"/>
              </a:rPr>
              <a:t>Fully-</a:t>
            </a:r>
            <a:r>
              <a:rPr sz="2800" dirty="0">
                <a:latin typeface="Calibri"/>
                <a:cs typeface="Calibri"/>
              </a:rPr>
              <a:t>Connected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Layers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1" name="object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39567" y="4626864"/>
            <a:ext cx="1918377" cy="1573036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2283282" y="4069586"/>
            <a:ext cx="28219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Activation</a:t>
            </a:r>
            <a:r>
              <a:rPr sz="2800" spc="-1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Function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666306" y="4069586"/>
            <a:ext cx="20561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Calibri"/>
                <a:cs typeface="Calibri"/>
              </a:rPr>
              <a:t>Normalization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644296" y="5038344"/>
            <a:ext cx="33782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185" dirty="0">
                <a:latin typeface="Cambria Math"/>
                <a:cs typeface="Cambria Math"/>
              </a:rPr>
              <a:t>𝑖,j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529995" y="5133314"/>
            <a:ext cx="1435100" cy="25400"/>
          </a:xfrm>
          <a:custGeom>
            <a:avLst/>
            <a:gdLst/>
            <a:ahLst/>
            <a:cxnLst/>
            <a:rect l="l" t="t" r="r" b="b"/>
            <a:pathLst>
              <a:path w="1435100" h="25400">
                <a:moveTo>
                  <a:pt x="1435100" y="0"/>
                </a:moveTo>
                <a:lnTo>
                  <a:pt x="0" y="0"/>
                </a:lnTo>
                <a:lnTo>
                  <a:pt x="0" y="25400"/>
                </a:lnTo>
                <a:lnTo>
                  <a:pt x="1435100" y="25400"/>
                </a:lnTo>
                <a:lnTo>
                  <a:pt x="1435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406934" y="4604005"/>
            <a:ext cx="257492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6490">
              <a:lnSpc>
                <a:spcPts val="2855"/>
              </a:lnSpc>
              <a:spcBef>
                <a:spcPts val="100"/>
              </a:spcBef>
            </a:pPr>
            <a:r>
              <a:rPr sz="4800" spc="225" baseline="11284" dirty="0">
                <a:latin typeface="Cambria Math"/>
                <a:cs typeface="Cambria Math"/>
              </a:rPr>
              <a:t>𝑥</a:t>
            </a:r>
            <a:r>
              <a:rPr sz="2300" spc="150" dirty="0">
                <a:latin typeface="Cambria Math"/>
                <a:cs typeface="Cambria Math"/>
              </a:rPr>
              <a:t>𝑖,j</a:t>
            </a:r>
            <a:r>
              <a:rPr sz="2300" spc="440" dirty="0">
                <a:latin typeface="Cambria Math"/>
                <a:cs typeface="Cambria Math"/>
              </a:rPr>
              <a:t> </a:t>
            </a:r>
            <a:r>
              <a:rPr sz="4800" baseline="11284" dirty="0">
                <a:latin typeface="Cambria Math"/>
                <a:cs typeface="Cambria Math"/>
              </a:rPr>
              <a:t>− </a:t>
            </a:r>
            <a:r>
              <a:rPr sz="4800" spc="307" baseline="11284" dirty="0">
                <a:latin typeface="Cambria Math"/>
                <a:cs typeface="Cambria Math"/>
              </a:rPr>
              <a:t>𝜇</a:t>
            </a:r>
            <a:r>
              <a:rPr sz="2300" spc="204" dirty="0">
                <a:latin typeface="Cambria Math"/>
                <a:cs typeface="Cambria Math"/>
              </a:rPr>
              <a:t>j</a:t>
            </a:r>
            <a:endParaRPr sz="2300">
              <a:latin typeface="Cambria Math"/>
              <a:cs typeface="Cambria Math"/>
            </a:endParaRPr>
          </a:p>
          <a:p>
            <a:pPr marL="38100">
              <a:lnSpc>
                <a:spcPts val="2855"/>
              </a:lnSpc>
              <a:tabLst>
                <a:tab pos="704850" algn="l"/>
              </a:tabLst>
            </a:pPr>
            <a:r>
              <a:rPr sz="3200" spc="-1150" dirty="0">
                <a:latin typeface="Cambria Math"/>
                <a:cs typeface="Cambria Math"/>
              </a:rPr>
              <a:t>𝑥</a:t>
            </a:r>
            <a:r>
              <a:rPr sz="3200" spc="165" dirty="0">
                <a:latin typeface="Cambria Math"/>
                <a:cs typeface="Cambria Math"/>
              </a:rPr>
              <a:t>!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=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534973" y="5234914"/>
            <a:ext cx="1430655" cy="907415"/>
          </a:xfrm>
          <a:custGeom>
            <a:avLst/>
            <a:gdLst/>
            <a:ahLst/>
            <a:cxnLst/>
            <a:rect l="l" t="t" r="r" b="b"/>
            <a:pathLst>
              <a:path w="1430654" h="907414">
                <a:moveTo>
                  <a:pt x="1430121" y="0"/>
                </a:moveTo>
                <a:lnTo>
                  <a:pt x="299821" y="0"/>
                </a:lnTo>
                <a:lnTo>
                  <a:pt x="299821" y="596"/>
                </a:lnTo>
                <a:lnTo>
                  <a:pt x="251028" y="596"/>
                </a:lnTo>
                <a:lnTo>
                  <a:pt x="168478" y="835028"/>
                </a:lnTo>
                <a:lnTo>
                  <a:pt x="68859" y="650680"/>
                </a:lnTo>
                <a:lnTo>
                  <a:pt x="0" y="686995"/>
                </a:lnTo>
                <a:lnTo>
                  <a:pt x="7734" y="701083"/>
                </a:lnTo>
                <a:lnTo>
                  <a:pt x="44056" y="682033"/>
                </a:lnTo>
                <a:lnTo>
                  <a:pt x="166484" y="907061"/>
                </a:lnTo>
                <a:lnTo>
                  <a:pt x="184937" y="907061"/>
                </a:lnTo>
                <a:lnTo>
                  <a:pt x="273253" y="26987"/>
                </a:lnTo>
                <a:lnTo>
                  <a:pt x="312940" y="26987"/>
                </a:lnTo>
                <a:lnTo>
                  <a:pt x="312940" y="25400"/>
                </a:lnTo>
                <a:lnTo>
                  <a:pt x="1430121" y="25400"/>
                </a:lnTo>
                <a:lnTo>
                  <a:pt x="14301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994497" y="5608320"/>
            <a:ext cx="1625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415" dirty="0">
                <a:latin typeface="Cambria Math"/>
                <a:cs typeface="Cambria Math"/>
              </a:rPr>
              <a:t>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90</a:t>
            </a:fld>
            <a:endParaRPr spc="-25" dirty="0"/>
          </a:p>
        </p:txBody>
      </p:sp>
      <p:sp>
        <p:nvSpPr>
          <p:cNvPr id="42" name="object 42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39" name="object 39"/>
          <p:cNvSpPr txBox="1"/>
          <p:nvPr/>
        </p:nvSpPr>
        <p:spPr>
          <a:xfrm>
            <a:off x="7794917" y="5381245"/>
            <a:ext cx="11957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spc="110" dirty="0">
                <a:latin typeface="Cambria Math"/>
                <a:cs typeface="Cambria Math"/>
              </a:rPr>
              <a:t>𝜎</a:t>
            </a:r>
            <a:r>
              <a:rPr sz="3450" spc="165" baseline="28985" dirty="0">
                <a:latin typeface="Cambria Math"/>
                <a:cs typeface="Cambria Math"/>
              </a:rPr>
              <a:t>2</a:t>
            </a:r>
            <a:r>
              <a:rPr sz="3450" spc="540" baseline="2898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 </a:t>
            </a:r>
            <a:r>
              <a:rPr sz="3200" spc="-50" dirty="0">
                <a:latin typeface="Cambria Math"/>
                <a:cs typeface="Cambria Math"/>
              </a:rPr>
              <a:t>𝜀</a:t>
            </a:r>
            <a:endParaRPr sz="32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dirty="0"/>
              <a:t>Summary:</a:t>
            </a:r>
            <a:r>
              <a:rPr spc="-75" dirty="0"/>
              <a:t> </a:t>
            </a:r>
            <a:r>
              <a:rPr dirty="0"/>
              <a:t>Components</a:t>
            </a:r>
            <a:r>
              <a:rPr spc="-65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dirty="0"/>
              <a:t>a</a:t>
            </a:r>
            <a:r>
              <a:rPr spc="-65" dirty="0"/>
              <a:t> </a:t>
            </a:r>
            <a:r>
              <a:rPr spc="-10" dirty="0"/>
              <a:t>Convolutional</a:t>
            </a:r>
            <a:r>
              <a:rPr spc="-60" dirty="0"/>
              <a:t> </a:t>
            </a:r>
            <a:r>
              <a:rPr spc="-10" dirty="0"/>
              <a:t>Network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77121" y="1780016"/>
            <a:ext cx="1839595" cy="2073910"/>
            <a:chOff x="1077121" y="1780016"/>
            <a:chExt cx="1839595" cy="2073910"/>
          </a:xfrm>
        </p:grpSpPr>
        <p:sp>
          <p:nvSpPr>
            <p:cNvPr id="4" name="object 4"/>
            <p:cNvSpPr/>
            <p:nvPr/>
          </p:nvSpPr>
          <p:spPr>
            <a:xfrm>
              <a:off x="1510322" y="2443891"/>
              <a:ext cx="96520" cy="501015"/>
            </a:xfrm>
            <a:custGeom>
              <a:avLst/>
              <a:gdLst/>
              <a:ahLst/>
              <a:cxnLst/>
              <a:rect l="l" t="t" r="r" b="b"/>
              <a:pathLst>
                <a:path w="96519" h="501014">
                  <a:moveTo>
                    <a:pt x="96009" y="0"/>
                  </a:moveTo>
                  <a:lnTo>
                    <a:pt x="0" y="0"/>
                  </a:lnTo>
                  <a:lnTo>
                    <a:pt x="0" y="500806"/>
                  </a:lnTo>
                  <a:lnTo>
                    <a:pt x="96009" y="500806"/>
                  </a:lnTo>
                  <a:lnTo>
                    <a:pt x="96009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06334" y="2333955"/>
              <a:ext cx="110489" cy="610870"/>
            </a:xfrm>
            <a:custGeom>
              <a:avLst/>
              <a:gdLst/>
              <a:ahLst/>
              <a:cxnLst/>
              <a:rect l="l" t="t" r="r" b="b"/>
              <a:pathLst>
                <a:path w="110489" h="610869">
                  <a:moveTo>
                    <a:pt x="109943" y="0"/>
                  </a:moveTo>
                  <a:lnTo>
                    <a:pt x="0" y="109931"/>
                  </a:lnTo>
                  <a:lnTo>
                    <a:pt x="0" y="610742"/>
                  </a:lnTo>
                  <a:lnTo>
                    <a:pt x="109943" y="500799"/>
                  </a:lnTo>
                  <a:lnTo>
                    <a:pt x="109943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10322" y="2333955"/>
              <a:ext cx="206375" cy="110489"/>
            </a:xfrm>
            <a:custGeom>
              <a:avLst/>
              <a:gdLst/>
              <a:ahLst/>
              <a:cxnLst/>
              <a:rect l="l" t="t" r="r" b="b"/>
              <a:pathLst>
                <a:path w="206375" h="110489">
                  <a:moveTo>
                    <a:pt x="205955" y="0"/>
                  </a:moveTo>
                  <a:lnTo>
                    <a:pt x="109943" y="0"/>
                  </a:lnTo>
                  <a:lnTo>
                    <a:pt x="0" y="109931"/>
                  </a:lnTo>
                  <a:lnTo>
                    <a:pt x="96012" y="109931"/>
                  </a:lnTo>
                  <a:lnTo>
                    <a:pt x="205955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10322" y="2333955"/>
              <a:ext cx="206375" cy="610870"/>
            </a:xfrm>
            <a:custGeom>
              <a:avLst/>
              <a:gdLst/>
              <a:ahLst/>
              <a:cxnLst/>
              <a:rect l="l" t="t" r="r" b="b"/>
              <a:pathLst>
                <a:path w="206375" h="610869">
                  <a:moveTo>
                    <a:pt x="0" y="109940"/>
                  </a:moveTo>
                  <a:lnTo>
                    <a:pt x="109940" y="0"/>
                  </a:lnTo>
                  <a:lnTo>
                    <a:pt x="205949" y="0"/>
                  </a:lnTo>
                  <a:lnTo>
                    <a:pt x="205949" y="500807"/>
                  </a:lnTo>
                  <a:lnTo>
                    <a:pt x="96009" y="610747"/>
                  </a:lnTo>
                  <a:lnTo>
                    <a:pt x="0" y="610747"/>
                  </a:lnTo>
                  <a:lnTo>
                    <a:pt x="0" y="109940"/>
                  </a:lnTo>
                  <a:close/>
                </a:path>
                <a:path w="206375" h="610869">
                  <a:moveTo>
                    <a:pt x="0" y="109940"/>
                  </a:moveTo>
                  <a:lnTo>
                    <a:pt x="96009" y="109940"/>
                  </a:lnTo>
                  <a:lnTo>
                    <a:pt x="205949" y="0"/>
                  </a:lnTo>
                </a:path>
                <a:path w="206375" h="610869">
                  <a:moveTo>
                    <a:pt x="96009" y="109940"/>
                  </a:moveTo>
                  <a:lnTo>
                    <a:pt x="96009" y="610747"/>
                  </a:lnTo>
                </a:path>
              </a:pathLst>
            </a:custGeom>
            <a:ln w="1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89209" y="2525697"/>
              <a:ext cx="227254" cy="22725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02651" y="2461780"/>
              <a:ext cx="1096010" cy="177165"/>
            </a:xfrm>
            <a:custGeom>
              <a:avLst/>
              <a:gdLst/>
              <a:ahLst/>
              <a:cxnLst/>
              <a:rect l="l" t="t" r="r" b="b"/>
              <a:pathLst>
                <a:path w="1096010" h="177164">
                  <a:moveTo>
                    <a:pt x="0" y="0"/>
                  </a:moveTo>
                  <a:lnTo>
                    <a:pt x="1095727" y="176881"/>
                  </a:lnTo>
                </a:path>
              </a:pathLst>
            </a:custGeom>
            <a:ln w="1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02066" y="2355253"/>
              <a:ext cx="994410" cy="288290"/>
            </a:xfrm>
            <a:custGeom>
              <a:avLst/>
              <a:gdLst/>
              <a:ahLst/>
              <a:cxnLst/>
              <a:rect l="l" t="t" r="r" b="b"/>
              <a:pathLst>
                <a:path w="994410" h="288289">
                  <a:moveTo>
                    <a:pt x="0" y="0"/>
                  </a:moveTo>
                  <a:lnTo>
                    <a:pt x="994206" y="288243"/>
                  </a:lnTo>
                </a:path>
              </a:pathLst>
            </a:custGeom>
            <a:ln w="1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23377" y="2639319"/>
              <a:ext cx="975360" cy="186055"/>
            </a:xfrm>
            <a:custGeom>
              <a:avLst/>
              <a:gdLst/>
              <a:ahLst/>
              <a:cxnLst/>
              <a:rect l="l" t="t" r="r" b="b"/>
              <a:pathLst>
                <a:path w="975360" h="186055">
                  <a:moveTo>
                    <a:pt x="0" y="186049"/>
                  </a:moveTo>
                  <a:lnTo>
                    <a:pt x="974751" y="0"/>
                  </a:lnTo>
                </a:path>
              </a:pathLst>
            </a:custGeom>
            <a:ln w="1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4223" y="2338997"/>
              <a:ext cx="158750" cy="1508125"/>
            </a:xfrm>
            <a:custGeom>
              <a:avLst/>
              <a:gdLst/>
              <a:ahLst/>
              <a:cxnLst/>
              <a:rect l="l" t="t" r="r" b="b"/>
              <a:pathLst>
                <a:path w="158750" h="1508125">
                  <a:moveTo>
                    <a:pt x="158288" y="0"/>
                  </a:moveTo>
                  <a:lnTo>
                    <a:pt x="0" y="0"/>
                  </a:lnTo>
                  <a:lnTo>
                    <a:pt x="0" y="1507617"/>
                  </a:lnTo>
                  <a:lnTo>
                    <a:pt x="158288" y="1507617"/>
                  </a:lnTo>
                  <a:lnTo>
                    <a:pt x="158288" y="0"/>
                  </a:lnTo>
                  <a:close/>
                </a:path>
              </a:pathLst>
            </a:custGeom>
            <a:solidFill>
              <a:srgbClr val="F3CCCC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42512" y="1787118"/>
              <a:ext cx="552450" cy="2059939"/>
            </a:xfrm>
            <a:custGeom>
              <a:avLst/>
              <a:gdLst/>
              <a:ahLst/>
              <a:cxnLst/>
              <a:rect l="l" t="t" r="r" b="b"/>
              <a:pathLst>
                <a:path w="552450" h="2059939">
                  <a:moveTo>
                    <a:pt x="551883" y="0"/>
                  </a:moveTo>
                  <a:lnTo>
                    <a:pt x="0" y="551878"/>
                  </a:lnTo>
                  <a:lnTo>
                    <a:pt x="0" y="2059495"/>
                  </a:lnTo>
                  <a:lnTo>
                    <a:pt x="551883" y="1507616"/>
                  </a:lnTo>
                  <a:lnTo>
                    <a:pt x="551883" y="0"/>
                  </a:lnTo>
                  <a:close/>
                </a:path>
              </a:pathLst>
            </a:custGeom>
            <a:solidFill>
              <a:srgbClr val="C4A3A3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84223" y="1787118"/>
              <a:ext cx="710565" cy="552450"/>
            </a:xfrm>
            <a:custGeom>
              <a:avLst/>
              <a:gdLst/>
              <a:ahLst/>
              <a:cxnLst/>
              <a:rect l="l" t="t" r="r" b="b"/>
              <a:pathLst>
                <a:path w="710564" h="552450">
                  <a:moveTo>
                    <a:pt x="710172" y="0"/>
                  </a:moveTo>
                  <a:lnTo>
                    <a:pt x="551879" y="0"/>
                  </a:lnTo>
                  <a:lnTo>
                    <a:pt x="0" y="551878"/>
                  </a:lnTo>
                  <a:lnTo>
                    <a:pt x="158288" y="551878"/>
                  </a:lnTo>
                  <a:lnTo>
                    <a:pt x="710172" y="0"/>
                  </a:lnTo>
                  <a:close/>
                </a:path>
              </a:pathLst>
            </a:custGeom>
            <a:solidFill>
              <a:srgbClr val="F6D5D5">
                <a:alpha val="5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84223" y="1787118"/>
              <a:ext cx="710565" cy="2059939"/>
            </a:xfrm>
            <a:custGeom>
              <a:avLst/>
              <a:gdLst/>
              <a:ahLst/>
              <a:cxnLst/>
              <a:rect l="l" t="t" r="r" b="b"/>
              <a:pathLst>
                <a:path w="710564" h="2059939">
                  <a:moveTo>
                    <a:pt x="0" y="551881"/>
                  </a:moveTo>
                  <a:lnTo>
                    <a:pt x="551881" y="0"/>
                  </a:lnTo>
                  <a:lnTo>
                    <a:pt x="710171" y="0"/>
                  </a:lnTo>
                  <a:lnTo>
                    <a:pt x="710171" y="1507615"/>
                  </a:lnTo>
                  <a:lnTo>
                    <a:pt x="158289" y="2059496"/>
                  </a:lnTo>
                  <a:lnTo>
                    <a:pt x="0" y="2059496"/>
                  </a:lnTo>
                  <a:lnTo>
                    <a:pt x="0" y="551881"/>
                  </a:lnTo>
                  <a:close/>
                </a:path>
                <a:path w="710564" h="2059939">
                  <a:moveTo>
                    <a:pt x="0" y="551881"/>
                  </a:moveTo>
                  <a:lnTo>
                    <a:pt x="158289" y="551881"/>
                  </a:lnTo>
                  <a:lnTo>
                    <a:pt x="710171" y="0"/>
                  </a:lnTo>
                </a:path>
                <a:path w="710564" h="2059939">
                  <a:moveTo>
                    <a:pt x="158289" y="551881"/>
                  </a:moveTo>
                  <a:lnTo>
                    <a:pt x="158289" y="2059496"/>
                  </a:lnTo>
                </a:path>
              </a:pathLst>
            </a:custGeom>
            <a:ln w="1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80559" y="1865376"/>
            <a:ext cx="2407919" cy="1901952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635042" y="1195322"/>
            <a:ext cx="207581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Pooling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Layers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5514" y="1180083"/>
            <a:ext cx="108927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64755" algn="l"/>
              </a:tabLst>
            </a:pPr>
            <a:r>
              <a:rPr sz="2800" dirty="0">
                <a:latin typeface="Calibri"/>
                <a:cs typeface="Calibri"/>
              </a:rPr>
              <a:t>Convolution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Layers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Fully-</a:t>
            </a:r>
            <a:r>
              <a:rPr sz="2800" dirty="0">
                <a:latin typeface="Calibri"/>
                <a:cs typeface="Calibri"/>
              </a:rPr>
              <a:t>Connected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Layers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80272" y="1908860"/>
            <a:ext cx="412115" cy="1341755"/>
          </a:xfrm>
          <a:prstGeom prst="rect">
            <a:avLst/>
          </a:prstGeom>
          <a:solidFill>
            <a:srgbClr val="E7E6E6"/>
          </a:solidFill>
          <a:ln w="8766">
            <a:solidFill>
              <a:srgbClr val="44536A"/>
            </a:solidFill>
          </a:ln>
        </p:spPr>
        <p:txBody>
          <a:bodyPr vert="horz" wrap="square" lIns="0" tIns="1568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35"/>
              </a:spcBef>
            </a:pPr>
            <a:endParaRPr sz="2200">
              <a:latin typeface="Times New Roman"/>
              <a:cs typeface="Times New Roman"/>
            </a:endParaRPr>
          </a:p>
          <a:p>
            <a:pPr marR="3175" algn="ctr">
              <a:lnSpc>
                <a:spcPct val="100000"/>
              </a:lnSpc>
            </a:pPr>
            <a:r>
              <a:rPr sz="2200" spc="-50" dirty="0">
                <a:latin typeface="Calibri"/>
                <a:cs typeface="Calibri"/>
              </a:rPr>
              <a:t>x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516414" y="2215705"/>
            <a:ext cx="412115" cy="789305"/>
          </a:xfrm>
          <a:prstGeom prst="rect">
            <a:avLst/>
          </a:prstGeom>
          <a:solidFill>
            <a:srgbClr val="E7E6E6"/>
          </a:solidFill>
          <a:ln w="8766">
            <a:solidFill>
              <a:srgbClr val="44536A"/>
            </a:solidFill>
          </a:ln>
        </p:spPr>
        <p:txBody>
          <a:bodyPr vert="horz" wrap="square" lIns="0" tIns="20447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1610"/>
              </a:spcBef>
            </a:pPr>
            <a:r>
              <a:rPr sz="2200" spc="-50" dirty="0">
                <a:latin typeface="Calibri"/>
                <a:cs typeface="Calibri"/>
              </a:rPr>
              <a:t>h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92312" y="3004731"/>
            <a:ext cx="832485" cy="250825"/>
          </a:xfrm>
          <a:custGeom>
            <a:avLst/>
            <a:gdLst/>
            <a:ahLst/>
            <a:cxnLst/>
            <a:rect l="l" t="t" r="r" b="b"/>
            <a:pathLst>
              <a:path w="832484" h="250825">
                <a:moveTo>
                  <a:pt x="0" y="250380"/>
                </a:moveTo>
                <a:lnTo>
                  <a:pt x="832302" y="0"/>
                </a:lnTo>
              </a:path>
            </a:pathLst>
          </a:custGeom>
          <a:ln w="8766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92312" y="1917623"/>
            <a:ext cx="840105" cy="302260"/>
          </a:xfrm>
          <a:custGeom>
            <a:avLst/>
            <a:gdLst/>
            <a:ahLst/>
            <a:cxnLst/>
            <a:rect l="l" t="t" r="r" b="b"/>
            <a:pathLst>
              <a:path w="840104" h="302260">
                <a:moveTo>
                  <a:pt x="0" y="0"/>
                </a:moveTo>
                <a:lnTo>
                  <a:pt x="839751" y="302001"/>
                </a:lnTo>
              </a:path>
            </a:pathLst>
          </a:custGeom>
          <a:ln w="8766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10818241" y="2386596"/>
            <a:ext cx="421005" cy="447675"/>
            <a:chOff x="10818241" y="2386596"/>
            <a:chExt cx="421005" cy="447675"/>
          </a:xfrm>
        </p:grpSpPr>
        <p:sp>
          <p:nvSpPr>
            <p:cNvPr id="24" name="object 24"/>
            <p:cNvSpPr/>
            <p:nvPr/>
          </p:nvSpPr>
          <p:spPr>
            <a:xfrm>
              <a:off x="10822686" y="2391046"/>
              <a:ext cx="412115" cy="438784"/>
            </a:xfrm>
            <a:custGeom>
              <a:avLst/>
              <a:gdLst/>
              <a:ahLst/>
              <a:cxnLst/>
              <a:rect l="l" t="t" r="r" b="b"/>
              <a:pathLst>
                <a:path w="412115" h="438785">
                  <a:moveTo>
                    <a:pt x="412047" y="0"/>
                  </a:moveTo>
                  <a:lnTo>
                    <a:pt x="0" y="0"/>
                  </a:lnTo>
                  <a:lnTo>
                    <a:pt x="0" y="438348"/>
                  </a:lnTo>
                  <a:lnTo>
                    <a:pt x="412047" y="438348"/>
                  </a:lnTo>
                  <a:lnTo>
                    <a:pt x="412047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822686" y="2391041"/>
              <a:ext cx="412115" cy="438784"/>
            </a:xfrm>
            <a:custGeom>
              <a:avLst/>
              <a:gdLst/>
              <a:ahLst/>
              <a:cxnLst/>
              <a:rect l="l" t="t" r="r" b="b"/>
              <a:pathLst>
                <a:path w="412115" h="438785">
                  <a:moveTo>
                    <a:pt x="0" y="0"/>
                  </a:moveTo>
                  <a:lnTo>
                    <a:pt x="412047" y="0"/>
                  </a:lnTo>
                  <a:lnTo>
                    <a:pt x="412047" y="438348"/>
                  </a:lnTo>
                  <a:lnTo>
                    <a:pt x="0" y="438348"/>
                  </a:lnTo>
                  <a:lnTo>
                    <a:pt x="0" y="0"/>
                  </a:lnTo>
                  <a:close/>
                </a:path>
              </a:pathLst>
            </a:custGeom>
            <a:ln w="8766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0947387" y="2406777"/>
            <a:ext cx="135255" cy="362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50" dirty="0"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9906544" y="2211322"/>
            <a:ext cx="929640" cy="798195"/>
            <a:chOff x="9906544" y="2211322"/>
            <a:chExt cx="929640" cy="798195"/>
          </a:xfrm>
        </p:grpSpPr>
        <p:sp>
          <p:nvSpPr>
            <p:cNvPr id="28" name="object 28"/>
            <p:cNvSpPr/>
            <p:nvPr/>
          </p:nvSpPr>
          <p:spPr>
            <a:xfrm>
              <a:off x="9910927" y="2215705"/>
              <a:ext cx="920750" cy="184785"/>
            </a:xfrm>
            <a:custGeom>
              <a:avLst/>
              <a:gdLst/>
              <a:ahLst/>
              <a:cxnLst/>
              <a:rect l="l" t="t" r="r" b="b"/>
              <a:pathLst>
                <a:path w="920750" h="184785">
                  <a:moveTo>
                    <a:pt x="0" y="0"/>
                  </a:moveTo>
                  <a:lnTo>
                    <a:pt x="920635" y="184403"/>
                  </a:lnTo>
                </a:path>
              </a:pathLst>
            </a:custGeom>
            <a:ln w="8766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928453" y="2820620"/>
              <a:ext cx="891540" cy="184785"/>
            </a:xfrm>
            <a:custGeom>
              <a:avLst/>
              <a:gdLst/>
              <a:ahLst/>
              <a:cxnLst/>
              <a:rect l="l" t="t" r="r" b="b"/>
              <a:pathLst>
                <a:path w="891540" h="184785">
                  <a:moveTo>
                    <a:pt x="0" y="184403"/>
                  </a:moveTo>
                  <a:lnTo>
                    <a:pt x="891372" y="0"/>
                  </a:lnTo>
                </a:path>
              </a:pathLst>
            </a:custGeom>
            <a:ln w="8766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39567" y="4626864"/>
            <a:ext cx="1918377" cy="1573036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2283282" y="4069586"/>
            <a:ext cx="28219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Activation</a:t>
            </a:r>
            <a:r>
              <a:rPr sz="2800" spc="-1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Function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666306" y="4069586"/>
            <a:ext cx="20561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Calibri"/>
                <a:cs typeface="Calibri"/>
              </a:rPr>
              <a:t>Normalization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644296" y="5038344"/>
            <a:ext cx="33782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185" dirty="0">
                <a:latin typeface="Cambria Math"/>
                <a:cs typeface="Cambria Math"/>
              </a:rPr>
              <a:t>𝑖,j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529995" y="5133314"/>
            <a:ext cx="1435100" cy="25400"/>
          </a:xfrm>
          <a:custGeom>
            <a:avLst/>
            <a:gdLst/>
            <a:ahLst/>
            <a:cxnLst/>
            <a:rect l="l" t="t" r="r" b="b"/>
            <a:pathLst>
              <a:path w="1435100" h="25400">
                <a:moveTo>
                  <a:pt x="1435100" y="0"/>
                </a:moveTo>
                <a:lnTo>
                  <a:pt x="0" y="0"/>
                </a:lnTo>
                <a:lnTo>
                  <a:pt x="0" y="25400"/>
                </a:lnTo>
                <a:lnTo>
                  <a:pt x="1435100" y="25400"/>
                </a:lnTo>
                <a:lnTo>
                  <a:pt x="1435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406934" y="4604005"/>
            <a:ext cx="257492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6490">
              <a:lnSpc>
                <a:spcPts val="2855"/>
              </a:lnSpc>
              <a:spcBef>
                <a:spcPts val="100"/>
              </a:spcBef>
            </a:pPr>
            <a:r>
              <a:rPr sz="4800" spc="225" baseline="11284" dirty="0">
                <a:latin typeface="Cambria Math"/>
                <a:cs typeface="Cambria Math"/>
              </a:rPr>
              <a:t>𝑥</a:t>
            </a:r>
            <a:r>
              <a:rPr sz="2300" spc="150" dirty="0">
                <a:latin typeface="Cambria Math"/>
                <a:cs typeface="Cambria Math"/>
              </a:rPr>
              <a:t>𝑖,j</a:t>
            </a:r>
            <a:r>
              <a:rPr sz="2300" spc="440" dirty="0">
                <a:latin typeface="Cambria Math"/>
                <a:cs typeface="Cambria Math"/>
              </a:rPr>
              <a:t> </a:t>
            </a:r>
            <a:r>
              <a:rPr sz="4800" baseline="11284" dirty="0">
                <a:latin typeface="Cambria Math"/>
                <a:cs typeface="Cambria Math"/>
              </a:rPr>
              <a:t>− </a:t>
            </a:r>
            <a:r>
              <a:rPr sz="4800" spc="307" baseline="11284" dirty="0">
                <a:latin typeface="Cambria Math"/>
                <a:cs typeface="Cambria Math"/>
              </a:rPr>
              <a:t>𝜇</a:t>
            </a:r>
            <a:r>
              <a:rPr sz="2300" spc="204" dirty="0">
                <a:latin typeface="Cambria Math"/>
                <a:cs typeface="Cambria Math"/>
              </a:rPr>
              <a:t>j</a:t>
            </a:r>
            <a:endParaRPr sz="2300">
              <a:latin typeface="Cambria Math"/>
              <a:cs typeface="Cambria Math"/>
            </a:endParaRPr>
          </a:p>
          <a:p>
            <a:pPr marL="38100">
              <a:lnSpc>
                <a:spcPts val="2855"/>
              </a:lnSpc>
              <a:tabLst>
                <a:tab pos="704850" algn="l"/>
              </a:tabLst>
            </a:pPr>
            <a:r>
              <a:rPr sz="3200" spc="-1150" dirty="0">
                <a:latin typeface="Cambria Math"/>
                <a:cs typeface="Cambria Math"/>
              </a:rPr>
              <a:t>𝑥</a:t>
            </a:r>
            <a:r>
              <a:rPr sz="3200" spc="165" dirty="0">
                <a:latin typeface="Cambria Math"/>
                <a:cs typeface="Cambria Math"/>
              </a:rPr>
              <a:t>!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=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534973" y="5234914"/>
            <a:ext cx="1430655" cy="907415"/>
          </a:xfrm>
          <a:custGeom>
            <a:avLst/>
            <a:gdLst/>
            <a:ahLst/>
            <a:cxnLst/>
            <a:rect l="l" t="t" r="r" b="b"/>
            <a:pathLst>
              <a:path w="1430654" h="907414">
                <a:moveTo>
                  <a:pt x="1430121" y="0"/>
                </a:moveTo>
                <a:lnTo>
                  <a:pt x="299821" y="0"/>
                </a:lnTo>
                <a:lnTo>
                  <a:pt x="299821" y="596"/>
                </a:lnTo>
                <a:lnTo>
                  <a:pt x="251028" y="596"/>
                </a:lnTo>
                <a:lnTo>
                  <a:pt x="168478" y="835028"/>
                </a:lnTo>
                <a:lnTo>
                  <a:pt x="68859" y="650680"/>
                </a:lnTo>
                <a:lnTo>
                  <a:pt x="0" y="686995"/>
                </a:lnTo>
                <a:lnTo>
                  <a:pt x="7734" y="701083"/>
                </a:lnTo>
                <a:lnTo>
                  <a:pt x="44056" y="682033"/>
                </a:lnTo>
                <a:lnTo>
                  <a:pt x="166484" y="907061"/>
                </a:lnTo>
                <a:lnTo>
                  <a:pt x="184937" y="907061"/>
                </a:lnTo>
                <a:lnTo>
                  <a:pt x="273253" y="26987"/>
                </a:lnTo>
                <a:lnTo>
                  <a:pt x="312940" y="26987"/>
                </a:lnTo>
                <a:lnTo>
                  <a:pt x="312940" y="25400"/>
                </a:lnTo>
                <a:lnTo>
                  <a:pt x="1430121" y="25400"/>
                </a:lnTo>
                <a:lnTo>
                  <a:pt x="14301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994497" y="5608320"/>
            <a:ext cx="1625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415" dirty="0">
                <a:latin typeface="Cambria Math"/>
                <a:cs typeface="Cambria Math"/>
              </a:rPr>
              <a:t>j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91</a:t>
            </a:fld>
            <a:endParaRPr spc="-25" dirty="0"/>
          </a:p>
        </p:txBody>
      </p:sp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38" name="object 38"/>
          <p:cNvSpPr txBox="1"/>
          <p:nvPr/>
        </p:nvSpPr>
        <p:spPr>
          <a:xfrm>
            <a:off x="7794917" y="5381245"/>
            <a:ext cx="11957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spc="110" dirty="0">
                <a:latin typeface="Cambria Math"/>
                <a:cs typeface="Cambria Math"/>
              </a:rPr>
              <a:t>𝜎</a:t>
            </a:r>
            <a:r>
              <a:rPr sz="3450" spc="165" baseline="28985" dirty="0">
                <a:latin typeface="Cambria Math"/>
                <a:cs typeface="Cambria Math"/>
              </a:rPr>
              <a:t>2</a:t>
            </a:r>
            <a:r>
              <a:rPr sz="3450" spc="540" baseline="2898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 </a:t>
            </a:r>
            <a:r>
              <a:rPr sz="3200" spc="-50" dirty="0">
                <a:latin typeface="Cambria Math"/>
                <a:cs typeface="Cambria Math"/>
              </a:rPr>
              <a:t>𝜀</a:t>
            </a:r>
            <a:endParaRPr sz="32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Summary:</a:t>
            </a:r>
            <a:r>
              <a:rPr spc="-75" dirty="0"/>
              <a:t> </a:t>
            </a:r>
            <a:r>
              <a:rPr dirty="0"/>
              <a:t>Components</a:t>
            </a:r>
            <a:r>
              <a:rPr spc="-65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dirty="0"/>
              <a:t>a</a:t>
            </a:r>
            <a:r>
              <a:rPr spc="-65" dirty="0"/>
              <a:t> </a:t>
            </a:r>
            <a:r>
              <a:rPr spc="-10" dirty="0"/>
              <a:t>Convolutional</a:t>
            </a:r>
            <a:r>
              <a:rPr spc="-60" dirty="0"/>
              <a:t> </a:t>
            </a:r>
            <a:r>
              <a:rPr spc="-10" dirty="0"/>
              <a:t>Network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439" y="2335695"/>
            <a:ext cx="11171121" cy="33974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7806" y="1534668"/>
            <a:ext cx="109442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Problem</a:t>
            </a:r>
            <a:r>
              <a:rPr sz="3200" dirty="0">
                <a:latin typeface="Calibri"/>
                <a:cs typeface="Calibri"/>
              </a:rPr>
              <a:t>: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What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right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way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combine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all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these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components?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92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7684" y="2410459"/>
            <a:ext cx="5657850" cy="176593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 indent="1217295">
              <a:lnSpc>
                <a:spcPts val="6500"/>
              </a:lnSpc>
              <a:spcBef>
                <a:spcPts val="900"/>
              </a:spcBef>
            </a:pPr>
            <a:r>
              <a:rPr sz="6000" dirty="0"/>
              <a:t>Next</a:t>
            </a:r>
            <a:r>
              <a:rPr sz="6000" spc="-100" dirty="0"/>
              <a:t> </a:t>
            </a:r>
            <a:r>
              <a:rPr sz="6000" spc="-20" dirty="0"/>
              <a:t>time: </a:t>
            </a:r>
            <a:r>
              <a:rPr sz="6000" dirty="0"/>
              <a:t>CNN</a:t>
            </a:r>
            <a:r>
              <a:rPr sz="6000" spc="-40" dirty="0"/>
              <a:t> </a:t>
            </a:r>
            <a:r>
              <a:rPr sz="6000" spc="-25" dirty="0"/>
              <a:t>Architectures</a:t>
            </a:r>
            <a:endParaRPr sz="6000"/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5379339" y="6466294"/>
            <a:ext cx="147192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4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93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9160129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6383</Words>
  <Application>Microsoft Office PowerPoint</Application>
  <PresentationFormat>Widescreen</PresentationFormat>
  <Paragraphs>1567</Paragraphs>
  <Slides>93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8" baseType="lpstr">
      <vt:lpstr>Calibri</vt:lpstr>
      <vt:lpstr>Calibri Light</vt:lpstr>
      <vt:lpstr>Cambria Math</vt:lpstr>
      <vt:lpstr>Times New Roman</vt:lpstr>
      <vt:lpstr>Office Theme</vt:lpstr>
      <vt:lpstr>Lecture 4: Convolutional Networks</vt:lpstr>
      <vt:lpstr>Last Time: Backpropagation</vt:lpstr>
      <vt:lpstr>Problem: So far our classifiers don’t respect the spatial structure of images!</vt:lpstr>
      <vt:lpstr>Problem: So far our classifiers don’t respect the spatial structure of images!</vt:lpstr>
      <vt:lpstr>Components of a Fully-Connected Network</vt:lpstr>
      <vt:lpstr>Components of a Convolutional Network</vt:lpstr>
      <vt:lpstr>Components of a Convolutional Network</vt:lpstr>
      <vt:lpstr>Fully-Connected Layer</vt:lpstr>
      <vt:lpstr>Fully-Connected Layer</vt:lpstr>
      <vt:lpstr>Convolution Layer</vt:lpstr>
      <vt:lpstr>Convolution Layer</vt:lpstr>
      <vt:lpstr>Convolution Layer</vt:lpstr>
      <vt:lpstr>Convolution Layer</vt:lpstr>
      <vt:lpstr>Convolution Layer</vt:lpstr>
      <vt:lpstr>Convolution Layer</vt:lpstr>
      <vt:lpstr>Convolution Layer</vt:lpstr>
      <vt:lpstr>Convolution Layer</vt:lpstr>
      <vt:lpstr>Convolution Layer</vt:lpstr>
      <vt:lpstr>Convolution Layer</vt:lpstr>
      <vt:lpstr>Convolution Layer</vt:lpstr>
      <vt:lpstr>Stacking Convolutions</vt:lpstr>
      <vt:lpstr>Stacking Convolutions</vt:lpstr>
      <vt:lpstr>PowerPoint Presentation</vt:lpstr>
      <vt:lpstr>What do convolutional filters learn?</vt:lpstr>
      <vt:lpstr>What do convolutional filters learn?</vt:lpstr>
      <vt:lpstr>What do convolutional filters learn?</vt:lpstr>
      <vt:lpstr>What do convolutional filters learn?</vt:lpstr>
      <vt:lpstr>A closer look at spatial dimensions</vt:lpstr>
      <vt:lpstr>A closer look at spatial dimensions</vt:lpstr>
      <vt:lpstr>A closer look at spatial dimensions</vt:lpstr>
      <vt:lpstr>A closer look at spatial dimensions</vt:lpstr>
      <vt:lpstr>A closer look at spatial dimensions</vt:lpstr>
      <vt:lpstr>A closer look at spatial dimensions</vt:lpstr>
      <vt:lpstr>A closer look at spatial dimensions</vt:lpstr>
      <vt:lpstr>A closer look at spatial dimensions</vt:lpstr>
      <vt:lpstr>A closer look at spatial dimensions</vt:lpstr>
      <vt:lpstr>Receptive Fields</vt:lpstr>
      <vt:lpstr>Receptive Fields</vt:lpstr>
      <vt:lpstr>Receptive Fields</vt:lpstr>
      <vt:lpstr>Receptive Fields</vt:lpstr>
      <vt:lpstr>Strided Convolution</vt:lpstr>
      <vt:lpstr>Strided Convolution</vt:lpstr>
      <vt:lpstr>Strided Convolution</vt:lpstr>
      <vt:lpstr>Strided Convolution</vt:lpstr>
      <vt:lpstr>Convolution Example</vt:lpstr>
      <vt:lpstr>Convolution Example</vt:lpstr>
      <vt:lpstr>Convolution Example</vt:lpstr>
      <vt:lpstr>Convolution Example</vt:lpstr>
      <vt:lpstr>Convolution Example</vt:lpstr>
      <vt:lpstr>Convolution Example</vt:lpstr>
      <vt:lpstr>Example: 1x1 Convolution</vt:lpstr>
      <vt:lpstr>Example: 1x1 Convolution</vt:lpstr>
      <vt:lpstr>Convolution Summary</vt:lpstr>
      <vt:lpstr>Convolution Summary</vt:lpstr>
      <vt:lpstr>Other types of convolution</vt:lpstr>
      <vt:lpstr>Other types of convolution</vt:lpstr>
      <vt:lpstr>Other types of convolution</vt:lpstr>
      <vt:lpstr>Components of a Convolutional Network</vt:lpstr>
      <vt:lpstr>Pooling Layers: Another way to downsample</vt:lpstr>
      <vt:lpstr>Max Pooling</vt:lpstr>
      <vt:lpstr>Pooling Summary</vt:lpstr>
      <vt:lpstr>Components of a Convolutional Network</vt:lpstr>
      <vt:lpstr>Convolutional Networks</vt:lpstr>
      <vt:lpstr>Example: LeNet-5</vt:lpstr>
      <vt:lpstr>Example: LeNet-5</vt:lpstr>
      <vt:lpstr>Example: LeNet-5</vt:lpstr>
      <vt:lpstr>Example: LeNet-5</vt:lpstr>
      <vt:lpstr>Example: LeNet-5</vt:lpstr>
      <vt:lpstr>Example: LeNet-5</vt:lpstr>
      <vt:lpstr>Example: LeNet-5</vt:lpstr>
      <vt:lpstr>Example: LeNet-5</vt:lpstr>
      <vt:lpstr>Example: LeNet-5</vt:lpstr>
      <vt:lpstr>Problem: Deep Networks very hard to train!</vt:lpstr>
      <vt:lpstr>Components of a Convolutional Network</vt:lpstr>
      <vt:lpstr>Batch Normalization</vt:lpstr>
      <vt:lpstr>Batch Normalization</vt:lpstr>
      <vt:lpstr>Batch Normalization</vt:lpstr>
      <vt:lpstr>Batch Normalization</vt:lpstr>
      <vt:lpstr>Batch Normalization</vt:lpstr>
      <vt:lpstr>Batch Normalization: Test-Time</vt:lpstr>
      <vt:lpstr>Batch Normalization: Test-Time</vt:lpstr>
      <vt:lpstr>Batch Normalization for ConvNets</vt:lpstr>
      <vt:lpstr>Batch Normalization</vt:lpstr>
      <vt:lpstr>Batch Normalization</vt:lpstr>
      <vt:lpstr>Batch Normalization</vt:lpstr>
      <vt:lpstr>Layer Normalization</vt:lpstr>
      <vt:lpstr>Comparison of Normalization Layers</vt:lpstr>
      <vt:lpstr>Group Normalization</vt:lpstr>
      <vt:lpstr>Components of a Convolutional Network</vt:lpstr>
      <vt:lpstr>Components of a Convolutional Network</vt:lpstr>
      <vt:lpstr>Summary: Components of a Convolutional Network</vt:lpstr>
      <vt:lpstr>Summary: Components of a Convolutional Network</vt:lpstr>
      <vt:lpstr>Next time: CNN Architectures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serkan kartal</cp:lastModifiedBy>
  <cp:revision>2</cp:revision>
  <dcterms:created xsi:type="dcterms:W3CDTF">2025-04-02T08:31:23Z</dcterms:created>
  <dcterms:modified xsi:type="dcterms:W3CDTF">2025-04-07T13:12:34Z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2025-04-02T00:00:00Z</vt:filetime>
  </property>
  <property fmtid="{D5CDD505-2E9C-101B-9397-08002B2CF9AE}" pid="3" name="LastSaved">
    <vt:filetime>2025-04-02T00:00:00Z</vt:filetime>
  </property>
  <property fmtid="{D5CDD505-2E9C-101B-9397-08002B2CF9AE}" pid="4" name="Producer">
    <vt:lpwstr>3-Heights(TM) PDF Security Shell 4.8.25.2 (http://www.pdf-tools.com)</vt:lpwstr>
  </property>
</Properties>
</file>