
<file path=[Content_Types].xml><?xml version="1.0" encoding="utf-8"?>
<Types xmlns="http://schemas.openxmlformats.org/package/2006/content-types">
  <Default Extension="gif" ContentType="image/gi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451" r:id="rId25"/>
    <p:sldId id="1281" r:id="rId26"/>
    <p:sldId id="1282" r:id="rId27"/>
    <p:sldId id="1283" r:id="rId28"/>
    <p:sldId id="1280" r:id="rId29"/>
    <p:sldId id="487" r:id="rId30"/>
    <p:sldId id="1253" r:id="rId31"/>
    <p:sldId id="1255" r:id="rId32"/>
    <p:sldId id="309" r:id="rId33"/>
    <p:sldId id="310" r:id="rId34"/>
    <p:sldId id="311" r:id="rId35"/>
    <p:sldId id="312" r:id="rId36"/>
    <p:sldId id="315" r:id="rId37"/>
    <p:sldId id="316" r:id="rId38"/>
    <p:sldId id="1284" r:id="rId39"/>
    <p:sldId id="1285" r:id="rId40"/>
    <p:sldId id="1286" r:id="rId4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/>
    <p:restoredTop sz="94715"/>
  </p:normalViewPr>
  <p:slideViewPr>
    <p:cSldViewPr>
      <p:cViewPr varScale="1">
        <p:scale>
          <a:sx n="95" d="100"/>
          <a:sy n="95" d="100"/>
        </p:scale>
        <p:origin x="200" y="6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39" y="332739"/>
            <a:ext cx="499491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2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2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2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2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2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00800"/>
            <a:ext cx="12192635" cy="457200"/>
          </a:xfrm>
          <a:custGeom>
            <a:avLst/>
            <a:gdLst/>
            <a:ahLst/>
            <a:cxnLst/>
            <a:rect l="l" t="t" r="r" b="b"/>
            <a:pathLst>
              <a:path w="12192635" h="457200">
                <a:moveTo>
                  <a:pt x="0" y="0"/>
                </a:moveTo>
                <a:lnTo>
                  <a:pt x="12192006" y="0"/>
                </a:lnTo>
                <a:lnTo>
                  <a:pt x="12192006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D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32739"/>
            <a:ext cx="1035812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5323" y="1740914"/>
            <a:ext cx="9737725" cy="2473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16939" y="6463246"/>
            <a:ext cx="152018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59988" y="6463246"/>
            <a:ext cx="211455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2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lideshare.net/ssuserf88631/scalable-machine-learning-7362181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0238" y="1919732"/>
            <a:ext cx="4412615" cy="233299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 marR="5080" algn="ctr">
              <a:lnSpc>
                <a:spcPct val="90200"/>
              </a:lnSpc>
              <a:spcBef>
                <a:spcPts val="735"/>
              </a:spcBef>
            </a:pPr>
            <a:r>
              <a:rPr sz="5400" dirty="0"/>
              <a:t>Lecture</a:t>
            </a:r>
            <a:r>
              <a:rPr sz="5400" spc="-170" dirty="0"/>
              <a:t> </a:t>
            </a:r>
            <a:r>
              <a:rPr lang="tr-TR" sz="5400" spc="-25" dirty="0"/>
              <a:t>2</a:t>
            </a:r>
            <a:r>
              <a:rPr sz="5400" spc="-25" dirty="0"/>
              <a:t>: </a:t>
            </a:r>
            <a:r>
              <a:rPr sz="5400" spc="-10" dirty="0"/>
              <a:t>Regularization</a:t>
            </a:r>
            <a:r>
              <a:rPr sz="5400" spc="-235" dirty="0"/>
              <a:t> </a:t>
            </a:r>
            <a:r>
              <a:rPr sz="5400" spc="-50" dirty="0"/>
              <a:t>+ </a:t>
            </a:r>
            <a:r>
              <a:rPr sz="5400" spc="-10" dirty="0"/>
              <a:t>Optimization</a:t>
            </a:r>
            <a:endParaRPr sz="5400" dirty="0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2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1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915998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Finding</a:t>
            </a:r>
            <a:r>
              <a:rPr spc="-50" dirty="0"/>
              <a:t> </a:t>
            </a:r>
            <a:r>
              <a:rPr dirty="0"/>
              <a:t>a</a:t>
            </a:r>
            <a:r>
              <a:rPr spc="-45" dirty="0"/>
              <a:t> </a:t>
            </a:r>
            <a:r>
              <a:rPr dirty="0"/>
              <a:t>good</a:t>
            </a:r>
            <a:r>
              <a:rPr spc="-55" dirty="0"/>
              <a:t> </a:t>
            </a:r>
            <a:r>
              <a:rPr spc="-50" dirty="0"/>
              <a:t>W</a:t>
            </a:r>
          </a:p>
        </p:txBody>
      </p:sp>
      <p:sp>
        <p:nvSpPr>
          <p:cNvPr id="3" name="object 3"/>
          <p:cNvSpPr/>
          <p:nvPr/>
        </p:nvSpPr>
        <p:spPr>
          <a:xfrm>
            <a:off x="2588260" y="2665882"/>
            <a:ext cx="752475" cy="423545"/>
          </a:xfrm>
          <a:custGeom>
            <a:avLst/>
            <a:gdLst/>
            <a:ahLst/>
            <a:cxnLst/>
            <a:rect l="l" t="t" r="r" b="b"/>
            <a:pathLst>
              <a:path w="752475" h="423544">
                <a:moveTo>
                  <a:pt x="616889" y="0"/>
                </a:moveTo>
                <a:lnTo>
                  <a:pt x="610857" y="17183"/>
                </a:lnTo>
                <a:lnTo>
                  <a:pt x="635372" y="27825"/>
                </a:lnTo>
                <a:lnTo>
                  <a:pt x="656455" y="42552"/>
                </a:lnTo>
                <a:lnTo>
                  <a:pt x="688327" y="84277"/>
                </a:lnTo>
                <a:lnTo>
                  <a:pt x="707072" y="140560"/>
                </a:lnTo>
                <a:lnTo>
                  <a:pt x="713320" y="209626"/>
                </a:lnTo>
                <a:lnTo>
                  <a:pt x="711751" y="246973"/>
                </a:lnTo>
                <a:lnTo>
                  <a:pt x="699197" y="311376"/>
                </a:lnTo>
                <a:lnTo>
                  <a:pt x="673998" y="361674"/>
                </a:lnTo>
                <a:lnTo>
                  <a:pt x="635660" y="395611"/>
                </a:lnTo>
                <a:lnTo>
                  <a:pt x="611530" y="406298"/>
                </a:lnTo>
                <a:lnTo>
                  <a:pt x="616889" y="423494"/>
                </a:lnTo>
                <a:lnTo>
                  <a:pt x="674647" y="396392"/>
                </a:lnTo>
                <a:lnTo>
                  <a:pt x="717118" y="349478"/>
                </a:lnTo>
                <a:lnTo>
                  <a:pt x="743235" y="286670"/>
                </a:lnTo>
                <a:lnTo>
                  <a:pt x="751941" y="211861"/>
                </a:lnTo>
                <a:lnTo>
                  <a:pt x="749783" y="173495"/>
                </a:lnTo>
                <a:lnTo>
                  <a:pt x="732289" y="104221"/>
                </a:lnTo>
                <a:lnTo>
                  <a:pt x="697646" y="48197"/>
                </a:lnTo>
                <a:lnTo>
                  <a:pt x="647591" y="11082"/>
                </a:lnTo>
                <a:lnTo>
                  <a:pt x="616889" y="0"/>
                </a:lnTo>
                <a:close/>
              </a:path>
              <a:path w="752475" h="423544">
                <a:moveTo>
                  <a:pt x="135064" y="0"/>
                </a:moveTo>
                <a:lnTo>
                  <a:pt x="77438" y="27147"/>
                </a:lnTo>
                <a:lnTo>
                  <a:pt x="34937" y="74231"/>
                </a:lnTo>
                <a:lnTo>
                  <a:pt x="8734" y="137155"/>
                </a:lnTo>
                <a:lnTo>
                  <a:pt x="125" y="209626"/>
                </a:lnTo>
                <a:lnTo>
                  <a:pt x="0" y="211861"/>
                </a:lnTo>
                <a:lnTo>
                  <a:pt x="2176" y="250766"/>
                </a:lnTo>
                <a:lnTo>
                  <a:pt x="19588" y="319574"/>
                </a:lnTo>
                <a:lnTo>
                  <a:pt x="54147" y="375413"/>
                </a:lnTo>
                <a:lnTo>
                  <a:pt x="104267" y="412418"/>
                </a:lnTo>
                <a:lnTo>
                  <a:pt x="135064" y="423494"/>
                </a:lnTo>
                <a:lnTo>
                  <a:pt x="140423" y="406298"/>
                </a:lnTo>
                <a:lnTo>
                  <a:pt x="116292" y="395611"/>
                </a:lnTo>
                <a:lnTo>
                  <a:pt x="95467" y="380736"/>
                </a:lnTo>
                <a:lnTo>
                  <a:pt x="63741" y="338429"/>
                </a:lnTo>
                <a:lnTo>
                  <a:pt x="44899" y="280890"/>
                </a:lnTo>
                <a:lnTo>
                  <a:pt x="38714" y="211861"/>
                </a:lnTo>
                <a:lnTo>
                  <a:pt x="38620" y="209626"/>
                </a:lnTo>
                <a:lnTo>
                  <a:pt x="44899" y="140560"/>
                </a:lnTo>
                <a:lnTo>
                  <a:pt x="63741" y="84277"/>
                </a:lnTo>
                <a:lnTo>
                  <a:pt x="95632" y="42552"/>
                </a:lnTo>
                <a:lnTo>
                  <a:pt x="141096" y="17183"/>
                </a:lnTo>
                <a:lnTo>
                  <a:pt x="135064" y="0"/>
                </a:lnTo>
                <a:close/>
              </a:path>
            </a:pathLst>
          </a:custGeom>
          <a:solidFill>
            <a:srgbClr val="447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80446" y="2868510"/>
            <a:ext cx="342900" cy="25400"/>
          </a:xfrm>
          <a:custGeom>
            <a:avLst/>
            <a:gdLst/>
            <a:ahLst/>
            <a:cxnLst/>
            <a:rect l="l" t="t" r="r" b="b"/>
            <a:pathLst>
              <a:path w="342900" h="25400">
                <a:moveTo>
                  <a:pt x="342900" y="0"/>
                </a:moveTo>
                <a:lnTo>
                  <a:pt x="0" y="0"/>
                </a:lnTo>
                <a:lnTo>
                  <a:pt x="0" y="25400"/>
                </a:lnTo>
                <a:lnTo>
                  <a:pt x="342900" y="25400"/>
                </a:lnTo>
                <a:lnTo>
                  <a:pt x="34290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62984" y="2843276"/>
            <a:ext cx="3606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6FAC46"/>
                </a:solidFill>
                <a:latin typeface="Cambria Math"/>
                <a:cs typeface="Cambria Math"/>
              </a:rPr>
              <a:t>𝑁</a:t>
            </a:r>
            <a:endParaRPr sz="36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05642" y="3247644"/>
            <a:ext cx="58864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40" dirty="0">
                <a:solidFill>
                  <a:srgbClr val="6FAC46"/>
                </a:solidFill>
                <a:latin typeface="Cambria Math"/>
                <a:cs typeface="Cambria Math"/>
              </a:rPr>
              <a:t>𝑖=1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58233" y="1985772"/>
            <a:ext cx="2755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5" dirty="0">
                <a:solidFill>
                  <a:srgbClr val="6FAC46"/>
                </a:solidFill>
                <a:latin typeface="Cambria Math"/>
                <a:cs typeface="Cambria Math"/>
              </a:rPr>
              <a:t>𝑁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10517" y="2759965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30" dirty="0">
                <a:solidFill>
                  <a:srgbClr val="6FAC46"/>
                </a:solidFill>
                <a:latin typeface="Cambria Math"/>
                <a:cs typeface="Cambria Math"/>
              </a:rPr>
              <a:t>𝑖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11228" y="2665882"/>
            <a:ext cx="2511425" cy="423545"/>
          </a:xfrm>
          <a:custGeom>
            <a:avLst/>
            <a:gdLst/>
            <a:ahLst/>
            <a:cxnLst/>
            <a:rect l="l" t="t" r="r" b="b"/>
            <a:pathLst>
              <a:path w="2511425" h="423544">
                <a:moveTo>
                  <a:pt x="141084" y="17183"/>
                </a:moveTo>
                <a:lnTo>
                  <a:pt x="135064" y="0"/>
                </a:lnTo>
                <a:lnTo>
                  <a:pt x="104355" y="11087"/>
                </a:lnTo>
                <a:lnTo>
                  <a:pt x="77431" y="27152"/>
                </a:lnTo>
                <a:lnTo>
                  <a:pt x="34937" y="74231"/>
                </a:lnTo>
                <a:lnTo>
                  <a:pt x="8724" y="137160"/>
                </a:lnTo>
                <a:lnTo>
                  <a:pt x="114" y="209626"/>
                </a:lnTo>
                <a:lnTo>
                  <a:pt x="0" y="211861"/>
                </a:lnTo>
                <a:lnTo>
                  <a:pt x="2171" y="250774"/>
                </a:lnTo>
                <a:lnTo>
                  <a:pt x="19583" y="319582"/>
                </a:lnTo>
                <a:lnTo>
                  <a:pt x="54140" y="375424"/>
                </a:lnTo>
                <a:lnTo>
                  <a:pt x="104267" y="412419"/>
                </a:lnTo>
                <a:lnTo>
                  <a:pt x="135064" y="423494"/>
                </a:lnTo>
                <a:lnTo>
                  <a:pt x="140423" y="406298"/>
                </a:lnTo>
                <a:lnTo>
                  <a:pt x="116281" y="395617"/>
                </a:lnTo>
                <a:lnTo>
                  <a:pt x="95465" y="380746"/>
                </a:lnTo>
                <a:lnTo>
                  <a:pt x="63741" y="338429"/>
                </a:lnTo>
                <a:lnTo>
                  <a:pt x="44894" y="280898"/>
                </a:lnTo>
                <a:lnTo>
                  <a:pt x="38709" y="211861"/>
                </a:lnTo>
                <a:lnTo>
                  <a:pt x="38620" y="209626"/>
                </a:lnTo>
                <a:lnTo>
                  <a:pt x="40182" y="173507"/>
                </a:lnTo>
                <a:lnTo>
                  <a:pt x="52743" y="110832"/>
                </a:lnTo>
                <a:lnTo>
                  <a:pt x="77990" y="61379"/>
                </a:lnTo>
                <a:lnTo>
                  <a:pt x="116662" y="27825"/>
                </a:lnTo>
                <a:lnTo>
                  <a:pt x="141084" y="17183"/>
                </a:lnTo>
                <a:close/>
              </a:path>
              <a:path w="2511425" h="423544">
                <a:moveTo>
                  <a:pt x="595045" y="17183"/>
                </a:moveTo>
                <a:lnTo>
                  <a:pt x="589026" y="0"/>
                </a:lnTo>
                <a:lnTo>
                  <a:pt x="558317" y="11087"/>
                </a:lnTo>
                <a:lnTo>
                  <a:pt x="531393" y="27152"/>
                </a:lnTo>
                <a:lnTo>
                  <a:pt x="488899" y="74231"/>
                </a:lnTo>
                <a:lnTo>
                  <a:pt x="462686" y="137160"/>
                </a:lnTo>
                <a:lnTo>
                  <a:pt x="454075" y="209626"/>
                </a:lnTo>
                <a:lnTo>
                  <a:pt x="453961" y="211861"/>
                </a:lnTo>
                <a:lnTo>
                  <a:pt x="456133" y="250774"/>
                </a:lnTo>
                <a:lnTo>
                  <a:pt x="473544" y="319582"/>
                </a:lnTo>
                <a:lnTo>
                  <a:pt x="508101" y="375424"/>
                </a:lnTo>
                <a:lnTo>
                  <a:pt x="558228" y="412419"/>
                </a:lnTo>
                <a:lnTo>
                  <a:pt x="589026" y="423494"/>
                </a:lnTo>
                <a:lnTo>
                  <a:pt x="594385" y="406298"/>
                </a:lnTo>
                <a:lnTo>
                  <a:pt x="570242" y="395617"/>
                </a:lnTo>
                <a:lnTo>
                  <a:pt x="549427" y="380746"/>
                </a:lnTo>
                <a:lnTo>
                  <a:pt x="517702" y="338429"/>
                </a:lnTo>
                <a:lnTo>
                  <a:pt x="498856" y="280898"/>
                </a:lnTo>
                <a:lnTo>
                  <a:pt x="492671" y="211861"/>
                </a:lnTo>
                <a:lnTo>
                  <a:pt x="492582" y="209626"/>
                </a:lnTo>
                <a:lnTo>
                  <a:pt x="494144" y="173507"/>
                </a:lnTo>
                <a:lnTo>
                  <a:pt x="506704" y="110832"/>
                </a:lnTo>
                <a:lnTo>
                  <a:pt x="531952" y="61379"/>
                </a:lnTo>
                <a:lnTo>
                  <a:pt x="570623" y="27825"/>
                </a:lnTo>
                <a:lnTo>
                  <a:pt x="595045" y="17183"/>
                </a:lnTo>
                <a:close/>
              </a:path>
              <a:path w="2511425" h="423544">
                <a:moveTo>
                  <a:pt x="1762036" y="211861"/>
                </a:moveTo>
                <a:lnTo>
                  <a:pt x="1759877" y="173507"/>
                </a:lnTo>
                <a:lnTo>
                  <a:pt x="1759851" y="173037"/>
                </a:lnTo>
                <a:lnTo>
                  <a:pt x="1753298" y="137160"/>
                </a:lnTo>
                <a:lnTo>
                  <a:pt x="1727098" y="74231"/>
                </a:lnTo>
                <a:lnTo>
                  <a:pt x="1684591" y="27152"/>
                </a:lnTo>
                <a:lnTo>
                  <a:pt x="1626984" y="0"/>
                </a:lnTo>
                <a:lnTo>
                  <a:pt x="1620951" y="17183"/>
                </a:lnTo>
                <a:lnTo>
                  <a:pt x="1645462" y="27825"/>
                </a:lnTo>
                <a:lnTo>
                  <a:pt x="1666544" y="42557"/>
                </a:lnTo>
                <a:lnTo>
                  <a:pt x="1698421" y="84277"/>
                </a:lnTo>
                <a:lnTo>
                  <a:pt x="1717167" y="140563"/>
                </a:lnTo>
                <a:lnTo>
                  <a:pt x="1721777" y="173037"/>
                </a:lnTo>
                <a:lnTo>
                  <a:pt x="1721853" y="173507"/>
                </a:lnTo>
                <a:lnTo>
                  <a:pt x="1721840" y="246976"/>
                </a:lnTo>
                <a:lnTo>
                  <a:pt x="1709280" y="311378"/>
                </a:lnTo>
                <a:lnTo>
                  <a:pt x="1684083" y="361683"/>
                </a:lnTo>
                <a:lnTo>
                  <a:pt x="1645742" y="395617"/>
                </a:lnTo>
                <a:lnTo>
                  <a:pt x="1621624" y="406298"/>
                </a:lnTo>
                <a:lnTo>
                  <a:pt x="1626984" y="423494"/>
                </a:lnTo>
                <a:lnTo>
                  <a:pt x="1684731" y="396392"/>
                </a:lnTo>
                <a:lnTo>
                  <a:pt x="1727212" y="349478"/>
                </a:lnTo>
                <a:lnTo>
                  <a:pt x="1753323" y="286677"/>
                </a:lnTo>
                <a:lnTo>
                  <a:pt x="1759851" y="250774"/>
                </a:lnTo>
                <a:lnTo>
                  <a:pt x="1762036" y="211861"/>
                </a:lnTo>
                <a:close/>
              </a:path>
              <a:path w="2511425" h="423544">
                <a:moveTo>
                  <a:pt x="2511209" y="211861"/>
                </a:moveTo>
                <a:lnTo>
                  <a:pt x="2509050" y="173507"/>
                </a:lnTo>
                <a:lnTo>
                  <a:pt x="2509024" y="173037"/>
                </a:lnTo>
                <a:lnTo>
                  <a:pt x="2502471" y="137160"/>
                </a:lnTo>
                <a:lnTo>
                  <a:pt x="2476271" y="74231"/>
                </a:lnTo>
                <a:lnTo>
                  <a:pt x="2433764" y="27152"/>
                </a:lnTo>
                <a:lnTo>
                  <a:pt x="2376157" y="0"/>
                </a:lnTo>
                <a:lnTo>
                  <a:pt x="2370124" y="17183"/>
                </a:lnTo>
                <a:lnTo>
                  <a:pt x="2394635" y="27825"/>
                </a:lnTo>
                <a:lnTo>
                  <a:pt x="2415717" y="42557"/>
                </a:lnTo>
                <a:lnTo>
                  <a:pt x="2447594" y="84277"/>
                </a:lnTo>
                <a:lnTo>
                  <a:pt x="2466340" y="140563"/>
                </a:lnTo>
                <a:lnTo>
                  <a:pt x="2470950" y="173037"/>
                </a:lnTo>
                <a:lnTo>
                  <a:pt x="2471026" y="173507"/>
                </a:lnTo>
                <a:lnTo>
                  <a:pt x="2471013" y="246976"/>
                </a:lnTo>
                <a:lnTo>
                  <a:pt x="2458453" y="311378"/>
                </a:lnTo>
                <a:lnTo>
                  <a:pt x="2433256" y="361683"/>
                </a:lnTo>
                <a:lnTo>
                  <a:pt x="2394915" y="395617"/>
                </a:lnTo>
                <a:lnTo>
                  <a:pt x="2370798" y="406298"/>
                </a:lnTo>
                <a:lnTo>
                  <a:pt x="2376157" y="423494"/>
                </a:lnTo>
                <a:lnTo>
                  <a:pt x="2433904" y="396392"/>
                </a:lnTo>
                <a:lnTo>
                  <a:pt x="2476385" y="349478"/>
                </a:lnTo>
                <a:lnTo>
                  <a:pt x="2502497" y="286677"/>
                </a:lnTo>
                <a:lnTo>
                  <a:pt x="2509024" y="250774"/>
                </a:lnTo>
                <a:lnTo>
                  <a:pt x="2511209" y="211861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87751" y="2665882"/>
            <a:ext cx="752475" cy="423545"/>
          </a:xfrm>
          <a:custGeom>
            <a:avLst/>
            <a:gdLst/>
            <a:ahLst/>
            <a:cxnLst/>
            <a:rect l="l" t="t" r="r" b="b"/>
            <a:pathLst>
              <a:path w="752475" h="423544">
                <a:moveTo>
                  <a:pt x="616889" y="0"/>
                </a:moveTo>
                <a:lnTo>
                  <a:pt x="610857" y="17183"/>
                </a:lnTo>
                <a:lnTo>
                  <a:pt x="635372" y="27825"/>
                </a:lnTo>
                <a:lnTo>
                  <a:pt x="656455" y="42552"/>
                </a:lnTo>
                <a:lnTo>
                  <a:pt x="688327" y="84277"/>
                </a:lnTo>
                <a:lnTo>
                  <a:pt x="707072" y="140560"/>
                </a:lnTo>
                <a:lnTo>
                  <a:pt x="713320" y="209626"/>
                </a:lnTo>
                <a:lnTo>
                  <a:pt x="711751" y="246973"/>
                </a:lnTo>
                <a:lnTo>
                  <a:pt x="699197" y="311376"/>
                </a:lnTo>
                <a:lnTo>
                  <a:pt x="673998" y="361674"/>
                </a:lnTo>
                <a:lnTo>
                  <a:pt x="635660" y="395611"/>
                </a:lnTo>
                <a:lnTo>
                  <a:pt x="611530" y="406298"/>
                </a:lnTo>
                <a:lnTo>
                  <a:pt x="616889" y="423494"/>
                </a:lnTo>
                <a:lnTo>
                  <a:pt x="674647" y="396392"/>
                </a:lnTo>
                <a:lnTo>
                  <a:pt x="717118" y="349478"/>
                </a:lnTo>
                <a:lnTo>
                  <a:pt x="743235" y="286670"/>
                </a:lnTo>
                <a:lnTo>
                  <a:pt x="751941" y="211861"/>
                </a:lnTo>
                <a:lnTo>
                  <a:pt x="749783" y="173495"/>
                </a:lnTo>
                <a:lnTo>
                  <a:pt x="732289" y="104221"/>
                </a:lnTo>
                <a:lnTo>
                  <a:pt x="697646" y="48197"/>
                </a:lnTo>
                <a:lnTo>
                  <a:pt x="647591" y="11082"/>
                </a:lnTo>
                <a:lnTo>
                  <a:pt x="616889" y="0"/>
                </a:lnTo>
                <a:close/>
              </a:path>
              <a:path w="752475" h="423544">
                <a:moveTo>
                  <a:pt x="135064" y="0"/>
                </a:moveTo>
                <a:lnTo>
                  <a:pt x="77438" y="27147"/>
                </a:lnTo>
                <a:lnTo>
                  <a:pt x="34937" y="74231"/>
                </a:lnTo>
                <a:lnTo>
                  <a:pt x="8734" y="137155"/>
                </a:lnTo>
                <a:lnTo>
                  <a:pt x="125" y="209626"/>
                </a:lnTo>
                <a:lnTo>
                  <a:pt x="0" y="211861"/>
                </a:lnTo>
                <a:lnTo>
                  <a:pt x="2176" y="250766"/>
                </a:lnTo>
                <a:lnTo>
                  <a:pt x="19588" y="319574"/>
                </a:lnTo>
                <a:lnTo>
                  <a:pt x="54147" y="375413"/>
                </a:lnTo>
                <a:lnTo>
                  <a:pt x="104267" y="412418"/>
                </a:lnTo>
                <a:lnTo>
                  <a:pt x="135064" y="423494"/>
                </a:lnTo>
                <a:lnTo>
                  <a:pt x="140423" y="406298"/>
                </a:lnTo>
                <a:lnTo>
                  <a:pt x="116292" y="395611"/>
                </a:lnTo>
                <a:lnTo>
                  <a:pt x="95467" y="380736"/>
                </a:lnTo>
                <a:lnTo>
                  <a:pt x="63741" y="338429"/>
                </a:lnTo>
                <a:lnTo>
                  <a:pt x="44899" y="280890"/>
                </a:lnTo>
                <a:lnTo>
                  <a:pt x="38714" y="211861"/>
                </a:lnTo>
                <a:lnTo>
                  <a:pt x="38620" y="209626"/>
                </a:lnTo>
                <a:lnTo>
                  <a:pt x="40190" y="173495"/>
                </a:lnTo>
                <a:lnTo>
                  <a:pt x="52749" y="110820"/>
                </a:lnTo>
                <a:lnTo>
                  <a:pt x="77990" y="61368"/>
                </a:lnTo>
                <a:lnTo>
                  <a:pt x="116662" y="27825"/>
                </a:lnTo>
                <a:lnTo>
                  <a:pt x="141084" y="17183"/>
                </a:lnTo>
                <a:lnTo>
                  <a:pt x="13506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44991" y="2538476"/>
            <a:ext cx="7577455" cy="643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3030"/>
              </a:lnSpc>
              <a:spcBef>
                <a:spcPts val="100"/>
              </a:spcBef>
              <a:tabLst>
                <a:tab pos="492759" algn="l"/>
                <a:tab pos="1261745" algn="l"/>
                <a:tab pos="1777364" algn="l"/>
                <a:tab pos="3415665" algn="l"/>
                <a:tab pos="3869690" algn="l"/>
                <a:tab pos="5067935" algn="l"/>
                <a:tab pos="5918835" algn="l"/>
                <a:tab pos="7091680" algn="l"/>
              </a:tabLst>
            </a:pPr>
            <a:r>
              <a:rPr sz="3600" spc="-50" dirty="0">
                <a:solidFill>
                  <a:srgbClr val="4470C4"/>
                </a:solidFill>
                <a:latin typeface="Cambria Math"/>
                <a:cs typeface="Cambria Math"/>
              </a:rPr>
              <a:t>𝐿</a:t>
            </a:r>
            <a:r>
              <a:rPr sz="3600" dirty="0">
                <a:solidFill>
                  <a:srgbClr val="4470C4"/>
                </a:solidFill>
                <a:latin typeface="Cambria Math"/>
                <a:cs typeface="Cambria Math"/>
              </a:rPr>
              <a:t>	</a:t>
            </a:r>
            <a:r>
              <a:rPr sz="3600" spc="-50" dirty="0">
                <a:solidFill>
                  <a:srgbClr val="4470C4"/>
                </a:solidFill>
                <a:latin typeface="Cambria Math"/>
                <a:cs typeface="Cambria Math"/>
              </a:rPr>
              <a:t>𝑊</a:t>
            </a:r>
            <a:r>
              <a:rPr sz="3600" dirty="0">
                <a:solidFill>
                  <a:srgbClr val="4470C4"/>
                </a:solidFill>
                <a:latin typeface="Cambria Math"/>
                <a:cs typeface="Cambria Math"/>
              </a:rPr>
              <a:t>	</a:t>
            </a:r>
            <a:r>
              <a:rPr sz="3600" spc="-50" dirty="0">
                <a:latin typeface="Cambria Math"/>
                <a:cs typeface="Cambria Math"/>
              </a:rPr>
              <a:t>=</a:t>
            </a:r>
            <a:r>
              <a:rPr sz="3600" dirty="0">
                <a:latin typeface="Cambria Math"/>
                <a:cs typeface="Cambria Math"/>
              </a:rPr>
              <a:t>	</a:t>
            </a:r>
            <a:r>
              <a:rPr sz="5400" baseline="42438" dirty="0">
                <a:solidFill>
                  <a:srgbClr val="6FAC46"/>
                </a:solidFill>
                <a:latin typeface="Cambria Math"/>
                <a:cs typeface="Cambria Math"/>
              </a:rPr>
              <a:t>1</a:t>
            </a:r>
            <a:r>
              <a:rPr sz="5400" spc="254" baseline="42438" dirty="0">
                <a:solidFill>
                  <a:srgbClr val="6FAC46"/>
                </a:solidFill>
                <a:latin typeface="Cambria Math"/>
                <a:cs typeface="Cambria Math"/>
              </a:rPr>
              <a:t> </a:t>
            </a:r>
            <a:r>
              <a:rPr sz="3600" spc="2275" dirty="0">
                <a:solidFill>
                  <a:srgbClr val="6FAC46"/>
                </a:solidFill>
                <a:latin typeface="Cambria Math"/>
                <a:cs typeface="Cambria Math"/>
              </a:rPr>
              <a:t>&amp;</a:t>
            </a:r>
            <a:r>
              <a:rPr sz="3600" spc="-195" dirty="0">
                <a:solidFill>
                  <a:srgbClr val="6FAC46"/>
                </a:solidFill>
                <a:latin typeface="Cambria Math"/>
                <a:cs typeface="Cambria Math"/>
              </a:rPr>
              <a:t> </a:t>
            </a:r>
            <a:r>
              <a:rPr sz="3600" spc="-50" dirty="0">
                <a:solidFill>
                  <a:srgbClr val="6FAC46"/>
                </a:solidFill>
                <a:latin typeface="Cambria Math"/>
                <a:cs typeface="Cambria Math"/>
              </a:rPr>
              <a:t>𝐿</a:t>
            </a:r>
            <a:r>
              <a:rPr sz="3600" dirty="0">
                <a:solidFill>
                  <a:srgbClr val="6FAC46"/>
                </a:solidFill>
                <a:latin typeface="Cambria Math"/>
                <a:cs typeface="Cambria Math"/>
              </a:rPr>
              <a:t>	</a:t>
            </a:r>
            <a:r>
              <a:rPr sz="3600" spc="-50" dirty="0">
                <a:solidFill>
                  <a:srgbClr val="6FAC46"/>
                </a:solidFill>
                <a:latin typeface="Cambria Math"/>
                <a:cs typeface="Cambria Math"/>
              </a:rPr>
              <a:t>𝑓</a:t>
            </a:r>
            <a:r>
              <a:rPr sz="3600" dirty="0">
                <a:solidFill>
                  <a:srgbClr val="6FAC46"/>
                </a:solidFill>
                <a:latin typeface="Cambria Math"/>
                <a:cs typeface="Cambria Math"/>
              </a:rPr>
              <a:t>	𝑥</a:t>
            </a:r>
            <a:r>
              <a:rPr sz="3600" spc="330" dirty="0">
                <a:solidFill>
                  <a:srgbClr val="6FAC46"/>
                </a:solidFill>
                <a:latin typeface="Cambria Math"/>
                <a:cs typeface="Cambria Math"/>
              </a:rPr>
              <a:t> </a:t>
            </a:r>
            <a:r>
              <a:rPr sz="3600" dirty="0">
                <a:solidFill>
                  <a:srgbClr val="6FAC46"/>
                </a:solidFill>
                <a:latin typeface="Cambria Math"/>
                <a:cs typeface="Cambria Math"/>
              </a:rPr>
              <a:t>,</a:t>
            </a:r>
            <a:r>
              <a:rPr sz="3600" spc="-195" dirty="0">
                <a:solidFill>
                  <a:srgbClr val="6FAC46"/>
                </a:solidFill>
                <a:latin typeface="Cambria Math"/>
                <a:cs typeface="Cambria Math"/>
              </a:rPr>
              <a:t> </a:t>
            </a:r>
            <a:r>
              <a:rPr sz="3600" spc="-50" dirty="0">
                <a:solidFill>
                  <a:srgbClr val="6FAC46"/>
                </a:solidFill>
                <a:latin typeface="Cambria Math"/>
                <a:cs typeface="Cambria Math"/>
              </a:rPr>
              <a:t>𝑊</a:t>
            </a:r>
            <a:r>
              <a:rPr sz="3600" dirty="0">
                <a:solidFill>
                  <a:srgbClr val="6FAC46"/>
                </a:solidFill>
                <a:latin typeface="Cambria Math"/>
                <a:cs typeface="Cambria Math"/>
              </a:rPr>
              <a:t>	,</a:t>
            </a:r>
            <a:r>
              <a:rPr sz="3600" spc="-195" dirty="0">
                <a:solidFill>
                  <a:srgbClr val="6FAC46"/>
                </a:solidFill>
                <a:latin typeface="Cambria Math"/>
                <a:cs typeface="Cambria Math"/>
              </a:rPr>
              <a:t> </a:t>
            </a:r>
            <a:r>
              <a:rPr sz="3600" spc="-50" dirty="0">
                <a:solidFill>
                  <a:srgbClr val="6FAC46"/>
                </a:solidFill>
                <a:latin typeface="Cambria Math"/>
                <a:cs typeface="Cambria Math"/>
              </a:rPr>
              <a:t>𝑦</a:t>
            </a:r>
            <a:r>
              <a:rPr sz="3600" dirty="0">
                <a:solidFill>
                  <a:srgbClr val="6FAC46"/>
                </a:solidFill>
                <a:latin typeface="Cambria Math"/>
                <a:cs typeface="Cambria Math"/>
              </a:rPr>
              <a:t>	</a:t>
            </a:r>
            <a:r>
              <a:rPr sz="3600" dirty="0">
                <a:latin typeface="Cambria Math"/>
                <a:cs typeface="Cambria Math"/>
              </a:rPr>
              <a:t>+</a:t>
            </a:r>
            <a:r>
              <a:rPr sz="3600" spc="-5" dirty="0">
                <a:latin typeface="Cambria Math"/>
                <a:cs typeface="Cambria Math"/>
              </a:rPr>
              <a:t> </a:t>
            </a:r>
            <a:r>
              <a:rPr sz="3600" spc="-25" dirty="0">
                <a:solidFill>
                  <a:srgbClr val="EC7C30"/>
                </a:solidFill>
                <a:latin typeface="Cambria Math"/>
                <a:cs typeface="Cambria Math"/>
              </a:rPr>
              <a:t>𝜆𝑅</a:t>
            </a:r>
            <a:r>
              <a:rPr sz="3600" dirty="0">
                <a:solidFill>
                  <a:srgbClr val="EC7C30"/>
                </a:solidFill>
                <a:latin typeface="Cambria Math"/>
                <a:cs typeface="Cambria Math"/>
              </a:rPr>
              <a:t>	</a:t>
            </a:r>
            <a:r>
              <a:rPr sz="3600" spc="-50" dirty="0">
                <a:solidFill>
                  <a:srgbClr val="EC7C30"/>
                </a:solidFill>
                <a:latin typeface="Cambria Math"/>
                <a:cs typeface="Cambria Math"/>
              </a:rPr>
              <a:t>𝑊</a:t>
            </a:r>
            <a:endParaRPr sz="3600">
              <a:latin typeface="Cambria Math"/>
              <a:cs typeface="Cambria Math"/>
            </a:endParaRPr>
          </a:p>
          <a:p>
            <a:pPr marL="4107815">
              <a:lnSpc>
                <a:spcPts val="1830"/>
              </a:lnSpc>
              <a:tabLst>
                <a:tab pos="5479415" algn="l"/>
              </a:tabLst>
            </a:pPr>
            <a:r>
              <a:rPr sz="2600" spc="30" dirty="0">
                <a:solidFill>
                  <a:srgbClr val="6FAC46"/>
                </a:solidFill>
                <a:latin typeface="Cambria Math"/>
                <a:cs typeface="Cambria Math"/>
              </a:rPr>
              <a:t>𝑖</a:t>
            </a:r>
            <a:r>
              <a:rPr sz="2600" dirty="0">
                <a:solidFill>
                  <a:srgbClr val="6FAC46"/>
                </a:solidFill>
                <a:latin typeface="Cambria Math"/>
                <a:cs typeface="Cambria Math"/>
              </a:rPr>
              <a:t>	</a:t>
            </a:r>
            <a:r>
              <a:rPr sz="2600" spc="30" dirty="0">
                <a:solidFill>
                  <a:srgbClr val="6FAC46"/>
                </a:solidFill>
                <a:latin typeface="Cambria Math"/>
                <a:cs typeface="Cambria Math"/>
              </a:rPr>
              <a:t>𝑖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2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xfrm>
            <a:off x="915998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12" name="object 12"/>
          <p:cNvSpPr txBox="1"/>
          <p:nvPr/>
        </p:nvSpPr>
        <p:spPr>
          <a:xfrm>
            <a:off x="1793239" y="3893821"/>
            <a:ext cx="8535670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3790"/>
              </a:lnSpc>
              <a:spcBef>
                <a:spcPts val="250"/>
              </a:spcBef>
            </a:pPr>
            <a:r>
              <a:rPr sz="3200" b="1" dirty="0">
                <a:solidFill>
                  <a:srgbClr val="4470C4"/>
                </a:solidFill>
                <a:latin typeface="Calibri"/>
                <a:cs typeface="Calibri"/>
              </a:rPr>
              <a:t>Loss</a:t>
            </a:r>
            <a:r>
              <a:rPr sz="3200" b="1" spc="-50" dirty="0">
                <a:solidFill>
                  <a:srgbClr val="4470C4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4470C4"/>
                </a:solidFill>
                <a:latin typeface="Calibri"/>
                <a:cs typeface="Calibri"/>
              </a:rPr>
              <a:t>function</a:t>
            </a:r>
            <a:r>
              <a:rPr sz="3200" b="1" spc="-55" dirty="0">
                <a:solidFill>
                  <a:srgbClr val="4470C4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consists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6FAC46"/>
                </a:solidFill>
                <a:latin typeface="Calibri"/>
                <a:cs typeface="Calibri"/>
              </a:rPr>
              <a:t>data</a:t>
            </a:r>
            <a:r>
              <a:rPr sz="3200" b="1" spc="-5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6FAC46"/>
                </a:solidFill>
                <a:latin typeface="Calibri"/>
                <a:cs typeface="Calibri"/>
              </a:rPr>
              <a:t>loss</a:t>
            </a:r>
            <a:r>
              <a:rPr sz="3200" b="1" spc="-5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fit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training </a:t>
            </a:r>
            <a:r>
              <a:rPr sz="3200" dirty="0">
                <a:latin typeface="Calibri"/>
                <a:cs typeface="Calibri"/>
              </a:rPr>
              <a:t>data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EC7C30"/>
                </a:solidFill>
                <a:latin typeface="Calibri"/>
                <a:cs typeface="Calibri"/>
              </a:rPr>
              <a:t>regularization</a:t>
            </a:r>
            <a:r>
              <a:rPr sz="3200" b="1" spc="-11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prevent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overfitting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332739"/>
            <a:ext cx="26466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latin typeface="Calibri Light"/>
                <a:cs typeface="Calibri Light"/>
              </a:rPr>
              <a:t>Optimization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8521" y="3442716"/>
            <a:ext cx="4832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245" dirty="0">
                <a:latin typeface="Cambria Math"/>
                <a:cs typeface="Cambria Math"/>
              </a:rPr>
              <a:t>+</a:t>
            </a:r>
            <a:endParaRPr sz="44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05508" y="2981655"/>
            <a:ext cx="1084580" cy="706120"/>
          </a:xfrm>
          <a:custGeom>
            <a:avLst/>
            <a:gdLst/>
            <a:ahLst/>
            <a:cxnLst/>
            <a:rect l="l" t="t" r="r" b="b"/>
            <a:pathLst>
              <a:path w="1084579" h="706120">
                <a:moveTo>
                  <a:pt x="859358" y="0"/>
                </a:moveTo>
                <a:lnTo>
                  <a:pt x="849312" y="28651"/>
                </a:lnTo>
                <a:lnTo>
                  <a:pt x="890170" y="46382"/>
                </a:lnTo>
                <a:lnTo>
                  <a:pt x="925306" y="70926"/>
                </a:lnTo>
                <a:lnTo>
                  <a:pt x="954722" y="102285"/>
                </a:lnTo>
                <a:lnTo>
                  <a:pt x="978420" y="140462"/>
                </a:lnTo>
                <a:lnTo>
                  <a:pt x="996648" y="184701"/>
                </a:lnTo>
                <a:lnTo>
                  <a:pt x="1009670" y="234265"/>
                </a:lnTo>
                <a:lnTo>
                  <a:pt x="1017484" y="289157"/>
                </a:lnTo>
                <a:lnTo>
                  <a:pt x="1020089" y="349376"/>
                </a:lnTo>
                <a:lnTo>
                  <a:pt x="1017474" y="411628"/>
                </a:lnTo>
                <a:lnTo>
                  <a:pt x="1009627" y="468156"/>
                </a:lnTo>
                <a:lnTo>
                  <a:pt x="996547" y="518966"/>
                </a:lnTo>
                <a:lnTo>
                  <a:pt x="978230" y="564057"/>
                </a:lnTo>
                <a:lnTo>
                  <a:pt x="954548" y="602801"/>
                </a:lnTo>
                <a:lnTo>
                  <a:pt x="925355" y="634565"/>
                </a:lnTo>
                <a:lnTo>
                  <a:pt x="890649" y="659351"/>
                </a:lnTo>
                <a:lnTo>
                  <a:pt x="850430" y="677163"/>
                </a:lnTo>
                <a:lnTo>
                  <a:pt x="859358" y="705815"/>
                </a:lnTo>
                <a:lnTo>
                  <a:pt x="910681" y="687362"/>
                </a:lnTo>
                <a:lnTo>
                  <a:pt x="955630" y="660655"/>
                </a:lnTo>
                <a:lnTo>
                  <a:pt x="994207" y="625692"/>
                </a:lnTo>
                <a:lnTo>
                  <a:pt x="1026413" y="582472"/>
                </a:lnTo>
                <a:lnTo>
                  <a:pt x="1047310" y="542999"/>
                </a:lnTo>
                <a:lnTo>
                  <a:pt x="1063565" y="500324"/>
                </a:lnTo>
                <a:lnTo>
                  <a:pt x="1075176" y="454448"/>
                </a:lnTo>
                <a:lnTo>
                  <a:pt x="1082143" y="405372"/>
                </a:lnTo>
                <a:lnTo>
                  <a:pt x="1084465" y="353098"/>
                </a:lnTo>
                <a:lnTo>
                  <a:pt x="1082135" y="300939"/>
                </a:lnTo>
                <a:lnTo>
                  <a:pt x="1075146" y="251920"/>
                </a:lnTo>
                <a:lnTo>
                  <a:pt x="1063499" y="206042"/>
                </a:lnTo>
                <a:lnTo>
                  <a:pt x="1047195" y="163305"/>
                </a:lnTo>
                <a:lnTo>
                  <a:pt x="1026236" y="123710"/>
                </a:lnTo>
                <a:lnTo>
                  <a:pt x="993967" y="80331"/>
                </a:lnTo>
                <a:lnTo>
                  <a:pt x="955398" y="45253"/>
                </a:lnTo>
                <a:lnTo>
                  <a:pt x="910528" y="18476"/>
                </a:lnTo>
                <a:lnTo>
                  <a:pt x="859358" y="0"/>
                </a:lnTo>
                <a:close/>
              </a:path>
              <a:path w="1084579" h="706120">
                <a:moveTo>
                  <a:pt x="225107" y="0"/>
                </a:moveTo>
                <a:lnTo>
                  <a:pt x="173936" y="18476"/>
                </a:lnTo>
                <a:lnTo>
                  <a:pt x="129066" y="45253"/>
                </a:lnTo>
                <a:lnTo>
                  <a:pt x="90497" y="80331"/>
                </a:lnTo>
                <a:lnTo>
                  <a:pt x="58229" y="123710"/>
                </a:lnTo>
                <a:lnTo>
                  <a:pt x="37265" y="163305"/>
                </a:lnTo>
                <a:lnTo>
                  <a:pt x="20960" y="206042"/>
                </a:lnTo>
                <a:lnTo>
                  <a:pt x="9315" y="251920"/>
                </a:lnTo>
                <a:lnTo>
                  <a:pt x="2328" y="300939"/>
                </a:lnTo>
                <a:lnTo>
                  <a:pt x="0" y="353098"/>
                </a:lnTo>
                <a:lnTo>
                  <a:pt x="2322" y="405372"/>
                </a:lnTo>
                <a:lnTo>
                  <a:pt x="9288" y="454448"/>
                </a:lnTo>
                <a:lnTo>
                  <a:pt x="20897" y="500324"/>
                </a:lnTo>
                <a:lnTo>
                  <a:pt x="37148" y="542999"/>
                </a:lnTo>
                <a:lnTo>
                  <a:pt x="58038" y="582472"/>
                </a:lnTo>
                <a:lnTo>
                  <a:pt x="90247" y="625692"/>
                </a:lnTo>
                <a:lnTo>
                  <a:pt x="128828" y="660655"/>
                </a:lnTo>
                <a:lnTo>
                  <a:pt x="173782" y="687362"/>
                </a:lnTo>
                <a:lnTo>
                  <a:pt x="225107" y="705815"/>
                </a:lnTo>
                <a:lnTo>
                  <a:pt x="234035" y="677163"/>
                </a:lnTo>
                <a:lnTo>
                  <a:pt x="193815" y="659351"/>
                </a:lnTo>
                <a:lnTo>
                  <a:pt x="159108" y="634565"/>
                </a:lnTo>
                <a:lnTo>
                  <a:pt x="129911" y="602801"/>
                </a:lnTo>
                <a:lnTo>
                  <a:pt x="106222" y="564057"/>
                </a:lnTo>
                <a:lnTo>
                  <a:pt x="87911" y="518966"/>
                </a:lnTo>
                <a:lnTo>
                  <a:pt x="74829" y="468156"/>
                </a:lnTo>
                <a:lnTo>
                  <a:pt x="66980" y="411628"/>
                </a:lnTo>
                <a:lnTo>
                  <a:pt x="64363" y="349376"/>
                </a:lnTo>
                <a:lnTo>
                  <a:pt x="66980" y="289157"/>
                </a:lnTo>
                <a:lnTo>
                  <a:pt x="74829" y="234265"/>
                </a:lnTo>
                <a:lnTo>
                  <a:pt x="87911" y="184701"/>
                </a:lnTo>
                <a:lnTo>
                  <a:pt x="106222" y="140462"/>
                </a:lnTo>
                <a:lnTo>
                  <a:pt x="129981" y="102285"/>
                </a:lnTo>
                <a:lnTo>
                  <a:pt x="159386" y="70926"/>
                </a:lnTo>
                <a:lnTo>
                  <a:pt x="194442" y="46382"/>
                </a:lnTo>
                <a:lnTo>
                  <a:pt x="235153" y="28651"/>
                </a:lnTo>
                <a:lnTo>
                  <a:pt x="2251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95510" y="2776220"/>
            <a:ext cx="58604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159510" algn="l"/>
                <a:tab pos="5259070" algn="l"/>
              </a:tabLst>
            </a:pPr>
            <a:r>
              <a:rPr sz="6000" spc="125" dirty="0">
                <a:latin typeface="Cambria Math"/>
                <a:cs typeface="Cambria Math"/>
              </a:rPr>
              <a:t>𝑤</a:t>
            </a:r>
            <a:r>
              <a:rPr sz="6600" spc="187" baseline="27777" dirty="0">
                <a:latin typeface="Cambria Math"/>
                <a:cs typeface="Cambria Math"/>
              </a:rPr>
              <a:t>∗</a:t>
            </a:r>
            <a:r>
              <a:rPr sz="6600" baseline="27777" dirty="0">
                <a:latin typeface="Cambria Math"/>
                <a:cs typeface="Cambria Math"/>
              </a:rPr>
              <a:t>	</a:t>
            </a:r>
            <a:r>
              <a:rPr sz="6000" dirty="0">
                <a:latin typeface="Cambria Math"/>
                <a:cs typeface="Cambria Math"/>
              </a:rPr>
              <a:t>=</a:t>
            </a:r>
            <a:r>
              <a:rPr sz="6000" spc="330" dirty="0">
                <a:latin typeface="Cambria Math"/>
                <a:cs typeface="Cambria Math"/>
              </a:rPr>
              <a:t> </a:t>
            </a:r>
            <a:r>
              <a:rPr sz="6000" spc="-40" dirty="0">
                <a:latin typeface="Cambria Math"/>
                <a:cs typeface="Cambria Math"/>
              </a:rPr>
              <a:t>arg</a:t>
            </a:r>
            <a:r>
              <a:rPr sz="6000" spc="-330" dirty="0">
                <a:latin typeface="Cambria Math"/>
                <a:cs typeface="Cambria Math"/>
              </a:rPr>
              <a:t> </a:t>
            </a:r>
            <a:r>
              <a:rPr sz="6000" spc="-10" dirty="0">
                <a:latin typeface="Cambria Math"/>
                <a:cs typeface="Cambria Math"/>
              </a:rPr>
              <a:t>min</a:t>
            </a:r>
            <a:r>
              <a:rPr sz="6000" spc="-320" dirty="0">
                <a:latin typeface="Cambria Math"/>
                <a:cs typeface="Cambria Math"/>
              </a:rPr>
              <a:t> </a:t>
            </a:r>
            <a:r>
              <a:rPr sz="6000" spc="-50" dirty="0">
                <a:latin typeface="Cambria Math"/>
                <a:cs typeface="Cambria Math"/>
              </a:rPr>
              <a:t>𝐿</a:t>
            </a:r>
            <a:r>
              <a:rPr sz="6000" dirty="0">
                <a:latin typeface="Cambria Math"/>
                <a:cs typeface="Cambria Math"/>
              </a:rPr>
              <a:t>	</a:t>
            </a:r>
            <a:r>
              <a:rPr sz="6000" spc="-50" dirty="0">
                <a:latin typeface="Cambria Math"/>
                <a:cs typeface="Cambria Math"/>
              </a:rPr>
              <a:t>𝑤</a:t>
            </a:r>
            <a:endParaRPr sz="6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2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xfrm>
            <a:off x="915998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2872" y="73152"/>
            <a:ext cx="8900160" cy="59314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9168" y="6154201"/>
            <a:ext cx="1494790" cy="1498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This</a:t>
            </a:r>
            <a:r>
              <a:rPr sz="8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image</a:t>
            </a:r>
            <a:r>
              <a:rPr sz="800" spc="-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is</a:t>
            </a:r>
            <a:r>
              <a:rPr sz="800" spc="-2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CC0</a:t>
            </a:r>
            <a:r>
              <a:rPr sz="8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1.0</a:t>
            </a:r>
            <a:r>
              <a:rPr sz="800" spc="-2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999999"/>
                </a:solidFill>
                <a:latin typeface="Calibri"/>
                <a:cs typeface="Calibri"/>
              </a:rPr>
              <a:t>public</a:t>
            </a:r>
            <a:r>
              <a:rPr sz="800" spc="-2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999999"/>
                </a:solidFill>
                <a:latin typeface="Calibri"/>
                <a:cs typeface="Calibri"/>
              </a:rPr>
              <a:t>domain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59581" y="6157249"/>
            <a:ext cx="1869439" cy="1498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Walking</a:t>
            </a:r>
            <a:r>
              <a:rPr sz="8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man</a:t>
            </a:r>
            <a:r>
              <a:rPr sz="8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image</a:t>
            </a:r>
            <a:r>
              <a:rPr sz="800" spc="-1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is</a:t>
            </a:r>
            <a:r>
              <a:rPr sz="800" spc="-2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CC0</a:t>
            </a:r>
            <a:r>
              <a:rPr sz="8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1.0</a:t>
            </a:r>
            <a:r>
              <a:rPr sz="800" spc="-2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999999"/>
                </a:solidFill>
                <a:latin typeface="Calibri"/>
                <a:cs typeface="Calibri"/>
              </a:rPr>
              <a:t>public</a:t>
            </a:r>
            <a:r>
              <a:rPr sz="800" spc="-2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999999"/>
                </a:solidFill>
                <a:latin typeface="Calibri"/>
                <a:cs typeface="Calibri"/>
              </a:rPr>
              <a:t>domain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2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xfrm>
            <a:off x="915998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42872" y="73152"/>
            <a:ext cx="8900160" cy="5931535"/>
            <a:chOff x="1642872" y="73152"/>
            <a:chExt cx="8900160" cy="59315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2872" y="73152"/>
              <a:ext cx="8900160" cy="59314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5584" y="3316224"/>
              <a:ext cx="2029968" cy="234391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577920" y="3783101"/>
              <a:ext cx="3190875" cy="1807210"/>
            </a:xfrm>
            <a:custGeom>
              <a:avLst/>
              <a:gdLst/>
              <a:ahLst/>
              <a:cxnLst/>
              <a:rect l="l" t="t" r="r" b="b"/>
              <a:pathLst>
                <a:path w="3190875" h="1807210">
                  <a:moveTo>
                    <a:pt x="806373" y="1389494"/>
                  </a:moveTo>
                  <a:lnTo>
                    <a:pt x="688276" y="1389494"/>
                  </a:lnTo>
                  <a:lnTo>
                    <a:pt x="673744" y="1398651"/>
                  </a:lnTo>
                  <a:lnTo>
                    <a:pt x="1506486" y="1779587"/>
                  </a:lnTo>
                  <a:lnTo>
                    <a:pt x="2163292" y="1806952"/>
                  </a:lnTo>
                  <a:lnTo>
                    <a:pt x="2381932" y="1744484"/>
                  </a:lnTo>
                  <a:lnTo>
                    <a:pt x="2150770" y="1744484"/>
                  </a:lnTo>
                  <a:lnTo>
                    <a:pt x="2155695" y="1743077"/>
                  </a:lnTo>
                  <a:lnTo>
                    <a:pt x="1583648" y="1719249"/>
                  </a:lnTo>
                  <a:lnTo>
                    <a:pt x="1527238" y="1719249"/>
                  </a:lnTo>
                  <a:lnTo>
                    <a:pt x="1515351" y="1716404"/>
                  </a:lnTo>
                  <a:lnTo>
                    <a:pt x="1521019" y="1716404"/>
                  </a:lnTo>
                  <a:lnTo>
                    <a:pt x="806373" y="1389494"/>
                  </a:lnTo>
                  <a:close/>
                </a:path>
                <a:path w="3190875" h="1807210">
                  <a:moveTo>
                    <a:pt x="668947" y="1326629"/>
                  </a:moveTo>
                  <a:lnTo>
                    <a:pt x="0" y="1748154"/>
                  </a:lnTo>
                  <a:lnTo>
                    <a:pt x="33858" y="1801876"/>
                  </a:lnTo>
                  <a:lnTo>
                    <a:pt x="673744" y="1398651"/>
                  </a:lnTo>
                  <a:lnTo>
                    <a:pt x="658139" y="1391513"/>
                  </a:lnTo>
                  <a:lnTo>
                    <a:pt x="688276" y="1389494"/>
                  </a:lnTo>
                  <a:lnTo>
                    <a:pt x="806373" y="1389494"/>
                  </a:lnTo>
                  <a:lnTo>
                    <a:pt x="668947" y="1326629"/>
                  </a:lnTo>
                  <a:close/>
                </a:path>
                <a:path w="3190875" h="1807210">
                  <a:moveTo>
                    <a:pt x="2155695" y="1743077"/>
                  </a:moveTo>
                  <a:lnTo>
                    <a:pt x="2150770" y="1744484"/>
                  </a:lnTo>
                  <a:lnTo>
                    <a:pt x="2160816" y="1743290"/>
                  </a:lnTo>
                  <a:lnTo>
                    <a:pt x="2155695" y="1743077"/>
                  </a:lnTo>
                  <a:close/>
                </a:path>
                <a:path w="3190875" h="1807210">
                  <a:moveTo>
                    <a:pt x="2335216" y="1691784"/>
                  </a:moveTo>
                  <a:lnTo>
                    <a:pt x="2155695" y="1743077"/>
                  </a:lnTo>
                  <a:lnTo>
                    <a:pt x="2160816" y="1743290"/>
                  </a:lnTo>
                  <a:lnTo>
                    <a:pt x="2150770" y="1744484"/>
                  </a:lnTo>
                  <a:lnTo>
                    <a:pt x="2381932" y="1744484"/>
                  </a:lnTo>
                  <a:lnTo>
                    <a:pt x="2479303" y="1716664"/>
                  </a:lnTo>
                  <a:lnTo>
                    <a:pt x="2467911" y="1716664"/>
                  </a:lnTo>
                  <a:lnTo>
                    <a:pt x="2335216" y="1691784"/>
                  </a:lnTo>
                  <a:close/>
                </a:path>
                <a:path w="3190875" h="1807210">
                  <a:moveTo>
                    <a:pt x="1515351" y="1716404"/>
                  </a:moveTo>
                  <a:lnTo>
                    <a:pt x="1527238" y="1719249"/>
                  </a:lnTo>
                  <a:lnTo>
                    <a:pt x="1521587" y="1716664"/>
                  </a:lnTo>
                  <a:lnTo>
                    <a:pt x="1515351" y="1716404"/>
                  </a:lnTo>
                  <a:close/>
                </a:path>
                <a:path w="3190875" h="1807210">
                  <a:moveTo>
                    <a:pt x="1521587" y="1716664"/>
                  </a:moveTo>
                  <a:lnTo>
                    <a:pt x="1527238" y="1719249"/>
                  </a:lnTo>
                  <a:lnTo>
                    <a:pt x="1583648" y="1719249"/>
                  </a:lnTo>
                  <a:lnTo>
                    <a:pt x="1521587" y="1716664"/>
                  </a:lnTo>
                  <a:close/>
                </a:path>
                <a:path w="3190875" h="1807210">
                  <a:moveTo>
                    <a:pt x="1521019" y="1716404"/>
                  </a:moveTo>
                  <a:lnTo>
                    <a:pt x="1515351" y="1716404"/>
                  </a:lnTo>
                  <a:lnTo>
                    <a:pt x="1521587" y="1716664"/>
                  </a:lnTo>
                  <a:lnTo>
                    <a:pt x="1521019" y="1716404"/>
                  </a:lnTo>
                  <a:close/>
                </a:path>
                <a:path w="3190875" h="1807210">
                  <a:moveTo>
                    <a:pt x="2464536" y="1654835"/>
                  </a:moveTo>
                  <a:lnTo>
                    <a:pt x="2335216" y="1691784"/>
                  </a:lnTo>
                  <a:lnTo>
                    <a:pt x="2467911" y="1716664"/>
                  </a:lnTo>
                  <a:lnTo>
                    <a:pt x="2467411" y="1716664"/>
                  </a:lnTo>
                  <a:lnTo>
                    <a:pt x="2464536" y="1654835"/>
                  </a:lnTo>
                  <a:close/>
                </a:path>
                <a:path w="3190875" h="1807210">
                  <a:moveTo>
                    <a:pt x="2482673" y="1654835"/>
                  </a:moveTo>
                  <a:lnTo>
                    <a:pt x="2464536" y="1654835"/>
                  </a:lnTo>
                  <a:lnTo>
                    <a:pt x="2467399" y="1716404"/>
                  </a:lnTo>
                  <a:lnTo>
                    <a:pt x="2467411" y="1716664"/>
                  </a:lnTo>
                  <a:lnTo>
                    <a:pt x="2479303" y="1716664"/>
                  </a:lnTo>
                  <a:lnTo>
                    <a:pt x="2611297" y="1678952"/>
                  </a:lnTo>
                  <a:lnTo>
                    <a:pt x="2482673" y="1654835"/>
                  </a:lnTo>
                  <a:close/>
                </a:path>
                <a:path w="3190875" h="1807210">
                  <a:moveTo>
                    <a:pt x="2533892" y="1085342"/>
                  </a:moveTo>
                  <a:lnTo>
                    <a:pt x="2152548" y="1263307"/>
                  </a:lnTo>
                  <a:lnTo>
                    <a:pt x="1807552" y="1503768"/>
                  </a:lnTo>
                  <a:lnTo>
                    <a:pt x="2177097" y="1662137"/>
                  </a:lnTo>
                  <a:lnTo>
                    <a:pt x="2335216" y="1691784"/>
                  </a:lnTo>
                  <a:lnTo>
                    <a:pt x="2464536" y="1654835"/>
                  </a:lnTo>
                  <a:lnTo>
                    <a:pt x="2482673" y="1654835"/>
                  </a:lnTo>
                  <a:lnTo>
                    <a:pt x="2203005" y="1602397"/>
                  </a:lnTo>
                  <a:lnTo>
                    <a:pt x="2198890" y="1602397"/>
                  </a:lnTo>
                  <a:lnTo>
                    <a:pt x="2192235" y="1600377"/>
                  </a:lnTo>
                  <a:lnTo>
                    <a:pt x="2194178" y="1600377"/>
                  </a:lnTo>
                  <a:lnTo>
                    <a:pt x="2014003" y="1523161"/>
                  </a:lnTo>
                  <a:lnTo>
                    <a:pt x="1890776" y="1523161"/>
                  </a:lnTo>
                  <a:lnTo>
                    <a:pt x="1885124" y="1467929"/>
                  </a:lnTo>
                  <a:lnTo>
                    <a:pt x="1970018" y="1467929"/>
                  </a:lnTo>
                  <a:lnTo>
                    <a:pt x="2182692" y="1319695"/>
                  </a:lnTo>
                  <a:lnTo>
                    <a:pt x="2181885" y="1319695"/>
                  </a:lnTo>
                  <a:lnTo>
                    <a:pt x="2186609" y="1316964"/>
                  </a:lnTo>
                  <a:lnTo>
                    <a:pt x="2187736" y="1316964"/>
                  </a:lnTo>
                  <a:lnTo>
                    <a:pt x="2609837" y="1119974"/>
                  </a:lnTo>
                  <a:lnTo>
                    <a:pt x="2607384" y="1111389"/>
                  </a:lnTo>
                  <a:lnTo>
                    <a:pt x="2541333" y="1111389"/>
                  </a:lnTo>
                  <a:lnTo>
                    <a:pt x="2533892" y="1085342"/>
                  </a:lnTo>
                  <a:close/>
                </a:path>
                <a:path w="3190875" h="1807210">
                  <a:moveTo>
                    <a:pt x="2192235" y="1600377"/>
                  </a:moveTo>
                  <a:lnTo>
                    <a:pt x="2198890" y="1602397"/>
                  </a:lnTo>
                  <a:lnTo>
                    <a:pt x="2195690" y="1601025"/>
                  </a:lnTo>
                  <a:lnTo>
                    <a:pt x="2192235" y="1600377"/>
                  </a:lnTo>
                  <a:close/>
                </a:path>
                <a:path w="3190875" h="1807210">
                  <a:moveTo>
                    <a:pt x="2195690" y="1601025"/>
                  </a:moveTo>
                  <a:lnTo>
                    <a:pt x="2198890" y="1602397"/>
                  </a:lnTo>
                  <a:lnTo>
                    <a:pt x="2203005" y="1602397"/>
                  </a:lnTo>
                  <a:lnTo>
                    <a:pt x="2195690" y="1601025"/>
                  </a:lnTo>
                  <a:close/>
                </a:path>
                <a:path w="3190875" h="1807210">
                  <a:moveTo>
                    <a:pt x="2194178" y="1600377"/>
                  </a:moveTo>
                  <a:lnTo>
                    <a:pt x="2192235" y="1600377"/>
                  </a:lnTo>
                  <a:lnTo>
                    <a:pt x="2195690" y="1601025"/>
                  </a:lnTo>
                  <a:lnTo>
                    <a:pt x="2194178" y="1600377"/>
                  </a:lnTo>
                  <a:close/>
                </a:path>
                <a:path w="3190875" h="1807210">
                  <a:moveTo>
                    <a:pt x="1885124" y="1467929"/>
                  </a:moveTo>
                  <a:lnTo>
                    <a:pt x="1890776" y="1523161"/>
                  </a:lnTo>
                  <a:lnTo>
                    <a:pt x="1937694" y="1490459"/>
                  </a:lnTo>
                  <a:lnTo>
                    <a:pt x="1885124" y="1467929"/>
                  </a:lnTo>
                  <a:close/>
                </a:path>
                <a:path w="3190875" h="1807210">
                  <a:moveTo>
                    <a:pt x="1937694" y="1490459"/>
                  </a:moveTo>
                  <a:lnTo>
                    <a:pt x="1890776" y="1523161"/>
                  </a:lnTo>
                  <a:lnTo>
                    <a:pt x="2014003" y="1523161"/>
                  </a:lnTo>
                  <a:lnTo>
                    <a:pt x="1937694" y="1490459"/>
                  </a:lnTo>
                  <a:close/>
                </a:path>
                <a:path w="3190875" h="1807210">
                  <a:moveTo>
                    <a:pt x="1970018" y="1467929"/>
                  </a:moveTo>
                  <a:lnTo>
                    <a:pt x="1885124" y="1467929"/>
                  </a:lnTo>
                  <a:lnTo>
                    <a:pt x="1937694" y="1490459"/>
                  </a:lnTo>
                  <a:lnTo>
                    <a:pt x="1970018" y="1467929"/>
                  </a:lnTo>
                  <a:close/>
                </a:path>
                <a:path w="3190875" h="1807210">
                  <a:moveTo>
                    <a:pt x="688276" y="1389494"/>
                  </a:moveTo>
                  <a:lnTo>
                    <a:pt x="658139" y="1391513"/>
                  </a:lnTo>
                  <a:lnTo>
                    <a:pt x="673744" y="1398651"/>
                  </a:lnTo>
                  <a:lnTo>
                    <a:pt x="688276" y="1389494"/>
                  </a:lnTo>
                  <a:close/>
                </a:path>
                <a:path w="3190875" h="1807210">
                  <a:moveTo>
                    <a:pt x="2186609" y="1316964"/>
                  </a:moveTo>
                  <a:lnTo>
                    <a:pt x="2181885" y="1319695"/>
                  </a:lnTo>
                  <a:lnTo>
                    <a:pt x="2184327" y="1318555"/>
                  </a:lnTo>
                  <a:lnTo>
                    <a:pt x="2186609" y="1316964"/>
                  </a:lnTo>
                  <a:close/>
                </a:path>
                <a:path w="3190875" h="1807210">
                  <a:moveTo>
                    <a:pt x="2184327" y="1318555"/>
                  </a:moveTo>
                  <a:lnTo>
                    <a:pt x="2181885" y="1319695"/>
                  </a:lnTo>
                  <a:lnTo>
                    <a:pt x="2182692" y="1319695"/>
                  </a:lnTo>
                  <a:lnTo>
                    <a:pt x="2184327" y="1318555"/>
                  </a:lnTo>
                  <a:close/>
                </a:path>
                <a:path w="3190875" h="1807210">
                  <a:moveTo>
                    <a:pt x="2187736" y="1316964"/>
                  </a:moveTo>
                  <a:lnTo>
                    <a:pt x="2186609" y="1316964"/>
                  </a:lnTo>
                  <a:lnTo>
                    <a:pt x="2184327" y="1318555"/>
                  </a:lnTo>
                  <a:lnTo>
                    <a:pt x="2187736" y="1316964"/>
                  </a:lnTo>
                  <a:close/>
                </a:path>
                <a:path w="3190875" h="1807210">
                  <a:moveTo>
                    <a:pt x="2558440" y="1073886"/>
                  </a:moveTo>
                  <a:lnTo>
                    <a:pt x="2533892" y="1085342"/>
                  </a:lnTo>
                  <a:lnTo>
                    <a:pt x="2541333" y="1111389"/>
                  </a:lnTo>
                  <a:lnTo>
                    <a:pt x="2558440" y="1073886"/>
                  </a:lnTo>
                  <a:close/>
                </a:path>
                <a:path w="3190875" h="1807210">
                  <a:moveTo>
                    <a:pt x="2596669" y="1073886"/>
                  </a:moveTo>
                  <a:lnTo>
                    <a:pt x="2558440" y="1073886"/>
                  </a:lnTo>
                  <a:lnTo>
                    <a:pt x="2541333" y="1111389"/>
                  </a:lnTo>
                  <a:lnTo>
                    <a:pt x="2607384" y="1111389"/>
                  </a:lnTo>
                  <a:lnTo>
                    <a:pt x="2596669" y="1073886"/>
                  </a:lnTo>
                  <a:close/>
                </a:path>
                <a:path w="3190875" h="1807210">
                  <a:moveTo>
                    <a:pt x="2490383" y="933047"/>
                  </a:moveTo>
                  <a:lnTo>
                    <a:pt x="2533892" y="1085342"/>
                  </a:lnTo>
                  <a:lnTo>
                    <a:pt x="2558440" y="1073886"/>
                  </a:lnTo>
                  <a:lnTo>
                    <a:pt x="2596669" y="1073886"/>
                  </a:lnTo>
                  <a:lnTo>
                    <a:pt x="2558249" y="939406"/>
                  </a:lnTo>
                  <a:lnTo>
                    <a:pt x="2498509" y="939406"/>
                  </a:lnTo>
                  <a:lnTo>
                    <a:pt x="2490383" y="933047"/>
                  </a:lnTo>
                  <a:close/>
                </a:path>
                <a:path w="3190875" h="1807210">
                  <a:moveTo>
                    <a:pt x="2487549" y="923124"/>
                  </a:moveTo>
                  <a:lnTo>
                    <a:pt x="2490383" y="933047"/>
                  </a:lnTo>
                  <a:lnTo>
                    <a:pt x="2498509" y="939406"/>
                  </a:lnTo>
                  <a:lnTo>
                    <a:pt x="2487549" y="923124"/>
                  </a:lnTo>
                  <a:close/>
                </a:path>
                <a:path w="3190875" h="1807210">
                  <a:moveTo>
                    <a:pt x="2553597" y="923124"/>
                  </a:moveTo>
                  <a:lnTo>
                    <a:pt x="2487549" y="923124"/>
                  </a:lnTo>
                  <a:lnTo>
                    <a:pt x="2498509" y="939406"/>
                  </a:lnTo>
                  <a:lnTo>
                    <a:pt x="2558249" y="939406"/>
                  </a:lnTo>
                  <a:lnTo>
                    <a:pt x="2553597" y="923124"/>
                  </a:lnTo>
                  <a:close/>
                </a:path>
                <a:path w="3190875" h="1807210">
                  <a:moveTo>
                    <a:pt x="2445611" y="489602"/>
                  </a:moveTo>
                  <a:lnTo>
                    <a:pt x="2121280" y="562838"/>
                  </a:lnTo>
                  <a:lnTo>
                    <a:pt x="2289327" y="775703"/>
                  </a:lnTo>
                  <a:lnTo>
                    <a:pt x="2490383" y="933047"/>
                  </a:lnTo>
                  <a:lnTo>
                    <a:pt x="2487549" y="923124"/>
                  </a:lnTo>
                  <a:lnTo>
                    <a:pt x="2553597" y="923124"/>
                  </a:lnTo>
                  <a:lnTo>
                    <a:pt x="2545778" y="895756"/>
                  </a:lnTo>
                  <a:lnTo>
                    <a:pt x="2338265" y="733361"/>
                  </a:lnTo>
                  <a:lnTo>
                    <a:pt x="2336812" y="733361"/>
                  </a:lnTo>
                  <a:lnTo>
                    <a:pt x="2331466" y="728040"/>
                  </a:lnTo>
                  <a:lnTo>
                    <a:pt x="2332611" y="728040"/>
                  </a:lnTo>
                  <a:lnTo>
                    <a:pt x="2242321" y="613676"/>
                  </a:lnTo>
                  <a:lnTo>
                    <a:pt x="2184412" y="613676"/>
                  </a:lnTo>
                  <a:lnTo>
                    <a:pt x="2202345" y="563041"/>
                  </a:lnTo>
                  <a:lnTo>
                    <a:pt x="2408671" y="563041"/>
                  </a:lnTo>
                  <a:lnTo>
                    <a:pt x="2465031" y="550316"/>
                  </a:lnTo>
                  <a:lnTo>
                    <a:pt x="2607245" y="490677"/>
                  </a:lnTo>
                  <a:lnTo>
                    <a:pt x="2443048" y="490677"/>
                  </a:lnTo>
                  <a:lnTo>
                    <a:pt x="2445611" y="489602"/>
                  </a:lnTo>
                  <a:close/>
                </a:path>
                <a:path w="3190875" h="1807210">
                  <a:moveTo>
                    <a:pt x="2331466" y="728040"/>
                  </a:moveTo>
                  <a:lnTo>
                    <a:pt x="2336812" y="733361"/>
                  </a:lnTo>
                  <a:lnTo>
                    <a:pt x="2334463" y="730386"/>
                  </a:lnTo>
                  <a:lnTo>
                    <a:pt x="2331466" y="728040"/>
                  </a:lnTo>
                  <a:close/>
                </a:path>
                <a:path w="3190875" h="1807210">
                  <a:moveTo>
                    <a:pt x="2334463" y="730386"/>
                  </a:moveTo>
                  <a:lnTo>
                    <a:pt x="2336812" y="733361"/>
                  </a:lnTo>
                  <a:lnTo>
                    <a:pt x="2338265" y="733361"/>
                  </a:lnTo>
                  <a:lnTo>
                    <a:pt x="2334463" y="730386"/>
                  </a:lnTo>
                  <a:close/>
                </a:path>
                <a:path w="3190875" h="1807210">
                  <a:moveTo>
                    <a:pt x="2332611" y="728040"/>
                  </a:moveTo>
                  <a:lnTo>
                    <a:pt x="2331466" y="728040"/>
                  </a:lnTo>
                  <a:lnTo>
                    <a:pt x="2334463" y="730386"/>
                  </a:lnTo>
                  <a:lnTo>
                    <a:pt x="2332611" y="728040"/>
                  </a:lnTo>
                  <a:close/>
                </a:path>
                <a:path w="3190875" h="1807210">
                  <a:moveTo>
                    <a:pt x="2202345" y="563041"/>
                  </a:moveTo>
                  <a:lnTo>
                    <a:pt x="2184412" y="613676"/>
                  </a:lnTo>
                  <a:lnTo>
                    <a:pt x="2233560" y="602579"/>
                  </a:lnTo>
                  <a:lnTo>
                    <a:pt x="2202345" y="563041"/>
                  </a:lnTo>
                  <a:close/>
                </a:path>
                <a:path w="3190875" h="1807210">
                  <a:moveTo>
                    <a:pt x="2233560" y="602579"/>
                  </a:moveTo>
                  <a:lnTo>
                    <a:pt x="2184412" y="613676"/>
                  </a:lnTo>
                  <a:lnTo>
                    <a:pt x="2242321" y="613676"/>
                  </a:lnTo>
                  <a:lnTo>
                    <a:pt x="2233560" y="602579"/>
                  </a:lnTo>
                  <a:close/>
                </a:path>
                <a:path w="3190875" h="1807210">
                  <a:moveTo>
                    <a:pt x="2408671" y="563041"/>
                  </a:moveTo>
                  <a:lnTo>
                    <a:pt x="2202345" y="563041"/>
                  </a:lnTo>
                  <a:lnTo>
                    <a:pt x="2233560" y="602579"/>
                  </a:lnTo>
                  <a:lnTo>
                    <a:pt x="2408671" y="563041"/>
                  </a:lnTo>
                  <a:close/>
                </a:path>
                <a:path w="3190875" h="1807210">
                  <a:moveTo>
                    <a:pt x="2448331" y="488988"/>
                  </a:moveTo>
                  <a:lnTo>
                    <a:pt x="2445611" y="489602"/>
                  </a:lnTo>
                  <a:lnTo>
                    <a:pt x="2443048" y="490677"/>
                  </a:lnTo>
                  <a:lnTo>
                    <a:pt x="2448331" y="488988"/>
                  </a:lnTo>
                  <a:close/>
                </a:path>
                <a:path w="3190875" h="1807210">
                  <a:moveTo>
                    <a:pt x="2611272" y="488988"/>
                  </a:moveTo>
                  <a:lnTo>
                    <a:pt x="2448331" y="488988"/>
                  </a:lnTo>
                  <a:lnTo>
                    <a:pt x="2443048" y="490677"/>
                  </a:lnTo>
                  <a:lnTo>
                    <a:pt x="2607245" y="490677"/>
                  </a:lnTo>
                  <a:lnTo>
                    <a:pt x="2611272" y="488988"/>
                  </a:lnTo>
                  <a:close/>
                </a:path>
                <a:path w="3190875" h="1807210">
                  <a:moveTo>
                    <a:pt x="2715893" y="376262"/>
                  </a:moveTo>
                  <a:lnTo>
                    <a:pt x="2445611" y="489602"/>
                  </a:lnTo>
                  <a:lnTo>
                    <a:pt x="2448331" y="488988"/>
                  </a:lnTo>
                  <a:lnTo>
                    <a:pt x="2611272" y="488988"/>
                  </a:lnTo>
                  <a:lnTo>
                    <a:pt x="2750578" y="430568"/>
                  </a:lnTo>
                  <a:lnTo>
                    <a:pt x="2805995" y="379971"/>
                  </a:lnTo>
                  <a:lnTo>
                    <a:pt x="2711830" y="379971"/>
                  </a:lnTo>
                  <a:lnTo>
                    <a:pt x="2715893" y="376262"/>
                  </a:lnTo>
                  <a:close/>
                </a:path>
                <a:path w="3190875" h="1807210">
                  <a:moveTo>
                    <a:pt x="2720949" y="374142"/>
                  </a:moveTo>
                  <a:lnTo>
                    <a:pt x="2715893" y="376262"/>
                  </a:lnTo>
                  <a:lnTo>
                    <a:pt x="2711830" y="379971"/>
                  </a:lnTo>
                  <a:lnTo>
                    <a:pt x="2720949" y="374142"/>
                  </a:lnTo>
                  <a:close/>
                </a:path>
                <a:path w="3190875" h="1807210">
                  <a:moveTo>
                    <a:pt x="2812380" y="374142"/>
                  </a:moveTo>
                  <a:lnTo>
                    <a:pt x="2720949" y="374142"/>
                  </a:lnTo>
                  <a:lnTo>
                    <a:pt x="2711830" y="379971"/>
                  </a:lnTo>
                  <a:lnTo>
                    <a:pt x="2805995" y="379971"/>
                  </a:lnTo>
                  <a:lnTo>
                    <a:pt x="2812380" y="374142"/>
                  </a:lnTo>
                  <a:close/>
                </a:path>
                <a:path w="3190875" h="1807210">
                  <a:moveTo>
                    <a:pt x="3025129" y="99879"/>
                  </a:moveTo>
                  <a:lnTo>
                    <a:pt x="2918383" y="191376"/>
                  </a:lnTo>
                  <a:lnTo>
                    <a:pt x="2715893" y="376262"/>
                  </a:lnTo>
                  <a:lnTo>
                    <a:pt x="2720949" y="374142"/>
                  </a:lnTo>
                  <a:lnTo>
                    <a:pt x="2812380" y="374142"/>
                  </a:lnTo>
                  <a:lnTo>
                    <a:pt x="2960827" y="238607"/>
                  </a:lnTo>
                  <a:lnTo>
                    <a:pt x="3066448" y="148085"/>
                  </a:lnTo>
                  <a:lnTo>
                    <a:pt x="3025129" y="99879"/>
                  </a:lnTo>
                  <a:close/>
                </a:path>
                <a:path w="3190875" h="1807210">
                  <a:moveTo>
                    <a:pt x="3157080" y="79209"/>
                  </a:moveTo>
                  <a:lnTo>
                    <a:pt x="3049244" y="79209"/>
                  </a:lnTo>
                  <a:lnTo>
                    <a:pt x="3090557" y="127419"/>
                  </a:lnTo>
                  <a:lnTo>
                    <a:pt x="3066448" y="148085"/>
                  </a:lnTo>
                  <a:lnTo>
                    <a:pt x="3107778" y="196303"/>
                  </a:lnTo>
                  <a:lnTo>
                    <a:pt x="3157080" y="79209"/>
                  </a:lnTo>
                  <a:close/>
                </a:path>
                <a:path w="3190875" h="1807210">
                  <a:moveTo>
                    <a:pt x="3049244" y="79209"/>
                  </a:moveTo>
                  <a:lnTo>
                    <a:pt x="3025129" y="99879"/>
                  </a:lnTo>
                  <a:lnTo>
                    <a:pt x="3066448" y="148085"/>
                  </a:lnTo>
                  <a:lnTo>
                    <a:pt x="3090557" y="127419"/>
                  </a:lnTo>
                  <a:lnTo>
                    <a:pt x="3049244" y="79209"/>
                  </a:lnTo>
                  <a:close/>
                </a:path>
                <a:path w="3190875" h="1807210">
                  <a:moveTo>
                    <a:pt x="3190430" y="0"/>
                  </a:moveTo>
                  <a:lnTo>
                    <a:pt x="2983801" y="51663"/>
                  </a:lnTo>
                  <a:lnTo>
                    <a:pt x="3025129" y="99879"/>
                  </a:lnTo>
                  <a:lnTo>
                    <a:pt x="3049244" y="79209"/>
                  </a:lnTo>
                  <a:lnTo>
                    <a:pt x="3157080" y="79209"/>
                  </a:lnTo>
                  <a:lnTo>
                    <a:pt x="319043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9168" y="6154201"/>
            <a:ext cx="1494790" cy="1498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This</a:t>
            </a:r>
            <a:r>
              <a:rPr sz="8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image</a:t>
            </a:r>
            <a:r>
              <a:rPr sz="800" spc="-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is</a:t>
            </a:r>
            <a:r>
              <a:rPr sz="800" spc="-2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CC0</a:t>
            </a:r>
            <a:r>
              <a:rPr sz="8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1.0</a:t>
            </a:r>
            <a:r>
              <a:rPr sz="800" spc="-2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999999"/>
                </a:solidFill>
                <a:latin typeface="Calibri"/>
                <a:cs typeface="Calibri"/>
              </a:rPr>
              <a:t>public</a:t>
            </a:r>
            <a:r>
              <a:rPr sz="800" spc="-2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999999"/>
                </a:solidFill>
                <a:latin typeface="Calibri"/>
                <a:cs typeface="Calibri"/>
              </a:rPr>
              <a:t>domain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59581" y="6157249"/>
            <a:ext cx="1869439" cy="1498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Walking</a:t>
            </a:r>
            <a:r>
              <a:rPr sz="8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man</a:t>
            </a:r>
            <a:r>
              <a:rPr sz="8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image</a:t>
            </a:r>
            <a:r>
              <a:rPr sz="800" spc="-1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is</a:t>
            </a:r>
            <a:r>
              <a:rPr sz="800" spc="-2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CC0</a:t>
            </a:r>
            <a:r>
              <a:rPr sz="8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1.0</a:t>
            </a:r>
            <a:r>
              <a:rPr sz="800" spc="-2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999999"/>
                </a:solidFill>
                <a:latin typeface="Calibri"/>
                <a:cs typeface="Calibri"/>
              </a:rPr>
              <a:t>public</a:t>
            </a:r>
            <a:r>
              <a:rPr sz="800" spc="-2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999999"/>
                </a:solidFill>
                <a:latin typeface="Calibri"/>
                <a:cs typeface="Calibri"/>
              </a:rPr>
              <a:t>domain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2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915998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Idea</a:t>
            </a:r>
            <a:r>
              <a:rPr spc="45" dirty="0"/>
              <a:t> </a:t>
            </a:r>
            <a:r>
              <a:rPr dirty="0"/>
              <a:t>#1:</a:t>
            </a:r>
            <a:r>
              <a:rPr spc="40" dirty="0"/>
              <a:t> </a:t>
            </a:r>
            <a:r>
              <a:rPr sz="3900" dirty="0"/>
              <a:t>Random</a:t>
            </a:r>
            <a:r>
              <a:rPr sz="3900" spc="80" dirty="0"/>
              <a:t> </a:t>
            </a:r>
            <a:r>
              <a:rPr sz="3900" dirty="0"/>
              <a:t>Search</a:t>
            </a:r>
            <a:r>
              <a:rPr sz="3900" spc="65" dirty="0"/>
              <a:t> </a:t>
            </a:r>
            <a:r>
              <a:rPr sz="4000" dirty="0"/>
              <a:t>(bad</a:t>
            </a:r>
            <a:r>
              <a:rPr sz="4000" spc="45" dirty="0"/>
              <a:t> </a:t>
            </a:r>
            <a:r>
              <a:rPr sz="4000" spc="-10" dirty="0"/>
              <a:t>idea!)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4418" y="1194816"/>
            <a:ext cx="7580854" cy="495604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2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915998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Idea</a:t>
            </a:r>
            <a:r>
              <a:rPr spc="45" dirty="0"/>
              <a:t> </a:t>
            </a:r>
            <a:r>
              <a:rPr dirty="0"/>
              <a:t>#1:</a:t>
            </a:r>
            <a:r>
              <a:rPr spc="40" dirty="0"/>
              <a:t> </a:t>
            </a:r>
            <a:r>
              <a:rPr sz="3900" dirty="0"/>
              <a:t>Random</a:t>
            </a:r>
            <a:r>
              <a:rPr sz="3900" spc="80" dirty="0"/>
              <a:t> </a:t>
            </a:r>
            <a:r>
              <a:rPr sz="3900" dirty="0"/>
              <a:t>Search</a:t>
            </a:r>
            <a:r>
              <a:rPr sz="3900" spc="65" dirty="0"/>
              <a:t> </a:t>
            </a:r>
            <a:r>
              <a:rPr sz="4000" dirty="0"/>
              <a:t>(bad</a:t>
            </a:r>
            <a:r>
              <a:rPr sz="4000" spc="45" dirty="0"/>
              <a:t> </a:t>
            </a:r>
            <a:r>
              <a:rPr sz="4000" spc="-10" dirty="0"/>
              <a:t>idea!)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399" y="1908048"/>
            <a:ext cx="11548417" cy="26440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934087" y="4927093"/>
            <a:ext cx="41979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15.5%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accuracy!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not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bad!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2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xfrm>
            <a:off x="915998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Idea</a:t>
            </a:r>
            <a:r>
              <a:rPr spc="45" dirty="0"/>
              <a:t> </a:t>
            </a:r>
            <a:r>
              <a:rPr dirty="0"/>
              <a:t>#1:</a:t>
            </a:r>
            <a:r>
              <a:rPr spc="40" dirty="0"/>
              <a:t> </a:t>
            </a:r>
            <a:r>
              <a:rPr sz="3900" dirty="0"/>
              <a:t>Random</a:t>
            </a:r>
            <a:r>
              <a:rPr sz="3900" spc="80" dirty="0"/>
              <a:t> </a:t>
            </a:r>
            <a:r>
              <a:rPr sz="3900" dirty="0"/>
              <a:t>Search</a:t>
            </a:r>
            <a:r>
              <a:rPr sz="3900" spc="65" dirty="0"/>
              <a:t> </a:t>
            </a:r>
            <a:r>
              <a:rPr sz="4000" dirty="0"/>
              <a:t>(bad</a:t>
            </a:r>
            <a:r>
              <a:rPr sz="4000" spc="45" dirty="0"/>
              <a:t> </a:t>
            </a:r>
            <a:r>
              <a:rPr sz="4000" spc="-10" dirty="0"/>
              <a:t>idea!)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399" y="1908048"/>
            <a:ext cx="11548417" cy="26440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934087" y="4927093"/>
            <a:ext cx="4197985" cy="99821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3820"/>
              </a:lnSpc>
              <a:spcBef>
                <a:spcPts val="215"/>
              </a:spcBef>
            </a:pPr>
            <a:r>
              <a:rPr sz="3200" dirty="0">
                <a:latin typeface="Calibri"/>
                <a:cs typeface="Calibri"/>
              </a:rPr>
              <a:t>15.5%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accuracy!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not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bad! </a:t>
            </a:r>
            <a:r>
              <a:rPr sz="3200" spc="-60" dirty="0">
                <a:latin typeface="Calibri"/>
                <a:cs typeface="Calibri"/>
              </a:rPr>
              <a:t>(SOTA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~95%)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2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xfrm>
            <a:off x="915998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Idea</a:t>
            </a:r>
            <a:r>
              <a:rPr spc="35" dirty="0"/>
              <a:t> </a:t>
            </a:r>
            <a:r>
              <a:rPr dirty="0"/>
              <a:t>#2:</a:t>
            </a:r>
            <a:r>
              <a:rPr spc="25" dirty="0"/>
              <a:t> </a:t>
            </a:r>
            <a:r>
              <a:rPr sz="3900" dirty="0"/>
              <a:t>Follow</a:t>
            </a:r>
            <a:r>
              <a:rPr sz="3900" spc="75" dirty="0"/>
              <a:t> </a:t>
            </a:r>
            <a:r>
              <a:rPr sz="3900" dirty="0"/>
              <a:t>the</a:t>
            </a:r>
            <a:r>
              <a:rPr sz="3900" spc="65" dirty="0"/>
              <a:t> </a:t>
            </a:r>
            <a:r>
              <a:rPr sz="3900" spc="-10" dirty="0"/>
              <a:t>slope</a:t>
            </a:r>
            <a:endParaRPr sz="3900" dirty="0"/>
          </a:p>
        </p:txBody>
      </p:sp>
      <p:grpSp>
        <p:nvGrpSpPr>
          <p:cNvPr id="3" name="object 3"/>
          <p:cNvGrpSpPr/>
          <p:nvPr/>
        </p:nvGrpSpPr>
        <p:grpSpPr>
          <a:xfrm>
            <a:off x="2267711" y="1075944"/>
            <a:ext cx="7306309" cy="4867910"/>
            <a:chOff x="2267711" y="1075944"/>
            <a:chExt cx="7306309" cy="48679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7711" y="1075944"/>
              <a:ext cx="7306056" cy="48676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8607" y="3779520"/>
              <a:ext cx="1304544" cy="15026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408603" y="5241797"/>
              <a:ext cx="791845" cy="152400"/>
            </a:xfrm>
            <a:custGeom>
              <a:avLst/>
              <a:gdLst/>
              <a:ahLst/>
              <a:cxnLst/>
              <a:rect l="l" t="t" r="r" b="b"/>
              <a:pathLst>
                <a:path w="791845" h="152400">
                  <a:moveTo>
                    <a:pt x="643788" y="0"/>
                  </a:moveTo>
                  <a:lnTo>
                    <a:pt x="640913" y="50721"/>
                  </a:lnTo>
                  <a:lnTo>
                    <a:pt x="666280" y="52158"/>
                  </a:lnTo>
                  <a:lnTo>
                    <a:pt x="663478" y="101445"/>
                  </a:lnTo>
                  <a:lnTo>
                    <a:pt x="663397" y="102882"/>
                  </a:lnTo>
                  <a:lnTo>
                    <a:pt x="637957" y="102882"/>
                  </a:lnTo>
                  <a:lnTo>
                    <a:pt x="635165" y="152158"/>
                  </a:lnTo>
                  <a:lnTo>
                    <a:pt x="749480" y="102882"/>
                  </a:lnTo>
                  <a:lnTo>
                    <a:pt x="663397" y="102882"/>
                  </a:lnTo>
                  <a:lnTo>
                    <a:pt x="638039" y="101445"/>
                  </a:lnTo>
                  <a:lnTo>
                    <a:pt x="752815" y="101445"/>
                  </a:lnTo>
                  <a:lnTo>
                    <a:pt x="791641" y="84708"/>
                  </a:lnTo>
                  <a:lnTo>
                    <a:pt x="643788" y="0"/>
                  </a:lnTo>
                  <a:close/>
                </a:path>
                <a:path w="791845" h="152400">
                  <a:moveTo>
                    <a:pt x="640913" y="50721"/>
                  </a:moveTo>
                  <a:lnTo>
                    <a:pt x="638039" y="101445"/>
                  </a:lnTo>
                  <a:lnTo>
                    <a:pt x="663397" y="102882"/>
                  </a:lnTo>
                  <a:lnTo>
                    <a:pt x="666280" y="52158"/>
                  </a:lnTo>
                  <a:lnTo>
                    <a:pt x="640913" y="50721"/>
                  </a:lnTo>
                  <a:close/>
                </a:path>
                <a:path w="791845" h="152400">
                  <a:moveTo>
                    <a:pt x="2882" y="14554"/>
                  </a:moveTo>
                  <a:lnTo>
                    <a:pt x="0" y="65277"/>
                  </a:lnTo>
                  <a:lnTo>
                    <a:pt x="638039" y="101445"/>
                  </a:lnTo>
                  <a:lnTo>
                    <a:pt x="640832" y="52158"/>
                  </a:lnTo>
                  <a:lnTo>
                    <a:pt x="640913" y="50721"/>
                  </a:lnTo>
                  <a:lnTo>
                    <a:pt x="2882" y="1455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2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915998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Idea</a:t>
            </a:r>
            <a:r>
              <a:rPr spc="35" dirty="0"/>
              <a:t> </a:t>
            </a:r>
            <a:r>
              <a:rPr dirty="0"/>
              <a:t>#2</a:t>
            </a:r>
            <a:r>
              <a:rPr sz="3900" dirty="0"/>
              <a:t>:</a:t>
            </a:r>
            <a:r>
              <a:rPr sz="3900" spc="75" dirty="0"/>
              <a:t> </a:t>
            </a:r>
            <a:r>
              <a:rPr sz="3900" dirty="0"/>
              <a:t>Follow</a:t>
            </a:r>
            <a:r>
              <a:rPr sz="3900" spc="80" dirty="0"/>
              <a:t> </a:t>
            </a:r>
            <a:r>
              <a:rPr sz="3900" dirty="0"/>
              <a:t>the</a:t>
            </a:r>
            <a:r>
              <a:rPr sz="3900" spc="70" dirty="0"/>
              <a:t> </a:t>
            </a:r>
            <a:r>
              <a:rPr sz="3900" spc="-10" dirty="0"/>
              <a:t>slope</a:t>
            </a:r>
            <a:endParaRPr sz="3900"/>
          </a:p>
        </p:txBody>
      </p:sp>
      <p:sp>
        <p:nvSpPr>
          <p:cNvPr id="3" name="object 3"/>
          <p:cNvSpPr txBox="1"/>
          <p:nvPr/>
        </p:nvSpPr>
        <p:spPr>
          <a:xfrm>
            <a:off x="449642" y="3953762"/>
            <a:ext cx="11293475" cy="216852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091689" marR="2084705" algn="ctr">
              <a:lnSpc>
                <a:spcPct val="101400"/>
              </a:lnSpc>
              <a:spcBef>
                <a:spcPts val="50"/>
              </a:spcBef>
            </a:pPr>
            <a:r>
              <a:rPr sz="2800" dirty="0">
                <a:latin typeface="Calibri"/>
                <a:cs typeface="Calibri"/>
              </a:rPr>
              <a:t>In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multiple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dimensions,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gradient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vector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(partial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derivatives)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along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each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dimension</a:t>
            </a:r>
            <a:endParaRPr sz="2800">
              <a:latin typeface="Calibri"/>
              <a:cs typeface="Calibri"/>
            </a:endParaRPr>
          </a:p>
          <a:p>
            <a:pPr marL="12700" marR="5080" algn="ctr">
              <a:lnSpc>
                <a:spcPct val="101400"/>
              </a:lnSpc>
              <a:spcBef>
                <a:spcPts val="3290"/>
              </a:spcBef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slope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direction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dot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product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direction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gradient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direction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steepest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descent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negative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gradient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73703" y="3052305"/>
            <a:ext cx="533400" cy="25400"/>
          </a:xfrm>
          <a:custGeom>
            <a:avLst/>
            <a:gdLst/>
            <a:ahLst/>
            <a:cxnLst/>
            <a:rect l="l" t="t" r="r" b="b"/>
            <a:pathLst>
              <a:path w="533400" h="25400">
                <a:moveTo>
                  <a:pt x="533400" y="0"/>
                </a:moveTo>
                <a:lnTo>
                  <a:pt x="0" y="0"/>
                </a:lnTo>
                <a:lnTo>
                  <a:pt x="0" y="25400"/>
                </a:lnTo>
                <a:lnTo>
                  <a:pt x="533400" y="25400"/>
                </a:lnTo>
                <a:lnTo>
                  <a:pt x="533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85588" y="3125724"/>
            <a:ext cx="71247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85" dirty="0">
                <a:latin typeface="Cambria Math"/>
                <a:cs typeface="Cambria Math"/>
              </a:rPr>
              <a:t>ℎ→9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66003" y="3052305"/>
            <a:ext cx="3149600" cy="25400"/>
          </a:xfrm>
          <a:custGeom>
            <a:avLst/>
            <a:gdLst/>
            <a:ahLst/>
            <a:cxnLst/>
            <a:rect l="l" t="t" r="r" b="b"/>
            <a:pathLst>
              <a:path w="3149600" h="25400">
                <a:moveTo>
                  <a:pt x="3149600" y="0"/>
                </a:moveTo>
                <a:lnTo>
                  <a:pt x="0" y="0"/>
                </a:lnTo>
                <a:lnTo>
                  <a:pt x="0" y="25400"/>
                </a:lnTo>
                <a:lnTo>
                  <a:pt x="3149600" y="25400"/>
                </a:lnTo>
                <a:lnTo>
                  <a:pt x="3149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64686" y="3029203"/>
            <a:ext cx="36118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44545" algn="l"/>
              </a:tabLst>
            </a:pPr>
            <a:r>
              <a:rPr sz="3600" spc="-25" dirty="0">
                <a:latin typeface="Cambria Math"/>
                <a:cs typeface="Cambria Math"/>
              </a:rPr>
              <a:t>𝑑𝑥</a:t>
            </a:r>
            <a:r>
              <a:rPr sz="3600" dirty="0">
                <a:latin typeface="Cambria Math"/>
                <a:cs typeface="Cambria Math"/>
              </a:rPr>
              <a:t>	</a:t>
            </a:r>
            <a:r>
              <a:rPr sz="3600" spc="-50" dirty="0">
                <a:latin typeface="Cambria Math"/>
                <a:cs typeface="Cambria Math"/>
              </a:rPr>
              <a:t>ℎ</a:t>
            </a:r>
            <a:endParaRPr sz="36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68378" y="2503652"/>
            <a:ext cx="1362710" cy="423545"/>
          </a:xfrm>
          <a:custGeom>
            <a:avLst/>
            <a:gdLst/>
            <a:ahLst/>
            <a:cxnLst/>
            <a:rect l="l" t="t" r="r" b="b"/>
            <a:pathLst>
              <a:path w="1362709" h="423544">
                <a:moveTo>
                  <a:pt x="1227112" y="0"/>
                </a:moveTo>
                <a:lnTo>
                  <a:pt x="1221092" y="17195"/>
                </a:lnTo>
                <a:lnTo>
                  <a:pt x="1245607" y="27832"/>
                </a:lnTo>
                <a:lnTo>
                  <a:pt x="1266688" y="42559"/>
                </a:lnTo>
                <a:lnTo>
                  <a:pt x="1298549" y="84277"/>
                </a:lnTo>
                <a:lnTo>
                  <a:pt x="1317305" y="140560"/>
                </a:lnTo>
                <a:lnTo>
                  <a:pt x="1323555" y="209626"/>
                </a:lnTo>
                <a:lnTo>
                  <a:pt x="1321986" y="246979"/>
                </a:lnTo>
                <a:lnTo>
                  <a:pt x="1309432" y="311383"/>
                </a:lnTo>
                <a:lnTo>
                  <a:pt x="1284231" y="361685"/>
                </a:lnTo>
                <a:lnTo>
                  <a:pt x="1245884" y="395613"/>
                </a:lnTo>
                <a:lnTo>
                  <a:pt x="1221752" y="406298"/>
                </a:lnTo>
                <a:lnTo>
                  <a:pt x="1227112" y="423494"/>
                </a:lnTo>
                <a:lnTo>
                  <a:pt x="1284881" y="396393"/>
                </a:lnTo>
                <a:lnTo>
                  <a:pt x="1327353" y="349491"/>
                </a:lnTo>
                <a:lnTo>
                  <a:pt x="1353470" y="286672"/>
                </a:lnTo>
                <a:lnTo>
                  <a:pt x="1362176" y="211861"/>
                </a:lnTo>
                <a:lnTo>
                  <a:pt x="1360018" y="173495"/>
                </a:lnTo>
                <a:lnTo>
                  <a:pt x="1342524" y="104221"/>
                </a:lnTo>
                <a:lnTo>
                  <a:pt x="1307879" y="48202"/>
                </a:lnTo>
                <a:lnTo>
                  <a:pt x="1257815" y="11084"/>
                </a:lnTo>
                <a:lnTo>
                  <a:pt x="1227112" y="0"/>
                </a:lnTo>
                <a:close/>
              </a:path>
              <a:path w="1362709" h="423544">
                <a:moveTo>
                  <a:pt x="135064" y="0"/>
                </a:moveTo>
                <a:lnTo>
                  <a:pt x="77438" y="27152"/>
                </a:lnTo>
                <a:lnTo>
                  <a:pt x="34937" y="74231"/>
                </a:lnTo>
                <a:lnTo>
                  <a:pt x="8734" y="137155"/>
                </a:lnTo>
                <a:lnTo>
                  <a:pt x="125" y="209626"/>
                </a:lnTo>
                <a:lnTo>
                  <a:pt x="0" y="211861"/>
                </a:lnTo>
                <a:lnTo>
                  <a:pt x="2176" y="250766"/>
                </a:lnTo>
                <a:lnTo>
                  <a:pt x="19588" y="319580"/>
                </a:lnTo>
                <a:lnTo>
                  <a:pt x="54147" y="375418"/>
                </a:lnTo>
                <a:lnTo>
                  <a:pt x="104267" y="412418"/>
                </a:lnTo>
                <a:lnTo>
                  <a:pt x="135064" y="423494"/>
                </a:lnTo>
                <a:lnTo>
                  <a:pt x="140411" y="406298"/>
                </a:lnTo>
                <a:lnTo>
                  <a:pt x="116281" y="395613"/>
                </a:lnTo>
                <a:lnTo>
                  <a:pt x="95459" y="380742"/>
                </a:lnTo>
                <a:lnTo>
                  <a:pt x="63728" y="338442"/>
                </a:lnTo>
                <a:lnTo>
                  <a:pt x="44897" y="280897"/>
                </a:lnTo>
                <a:lnTo>
                  <a:pt x="38714" y="211861"/>
                </a:lnTo>
                <a:lnTo>
                  <a:pt x="38620" y="209626"/>
                </a:lnTo>
                <a:lnTo>
                  <a:pt x="40189" y="173495"/>
                </a:lnTo>
                <a:lnTo>
                  <a:pt x="52743" y="110820"/>
                </a:lnTo>
                <a:lnTo>
                  <a:pt x="77985" y="61374"/>
                </a:lnTo>
                <a:lnTo>
                  <a:pt x="116662" y="27832"/>
                </a:lnTo>
                <a:lnTo>
                  <a:pt x="141084" y="17195"/>
                </a:lnTo>
                <a:lnTo>
                  <a:pt x="135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29133" y="1305843"/>
            <a:ext cx="9860915" cy="1645285"/>
          </a:xfrm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60"/>
              </a:spcBef>
            </a:pPr>
            <a:r>
              <a:rPr sz="3200" dirty="0">
                <a:latin typeface="Calibri"/>
                <a:cs typeface="Calibri"/>
              </a:rPr>
              <a:t>In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1-</a:t>
            </a:r>
            <a:r>
              <a:rPr sz="3200" dirty="0">
                <a:latin typeface="Calibri"/>
                <a:cs typeface="Calibri"/>
              </a:rPr>
              <a:t>dimension,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derivative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function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gives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slope:</a:t>
            </a:r>
            <a:endParaRPr sz="3200">
              <a:latin typeface="Calibri"/>
              <a:cs typeface="Calibri"/>
            </a:endParaRPr>
          </a:p>
          <a:p>
            <a:pPr marL="870585" algn="ctr">
              <a:lnSpc>
                <a:spcPct val="100000"/>
              </a:lnSpc>
              <a:spcBef>
                <a:spcPts val="2430"/>
              </a:spcBef>
              <a:tabLst>
                <a:tab pos="2024380" algn="l"/>
                <a:tab pos="3215005" algn="l"/>
                <a:tab pos="4569460" algn="l"/>
              </a:tabLst>
            </a:pPr>
            <a:r>
              <a:rPr sz="3600" dirty="0">
                <a:latin typeface="Cambria Math"/>
                <a:cs typeface="Cambria Math"/>
              </a:rPr>
              <a:t>𝑑𝑓</a:t>
            </a:r>
            <a:r>
              <a:rPr sz="3600" spc="295" dirty="0">
                <a:latin typeface="Cambria Math"/>
                <a:cs typeface="Cambria Math"/>
              </a:rPr>
              <a:t> </a:t>
            </a:r>
            <a:r>
              <a:rPr sz="5400" spc="-75" baseline="-41666" dirty="0">
                <a:latin typeface="Cambria Math"/>
                <a:cs typeface="Cambria Math"/>
              </a:rPr>
              <a:t>=</a:t>
            </a:r>
            <a:r>
              <a:rPr sz="5400" baseline="-41666" dirty="0">
                <a:latin typeface="Cambria Math"/>
                <a:cs typeface="Cambria Math"/>
              </a:rPr>
              <a:t>	lim</a:t>
            </a:r>
            <a:r>
              <a:rPr sz="5400" spc="-37" baseline="-41666" dirty="0">
                <a:latin typeface="Cambria Math"/>
                <a:cs typeface="Cambria Math"/>
              </a:rPr>
              <a:t> </a:t>
            </a:r>
            <a:r>
              <a:rPr sz="3600" spc="-50" dirty="0">
                <a:latin typeface="Cambria Math"/>
                <a:cs typeface="Cambria Math"/>
              </a:rPr>
              <a:t>𝑓</a:t>
            </a:r>
            <a:r>
              <a:rPr sz="3600" dirty="0">
                <a:latin typeface="Cambria Math"/>
                <a:cs typeface="Cambria Math"/>
              </a:rPr>
              <a:t>	𝑥</a:t>
            </a:r>
            <a:r>
              <a:rPr sz="3600" spc="110" dirty="0">
                <a:latin typeface="Cambria Math"/>
                <a:cs typeface="Cambria Math"/>
              </a:rPr>
              <a:t> </a:t>
            </a:r>
            <a:r>
              <a:rPr sz="3600" dirty="0">
                <a:latin typeface="Cambria Math"/>
                <a:cs typeface="Cambria Math"/>
              </a:rPr>
              <a:t>+</a:t>
            </a:r>
            <a:r>
              <a:rPr sz="3600" spc="5" dirty="0">
                <a:latin typeface="Cambria Math"/>
                <a:cs typeface="Cambria Math"/>
              </a:rPr>
              <a:t> </a:t>
            </a:r>
            <a:r>
              <a:rPr sz="3600" spc="-60" dirty="0">
                <a:latin typeface="Cambria Math"/>
                <a:cs typeface="Cambria Math"/>
              </a:rPr>
              <a:t>ℎ</a:t>
            </a:r>
            <a:r>
              <a:rPr sz="3600" dirty="0">
                <a:latin typeface="Cambria Math"/>
                <a:cs typeface="Cambria Math"/>
              </a:rPr>
              <a:t>	−</a:t>
            </a:r>
            <a:r>
              <a:rPr sz="3600" spc="5" dirty="0">
                <a:latin typeface="Cambria Math"/>
                <a:cs typeface="Cambria Math"/>
              </a:rPr>
              <a:t> </a:t>
            </a:r>
            <a:r>
              <a:rPr sz="3600" spc="-20" dirty="0">
                <a:latin typeface="Cambria Math"/>
                <a:cs typeface="Cambria Math"/>
              </a:rPr>
              <a:t>𝑓(𝑥)</a:t>
            </a:r>
            <a:endParaRPr sz="36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2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xfrm>
            <a:off x="915998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798" y="135636"/>
            <a:ext cx="18300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current</a:t>
            </a:r>
            <a:r>
              <a:rPr sz="3200" b="1" spc="-11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W: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1798" y="1110997"/>
            <a:ext cx="2106930" cy="4896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9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[0.34,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</a:pPr>
            <a:r>
              <a:rPr sz="3200" spc="-10" dirty="0">
                <a:latin typeface="Calibri"/>
                <a:cs typeface="Calibri"/>
              </a:rPr>
              <a:t>-1.11,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  <a:spcBef>
                <a:spcPts val="45"/>
              </a:spcBef>
            </a:pPr>
            <a:r>
              <a:rPr sz="3200" spc="-10" dirty="0">
                <a:latin typeface="Calibri"/>
                <a:cs typeface="Calibri"/>
              </a:rPr>
              <a:t>0.78,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04"/>
              </a:lnSpc>
            </a:pPr>
            <a:r>
              <a:rPr sz="3200" spc="-10" dirty="0">
                <a:latin typeface="Calibri"/>
                <a:cs typeface="Calibri"/>
              </a:rPr>
              <a:t>0.12,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spc="-10" dirty="0">
                <a:latin typeface="Calibri"/>
                <a:cs typeface="Calibri"/>
              </a:rPr>
              <a:t>0.55,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  <a:spcBef>
                <a:spcPts val="50"/>
              </a:spcBef>
            </a:pPr>
            <a:r>
              <a:rPr sz="3200" spc="-10" dirty="0">
                <a:latin typeface="Calibri"/>
                <a:cs typeface="Calibri"/>
              </a:rPr>
              <a:t>2.81,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04"/>
              </a:lnSpc>
            </a:pP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spc="-20" dirty="0">
                <a:latin typeface="Calibri"/>
                <a:cs typeface="Calibri"/>
              </a:rPr>
              <a:t>3.1,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spc="-20" dirty="0">
                <a:latin typeface="Calibri"/>
                <a:cs typeface="Calibri"/>
              </a:rPr>
              <a:t>1.5,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  <a:spcBef>
                <a:spcPts val="70"/>
              </a:spcBef>
            </a:pPr>
            <a:r>
              <a:rPr sz="3200" spc="-10" dirty="0">
                <a:latin typeface="Calibri"/>
                <a:cs typeface="Calibri"/>
              </a:rPr>
              <a:t>0.33,…]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loss</a:t>
            </a:r>
            <a:r>
              <a:rPr sz="32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1.25347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01594" y="86004"/>
            <a:ext cx="0" cy="5862955"/>
          </a:xfrm>
          <a:custGeom>
            <a:avLst/>
            <a:gdLst/>
            <a:ahLst/>
            <a:cxnLst/>
            <a:rect l="l" t="t" r="r" b="b"/>
            <a:pathLst>
              <a:path h="5862955">
                <a:moveTo>
                  <a:pt x="0" y="0"/>
                </a:moveTo>
                <a:lnTo>
                  <a:pt x="1" y="5862873"/>
                </a:lnTo>
              </a:path>
            </a:pathLst>
          </a:custGeom>
          <a:ln w="9525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77973" y="199645"/>
            <a:ext cx="27844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gradient</a:t>
            </a:r>
            <a:r>
              <a:rPr sz="3200" b="1" spc="-1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dL/dW: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77973" y="1175004"/>
            <a:ext cx="721360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9"/>
              </a:lnSpc>
              <a:spcBef>
                <a:spcPts val="100"/>
              </a:spcBef>
            </a:pP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[?,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</a:pP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?,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  <a:spcBef>
                <a:spcPts val="45"/>
              </a:spcBef>
            </a:pP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?,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04"/>
              </a:lnSpc>
            </a:pP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?,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?,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  <a:spcBef>
                <a:spcPts val="50"/>
              </a:spcBef>
            </a:pP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?,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04"/>
              </a:lnSpc>
            </a:pP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?,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?,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?,…]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27100" y="114363"/>
            <a:ext cx="0" cy="5901055"/>
          </a:xfrm>
          <a:custGeom>
            <a:avLst/>
            <a:gdLst/>
            <a:ahLst/>
            <a:cxnLst/>
            <a:rect l="l" t="t" r="r" b="b"/>
            <a:pathLst>
              <a:path h="5901055">
                <a:moveTo>
                  <a:pt x="0" y="0"/>
                </a:moveTo>
                <a:lnTo>
                  <a:pt x="1" y="5900463"/>
                </a:lnTo>
              </a:path>
            </a:pathLst>
          </a:custGeom>
          <a:ln w="9525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2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915998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2739"/>
            <a:ext cx="22078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Overfitting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687" y="1186178"/>
            <a:ext cx="5405755" cy="1303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</a:pPr>
            <a:r>
              <a:rPr sz="2800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model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overfit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when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performs </a:t>
            </a:r>
            <a:r>
              <a:rPr sz="2800" dirty="0">
                <a:latin typeface="Calibri"/>
                <a:cs typeface="Calibri"/>
              </a:rPr>
              <a:t>too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well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training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data,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has </a:t>
            </a:r>
            <a:r>
              <a:rPr sz="2800" dirty="0">
                <a:latin typeface="Calibri"/>
                <a:cs typeface="Calibri"/>
              </a:rPr>
              <a:t>poor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performance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unseen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data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90181" y="68580"/>
            <a:ext cx="4553585" cy="1223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Example</a:t>
            </a:r>
            <a:r>
              <a:rPr sz="2600" dirty="0">
                <a:latin typeface="Calibri"/>
                <a:cs typeface="Calibri"/>
              </a:rPr>
              <a:t>: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Linear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classifier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1D </a:t>
            </a:r>
            <a:r>
              <a:rPr sz="2600" dirty="0">
                <a:latin typeface="Calibri"/>
                <a:cs typeface="Calibri"/>
              </a:rPr>
              <a:t>inputs,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2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classes,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softmax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loss</a:t>
            </a:r>
            <a:endParaRPr sz="2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z="2600" dirty="0">
                <a:latin typeface="Cambria Math"/>
                <a:cs typeface="Cambria Math"/>
              </a:rPr>
              <a:t>𝑠</a:t>
            </a:r>
            <a:r>
              <a:rPr sz="2850" baseline="-16081" dirty="0">
                <a:latin typeface="Cambria Math"/>
                <a:cs typeface="Cambria Math"/>
              </a:rPr>
              <a:t>𝑖</a:t>
            </a:r>
            <a:r>
              <a:rPr sz="2850" spc="742" baseline="-16081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=</a:t>
            </a:r>
            <a:r>
              <a:rPr sz="2600" spc="165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𝑤</a:t>
            </a:r>
            <a:r>
              <a:rPr sz="2850" baseline="-16081" dirty="0">
                <a:latin typeface="Cambria Math"/>
                <a:cs typeface="Cambria Math"/>
              </a:rPr>
              <a:t>𝑖</a:t>
            </a:r>
            <a:r>
              <a:rPr sz="2600" dirty="0">
                <a:latin typeface="Cambria Math"/>
                <a:cs typeface="Cambria Math"/>
              </a:rPr>
              <a:t>𝑥</a:t>
            </a:r>
            <a:r>
              <a:rPr sz="2600" spc="114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+</a:t>
            </a:r>
            <a:r>
              <a:rPr sz="2600" spc="20" dirty="0">
                <a:latin typeface="Cambria Math"/>
                <a:cs typeface="Cambria Math"/>
              </a:rPr>
              <a:t> </a:t>
            </a:r>
            <a:r>
              <a:rPr sz="2600" spc="-25" dirty="0">
                <a:latin typeface="Cambria Math"/>
                <a:cs typeface="Cambria Math"/>
              </a:rPr>
              <a:t>𝑏</a:t>
            </a:r>
            <a:r>
              <a:rPr sz="2850" spc="-37" baseline="-16081" dirty="0">
                <a:latin typeface="Cambria Math"/>
                <a:cs typeface="Cambria Math"/>
              </a:rPr>
              <a:t>𝑖</a:t>
            </a:r>
            <a:endParaRPr sz="2850" baseline="-16081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89253" y="1660143"/>
            <a:ext cx="110489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15" dirty="0">
                <a:latin typeface="Cambria Math"/>
                <a:cs typeface="Cambria Math"/>
              </a:rPr>
              <a:t>𝑖</a:t>
            </a:r>
            <a:endParaRPr sz="19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15581" y="1504188"/>
            <a:ext cx="6438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3540" algn="l"/>
              </a:tabLst>
            </a:pPr>
            <a:r>
              <a:rPr sz="2600" spc="-50" dirty="0">
                <a:latin typeface="Cambria Math"/>
                <a:cs typeface="Cambria Math"/>
              </a:rPr>
              <a:t>𝑝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50" dirty="0">
                <a:latin typeface="Cambria Math"/>
                <a:cs typeface="Cambria Math"/>
              </a:rPr>
              <a:t>=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39481" y="1746313"/>
            <a:ext cx="2527300" cy="25400"/>
          </a:xfrm>
          <a:custGeom>
            <a:avLst/>
            <a:gdLst/>
            <a:ahLst/>
            <a:cxnLst/>
            <a:rect l="l" t="t" r="r" b="b"/>
            <a:pathLst>
              <a:path w="2527300" h="25400">
                <a:moveTo>
                  <a:pt x="2527300" y="0"/>
                </a:moveTo>
                <a:lnTo>
                  <a:pt x="0" y="0"/>
                </a:lnTo>
                <a:lnTo>
                  <a:pt x="0" y="25400"/>
                </a:lnTo>
                <a:lnTo>
                  <a:pt x="2527300" y="25400"/>
                </a:lnTo>
                <a:lnTo>
                  <a:pt x="2527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21165" y="1350784"/>
            <a:ext cx="466725" cy="306070"/>
          </a:xfrm>
          <a:custGeom>
            <a:avLst/>
            <a:gdLst/>
            <a:ahLst/>
            <a:cxnLst/>
            <a:rect l="l" t="t" r="r" b="b"/>
            <a:pathLst>
              <a:path w="466725" h="306069">
                <a:moveTo>
                  <a:pt x="368934" y="0"/>
                </a:moveTo>
                <a:lnTo>
                  <a:pt x="364578" y="12407"/>
                </a:lnTo>
                <a:lnTo>
                  <a:pt x="382285" y="20094"/>
                </a:lnTo>
                <a:lnTo>
                  <a:pt x="397514" y="30732"/>
                </a:lnTo>
                <a:lnTo>
                  <a:pt x="428436" y="80032"/>
                </a:lnTo>
                <a:lnTo>
                  <a:pt x="437418" y="124965"/>
                </a:lnTo>
                <a:lnTo>
                  <a:pt x="438594" y="151396"/>
                </a:lnTo>
                <a:lnTo>
                  <a:pt x="437459" y="178371"/>
                </a:lnTo>
                <a:lnTo>
                  <a:pt x="428382" y="224886"/>
                </a:lnTo>
                <a:lnTo>
                  <a:pt x="410184" y="261211"/>
                </a:lnTo>
                <a:lnTo>
                  <a:pt x="365061" y="293433"/>
                </a:lnTo>
                <a:lnTo>
                  <a:pt x="368934" y="305854"/>
                </a:lnTo>
                <a:lnTo>
                  <a:pt x="410654" y="286280"/>
                </a:lnTo>
                <a:lnTo>
                  <a:pt x="441325" y="252399"/>
                </a:lnTo>
                <a:lnTo>
                  <a:pt x="460195" y="207033"/>
                </a:lnTo>
                <a:lnTo>
                  <a:pt x="466483" y="153009"/>
                </a:lnTo>
                <a:lnTo>
                  <a:pt x="464925" y="125300"/>
                </a:lnTo>
                <a:lnTo>
                  <a:pt x="452290" y="75264"/>
                </a:lnTo>
                <a:lnTo>
                  <a:pt x="427265" y="34804"/>
                </a:lnTo>
                <a:lnTo>
                  <a:pt x="391112" y="8000"/>
                </a:lnTo>
                <a:lnTo>
                  <a:pt x="368934" y="0"/>
                </a:lnTo>
                <a:close/>
              </a:path>
              <a:path w="466725" h="306069">
                <a:moveTo>
                  <a:pt x="97548" y="0"/>
                </a:moveTo>
                <a:lnTo>
                  <a:pt x="55924" y="19602"/>
                </a:lnTo>
                <a:lnTo>
                  <a:pt x="25234" y="53606"/>
                </a:lnTo>
                <a:lnTo>
                  <a:pt x="6307" y="99050"/>
                </a:lnTo>
                <a:lnTo>
                  <a:pt x="90" y="151396"/>
                </a:lnTo>
                <a:lnTo>
                  <a:pt x="0" y="153009"/>
                </a:lnTo>
                <a:lnTo>
                  <a:pt x="1571" y="181103"/>
                </a:lnTo>
                <a:lnTo>
                  <a:pt x="14149" y="230799"/>
                </a:lnTo>
                <a:lnTo>
                  <a:pt x="39112" y="271128"/>
                </a:lnTo>
                <a:lnTo>
                  <a:pt x="75307" y="297855"/>
                </a:lnTo>
                <a:lnTo>
                  <a:pt x="97548" y="305854"/>
                </a:lnTo>
                <a:lnTo>
                  <a:pt x="101409" y="293433"/>
                </a:lnTo>
                <a:lnTo>
                  <a:pt x="83983" y="285718"/>
                </a:lnTo>
                <a:lnTo>
                  <a:pt x="68946" y="274977"/>
                </a:lnTo>
                <a:lnTo>
                  <a:pt x="46037" y="244424"/>
                </a:lnTo>
                <a:lnTo>
                  <a:pt x="32424" y="202868"/>
                </a:lnTo>
                <a:lnTo>
                  <a:pt x="27956" y="153009"/>
                </a:lnTo>
                <a:lnTo>
                  <a:pt x="27889" y="151396"/>
                </a:lnTo>
                <a:lnTo>
                  <a:pt x="32424" y="101512"/>
                </a:lnTo>
                <a:lnTo>
                  <a:pt x="46037" y="60858"/>
                </a:lnTo>
                <a:lnTo>
                  <a:pt x="84261" y="20094"/>
                </a:lnTo>
                <a:lnTo>
                  <a:pt x="101904" y="12407"/>
                </a:lnTo>
                <a:lnTo>
                  <a:pt x="975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552395" y="1254253"/>
            <a:ext cx="944244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76275" algn="l"/>
              </a:tabLst>
            </a:pPr>
            <a:r>
              <a:rPr sz="2600" spc="-25" dirty="0">
                <a:latin typeface="Cambria Math"/>
                <a:cs typeface="Cambria Math"/>
              </a:rPr>
              <a:t>exp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25" dirty="0">
                <a:latin typeface="Cambria Math"/>
                <a:cs typeface="Cambria Math"/>
              </a:rPr>
              <a:t>𝑠</a:t>
            </a:r>
            <a:r>
              <a:rPr sz="2850" spc="-37" baseline="-16081" dirty="0">
                <a:latin typeface="Cambria Math"/>
                <a:cs typeface="Cambria Math"/>
              </a:rPr>
              <a:t>𝑖</a:t>
            </a:r>
            <a:endParaRPr sz="2850" baseline="-16081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68182" y="1821637"/>
            <a:ext cx="506730" cy="306070"/>
          </a:xfrm>
          <a:custGeom>
            <a:avLst/>
            <a:gdLst/>
            <a:ahLst/>
            <a:cxnLst/>
            <a:rect l="l" t="t" r="r" b="b"/>
            <a:pathLst>
              <a:path w="506729" h="306069">
                <a:moveTo>
                  <a:pt x="408622" y="0"/>
                </a:moveTo>
                <a:lnTo>
                  <a:pt x="404266" y="12407"/>
                </a:lnTo>
                <a:lnTo>
                  <a:pt x="421973" y="20094"/>
                </a:lnTo>
                <a:lnTo>
                  <a:pt x="437202" y="30732"/>
                </a:lnTo>
                <a:lnTo>
                  <a:pt x="468123" y="80032"/>
                </a:lnTo>
                <a:lnTo>
                  <a:pt x="477105" y="124965"/>
                </a:lnTo>
                <a:lnTo>
                  <a:pt x="478281" y="151396"/>
                </a:lnTo>
                <a:lnTo>
                  <a:pt x="477146" y="178371"/>
                </a:lnTo>
                <a:lnTo>
                  <a:pt x="468070" y="224886"/>
                </a:lnTo>
                <a:lnTo>
                  <a:pt x="449872" y="261211"/>
                </a:lnTo>
                <a:lnTo>
                  <a:pt x="404749" y="293433"/>
                </a:lnTo>
                <a:lnTo>
                  <a:pt x="408622" y="305854"/>
                </a:lnTo>
                <a:lnTo>
                  <a:pt x="450342" y="286280"/>
                </a:lnTo>
                <a:lnTo>
                  <a:pt x="481012" y="252399"/>
                </a:lnTo>
                <a:lnTo>
                  <a:pt x="499883" y="207033"/>
                </a:lnTo>
                <a:lnTo>
                  <a:pt x="506171" y="153009"/>
                </a:lnTo>
                <a:lnTo>
                  <a:pt x="504613" y="125300"/>
                </a:lnTo>
                <a:lnTo>
                  <a:pt x="491978" y="75264"/>
                </a:lnTo>
                <a:lnTo>
                  <a:pt x="466953" y="34804"/>
                </a:lnTo>
                <a:lnTo>
                  <a:pt x="430799" y="8000"/>
                </a:lnTo>
                <a:lnTo>
                  <a:pt x="408622" y="0"/>
                </a:lnTo>
                <a:close/>
              </a:path>
              <a:path w="506729" h="306069">
                <a:moveTo>
                  <a:pt x="97548" y="0"/>
                </a:moveTo>
                <a:lnTo>
                  <a:pt x="55924" y="19602"/>
                </a:lnTo>
                <a:lnTo>
                  <a:pt x="25234" y="53606"/>
                </a:lnTo>
                <a:lnTo>
                  <a:pt x="6307" y="99050"/>
                </a:lnTo>
                <a:lnTo>
                  <a:pt x="90" y="151396"/>
                </a:lnTo>
                <a:lnTo>
                  <a:pt x="0" y="153009"/>
                </a:lnTo>
                <a:lnTo>
                  <a:pt x="1571" y="181103"/>
                </a:lnTo>
                <a:lnTo>
                  <a:pt x="14149" y="230799"/>
                </a:lnTo>
                <a:lnTo>
                  <a:pt x="39112" y="271128"/>
                </a:lnTo>
                <a:lnTo>
                  <a:pt x="75307" y="297855"/>
                </a:lnTo>
                <a:lnTo>
                  <a:pt x="97548" y="305854"/>
                </a:lnTo>
                <a:lnTo>
                  <a:pt x="101409" y="293433"/>
                </a:lnTo>
                <a:lnTo>
                  <a:pt x="83983" y="285718"/>
                </a:lnTo>
                <a:lnTo>
                  <a:pt x="68946" y="274977"/>
                </a:lnTo>
                <a:lnTo>
                  <a:pt x="46037" y="244424"/>
                </a:lnTo>
                <a:lnTo>
                  <a:pt x="32424" y="202868"/>
                </a:lnTo>
                <a:lnTo>
                  <a:pt x="27956" y="153009"/>
                </a:lnTo>
                <a:lnTo>
                  <a:pt x="27889" y="151396"/>
                </a:lnTo>
                <a:lnTo>
                  <a:pt x="32424" y="101512"/>
                </a:lnTo>
                <a:lnTo>
                  <a:pt x="46037" y="60858"/>
                </a:lnTo>
                <a:lnTo>
                  <a:pt x="84261" y="20094"/>
                </a:lnTo>
                <a:lnTo>
                  <a:pt x="101904" y="12407"/>
                </a:lnTo>
                <a:lnTo>
                  <a:pt x="975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826904" y="1821637"/>
            <a:ext cx="514350" cy="306070"/>
          </a:xfrm>
          <a:custGeom>
            <a:avLst/>
            <a:gdLst/>
            <a:ahLst/>
            <a:cxnLst/>
            <a:rect l="l" t="t" r="r" b="b"/>
            <a:pathLst>
              <a:path w="514350" h="306069">
                <a:moveTo>
                  <a:pt x="416242" y="0"/>
                </a:moveTo>
                <a:lnTo>
                  <a:pt x="411886" y="12407"/>
                </a:lnTo>
                <a:lnTo>
                  <a:pt x="429593" y="20094"/>
                </a:lnTo>
                <a:lnTo>
                  <a:pt x="444822" y="30732"/>
                </a:lnTo>
                <a:lnTo>
                  <a:pt x="475743" y="80032"/>
                </a:lnTo>
                <a:lnTo>
                  <a:pt x="484725" y="124965"/>
                </a:lnTo>
                <a:lnTo>
                  <a:pt x="485901" y="151396"/>
                </a:lnTo>
                <a:lnTo>
                  <a:pt x="484766" y="178371"/>
                </a:lnTo>
                <a:lnTo>
                  <a:pt x="475690" y="224886"/>
                </a:lnTo>
                <a:lnTo>
                  <a:pt x="457492" y="261211"/>
                </a:lnTo>
                <a:lnTo>
                  <a:pt x="412368" y="293433"/>
                </a:lnTo>
                <a:lnTo>
                  <a:pt x="416242" y="305854"/>
                </a:lnTo>
                <a:lnTo>
                  <a:pt x="457961" y="286280"/>
                </a:lnTo>
                <a:lnTo>
                  <a:pt x="488632" y="252399"/>
                </a:lnTo>
                <a:lnTo>
                  <a:pt x="507503" y="207033"/>
                </a:lnTo>
                <a:lnTo>
                  <a:pt x="513791" y="153009"/>
                </a:lnTo>
                <a:lnTo>
                  <a:pt x="512233" y="125300"/>
                </a:lnTo>
                <a:lnTo>
                  <a:pt x="499598" y="75264"/>
                </a:lnTo>
                <a:lnTo>
                  <a:pt x="474573" y="34804"/>
                </a:lnTo>
                <a:lnTo>
                  <a:pt x="438419" y="8000"/>
                </a:lnTo>
                <a:lnTo>
                  <a:pt x="416242" y="0"/>
                </a:lnTo>
                <a:close/>
              </a:path>
              <a:path w="514350" h="306069">
                <a:moveTo>
                  <a:pt x="97548" y="0"/>
                </a:moveTo>
                <a:lnTo>
                  <a:pt x="55924" y="19602"/>
                </a:lnTo>
                <a:lnTo>
                  <a:pt x="25234" y="53606"/>
                </a:lnTo>
                <a:lnTo>
                  <a:pt x="6307" y="99050"/>
                </a:lnTo>
                <a:lnTo>
                  <a:pt x="90" y="151396"/>
                </a:lnTo>
                <a:lnTo>
                  <a:pt x="0" y="153009"/>
                </a:lnTo>
                <a:lnTo>
                  <a:pt x="1571" y="181103"/>
                </a:lnTo>
                <a:lnTo>
                  <a:pt x="14149" y="230799"/>
                </a:lnTo>
                <a:lnTo>
                  <a:pt x="39112" y="271128"/>
                </a:lnTo>
                <a:lnTo>
                  <a:pt x="75307" y="297855"/>
                </a:lnTo>
                <a:lnTo>
                  <a:pt x="97548" y="305854"/>
                </a:lnTo>
                <a:lnTo>
                  <a:pt x="101409" y="293433"/>
                </a:lnTo>
                <a:lnTo>
                  <a:pt x="83983" y="285718"/>
                </a:lnTo>
                <a:lnTo>
                  <a:pt x="68946" y="274977"/>
                </a:lnTo>
                <a:lnTo>
                  <a:pt x="46037" y="244424"/>
                </a:lnTo>
                <a:lnTo>
                  <a:pt x="32424" y="202868"/>
                </a:lnTo>
                <a:lnTo>
                  <a:pt x="27956" y="153009"/>
                </a:lnTo>
                <a:lnTo>
                  <a:pt x="27889" y="151396"/>
                </a:lnTo>
                <a:lnTo>
                  <a:pt x="32424" y="101512"/>
                </a:lnTo>
                <a:lnTo>
                  <a:pt x="46037" y="60858"/>
                </a:lnTo>
                <a:lnTo>
                  <a:pt x="84261" y="20094"/>
                </a:lnTo>
                <a:lnTo>
                  <a:pt x="101904" y="12407"/>
                </a:lnTo>
                <a:lnTo>
                  <a:pt x="975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86713" y="1726692"/>
            <a:ext cx="248348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688975" algn="l"/>
                <a:tab pos="1189990" algn="l"/>
                <a:tab pos="2147570" algn="l"/>
              </a:tabLst>
            </a:pPr>
            <a:r>
              <a:rPr sz="2600" spc="-25" dirty="0">
                <a:latin typeface="Cambria Math"/>
                <a:cs typeface="Cambria Math"/>
              </a:rPr>
              <a:t>exp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25" dirty="0">
                <a:latin typeface="Cambria Math"/>
                <a:cs typeface="Cambria Math"/>
              </a:rPr>
              <a:t>𝑠</a:t>
            </a:r>
            <a:r>
              <a:rPr sz="2850" spc="-37" baseline="-16081" dirty="0">
                <a:latin typeface="Cambria Math"/>
                <a:cs typeface="Cambria Math"/>
              </a:rPr>
              <a:t>1</a:t>
            </a:r>
            <a:r>
              <a:rPr sz="2850" baseline="-16081" dirty="0">
                <a:latin typeface="Cambria Math"/>
                <a:cs typeface="Cambria Math"/>
              </a:rPr>
              <a:t>	</a:t>
            </a:r>
            <a:r>
              <a:rPr sz="2600" dirty="0">
                <a:latin typeface="Cambria Math"/>
                <a:cs typeface="Cambria Math"/>
              </a:rPr>
              <a:t>+</a:t>
            </a:r>
            <a:r>
              <a:rPr sz="2600" spc="-10" dirty="0">
                <a:latin typeface="Cambria Math"/>
                <a:cs typeface="Cambria Math"/>
              </a:rPr>
              <a:t> </a:t>
            </a:r>
            <a:r>
              <a:rPr sz="2600" spc="-25" dirty="0">
                <a:latin typeface="Cambria Math"/>
                <a:cs typeface="Cambria Math"/>
              </a:rPr>
              <a:t>exp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25" dirty="0">
                <a:latin typeface="Cambria Math"/>
                <a:cs typeface="Cambria Math"/>
              </a:rPr>
              <a:t>𝑠</a:t>
            </a:r>
            <a:r>
              <a:rPr sz="2850" spc="-37" baseline="-16081" dirty="0">
                <a:latin typeface="Cambria Math"/>
                <a:cs typeface="Cambria Math"/>
              </a:rPr>
              <a:t>2</a:t>
            </a:r>
            <a:endParaRPr sz="2850" baseline="-16081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497913" y="2176462"/>
            <a:ext cx="582295" cy="399415"/>
          </a:xfrm>
          <a:custGeom>
            <a:avLst/>
            <a:gdLst/>
            <a:ahLst/>
            <a:cxnLst/>
            <a:rect l="l" t="t" r="r" b="b"/>
            <a:pathLst>
              <a:path w="582295" h="399414">
                <a:moveTo>
                  <a:pt x="477113" y="0"/>
                </a:moveTo>
                <a:lnTo>
                  <a:pt x="473075" y="13220"/>
                </a:lnTo>
                <a:lnTo>
                  <a:pt x="491398" y="22721"/>
                </a:lnTo>
                <a:lnTo>
                  <a:pt x="507355" y="36556"/>
                </a:lnTo>
                <a:lnTo>
                  <a:pt x="532168" y="77228"/>
                </a:lnTo>
                <a:lnTo>
                  <a:pt x="547227" y="132481"/>
                </a:lnTo>
                <a:lnTo>
                  <a:pt x="552241" y="199440"/>
                </a:lnTo>
                <a:lnTo>
                  <a:pt x="550991" y="234557"/>
                </a:lnTo>
                <a:lnTo>
                  <a:pt x="540952" y="295623"/>
                </a:lnTo>
                <a:lnTo>
                  <a:pt x="520945" y="344198"/>
                </a:lnTo>
                <a:lnTo>
                  <a:pt x="491398" y="376164"/>
                </a:lnTo>
                <a:lnTo>
                  <a:pt x="473075" y="385660"/>
                </a:lnTo>
                <a:lnTo>
                  <a:pt x="477113" y="398881"/>
                </a:lnTo>
                <a:lnTo>
                  <a:pt x="521649" y="375137"/>
                </a:lnTo>
                <a:lnTo>
                  <a:pt x="554659" y="330352"/>
                </a:lnTo>
                <a:lnTo>
                  <a:pt x="575097" y="269973"/>
                </a:lnTo>
                <a:lnTo>
                  <a:pt x="581906" y="199593"/>
                </a:lnTo>
                <a:lnTo>
                  <a:pt x="581914" y="199440"/>
                </a:lnTo>
                <a:lnTo>
                  <a:pt x="580286" y="164555"/>
                </a:lnTo>
                <a:lnTo>
                  <a:pt x="580209" y="162897"/>
                </a:lnTo>
                <a:lnTo>
                  <a:pt x="566579" y="97436"/>
                </a:lnTo>
                <a:lnTo>
                  <a:pt x="539596" y="43496"/>
                </a:lnTo>
                <a:lnTo>
                  <a:pt x="500820" y="9239"/>
                </a:lnTo>
                <a:lnTo>
                  <a:pt x="477113" y="0"/>
                </a:lnTo>
                <a:close/>
              </a:path>
              <a:path w="582295" h="399414">
                <a:moveTo>
                  <a:pt x="104800" y="0"/>
                </a:moveTo>
                <a:lnTo>
                  <a:pt x="60259" y="23737"/>
                </a:lnTo>
                <a:lnTo>
                  <a:pt x="27254" y="68516"/>
                </a:lnTo>
                <a:lnTo>
                  <a:pt x="6811" y="128897"/>
                </a:lnTo>
                <a:lnTo>
                  <a:pt x="0" y="199440"/>
                </a:lnTo>
                <a:lnTo>
                  <a:pt x="1636" y="234557"/>
                </a:lnTo>
                <a:lnTo>
                  <a:pt x="15328" y="301432"/>
                </a:lnTo>
                <a:lnTo>
                  <a:pt x="42315" y="355374"/>
                </a:lnTo>
                <a:lnTo>
                  <a:pt x="81087" y="389640"/>
                </a:lnTo>
                <a:lnTo>
                  <a:pt x="104800" y="398881"/>
                </a:lnTo>
                <a:lnTo>
                  <a:pt x="108826" y="385660"/>
                </a:lnTo>
                <a:lnTo>
                  <a:pt x="90502" y="376164"/>
                </a:lnTo>
                <a:lnTo>
                  <a:pt x="74547" y="362343"/>
                </a:lnTo>
                <a:lnTo>
                  <a:pt x="49745" y="321729"/>
                </a:lnTo>
                <a:lnTo>
                  <a:pt x="34686" y="266566"/>
                </a:lnTo>
                <a:lnTo>
                  <a:pt x="29667" y="199593"/>
                </a:lnTo>
                <a:lnTo>
                  <a:pt x="30922" y="164555"/>
                </a:lnTo>
                <a:lnTo>
                  <a:pt x="40961" y="103372"/>
                </a:lnTo>
                <a:lnTo>
                  <a:pt x="60961" y="54725"/>
                </a:lnTo>
                <a:lnTo>
                  <a:pt x="90502" y="22721"/>
                </a:lnTo>
                <a:lnTo>
                  <a:pt x="108826" y="13220"/>
                </a:lnTo>
                <a:lnTo>
                  <a:pt x="104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90181" y="2125980"/>
            <a:ext cx="188976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526540" algn="l"/>
              </a:tabLst>
            </a:pPr>
            <a:r>
              <a:rPr sz="2600" dirty="0">
                <a:latin typeface="Cambria Math"/>
                <a:cs typeface="Cambria Math"/>
              </a:rPr>
              <a:t>𝐿</a:t>
            </a:r>
            <a:r>
              <a:rPr sz="2600" spc="195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=</a:t>
            </a:r>
            <a:r>
              <a:rPr sz="2600" spc="135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−</a:t>
            </a:r>
            <a:r>
              <a:rPr sz="2600" spc="-145" dirty="0">
                <a:latin typeface="Cambria Math"/>
                <a:cs typeface="Cambria Math"/>
              </a:rPr>
              <a:t> </a:t>
            </a:r>
            <a:r>
              <a:rPr sz="2600" spc="-25" dirty="0">
                <a:latin typeface="Cambria Math"/>
                <a:cs typeface="Cambria Math"/>
              </a:rPr>
              <a:t>log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25" dirty="0">
                <a:latin typeface="Cambria Math"/>
                <a:cs typeface="Cambria Math"/>
              </a:rPr>
              <a:t>𝑝</a:t>
            </a:r>
            <a:r>
              <a:rPr sz="2850" spc="-37" baseline="-16081" dirty="0">
                <a:latin typeface="Cambria Math"/>
                <a:cs typeface="Cambria Math"/>
              </a:rPr>
              <a:t>𝑦</a:t>
            </a:r>
            <a:endParaRPr sz="2850" baseline="-16081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2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xfrm>
            <a:off x="915998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798" y="135636"/>
            <a:ext cx="18300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current</a:t>
            </a:r>
            <a:r>
              <a:rPr sz="3200" b="1" spc="-11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W: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1798" y="1110997"/>
            <a:ext cx="2106930" cy="4896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9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[0.34,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</a:pPr>
            <a:r>
              <a:rPr sz="3200" spc="-10" dirty="0">
                <a:latin typeface="Calibri"/>
                <a:cs typeface="Calibri"/>
              </a:rPr>
              <a:t>-1.11,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  <a:spcBef>
                <a:spcPts val="45"/>
              </a:spcBef>
            </a:pPr>
            <a:r>
              <a:rPr sz="3200" spc="-10" dirty="0">
                <a:latin typeface="Calibri"/>
                <a:cs typeface="Calibri"/>
              </a:rPr>
              <a:t>0.78,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04"/>
              </a:lnSpc>
            </a:pPr>
            <a:r>
              <a:rPr sz="3200" spc="-10" dirty="0">
                <a:latin typeface="Calibri"/>
                <a:cs typeface="Calibri"/>
              </a:rPr>
              <a:t>0.12,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spc="-10" dirty="0">
                <a:latin typeface="Calibri"/>
                <a:cs typeface="Calibri"/>
              </a:rPr>
              <a:t>0.55,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  <a:spcBef>
                <a:spcPts val="50"/>
              </a:spcBef>
            </a:pPr>
            <a:r>
              <a:rPr sz="3200" spc="-10" dirty="0">
                <a:latin typeface="Calibri"/>
                <a:cs typeface="Calibri"/>
              </a:rPr>
              <a:t>2.81,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04"/>
              </a:lnSpc>
            </a:pP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spc="-20" dirty="0">
                <a:latin typeface="Calibri"/>
                <a:cs typeface="Calibri"/>
              </a:rPr>
              <a:t>3.1,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spc="-20" dirty="0">
                <a:latin typeface="Calibri"/>
                <a:cs typeface="Calibri"/>
              </a:rPr>
              <a:t>1.5,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  <a:spcBef>
                <a:spcPts val="70"/>
              </a:spcBef>
            </a:pPr>
            <a:r>
              <a:rPr sz="3200" spc="-10" dirty="0">
                <a:latin typeface="Calibri"/>
                <a:cs typeface="Calibri"/>
              </a:rPr>
              <a:t>0.33,…]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loss</a:t>
            </a:r>
            <a:r>
              <a:rPr sz="32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1.25347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01594" y="86004"/>
            <a:ext cx="0" cy="5862955"/>
          </a:xfrm>
          <a:custGeom>
            <a:avLst/>
            <a:gdLst/>
            <a:ahLst/>
            <a:cxnLst/>
            <a:rect l="l" t="t" r="r" b="b"/>
            <a:pathLst>
              <a:path h="5862955">
                <a:moveTo>
                  <a:pt x="0" y="0"/>
                </a:moveTo>
                <a:lnTo>
                  <a:pt x="1" y="5862873"/>
                </a:lnTo>
              </a:path>
            </a:pathLst>
          </a:custGeom>
          <a:ln w="9525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77973" y="199645"/>
            <a:ext cx="27844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gradient</a:t>
            </a:r>
            <a:r>
              <a:rPr sz="3200" b="1" spc="-1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dL/dW: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77973" y="1175004"/>
            <a:ext cx="721360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9"/>
              </a:lnSpc>
              <a:spcBef>
                <a:spcPts val="100"/>
              </a:spcBef>
            </a:pP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[?,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</a:pP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?,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  <a:spcBef>
                <a:spcPts val="45"/>
              </a:spcBef>
            </a:pP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?,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04"/>
              </a:lnSpc>
            </a:pP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?,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?,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  <a:spcBef>
                <a:spcPts val="50"/>
              </a:spcBef>
            </a:pP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?,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04"/>
              </a:lnSpc>
            </a:pP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?,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?,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?,…]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27100" y="114363"/>
            <a:ext cx="0" cy="5901055"/>
          </a:xfrm>
          <a:custGeom>
            <a:avLst/>
            <a:gdLst/>
            <a:ahLst/>
            <a:cxnLst/>
            <a:rect l="l" t="t" r="r" b="b"/>
            <a:pathLst>
              <a:path h="5901055">
                <a:moveTo>
                  <a:pt x="0" y="0"/>
                </a:moveTo>
                <a:lnTo>
                  <a:pt x="1" y="5900463"/>
                </a:lnTo>
              </a:path>
            </a:pathLst>
          </a:custGeom>
          <a:ln w="9525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17430" y="135636"/>
            <a:ext cx="28136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W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+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h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(first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dim)</a:t>
            </a:r>
            <a:r>
              <a:rPr sz="3200" b="1" spc="-2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2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xfrm>
            <a:off x="915998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9" name="object 9"/>
          <p:cNvSpPr txBox="1"/>
          <p:nvPr/>
        </p:nvSpPr>
        <p:spPr>
          <a:xfrm>
            <a:off x="3317430" y="1110997"/>
            <a:ext cx="2498725" cy="4896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9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[0.34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0.0001</a:t>
            </a:r>
            <a:r>
              <a:rPr sz="3200" spc="-10" dirty="0">
                <a:latin typeface="Calibri"/>
                <a:cs typeface="Calibri"/>
              </a:rPr>
              <a:t>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</a:pPr>
            <a:r>
              <a:rPr sz="3200" spc="-10" dirty="0">
                <a:latin typeface="Calibri"/>
                <a:cs typeface="Calibri"/>
              </a:rPr>
              <a:t>-1.11,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  <a:spcBef>
                <a:spcPts val="45"/>
              </a:spcBef>
            </a:pPr>
            <a:r>
              <a:rPr sz="3200" spc="-10" dirty="0">
                <a:latin typeface="Calibri"/>
                <a:cs typeface="Calibri"/>
              </a:rPr>
              <a:t>0.78,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04"/>
              </a:lnSpc>
            </a:pPr>
            <a:r>
              <a:rPr sz="3200" spc="-10" dirty="0">
                <a:latin typeface="Calibri"/>
                <a:cs typeface="Calibri"/>
              </a:rPr>
              <a:t>0.12,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spc="-10" dirty="0">
                <a:latin typeface="Calibri"/>
                <a:cs typeface="Calibri"/>
              </a:rPr>
              <a:t>0.55,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  <a:spcBef>
                <a:spcPts val="50"/>
              </a:spcBef>
            </a:pPr>
            <a:r>
              <a:rPr sz="3200" spc="-10" dirty="0">
                <a:latin typeface="Calibri"/>
                <a:cs typeface="Calibri"/>
              </a:rPr>
              <a:t>2.81,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04"/>
              </a:lnSpc>
            </a:pP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spc="-20" dirty="0">
                <a:latin typeface="Calibri"/>
                <a:cs typeface="Calibri"/>
              </a:rPr>
              <a:t>3.1,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spc="-20" dirty="0">
                <a:latin typeface="Calibri"/>
                <a:cs typeface="Calibri"/>
              </a:rPr>
              <a:t>1.5,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  <a:spcBef>
                <a:spcPts val="70"/>
              </a:spcBef>
            </a:pPr>
            <a:r>
              <a:rPr sz="3200" spc="-10" dirty="0">
                <a:latin typeface="Calibri"/>
                <a:cs typeface="Calibri"/>
              </a:rPr>
              <a:t>0.33,…]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loss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1.25322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798" y="135636"/>
            <a:ext cx="18300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current</a:t>
            </a:r>
            <a:r>
              <a:rPr sz="3200" b="1" spc="-11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W: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1798" y="1110997"/>
            <a:ext cx="2106930" cy="4896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9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[0.34,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</a:pPr>
            <a:r>
              <a:rPr sz="3200" spc="-10" dirty="0">
                <a:latin typeface="Calibri"/>
                <a:cs typeface="Calibri"/>
              </a:rPr>
              <a:t>-1.11,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  <a:spcBef>
                <a:spcPts val="45"/>
              </a:spcBef>
            </a:pPr>
            <a:r>
              <a:rPr sz="3200" spc="-10" dirty="0">
                <a:latin typeface="Calibri"/>
                <a:cs typeface="Calibri"/>
              </a:rPr>
              <a:t>0.78,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04"/>
              </a:lnSpc>
            </a:pPr>
            <a:r>
              <a:rPr sz="3200" spc="-10" dirty="0">
                <a:latin typeface="Calibri"/>
                <a:cs typeface="Calibri"/>
              </a:rPr>
              <a:t>0.12,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spc="-10" dirty="0">
                <a:latin typeface="Calibri"/>
                <a:cs typeface="Calibri"/>
              </a:rPr>
              <a:t>0.55,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  <a:spcBef>
                <a:spcPts val="50"/>
              </a:spcBef>
            </a:pPr>
            <a:r>
              <a:rPr sz="3200" spc="-10" dirty="0">
                <a:latin typeface="Calibri"/>
                <a:cs typeface="Calibri"/>
              </a:rPr>
              <a:t>2.81,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04"/>
              </a:lnSpc>
            </a:pP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spc="-20" dirty="0">
                <a:latin typeface="Calibri"/>
                <a:cs typeface="Calibri"/>
              </a:rPr>
              <a:t>3.1,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spc="-20" dirty="0">
                <a:latin typeface="Calibri"/>
                <a:cs typeface="Calibri"/>
              </a:rPr>
              <a:t>1.5,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  <a:spcBef>
                <a:spcPts val="70"/>
              </a:spcBef>
            </a:pPr>
            <a:r>
              <a:rPr sz="3200" spc="-10" dirty="0">
                <a:latin typeface="Calibri"/>
                <a:cs typeface="Calibri"/>
              </a:rPr>
              <a:t>0.33,…]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loss</a:t>
            </a:r>
            <a:r>
              <a:rPr sz="32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1.25347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01594" y="86004"/>
            <a:ext cx="0" cy="5862955"/>
          </a:xfrm>
          <a:custGeom>
            <a:avLst/>
            <a:gdLst/>
            <a:ahLst/>
            <a:cxnLst/>
            <a:rect l="l" t="t" r="r" b="b"/>
            <a:pathLst>
              <a:path h="5862955">
                <a:moveTo>
                  <a:pt x="0" y="0"/>
                </a:moveTo>
                <a:lnTo>
                  <a:pt x="1" y="5862873"/>
                </a:lnTo>
              </a:path>
            </a:pathLst>
          </a:custGeom>
          <a:ln w="9525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77973" y="199645"/>
            <a:ext cx="27844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gradient</a:t>
            </a:r>
            <a:r>
              <a:rPr sz="3200" b="1" spc="-1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dL/dW: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77973" y="1175004"/>
            <a:ext cx="895350" cy="1491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9"/>
              </a:lnSpc>
              <a:spcBef>
                <a:spcPts val="100"/>
              </a:spcBef>
            </a:pP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[</a:t>
            </a:r>
            <a:r>
              <a:rPr sz="3200" b="1" spc="-20" dirty="0">
                <a:solidFill>
                  <a:srgbClr val="538234"/>
                </a:solidFill>
                <a:latin typeface="Calibri"/>
                <a:cs typeface="Calibri"/>
              </a:rPr>
              <a:t>-2.5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</a:pP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?,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?,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77973" y="4579621"/>
            <a:ext cx="721360" cy="1010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?,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?,…]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27100" y="114363"/>
            <a:ext cx="0" cy="5901055"/>
          </a:xfrm>
          <a:custGeom>
            <a:avLst/>
            <a:gdLst/>
            <a:ahLst/>
            <a:cxnLst/>
            <a:rect l="l" t="t" r="r" b="b"/>
            <a:pathLst>
              <a:path h="5901055">
                <a:moveTo>
                  <a:pt x="0" y="0"/>
                </a:moveTo>
                <a:lnTo>
                  <a:pt x="1" y="5900463"/>
                </a:lnTo>
              </a:path>
            </a:pathLst>
          </a:custGeom>
          <a:ln w="9525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8353971" y="3683076"/>
            <a:ext cx="3091180" cy="757555"/>
            <a:chOff x="8353971" y="3683076"/>
            <a:chExt cx="3091180" cy="75755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72856" y="3700272"/>
              <a:ext cx="3054096" cy="7223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363496" y="3692601"/>
              <a:ext cx="3072130" cy="738505"/>
            </a:xfrm>
            <a:custGeom>
              <a:avLst/>
              <a:gdLst/>
              <a:ahLst/>
              <a:cxnLst/>
              <a:rect l="l" t="t" r="r" b="b"/>
              <a:pathLst>
                <a:path w="3072129" h="738504">
                  <a:moveTo>
                    <a:pt x="0" y="0"/>
                  </a:moveTo>
                  <a:lnTo>
                    <a:pt x="3071551" y="0"/>
                  </a:lnTo>
                  <a:lnTo>
                    <a:pt x="3071551" y="738229"/>
                  </a:lnTo>
                  <a:lnTo>
                    <a:pt x="0" y="73822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5382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569555" y="2686392"/>
            <a:ext cx="4525010" cy="1986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121285">
              <a:lnSpc>
                <a:spcPts val="3229"/>
              </a:lnSpc>
              <a:spcBef>
                <a:spcPts val="625"/>
              </a:spcBef>
            </a:pPr>
            <a:r>
              <a:rPr sz="2700" spc="-10" dirty="0">
                <a:solidFill>
                  <a:srgbClr val="538234"/>
                </a:solidFill>
                <a:latin typeface="Calibri"/>
                <a:cs typeface="Calibri"/>
              </a:rPr>
              <a:t>(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1.25322</a:t>
            </a:r>
            <a:r>
              <a:rPr sz="27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7761D"/>
                </a:solidFill>
                <a:latin typeface="Calibri"/>
                <a:cs typeface="Calibri"/>
              </a:rPr>
              <a:t>-</a:t>
            </a:r>
            <a:r>
              <a:rPr sz="2700" spc="-45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1.25347</a:t>
            </a:r>
            <a:r>
              <a:rPr sz="2700" spc="-10" dirty="0">
                <a:solidFill>
                  <a:srgbClr val="538234"/>
                </a:solidFill>
                <a:latin typeface="Calibri"/>
                <a:cs typeface="Calibri"/>
              </a:rPr>
              <a:t>)/0.0001</a:t>
            </a:r>
            <a:endParaRPr sz="2700">
              <a:latin typeface="Calibri"/>
              <a:cs typeface="Calibri"/>
            </a:endParaRPr>
          </a:p>
          <a:p>
            <a:pPr marL="121285">
              <a:lnSpc>
                <a:spcPts val="3229"/>
              </a:lnSpc>
            </a:pPr>
            <a:r>
              <a:rPr sz="2700" dirty="0">
                <a:solidFill>
                  <a:srgbClr val="538234"/>
                </a:solidFill>
                <a:latin typeface="Calibri"/>
                <a:cs typeface="Calibri"/>
              </a:rPr>
              <a:t>=</a:t>
            </a:r>
            <a:r>
              <a:rPr sz="2700" spc="-5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538234"/>
                </a:solidFill>
                <a:latin typeface="Calibri"/>
                <a:cs typeface="Calibri"/>
              </a:rPr>
              <a:t>-</a:t>
            </a:r>
            <a:r>
              <a:rPr sz="2700" spc="-25" dirty="0">
                <a:solidFill>
                  <a:srgbClr val="538234"/>
                </a:solidFill>
                <a:latin typeface="Calibri"/>
                <a:cs typeface="Calibri"/>
              </a:rPr>
              <a:t>2.5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318345" y="1713052"/>
            <a:ext cx="114300" cy="958215"/>
          </a:xfrm>
          <a:custGeom>
            <a:avLst/>
            <a:gdLst/>
            <a:ahLst/>
            <a:cxnLst/>
            <a:rect l="l" t="t" r="r" b="b"/>
            <a:pathLst>
              <a:path w="114300" h="958214">
                <a:moveTo>
                  <a:pt x="76200" y="95250"/>
                </a:moveTo>
                <a:lnTo>
                  <a:pt x="38100" y="95250"/>
                </a:lnTo>
                <a:lnTo>
                  <a:pt x="38100" y="957808"/>
                </a:lnTo>
                <a:lnTo>
                  <a:pt x="76200" y="957808"/>
                </a:lnTo>
                <a:lnTo>
                  <a:pt x="76200" y="95250"/>
                </a:lnTo>
                <a:close/>
              </a:path>
              <a:path w="114300" h="958214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958214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17430" y="135636"/>
            <a:ext cx="28136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W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+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h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(first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dim)</a:t>
            </a:r>
            <a:r>
              <a:rPr sz="3200" b="1" spc="-2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2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xfrm>
            <a:off x="915998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15" name="object 15"/>
          <p:cNvSpPr txBox="1"/>
          <p:nvPr/>
        </p:nvSpPr>
        <p:spPr>
          <a:xfrm>
            <a:off x="3317430" y="1110997"/>
            <a:ext cx="2498725" cy="4896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9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[0.34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0.0001</a:t>
            </a:r>
            <a:r>
              <a:rPr sz="3200" spc="-10" dirty="0">
                <a:latin typeface="Calibri"/>
                <a:cs typeface="Calibri"/>
              </a:rPr>
              <a:t>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</a:pPr>
            <a:r>
              <a:rPr sz="3200" spc="-10" dirty="0">
                <a:latin typeface="Calibri"/>
                <a:cs typeface="Calibri"/>
              </a:rPr>
              <a:t>-1.11,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  <a:spcBef>
                <a:spcPts val="45"/>
              </a:spcBef>
            </a:pPr>
            <a:r>
              <a:rPr sz="3200" spc="-10" dirty="0">
                <a:latin typeface="Calibri"/>
                <a:cs typeface="Calibri"/>
              </a:rPr>
              <a:t>0.78,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04"/>
              </a:lnSpc>
            </a:pPr>
            <a:r>
              <a:rPr sz="3200" spc="-10" dirty="0">
                <a:latin typeface="Calibri"/>
                <a:cs typeface="Calibri"/>
              </a:rPr>
              <a:t>0.12,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spc="-10" dirty="0">
                <a:latin typeface="Calibri"/>
                <a:cs typeface="Calibri"/>
              </a:rPr>
              <a:t>0.55,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  <a:spcBef>
                <a:spcPts val="50"/>
              </a:spcBef>
            </a:pPr>
            <a:r>
              <a:rPr sz="3200" spc="-10" dirty="0">
                <a:latin typeface="Calibri"/>
                <a:cs typeface="Calibri"/>
              </a:rPr>
              <a:t>2.81,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04"/>
              </a:lnSpc>
            </a:pP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spc="-20" dirty="0">
                <a:latin typeface="Calibri"/>
                <a:cs typeface="Calibri"/>
              </a:rPr>
              <a:t>3.1,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spc="-20" dirty="0">
                <a:latin typeface="Calibri"/>
                <a:cs typeface="Calibri"/>
              </a:rPr>
              <a:t>1.5,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  <a:spcBef>
                <a:spcPts val="70"/>
              </a:spcBef>
            </a:pPr>
            <a:r>
              <a:rPr sz="3200" spc="-10" dirty="0">
                <a:latin typeface="Calibri"/>
                <a:cs typeface="Calibri"/>
              </a:rPr>
              <a:t>0.33,…]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loss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1.25322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77973" y="199645"/>
            <a:ext cx="27844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gradient</a:t>
            </a:r>
            <a:r>
              <a:rPr sz="3200" b="1" spc="-1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dL/dW: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77973" y="1175004"/>
            <a:ext cx="890905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9"/>
              </a:lnSpc>
              <a:spcBef>
                <a:spcPts val="100"/>
              </a:spcBef>
            </a:pP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[-2.5,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</a:pP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?,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  <a:spcBef>
                <a:spcPts val="45"/>
              </a:spcBef>
            </a:pP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?,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04"/>
              </a:lnSpc>
            </a:pP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?,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?,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  <a:spcBef>
                <a:spcPts val="50"/>
              </a:spcBef>
            </a:pP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?,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04"/>
              </a:lnSpc>
            </a:pP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?,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?,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?,…]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1798" y="135636"/>
            <a:ext cx="18300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current</a:t>
            </a:r>
            <a:r>
              <a:rPr sz="3200" b="1" spc="-11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W: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1798" y="1110997"/>
            <a:ext cx="2106930" cy="4896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9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[0.34,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</a:pPr>
            <a:r>
              <a:rPr sz="3200" spc="-10" dirty="0">
                <a:latin typeface="Calibri"/>
                <a:cs typeface="Calibri"/>
              </a:rPr>
              <a:t>-1.11,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  <a:spcBef>
                <a:spcPts val="45"/>
              </a:spcBef>
            </a:pPr>
            <a:r>
              <a:rPr sz="3200" spc="-10" dirty="0">
                <a:latin typeface="Calibri"/>
                <a:cs typeface="Calibri"/>
              </a:rPr>
              <a:t>0.78,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04"/>
              </a:lnSpc>
            </a:pPr>
            <a:r>
              <a:rPr sz="3200" spc="-10" dirty="0">
                <a:latin typeface="Calibri"/>
                <a:cs typeface="Calibri"/>
              </a:rPr>
              <a:t>0.12,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spc="-10" dirty="0">
                <a:latin typeface="Calibri"/>
                <a:cs typeface="Calibri"/>
              </a:rPr>
              <a:t>0.55,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  <a:spcBef>
                <a:spcPts val="50"/>
              </a:spcBef>
            </a:pPr>
            <a:r>
              <a:rPr sz="3200" spc="-10" dirty="0">
                <a:latin typeface="Calibri"/>
                <a:cs typeface="Calibri"/>
              </a:rPr>
              <a:t>2.81,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04"/>
              </a:lnSpc>
            </a:pP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spc="-20" dirty="0">
                <a:latin typeface="Calibri"/>
                <a:cs typeface="Calibri"/>
              </a:rPr>
              <a:t>3.1,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spc="-20" dirty="0">
                <a:latin typeface="Calibri"/>
                <a:cs typeface="Calibri"/>
              </a:rPr>
              <a:t>1.5,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  <a:spcBef>
                <a:spcPts val="70"/>
              </a:spcBef>
            </a:pPr>
            <a:r>
              <a:rPr sz="3200" spc="-10" dirty="0">
                <a:latin typeface="Calibri"/>
                <a:cs typeface="Calibri"/>
              </a:rPr>
              <a:t>0.33,…]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loss</a:t>
            </a:r>
            <a:r>
              <a:rPr sz="32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1.25347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01594" y="86004"/>
            <a:ext cx="0" cy="5862955"/>
          </a:xfrm>
          <a:custGeom>
            <a:avLst/>
            <a:gdLst/>
            <a:ahLst/>
            <a:cxnLst/>
            <a:rect l="l" t="t" r="r" b="b"/>
            <a:pathLst>
              <a:path h="5862955">
                <a:moveTo>
                  <a:pt x="0" y="0"/>
                </a:moveTo>
                <a:lnTo>
                  <a:pt x="1" y="5862873"/>
                </a:lnTo>
              </a:path>
            </a:pathLst>
          </a:custGeom>
          <a:ln w="9525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17430" y="135636"/>
            <a:ext cx="33394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W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+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h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(second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dim)</a:t>
            </a:r>
            <a:r>
              <a:rPr sz="3200" b="1" spc="-1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17430" y="1110997"/>
            <a:ext cx="2498725" cy="4896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9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[0.34,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</a:pP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dirty="0">
                <a:latin typeface="Calibri"/>
                <a:cs typeface="Calibri"/>
              </a:rPr>
              <a:t>1.11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0.0001</a:t>
            </a:r>
            <a:r>
              <a:rPr sz="3200" spc="-10" dirty="0">
                <a:latin typeface="Calibri"/>
                <a:cs typeface="Calibri"/>
              </a:rPr>
              <a:t>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  <a:spcBef>
                <a:spcPts val="45"/>
              </a:spcBef>
            </a:pPr>
            <a:r>
              <a:rPr sz="3200" spc="-10" dirty="0">
                <a:latin typeface="Calibri"/>
                <a:cs typeface="Calibri"/>
              </a:rPr>
              <a:t>0.78,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04"/>
              </a:lnSpc>
            </a:pPr>
            <a:r>
              <a:rPr sz="3200" spc="-10" dirty="0">
                <a:latin typeface="Calibri"/>
                <a:cs typeface="Calibri"/>
              </a:rPr>
              <a:t>0.12,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spc="-10" dirty="0">
                <a:latin typeface="Calibri"/>
                <a:cs typeface="Calibri"/>
              </a:rPr>
              <a:t>0.55,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  <a:spcBef>
                <a:spcPts val="50"/>
              </a:spcBef>
            </a:pPr>
            <a:r>
              <a:rPr sz="3200" spc="-10" dirty="0">
                <a:latin typeface="Calibri"/>
                <a:cs typeface="Calibri"/>
              </a:rPr>
              <a:t>2.81,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04"/>
              </a:lnSpc>
            </a:pP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spc="-20" dirty="0">
                <a:latin typeface="Calibri"/>
                <a:cs typeface="Calibri"/>
              </a:rPr>
              <a:t>3.1,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spc="-20" dirty="0">
                <a:latin typeface="Calibri"/>
                <a:cs typeface="Calibri"/>
              </a:rPr>
              <a:t>1.5,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  <a:spcBef>
                <a:spcPts val="70"/>
              </a:spcBef>
            </a:pPr>
            <a:r>
              <a:rPr sz="3200" spc="-10" dirty="0">
                <a:latin typeface="Calibri"/>
                <a:cs typeface="Calibri"/>
              </a:rPr>
              <a:t>0.33,…]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loss</a:t>
            </a:r>
            <a:r>
              <a:rPr sz="32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1.25353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30249" y="114363"/>
            <a:ext cx="0" cy="5901055"/>
          </a:xfrm>
          <a:custGeom>
            <a:avLst/>
            <a:gdLst/>
            <a:ahLst/>
            <a:cxnLst/>
            <a:rect l="l" t="t" r="r" b="b"/>
            <a:pathLst>
              <a:path h="5901055">
                <a:moveTo>
                  <a:pt x="0" y="0"/>
                </a:moveTo>
                <a:lnTo>
                  <a:pt x="1" y="5900463"/>
                </a:lnTo>
              </a:path>
            </a:pathLst>
          </a:custGeom>
          <a:ln w="9525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2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xfrm>
            <a:off x="915998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77973" y="199645"/>
            <a:ext cx="27844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gradient</a:t>
            </a:r>
            <a:r>
              <a:rPr sz="3200" b="1" spc="-1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dL/dW: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77973" y="1175004"/>
            <a:ext cx="890905" cy="197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9"/>
              </a:lnSpc>
              <a:spcBef>
                <a:spcPts val="100"/>
              </a:spcBef>
            </a:pP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[-2.5,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</a:pPr>
            <a:r>
              <a:rPr sz="3200" b="1" spc="-20" dirty="0">
                <a:solidFill>
                  <a:srgbClr val="538234"/>
                </a:solidFill>
                <a:latin typeface="Calibri"/>
                <a:cs typeface="Calibri"/>
              </a:rPr>
              <a:t>0.6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  <a:spcBef>
                <a:spcPts val="45"/>
              </a:spcBef>
            </a:pP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?,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</a:pP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?,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90673" y="3151775"/>
            <a:ext cx="292100" cy="195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85"/>
              </a:lnSpc>
            </a:pP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?,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3829"/>
              </a:lnSpc>
              <a:spcBef>
                <a:spcPts val="45"/>
              </a:spcBef>
            </a:pP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?,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3804"/>
              </a:lnSpc>
            </a:pP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?,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3815"/>
              </a:lnSpc>
            </a:pP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?,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77973" y="5076445"/>
            <a:ext cx="7213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?,…]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569555" y="3218827"/>
            <a:ext cx="4525010" cy="1986280"/>
            <a:chOff x="7569555" y="3218827"/>
            <a:chExt cx="4525010" cy="1986280"/>
          </a:xfrm>
        </p:grpSpPr>
        <p:sp>
          <p:nvSpPr>
            <p:cNvPr id="7" name="object 7"/>
            <p:cNvSpPr/>
            <p:nvPr/>
          </p:nvSpPr>
          <p:spPr>
            <a:xfrm>
              <a:off x="7569555" y="3218827"/>
              <a:ext cx="4525010" cy="1986280"/>
            </a:xfrm>
            <a:custGeom>
              <a:avLst/>
              <a:gdLst/>
              <a:ahLst/>
              <a:cxnLst/>
              <a:rect l="l" t="t" r="r" b="b"/>
              <a:pathLst>
                <a:path w="4525009" h="1986279">
                  <a:moveTo>
                    <a:pt x="4524832" y="0"/>
                  </a:moveTo>
                  <a:lnTo>
                    <a:pt x="0" y="0"/>
                  </a:lnTo>
                  <a:lnTo>
                    <a:pt x="0" y="1985873"/>
                  </a:lnTo>
                  <a:lnTo>
                    <a:pt x="4524832" y="1985873"/>
                  </a:lnTo>
                  <a:lnTo>
                    <a:pt x="4524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72856" y="4221480"/>
              <a:ext cx="3054096" cy="7223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363496" y="4213466"/>
              <a:ext cx="3072130" cy="738505"/>
            </a:xfrm>
            <a:custGeom>
              <a:avLst/>
              <a:gdLst/>
              <a:ahLst/>
              <a:cxnLst/>
              <a:rect l="l" t="t" r="r" b="b"/>
              <a:pathLst>
                <a:path w="3072129" h="738504">
                  <a:moveTo>
                    <a:pt x="0" y="0"/>
                  </a:moveTo>
                  <a:lnTo>
                    <a:pt x="3071551" y="0"/>
                  </a:lnTo>
                  <a:lnTo>
                    <a:pt x="3071551" y="738229"/>
                  </a:lnTo>
                  <a:lnTo>
                    <a:pt x="0" y="73822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5382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71798" y="135636"/>
            <a:ext cx="18300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current</a:t>
            </a:r>
            <a:r>
              <a:rPr sz="3200" b="1" spc="-11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W: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1798" y="1110997"/>
            <a:ext cx="2106930" cy="4896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9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[0.34,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</a:pPr>
            <a:r>
              <a:rPr sz="3200" spc="-10" dirty="0">
                <a:latin typeface="Calibri"/>
                <a:cs typeface="Calibri"/>
              </a:rPr>
              <a:t>-1.11,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  <a:spcBef>
                <a:spcPts val="45"/>
              </a:spcBef>
            </a:pPr>
            <a:r>
              <a:rPr sz="3200" spc="-10" dirty="0">
                <a:latin typeface="Calibri"/>
                <a:cs typeface="Calibri"/>
              </a:rPr>
              <a:t>0.78,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04"/>
              </a:lnSpc>
            </a:pPr>
            <a:r>
              <a:rPr sz="3200" spc="-10" dirty="0">
                <a:latin typeface="Calibri"/>
                <a:cs typeface="Calibri"/>
              </a:rPr>
              <a:t>0.12,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spc="-10" dirty="0">
                <a:latin typeface="Calibri"/>
                <a:cs typeface="Calibri"/>
              </a:rPr>
              <a:t>0.55,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  <a:spcBef>
                <a:spcPts val="50"/>
              </a:spcBef>
            </a:pPr>
            <a:r>
              <a:rPr sz="3200" spc="-10" dirty="0">
                <a:latin typeface="Calibri"/>
                <a:cs typeface="Calibri"/>
              </a:rPr>
              <a:t>2.81,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04"/>
              </a:lnSpc>
            </a:pP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spc="-20" dirty="0">
                <a:latin typeface="Calibri"/>
                <a:cs typeface="Calibri"/>
              </a:rPr>
              <a:t>3.1,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spc="-20" dirty="0">
                <a:latin typeface="Calibri"/>
                <a:cs typeface="Calibri"/>
              </a:rPr>
              <a:t>1.5,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  <a:spcBef>
                <a:spcPts val="70"/>
              </a:spcBef>
            </a:pPr>
            <a:r>
              <a:rPr sz="3200" spc="-10" dirty="0">
                <a:latin typeface="Calibri"/>
                <a:cs typeface="Calibri"/>
              </a:rPr>
              <a:t>0.33,…]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loss</a:t>
            </a:r>
            <a:r>
              <a:rPr sz="32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1.25347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01594" y="86004"/>
            <a:ext cx="0" cy="5862955"/>
          </a:xfrm>
          <a:custGeom>
            <a:avLst/>
            <a:gdLst/>
            <a:ahLst/>
            <a:cxnLst/>
            <a:rect l="l" t="t" r="r" b="b"/>
            <a:pathLst>
              <a:path h="5862955">
                <a:moveTo>
                  <a:pt x="0" y="0"/>
                </a:moveTo>
                <a:lnTo>
                  <a:pt x="1" y="5862873"/>
                </a:lnTo>
              </a:path>
            </a:pathLst>
          </a:custGeom>
          <a:ln w="9525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317430" y="135636"/>
            <a:ext cx="33394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W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+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h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(second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dim)</a:t>
            </a:r>
            <a:r>
              <a:rPr sz="3200" b="1" spc="-1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17430" y="1110997"/>
            <a:ext cx="2498725" cy="4896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9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[0.34,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</a:pP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dirty="0">
                <a:latin typeface="Calibri"/>
                <a:cs typeface="Calibri"/>
              </a:rPr>
              <a:t>1.11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0.0001</a:t>
            </a:r>
            <a:r>
              <a:rPr sz="3200" spc="-10" dirty="0">
                <a:latin typeface="Calibri"/>
                <a:cs typeface="Calibri"/>
              </a:rPr>
              <a:t>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  <a:spcBef>
                <a:spcPts val="45"/>
              </a:spcBef>
            </a:pPr>
            <a:r>
              <a:rPr sz="3200" spc="-10" dirty="0">
                <a:latin typeface="Calibri"/>
                <a:cs typeface="Calibri"/>
              </a:rPr>
              <a:t>0.78,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04"/>
              </a:lnSpc>
            </a:pPr>
            <a:r>
              <a:rPr sz="3200" spc="-10" dirty="0">
                <a:latin typeface="Calibri"/>
                <a:cs typeface="Calibri"/>
              </a:rPr>
              <a:t>0.12,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spc="-10" dirty="0">
                <a:latin typeface="Calibri"/>
                <a:cs typeface="Calibri"/>
              </a:rPr>
              <a:t>0.55,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  <a:spcBef>
                <a:spcPts val="50"/>
              </a:spcBef>
            </a:pPr>
            <a:r>
              <a:rPr sz="3200" spc="-10" dirty="0">
                <a:latin typeface="Calibri"/>
                <a:cs typeface="Calibri"/>
              </a:rPr>
              <a:t>2.81,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04"/>
              </a:lnSpc>
            </a:pP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spc="-20" dirty="0">
                <a:latin typeface="Calibri"/>
                <a:cs typeface="Calibri"/>
              </a:rPr>
              <a:t>3.1,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spc="-20" dirty="0">
                <a:latin typeface="Calibri"/>
                <a:cs typeface="Calibri"/>
              </a:rPr>
              <a:t>1.5,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  <a:spcBef>
                <a:spcPts val="70"/>
              </a:spcBef>
            </a:pPr>
            <a:r>
              <a:rPr sz="3200" spc="-10" dirty="0">
                <a:latin typeface="Calibri"/>
                <a:cs typeface="Calibri"/>
              </a:rPr>
              <a:t>0.33,…]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loss</a:t>
            </a:r>
            <a:r>
              <a:rPr sz="32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1.25353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30249" y="114363"/>
            <a:ext cx="0" cy="5901055"/>
          </a:xfrm>
          <a:custGeom>
            <a:avLst/>
            <a:gdLst/>
            <a:ahLst/>
            <a:cxnLst/>
            <a:rect l="l" t="t" r="r" b="b"/>
            <a:pathLst>
              <a:path h="5901055">
                <a:moveTo>
                  <a:pt x="0" y="0"/>
                </a:moveTo>
                <a:lnTo>
                  <a:pt x="1" y="5900463"/>
                </a:lnTo>
              </a:path>
            </a:pathLst>
          </a:custGeom>
          <a:ln w="9525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569555" y="3218827"/>
            <a:ext cx="4525010" cy="1986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121285">
              <a:lnSpc>
                <a:spcPts val="3229"/>
              </a:lnSpc>
              <a:spcBef>
                <a:spcPts val="535"/>
              </a:spcBef>
            </a:pPr>
            <a:r>
              <a:rPr sz="2700" spc="-10" dirty="0">
                <a:solidFill>
                  <a:srgbClr val="538234"/>
                </a:solidFill>
                <a:latin typeface="Calibri"/>
                <a:cs typeface="Calibri"/>
              </a:rPr>
              <a:t>(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1.25353</a:t>
            </a:r>
            <a:r>
              <a:rPr sz="27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7761D"/>
                </a:solidFill>
                <a:latin typeface="Calibri"/>
                <a:cs typeface="Calibri"/>
              </a:rPr>
              <a:t>-</a:t>
            </a:r>
            <a:r>
              <a:rPr sz="2700" spc="-45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1.25347</a:t>
            </a:r>
            <a:r>
              <a:rPr sz="2700" spc="-10" dirty="0">
                <a:solidFill>
                  <a:srgbClr val="538234"/>
                </a:solidFill>
                <a:latin typeface="Calibri"/>
                <a:cs typeface="Calibri"/>
              </a:rPr>
              <a:t>)/0.0001</a:t>
            </a:r>
            <a:endParaRPr sz="2700">
              <a:latin typeface="Calibri"/>
              <a:cs typeface="Calibri"/>
            </a:endParaRPr>
          </a:p>
          <a:p>
            <a:pPr marL="121285">
              <a:lnSpc>
                <a:spcPts val="3229"/>
              </a:lnSpc>
            </a:pPr>
            <a:r>
              <a:rPr sz="2700" dirty="0">
                <a:solidFill>
                  <a:srgbClr val="538234"/>
                </a:solidFill>
                <a:latin typeface="Calibri"/>
                <a:cs typeface="Calibri"/>
              </a:rPr>
              <a:t>=</a:t>
            </a:r>
            <a:r>
              <a:rPr sz="2700" spc="-50" dirty="0">
                <a:solidFill>
                  <a:srgbClr val="538234"/>
                </a:solidFill>
                <a:latin typeface="Calibri"/>
                <a:cs typeface="Calibri"/>
              </a:rPr>
              <a:t> </a:t>
            </a:r>
            <a:r>
              <a:rPr sz="2700" spc="-25" dirty="0">
                <a:solidFill>
                  <a:srgbClr val="538234"/>
                </a:solidFill>
                <a:latin typeface="Calibri"/>
                <a:cs typeface="Calibri"/>
              </a:rPr>
              <a:t>0.6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156306" y="2233904"/>
            <a:ext cx="114300" cy="958215"/>
          </a:xfrm>
          <a:custGeom>
            <a:avLst/>
            <a:gdLst/>
            <a:ahLst/>
            <a:cxnLst/>
            <a:rect l="l" t="t" r="r" b="b"/>
            <a:pathLst>
              <a:path w="114300" h="958214">
                <a:moveTo>
                  <a:pt x="76200" y="95250"/>
                </a:moveTo>
                <a:lnTo>
                  <a:pt x="38100" y="95250"/>
                </a:lnTo>
                <a:lnTo>
                  <a:pt x="38087" y="957821"/>
                </a:lnTo>
                <a:lnTo>
                  <a:pt x="76187" y="957821"/>
                </a:lnTo>
                <a:lnTo>
                  <a:pt x="76200" y="95250"/>
                </a:lnTo>
                <a:close/>
              </a:path>
              <a:path w="114300" h="958214">
                <a:moveTo>
                  <a:pt x="57150" y="0"/>
                </a:moveTo>
                <a:lnTo>
                  <a:pt x="0" y="114300"/>
                </a:lnTo>
                <a:lnTo>
                  <a:pt x="38099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958214">
                <a:moveTo>
                  <a:pt x="104775" y="95250"/>
                </a:moveTo>
                <a:lnTo>
                  <a:pt x="76200" y="95250"/>
                </a:lnTo>
                <a:lnTo>
                  <a:pt x="76199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2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915998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56FE-0D55-D047-9C6B-1AB58CABE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8F354C-2EAE-8344-843D-12A8864707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8000" y="1023874"/>
                <a:ext cx="9652000" cy="1873077"/>
              </a:xfrm>
            </p:spPr>
            <p:txBody>
              <a:bodyPr/>
              <a:lstStyle/>
              <a:p>
                <a:pPr marL="457189" indent="-457189">
                  <a:buFont typeface="Arial" panose="020B0604020202020204" pitchFamily="34" charset="0"/>
                  <a:buChar char="•"/>
                </a:pPr>
                <a:r>
                  <a:rPr lang="en-US" dirty="0"/>
                  <a:t>Goal: find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to minimize loss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en-US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pPr marL="457189" indent="-457189">
                  <a:buFont typeface="Arial" panose="020B0604020202020204" pitchFamily="34" charset="0"/>
                  <a:buChar char="•"/>
                </a:pPr>
                <a:r>
                  <a:rPr lang="en-US" dirty="0"/>
                  <a:t>Start with some initial estimate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marL="457189" indent="-457189">
                  <a:buFont typeface="Arial" panose="020B0604020202020204" pitchFamily="34" charset="0"/>
                  <a:buChar char="•"/>
                </a:pPr>
                <a:r>
                  <a:rPr lang="en-US" dirty="0"/>
                  <a:t>Repeat until convergence: </a:t>
                </a:r>
              </a:p>
              <a:p>
                <a:pPr marL="857229" lvl="1" indent="-457189">
                  <a:buFont typeface="Arial" panose="020B0604020202020204" pitchFamily="34" charset="0"/>
                  <a:buChar char="•"/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</a:t>
                </a:r>
                <a:r>
                  <a:rPr lang="en-US" i="1" dirty="0"/>
                  <a:t>gradient</a:t>
                </a:r>
                <a:r>
                  <a:rPr lang="en-US" dirty="0"/>
                  <a:t> of the loss </a:t>
                </a:r>
                <a:r>
                  <a:rPr lang="en-US" dirty="0" err="1"/>
                  <a:t>w.r.t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pPr marL="857229" lvl="1" indent="-457189">
                  <a:buFont typeface="Arial" panose="020B0604020202020204" pitchFamily="34" charset="0"/>
                  <a:buChar char="•"/>
                </a:pPr>
                <a:r>
                  <a:rPr lang="en-US" dirty="0"/>
                  <a:t>Take a small step in the </a:t>
                </a:r>
                <a:r>
                  <a:rPr lang="en-US" i="1" dirty="0"/>
                  <a:t>opposite</a:t>
                </a:r>
                <a:r>
                  <a:rPr lang="en-US" dirty="0"/>
                  <a:t> direction: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𝜂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8F354C-2EAE-8344-843D-12A8864707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00" y="1023874"/>
                <a:ext cx="9652000" cy="1873077"/>
              </a:xfrm>
              <a:blipFill>
                <a:blip r:embed="rId2"/>
                <a:stretch>
                  <a:fillRect l="-2083" t="-4886" b="-684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934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56FE-0D55-D047-9C6B-1AB58CABE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1BB653-F4DD-7243-9EA5-486246FA7098}"/>
                  </a:ext>
                </a:extLst>
              </p:cNvPr>
              <p:cNvSpPr txBox="1"/>
              <p:nvPr/>
            </p:nvSpPr>
            <p:spPr>
              <a:xfrm>
                <a:off x="1946092" y="5843298"/>
                <a:ext cx="514307" cy="3679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baseline="-250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1BB653-F4DD-7243-9EA5-486246FA7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092" y="5843298"/>
                <a:ext cx="514307" cy="3679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BB3D9F-723B-F844-837C-9887E26C154E}"/>
                  </a:ext>
                </a:extLst>
              </p:cNvPr>
              <p:cNvSpPr txBox="1"/>
              <p:nvPr/>
            </p:nvSpPr>
            <p:spPr>
              <a:xfrm>
                <a:off x="9194167" y="3590327"/>
                <a:ext cx="519245" cy="3684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aseline="-250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BB3D9F-723B-F844-837C-9887E26C1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167" y="3590327"/>
                <a:ext cx="519245" cy="3684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40BFF9-B040-FF46-AC84-42A61CA76D04}"/>
              </a:ext>
            </a:extLst>
          </p:cNvPr>
          <p:cNvCxnSpPr>
            <a:cxnSpLocks/>
          </p:cNvCxnSpPr>
          <p:nvPr/>
        </p:nvCxnSpPr>
        <p:spPr bwMode="auto">
          <a:xfrm flipV="1">
            <a:off x="4596863" y="1031377"/>
            <a:ext cx="0" cy="2743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CE42E2F-6400-CB4C-9A46-3F25EB29F850}"/>
              </a:ext>
            </a:extLst>
          </p:cNvPr>
          <p:cNvCxnSpPr>
            <a:cxnSpLocks/>
          </p:cNvCxnSpPr>
          <p:nvPr/>
        </p:nvCxnSpPr>
        <p:spPr bwMode="auto">
          <a:xfrm flipH="1">
            <a:off x="2463263" y="3774577"/>
            <a:ext cx="2133600" cy="2133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0B6E64B-5625-AD41-9E28-66E8CB480C09}"/>
              </a:ext>
            </a:extLst>
          </p:cNvPr>
          <p:cNvCxnSpPr>
            <a:cxnSpLocks/>
          </p:cNvCxnSpPr>
          <p:nvPr/>
        </p:nvCxnSpPr>
        <p:spPr bwMode="auto">
          <a:xfrm>
            <a:off x="4596863" y="3774577"/>
            <a:ext cx="4572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D651B1B-C17C-3345-8E9F-376C23892B42}"/>
              </a:ext>
            </a:extLst>
          </p:cNvPr>
          <p:cNvCxnSpPr>
            <a:cxnSpLocks/>
          </p:cNvCxnSpPr>
          <p:nvPr/>
        </p:nvCxnSpPr>
        <p:spPr bwMode="auto">
          <a:xfrm>
            <a:off x="5804492" y="2860976"/>
            <a:ext cx="11571" cy="23995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A17099-D3FE-7541-A563-081DFED2038F}"/>
              </a:ext>
            </a:extLst>
          </p:cNvPr>
          <p:cNvGrpSpPr/>
          <p:nvPr/>
        </p:nvGrpSpPr>
        <p:grpSpPr>
          <a:xfrm>
            <a:off x="4158712" y="4704129"/>
            <a:ext cx="3314699" cy="1188900"/>
            <a:chOff x="3200400" y="4495800"/>
            <a:chExt cx="4267200" cy="1530538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3B285C7-C279-DF4F-8C99-7233E8D532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00400" y="6019800"/>
              <a:ext cx="2743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C65019E-834C-8A45-821D-32C8BDB9430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943600" y="4502338"/>
              <a:ext cx="1485899" cy="152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DF3B099-35F2-884D-9CAD-4AB44C206FE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200400" y="4495800"/>
              <a:ext cx="1485899" cy="152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2949E93-682D-8540-A5DC-3B5024CA469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24400" y="4495800"/>
              <a:ext cx="2743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Freeform 30">
            <a:extLst>
              <a:ext uri="{FF2B5EF4-FFF2-40B4-BE49-F238E27FC236}">
                <a16:creationId xmlns:a16="http://schemas.microsoft.com/office/drawing/2014/main" id="{1400C9C1-F0CF-E94B-8DD5-DFE0489CF132}"/>
              </a:ext>
            </a:extLst>
          </p:cNvPr>
          <p:cNvSpPr/>
          <p:nvPr/>
        </p:nvSpPr>
        <p:spPr bwMode="auto">
          <a:xfrm>
            <a:off x="4152364" y="2428383"/>
            <a:ext cx="1154649" cy="1171715"/>
          </a:xfrm>
          <a:custGeom>
            <a:avLst/>
            <a:gdLst>
              <a:gd name="connsiteX0" fmla="*/ 0 w 1739900"/>
              <a:gd name="connsiteY0" fmla="*/ 2006600 h 2006600"/>
              <a:gd name="connsiteX1" fmla="*/ 1168400 w 1739900"/>
              <a:gd name="connsiteY1" fmla="*/ 1219200 h 2006600"/>
              <a:gd name="connsiteX2" fmla="*/ 1739900 w 1739900"/>
              <a:gd name="connsiteY2" fmla="*/ 0 h 2006600"/>
              <a:gd name="connsiteX0" fmla="*/ 0 w 1739900"/>
              <a:gd name="connsiteY0" fmla="*/ 2006600 h 2006600"/>
              <a:gd name="connsiteX1" fmla="*/ 1087349 w 1739900"/>
              <a:gd name="connsiteY1" fmla="*/ 1170046 h 2006600"/>
              <a:gd name="connsiteX2" fmla="*/ 1739900 w 1739900"/>
              <a:gd name="connsiteY2" fmla="*/ 0 h 2006600"/>
              <a:gd name="connsiteX0" fmla="*/ 0 w 1739900"/>
              <a:gd name="connsiteY0" fmla="*/ 2006600 h 2006600"/>
              <a:gd name="connsiteX1" fmla="*/ 1087349 w 1739900"/>
              <a:gd name="connsiteY1" fmla="*/ 1170046 h 2006600"/>
              <a:gd name="connsiteX2" fmla="*/ 1739900 w 1739900"/>
              <a:gd name="connsiteY2" fmla="*/ 0 h 200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2006600">
                <a:moveTo>
                  <a:pt x="0" y="2006600"/>
                </a:moveTo>
                <a:cubicBezTo>
                  <a:pt x="439208" y="1780116"/>
                  <a:pt x="837892" y="1479902"/>
                  <a:pt x="1087349" y="1170046"/>
                </a:cubicBezTo>
                <a:cubicBezTo>
                  <a:pt x="1336806" y="860190"/>
                  <a:pt x="1599141" y="442383"/>
                  <a:pt x="173990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377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66BA795B-F274-E641-818D-9427CB0CB614}"/>
              </a:ext>
            </a:extLst>
          </p:cNvPr>
          <p:cNvSpPr/>
          <p:nvPr/>
        </p:nvSpPr>
        <p:spPr bwMode="auto">
          <a:xfrm>
            <a:off x="4152363" y="3332374"/>
            <a:ext cx="2130752" cy="306343"/>
          </a:xfrm>
          <a:custGeom>
            <a:avLst/>
            <a:gdLst>
              <a:gd name="connsiteX0" fmla="*/ 0 w 1739900"/>
              <a:gd name="connsiteY0" fmla="*/ 2006600 h 2006600"/>
              <a:gd name="connsiteX1" fmla="*/ 1168400 w 1739900"/>
              <a:gd name="connsiteY1" fmla="*/ 1219200 h 2006600"/>
              <a:gd name="connsiteX2" fmla="*/ 1739900 w 1739900"/>
              <a:gd name="connsiteY2" fmla="*/ 0 h 2006600"/>
              <a:gd name="connsiteX0" fmla="*/ 0 w 3073400"/>
              <a:gd name="connsiteY0" fmla="*/ 819362 h 819362"/>
              <a:gd name="connsiteX1" fmla="*/ 1168400 w 3073400"/>
              <a:gd name="connsiteY1" fmla="*/ 31962 h 819362"/>
              <a:gd name="connsiteX2" fmla="*/ 3073400 w 3073400"/>
              <a:gd name="connsiteY2" fmla="*/ 0 h 819362"/>
              <a:gd name="connsiteX0" fmla="*/ 0 w 3073400"/>
              <a:gd name="connsiteY0" fmla="*/ 819362 h 1007981"/>
              <a:gd name="connsiteX1" fmla="*/ 1778000 w 3073400"/>
              <a:gd name="connsiteY1" fmla="*/ 985097 h 1007981"/>
              <a:gd name="connsiteX2" fmla="*/ 3073400 w 3073400"/>
              <a:gd name="connsiteY2" fmla="*/ 0 h 1007981"/>
              <a:gd name="connsiteX0" fmla="*/ 0 w 3098800"/>
              <a:gd name="connsiteY0" fmla="*/ 568537 h 993552"/>
              <a:gd name="connsiteX1" fmla="*/ 1803400 w 3098800"/>
              <a:gd name="connsiteY1" fmla="*/ 985097 h 993552"/>
              <a:gd name="connsiteX2" fmla="*/ 3098800 w 3098800"/>
              <a:gd name="connsiteY2" fmla="*/ 0 h 993552"/>
              <a:gd name="connsiteX0" fmla="*/ 0 w 3098800"/>
              <a:gd name="connsiteY0" fmla="*/ 568537 h 1001603"/>
              <a:gd name="connsiteX1" fmla="*/ 1803400 w 3098800"/>
              <a:gd name="connsiteY1" fmla="*/ 985097 h 1001603"/>
              <a:gd name="connsiteX2" fmla="*/ 3098800 w 3098800"/>
              <a:gd name="connsiteY2" fmla="*/ 0 h 1001603"/>
              <a:gd name="connsiteX0" fmla="*/ 0 w 3098800"/>
              <a:gd name="connsiteY0" fmla="*/ 568537 h 1115025"/>
              <a:gd name="connsiteX1" fmla="*/ 2451100 w 3098800"/>
              <a:gd name="connsiteY1" fmla="*/ 1102149 h 1115025"/>
              <a:gd name="connsiteX2" fmla="*/ 3098800 w 3098800"/>
              <a:gd name="connsiteY2" fmla="*/ 0 h 1115025"/>
              <a:gd name="connsiteX0" fmla="*/ 0 w 3098800"/>
              <a:gd name="connsiteY0" fmla="*/ 568537 h 860218"/>
              <a:gd name="connsiteX1" fmla="*/ 1587500 w 3098800"/>
              <a:gd name="connsiteY1" fmla="*/ 834603 h 860218"/>
              <a:gd name="connsiteX2" fmla="*/ 3098800 w 3098800"/>
              <a:gd name="connsiteY2" fmla="*/ 0 h 860218"/>
              <a:gd name="connsiteX0" fmla="*/ 0 w 2374900"/>
              <a:gd name="connsiteY0" fmla="*/ 0 h 367682"/>
              <a:gd name="connsiteX1" fmla="*/ 1587500 w 2374900"/>
              <a:gd name="connsiteY1" fmla="*/ 266066 h 367682"/>
              <a:gd name="connsiteX2" fmla="*/ 2374900 w 2374900"/>
              <a:gd name="connsiteY2" fmla="*/ 117051 h 367682"/>
              <a:gd name="connsiteX0" fmla="*/ 0 w 2374900"/>
              <a:gd name="connsiteY0" fmla="*/ 0 h 398226"/>
              <a:gd name="connsiteX1" fmla="*/ 1155700 w 2374900"/>
              <a:gd name="connsiteY1" fmla="*/ 332952 h 398226"/>
              <a:gd name="connsiteX2" fmla="*/ 2374900 w 2374900"/>
              <a:gd name="connsiteY2" fmla="*/ 117051 h 398226"/>
              <a:gd name="connsiteX0" fmla="*/ 0 w 2374900"/>
              <a:gd name="connsiteY0" fmla="*/ 0 h 346947"/>
              <a:gd name="connsiteX1" fmla="*/ 1155700 w 2374900"/>
              <a:gd name="connsiteY1" fmla="*/ 332952 h 346947"/>
              <a:gd name="connsiteX2" fmla="*/ 2374900 w 2374900"/>
              <a:gd name="connsiteY2" fmla="*/ 117051 h 346947"/>
              <a:gd name="connsiteX0" fmla="*/ 0 w 2501900"/>
              <a:gd name="connsiteY0" fmla="*/ 0 h 338823"/>
              <a:gd name="connsiteX1" fmla="*/ 1155700 w 2501900"/>
              <a:gd name="connsiteY1" fmla="*/ 332952 h 338823"/>
              <a:gd name="connsiteX2" fmla="*/ 2501900 w 2501900"/>
              <a:gd name="connsiteY2" fmla="*/ 83607 h 338823"/>
              <a:gd name="connsiteX0" fmla="*/ 0 w 2516807"/>
              <a:gd name="connsiteY0" fmla="*/ 0 h 449412"/>
              <a:gd name="connsiteX1" fmla="*/ 1155700 w 2516807"/>
              <a:gd name="connsiteY1" fmla="*/ 332952 h 449412"/>
              <a:gd name="connsiteX2" fmla="*/ 2516807 w 2516807"/>
              <a:gd name="connsiteY2" fmla="*/ 306449 h 449412"/>
              <a:gd name="connsiteX0" fmla="*/ 0 w 2516807"/>
              <a:gd name="connsiteY0" fmla="*/ 0 h 365123"/>
              <a:gd name="connsiteX1" fmla="*/ 1155700 w 2516807"/>
              <a:gd name="connsiteY1" fmla="*/ 332952 h 365123"/>
              <a:gd name="connsiteX2" fmla="*/ 2516807 w 2516807"/>
              <a:gd name="connsiteY2" fmla="*/ 306449 h 365123"/>
              <a:gd name="connsiteX0" fmla="*/ 0 w 2516807"/>
              <a:gd name="connsiteY0" fmla="*/ 0 h 385789"/>
              <a:gd name="connsiteX1" fmla="*/ 1081165 w 2516807"/>
              <a:gd name="connsiteY1" fmla="*/ 362664 h 385789"/>
              <a:gd name="connsiteX2" fmla="*/ 2516807 w 2516807"/>
              <a:gd name="connsiteY2" fmla="*/ 306449 h 385789"/>
              <a:gd name="connsiteX0" fmla="*/ 0 w 2516807"/>
              <a:gd name="connsiteY0" fmla="*/ 0 h 102165"/>
              <a:gd name="connsiteX1" fmla="*/ 1081165 w 2516807"/>
              <a:gd name="connsiteY1" fmla="*/ 74667 h 102165"/>
              <a:gd name="connsiteX2" fmla="*/ 2516807 w 2516807"/>
              <a:gd name="connsiteY2" fmla="*/ 18452 h 102165"/>
              <a:gd name="connsiteX0" fmla="*/ 0 w 2516807"/>
              <a:gd name="connsiteY0" fmla="*/ 0 h 204322"/>
              <a:gd name="connsiteX1" fmla="*/ 1066258 w 2516807"/>
              <a:gd name="connsiteY1" fmla="*/ 204265 h 204322"/>
              <a:gd name="connsiteX2" fmla="*/ 2516807 w 2516807"/>
              <a:gd name="connsiteY2" fmla="*/ 18452 h 204322"/>
              <a:gd name="connsiteX0" fmla="*/ 0 w 2516807"/>
              <a:gd name="connsiteY0" fmla="*/ 0 h 204398"/>
              <a:gd name="connsiteX1" fmla="*/ 1066258 w 2516807"/>
              <a:gd name="connsiteY1" fmla="*/ 204265 h 204398"/>
              <a:gd name="connsiteX2" fmla="*/ 2516807 w 2516807"/>
              <a:gd name="connsiteY2" fmla="*/ 18452 h 204398"/>
              <a:gd name="connsiteX0" fmla="*/ 0 w 2516807"/>
              <a:gd name="connsiteY0" fmla="*/ 271238 h 338685"/>
              <a:gd name="connsiteX1" fmla="*/ 1066258 w 2516807"/>
              <a:gd name="connsiteY1" fmla="*/ 185813 h 338685"/>
              <a:gd name="connsiteX2" fmla="*/ 2516807 w 2516807"/>
              <a:gd name="connsiteY2" fmla="*/ 0 h 338685"/>
              <a:gd name="connsiteX0" fmla="*/ 0 w 2516807"/>
              <a:gd name="connsiteY0" fmla="*/ 271238 h 361983"/>
              <a:gd name="connsiteX1" fmla="*/ 1129393 w 2516807"/>
              <a:gd name="connsiteY1" fmla="*/ 277294 h 361983"/>
              <a:gd name="connsiteX2" fmla="*/ 2516807 w 2516807"/>
              <a:gd name="connsiteY2" fmla="*/ 0 h 361983"/>
              <a:gd name="connsiteX0" fmla="*/ 0 w 2516807"/>
              <a:gd name="connsiteY0" fmla="*/ 271238 h 361983"/>
              <a:gd name="connsiteX1" fmla="*/ 1129393 w 2516807"/>
              <a:gd name="connsiteY1" fmla="*/ 277294 h 361983"/>
              <a:gd name="connsiteX2" fmla="*/ 2516807 w 2516807"/>
              <a:gd name="connsiteY2" fmla="*/ 0 h 361983"/>
              <a:gd name="connsiteX0" fmla="*/ 0 w 2516807"/>
              <a:gd name="connsiteY0" fmla="*/ 271238 h 311060"/>
              <a:gd name="connsiteX1" fmla="*/ 1129393 w 2516807"/>
              <a:gd name="connsiteY1" fmla="*/ 277294 h 311060"/>
              <a:gd name="connsiteX2" fmla="*/ 2516807 w 2516807"/>
              <a:gd name="connsiteY2" fmla="*/ 0 h 311060"/>
              <a:gd name="connsiteX0" fmla="*/ 0 w 2516807"/>
              <a:gd name="connsiteY0" fmla="*/ 271238 h 304054"/>
              <a:gd name="connsiteX1" fmla="*/ 1129393 w 2516807"/>
              <a:gd name="connsiteY1" fmla="*/ 262047 h 304054"/>
              <a:gd name="connsiteX2" fmla="*/ 2516807 w 2516807"/>
              <a:gd name="connsiteY2" fmla="*/ 0 h 304054"/>
              <a:gd name="connsiteX0" fmla="*/ 0 w 2516807"/>
              <a:gd name="connsiteY0" fmla="*/ 271238 h 311792"/>
              <a:gd name="connsiteX1" fmla="*/ 1176745 w 2516807"/>
              <a:gd name="connsiteY1" fmla="*/ 278697 h 311792"/>
              <a:gd name="connsiteX2" fmla="*/ 2516807 w 2516807"/>
              <a:gd name="connsiteY2" fmla="*/ 0 h 311792"/>
              <a:gd name="connsiteX0" fmla="*/ 0 w 2516807"/>
              <a:gd name="connsiteY0" fmla="*/ 271238 h 300147"/>
              <a:gd name="connsiteX1" fmla="*/ 1176745 w 2516807"/>
              <a:gd name="connsiteY1" fmla="*/ 278697 h 300147"/>
              <a:gd name="connsiteX2" fmla="*/ 2516807 w 2516807"/>
              <a:gd name="connsiteY2" fmla="*/ 0 h 300147"/>
              <a:gd name="connsiteX0" fmla="*/ 0 w 2501023"/>
              <a:gd name="connsiteY0" fmla="*/ 528998 h 587212"/>
              <a:gd name="connsiteX1" fmla="*/ 1176745 w 2501023"/>
              <a:gd name="connsiteY1" fmla="*/ 536457 h 587212"/>
              <a:gd name="connsiteX2" fmla="*/ 2501023 w 2501023"/>
              <a:gd name="connsiteY2" fmla="*/ 0 h 587212"/>
              <a:gd name="connsiteX0" fmla="*/ 0 w 2501023"/>
              <a:gd name="connsiteY0" fmla="*/ 528998 h 587212"/>
              <a:gd name="connsiteX1" fmla="*/ 1176745 w 2501023"/>
              <a:gd name="connsiteY1" fmla="*/ 536457 h 587212"/>
              <a:gd name="connsiteX2" fmla="*/ 2501023 w 2501023"/>
              <a:gd name="connsiteY2" fmla="*/ 0 h 58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1023" h="587212">
                <a:moveTo>
                  <a:pt x="0" y="528998"/>
                </a:moveTo>
                <a:cubicBezTo>
                  <a:pt x="272120" y="581859"/>
                  <a:pt x="759908" y="624623"/>
                  <a:pt x="1176745" y="536457"/>
                </a:cubicBezTo>
                <a:cubicBezTo>
                  <a:pt x="1593582" y="448291"/>
                  <a:pt x="2170907" y="293833"/>
                  <a:pt x="2501023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377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7924727D-B56A-AD45-AFA9-6277A1FDA8EA}"/>
              </a:ext>
            </a:extLst>
          </p:cNvPr>
          <p:cNvSpPr/>
          <p:nvPr/>
        </p:nvSpPr>
        <p:spPr bwMode="auto">
          <a:xfrm>
            <a:off x="6289590" y="1319898"/>
            <a:ext cx="1105519" cy="2018439"/>
          </a:xfrm>
          <a:custGeom>
            <a:avLst/>
            <a:gdLst>
              <a:gd name="connsiteX0" fmla="*/ 0 w 1739900"/>
              <a:gd name="connsiteY0" fmla="*/ 2006600 h 2006600"/>
              <a:gd name="connsiteX1" fmla="*/ 1168400 w 1739900"/>
              <a:gd name="connsiteY1" fmla="*/ 1219200 h 2006600"/>
              <a:gd name="connsiteX2" fmla="*/ 1739900 w 1739900"/>
              <a:gd name="connsiteY2" fmla="*/ 0 h 200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2006600">
                <a:moveTo>
                  <a:pt x="0" y="2006600"/>
                </a:moveTo>
                <a:cubicBezTo>
                  <a:pt x="439208" y="1780116"/>
                  <a:pt x="878417" y="1553633"/>
                  <a:pt x="1168400" y="1219200"/>
                </a:cubicBezTo>
                <a:cubicBezTo>
                  <a:pt x="1458383" y="884767"/>
                  <a:pt x="1599141" y="442383"/>
                  <a:pt x="173990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377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D88E17C9-2431-814A-9151-624C9AB629A3}"/>
              </a:ext>
            </a:extLst>
          </p:cNvPr>
          <p:cNvSpPr/>
          <p:nvPr/>
        </p:nvSpPr>
        <p:spPr bwMode="auto">
          <a:xfrm>
            <a:off x="5307012" y="1273990"/>
            <a:ext cx="2094451" cy="1142287"/>
          </a:xfrm>
          <a:custGeom>
            <a:avLst/>
            <a:gdLst>
              <a:gd name="connsiteX0" fmla="*/ 0 w 1739900"/>
              <a:gd name="connsiteY0" fmla="*/ 2006600 h 2006600"/>
              <a:gd name="connsiteX1" fmla="*/ 1168400 w 1739900"/>
              <a:gd name="connsiteY1" fmla="*/ 1219200 h 2006600"/>
              <a:gd name="connsiteX2" fmla="*/ 1739900 w 1739900"/>
              <a:gd name="connsiteY2" fmla="*/ 0 h 2006600"/>
              <a:gd name="connsiteX0" fmla="*/ 0 w 3073400"/>
              <a:gd name="connsiteY0" fmla="*/ 819362 h 819362"/>
              <a:gd name="connsiteX1" fmla="*/ 1168400 w 3073400"/>
              <a:gd name="connsiteY1" fmla="*/ 31962 h 819362"/>
              <a:gd name="connsiteX2" fmla="*/ 3073400 w 3073400"/>
              <a:gd name="connsiteY2" fmla="*/ 0 h 819362"/>
              <a:gd name="connsiteX0" fmla="*/ 0 w 3073400"/>
              <a:gd name="connsiteY0" fmla="*/ 819362 h 1007981"/>
              <a:gd name="connsiteX1" fmla="*/ 1778000 w 3073400"/>
              <a:gd name="connsiteY1" fmla="*/ 985097 h 1007981"/>
              <a:gd name="connsiteX2" fmla="*/ 3073400 w 3073400"/>
              <a:gd name="connsiteY2" fmla="*/ 0 h 1007981"/>
              <a:gd name="connsiteX0" fmla="*/ 0 w 3098800"/>
              <a:gd name="connsiteY0" fmla="*/ 568537 h 993552"/>
              <a:gd name="connsiteX1" fmla="*/ 1803400 w 3098800"/>
              <a:gd name="connsiteY1" fmla="*/ 985097 h 993552"/>
              <a:gd name="connsiteX2" fmla="*/ 3098800 w 3098800"/>
              <a:gd name="connsiteY2" fmla="*/ 0 h 993552"/>
              <a:gd name="connsiteX0" fmla="*/ 0 w 3098800"/>
              <a:gd name="connsiteY0" fmla="*/ 568537 h 1001603"/>
              <a:gd name="connsiteX1" fmla="*/ 1803400 w 3098800"/>
              <a:gd name="connsiteY1" fmla="*/ 985097 h 1001603"/>
              <a:gd name="connsiteX2" fmla="*/ 3098800 w 3098800"/>
              <a:gd name="connsiteY2" fmla="*/ 0 h 1001603"/>
              <a:gd name="connsiteX0" fmla="*/ 0 w 3098800"/>
              <a:gd name="connsiteY0" fmla="*/ 568537 h 1115025"/>
              <a:gd name="connsiteX1" fmla="*/ 2451100 w 3098800"/>
              <a:gd name="connsiteY1" fmla="*/ 1102149 h 1115025"/>
              <a:gd name="connsiteX2" fmla="*/ 3098800 w 3098800"/>
              <a:gd name="connsiteY2" fmla="*/ 0 h 1115025"/>
              <a:gd name="connsiteX0" fmla="*/ 0 w 3098800"/>
              <a:gd name="connsiteY0" fmla="*/ 568537 h 860218"/>
              <a:gd name="connsiteX1" fmla="*/ 1587500 w 3098800"/>
              <a:gd name="connsiteY1" fmla="*/ 834603 h 860218"/>
              <a:gd name="connsiteX2" fmla="*/ 3098800 w 3098800"/>
              <a:gd name="connsiteY2" fmla="*/ 0 h 860218"/>
              <a:gd name="connsiteX0" fmla="*/ 0 w 2374900"/>
              <a:gd name="connsiteY0" fmla="*/ 0 h 367682"/>
              <a:gd name="connsiteX1" fmla="*/ 1587500 w 2374900"/>
              <a:gd name="connsiteY1" fmla="*/ 266066 h 367682"/>
              <a:gd name="connsiteX2" fmla="*/ 2374900 w 2374900"/>
              <a:gd name="connsiteY2" fmla="*/ 117051 h 367682"/>
              <a:gd name="connsiteX0" fmla="*/ 0 w 2374900"/>
              <a:gd name="connsiteY0" fmla="*/ 0 h 398226"/>
              <a:gd name="connsiteX1" fmla="*/ 1155700 w 2374900"/>
              <a:gd name="connsiteY1" fmla="*/ 332952 h 398226"/>
              <a:gd name="connsiteX2" fmla="*/ 2374900 w 2374900"/>
              <a:gd name="connsiteY2" fmla="*/ 117051 h 398226"/>
              <a:gd name="connsiteX0" fmla="*/ 0 w 2374900"/>
              <a:gd name="connsiteY0" fmla="*/ 0 h 346947"/>
              <a:gd name="connsiteX1" fmla="*/ 1155700 w 2374900"/>
              <a:gd name="connsiteY1" fmla="*/ 332952 h 346947"/>
              <a:gd name="connsiteX2" fmla="*/ 2374900 w 2374900"/>
              <a:gd name="connsiteY2" fmla="*/ 117051 h 346947"/>
              <a:gd name="connsiteX0" fmla="*/ 0 w 2501900"/>
              <a:gd name="connsiteY0" fmla="*/ 0 h 338823"/>
              <a:gd name="connsiteX1" fmla="*/ 1155700 w 2501900"/>
              <a:gd name="connsiteY1" fmla="*/ 332952 h 338823"/>
              <a:gd name="connsiteX2" fmla="*/ 2501900 w 2501900"/>
              <a:gd name="connsiteY2" fmla="*/ 83607 h 338823"/>
              <a:gd name="connsiteX0" fmla="*/ 0 w 2516807"/>
              <a:gd name="connsiteY0" fmla="*/ 0 h 449412"/>
              <a:gd name="connsiteX1" fmla="*/ 1155700 w 2516807"/>
              <a:gd name="connsiteY1" fmla="*/ 332952 h 449412"/>
              <a:gd name="connsiteX2" fmla="*/ 2516807 w 2516807"/>
              <a:gd name="connsiteY2" fmla="*/ 306449 h 449412"/>
              <a:gd name="connsiteX0" fmla="*/ 0 w 2516807"/>
              <a:gd name="connsiteY0" fmla="*/ 0 h 365123"/>
              <a:gd name="connsiteX1" fmla="*/ 1155700 w 2516807"/>
              <a:gd name="connsiteY1" fmla="*/ 332952 h 365123"/>
              <a:gd name="connsiteX2" fmla="*/ 2516807 w 2516807"/>
              <a:gd name="connsiteY2" fmla="*/ 306449 h 365123"/>
              <a:gd name="connsiteX0" fmla="*/ 0 w 2516807"/>
              <a:gd name="connsiteY0" fmla="*/ 0 h 385789"/>
              <a:gd name="connsiteX1" fmla="*/ 1081165 w 2516807"/>
              <a:gd name="connsiteY1" fmla="*/ 362664 h 385789"/>
              <a:gd name="connsiteX2" fmla="*/ 2516807 w 2516807"/>
              <a:gd name="connsiteY2" fmla="*/ 306449 h 385789"/>
              <a:gd name="connsiteX0" fmla="*/ 0 w 1831088"/>
              <a:gd name="connsiteY0" fmla="*/ 802339 h 1196715"/>
              <a:gd name="connsiteX1" fmla="*/ 1081165 w 1831088"/>
              <a:gd name="connsiteY1" fmla="*/ 1165003 h 1196715"/>
              <a:gd name="connsiteX2" fmla="*/ 1831088 w 1831088"/>
              <a:gd name="connsiteY2" fmla="*/ 0 h 1196715"/>
              <a:gd name="connsiteX0" fmla="*/ 0 w 1831088"/>
              <a:gd name="connsiteY0" fmla="*/ 802339 h 1196715"/>
              <a:gd name="connsiteX1" fmla="*/ 1081165 w 1831088"/>
              <a:gd name="connsiteY1" fmla="*/ 1165003 h 1196715"/>
              <a:gd name="connsiteX2" fmla="*/ 1831088 w 1831088"/>
              <a:gd name="connsiteY2" fmla="*/ 0 h 1196715"/>
              <a:gd name="connsiteX0" fmla="*/ 0 w 1831088"/>
              <a:gd name="connsiteY0" fmla="*/ 802339 h 888254"/>
              <a:gd name="connsiteX1" fmla="*/ 1096072 w 1831088"/>
              <a:gd name="connsiteY1" fmla="*/ 718608 h 888254"/>
              <a:gd name="connsiteX2" fmla="*/ 1831088 w 1831088"/>
              <a:gd name="connsiteY2" fmla="*/ 0 h 888254"/>
              <a:gd name="connsiteX0" fmla="*/ 0 w 1831088"/>
              <a:gd name="connsiteY0" fmla="*/ 802339 h 895531"/>
              <a:gd name="connsiteX1" fmla="*/ 1096072 w 1831088"/>
              <a:gd name="connsiteY1" fmla="*/ 718608 h 895531"/>
              <a:gd name="connsiteX2" fmla="*/ 1831088 w 1831088"/>
              <a:gd name="connsiteY2" fmla="*/ 0 h 895531"/>
              <a:gd name="connsiteX0" fmla="*/ 0 w 1831088"/>
              <a:gd name="connsiteY0" fmla="*/ 802339 h 912111"/>
              <a:gd name="connsiteX1" fmla="*/ 1096072 w 1831088"/>
              <a:gd name="connsiteY1" fmla="*/ 718608 h 912111"/>
              <a:gd name="connsiteX2" fmla="*/ 1831088 w 1831088"/>
              <a:gd name="connsiteY2" fmla="*/ 0 h 912111"/>
              <a:gd name="connsiteX0" fmla="*/ 0 w 1831088"/>
              <a:gd name="connsiteY0" fmla="*/ 802339 h 881354"/>
              <a:gd name="connsiteX1" fmla="*/ 1051352 w 1831088"/>
              <a:gd name="connsiteY1" fmla="*/ 617809 h 881354"/>
              <a:gd name="connsiteX2" fmla="*/ 1831088 w 1831088"/>
              <a:gd name="connsiteY2" fmla="*/ 0 h 881354"/>
              <a:gd name="connsiteX0" fmla="*/ 0 w 1831088"/>
              <a:gd name="connsiteY0" fmla="*/ 802339 h 868364"/>
              <a:gd name="connsiteX1" fmla="*/ 1051352 w 1831088"/>
              <a:gd name="connsiteY1" fmla="*/ 617809 h 868364"/>
              <a:gd name="connsiteX2" fmla="*/ 1831088 w 1831088"/>
              <a:gd name="connsiteY2" fmla="*/ 0 h 868364"/>
              <a:gd name="connsiteX0" fmla="*/ 0 w 1831088"/>
              <a:gd name="connsiteY0" fmla="*/ 802339 h 876919"/>
              <a:gd name="connsiteX1" fmla="*/ 1051352 w 1831088"/>
              <a:gd name="connsiteY1" fmla="*/ 661008 h 876919"/>
              <a:gd name="connsiteX2" fmla="*/ 1831088 w 1831088"/>
              <a:gd name="connsiteY2" fmla="*/ 0 h 876919"/>
              <a:gd name="connsiteX0" fmla="*/ 0 w 1831088"/>
              <a:gd name="connsiteY0" fmla="*/ 802339 h 876919"/>
              <a:gd name="connsiteX1" fmla="*/ 1051352 w 1831088"/>
              <a:gd name="connsiteY1" fmla="*/ 661008 h 876919"/>
              <a:gd name="connsiteX2" fmla="*/ 1831088 w 1831088"/>
              <a:gd name="connsiteY2" fmla="*/ 0 h 876919"/>
              <a:gd name="connsiteX0" fmla="*/ 0 w 1831088"/>
              <a:gd name="connsiteY0" fmla="*/ 802339 h 838906"/>
              <a:gd name="connsiteX1" fmla="*/ 1051352 w 1831088"/>
              <a:gd name="connsiteY1" fmla="*/ 661008 h 838906"/>
              <a:gd name="connsiteX2" fmla="*/ 1831088 w 1831088"/>
              <a:gd name="connsiteY2" fmla="*/ 0 h 838906"/>
              <a:gd name="connsiteX0" fmla="*/ 0 w 1831088"/>
              <a:gd name="connsiteY0" fmla="*/ 802339 h 838906"/>
              <a:gd name="connsiteX1" fmla="*/ 1051352 w 1831088"/>
              <a:gd name="connsiteY1" fmla="*/ 661008 h 838906"/>
              <a:gd name="connsiteX2" fmla="*/ 1831088 w 1831088"/>
              <a:gd name="connsiteY2" fmla="*/ 0 h 838906"/>
              <a:gd name="connsiteX0" fmla="*/ 0 w 1831088"/>
              <a:gd name="connsiteY0" fmla="*/ 802339 h 807514"/>
              <a:gd name="connsiteX1" fmla="*/ 1051352 w 1831088"/>
              <a:gd name="connsiteY1" fmla="*/ 661008 h 807514"/>
              <a:gd name="connsiteX2" fmla="*/ 1831088 w 1831088"/>
              <a:gd name="connsiteY2" fmla="*/ 0 h 807514"/>
              <a:gd name="connsiteX0" fmla="*/ 0 w 1831088"/>
              <a:gd name="connsiteY0" fmla="*/ 802339 h 806689"/>
              <a:gd name="connsiteX1" fmla="*/ 1106867 w 1831088"/>
              <a:gd name="connsiteY1" fmla="*/ 652813 h 806689"/>
              <a:gd name="connsiteX2" fmla="*/ 1831088 w 1831088"/>
              <a:gd name="connsiteY2" fmla="*/ 0 h 806689"/>
              <a:gd name="connsiteX0" fmla="*/ 0 w 1831088"/>
              <a:gd name="connsiteY0" fmla="*/ 802339 h 804063"/>
              <a:gd name="connsiteX1" fmla="*/ 1106867 w 1831088"/>
              <a:gd name="connsiteY1" fmla="*/ 652813 h 804063"/>
              <a:gd name="connsiteX2" fmla="*/ 1831088 w 1831088"/>
              <a:gd name="connsiteY2" fmla="*/ 0 h 804063"/>
              <a:gd name="connsiteX0" fmla="*/ 0 w 1831088"/>
              <a:gd name="connsiteY0" fmla="*/ 802339 h 803310"/>
              <a:gd name="connsiteX1" fmla="*/ 1106867 w 1831088"/>
              <a:gd name="connsiteY1" fmla="*/ 579063 h 803310"/>
              <a:gd name="connsiteX2" fmla="*/ 1831088 w 1831088"/>
              <a:gd name="connsiteY2" fmla="*/ 0 h 803310"/>
              <a:gd name="connsiteX0" fmla="*/ 0 w 1831088"/>
              <a:gd name="connsiteY0" fmla="*/ 802339 h 803310"/>
              <a:gd name="connsiteX1" fmla="*/ 1106867 w 1831088"/>
              <a:gd name="connsiteY1" fmla="*/ 579063 h 803310"/>
              <a:gd name="connsiteX2" fmla="*/ 1831088 w 1831088"/>
              <a:gd name="connsiteY2" fmla="*/ 0 h 80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1088" h="803310">
                <a:moveTo>
                  <a:pt x="0" y="802339"/>
                </a:moveTo>
                <a:cubicBezTo>
                  <a:pt x="475765" y="817026"/>
                  <a:pt x="934921" y="661632"/>
                  <a:pt x="1106867" y="579063"/>
                </a:cubicBezTo>
                <a:cubicBezTo>
                  <a:pt x="1278813" y="496494"/>
                  <a:pt x="1658501" y="271243"/>
                  <a:pt x="1831088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377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23CF80F-7BE4-0949-AB38-349BB5BC1D49}"/>
              </a:ext>
            </a:extLst>
          </p:cNvPr>
          <p:cNvSpPr/>
          <p:nvPr/>
        </p:nvSpPr>
        <p:spPr bwMode="auto">
          <a:xfrm>
            <a:off x="5765263" y="5251542"/>
            <a:ext cx="86175" cy="8617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377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88A8FE9-638C-E841-96B7-01BC5AA74A52}"/>
              </a:ext>
            </a:extLst>
          </p:cNvPr>
          <p:cNvSpPr/>
          <p:nvPr/>
        </p:nvSpPr>
        <p:spPr bwMode="auto">
          <a:xfrm>
            <a:off x="5765262" y="2809430"/>
            <a:ext cx="86175" cy="8617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377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BBA0F54-E876-864F-8740-47D813057504}"/>
                  </a:ext>
                </a:extLst>
              </p:cNvPr>
              <p:cNvSpPr txBox="1"/>
              <p:nvPr/>
            </p:nvSpPr>
            <p:spPr>
              <a:xfrm>
                <a:off x="5525740" y="5386264"/>
                <a:ext cx="404598" cy="3629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baseline="-250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BBA0F54-E876-864F-8740-47D813057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740" y="5386264"/>
                <a:ext cx="404598" cy="362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15C2267-5CBB-4F4A-8040-D66ECA8FC7DB}"/>
                  </a:ext>
                </a:extLst>
              </p:cNvPr>
              <p:cNvSpPr/>
              <p:nvPr/>
            </p:nvSpPr>
            <p:spPr>
              <a:xfrm>
                <a:off x="6644276" y="4575083"/>
                <a:ext cx="1155755" cy="3767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15C2267-5CBB-4F4A-8040-D66ECA8FC7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276" y="4575083"/>
                <a:ext cx="1155755" cy="376770"/>
              </a:xfrm>
              <a:prstGeom prst="rect">
                <a:avLst/>
              </a:prstGeom>
              <a:blipFill>
                <a:blip r:embed="rId5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E669A18-D342-B646-B9E9-5B8E92E87070}"/>
              </a:ext>
            </a:extLst>
          </p:cNvPr>
          <p:cNvCxnSpPr>
            <a:cxnSpLocks/>
            <a:stCxn id="39" idx="6"/>
          </p:cNvCxnSpPr>
          <p:nvPr/>
        </p:nvCxnSpPr>
        <p:spPr bwMode="auto">
          <a:xfrm flipV="1">
            <a:off x="5851438" y="4917579"/>
            <a:ext cx="897189" cy="37705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3C95E34-3195-9A48-B3B1-8FFFA1E6DA08}"/>
              </a:ext>
            </a:extLst>
          </p:cNvPr>
          <p:cNvCxnSpPr>
            <a:cxnSpLocks/>
          </p:cNvCxnSpPr>
          <p:nvPr/>
        </p:nvCxnSpPr>
        <p:spPr bwMode="auto">
          <a:xfrm flipV="1">
            <a:off x="5840432" y="2284139"/>
            <a:ext cx="908195" cy="56838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05ECCD04-692F-6F4E-AC3F-0E4191B1E2F5}"/>
              </a:ext>
            </a:extLst>
          </p:cNvPr>
          <p:cNvSpPr txBox="1"/>
          <p:nvPr/>
        </p:nvSpPr>
        <p:spPr>
          <a:xfrm>
            <a:off x="7315200" y="1803401"/>
            <a:ext cx="1921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Fastest rate of increase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D62549C-3A96-A14C-9F22-48D530695A6B}"/>
                  </a:ext>
                </a:extLst>
              </p:cNvPr>
              <p:cNvSpPr/>
              <p:nvPr/>
            </p:nvSpPr>
            <p:spPr>
              <a:xfrm>
                <a:off x="5349782" y="1812599"/>
                <a:ext cx="745973" cy="3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D62549C-3A96-A14C-9F22-48D530695A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782" y="1812599"/>
                <a:ext cx="745973" cy="376770"/>
              </a:xfrm>
              <a:prstGeom prst="rect">
                <a:avLst/>
              </a:prstGeom>
              <a:blipFill>
                <a:blip r:embed="rId6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73E25F2-989B-434D-971D-A8045EDD9FA6}"/>
                  </a:ext>
                </a:extLst>
              </p:cNvPr>
              <p:cNvSpPr/>
              <p:nvPr/>
            </p:nvSpPr>
            <p:spPr>
              <a:xfrm>
                <a:off x="3997296" y="1038219"/>
                <a:ext cx="376962" cy="3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73E25F2-989B-434D-971D-A8045EDD9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96" y="1038219"/>
                <a:ext cx="376962" cy="376770"/>
              </a:xfrm>
              <a:prstGeom prst="rect">
                <a:avLst/>
              </a:prstGeom>
              <a:blipFill>
                <a:blip r:embed="rId7"/>
                <a:stretch>
                  <a:fillRect r="-645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5343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56FE-0D55-D047-9C6B-1AB58CABE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1BB653-F4DD-7243-9EA5-486246FA7098}"/>
                  </a:ext>
                </a:extLst>
              </p:cNvPr>
              <p:cNvSpPr txBox="1"/>
              <p:nvPr/>
            </p:nvSpPr>
            <p:spPr>
              <a:xfrm>
                <a:off x="2328680" y="5763109"/>
                <a:ext cx="514307" cy="3679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baseline="-250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1BB653-F4DD-7243-9EA5-486246FA7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680" y="5763109"/>
                <a:ext cx="514307" cy="3679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BB3D9F-723B-F844-837C-9887E26C154E}"/>
                  </a:ext>
                </a:extLst>
              </p:cNvPr>
              <p:cNvSpPr txBox="1"/>
              <p:nvPr/>
            </p:nvSpPr>
            <p:spPr>
              <a:xfrm>
                <a:off x="9576755" y="3510138"/>
                <a:ext cx="519245" cy="3684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aseline="-250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BB3D9F-723B-F844-837C-9887E26C1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6755" y="3510138"/>
                <a:ext cx="519245" cy="3684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40BFF9-B040-FF46-AC84-42A61CA76D04}"/>
              </a:ext>
            </a:extLst>
          </p:cNvPr>
          <p:cNvCxnSpPr>
            <a:cxnSpLocks/>
          </p:cNvCxnSpPr>
          <p:nvPr/>
        </p:nvCxnSpPr>
        <p:spPr bwMode="auto">
          <a:xfrm flipV="1">
            <a:off x="4979451" y="951188"/>
            <a:ext cx="0" cy="2743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CE42E2F-6400-CB4C-9A46-3F25EB29F850}"/>
              </a:ext>
            </a:extLst>
          </p:cNvPr>
          <p:cNvCxnSpPr>
            <a:cxnSpLocks/>
          </p:cNvCxnSpPr>
          <p:nvPr/>
        </p:nvCxnSpPr>
        <p:spPr bwMode="auto">
          <a:xfrm flipH="1">
            <a:off x="2845851" y="3694388"/>
            <a:ext cx="2133600" cy="2133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0B6E64B-5625-AD41-9E28-66E8CB480C09}"/>
              </a:ext>
            </a:extLst>
          </p:cNvPr>
          <p:cNvCxnSpPr>
            <a:cxnSpLocks/>
          </p:cNvCxnSpPr>
          <p:nvPr/>
        </p:nvCxnSpPr>
        <p:spPr bwMode="auto">
          <a:xfrm>
            <a:off x="4979451" y="3694388"/>
            <a:ext cx="4572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D651B1B-C17C-3345-8E9F-376C23892B42}"/>
              </a:ext>
            </a:extLst>
          </p:cNvPr>
          <p:cNvCxnSpPr>
            <a:cxnSpLocks/>
          </p:cNvCxnSpPr>
          <p:nvPr/>
        </p:nvCxnSpPr>
        <p:spPr bwMode="auto">
          <a:xfrm>
            <a:off x="6187080" y="2780787"/>
            <a:ext cx="11571" cy="23995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A17099-D3FE-7541-A563-081DFED2038F}"/>
              </a:ext>
            </a:extLst>
          </p:cNvPr>
          <p:cNvGrpSpPr/>
          <p:nvPr/>
        </p:nvGrpSpPr>
        <p:grpSpPr>
          <a:xfrm>
            <a:off x="4541300" y="4623939"/>
            <a:ext cx="3314699" cy="1188900"/>
            <a:chOff x="3200400" y="4495800"/>
            <a:chExt cx="4267200" cy="1530538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3B285C7-C279-DF4F-8C99-7233E8D532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00400" y="6019800"/>
              <a:ext cx="2743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C65019E-834C-8A45-821D-32C8BDB9430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943600" y="4502338"/>
              <a:ext cx="1485899" cy="152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DF3B099-35F2-884D-9CAD-4AB44C206FE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200400" y="4495800"/>
              <a:ext cx="1485899" cy="152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2949E93-682D-8540-A5DC-3B5024CA469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24400" y="4495800"/>
              <a:ext cx="2743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Freeform 30">
            <a:extLst>
              <a:ext uri="{FF2B5EF4-FFF2-40B4-BE49-F238E27FC236}">
                <a16:creationId xmlns:a16="http://schemas.microsoft.com/office/drawing/2014/main" id="{1400C9C1-F0CF-E94B-8DD5-DFE0489CF132}"/>
              </a:ext>
            </a:extLst>
          </p:cNvPr>
          <p:cNvSpPr/>
          <p:nvPr/>
        </p:nvSpPr>
        <p:spPr bwMode="auto">
          <a:xfrm>
            <a:off x="4534952" y="2348193"/>
            <a:ext cx="1154649" cy="1171715"/>
          </a:xfrm>
          <a:custGeom>
            <a:avLst/>
            <a:gdLst>
              <a:gd name="connsiteX0" fmla="*/ 0 w 1739900"/>
              <a:gd name="connsiteY0" fmla="*/ 2006600 h 2006600"/>
              <a:gd name="connsiteX1" fmla="*/ 1168400 w 1739900"/>
              <a:gd name="connsiteY1" fmla="*/ 1219200 h 2006600"/>
              <a:gd name="connsiteX2" fmla="*/ 1739900 w 1739900"/>
              <a:gd name="connsiteY2" fmla="*/ 0 h 2006600"/>
              <a:gd name="connsiteX0" fmla="*/ 0 w 1739900"/>
              <a:gd name="connsiteY0" fmla="*/ 2006600 h 2006600"/>
              <a:gd name="connsiteX1" fmla="*/ 1087349 w 1739900"/>
              <a:gd name="connsiteY1" fmla="*/ 1170046 h 2006600"/>
              <a:gd name="connsiteX2" fmla="*/ 1739900 w 1739900"/>
              <a:gd name="connsiteY2" fmla="*/ 0 h 2006600"/>
              <a:gd name="connsiteX0" fmla="*/ 0 w 1739900"/>
              <a:gd name="connsiteY0" fmla="*/ 2006600 h 2006600"/>
              <a:gd name="connsiteX1" fmla="*/ 1087349 w 1739900"/>
              <a:gd name="connsiteY1" fmla="*/ 1170046 h 2006600"/>
              <a:gd name="connsiteX2" fmla="*/ 1739900 w 1739900"/>
              <a:gd name="connsiteY2" fmla="*/ 0 h 200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2006600">
                <a:moveTo>
                  <a:pt x="0" y="2006600"/>
                </a:moveTo>
                <a:cubicBezTo>
                  <a:pt x="439208" y="1780116"/>
                  <a:pt x="837892" y="1479902"/>
                  <a:pt x="1087349" y="1170046"/>
                </a:cubicBezTo>
                <a:cubicBezTo>
                  <a:pt x="1336806" y="860190"/>
                  <a:pt x="1599141" y="442383"/>
                  <a:pt x="173990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377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66BA795B-F274-E641-818D-9427CB0CB614}"/>
              </a:ext>
            </a:extLst>
          </p:cNvPr>
          <p:cNvSpPr/>
          <p:nvPr/>
        </p:nvSpPr>
        <p:spPr bwMode="auto">
          <a:xfrm>
            <a:off x="4534951" y="3252185"/>
            <a:ext cx="2130752" cy="306343"/>
          </a:xfrm>
          <a:custGeom>
            <a:avLst/>
            <a:gdLst>
              <a:gd name="connsiteX0" fmla="*/ 0 w 1739900"/>
              <a:gd name="connsiteY0" fmla="*/ 2006600 h 2006600"/>
              <a:gd name="connsiteX1" fmla="*/ 1168400 w 1739900"/>
              <a:gd name="connsiteY1" fmla="*/ 1219200 h 2006600"/>
              <a:gd name="connsiteX2" fmla="*/ 1739900 w 1739900"/>
              <a:gd name="connsiteY2" fmla="*/ 0 h 2006600"/>
              <a:gd name="connsiteX0" fmla="*/ 0 w 3073400"/>
              <a:gd name="connsiteY0" fmla="*/ 819362 h 819362"/>
              <a:gd name="connsiteX1" fmla="*/ 1168400 w 3073400"/>
              <a:gd name="connsiteY1" fmla="*/ 31962 h 819362"/>
              <a:gd name="connsiteX2" fmla="*/ 3073400 w 3073400"/>
              <a:gd name="connsiteY2" fmla="*/ 0 h 819362"/>
              <a:gd name="connsiteX0" fmla="*/ 0 w 3073400"/>
              <a:gd name="connsiteY0" fmla="*/ 819362 h 1007981"/>
              <a:gd name="connsiteX1" fmla="*/ 1778000 w 3073400"/>
              <a:gd name="connsiteY1" fmla="*/ 985097 h 1007981"/>
              <a:gd name="connsiteX2" fmla="*/ 3073400 w 3073400"/>
              <a:gd name="connsiteY2" fmla="*/ 0 h 1007981"/>
              <a:gd name="connsiteX0" fmla="*/ 0 w 3098800"/>
              <a:gd name="connsiteY0" fmla="*/ 568537 h 993552"/>
              <a:gd name="connsiteX1" fmla="*/ 1803400 w 3098800"/>
              <a:gd name="connsiteY1" fmla="*/ 985097 h 993552"/>
              <a:gd name="connsiteX2" fmla="*/ 3098800 w 3098800"/>
              <a:gd name="connsiteY2" fmla="*/ 0 h 993552"/>
              <a:gd name="connsiteX0" fmla="*/ 0 w 3098800"/>
              <a:gd name="connsiteY0" fmla="*/ 568537 h 1001603"/>
              <a:gd name="connsiteX1" fmla="*/ 1803400 w 3098800"/>
              <a:gd name="connsiteY1" fmla="*/ 985097 h 1001603"/>
              <a:gd name="connsiteX2" fmla="*/ 3098800 w 3098800"/>
              <a:gd name="connsiteY2" fmla="*/ 0 h 1001603"/>
              <a:gd name="connsiteX0" fmla="*/ 0 w 3098800"/>
              <a:gd name="connsiteY0" fmla="*/ 568537 h 1115025"/>
              <a:gd name="connsiteX1" fmla="*/ 2451100 w 3098800"/>
              <a:gd name="connsiteY1" fmla="*/ 1102149 h 1115025"/>
              <a:gd name="connsiteX2" fmla="*/ 3098800 w 3098800"/>
              <a:gd name="connsiteY2" fmla="*/ 0 h 1115025"/>
              <a:gd name="connsiteX0" fmla="*/ 0 w 3098800"/>
              <a:gd name="connsiteY0" fmla="*/ 568537 h 860218"/>
              <a:gd name="connsiteX1" fmla="*/ 1587500 w 3098800"/>
              <a:gd name="connsiteY1" fmla="*/ 834603 h 860218"/>
              <a:gd name="connsiteX2" fmla="*/ 3098800 w 3098800"/>
              <a:gd name="connsiteY2" fmla="*/ 0 h 860218"/>
              <a:gd name="connsiteX0" fmla="*/ 0 w 2374900"/>
              <a:gd name="connsiteY0" fmla="*/ 0 h 367682"/>
              <a:gd name="connsiteX1" fmla="*/ 1587500 w 2374900"/>
              <a:gd name="connsiteY1" fmla="*/ 266066 h 367682"/>
              <a:gd name="connsiteX2" fmla="*/ 2374900 w 2374900"/>
              <a:gd name="connsiteY2" fmla="*/ 117051 h 367682"/>
              <a:gd name="connsiteX0" fmla="*/ 0 w 2374900"/>
              <a:gd name="connsiteY0" fmla="*/ 0 h 398226"/>
              <a:gd name="connsiteX1" fmla="*/ 1155700 w 2374900"/>
              <a:gd name="connsiteY1" fmla="*/ 332952 h 398226"/>
              <a:gd name="connsiteX2" fmla="*/ 2374900 w 2374900"/>
              <a:gd name="connsiteY2" fmla="*/ 117051 h 398226"/>
              <a:gd name="connsiteX0" fmla="*/ 0 w 2374900"/>
              <a:gd name="connsiteY0" fmla="*/ 0 h 346947"/>
              <a:gd name="connsiteX1" fmla="*/ 1155700 w 2374900"/>
              <a:gd name="connsiteY1" fmla="*/ 332952 h 346947"/>
              <a:gd name="connsiteX2" fmla="*/ 2374900 w 2374900"/>
              <a:gd name="connsiteY2" fmla="*/ 117051 h 346947"/>
              <a:gd name="connsiteX0" fmla="*/ 0 w 2501900"/>
              <a:gd name="connsiteY0" fmla="*/ 0 h 338823"/>
              <a:gd name="connsiteX1" fmla="*/ 1155700 w 2501900"/>
              <a:gd name="connsiteY1" fmla="*/ 332952 h 338823"/>
              <a:gd name="connsiteX2" fmla="*/ 2501900 w 2501900"/>
              <a:gd name="connsiteY2" fmla="*/ 83607 h 338823"/>
              <a:gd name="connsiteX0" fmla="*/ 0 w 2516807"/>
              <a:gd name="connsiteY0" fmla="*/ 0 h 449412"/>
              <a:gd name="connsiteX1" fmla="*/ 1155700 w 2516807"/>
              <a:gd name="connsiteY1" fmla="*/ 332952 h 449412"/>
              <a:gd name="connsiteX2" fmla="*/ 2516807 w 2516807"/>
              <a:gd name="connsiteY2" fmla="*/ 306449 h 449412"/>
              <a:gd name="connsiteX0" fmla="*/ 0 w 2516807"/>
              <a:gd name="connsiteY0" fmla="*/ 0 h 365123"/>
              <a:gd name="connsiteX1" fmla="*/ 1155700 w 2516807"/>
              <a:gd name="connsiteY1" fmla="*/ 332952 h 365123"/>
              <a:gd name="connsiteX2" fmla="*/ 2516807 w 2516807"/>
              <a:gd name="connsiteY2" fmla="*/ 306449 h 365123"/>
              <a:gd name="connsiteX0" fmla="*/ 0 w 2516807"/>
              <a:gd name="connsiteY0" fmla="*/ 0 h 385789"/>
              <a:gd name="connsiteX1" fmla="*/ 1081165 w 2516807"/>
              <a:gd name="connsiteY1" fmla="*/ 362664 h 385789"/>
              <a:gd name="connsiteX2" fmla="*/ 2516807 w 2516807"/>
              <a:gd name="connsiteY2" fmla="*/ 306449 h 385789"/>
              <a:gd name="connsiteX0" fmla="*/ 0 w 2516807"/>
              <a:gd name="connsiteY0" fmla="*/ 0 h 102165"/>
              <a:gd name="connsiteX1" fmla="*/ 1081165 w 2516807"/>
              <a:gd name="connsiteY1" fmla="*/ 74667 h 102165"/>
              <a:gd name="connsiteX2" fmla="*/ 2516807 w 2516807"/>
              <a:gd name="connsiteY2" fmla="*/ 18452 h 102165"/>
              <a:gd name="connsiteX0" fmla="*/ 0 w 2516807"/>
              <a:gd name="connsiteY0" fmla="*/ 0 h 204322"/>
              <a:gd name="connsiteX1" fmla="*/ 1066258 w 2516807"/>
              <a:gd name="connsiteY1" fmla="*/ 204265 h 204322"/>
              <a:gd name="connsiteX2" fmla="*/ 2516807 w 2516807"/>
              <a:gd name="connsiteY2" fmla="*/ 18452 h 204322"/>
              <a:gd name="connsiteX0" fmla="*/ 0 w 2516807"/>
              <a:gd name="connsiteY0" fmla="*/ 0 h 204398"/>
              <a:gd name="connsiteX1" fmla="*/ 1066258 w 2516807"/>
              <a:gd name="connsiteY1" fmla="*/ 204265 h 204398"/>
              <a:gd name="connsiteX2" fmla="*/ 2516807 w 2516807"/>
              <a:gd name="connsiteY2" fmla="*/ 18452 h 204398"/>
              <a:gd name="connsiteX0" fmla="*/ 0 w 2516807"/>
              <a:gd name="connsiteY0" fmla="*/ 271238 h 338685"/>
              <a:gd name="connsiteX1" fmla="*/ 1066258 w 2516807"/>
              <a:gd name="connsiteY1" fmla="*/ 185813 h 338685"/>
              <a:gd name="connsiteX2" fmla="*/ 2516807 w 2516807"/>
              <a:gd name="connsiteY2" fmla="*/ 0 h 338685"/>
              <a:gd name="connsiteX0" fmla="*/ 0 w 2516807"/>
              <a:gd name="connsiteY0" fmla="*/ 271238 h 361983"/>
              <a:gd name="connsiteX1" fmla="*/ 1129393 w 2516807"/>
              <a:gd name="connsiteY1" fmla="*/ 277294 h 361983"/>
              <a:gd name="connsiteX2" fmla="*/ 2516807 w 2516807"/>
              <a:gd name="connsiteY2" fmla="*/ 0 h 361983"/>
              <a:gd name="connsiteX0" fmla="*/ 0 w 2516807"/>
              <a:gd name="connsiteY0" fmla="*/ 271238 h 361983"/>
              <a:gd name="connsiteX1" fmla="*/ 1129393 w 2516807"/>
              <a:gd name="connsiteY1" fmla="*/ 277294 h 361983"/>
              <a:gd name="connsiteX2" fmla="*/ 2516807 w 2516807"/>
              <a:gd name="connsiteY2" fmla="*/ 0 h 361983"/>
              <a:gd name="connsiteX0" fmla="*/ 0 w 2516807"/>
              <a:gd name="connsiteY0" fmla="*/ 271238 h 311060"/>
              <a:gd name="connsiteX1" fmla="*/ 1129393 w 2516807"/>
              <a:gd name="connsiteY1" fmla="*/ 277294 h 311060"/>
              <a:gd name="connsiteX2" fmla="*/ 2516807 w 2516807"/>
              <a:gd name="connsiteY2" fmla="*/ 0 h 311060"/>
              <a:gd name="connsiteX0" fmla="*/ 0 w 2516807"/>
              <a:gd name="connsiteY0" fmla="*/ 271238 h 304054"/>
              <a:gd name="connsiteX1" fmla="*/ 1129393 w 2516807"/>
              <a:gd name="connsiteY1" fmla="*/ 262047 h 304054"/>
              <a:gd name="connsiteX2" fmla="*/ 2516807 w 2516807"/>
              <a:gd name="connsiteY2" fmla="*/ 0 h 304054"/>
              <a:gd name="connsiteX0" fmla="*/ 0 w 2516807"/>
              <a:gd name="connsiteY0" fmla="*/ 271238 h 311792"/>
              <a:gd name="connsiteX1" fmla="*/ 1176745 w 2516807"/>
              <a:gd name="connsiteY1" fmla="*/ 278697 h 311792"/>
              <a:gd name="connsiteX2" fmla="*/ 2516807 w 2516807"/>
              <a:gd name="connsiteY2" fmla="*/ 0 h 311792"/>
              <a:gd name="connsiteX0" fmla="*/ 0 w 2516807"/>
              <a:gd name="connsiteY0" fmla="*/ 271238 h 300147"/>
              <a:gd name="connsiteX1" fmla="*/ 1176745 w 2516807"/>
              <a:gd name="connsiteY1" fmla="*/ 278697 h 300147"/>
              <a:gd name="connsiteX2" fmla="*/ 2516807 w 2516807"/>
              <a:gd name="connsiteY2" fmla="*/ 0 h 300147"/>
              <a:gd name="connsiteX0" fmla="*/ 0 w 2501023"/>
              <a:gd name="connsiteY0" fmla="*/ 528998 h 587212"/>
              <a:gd name="connsiteX1" fmla="*/ 1176745 w 2501023"/>
              <a:gd name="connsiteY1" fmla="*/ 536457 h 587212"/>
              <a:gd name="connsiteX2" fmla="*/ 2501023 w 2501023"/>
              <a:gd name="connsiteY2" fmla="*/ 0 h 587212"/>
              <a:gd name="connsiteX0" fmla="*/ 0 w 2501023"/>
              <a:gd name="connsiteY0" fmla="*/ 528998 h 587212"/>
              <a:gd name="connsiteX1" fmla="*/ 1176745 w 2501023"/>
              <a:gd name="connsiteY1" fmla="*/ 536457 h 587212"/>
              <a:gd name="connsiteX2" fmla="*/ 2501023 w 2501023"/>
              <a:gd name="connsiteY2" fmla="*/ 0 h 58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1023" h="587212">
                <a:moveTo>
                  <a:pt x="0" y="528998"/>
                </a:moveTo>
                <a:cubicBezTo>
                  <a:pt x="272120" y="581859"/>
                  <a:pt x="759908" y="624623"/>
                  <a:pt x="1176745" y="536457"/>
                </a:cubicBezTo>
                <a:cubicBezTo>
                  <a:pt x="1593582" y="448291"/>
                  <a:pt x="2170907" y="293833"/>
                  <a:pt x="2501023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377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7924727D-B56A-AD45-AFA9-6277A1FDA8EA}"/>
              </a:ext>
            </a:extLst>
          </p:cNvPr>
          <p:cNvSpPr/>
          <p:nvPr/>
        </p:nvSpPr>
        <p:spPr bwMode="auto">
          <a:xfrm>
            <a:off x="6672178" y="1239709"/>
            <a:ext cx="1105519" cy="2018439"/>
          </a:xfrm>
          <a:custGeom>
            <a:avLst/>
            <a:gdLst>
              <a:gd name="connsiteX0" fmla="*/ 0 w 1739900"/>
              <a:gd name="connsiteY0" fmla="*/ 2006600 h 2006600"/>
              <a:gd name="connsiteX1" fmla="*/ 1168400 w 1739900"/>
              <a:gd name="connsiteY1" fmla="*/ 1219200 h 2006600"/>
              <a:gd name="connsiteX2" fmla="*/ 1739900 w 1739900"/>
              <a:gd name="connsiteY2" fmla="*/ 0 h 200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2006600">
                <a:moveTo>
                  <a:pt x="0" y="2006600"/>
                </a:moveTo>
                <a:cubicBezTo>
                  <a:pt x="439208" y="1780116"/>
                  <a:pt x="878417" y="1553633"/>
                  <a:pt x="1168400" y="1219200"/>
                </a:cubicBezTo>
                <a:cubicBezTo>
                  <a:pt x="1458383" y="884767"/>
                  <a:pt x="1599141" y="442383"/>
                  <a:pt x="173990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377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D88E17C9-2431-814A-9151-624C9AB629A3}"/>
              </a:ext>
            </a:extLst>
          </p:cNvPr>
          <p:cNvSpPr/>
          <p:nvPr/>
        </p:nvSpPr>
        <p:spPr bwMode="auto">
          <a:xfrm>
            <a:off x="5689600" y="1193801"/>
            <a:ext cx="2094451" cy="1142287"/>
          </a:xfrm>
          <a:custGeom>
            <a:avLst/>
            <a:gdLst>
              <a:gd name="connsiteX0" fmla="*/ 0 w 1739900"/>
              <a:gd name="connsiteY0" fmla="*/ 2006600 h 2006600"/>
              <a:gd name="connsiteX1" fmla="*/ 1168400 w 1739900"/>
              <a:gd name="connsiteY1" fmla="*/ 1219200 h 2006600"/>
              <a:gd name="connsiteX2" fmla="*/ 1739900 w 1739900"/>
              <a:gd name="connsiteY2" fmla="*/ 0 h 2006600"/>
              <a:gd name="connsiteX0" fmla="*/ 0 w 3073400"/>
              <a:gd name="connsiteY0" fmla="*/ 819362 h 819362"/>
              <a:gd name="connsiteX1" fmla="*/ 1168400 w 3073400"/>
              <a:gd name="connsiteY1" fmla="*/ 31962 h 819362"/>
              <a:gd name="connsiteX2" fmla="*/ 3073400 w 3073400"/>
              <a:gd name="connsiteY2" fmla="*/ 0 h 819362"/>
              <a:gd name="connsiteX0" fmla="*/ 0 w 3073400"/>
              <a:gd name="connsiteY0" fmla="*/ 819362 h 1007981"/>
              <a:gd name="connsiteX1" fmla="*/ 1778000 w 3073400"/>
              <a:gd name="connsiteY1" fmla="*/ 985097 h 1007981"/>
              <a:gd name="connsiteX2" fmla="*/ 3073400 w 3073400"/>
              <a:gd name="connsiteY2" fmla="*/ 0 h 1007981"/>
              <a:gd name="connsiteX0" fmla="*/ 0 w 3098800"/>
              <a:gd name="connsiteY0" fmla="*/ 568537 h 993552"/>
              <a:gd name="connsiteX1" fmla="*/ 1803400 w 3098800"/>
              <a:gd name="connsiteY1" fmla="*/ 985097 h 993552"/>
              <a:gd name="connsiteX2" fmla="*/ 3098800 w 3098800"/>
              <a:gd name="connsiteY2" fmla="*/ 0 h 993552"/>
              <a:gd name="connsiteX0" fmla="*/ 0 w 3098800"/>
              <a:gd name="connsiteY0" fmla="*/ 568537 h 1001603"/>
              <a:gd name="connsiteX1" fmla="*/ 1803400 w 3098800"/>
              <a:gd name="connsiteY1" fmla="*/ 985097 h 1001603"/>
              <a:gd name="connsiteX2" fmla="*/ 3098800 w 3098800"/>
              <a:gd name="connsiteY2" fmla="*/ 0 h 1001603"/>
              <a:gd name="connsiteX0" fmla="*/ 0 w 3098800"/>
              <a:gd name="connsiteY0" fmla="*/ 568537 h 1115025"/>
              <a:gd name="connsiteX1" fmla="*/ 2451100 w 3098800"/>
              <a:gd name="connsiteY1" fmla="*/ 1102149 h 1115025"/>
              <a:gd name="connsiteX2" fmla="*/ 3098800 w 3098800"/>
              <a:gd name="connsiteY2" fmla="*/ 0 h 1115025"/>
              <a:gd name="connsiteX0" fmla="*/ 0 w 3098800"/>
              <a:gd name="connsiteY0" fmla="*/ 568537 h 860218"/>
              <a:gd name="connsiteX1" fmla="*/ 1587500 w 3098800"/>
              <a:gd name="connsiteY1" fmla="*/ 834603 h 860218"/>
              <a:gd name="connsiteX2" fmla="*/ 3098800 w 3098800"/>
              <a:gd name="connsiteY2" fmla="*/ 0 h 860218"/>
              <a:gd name="connsiteX0" fmla="*/ 0 w 2374900"/>
              <a:gd name="connsiteY0" fmla="*/ 0 h 367682"/>
              <a:gd name="connsiteX1" fmla="*/ 1587500 w 2374900"/>
              <a:gd name="connsiteY1" fmla="*/ 266066 h 367682"/>
              <a:gd name="connsiteX2" fmla="*/ 2374900 w 2374900"/>
              <a:gd name="connsiteY2" fmla="*/ 117051 h 367682"/>
              <a:gd name="connsiteX0" fmla="*/ 0 w 2374900"/>
              <a:gd name="connsiteY0" fmla="*/ 0 h 398226"/>
              <a:gd name="connsiteX1" fmla="*/ 1155700 w 2374900"/>
              <a:gd name="connsiteY1" fmla="*/ 332952 h 398226"/>
              <a:gd name="connsiteX2" fmla="*/ 2374900 w 2374900"/>
              <a:gd name="connsiteY2" fmla="*/ 117051 h 398226"/>
              <a:gd name="connsiteX0" fmla="*/ 0 w 2374900"/>
              <a:gd name="connsiteY0" fmla="*/ 0 h 346947"/>
              <a:gd name="connsiteX1" fmla="*/ 1155700 w 2374900"/>
              <a:gd name="connsiteY1" fmla="*/ 332952 h 346947"/>
              <a:gd name="connsiteX2" fmla="*/ 2374900 w 2374900"/>
              <a:gd name="connsiteY2" fmla="*/ 117051 h 346947"/>
              <a:gd name="connsiteX0" fmla="*/ 0 w 2501900"/>
              <a:gd name="connsiteY0" fmla="*/ 0 h 338823"/>
              <a:gd name="connsiteX1" fmla="*/ 1155700 w 2501900"/>
              <a:gd name="connsiteY1" fmla="*/ 332952 h 338823"/>
              <a:gd name="connsiteX2" fmla="*/ 2501900 w 2501900"/>
              <a:gd name="connsiteY2" fmla="*/ 83607 h 338823"/>
              <a:gd name="connsiteX0" fmla="*/ 0 w 2516807"/>
              <a:gd name="connsiteY0" fmla="*/ 0 h 449412"/>
              <a:gd name="connsiteX1" fmla="*/ 1155700 w 2516807"/>
              <a:gd name="connsiteY1" fmla="*/ 332952 h 449412"/>
              <a:gd name="connsiteX2" fmla="*/ 2516807 w 2516807"/>
              <a:gd name="connsiteY2" fmla="*/ 306449 h 449412"/>
              <a:gd name="connsiteX0" fmla="*/ 0 w 2516807"/>
              <a:gd name="connsiteY0" fmla="*/ 0 h 365123"/>
              <a:gd name="connsiteX1" fmla="*/ 1155700 w 2516807"/>
              <a:gd name="connsiteY1" fmla="*/ 332952 h 365123"/>
              <a:gd name="connsiteX2" fmla="*/ 2516807 w 2516807"/>
              <a:gd name="connsiteY2" fmla="*/ 306449 h 365123"/>
              <a:gd name="connsiteX0" fmla="*/ 0 w 2516807"/>
              <a:gd name="connsiteY0" fmla="*/ 0 h 385789"/>
              <a:gd name="connsiteX1" fmla="*/ 1081165 w 2516807"/>
              <a:gd name="connsiteY1" fmla="*/ 362664 h 385789"/>
              <a:gd name="connsiteX2" fmla="*/ 2516807 w 2516807"/>
              <a:gd name="connsiteY2" fmla="*/ 306449 h 385789"/>
              <a:gd name="connsiteX0" fmla="*/ 0 w 1831088"/>
              <a:gd name="connsiteY0" fmla="*/ 802339 h 1196715"/>
              <a:gd name="connsiteX1" fmla="*/ 1081165 w 1831088"/>
              <a:gd name="connsiteY1" fmla="*/ 1165003 h 1196715"/>
              <a:gd name="connsiteX2" fmla="*/ 1831088 w 1831088"/>
              <a:gd name="connsiteY2" fmla="*/ 0 h 1196715"/>
              <a:gd name="connsiteX0" fmla="*/ 0 w 1831088"/>
              <a:gd name="connsiteY0" fmla="*/ 802339 h 1196715"/>
              <a:gd name="connsiteX1" fmla="*/ 1081165 w 1831088"/>
              <a:gd name="connsiteY1" fmla="*/ 1165003 h 1196715"/>
              <a:gd name="connsiteX2" fmla="*/ 1831088 w 1831088"/>
              <a:gd name="connsiteY2" fmla="*/ 0 h 1196715"/>
              <a:gd name="connsiteX0" fmla="*/ 0 w 1831088"/>
              <a:gd name="connsiteY0" fmla="*/ 802339 h 888254"/>
              <a:gd name="connsiteX1" fmla="*/ 1096072 w 1831088"/>
              <a:gd name="connsiteY1" fmla="*/ 718608 h 888254"/>
              <a:gd name="connsiteX2" fmla="*/ 1831088 w 1831088"/>
              <a:gd name="connsiteY2" fmla="*/ 0 h 888254"/>
              <a:gd name="connsiteX0" fmla="*/ 0 w 1831088"/>
              <a:gd name="connsiteY0" fmla="*/ 802339 h 895531"/>
              <a:gd name="connsiteX1" fmla="*/ 1096072 w 1831088"/>
              <a:gd name="connsiteY1" fmla="*/ 718608 h 895531"/>
              <a:gd name="connsiteX2" fmla="*/ 1831088 w 1831088"/>
              <a:gd name="connsiteY2" fmla="*/ 0 h 895531"/>
              <a:gd name="connsiteX0" fmla="*/ 0 w 1831088"/>
              <a:gd name="connsiteY0" fmla="*/ 802339 h 912111"/>
              <a:gd name="connsiteX1" fmla="*/ 1096072 w 1831088"/>
              <a:gd name="connsiteY1" fmla="*/ 718608 h 912111"/>
              <a:gd name="connsiteX2" fmla="*/ 1831088 w 1831088"/>
              <a:gd name="connsiteY2" fmla="*/ 0 h 912111"/>
              <a:gd name="connsiteX0" fmla="*/ 0 w 1831088"/>
              <a:gd name="connsiteY0" fmla="*/ 802339 h 881354"/>
              <a:gd name="connsiteX1" fmla="*/ 1051352 w 1831088"/>
              <a:gd name="connsiteY1" fmla="*/ 617809 h 881354"/>
              <a:gd name="connsiteX2" fmla="*/ 1831088 w 1831088"/>
              <a:gd name="connsiteY2" fmla="*/ 0 h 881354"/>
              <a:gd name="connsiteX0" fmla="*/ 0 w 1831088"/>
              <a:gd name="connsiteY0" fmla="*/ 802339 h 868364"/>
              <a:gd name="connsiteX1" fmla="*/ 1051352 w 1831088"/>
              <a:gd name="connsiteY1" fmla="*/ 617809 h 868364"/>
              <a:gd name="connsiteX2" fmla="*/ 1831088 w 1831088"/>
              <a:gd name="connsiteY2" fmla="*/ 0 h 868364"/>
              <a:gd name="connsiteX0" fmla="*/ 0 w 1831088"/>
              <a:gd name="connsiteY0" fmla="*/ 802339 h 876919"/>
              <a:gd name="connsiteX1" fmla="*/ 1051352 w 1831088"/>
              <a:gd name="connsiteY1" fmla="*/ 661008 h 876919"/>
              <a:gd name="connsiteX2" fmla="*/ 1831088 w 1831088"/>
              <a:gd name="connsiteY2" fmla="*/ 0 h 876919"/>
              <a:gd name="connsiteX0" fmla="*/ 0 w 1831088"/>
              <a:gd name="connsiteY0" fmla="*/ 802339 h 876919"/>
              <a:gd name="connsiteX1" fmla="*/ 1051352 w 1831088"/>
              <a:gd name="connsiteY1" fmla="*/ 661008 h 876919"/>
              <a:gd name="connsiteX2" fmla="*/ 1831088 w 1831088"/>
              <a:gd name="connsiteY2" fmla="*/ 0 h 876919"/>
              <a:gd name="connsiteX0" fmla="*/ 0 w 1831088"/>
              <a:gd name="connsiteY0" fmla="*/ 802339 h 838906"/>
              <a:gd name="connsiteX1" fmla="*/ 1051352 w 1831088"/>
              <a:gd name="connsiteY1" fmla="*/ 661008 h 838906"/>
              <a:gd name="connsiteX2" fmla="*/ 1831088 w 1831088"/>
              <a:gd name="connsiteY2" fmla="*/ 0 h 838906"/>
              <a:gd name="connsiteX0" fmla="*/ 0 w 1831088"/>
              <a:gd name="connsiteY0" fmla="*/ 802339 h 838906"/>
              <a:gd name="connsiteX1" fmla="*/ 1051352 w 1831088"/>
              <a:gd name="connsiteY1" fmla="*/ 661008 h 838906"/>
              <a:gd name="connsiteX2" fmla="*/ 1831088 w 1831088"/>
              <a:gd name="connsiteY2" fmla="*/ 0 h 838906"/>
              <a:gd name="connsiteX0" fmla="*/ 0 w 1831088"/>
              <a:gd name="connsiteY0" fmla="*/ 802339 h 807514"/>
              <a:gd name="connsiteX1" fmla="*/ 1051352 w 1831088"/>
              <a:gd name="connsiteY1" fmla="*/ 661008 h 807514"/>
              <a:gd name="connsiteX2" fmla="*/ 1831088 w 1831088"/>
              <a:gd name="connsiteY2" fmla="*/ 0 h 807514"/>
              <a:gd name="connsiteX0" fmla="*/ 0 w 1831088"/>
              <a:gd name="connsiteY0" fmla="*/ 802339 h 806689"/>
              <a:gd name="connsiteX1" fmla="*/ 1106867 w 1831088"/>
              <a:gd name="connsiteY1" fmla="*/ 652813 h 806689"/>
              <a:gd name="connsiteX2" fmla="*/ 1831088 w 1831088"/>
              <a:gd name="connsiteY2" fmla="*/ 0 h 806689"/>
              <a:gd name="connsiteX0" fmla="*/ 0 w 1831088"/>
              <a:gd name="connsiteY0" fmla="*/ 802339 h 804063"/>
              <a:gd name="connsiteX1" fmla="*/ 1106867 w 1831088"/>
              <a:gd name="connsiteY1" fmla="*/ 652813 h 804063"/>
              <a:gd name="connsiteX2" fmla="*/ 1831088 w 1831088"/>
              <a:gd name="connsiteY2" fmla="*/ 0 h 804063"/>
              <a:gd name="connsiteX0" fmla="*/ 0 w 1831088"/>
              <a:gd name="connsiteY0" fmla="*/ 802339 h 803310"/>
              <a:gd name="connsiteX1" fmla="*/ 1106867 w 1831088"/>
              <a:gd name="connsiteY1" fmla="*/ 579063 h 803310"/>
              <a:gd name="connsiteX2" fmla="*/ 1831088 w 1831088"/>
              <a:gd name="connsiteY2" fmla="*/ 0 h 803310"/>
              <a:gd name="connsiteX0" fmla="*/ 0 w 1831088"/>
              <a:gd name="connsiteY0" fmla="*/ 802339 h 803310"/>
              <a:gd name="connsiteX1" fmla="*/ 1106867 w 1831088"/>
              <a:gd name="connsiteY1" fmla="*/ 579063 h 803310"/>
              <a:gd name="connsiteX2" fmla="*/ 1831088 w 1831088"/>
              <a:gd name="connsiteY2" fmla="*/ 0 h 80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1088" h="803310">
                <a:moveTo>
                  <a:pt x="0" y="802339"/>
                </a:moveTo>
                <a:cubicBezTo>
                  <a:pt x="475765" y="817026"/>
                  <a:pt x="934921" y="661632"/>
                  <a:pt x="1106867" y="579063"/>
                </a:cubicBezTo>
                <a:cubicBezTo>
                  <a:pt x="1278813" y="496494"/>
                  <a:pt x="1658501" y="271243"/>
                  <a:pt x="1831088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377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23CF80F-7BE4-0949-AB38-349BB5BC1D49}"/>
              </a:ext>
            </a:extLst>
          </p:cNvPr>
          <p:cNvSpPr/>
          <p:nvPr/>
        </p:nvSpPr>
        <p:spPr bwMode="auto">
          <a:xfrm>
            <a:off x="6147851" y="5171353"/>
            <a:ext cx="86175" cy="8617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377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88A8FE9-638C-E841-96B7-01BC5AA74A52}"/>
              </a:ext>
            </a:extLst>
          </p:cNvPr>
          <p:cNvSpPr/>
          <p:nvPr/>
        </p:nvSpPr>
        <p:spPr bwMode="auto">
          <a:xfrm>
            <a:off x="6147850" y="2729241"/>
            <a:ext cx="86175" cy="8617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377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BBA0F54-E876-864F-8740-47D813057504}"/>
                  </a:ext>
                </a:extLst>
              </p:cNvPr>
              <p:cNvSpPr txBox="1"/>
              <p:nvPr/>
            </p:nvSpPr>
            <p:spPr>
              <a:xfrm>
                <a:off x="5908328" y="5306075"/>
                <a:ext cx="404598" cy="3629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baseline="-250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BBA0F54-E876-864F-8740-47D813057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328" y="5306075"/>
                <a:ext cx="404598" cy="362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15C2267-5CBB-4F4A-8040-D66ECA8FC7DB}"/>
                  </a:ext>
                </a:extLst>
              </p:cNvPr>
              <p:cNvSpPr/>
              <p:nvPr/>
            </p:nvSpPr>
            <p:spPr>
              <a:xfrm>
                <a:off x="4075056" y="5390601"/>
                <a:ext cx="1155755" cy="3767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15C2267-5CBB-4F4A-8040-D66ECA8FC7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056" y="5390601"/>
                <a:ext cx="1155755" cy="376770"/>
              </a:xfrm>
              <a:prstGeom prst="rect">
                <a:avLst/>
              </a:prstGeom>
              <a:blipFill>
                <a:blip r:embed="rId5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E669A18-D342-B646-B9E9-5B8E92E87070}"/>
              </a:ext>
            </a:extLst>
          </p:cNvPr>
          <p:cNvCxnSpPr>
            <a:cxnSpLocks/>
            <a:stCxn id="39" idx="6"/>
          </p:cNvCxnSpPr>
          <p:nvPr/>
        </p:nvCxnSpPr>
        <p:spPr bwMode="auto">
          <a:xfrm flipH="1">
            <a:off x="5208051" y="5214440"/>
            <a:ext cx="1025975" cy="29567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3C95E34-3195-9A48-B3B1-8FFFA1E6DA08}"/>
              </a:ext>
            </a:extLst>
          </p:cNvPr>
          <p:cNvCxnSpPr>
            <a:cxnSpLocks/>
          </p:cNvCxnSpPr>
          <p:nvPr/>
        </p:nvCxnSpPr>
        <p:spPr bwMode="auto">
          <a:xfrm flipH="1">
            <a:off x="5208052" y="2772329"/>
            <a:ext cx="1014969" cy="61725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2F6C5A8-2A72-864C-A316-24659A1811F8}"/>
                  </a:ext>
                </a:extLst>
              </p:cNvPr>
              <p:cNvSpPr/>
              <p:nvPr/>
            </p:nvSpPr>
            <p:spPr>
              <a:xfrm>
                <a:off x="4379884" y="958029"/>
                <a:ext cx="376962" cy="3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2F6C5A8-2A72-864C-A316-24659A181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884" y="958029"/>
                <a:ext cx="376962" cy="376770"/>
              </a:xfrm>
              <a:prstGeom prst="rect">
                <a:avLst/>
              </a:prstGeom>
              <a:blipFill>
                <a:blip r:embed="rId6"/>
                <a:stretch>
                  <a:fillRect r="-806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05ECCD04-692F-6F4E-AC3F-0E4191B1E2F5}"/>
              </a:ext>
            </a:extLst>
          </p:cNvPr>
          <p:cNvSpPr txBox="1"/>
          <p:nvPr/>
        </p:nvSpPr>
        <p:spPr>
          <a:xfrm>
            <a:off x="2657925" y="3047641"/>
            <a:ext cx="217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Fastest rate of </a:t>
            </a:r>
            <a:r>
              <a:rPr lang="en-US" i="1" dirty="0"/>
              <a:t>decrease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3461187-167F-BB4C-9D75-AC72FA5438A5}"/>
                  </a:ext>
                </a:extLst>
              </p:cNvPr>
              <p:cNvSpPr/>
              <p:nvPr/>
            </p:nvSpPr>
            <p:spPr>
              <a:xfrm>
                <a:off x="5732370" y="1732409"/>
                <a:ext cx="745973" cy="3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3461187-167F-BB4C-9D75-AC72FA5438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370" y="1732409"/>
                <a:ext cx="745973" cy="376770"/>
              </a:xfrm>
              <a:prstGeom prst="rect">
                <a:avLst/>
              </a:prstGeom>
              <a:blipFill>
                <a:blip r:embed="rId7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8082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56FE-0D55-D047-9C6B-1AB58CABE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1BB653-F4DD-7243-9EA5-486246FA7098}"/>
                  </a:ext>
                </a:extLst>
              </p:cNvPr>
              <p:cNvSpPr txBox="1"/>
              <p:nvPr/>
            </p:nvSpPr>
            <p:spPr>
              <a:xfrm>
                <a:off x="2430280" y="5831070"/>
                <a:ext cx="514307" cy="3679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baseline="-250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1BB653-F4DD-7243-9EA5-486246FA7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280" y="5831070"/>
                <a:ext cx="514307" cy="3679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BB3D9F-723B-F844-837C-9887E26C154E}"/>
                  </a:ext>
                </a:extLst>
              </p:cNvPr>
              <p:cNvSpPr txBox="1"/>
              <p:nvPr/>
            </p:nvSpPr>
            <p:spPr>
              <a:xfrm>
                <a:off x="9678355" y="3578099"/>
                <a:ext cx="519245" cy="3684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aseline="-250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BB3D9F-723B-F844-837C-9887E26C1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355" y="3578099"/>
                <a:ext cx="519245" cy="3684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40BFF9-B040-FF46-AC84-42A61CA76D04}"/>
              </a:ext>
            </a:extLst>
          </p:cNvPr>
          <p:cNvCxnSpPr>
            <a:cxnSpLocks/>
          </p:cNvCxnSpPr>
          <p:nvPr/>
        </p:nvCxnSpPr>
        <p:spPr bwMode="auto">
          <a:xfrm flipV="1">
            <a:off x="5081051" y="1019149"/>
            <a:ext cx="0" cy="2743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CE42E2F-6400-CB4C-9A46-3F25EB29F850}"/>
              </a:ext>
            </a:extLst>
          </p:cNvPr>
          <p:cNvCxnSpPr>
            <a:cxnSpLocks/>
          </p:cNvCxnSpPr>
          <p:nvPr/>
        </p:nvCxnSpPr>
        <p:spPr bwMode="auto">
          <a:xfrm flipH="1">
            <a:off x="2947451" y="3762349"/>
            <a:ext cx="2133600" cy="2133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0B6E64B-5625-AD41-9E28-66E8CB480C09}"/>
              </a:ext>
            </a:extLst>
          </p:cNvPr>
          <p:cNvCxnSpPr>
            <a:cxnSpLocks/>
          </p:cNvCxnSpPr>
          <p:nvPr/>
        </p:nvCxnSpPr>
        <p:spPr bwMode="auto">
          <a:xfrm>
            <a:off x="5081051" y="3762349"/>
            <a:ext cx="4572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D651B1B-C17C-3345-8E9F-376C23892B42}"/>
              </a:ext>
            </a:extLst>
          </p:cNvPr>
          <p:cNvCxnSpPr>
            <a:cxnSpLocks/>
            <a:stCxn id="36" idx="2"/>
            <a:endCxn id="34" idx="0"/>
          </p:cNvCxnSpPr>
          <p:nvPr/>
        </p:nvCxnSpPr>
        <p:spPr bwMode="auto">
          <a:xfrm>
            <a:off x="5766851" y="3119639"/>
            <a:ext cx="43088" cy="22720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A17099-D3FE-7541-A563-081DFED2038F}"/>
              </a:ext>
            </a:extLst>
          </p:cNvPr>
          <p:cNvGrpSpPr/>
          <p:nvPr/>
        </p:nvGrpSpPr>
        <p:grpSpPr>
          <a:xfrm>
            <a:off x="4642900" y="4691901"/>
            <a:ext cx="3314699" cy="1188900"/>
            <a:chOff x="3200400" y="4495800"/>
            <a:chExt cx="4267200" cy="1530538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3B285C7-C279-DF4F-8C99-7233E8D532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00400" y="6019800"/>
              <a:ext cx="2743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C65019E-834C-8A45-821D-32C8BDB9430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943600" y="4502338"/>
              <a:ext cx="1485899" cy="152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DF3B099-35F2-884D-9CAD-4AB44C206FE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200400" y="4495800"/>
              <a:ext cx="1485899" cy="152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2949E93-682D-8540-A5DC-3B5024CA469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24400" y="4495800"/>
              <a:ext cx="2743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Freeform 30">
            <a:extLst>
              <a:ext uri="{FF2B5EF4-FFF2-40B4-BE49-F238E27FC236}">
                <a16:creationId xmlns:a16="http://schemas.microsoft.com/office/drawing/2014/main" id="{1400C9C1-F0CF-E94B-8DD5-DFE0489CF132}"/>
              </a:ext>
            </a:extLst>
          </p:cNvPr>
          <p:cNvSpPr/>
          <p:nvPr/>
        </p:nvSpPr>
        <p:spPr bwMode="auto">
          <a:xfrm>
            <a:off x="4636552" y="2416155"/>
            <a:ext cx="1154649" cy="1171715"/>
          </a:xfrm>
          <a:custGeom>
            <a:avLst/>
            <a:gdLst>
              <a:gd name="connsiteX0" fmla="*/ 0 w 1739900"/>
              <a:gd name="connsiteY0" fmla="*/ 2006600 h 2006600"/>
              <a:gd name="connsiteX1" fmla="*/ 1168400 w 1739900"/>
              <a:gd name="connsiteY1" fmla="*/ 1219200 h 2006600"/>
              <a:gd name="connsiteX2" fmla="*/ 1739900 w 1739900"/>
              <a:gd name="connsiteY2" fmla="*/ 0 h 2006600"/>
              <a:gd name="connsiteX0" fmla="*/ 0 w 1739900"/>
              <a:gd name="connsiteY0" fmla="*/ 2006600 h 2006600"/>
              <a:gd name="connsiteX1" fmla="*/ 1087349 w 1739900"/>
              <a:gd name="connsiteY1" fmla="*/ 1170046 h 2006600"/>
              <a:gd name="connsiteX2" fmla="*/ 1739900 w 1739900"/>
              <a:gd name="connsiteY2" fmla="*/ 0 h 2006600"/>
              <a:gd name="connsiteX0" fmla="*/ 0 w 1739900"/>
              <a:gd name="connsiteY0" fmla="*/ 2006600 h 2006600"/>
              <a:gd name="connsiteX1" fmla="*/ 1087349 w 1739900"/>
              <a:gd name="connsiteY1" fmla="*/ 1170046 h 2006600"/>
              <a:gd name="connsiteX2" fmla="*/ 1739900 w 1739900"/>
              <a:gd name="connsiteY2" fmla="*/ 0 h 200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2006600">
                <a:moveTo>
                  <a:pt x="0" y="2006600"/>
                </a:moveTo>
                <a:cubicBezTo>
                  <a:pt x="439208" y="1780116"/>
                  <a:pt x="837892" y="1479902"/>
                  <a:pt x="1087349" y="1170046"/>
                </a:cubicBezTo>
                <a:cubicBezTo>
                  <a:pt x="1336806" y="860190"/>
                  <a:pt x="1599141" y="442383"/>
                  <a:pt x="173990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377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66BA795B-F274-E641-818D-9427CB0CB614}"/>
              </a:ext>
            </a:extLst>
          </p:cNvPr>
          <p:cNvSpPr/>
          <p:nvPr/>
        </p:nvSpPr>
        <p:spPr bwMode="auto">
          <a:xfrm>
            <a:off x="4636551" y="3320146"/>
            <a:ext cx="2130752" cy="306343"/>
          </a:xfrm>
          <a:custGeom>
            <a:avLst/>
            <a:gdLst>
              <a:gd name="connsiteX0" fmla="*/ 0 w 1739900"/>
              <a:gd name="connsiteY0" fmla="*/ 2006600 h 2006600"/>
              <a:gd name="connsiteX1" fmla="*/ 1168400 w 1739900"/>
              <a:gd name="connsiteY1" fmla="*/ 1219200 h 2006600"/>
              <a:gd name="connsiteX2" fmla="*/ 1739900 w 1739900"/>
              <a:gd name="connsiteY2" fmla="*/ 0 h 2006600"/>
              <a:gd name="connsiteX0" fmla="*/ 0 w 3073400"/>
              <a:gd name="connsiteY0" fmla="*/ 819362 h 819362"/>
              <a:gd name="connsiteX1" fmla="*/ 1168400 w 3073400"/>
              <a:gd name="connsiteY1" fmla="*/ 31962 h 819362"/>
              <a:gd name="connsiteX2" fmla="*/ 3073400 w 3073400"/>
              <a:gd name="connsiteY2" fmla="*/ 0 h 819362"/>
              <a:gd name="connsiteX0" fmla="*/ 0 w 3073400"/>
              <a:gd name="connsiteY0" fmla="*/ 819362 h 1007981"/>
              <a:gd name="connsiteX1" fmla="*/ 1778000 w 3073400"/>
              <a:gd name="connsiteY1" fmla="*/ 985097 h 1007981"/>
              <a:gd name="connsiteX2" fmla="*/ 3073400 w 3073400"/>
              <a:gd name="connsiteY2" fmla="*/ 0 h 1007981"/>
              <a:gd name="connsiteX0" fmla="*/ 0 w 3098800"/>
              <a:gd name="connsiteY0" fmla="*/ 568537 h 993552"/>
              <a:gd name="connsiteX1" fmla="*/ 1803400 w 3098800"/>
              <a:gd name="connsiteY1" fmla="*/ 985097 h 993552"/>
              <a:gd name="connsiteX2" fmla="*/ 3098800 w 3098800"/>
              <a:gd name="connsiteY2" fmla="*/ 0 h 993552"/>
              <a:gd name="connsiteX0" fmla="*/ 0 w 3098800"/>
              <a:gd name="connsiteY0" fmla="*/ 568537 h 1001603"/>
              <a:gd name="connsiteX1" fmla="*/ 1803400 w 3098800"/>
              <a:gd name="connsiteY1" fmla="*/ 985097 h 1001603"/>
              <a:gd name="connsiteX2" fmla="*/ 3098800 w 3098800"/>
              <a:gd name="connsiteY2" fmla="*/ 0 h 1001603"/>
              <a:gd name="connsiteX0" fmla="*/ 0 w 3098800"/>
              <a:gd name="connsiteY0" fmla="*/ 568537 h 1115025"/>
              <a:gd name="connsiteX1" fmla="*/ 2451100 w 3098800"/>
              <a:gd name="connsiteY1" fmla="*/ 1102149 h 1115025"/>
              <a:gd name="connsiteX2" fmla="*/ 3098800 w 3098800"/>
              <a:gd name="connsiteY2" fmla="*/ 0 h 1115025"/>
              <a:gd name="connsiteX0" fmla="*/ 0 w 3098800"/>
              <a:gd name="connsiteY0" fmla="*/ 568537 h 860218"/>
              <a:gd name="connsiteX1" fmla="*/ 1587500 w 3098800"/>
              <a:gd name="connsiteY1" fmla="*/ 834603 h 860218"/>
              <a:gd name="connsiteX2" fmla="*/ 3098800 w 3098800"/>
              <a:gd name="connsiteY2" fmla="*/ 0 h 860218"/>
              <a:gd name="connsiteX0" fmla="*/ 0 w 2374900"/>
              <a:gd name="connsiteY0" fmla="*/ 0 h 367682"/>
              <a:gd name="connsiteX1" fmla="*/ 1587500 w 2374900"/>
              <a:gd name="connsiteY1" fmla="*/ 266066 h 367682"/>
              <a:gd name="connsiteX2" fmla="*/ 2374900 w 2374900"/>
              <a:gd name="connsiteY2" fmla="*/ 117051 h 367682"/>
              <a:gd name="connsiteX0" fmla="*/ 0 w 2374900"/>
              <a:gd name="connsiteY0" fmla="*/ 0 h 398226"/>
              <a:gd name="connsiteX1" fmla="*/ 1155700 w 2374900"/>
              <a:gd name="connsiteY1" fmla="*/ 332952 h 398226"/>
              <a:gd name="connsiteX2" fmla="*/ 2374900 w 2374900"/>
              <a:gd name="connsiteY2" fmla="*/ 117051 h 398226"/>
              <a:gd name="connsiteX0" fmla="*/ 0 w 2374900"/>
              <a:gd name="connsiteY0" fmla="*/ 0 h 346947"/>
              <a:gd name="connsiteX1" fmla="*/ 1155700 w 2374900"/>
              <a:gd name="connsiteY1" fmla="*/ 332952 h 346947"/>
              <a:gd name="connsiteX2" fmla="*/ 2374900 w 2374900"/>
              <a:gd name="connsiteY2" fmla="*/ 117051 h 346947"/>
              <a:gd name="connsiteX0" fmla="*/ 0 w 2501900"/>
              <a:gd name="connsiteY0" fmla="*/ 0 h 338823"/>
              <a:gd name="connsiteX1" fmla="*/ 1155700 w 2501900"/>
              <a:gd name="connsiteY1" fmla="*/ 332952 h 338823"/>
              <a:gd name="connsiteX2" fmla="*/ 2501900 w 2501900"/>
              <a:gd name="connsiteY2" fmla="*/ 83607 h 338823"/>
              <a:gd name="connsiteX0" fmla="*/ 0 w 2516807"/>
              <a:gd name="connsiteY0" fmla="*/ 0 h 449412"/>
              <a:gd name="connsiteX1" fmla="*/ 1155700 w 2516807"/>
              <a:gd name="connsiteY1" fmla="*/ 332952 h 449412"/>
              <a:gd name="connsiteX2" fmla="*/ 2516807 w 2516807"/>
              <a:gd name="connsiteY2" fmla="*/ 306449 h 449412"/>
              <a:gd name="connsiteX0" fmla="*/ 0 w 2516807"/>
              <a:gd name="connsiteY0" fmla="*/ 0 h 365123"/>
              <a:gd name="connsiteX1" fmla="*/ 1155700 w 2516807"/>
              <a:gd name="connsiteY1" fmla="*/ 332952 h 365123"/>
              <a:gd name="connsiteX2" fmla="*/ 2516807 w 2516807"/>
              <a:gd name="connsiteY2" fmla="*/ 306449 h 365123"/>
              <a:gd name="connsiteX0" fmla="*/ 0 w 2516807"/>
              <a:gd name="connsiteY0" fmla="*/ 0 h 385789"/>
              <a:gd name="connsiteX1" fmla="*/ 1081165 w 2516807"/>
              <a:gd name="connsiteY1" fmla="*/ 362664 h 385789"/>
              <a:gd name="connsiteX2" fmla="*/ 2516807 w 2516807"/>
              <a:gd name="connsiteY2" fmla="*/ 306449 h 385789"/>
              <a:gd name="connsiteX0" fmla="*/ 0 w 2516807"/>
              <a:gd name="connsiteY0" fmla="*/ 0 h 102165"/>
              <a:gd name="connsiteX1" fmla="*/ 1081165 w 2516807"/>
              <a:gd name="connsiteY1" fmla="*/ 74667 h 102165"/>
              <a:gd name="connsiteX2" fmla="*/ 2516807 w 2516807"/>
              <a:gd name="connsiteY2" fmla="*/ 18452 h 102165"/>
              <a:gd name="connsiteX0" fmla="*/ 0 w 2516807"/>
              <a:gd name="connsiteY0" fmla="*/ 0 h 204322"/>
              <a:gd name="connsiteX1" fmla="*/ 1066258 w 2516807"/>
              <a:gd name="connsiteY1" fmla="*/ 204265 h 204322"/>
              <a:gd name="connsiteX2" fmla="*/ 2516807 w 2516807"/>
              <a:gd name="connsiteY2" fmla="*/ 18452 h 204322"/>
              <a:gd name="connsiteX0" fmla="*/ 0 w 2516807"/>
              <a:gd name="connsiteY0" fmla="*/ 0 h 204398"/>
              <a:gd name="connsiteX1" fmla="*/ 1066258 w 2516807"/>
              <a:gd name="connsiteY1" fmla="*/ 204265 h 204398"/>
              <a:gd name="connsiteX2" fmla="*/ 2516807 w 2516807"/>
              <a:gd name="connsiteY2" fmla="*/ 18452 h 204398"/>
              <a:gd name="connsiteX0" fmla="*/ 0 w 2516807"/>
              <a:gd name="connsiteY0" fmla="*/ 271238 h 338685"/>
              <a:gd name="connsiteX1" fmla="*/ 1066258 w 2516807"/>
              <a:gd name="connsiteY1" fmla="*/ 185813 h 338685"/>
              <a:gd name="connsiteX2" fmla="*/ 2516807 w 2516807"/>
              <a:gd name="connsiteY2" fmla="*/ 0 h 338685"/>
              <a:gd name="connsiteX0" fmla="*/ 0 w 2516807"/>
              <a:gd name="connsiteY0" fmla="*/ 271238 h 361983"/>
              <a:gd name="connsiteX1" fmla="*/ 1129393 w 2516807"/>
              <a:gd name="connsiteY1" fmla="*/ 277294 h 361983"/>
              <a:gd name="connsiteX2" fmla="*/ 2516807 w 2516807"/>
              <a:gd name="connsiteY2" fmla="*/ 0 h 361983"/>
              <a:gd name="connsiteX0" fmla="*/ 0 w 2516807"/>
              <a:gd name="connsiteY0" fmla="*/ 271238 h 361983"/>
              <a:gd name="connsiteX1" fmla="*/ 1129393 w 2516807"/>
              <a:gd name="connsiteY1" fmla="*/ 277294 h 361983"/>
              <a:gd name="connsiteX2" fmla="*/ 2516807 w 2516807"/>
              <a:gd name="connsiteY2" fmla="*/ 0 h 361983"/>
              <a:gd name="connsiteX0" fmla="*/ 0 w 2516807"/>
              <a:gd name="connsiteY0" fmla="*/ 271238 h 311060"/>
              <a:gd name="connsiteX1" fmla="*/ 1129393 w 2516807"/>
              <a:gd name="connsiteY1" fmla="*/ 277294 h 311060"/>
              <a:gd name="connsiteX2" fmla="*/ 2516807 w 2516807"/>
              <a:gd name="connsiteY2" fmla="*/ 0 h 311060"/>
              <a:gd name="connsiteX0" fmla="*/ 0 w 2516807"/>
              <a:gd name="connsiteY0" fmla="*/ 271238 h 304054"/>
              <a:gd name="connsiteX1" fmla="*/ 1129393 w 2516807"/>
              <a:gd name="connsiteY1" fmla="*/ 262047 h 304054"/>
              <a:gd name="connsiteX2" fmla="*/ 2516807 w 2516807"/>
              <a:gd name="connsiteY2" fmla="*/ 0 h 304054"/>
              <a:gd name="connsiteX0" fmla="*/ 0 w 2516807"/>
              <a:gd name="connsiteY0" fmla="*/ 271238 h 311792"/>
              <a:gd name="connsiteX1" fmla="*/ 1176745 w 2516807"/>
              <a:gd name="connsiteY1" fmla="*/ 278697 h 311792"/>
              <a:gd name="connsiteX2" fmla="*/ 2516807 w 2516807"/>
              <a:gd name="connsiteY2" fmla="*/ 0 h 311792"/>
              <a:gd name="connsiteX0" fmla="*/ 0 w 2516807"/>
              <a:gd name="connsiteY0" fmla="*/ 271238 h 300147"/>
              <a:gd name="connsiteX1" fmla="*/ 1176745 w 2516807"/>
              <a:gd name="connsiteY1" fmla="*/ 278697 h 300147"/>
              <a:gd name="connsiteX2" fmla="*/ 2516807 w 2516807"/>
              <a:gd name="connsiteY2" fmla="*/ 0 h 300147"/>
              <a:gd name="connsiteX0" fmla="*/ 0 w 2501023"/>
              <a:gd name="connsiteY0" fmla="*/ 528998 h 587212"/>
              <a:gd name="connsiteX1" fmla="*/ 1176745 w 2501023"/>
              <a:gd name="connsiteY1" fmla="*/ 536457 h 587212"/>
              <a:gd name="connsiteX2" fmla="*/ 2501023 w 2501023"/>
              <a:gd name="connsiteY2" fmla="*/ 0 h 587212"/>
              <a:gd name="connsiteX0" fmla="*/ 0 w 2501023"/>
              <a:gd name="connsiteY0" fmla="*/ 528998 h 587212"/>
              <a:gd name="connsiteX1" fmla="*/ 1176745 w 2501023"/>
              <a:gd name="connsiteY1" fmla="*/ 536457 h 587212"/>
              <a:gd name="connsiteX2" fmla="*/ 2501023 w 2501023"/>
              <a:gd name="connsiteY2" fmla="*/ 0 h 58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1023" h="587212">
                <a:moveTo>
                  <a:pt x="0" y="528998"/>
                </a:moveTo>
                <a:cubicBezTo>
                  <a:pt x="272120" y="581859"/>
                  <a:pt x="759908" y="624623"/>
                  <a:pt x="1176745" y="536457"/>
                </a:cubicBezTo>
                <a:cubicBezTo>
                  <a:pt x="1593582" y="448291"/>
                  <a:pt x="2170907" y="293833"/>
                  <a:pt x="2501023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377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7924727D-B56A-AD45-AFA9-6277A1FDA8EA}"/>
              </a:ext>
            </a:extLst>
          </p:cNvPr>
          <p:cNvSpPr/>
          <p:nvPr/>
        </p:nvSpPr>
        <p:spPr bwMode="auto">
          <a:xfrm>
            <a:off x="6773778" y="1307670"/>
            <a:ext cx="1105519" cy="2018439"/>
          </a:xfrm>
          <a:custGeom>
            <a:avLst/>
            <a:gdLst>
              <a:gd name="connsiteX0" fmla="*/ 0 w 1739900"/>
              <a:gd name="connsiteY0" fmla="*/ 2006600 h 2006600"/>
              <a:gd name="connsiteX1" fmla="*/ 1168400 w 1739900"/>
              <a:gd name="connsiteY1" fmla="*/ 1219200 h 2006600"/>
              <a:gd name="connsiteX2" fmla="*/ 1739900 w 1739900"/>
              <a:gd name="connsiteY2" fmla="*/ 0 h 200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2006600">
                <a:moveTo>
                  <a:pt x="0" y="2006600"/>
                </a:moveTo>
                <a:cubicBezTo>
                  <a:pt x="439208" y="1780116"/>
                  <a:pt x="878417" y="1553633"/>
                  <a:pt x="1168400" y="1219200"/>
                </a:cubicBezTo>
                <a:cubicBezTo>
                  <a:pt x="1458383" y="884767"/>
                  <a:pt x="1599141" y="442383"/>
                  <a:pt x="173990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377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D88E17C9-2431-814A-9151-624C9AB629A3}"/>
              </a:ext>
            </a:extLst>
          </p:cNvPr>
          <p:cNvSpPr/>
          <p:nvPr/>
        </p:nvSpPr>
        <p:spPr bwMode="auto">
          <a:xfrm>
            <a:off x="5791200" y="1261762"/>
            <a:ext cx="2094451" cy="1142287"/>
          </a:xfrm>
          <a:custGeom>
            <a:avLst/>
            <a:gdLst>
              <a:gd name="connsiteX0" fmla="*/ 0 w 1739900"/>
              <a:gd name="connsiteY0" fmla="*/ 2006600 h 2006600"/>
              <a:gd name="connsiteX1" fmla="*/ 1168400 w 1739900"/>
              <a:gd name="connsiteY1" fmla="*/ 1219200 h 2006600"/>
              <a:gd name="connsiteX2" fmla="*/ 1739900 w 1739900"/>
              <a:gd name="connsiteY2" fmla="*/ 0 h 2006600"/>
              <a:gd name="connsiteX0" fmla="*/ 0 w 3073400"/>
              <a:gd name="connsiteY0" fmla="*/ 819362 h 819362"/>
              <a:gd name="connsiteX1" fmla="*/ 1168400 w 3073400"/>
              <a:gd name="connsiteY1" fmla="*/ 31962 h 819362"/>
              <a:gd name="connsiteX2" fmla="*/ 3073400 w 3073400"/>
              <a:gd name="connsiteY2" fmla="*/ 0 h 819362"/>
              <a:gd name="connsiteX0" fmla="*/ 0 w 3073400"/>
              <a:gd name="connsiteY0" fmla="*/ 819362 h 1007981"/>
              <a:gd name="connsiteX1" fmla="*/ 1778000 w 3073400"/>
              <a:gd name="connsiteY1" fmla="*/ 985097 h 1007981"/>
              <a:gd name="connsiteX2" fmla="*/ 3073400 w 3073400"/>
              <a:gd name="connsiteY2" fmla="*/ 0 h 1007981"/>
              <a:gd name="connsiteX0" fmla="*/ 0 w 3098800"/>
              <a:gd name="connsiteY0" fmla="*/ 568537 h 993552"/>
              <a:gd name="connsiteX1" fmla="*/ 1803400 w 3098800"/>
              <a:gd name="connsiteY1" fmla="*/ 985097 h 993552"/>
              <a:gd name="connsiteX2" fmla="*/ 3098800 w 3098800"/>
              <a:gd name="connsiteY2" fmla="*/ 0 h 993552"/>
              <a:gd name="connsiteX0" fmla="*/ 0 w 3098800"/>
              <a:gd name="connsiteY0" fmla="*/ 568537 h 1001603"/>
              <a:gd name="connsiteX1" fmla="*/ 1803400 w 3098800"/>
              <a:gd name="connsiteY1" fmla="*/ 985097 h 1001603"/>
              <a:gd name="connsiteX2" fmla="*/ 3098800 w 3098800"/>
              <a:gd name="connsiteY2" fmla="*/ 0 h 1001603"/>
              <a:gd name="connsiteX0" fmla="*/ 0 w 3098800"/>
              <a:gd name="connsiteY0" fmla="*/ 568537 h 1115025"/>
              <a:gd name="connsiteX1" fmla="*/ 2451100 w 3098800"/>
              <a:gd name="connsiteY1" fmla="*/ 1102149 h 1115025"/>
              <a:gd name="connsiteX2" fmla="*/ 3098800 w 3098800"/>
              <a:gd name="connsiteY2" fmla="*/ 0 h 1115025"/>
              <a:gd name="connsiteX0" fmla="*/ 0 w 3098800"/>
              <a:gd name="connsiteY0" fmla="*/ 568537 h 860218"/>
              <a:gd name="connsiteX1" fmla="*/ 1587500 w 3098800"/>
              <a:gd name="connsiteY1" fmla="*/ 834603 h 860218"/>
              <a:gd name="connsiteX2" fmla="*/ 3098800 w 3098800"/>
              <a:gd name="connsiteY2" fmla="*/ 0 h 860218"/>
              <a:gd name="connsiteX0" fmla="*/ 0 w 2374900"/>
              <a:gd name="connsiteY0" fmla="*/ 0 h 367682"/>
              <a:gd name="connsiteX1" fmla="*/ 1587500 w 2374900"/>
              <a:gd name="connsiteY1" fmla="*/ 266066 h 367682"/>
              <a:gd name="connsiteX2" fmla="*/ 2374900 w 2374900"/>
              <a:gd name="connsiteY2" fmla="*/ 117051 h 367682"/>
              <a:gd name="connsiteX0" fmla="*/ 0 w 2374900"/>
              <a:gd name="connsiteY0" fmla="*/ 0 h 398226"/>
              <a:gd name="connsiteX1" fmla="*/ 1155700 w 2374900"/>
              <a:gd name="connsiteY1" fmla="*/ 332952 h 398226"/>
              <a:gd name="connsiteX2" fmla="*/ 2374900 w 2374900"/>
              <a:gd name="connsiteY2" fmla="*/ 117051 h 398226"/>
              <a:gd name="connsiteX0" fmla="*/ 0 w 2374900"/>
              <a:gd name="connsiteY0" fmla="*/ 0 h 346947"/>
              <a:gd name="connsiteX1" fmla="*/ 1155700 w 2374900"/>
              <a:gd name="connsiteY1" fmla="*/ 332952 h 346947"/>
              <a:gd name="connsiteX2" fmla="*/ 2374900 w 2374900"/>
              <a:gd name="connsiteY2" fmla="*/ 117051 h 346947"/>
              <a:gd name="connsiteX0" fmla="*/ 0 w 2501900"/>
              <a:gd name="connsiteY0" fmla="*/ 0 h 338823"/>
              <a:gd name="connsiteX1" fmla="*/ 1155700 w 2501900"/>
              <a:gd name="connsiteY1" fmla="*/ 332952 h 338823"/>
              <a:gd name="connsiteX2" fmla="*/ 2501900 w 2501900"/>
              <a:gd name="connsiteY2" fmla="*/ 83607 h 338823"/>
              <a:gd name="connsiteX0" fmla="*/ 0 w 2516807"/>
              <a:gd name="connsiteY0" fmla="*/ 0 h 449412"/>
              <a:gd name="connsiteX1" fmla="*/ 1155700 w 2516807"/>
              <a:gd name="connsiteY1" fmla="*/ 332952 h 449412"/>
              <a:gd name="connsiteX2" fmla="*/ 2516807 w 2516807"/>
              <a:gd name="connsiteY2" fmla="*/ 306449 h 449412"/>
              <a:gd name="connsiteX0" fmla="*/ 0 w 2516807"/>
              <a:gd name="connsiteY0" fmla="*/ 0 h 365123"/>
              <a:gd name="connsiteX1" fmla="*/ 1155700 w 2516807"/>
              <a:gd name="connsiteY1" fmla="*/ 332952 h 365123"/>
              <a:gd name="connsiteX2" fmla="*/ 2516807 w 2516807"/>
              <a:gd name="connsiteY2" fmla="*/ 306449 h 365123"/>
              <a:gd name="connsiteX0" fmla="*/ 0 w 2516807"/>
              <a:gd name="connsiteY0" fmla="*/ 0 h 385789"/>
              <a:gd name="connsiteX1" fmla="*/ 1081165 w 2516807"/>
              <a:gd name="connsiteY1" fmla="*/ 362664 h 385789"/>
              <a:gd name="connsiteX2" fmla="*/ 2516807 w 2516807"/>
              <a:gd name="connsiteY2" fmla="*/ 306449 h 385789"/>
              <a:gd name="connsiteX0" fmla="*/ 0 w 1831088"/>
              <a:gd name="connsiteY0" fmla="*/ 802339 h 1196715"/>
              <a:gd name="connsiteX1" fmla="*/ 1081165 w 1831088"/>
              <a:gd name="connsiteY1" fmla="*/ 1165003 h 1196715"/>
              <a:gd name="connsiteX2" fmla="*/ 1831088 w 1831088"/>
              <a:gd name="connsiteY2" fmla="*/ 0 h 1196715"/>
              <a:gd name="connsiteX0" fmla="*/ 0 w 1831088"/>
              <a:gd name="connsiteY0" fmla="*/ 802339 h 1196715"/>
              <a:gd name="connsiteX1" fmla="*/ 1081165 w 1831088"/>
              <a:gd name="connsiteY1" fmla="*/ 1165003 h 1196715"/>
              <a:gd name="connsiteX2" fmla="*/ 1831088 w 1831088"/>
              <a:gd name="connsiteY2" fmla="*/ 0 h 1196715"/>
              <a:gd name="connsiteX0" fmla="*/ 0 w 1831088"/>
              <a:gd name="connsiteY0" fmla="*/ 802339 h 888254"/>
              <a:gd name="connsiteX1" fmla="*/ 1096072 w 1831088"/>
              <a:gd name="connsiteY1" fmla="*/ 718608 h 888254"/>
              <a:gd name="connsiteX2" fmla="*/ 1831088 w 1831088"/>
              <a:gd name="connsiteY2" fmla="*/ 0 h 888254"/>
              <a:gd name="connsiteX0" fmla="*/ 0 w 1831088"/>
              <a:gd name="connsiteY0" fmla="*/ 802339 h 895531"/>
              <a:gd name="connsiteX1" fmla="*/ 1096072 w 1831088"/>
              <a:gd name="connsiteY1" fmla="*/ 718608 h 895531"/>
              <a:gd name="connsiteX2" fmla="*/ 1831088 w 1831088"/>
              <a:gd name="connsiteY2" fmla="*/ 0 h 895531"/>
              <a:gd name="connsiteX0" fmla="*/ 0 w 1831088"/>
              <a:gd name="connsiteY0" fmla="*/ 802339 h 912111"/>
              <a:gd name="connsiteX1" fmla="*/ 1096072 w 1831088"/>
              <a:gd name="connsiteY1" fmla="*/ 718608 h 912111"/>
              <a:gd name="connsiteX2" fmla="*/ 1831088 w 1831088"/>
              <a:gd name="connsiteY2" fmla="*/ 0 h 912111"/>
              <a:gd name="connsiteX0" fmla="*/ 0 w 1831088"/>
              <a:gd name="connsiteY0" fmla="*/ 802339 h 881354"/>
              <a:gd name="connsiteX1" fmla="*/ 1051352 w 1831088"/>
              <a:gd name="connsiteY1" fmla="*/ 617809 h 881354"/>
              <a:gd name="connsiteX2" fmla="*/ 1831088 w 1831088"/>
              <a:gd name="connsiteY2" fmla="*/ 0 h 881354"/>
              <a:gd name="connsiteX0" fmla="*/ 0 w 1831088"/>
              <a:gd name="connsiteY0" fmla="*/ 802339 h 868364"/>
              <a:gd name="connsiteX1" fmla="*/ 1051352 w 1831088"/>
              <a:gd name="connsiteY1" fmla="*/ 617809 h 868364"/>
              <a:gd name="connsiteX2" fmla="*/ 1831088 w 1831088"/>
              <a:gd name="connsiteY2" fmla="*/ 0 h 868364"/>
              <a:gd name="connsiteX0" fmla="*/ 0 w 1831088"/>
              <a:gd name="connsiteY0" fmla="*/ 802339 h 876919"/>
              <a:gd name="connsiteX1" fmla="*/ 1051352 w 1831088"/>
              <a:gd name="connsiteY1" fmla="*/ 661008 h 876919"/>
              <a:gd name="connsiteX2" fmla="*/ 1831088 w 1831088"/>
              <a:gd name="connsiteY2" fmla="*/ 0 h 876919"/>
              <a:gd name="connsiteX0" fmla="*/ 0 w 1831088"/>
              <a:gd name="connsiteY0" fmla="*/ 802339 h 876919"/>
              <a:gd name="connsiteX1" fmla="*/ 1051352 w 1831088"/>
              <a:gd name="connsiteY1" fmla="*/ 661008 h 876919"/>
              <a:gd name="connsiteX2" fmla="*/ 1831088 w 1831088"/>
              <a:gd name="connsiteY2" fmla="*/ 0 h 876919"/>
              <a:gd name="connsiteX0" fmla="*/ 0 w 1831088"/>
              <a:gd name="connsiteY0" fmla="*/ 802339 h 838906"/>
              <a:gd name="connsiteX1" fmla="*/ 1051352 w 1831088"/>
              <a:gd name="connsiteY1" fmla="*/ 661008 h 838906"/>
              <a:gd name="connsiteX2" fmla="*/ 1831088 w 1831088"/>
              <a:gd name="connsiteY2" fmla="*/ 0 h 838906"/>
              <a:gd name="connsiteX0" fmla="*/ 0 w 1831088"/>
              <a:gd name="connsiteY0" fmla="*/ 802339 h 838906"/>
              <a:gd name="connsiteX1" fmla="*/ 1051352 w 1831088"/>
              <a:gd name="connsiteY1" fmla="*/ 661008 h 838906"/>
              <a:gd name="connsiteX2" fmla="*/ 1831088 w 1831088"/>
              <a:gd name="connsiteY2" fmla="*/ 0 h 838906"/>
              <a:gd name="connsiteX0" fmla="*/ 0 w 1831088"/>
              <a:gd name="connsiteY0" fmla="*/ 802339 h 807514"/>
              <a:gd name="connsiteX1" fmla="*/ 1051352 w 1831088"/>
              <a:gd name="connsiteY1" fmla="*/ 661008 h 807514"/>
              <a:gd name="connsiteX2" fmla="*/ 1831088 w 1831088"/>
              <a:gd name="connsiteY2" fmla="*/ 0 h 807514"/>
              <a:gd name="connsiteX0" fmla="*/ 0 w 1831088"/>
              <a:gd name="connsiteY0" fmla="*/ 802339 h 806689"/>
              <a:gd name="connsiteX1" fmla="*/ 1106867 w 1831088"/>
              <a:gd name="connsiteY1" fmla="*/ 652813 h 806689"/>
              <a:gd name="connsiteX2" fmla="*/ 1831088 w 1831088"/>
              <a:gd name="connsiteY2" fmla="*/ 0 h 806689"/>
              <a:gd name="connsiteX0" fmla="*/ 0 w 1831088"/>
              <a:gd name="connsiteY0" fmla="*/ 802339 h 804063"/>
              <a:gd name="connsiteX1" fmla="*/ 1106867 w 1831088"/>
              <a:gd name="connsiteY1" fmla="*/ 652813 h 804063"/>
              <a:gd name="connsiteX2" fmla="*/ 1831088 w 1831088"/>
              <a:gd name="connsiteY2" fmla="*/ 0 h 804063"/>
              <a:gd name="connsiteX0" fmla="*/ 0 w 1831088"/>
              <a:gd name="connsiteY0" fmla="*/ 802339 h 803310"/>
              <a:gd name="connsiteX1" fmla="*/ 1106867 w 1831088"/>
              <a:gd name="connsiteY1" fmla="*/ 579063 h 803310"/>
              <a:gd name="connsiteX2" fmla="*/ 1831088 w 1831088"/>
              <a:gd name="connsiteY2" fmla="*/ 0 h 803310"/>
              <a:gd name="connsiteX0" fmla="*/ 0 w 1831088"/>
              <a:gd name="connsiteY0" fmla="*/ 802339 h 803310"/>
              <a:gd name="connsiteX1" fmla="*/ 1106867 w 1831088"/>
              <a:gd name="connsiteY1" fmla="*/ 579063 h 803310"/>
              <a:gd name="connsiteX2" fmla="*/ 1831088 w 1831088"/>
              <a:gd name="connsiteY2" fmla="*/ 0 h 80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1088" h="803310">
                <a:moveTo>
                  <a:pt x="0" y="802339"/>
                </a:moveTo>
                <a:cubicBezTo>
                  <a:pt x="475765" y="817026"/>
                  <a:pt x="934921" y="661632"/>
                  <a:pt x="1106867" y="579063"/>
                </a:cubicBezTo>
                <a:cubicBezTo>
                  <a:pt x="1278813" y="496494"/>
                  <a:pt x="1658501" y="271243"/>
                  <a:pt x="1831088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377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23CF80F-7BE4-0949-AB38-349BB5BC1D49}"/>
              </a:ext>
            </a:extLst>
          </p:cNvPr>
          <p:cNvSpPr/>
          <p:nvPr/>
        </p:nvSpPr>
        <p:spPr bwMode="auto">
          <a:xfrm>
            <a:off x="6249451" y="5239314"/>
            <a:ext cx="86175" cy="8617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377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15C2267-5CBB-4F4A-8040-D66ECA8FC7DB}"/>
                  </a:ext>
                </a:extLst>
              </p:cNvPr>
              <p:cNvSpPr/>
              <p:nvPr/>
            </p:nvSpPr>
            <p:spPr>
              <a:xfrm>
                <a:off x="4014253" y="5391387"/>
                <a:ext cx="1881047" cy="3767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15C2267-5CBB-4F4A-8040-D66ECA8FC7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253" y="5391387"/>
                <a:ext cx="1881047" cy="376770"/>
              </a:xfrm>
              <a:prstGeom prst="rect">
                <a:avLst/>
              </a:prstGeom>
              <a:blipFill>
                <a:blip r:embed="rId4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E669A18-D342-B646-B9E9-5B8E92E87070}"/>
              </a:ext>
            </a:extLst>
          </p:cNvPr>
          <p:cNvCxnSpPr>
            <a:cxnSpLocks/>
            <a:stCxn id="39" idx="6"/>
            <a:endCxn id="34" idx="3"/>
          </p:cNvCxnSpPr>
          <p:nvPr/>
        </p:nvCxnSpPr>
        <p:spPr bwMode="auto">
          <a:xfrm flipH="1">
            <a:off x="5779471" y="5282401"/>
            <a:ext cx="556155" cy="182867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3461187-167F-BB4C-9D75-AC72FA5438A5}"/>
                  </a:ext>
                </a:extLst>
              </p:cNvPr>
              <p:cNvSpPr/>
              <p:nvPr/>
            </p:nvSpPr>
            <p:spPr>
              <a:xfrm>
                <a:off x="3402412" y="2568415"/>
                <a:ext cx="2940139" cy="3767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3461187-167F-BB4C-9D75-AC72FA5438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412" y="2568415"/>
                <a:ext cx="2940139" cy="376770"/>
              </a:xfrm>
              <a:prstGeom prst="rect">
                <a:avLst/>
              </a:prstGeom>
              <a:blipFill>
                <a:blip r:embed="rId5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6B722DA4-BD63-7149-A461-7555C8F895E5}"/>
              </a:ext>
            </a:extLst>
          </p:cNvPr>
          <p:cNvSpPr/>
          <p:nvPr/>
        </p:nvSpPr>
        <p:spPr bwMode="auto">
          <a:xfrm>
            <a:off x="5766853" y="5391714"/>
            <a:ext cx="86175" cy="8617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377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715E737-E759-B544-9C72-EAE49A1EA7FA}"/>
                  </a:ext>
                </a:extLst>
              </p:cNvPr>
              <p:cNvSpPr/>
              <p:nvPr/>
            </p:nvSpPr>
            <p:spPr>
              <a:xfrm>
                <a:off x="4481484" y="1025991"/>
                <a:ext cx="376962" cy="3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715E737-E759-B544-9C72-EAE49A1EA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484" y="1025991"/>
                <a:ext cx="376962" cy="376770"/>
              </a:xfrm>
              <a:prstGeom prst="rect">
                <a:avLst/>
              </a:prstGeom>
              <a:blipFill>
                <a:blip r:embed="rId6"/>
                <a:stretch>
                  <a:fillRect r="-806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3C95E34-3195-9A48-B3B1-8FFFA1E6DA08}"/>
              </a:ext>
            </a:extLst>
          </p:cNvPr>
          <p:cNvCxnSpPr>
            <a:cxnSpLocks/>
            <a:endCxn id="36" idx="4"/>
          </p:cNvCxnSpPr>
          <p:nvPr/>
        </p:nvCxnSpPr>
        <p:spPr bwMode="auto">
          <a:xfrm flipH="1">
            <a:off x="5809939" y="2840291"/>
            <a:ext cx="514683" cy="32243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488A8FE9-638C-E841-96B7-01BC5AA74A52}"/>
              </a:ext>
            </a:extLst>
          </p:cNvPr>
          <p:cNvSpPr/>
          <p:nvPr/>
        </p:nvSpPr>
        <p:spPr bwMode="auto">
          <a:xfrm>
            <a:off x="6249450" y="2797202"/>
            <a:ext cx="86175" cy="8617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377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A0FCE97-5804-BE4D-9852-92D7FE24FAF1}"/>
              </a:ext>
            </a:extLst>
          </p:cNvPr>
          <p:cNvSpPr/>
          <p:nvPr/>
        </p:nvSpPr>
        <p:spPr bwMode="auto">
          <a:xfrm>
            <a:off x="5766853" y="3076551"/>
            <a:ext cx="86175" cy="8617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377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13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C77097-0E6B-1846-BEAB-04C41C219F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5" r="-10769"/>
          <a:stretch/>
        </p:blipFill>
        <p:spPr>
          <a:xfrm>
            <a:off x="3352800" y="2885409"/>
            <a:ext cx="6490949" cy="33793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B556FE-0D55-D047-9C6B-1AB58CABE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8F354C-2EAE-8344-843D-12A8864707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2400" y="1023873"/>
                <a:ext cx="8229600" cy="1873077"/>
              </a:xfrm>
            </p:spPr>
            <p:txBody>
              <a:bodyPr/>
              <a:lstStyle/>
              <a:p>
                <a:pPr marL="457189" indent="-457189">
                  <a:buFont typeface="Arial" panose="020B0604020202020204" pitchFamily="34" charset="0"/>
                  <a:buChar char="•"/>
                </a:pPr>
                <a:r>
                  <a:rPr lang="en-US" dirty="0"/>
                  <a:t>Goal: find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to minimize loss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pPr marL="457189" indent="-457189">
                  <a:buFont typeface="Arial" panose="020B0604020202020204" pitchFamily="34" charset="0"/>
                  <a:buChar char="•"/>
                </a:pPr>
                <a:r>
                  <a:rPr lang="en-US" dirty="0"/>
                  <a:t>Start with some initial estimate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marL="457189" indent="-457189">
                  <a:buFont typeface="Arial" panose="020B0604020202020204" pitchFamily="34" charset="0"/>
                  <a:buChar char="•"/>
                </a:pPr>
                <a:r>
                  <a:rPr lang="en-US" dirty="0"/>
                  <a:t>Repeat until convergence: </a:t>
                </a:r>
              </a:p>
              <a:p>
                <a:pPr marL="857229" lvl="1" indent="-457189">
                  <a:buFont typeface="Arial" panose="020B0604020202020204" pitchFamily="34" charset="0"/>
                  <a:buChar char="•"/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</a:t>
                </a:r>
                <a:r>
                  <a:rPr lang="en-US" i="1" dirty="0"/>
                  <a:t>gradient</a:t>
                </a:r>
                <a:r>
                  <a:rPr lang="en-US" dirty="0"/>
                  <a:t> of the loss </a:t>
                </a:r>
                <a:r>
                  <a:rPr lang="en-US" dirty="0" err="1"/>
                  <a:t>w.r.t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pPr marL="857229" lvl="1" indent="-457189">
                  <a:buFont typeface="Arial" panose="020B0604020202020204" pitchFamily="34" charset="0"/>
                  <a:buChar char="•"/>
                </a:pPr>
                <a:r>
                  <a:rPr lang="en-US" dirty="0"/>
                  <a:t>Take a small step in the </a:t>
                </a:r>
                <a:r>
                  <a:rPr lang="en-US" i="1" dirty="0"/>
                  <a:t>opposite</a:t>
                </a:r>
                <a:r>
                  <a:rPr lang="en-US" dirty="0"/>
                  <a:t> direction: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𝜂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8F354C-2EAE-8344-843D-12A8864707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2400" y="1023873"/>
                <a:ext cx="8229600" cy="1873077"/>
              </a:xfrm>
              <a:blipFill>
                <a:blip r:embed="rId3"/>
                <a:stretch>
                  <a:fillRect l="-2444" t="-4886" b="-684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1BB653-F4DD-7243-9EA5-486246FA7098}"/>
                  </a:ext>
                </a:extLst>
              </p:cNvPr>
              <p:cNvSpPr txBox="1"/>
              <p:nvPr/>
            </p:nvSpPr>
            <p:spPr>
              <a:xfrm>
                <a:off x="4419601" y="5704809"/>
                <a:ext cx="514307" cy="3679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baseline="-250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1BB653-F4DD-7243-9EA5-486246FA7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1" y="5704809"/>
                <a:ext cx="514307" cy="3679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BB3D9F-723B-F844-837C-9887E26C154E}"/>
                  </a:ext>
                </a:extLst>
              </p:cNvPr>
              <p:cNvSpPr txBox="1"/>
              <p:nvPr/>
            </p:nvSpPr>
            <p:spPr>
              <a:xfrm>
                <a:off x="7848601" y="5477743"/>
                <a:ext cx="519245" cy="3684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aseline="-250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BB3D9F-723B-F844-837C-9887E26C1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1" y="5477743"/>
                <a:ext cx="519245" cy="3684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BD5BD0-3B28-5549-9AE4-548F18CE9A3F}"/>
                  </a:ext>
                </a:extLst>
              </p:cNvPr>
              <p:cNvSpPr/>
              <p:nvPr/>
            </p:nvSpPr>
            <p:spPr>
              <a:xfrm>
                <a:off x="2819401" y="3902564"/>
                <a:ext cx="376962" cy="3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BD5BD0-3B28-5549-9AE4-548F18CE9A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1" y="3902564"/>
                <a:ext cx="376962" cy="376770"/>
              </a:xfrm>
              <a:prstGeom prst="rect">
                <a:avLst/>
              </a:prstGeom>
              <a:blipFill>
                <a:blip r:embed="rId6"/>
                <a:stretch>
                  <a:fillRect r="-819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811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56FE-0D55-D047-9C6B-1AB58CABE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8F354C-2EAE-8344-843D-12A8864707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16000" y="1023873"/>
                <a:ext cx="9956800" cy="2150076"/>
              </a:xfrm>
            </p:spPr>
            <p:txBody>
              <a:bodyPr/>
              <a:lstStyle/>
              <a:p>
                <a:pPr marL="457189" indent="-457189">
                  <a:buFont typeface="Arial" panose="020B0604020202020204" pitchFamily="34" charset="0"/>
                  <a:buChar char="•"/>
                </a:pPr>
                <a:r>
                  <a:rPr lang="en-US" dirty="0"/>
                  <a:t>Goal: find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to minimize loss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en-US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pPr marL="457189" indent="-457189">
                  <a:buFont typeface="Arial" panose="020B0604020202020204" pitchFamily="34" charset="0"/>
                  <a:buChar char="•"/>
                </a:pPr>
                <a:r>
                  <a:rPr lang="en-US" dirty="0"/>
                  <a:t>Start with some initial estimate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marL="457189" indent="-457189">
                  <a:buFont typeface="Arial" panose="020B0604020202020204" pitchFamily="34" charset="0"/>
                  <a:buChar char="•"/>
                </a:pPr>
                <a:r>
                  <a:rPr lang="en-US" dirty="0"/>
                  <a:t>Repeat until convergence: </a:t>
                </a:r>
              </a:p>
              <a:p>
                <a:pPr marL="857229" lvl="1" indent="-457189">
                  <a:buFont typeface="Arial" panose="020B0604020202020204" pitchFamily="34" charset="0"/>
                  <a:buChar char="•"/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</a:t>
                </a:r>
                <a:r>
                  <a:rPr lang="en-US" i="1" dirty="0"/>
                  <a:t>gradient</a:t>
                </a:r>
                <a:r>
                  <a:rPr lang="en-US" dirty="0"/>
                  <a:t> of the loss </a:t>
                </a:r>
                <a:r>
                  <a:rPr lang="en-US" dirty="0" err="1"/>
                  <a:t>w.r.t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pPr marL="857229" lvl="1" indent="-457189">
                  <a:buFont typeface="Arial" panose="020B0604020202020204" pitchFamily="34" charset="0"/>
                  <a:buChar char="•"/>
                </a:pPr>
                <a:r>
                  <a:rPr lang="en-US" dirty="0"/>
                  <a:t>Take a small step in the </a:t>
                </a:r>
                <a:r>
                  <a:rPr lang="en-US" i="1" dirty="0"/>
                  <a:t>opposite</a:t>
                </a:r>
                <a:r>
                  <a:rPr lang="en-US" dirty="0"/>
                  <a:t> direction: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𝜂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857229" lvl="1" indent="-457189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𝜂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dirty="0"/>
                  <a:t>is the step size or </a:t>
                </a:r>
                <a:r>
                  <a:rPr lang="en-US" i="1" dirty="0"/>
                  <a:t>learning rate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8F354C-2EAE-8344-843D-12A8864707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6000" y="1023873"/>
                <a:ext cx="9956800" cy="2150076"/>
              </a:xfrm>
              <a:blipFill>
                <a:blip r:embed="rId2"/>
                <a:stretch>
                  <a:fillRect l="-2021" t="-4249" b="-566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2B80D0DD-88D9-9344-BCD1-75A619A8D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419600"/>
            <a:ext cx="6781800" cy="22566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C1A214-DB96-0940-9AC0-74F2B490A391}"/>
              </a:ext>
            </a:extLst>
          </p:cNvPr>
          <p:cNvSpPr txBox="1"/>
          <p:nvPr/>
        </p:nvSpPr>
        <p:spPr>
          <a:xfrm>
            <a:off x="9372600" y="6459352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4"/>
              </a:rPr>
              <a:t>Figure source</a:t>
            </a:r>
            <a:endParaRPr 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7BFF1A-F046-2843-9DAF-0B188BF64FDF}"/>
              </a:ext>
            </a:extLst>
          </p:cNvPr>
          <p:cNvSpPr/>
          <p:nvPr/>
        </p:nvSpPr>
        <p:spPr bwMode="auto">
          <a:xfrm>
            <a:off x="4953000" y="4343400"/>
            <a:ext cx="2286000" cy="23328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8387AF-2A42-4144-A144-83548BA48FD9}"/>
              </a:ext>
            </a:extLst>
          </p:cNvPr>
          <p:cNvSpPr/>
          <p:nvPr/>
        </p:nvSpPr>
        <p:spPr bwMode="auto">
          <a:xfrm>
            <a:off x="7239000" y="4434245"/>
            <a:ext cx="3429000" cy="23328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cs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701B8D-4A01-DE47-B0CA-B30F4CFA19C1}"/>
              </a:ext>
            </a:extLst>
          </p:cNvPr>
          <p:cNvSpPr/>
          <p:nvPr/>
        </p:nvSpPr>
        <p:spPr bwMode="auto">
          <a:xfrm>
            <a:off x="2743200" y="4343400"/>
            <a:ext cx="2209800" cy="23328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56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2739"/>
            <a:ext cx="22078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Overfitting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687" y="1186178"/>
            <a:ext cx="5405755" cy="1303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</a:pPr>
            <a:r>
              <a:rPr sz="2800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model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overfit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when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performs </a:t>
            </a:r>
            <a:r>
              <a:rPr sz="2800" dirty="0">
                <a:latin typeface="Calibri"/>
                <a:cs typeface="Calibri"/>
              </a:rPr>
              <a:t>too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well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training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data,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has </a:t>
            </a:r>
            <a:r>
              <a:rPr sz="2800" dirty="0">
                <a:latin typeface="Calibri"/>
                <a:cs typeface="Calibri"/>
              </a:rPr>
              <a:t>poor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performance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unseen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data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90181" y="68580"/>
            <a:ext cx="4553585" cy="1223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Example</a:t>
            </a:r>
            <a:r>
              <a:rPr sz="2600" dirty="0">
                <a:latin typeface="Calibri"/>
                <a:cs typeface="Calibri"/>
              </a:rPr>
              <a:t>: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Linear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classifier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1D </a:t>
            </a:r>
            <a:r>
              <a:rPr sz="2600" dirty="0">
                <a:latin typeface="Calibri"/>
                <a:cs typeface="Calibri"/>
              </a:rPr>
              <a:t>inputs,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2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classes,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softmax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loss</a:t>
            </a:r>
            <a:endParaRPr sz="2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z="2600" dirty="0">
                <a:latin typeface="Cambria Math"/>
                <a:cs typeface="Cambria Math"/>
              </a:rPr>
              <a:t>𝑠</a:t>
            </a:r>
            <a:r>
              <a:rPr sz="2850" baseline="-16081" dirty="0">
                <a:latin typeface="Cambria Math"/>
                <a:cs typeface="Cambria Math"/>
              </a:rPr>
              <a:t>𝑖</a:t>
            </a:r>
            <a:r>
              <a:rPr sz="2850" spc="742" baseline="-16081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=</a:t>
            </a:r>
            <a:r>
              <a:rPr sz="2600" spc="165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𝑤</a:t>
            </a:r>
            <a:r>
              <a:rPr sz="2850" baseline="-16081" dirty="0">
                <a:latin typeface="Cambria Math"/>
                <a:cs typeface="Cambria Math"/>
              </a:rPr>
              <a:t>𝑖</a:t>
            </a:r>
            <a:r>
              <a:rPr sz="2600" dirty="0">
                <a:latin typeface="Cambria Math"/>
                <a:cs typeface="Cambria Math"/>
              </a:rPr>
              <a:t>𝑥</a:t>
            </a:r>
            <a:r>
              <a:rPr sz="2600" spc="114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+</a:t>
            </a:r>
            <a:r>
              <a:rPr sz="2600" spc="20" dirty="0">
                <a:latin typeface="Cambria Math"/>
                <a:cs typeface="Cambria Math"/>
              </a:rPr>
              <a:t> </a:t>
            </a:r>
            <a:r>
              <a:rPr sz="2600" spc="-25" dirty="0">
                <a:latin typeface="Cambria Math"/>
                <a:cs typeface="Cambria Math"/>
              </a:rPr>
              <a:t>𝑏</a:t>
            </a:r>
            <a:r>
              <a:rPr sz="2850" spc="-37" baseline="-16081" dirty="0">
                <a:latin typeface="Cambria Math"/>
                <a:cs typeface="Cambria Math"/>
              </a:rPr>
              <a:t>𝑖</a:t>
            </a:r>
            <a:endParaRPr sz="2850" baseline="-16081">
              <a:latin typeface="Cambria Math"/>
              <a:cs typeface="Cambria Math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194" y="2647048"/>
            <a:ext cx="7289064" cy="301751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289253" y="1660143"/>
            <a:ext cx="110489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15" dirty="0">
                <a:latin typeface="Cambria Math"/>
                <a:cs typeface="Cambria Math"/>
              </a:rPr>
              <a:t>𝑖</a:t>
            </a:r>
            <a:endParaRPr sz="19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15581" y="1504188"/>
            <a:ext cx="6438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3540" algn="l"/>
              </a:tabLst>
            </a:pPr>
            <a:r>
              <a:rPr sz="2600" spc="-50" dirty="0">
                <a:latin typeface="Cambria Math"/>
                <a:cs typeface="Cambria Math"/>
              </a:rPr>
              <a:t>𝑝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50" dirty="0">
                <a:latin typeface="Cambria Math"/>
                <a:cs typeface="Cambria Math"/>
              </a:rPr>
              <a:t>=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39481" y="1746313"/>
            <a:ext cx="2527300" cy="25400"/>
          </a:xfrm>
          <a:custGeom>
            <a:avLst/>
            <a:gdLst/>
            <a:ahLst/>
            <a:cxnLst/>
            <a:rect l="l" t="t" r="r" b="b"/>
            <a:pathLst>
              <a:path w="2527300" h="25400">
                <a:moveTo>
                  <a:pt x="2527300" y="0"/>
                </a:moveTo>
                <a:lnTo>
                  <a:pt x="0" y="0"/>
                </a:lnTo>
                <a:lnTo>
                  <a:pt x="0" y="25400"/>
                </a:lnTo>
                <a:lnTo>
                  <a:pt x="2527300" y="25400"/>
                </a:lnTo>
                <a:lnTo>
                  <a:pt x="2527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21165" y="1350784"/>
            <a:ext cx="466725" cy="306070"/>
          </a:xfrm>
          <a:custGeom>
            <a:avLst/>
            <a:gdLst/>
            <a:ahLst/>
            <a:cxnLst/>
            <a:rect l="l" t="t" r="r" b="b"/>
            <a:pathLst>
              <a:path w="466725" h="306069">
                <a:moveTo>
                  <a:pt x="368934" y="0"/>
                </a:moveTo>
                <a:lnTo>
                  <a:pt x="364578" y="12407"/>
                </a:lnTo>
                <a:lnTo>
                  <a:pt x="382285" y="20094"/>
                </a:lnTo>
                <a:lnTo>
                  <a:pt x="397514" y="30732"/>
                </a:lnTo>
                <a:lnTo>
                  <a:pt x="428436" y="80032"/>
                </a:lnTo>
                <a:lnTo>
                  <a:pt x="437418" y="124965"/>
                </a:lnTo>
                <a:lnTo>
                  <a:pt x="438594" y="151396"/>
                </a:lnTo>
                <a:lnTo>
                  <a:pt x="437459" y="178371"/>
                </a:lnTo>
                <a:lnTo>
                  <a:pt x="428382" y="224886"/>
                </a:lnTo>
                <a:lnTo>
                  <a:pt x="410184" y="261211"/>
                </a:lnTo>
                <a:lnTo>
                  <a:pt x="365061" y="293433"/>
                </a:lnTo>
                <a:lnTo>
                  <a:pt x="368934" y="305854"/>
                </a:lnTo>
                <a:lnTo>
                  <a:pt x="410654" y="286280"/>
                </a:lnTo>
                <a:lnTo>
                  <a:pt x="441325" y="252399"/>
                </a:lnTo>
                <a:lnTo>
                  <a:pt x="460195" y="207033"/>
                </a:lnTo>
                <a:lnTo>
                  <a:pt x="466483" y="153009"/>
                </a:lnTo>
                <a:lnTo>
                  <a:pt x="464925" y="125300"/>
                </a:lnTo>
                <a:lnTo>
                  <a:pt x="452290" y="75264"/>
                </a:lnTo>
                <a:lnTo>
                  <a:pt x="427265" y="34804"/>
                </a:lnTo>
                <a:lnTo>
                  <a:pt x="391112" y="8000"/>
                </a:lnTo>
                <a:lnTo>
                  <a:pt x="368934" y="0"/>
                </a:lnTo>
                <a:close/>
              </a:path>
              <a:path w="466725" h="306069">
                <a:moveTo>
                  <a:pt x="97548" y="0"/>
                </a:moveTo>
                <a:lnTo>
                  <a:pt x="55924" y="19602"/>
                </a:lnTo>
                <a:lnTo>
                  <a:pt x="25234" y="53606"/>
                </a:lnTo>
                <a:lnTo>
                  <a:pt x="6307" y="99050"/>
                </a:lnTo>
                <a:lnTo>
                  <a:pt x="90" y="151396"/>
                </a:lnTo>
                <a:lnTo>
                  <a:pt x="0" y="153009"/>
                </a:lnTo>
                <a:lnTo>
                  <a:pt x="1571" y="181103"/>
                </a:lnTo>
                <a:lnTo>
                  <a:pt x="14149" y="230799"/>
                </a:lnTo>
                <a:lnTo>
                  <a:pt x="39112" y="271128"/>
                </a:lnTo>
                <a:lnTo>
                  <a:pt x="75307" y="297855"/>
                </a:lnTo>
                <a:lnTo>
                  <a:pt x="97548" y="305854"/>
                </a:lnTo>
                <a:lnTo>
                  <a:pt x="101409" y="293433"/>
                </a:lnTo>
                <a:lnTo>
                  <a:pt x="83983" y="285718"/>
                </a:lnTo>
                <a:lnTo>
                  <a:pt x="68946" y="274977"/>
                </a:lnTo>
                <a:lnTo>
                  <a:pt x="46037" y="244424"/>
                </a:lnTo>
                <a:lnTo>
                  <a:pt x="32424" y="202868"/>
                </a:lnTo>
                <a:lnTo>
                  <a:pt x="27956" y="153009"/>
                </a:lnTo>
                <a:lnTo>
                  <a:pt x="27889" y="151396"/>
                </a:lnTo>
                <a:lnTo>
                  <a:pt x="32424" y="101512"/>
                </a:lnTo>
                <a:lnTo>
                  <a:pt x="46037" y="60858"/>
                </a:lnTo>
                <a:lnTo>
                  <a:pt x="84261" y="20094"/>
                </a:lnTo>
                <a:lnTo>
                  <a:pt x="101904" y="12407"/>
                </a:lnTo>
                <a:lnTo>
                  <a:pt x="975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552395" y="1254253"/>
            <a:ext cx="944244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76275" algn="l"/>
              </a:tabLst>
            </a:pPr>
            <a:r>
              <a:rPr sz="2600" spc="-25" dirty="0">
                <a:latin typeface="Cambria Math"/>
                <a:cs typeface="Cambria Math"/>
              </a:rPr>
              <a:t>exp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25" dirty="0">
                <a:latin typeface="Cambria Math"/>
                <a:cs typeface="Cambria Math"/>
              </a:rPr>
              <a:t>𝑠</a:t>
            </a:r>
            <a:r>
              <a:rPr sz="2850" spc="-37" baseline="-16081" dirty="0">
                <a:latin typeface="Cambria Math"/>
                <a:cs typeface="Cambria Math"/>
              </a:rPr>
              <a:t>𝑖</a:t>
            </a:r>
            <a:endParaRPr sz="2850" baseline="-16081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68182" y="1821637"/>
            <a:ext cx="506730" cy="306070"/>
          </a:xfrm>
          <a:custGeom>
            <a:avLst/>
            <a:gdLst/>
            <a:ahLst/>
            <a:cxnLst/>
            <a:rect l="l" t="t" r="r" b="b"/>
            <a:pathLst>
              <a:path w="506729" h="306069">
                <a:moveTo>
                  <a:pt x="408622" y="0"/>
                </a:moveTo>
                <a:lnTo>
                  <a:pt x="404266" y="12407"/>
                </a:lnTo>
                <a:lnTo>
                  <a:pt x="421973" y="20094"/>
                </a:lnTo>
                <a:lnTo>
                  <a:pt x="437202" y="30732"/>
                </a:lnTo>
                <a:lnTo>
                  <a:pt x="468123" y="80032"/>
                </a:lnTo>
                <a:lnTo>
                  <a:pt x="477105" y="124965"/>
                </a:lnTo>
                <a:lnTo>
                  <a:pt x="478281" y="151396"/>
                </a:lnTo>
                <a:lnTo>
                  <a:pt x="477146" y="178371"/>
                </a:lnTo>
                <a:lnTo>
                  <a:pt x="468070" y="224886"/>
                </a:lnTo>
                <a:lnTo>
                  <a:pt x="449872" y="261211"/>
                </a:lnTo>
                <a:lnTo>
                  <a:pt x="404749" y="293433"/>
                </a:lnTo>
                <a:lnTo>
                  <a:pt x="408622" y="305854"/>
                </a:lnTo>
                <a:lnTo>
                  <a:pt x="450342" y="286280"/>
                </a:lnTo>
                <a:lnTo>
                  <a:pt x="481012" y="252399"/>
                </a:lnTo>
                <a:lnTo>
                  <a:pt x="499883" y="207033"/>
                </a:lnTo>
                <a:lnTo>
                  <a:pt x="506171" y="153009"/>
                </a:lnTo>
                <a:lnTo>
                  <a:pt x="504613" y="125300"/>
                </a:lnTo>
                <a:lnTo>
                  <a:pt x="491978" y="75264"/>
                </a:lnTo>
                <a:lnTo>
                  <a:pt x="466953" y="34804"/>
                </a:lnTo>
                <a:lnTo>
                  <a:pt x="430799" y="8000"/>
                </a:lnTo>
                <a:lnTo>
                  <a:pt x="408622" y="0"/>
                </a:lnTo>
                <a:close/>
              </a:path>
              <a:path w="506729" h="306069">
                <a:moveTo>
                  <a:pt x="97548" y="0"/>
                </a:moveTo>
                <a:lnTo>
                  <a:pt x="55924" y="19602"/>
                </a:lnTo>
                <a:lnTo>
                  <a:pt x="25234" y="53606"/>
                </a:lnTo>
                <a:lnTo>
                  <a:pt x="6307" y="99050"/>
                </a:lnTo>
                <a:lnTo>
                  <a:pt x="90" y="151396"/>
                </a:lnTo>
                <a:lnTo>
                  <a:pt x="0" y="153009"/>
                </a:lnTo>
                <a:lnTo>
                  <a:pt x="1571" y="181103"/>
                </a:lnTo>
                <a:lnTo>
                  <a:pt x="14149" y="230799"/>
                </a:lnTo>
                <a:lnTo>
                  <a:pt x="39112" y="271128"/>
                </a:lnTo>
                <a:lnTo>
                  <a:pt x="75307" y="297855"/>
                </a:lnTo>
                <a:lnTo>
                  <a:pt x="97548" y="305854"/>
                </a:lnTo>
                <a:lnTo>
                  <a:pt x="101409" y="293433"/>
                </a:lnTo>
                <a:lnTo>
                  <a:pt x="83983" y="285718"/>
                </a:lnTo>
                <a:lnTo>
                  <a:pt x="68946" y="274977"/>
                </a:lnTo>
                <a:lnTo>
                  <a:pt x="46037" y="244424"/>
                </a:lnTo>
                <a:lnTo>
                  <a:pt x="32424" y="202868"/>
                </a:lnTo>
                <a:lnTo>
                  <a:pt x="27956" y="153009"/>
                </a:lnTo>
                <a:lnTo>
                  <a:pt x="27889" y="151396"/>
                </a:lnTo>
                <a:lnTo>
                  <a:pt x="32424" y="101512"/>
                </a:lnTo>
                <a:lnTo>
                  <a:pt x="46037" y="60858"/>
                </a:lnTo>
                <a:lnTo>
                  <a:pt x="84261" y="20094"/>
                </a:lnTo>
                <a:lnTo>
                  <a:pt x="101904" y="12407"/>
                </a:lnTo>
                <a:lnTo>
                  <a:pt x="975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6904" y="1821637"/>
            <a:ext cx="514350" cy="306070"/>
          </a:xfrm>
          <a:custGeom>
            <a:avLst/>
            <a:gdLst/>
            <a:ahLst/>
            <a:cxnLst/>
            <a:rect l="l" t="t" r="r" b="b"/>
            <a:pathLst>
              <a:path w="514350" h="306069">
                <a:moveTo>
                  <a:pt x="416242" y="0"/>
                </a:moveTo>
                <a:lnTo>
                  <a:pt x="411886" y="12407"/>
                </a:lnTo>
                <a:lnTo>
                  <a:pt x="429593" y="20094"/>
                </a:lnTo>
                <a:lnTo>
                  <a:pt x="444822" y="30732"/>
                </a:lnTo>
                <a:lnTo>
                  <a:pt x="475743" y="80032"/>
                </a:lnTo>
                <a:lnTo>
                  <a:pt x="484725" y="124965"/>
                </a:lnTo>
                <a:lnTo>
                  <a:pt x="485901" y="151396"/>
                </a:lnTo>
                <a:lnTo>
                  <a:pt x="484766" y="178371"/>
                </a:lnTo>
                <a:lnTo>
                  <a:pt x="475690" y="224886"/>
                </a:lnTo>
                <a:lnTo>
                  <a:pt x="457492" y="261211"/>
                </a:lnTo>
                <a:lnTo>
                  <a:pt x="412368" y="293433"/>
                </a:lnTo>
                <a:lnTo>
                  <a:pt x="416242" y="305854"/>
                </a:lnTo>
                <a:lnTo>
                  <a:pt x="457961" y="286280"/>
                </a:lnTo>
                <a:lnTo>
                  <a:pt x="488632" y="252399"/>
                </a:lnTo>
                <a:lnTo>
                  <a:pt x="507503" y="207033"/>
                </a:lnTo>
                <a:lnTo>
                  <a:pt x="513791" y="153009"/>
                </a:lnTo>
                <a:lnTo>
                  <a:pt x="512233" y="125300"/>
                </a:lnTo>
                <a:lnTo>
                  <a:pt x="499598" y="75264"/>
                </a:lnTo>
                <a:lnTo>
                  <a:pt x="474573" y="34804"/>
                </a:lnTo>
                <a:lnTo>
                  <a:pt x="438419" y="8000"/>
                </a:lnTo>
                <a:lnTo>
                  <a:pt x="416242" y="0"/>
                </a:lnTo>
                <a:close/>
              </a:path>
              <a:path w="514350" h="306069">
                <a:moveTo>
                  <a:pt x="97548" y="0"/>
                </a:moveTo>
                <a:lnTo>
                  <a:pt x="55924" y="19602"/>
                </a:lnTo>
                <a:lnTo>
                  <a:pt x="25234" y="53606"/>
                </a:lnTo>
                <a:lnTo>
                  <a:pt x="6307" y="99050"/>
                </a:lnTo>
                <a:lnTo>
                  <a:pt x="90" y="151396"/>
                </a:lnTo>
                <a:lnTo>
                  <a:pt x="0" y="153009"/>
                </a:lnTo>
                <a:lnTo>
                  <a:pt x="1571" y="181103"/>
                </a:lnTo>
                <a:lnTo>
                  <a:pt x="14149" y="230799"/>
                </a:lnTo>
                <a:lnTo>
                  <a:pt x="39112" y="271128"/>
                </a:lnTo>
                <a:lnTo>
                  <a:pt x="75307" y="297855"/>
                </a:lnTo>
                <a:lnTo>
                  <a:pt x="97548" y="305854"/>
                </a:lnTo>
                <a:lnTo>
                  <a:pt x="101409" y="293433"/>
                </a:lnTo>
                <a:lnTo>
                  <a:pt x="83983" y="285718"/>
                </a:lnTo>
                <a:lnTo>
                  <a:pt x="68946" y="274977"/>
                </a:lnTo>
                <a:lnTo>
                  <a:pt x="46037" y="244424"/>
                </a:lnTo>
                <a:lnTo>
                  <a:pt x="32424" y="202868"/>
                </a:lnTo>
                <a:lnTo>
                  <a:pt x="27956" y="153009"/>
                </a:lnTo>
                <a:lnTo>
                  <a:pt x="27889" y="151396"/>
                </a:lnTo>
                <a:lnTo>
                  <a:pt x="32424" y="101512"/>
                </a:lnTo>
                <a:lnTo>
                  <a:pt x="46037" y="60858"/>
                </a:lnTo>
                <a:lnTo>
                  <a:pt x="84261" y="20094"/>
                </a:lnTo>
                <a:lnTo>
                  <a:pt x="101904" y="12407"/>
                </a:lnTo>
                <a:lnTo>
                  <a:pt x="975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86713" y="1726692"/>
            <a:ext cx="248348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688975" algn="l"/>
                <a:tab pos="1189990" algn="l"/>
                <a:tab pos="2147570" algn="l"/>
              </a:tabLst>
            </a:pPr>
            <a:r>
              <a:rPr sz="2600" spc="-25" dirty="0">
                <a:latin typeface="Cambria Math"/>
                <a:cs typeface="Cambria Math"/>
              </a:rPr>
              <a:t>exp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25" dirty="0">
                <a:latin typeface="Cambria Math"/>
                <a:cs typeface="Cambria Math"/>
              </a:rPr>
              <a:t>𝑠</a:t>
            </a:r>
            <a:r>
              <a:rPr sz="2850" spc="-37" baseline="-16081" dirty="0">
                <a:latin typeface="Cambria Math"/>
                <a:cs typeface="Cambria Math"/>
              </a:rPr>
              <a:t>1</a:t>
            </a:r>
            <a:r>
              <a:rPr sz="2850" baseline="-16081" dirty="0">
                <a:latin typeface="Cambria Math"/>
                <a:cs typeface="Cambria Math"/>
              </a:rPr>
              <a:t>	</a:t>
            </a:r>
            <a:r>
              <a:rPr sz="2600" dirty="0">
                <a:latin typeface="Cambria Math"/>
                <a:cs typeface="Cambria Math"/>
              </a:rPr>
              <a:t>+</a:t>
            </a:r>
            <a:r>
              <a:rPr sz="2600" spc="-10" dirty="0">
                <a:latin typeface="Cambria Math"/>
                <a:cs typeface="Cambria Math"/>
              </a:rPr>
              <a:t> </a:t>
            </a:r>
            <a:r>
              <a:rPr sz="2600" spc="-25" dirty="0">
                <a:latin typeface="Cambria Math"/>
                <a:cs typeface="Cambria Math"/>
              </a:rPr>
              <a:t>exp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25" dirty="0">
                <a:latin typeface="Cambria Math"/>
                <a:cs typeface="Cambria Math"/>
              </a:rPr>
              <a:t>𝑠</a:t>
            </a:r>
            <a:r>
              <a:rPr sz="2850" spc="-37" baseline="-16081" dirty="0">
                <a:latin typeface="Cambria Math"/>
                <a:cs typeface="Cambria Math"/>
              </a:rPr>
              <a:t>2</a:t>
            </a:r>
            <a:endParaRPr sz="2850" baseline="-16081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497913" y="2176462"/>
            <a:ext cx="582295" cy="399415"/>
          </a:xfrm>
          <a:custGeom>
            <a:avLst/>
            <a:gdLst/>
            <a:ahLst/>
            <a:cxnLst/>
            <a:rect l="l" t="t" r="r" b="b"/>
            <a:pathLst>
              <a:path w="582295" h="399414">
                <a:moveTo>
                  <a:pt x="477113" y="0"/>
                </a:moveTo>
                <a:lnTo>
                  <a:pt x="473075" y="13220"/>
                </a:lnTo>
                <a:lnTo>
                  <a:pt x="491398" y="22721"/>
                </a:lnTo>
                <a:lnTo>
                  <a:pt x="507355" y="36556"/>
                </a:lnTo>
                <a:lnTo>
                  <a:pt x="532168" y="77228"/>
                </a:lnTo>
                <a:lnTo>
                  <a:pt x="547227" y="132481"/>
                </a:lnTo>
                <a:lnTo>
                  <a:pt x="552241" y="199440"/>
                </a:lnTo>
                <a:lnTo>
                  <a:pt x="550991" y="234557"/>
                </a:lnTo>
                <a:lnTo>
                  <a:pt x="540952" y="295623"/>
                </a:lnTo>
                <a:lnTo>
                  <a:pt x="520945" y="344198"/>
                </a:lnTo>
                <a:lnTo>
                  <a:pt x="491398" y="376164"/>
                </a:lnTo>
                <a:lnTo>
                  <a:pt x="473075" y="385660"/>
                </a:lnTo>
                <a:lnTo>
                  <a:pt x="477113" y="398881"/>
                </a:lnTo>
                <a:lnTo>
                  <a:pt x="521649" y="375137"/>
                </a:lnTo>
                <a:lnTo>
                  <a:pt x="554659" y="330352"/>
                </a:lnTo>
                <a:lnTo>
                  <a:pt x="575097" y="269973"/>
                </a:lnTo>
                <a:lnTo>
                  <a:pt x="581906" y="199593"/>
                </a:lnTo>
                <a:lnTo>
                  <a:pt x="581914" y="199440"/>
                </a:lnTo>
                <a:lnTo>
                  <a:pt x="580286" y="164555"/>
                </a:lnTo>
                <a:lnTo>
                  <a:pt x="580209" y="162897"/>
                </a:lnTo>
                <a:lnTo>
                  <a:pt x="566579" y="97436"/>
                </a:lnTo>
                <a:lnTo>
                  <a:pt x="539596" y="43496"/>
                </a:lnTo>
                <a:lnTo>
                  <a:pt x="500820" y="9239"/>
                </a:lnTo>
                <a:lnTo>
                  <a:pt x="477113" y="0"/>
                </a:lnTo>
                <a:close/>
              </a:path>
              <a:path w="582295" h="399414">
                <a:moveTo>
                  <a:pt x="104800" y="0"/>
                </a:moveTo>
                <a:lnTo>
                  <a:pt x="60259" y="23737"/>
                </a:lnTo>
                <a:lnTo>
                  <a:pt x="27254" y="68516"/>
                </a:lnTo>
                <a:lnTo>
                  <a:pt x="6811" y="128897"/>
                </a:lnTo>
                <a:lnTo>
                  <a:pt x="0" y="199440"/>
                </a:lnTo>
                <a:lnTo>
                  <a:pt x="1636" y="234557"/>
                </a:lnTo>
                <a:lnTo>
                  <a:pt x="15328" y="301432"/>
                </a:lnTo>
                <a:lnTo>
                  <a:pt x="42315" y="355374"/>
                </a:lnTo>
                <a:lnTo>
                  <a:pt x="81087" y="389640"/>
                </a:lnTo>
                <a:lnTo>
                  <a:pt x="104800" y="398881"/>
                </a:lnTo>
                <a:lnTo>
                  <a:pt x="108826" y="385660"/>
                </a:lnTo>
                <a:lnTo>
                  <a:pt x="90502" y="376164"/>
                </a:lnTo>
                <a:lnTo>
                  <a:pt x="74547" y="362343"/>
                </a:lnTo>
                <a:lnTo>
                  <a:pt x="49745" y="321729"/>
                </a:lnTo>
                <a:lnTo>
                  <a:pt x="34686" y="266566"/>
                </a:lnTo>
                <a:lnTo>
                  <a:pt x="29667" y="199593"/>
                </a:lnTo>
                <a:lnTo>
                  <a:pt x="30922" y="164555"/>
                </a:lnTo>
                <a:lnTo>
                  <a:pt x="40961" y="103372"/>
                </a:lnTo>
                <a:lnTo>
                  <a:pt x="60961" y="54725"/>
                </a:lnTo>
                <a:lnTo>
                  <a:pt x="90502" y="22721"/>
                </a:lnTo>
                <a:lnTo>
                  <a:pt x="108826" y="13220"/>
                </a:lnTo>
                <a:lnTo>
                  <a:pt x="104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090181" y="2125980"/>
            <a:ext cx="188976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526540" algn="l"/>
              </a:tabLst>
            </a:pPr>
            <a:r>
              <a:rPr sz="2600" dirty="0">
                <a:latin typeface="Cambria Math"/>
                <a:cs typeface="Cambria Math"/>
              </a:rPr>
              <a:t>𝐿</a:t>
            </a:r>
            <a:r>
              <a:rPr sz="2600" spc="195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=</a:t>
            </a:r>
            <a:r>
              <a:rPr sz="2600" spc="135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−</a:t>
            </a:r>
            <a:r>
              <a:rPr sz="2600" spc="-145" dirty="0">
                <a:latin typeface="Cambria Math"/>
                <a:cs typeface="Cambria Math"/>
              </a:rPr>
              <a:t> </a:t>
            </a:r>
            <a:r>
              <a:rPr sz="2600" spc="-25" dirty="0">
                <a:latin typeface="Cambria Math"/>
                <a:cs typeface="Cambria Math"/>
              </a:rPr>
              <a:t>log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25" dirty="0">
                <a:latin typeface="Cambria Math"/>
                <a:cs typeface="Cambria Math"/>
              </a:rPr>
              <a:t>𝑝</a:t>
            </a:r>
            <a:r>
              <a:rPr sz="2850" spc="-37" baseline="-16081" dirty="0">
                <a:latin typeface="Cambria Math"/>
                <a:cs typeface="Cambria Math"/>
              </a:rPr>
              <a:t>𝑦</a:t>
            </a:r>
            <a:endParaRPr sz="2850" baseline="-16081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2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xfrm>
            <a:off x="915998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16" name="object 16"/>
          <p:cNvSpPr txBox="1"/>
          <p:nvPr/>
        </p:nvSpPr>
        <p:spPr>
          <a:xfrm>
            <a:off x="995235" y="5671820"/>
            <a:ext cx="6224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FAC46"/>
                </a:solidFill>
                <a:latin typeface="Calibri"/>
                <a:cs typeface="Calibri"/>
              </a:rPr>
              <a:t>Both</a:t>
            </a:r>
            <a:r>
              <a:rPr sz="2400" b="1" spc="-8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AC46"/>
                </a:solidFill>
                <a:latin typeface="Calibri"/>
                <a:cs typeface="Calibri"/>
              </a:rPr>
              <a:t>models</a:t>
            </a:r>
            <a:r>
              <a:rPr sz="2400" b="1" spc="-6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AC46"/>
                </a:solidFill>
                <a:latin typeface="Calibri"/>
                <a:cs typeface="Calibri"/>
              </a:rPr>
              <a:t>have</a:t>
            </a:r>
            <a:r>
              <a:rPr sz="2400" b="1" spc="-7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AC46"/>
                </a:solidFill>
                <a:latin typeface="Calibri"/>
                <a:cs typeface="Calibri"/>
              </a:rPr>
              <a:t>perfect</a:t>
            </a:r>
            <a:r>
              <a:rPr sz="2400" b="1" spc="-6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AC46"/>
                </a:solidFill>
                <a:latin typeface="Calibri"/>
                <a:cs typeface="Calibri"/>
              </a:rPr>
              <a:t>accuracy</a:t>
            </a:r>
            <a:r>
              <a:rPr sz="2400" b="1" spc="-7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AC46"/>
                </a:solidFill>
                <a:latin typeface="Calibri"/>
                <a:cs typeface="Calibri"/>
              </a:rPr>
              <a:t>on</a:t>
            </a:r>
            <a:r>
              <a:rPr sz="2400" b="1" spc="-7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AC46"/>
                </a:solidFill>
                <a:latin typeface="Calibri"/>
                <a:cs typeface="Calibri"/>
              </a:rPr>
              <a:t>train</a:t>
            </a:r>
            <a:r>
              <a:rPr sz="2400" b="1" spc="-7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6FAC46"/>
                </a:solidFill>
                <a:latin typeface="Calibri"/>
                <a:cs typeface="Calibri"/>
              </a:rPr>
              <a:t>data!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56FE-0D55-D047-9C6B-1AB58CABE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batch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8F354C-2EAE-8344-843D-12A8864707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20800" y="1023874"/>
                <a:ext cx="9855200" cy="3510448"/>
              </a:xfrm>
            </p:spPr>
            <p:txBody>
              <a:bodyPr/>
              <a:lstStyle/>
              <a:p>
                <a:pPr marL="457189" indent="-457189">
                  <a:buFont typeface="Arial" panose="020B0604020202020204" pitchFamily="34" charset="0"/>
                  <a:buChar char="•"/>
                </a:pPr>
                <a:r>
                  <a:rPr lang="en-US" dirty="0"/>
                  <a:t>Since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𝑙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𝑤</m:t>
                            </m:r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dirty="0"/>
                  <a:t>, we have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𝑙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𝑤</m:t>
                              </m:r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189" indent="-457189">
                  <a:buFont typeface="Arial" panose="020B0604020202020204" pitchFamily="34" charset="0"/>
                  <a:buChar char="•"/>
                </a:pPr>
                <a:r>
                  <a:rPr lang="en-US" dirty="0"/>
                  <a:t>For a single parameter update, need to cycle through the entire training set!</a:t>
                </a:r>
              </a:p>
              <a:p>
                <a:pPr marL="457189" indent="-457189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8F354C-2EAE-8344-843D-12A8864707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20800" y="1023874"/>
                <a:ext cx="9855200" cy="3510448"/>
              </a:xfrm>
              <a:blipFill>
                <a:blip r:embed="rId2"/>
                <a:stretch>
                  <a:fillRect l="-2042" t="-347" r="-9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43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85A58-F1E2-E64B-8A10-D93800527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gradient descent (SGD)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890270-000D-534E-AE0D-56F14B2C88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1200" y="1023874"/>
                <a:ext cx="10668000" cy="4882812"/>
              </a:xfrm>
            </p:spPr>
            <p:txBody>
              <a:bodyPr/>
              <a:lstStyle/>
              <a:p>
                <a:pPr marL="457189" indent="-457189">
                  <a:buFont typeface="Arial" panose="020B0604020202020204" pitchFamily="34" charset="0"/>
                  <a:buChar char="•"/>
                </a:pPr>
                <a:r>
                  <a:rPr lang="en-US" dirty="0"/>
                  <a:t>At each iteration, take a </a:t>
                </a:r>
                <a:r>
                  <a:rPr lang="en-US" i="1" dirty="0"/>
                  <a:t>single data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perform a parameter update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i="1" dirty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900CC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the gradient of the loss for that point: </a:t>
                </a:r>
                <a:endParaRPr lang="en-US" i="1" dirty="0">
                  <a:solidFill>
                    <a:srgbClr val="9900CC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𝜂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sz="800" dirty="0">
                  <a:solidFill>
                    <a:srgbClr val="C00000"/>
                  </a:solidFill>
                </a:endParaRPr>
              </a:p>
              <a:p>
                <a:pPr marL="457189" indent="-457189">
                  <a:buFont typeface="Arial" panose="020B0604020202020204" pitchFamily="34" charset="0"/>
                  <a:buChar char="•"/>
                </a:pPr>
                <a:r>
                  <a:rPr lang="en-US" dirty="0"/>
                  <a:t>This is called an </a:t>
                </a:r>
                <a:r>
                  <a:rPr lang="en-US" i="1" dirty="0"/>
                  <a:t>online</a:t>
                </a:r>
                <a:r>
                  <a:rPr lang="en-US" dirty="0"/>
                  <a:t> or </a:t>
                </a:r>
                <a:r>
                  <a:rPr lang="en-US" i="1" dirty="0"/>
                  <a:t>stochastic</a:t>
                </a:r>
                <a:r>
                  <a:rPr lang="en-US" dirty="0"/>
                  <a:t> update</a:t>
                </a:r>
              </a:p>
              <a:p>
                <a:pPr marL="457189" indent="-457189">
                  <a:buFont typeface="Arial" panose="020B0604020202020204" pitchFamily="34" charset="0"/>
                  <a:buChar char="•"/>
                </a:pPr>
                <a:r>
                  <a:rPr lang="en-US" dirty="0"/>
                  <a:t>In practice, </a:t>
                </a:r>
                <a:r>
                  <a:rPr lang="en-US" i="1" dirty="0"/>
                  <a:t>mini-batch</a:t>
                </a:r>
                <a:r>
                  <a:rPr lang="en-US" dirty="0"/>
                  <a:t> </a:t>
                </a:r>
                <a:r>
                  <a:rPr lang="en-US" i="1" dirty="0"/>
                  <a:t>SGD</a:t>
                </a:r>
                <a:r>
                  <a:rPr lang="en-US" dirty="0"/>
                  <a:t> is typically used:</a:t>
                </a:r>
                <a:endParaRPr lang="en-US" dirty="0">
                  <a:solidFill>
                    <a:srgbClr val="9900CC"/>
                  </a:solidFill>
                </a:endParaRPr>
              </a:p>
              <a:p>
                <a:pPr marL="857229" lvl="1" indent="-457189">
                  <a:buFont typeface="Arial" panose="020B0604020202020204" pitchFamily="34" charset="0"/>
                  <a:buChar char="•"/>
                </a:pPr>
                <a:r>
                  <a:rPr lang="en-US" dirty="0"/>
                  <a:t>Group data into mini-batches of size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pPr marL="1257269" lvl="2" indent="-457189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Compute gradient of the loss for the mini-batch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00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00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1257269" lvl="2" indent="-457189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Update parameters: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890270-000D-534E-AE0D-56F14B2C88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1200" y="1023874"/>
                <a:ext cx="10668000" cy="4882812"/>
              </a:xfrm>
              <a:blipFill>
                <a:blip r:embed="rId2"/>
                <a:stretch>
                  <a:fillRect l="-1886" t="-2122" r="-971" b="-249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95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Problems</a:t>
            </a:r>
            <a:r>
              <a:rPr spc="-135" dirty="0"/>
              <a:t> </a:t>
            </a:r>
            <a:r>
              <a:rPr dirty="0"/>
              <a:t>with</a:t>
            </a:r>
            <a:r>
              <a:rPr spc="-140" dirty="0"/>
              <a:t> </a:t>
            </a:r>
            <a:r>
              <a:rPr spc="-25" dirty="0"/>
              <a:t>SGD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142" y="2833027"/>
            <a:ext cx="10928331" cy="22033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48923" y="1383284"/>
            <a:ext cx="835850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loss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changes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quickly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direction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slowly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another? </a:t>
            </a:r>
            <a:r>
              <a:rPr sz="2400" dirty="0">
                <a:latin typeface="Calibri"/>
                <a:cs typeface="Calibri"/>
              </a:rPr>
              <a:t>What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does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gradient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descent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do?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2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xfrm>
            <a:off x="915998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5" name="object 5"/>
          <p:cNvSpPr txBox="1"/>
          <p:nvPr/>
        </p:nvSpPr>
        <p:spPr>
          <a:xfrm>
            <a:off x="1130335" y="5205476"/>
            <a:ext cx="1021207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libri"/>
                <a:cs typeface="Calibri"/>
              </a:rPr>
              <a:t>Loss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function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high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condition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number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ratio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largest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smallest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singular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value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Hessian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matrix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large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Problems</a:t>
            </a:r>
            <a:r>
              <a:rPr spc="-135" dirty="0"/>
              <a:t> </a:t>
            </a:r>
            <a:r>
              <a:rPr dirty="0"/>
              <a:t>with</a:t>
            </a:r>
            <a:r>
              <a:rPr spc="-140" dirty="0"/>
              <a:t> </a:t>
            </a:r>
            <a:r>
              <a:rPr spc="-25" dirty="0"/>
              <a:t>SGD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57142" y="2833027"/>
            <a:ext cx="10928350" cy="2203450"/>
            <a:chOff x="657142" y="2833027"/>
            <a:chExt cx="10928350" cy="22034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7142" y="2833027"/>
              <a:ext cx="10928331" cy="22033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684155" y="3063697"/>
              <a:ext cx="2509520" cy="1663700"/>
            </a:xfrm>
            <a:custGeom>
              <a:avLst/>
              <a:gdLst/>
              <a:ahLst/>
              <a:cxnLst/>
              <a:rect l="l" t="t" r="r" b="b"/>
              <a:pathLst>
                <a:path w="2509520" h="1663700">
                  <a:moveTo>
                    <a:pt x="244109" y="1582109"/>
                  </a:moveTo>
                  <a:lnTo>
                    <a:pt x="241572" y="1619923"/>
                  </a:lnTo>
                  <a:lnTo>
                    <a:pt x="238964" y="1658291"/>
                  </a:lnTo>
                  <a:lnTo>
                    <a:pt x="239181" y="1661388"/>
                  </a:lnTo>
                  <a:lnTo>
                    <a:pt x="241237" y="1663344"/>
                  </a:lnTo>
                  <a:lnTo>
                    <a:pt x="246252" y="1663344"/>
                  </a:lnTo>
                  <a:lnTo>
                    <a:pt x="248335" y="1661388"/>
                  </a:lnTo>
                  <a:lnTo>
                    <a:pt x="248525" y="1658568"/>
                  </a:lnTo>
                  <a:lnTo>
                    <a:pt x="248543" y="1658291"/>
                  </a:lnTo>
                  <a:lnTo>
                    <a:pt x="246343" y="1620761"/>
                  </a:lnTo>
                  <a:lnTo>
                    <a:pt x="244109" y="1582109"/>
                  </a:lnTo>
                  <a:close/>
                </a:path>
                <a:path w="2509520" h="1663700">
                  <a:moveTo>
                    <a:pt x="152939" y="5156"/>
                  </a:moveTo>
                  <a:lnTo>
                    <a:pt x="147133" y="70546"/>
                  </a:lnTo>
                  <a:lnTo>
                    <a:pt x="238964" y="1658291"/>
                  </a:lnTo>
                  <a:lnTo>
                    <a:pt x="241516" y="1620761"/>
                  </a:lnTo>
                  <a:lnTo>
                    <a:pt x="244109" y="1582109"/>
                  </a:lnTo>
                  <a:lnTo>
                    <a:pt x="152939" y="5156"/>
                  </a:lnTo>
                  <a:close/>
                </a:path>
                <a:path w="2509520" h="1663700">
                  <a:moveTo>
                    <a:pt x="344170" y="91059"/>
                  </a:moveTo>
                  <a:lnTo>
                    <a:pt x="339036" y="167093"/>
                  </a:lnTo>
                  <a:lnTo>
                    <a:pt x="244109" y="1582109"/>
                  </a:lnTo>
                  <a:lnTo>
                    <a:pt x="248513" y="1658291"/>
                  </a:lnTo>
                  <a:lnTo>
                    <a:pt x="251062" y="1620761"/>
                  </a:lnTo>
                  <a:lnTo>
                    <a:pt x="348784" y="164579"/>
                  </a:lnTo>
                  <a:lnTo>
                    <a:pt x="348753" y="162560"/>
                  </a:lnTo>
                  <a:lnTo>
                    <a:pt x="344170" y="91059"/>
                  </a:lnTo>
                  <a:close/>
                </a:path>
                <a:path w="2509520" h="1663700">
                  <a:moveTo>
                    <a:pt x="143404" y="5156"/>
                  </a:moveTo>
                  <a:lnTo>
                    <a:pt x="137524" y="70546"/>
                  </a:lnTo>
                  <a:lnTo>
                    <a:pt x="0" y="1619923"/>
                  </a:lnTo>
                  <a:lnTo>
                    <a:pt x="9499" y="1620761"/>
                  </a:lnTo>
                  <a:lnTo>
                    <a:pt x="147133" y="70546"/>
                  </a:lnTo>
                  <a:lnTo>
                    <a:pt x="143404" y="5156"/>
                  </a:lnTo>
                  <a:close/>
                </a:path>
                <a:path w="2509520" h="1663700">
                  <a:moveTo>
                    <a:pt x="442564" y="1468559"/>
                  </a:moveTo>
                  <a:lnTo>
                    <a:pt x="439711" y="1572209"/>
                  </a:lnTo>
                  <a:lnTo>
                    <a:pt x="439903" y="1575193"/>
                  </a:lnTo>
                  <a:lnTo>
                    <a:pt x="439915" y="1575371"/>
                  </a:lnTo>
                  <a:lnTo>
                    <a:pt x="442048" y="1577327"/>
                  </a:lnTo>
                  <a:lnTo>
                    <a:pt x="447052" y="1577327"/>
                  </a:lnTo>
                  <a:lnTo>
                    <a:pt x="449199" y="1575193"/>
                  </a:lnTo>
                  <a:lnTo>
                    <a:pt x="449274" y="1572209"/>
                  </a:lnTo>
                  <a:lnTo>
                    <a:pt x="442564" y="1468559"/>
                  </a:lnTo>
                  <a:close/>
                </a:path>
                <a:path w="2509520" h="1663700">
                  <a:moveTo>
                    <a:pt x="353718" y="91059"/>
                  </a:moveTo>
                  <a:lnTo>
                    <a:pt x="348919" y="162560"/>
                  </a:lnTo>
                  <a:lnTo>
                    <a:pt x="348883" y="164579"/>
                  </a:lnTo>
                  <a:lnTo>
                    <a:pt x="439711" y="1572209"/>
                  </a:lnTo>
                  <a:lnTo>
                    <a:pt x="442564" y="1468559"/>
                  </a:lnTo>
                  <a:lnTo>
                    <a:pt x="353718" y="91059"/>
                  </a:lnTo>
                  <a:close/>
                </a:path>
                <a:path w="2509520" h="1663700">
                  <a:moveTo>
                    <a:pt x="478015" y="167715"/>
                  </a:moveTo>
                  <a:lnTo>
                    <a:pt x="474741" y="286842"/>
                  </a:lnTo>
                  <a:lnTo>
                    <a:pt x="442564" y="1468559"/>
                  </a:lnTo>
                  <a:lnTo>
                    <a:pt x="449249" y="1572209"/>
                  </a:lnTo>
                  <a:lnTo>
                    <a:pt x="485558" y="240719"/>
                  </a:lnTo>
                  <a:lnTo>
                    <a:pt x="478015" y="167715"/>
                  </a:lnTo>
                  <a:close/>
                </a:path>
                <a:path w="2509520" h="1663700">
                  <a:moveTo>
                    <a:pt x="614121" y="1387883"/>
                  </a:moveTo>
                  <a:lnTo>
                    <a:pt x="611845" y="1457326"/>
                  </a:lnTo>
                  <a:lnTo>
                    <a:pt x="611823" y="1458001"/>
                  </a:lnTo>
                  <a:lnTo>
                    <a:pt x="612080" y="1460474"/>
                  </a:lnTo>
                  <a:lnTo>
                    <a:pt x="612114" y="1460804"/>
                  </a:lnTo>
                  <a:lnTo>
                    <a:pt x="614260" y="1462659"/>
                  </a:lnTo>
                  <a:lnTo>
                    <a:pt x="619100" y="1462659"/>
                  </a:lnTo>
                  <a:lnTo>
                    <a:pt x="621271" y="1460474"/>
                  </a:lnTo>
                  <a:lnTo>
                    <a:pt x="621357" y="1457666"/>
                  </a:lnTo>
                  <a:lnTo>
                    <a:pt x="611598" y="1457666"/>
                  </a:lnTo>
                  <a:lnTo>
                    <a:pt x="621368" y="1457326"/>
                  </a:lnTo>
                  <a:lnTo>
                    <a:pt x="614121" y="1387883"/>
                  </a:lnTo>
                  <a:close/>
                </a:path>
                <a:path w="2509520" h="1663700">
                  <a:moveTo>
                    <a:pt x="621322" y="1457326"/>
                  </a:moveTo>
                  <a:lnTo>
                    <a:pt x="611598" y="1457666"/>
                  </a:lnTo>
                  <a:lnTo>
                    <a:pt x="621357" y="1457666"/>
                  </a:lnTo>
                  <a:lnTo>
                    <a:pt x="621322" y="1457326"/>
                  </a:lnTo>
                  <a:close/>
                </a:path>
                <a:path w="2509520" h="1663700">
                  <a:moveTo>
                    <a:pt x="487596" y="167715"/>
                  </a:moveTo>
                  <a:lnTo>
                    <a:pt x="485558" y="240719"/>
                  </a:lnTo>
                  <a:lnTo>
                    <a:pt x="611753" y="1457326"/>
                  </a:lnTo>
                  <a:lnTo>
                    <a:pt x="614121" y="1387883"/>
                  </a:lnTo>
                  <a:lnTo>
                    <a:pt x="487596" y="167715"/>
                  </a:lnTo>
                  <a:close/>
                </a:path>
                <a:path w="2509520" h="1663700">
                  <a:moveTo>
                    <a:pt x="650074" y="291984"/>
                  </a:moveTo>
                  <a:lnTo>
                    <a:pt x="647620" y="365501"/>
                  </a:lnTo>
                  <a:lnTo>
                    <a:pt x="614121" y="1387883"/>
                  </a:lnTo>
                  <a:lnTo>
                    <a:pt x="621322" y="1457326"/>
                  </a:lnTo>
                  <a:lnTo>
                    <a:pt x="624017" y="1376578"/>
                  </a:lnTo>
                  <a:lnTo>
                    <a:pt x="657189" y="365501"/>
                  </a:lnTo>
                  <a:lnTo>
                    <a:pt x="650074" y="291984"/>
                  </a:lnTo>
                  <a:close/>
                </a:path>
                <a:path w="2509520" h="1663700">
                  <a:moveTo>
                    <a:pt x="759826" y="1320940"/>
                  </a:moveTo>
                  <a:lnTo>
                    <a:pt x="758246" y="1338313"/>
                  </a:lnTo>
                  <a:lnTo>
                    <a:pt x="755160" y="1371359"/>
                  </a:lnTo>
                  <a:lnTo>
                    <a:pt x="755209" y="1371860"/>
                  </a:lnTo>
                  <a:lnTo>
                    <a:pt x="755583" y="1374775"/>
                  </a:lnTo>
                  <a:lnTo>
                    <a:pt x="757584" y="1376578"/>
                  </a:lnTo>
                  <a:lnTo>
                    <a:pt x="762401" y="1376578"/>
                  </a:lnTo>
                  <a:lnTo>
                    <a:pt x="764363" y="1374775"/>
                  </a:lnTo>
                  <a:lnTo>
                    <a:pt x="764755" y="1371860"/>
                  </a:lnTo>
                  <a:lnTo>
                    <a:pt x="764800" y="1371359"/>
                  </a:lnTo>
                  <a:lnTo>
                    <a:pt x="761517" y="1338313"/>
                  </a:lnTo>
                  <a:lnTo>
                    <a:pt x="759826" y="1320940"/>
                  </a:lnTo>
                  <a:close/>
                </a:path>
                <a:path w="2509520" h="1663700">
                  <a:moveTo>
                    <a:pt x="932822" y="1327427"/>
                  </a:moveTo>
                  <a:lnTo>
                    <a:pt x="931461" y="1338313"/>
                  </a:lnTo>
                  <a:lnTo>
                    <a:pt x="927260" y="1371359"/>
                  </a:lnTo>
                  <a:lnTo>
                    <a:pt x="927571" y="1374775"/>
                  </a:lnTo>
                  <a:lnTo>
                    <a:pt x="927721" y="1374775"/>
                  </a:lnTo>
                  <a:lnTo>
                    <a:pt x="929659" y="1376578"/>
                  </a:lnTo>
                  <a:lnTo>
                    <a:pt x="934427" y="1376578"/>
                  </a:lnTo>
                  <a:lnTo>
                    <a:pt x="936498" y="1374775"/>
                  </a:lnTo>
                  <a:lnTo>
                    <a:pt x="936862" y="1371860"/>
                  </a:lnTo>
                  <a:lnTo>
                    <a:pt x="932822" y="1327427"/>
                  </a:lnTo>
                  <a:close/>
                </a:path>
                <a:path w="2509520" h="1663700">
                  <a:moveTo>
                    <a:pt x="659641" y="291984"/>
                  </a:moveTo>
                  <a:lnTo>
                    <a:pt x="657189" y="365501"/>
                  </a:lnTo>
                  <a:lnTo>
                    <a:pt x="755160" y="1371359"/>
                  </a:lnTo>
                  <a:lnTo>
                    <a:pt x="758246" y="1338313"/>
                  </a:lnTo>
                  <a:lnTo>
                    <a:pt x="759826" y="1320940"/>
                  </a:lnTo>
                  <a:lnTo>
                    <a:pt x="659641" y="291984"/>
                  </a:lnTo>
                  <a:close/>
                </a:path>
                <a:path w="2509520" h="1663700">
                  <a:moveTo>
                    <a:pt x="841285" y="425780"/>
                  </a:moveTo>
                  <a:lnTo>
                    <a:pt x="839076" y="449287"/>
                  </a:lnTo>
                  <a:lnTo>
                    <a:pt x="759826" y="1320940"/>
                  </a:lnTo>
                  <a:lnTo>
                    <a:pt x="764735" y="1371359"/>
                  </a:lnTo>
                  <a:lnTo>
                    <a:pt x="767807" y="1338313"/>
                  </a:lnTo>
                  <a:lnTo>
                    <a:pt x="846029" y="478696"/>
                  </a:lnTo>
                  <a:lnTo>
                    <a:pt x="841285" y="425780"/>
                  </a:lnTo>
                  <a:close/>
                </a:path>
                <a:path w="2509520" h="1663700">
                  <a:moveTo>
                    <a:pt x="850846" y="425780"/>
                  </a:moveTo>
                  <a:lnTo>
                    <a:pt x="848666" y="449287"/>
                  </a:lnTo>
                  <a:lnTo>
                    <a:pt x="846029" y="478696"/>
                  </a:lnTo>
                  <a:lnTo>
                    <a:pt x="927260" y="1371359"/>
                  </a:lnTo>
                  <a:lnTo>
                    <a:pt x="931461" y="1338313"/>
                  </a:lnTo>
                  <a:lnTo>
                    <a:pt x="932822" y="1327427"/>
                  </a:lnTo>
                  <a:lnTo>
                    <a:pt x="850846" y="425780"/>
                  </a:lnTo>
                  <a:close/>
                </a:path>
                <a:path w="2509520" h="1663700">
                  <a:moveTo>
                    <a:pt x="1049174" y="449287"/>
                  </a:moveTo>
                  <a:lnTo>
                    <a:pt x="1044371" y="449287"/>
                  </a:lnTo>
                  <a:lnTo>
                    <a:pt x="1042352" y="451078"/>
                  </a:lnTo>
                  <a:lnTo>
                    <a:pt x="932822" y="1327427"/>
                  </a:lnTo>
                  <a:lnTo>
                    <a:pt x="936816" y="1371359"/>
                  </a:lnTo>
                  <a:lnTo>
                    <a:pt x="941055" y="1338313"/>
                  </a:lnTo>
                  <a:lnTo>
                    <a:pt x="1046730" y="492864"/>
                  </a:lnTo>
                  <a:lnTo>
                    <a:pt x="1046822" y="492126"/>
                  </a:lnTo>
                  <a:lnTo>
                    <a:pt x="1046883" y="491638"/>
                  </a:lnTo>
                  <a:lnTo>
                    <a:pt x="1042060" y="454660"/>
                  </a:lnTo>
                  <a:lnTo>
                    <a:pt x="1051662" y="454660"/>
                  </a:lnTo>
                  <a:lnTo>
                    <a:pt x="1051195" y="451078"/>
                  </a:lnTo>
                  <a:lnTo>
                    <a:pt x="1049174" y="449287"/>
                  </a:lnTo>
                  <a:close/>
                </a:path>
                <a:path w="2509520" h="1663700">
                  <a:moveTo>
                    <a:pt x="1051662" y="454660"/>
                  </a:moveTo>
                  <a:lnTo>
                    <a:pt x="1051506" y="454660"/>
                  </a:lnTo>
                  <a:lnTo>
                    <a:pt x="1046883" y="491638"/>
                  </a:lnTo>
                  <a:lnTo>
                    <a:pt x="1157097" y="1336548"/>
                  </a:lnTo>
                  <a:lnTo>
                    <a:pt x="1159128" y="1338313"/>
                  </a:lnTo>
                  <a:lnTo>
                    <a:pt x="1163915" y="1338313"/>
                  </a:lnTo>
                  <a:lnTo>
                    <a:pt x="1165920" y="1336548"/>
                  </a:lnTo>
                  <a:lnTo>
                    <a:pt x="1166395" y="1332953"/>
                  </a:lnTo>
                  <a:lnTo>
                    <a:pt x="1156792" y="1332953"/>
                  </a:lnTo>
                  <a:lnTo>
                    <a:pt x="1161416" y="1295950"/>
                  </a:lnTo>
                  <a:lnTo>
                    <a:pt x="1051662" y="454660"/>
                  </a:lnTo>
                  <a:close/>
                </a:path>
                <a:path w="2509520" h="1663700">
                  <a:moveTo>
                    <a:pt x="1161416" y="1295950"/>
                  </a:moveTo>
                  <a:lnTo>
                    <a:pt x="1156792" y="1332953"/>
                  </a:lnTo>
                  <a:lnTo>
                    <a:pt x="1166244" y="1332953"/>
                  </a:lnTo>
                  <a:lnTo>
                    <a:pt x="1161416" y="1295950"/>
                  </a:lnTo>
                  <a:close/>
                </a:path>
                <a:path w="2509520" h="1663700">
                  <a:moveTo>
                    <a:pt x="1261896" y="492497"/>
                  </a:moveTo>
                  <a:lnTo>
                    <a:pt x="1261786" y="492864"/>
                  </a:lnTo>
                  <a:lnTo>
                    <a:pt x="1161416" y="1295950"/>
                  </a:lnTo>
                  <a:lnTo>
                    <a:pt x="1166244" y="1332953"/>
                  </a:lnTo>
                  <a:lnTo>
                    <a:pt x="1166395" y="1332953"/>
                  </a:lnTo>
                  <a:lnTo>
                    <a:pt x="1264621" y="547465"/>
                  </a:lnTo>
                  <a:lnTo>
                    <a:pt x="1261914" y="492864"/>
                  </a:lnTo>
                  <a:lnTo>
                    <a:pt x="1261896" y="492497"/>
                  </a:lnTo>
                  <a:close/>
                </a:path>
                <a:path w="2509520" h="1663700">
                  <a:moveTo>
                    <a:pt x="1271450" y="492864"/>
                  </a:moveTo>
                  <a:lnTo>
                    <a:pt x="1264621" y="547465"/>
                  </a:lnTo>
                  <a:lnTo>
                    <a:pt x="1300276" y="1250137"/>
                  </a:lnTo>
                  <a:lnTo>
                    <a:pt x="1302156" y="1252067"/>
                  </a:lnTo>
                  <a:lnTo>
                    <a:pt x="1306918" y="1252435"/>
                  </a:lnTo>
                  <a:lnTo>
                    <a:pt x="1309077" y="1250835"/>
                  </a:lnTo>
                  <a:lnTo>
                    <a:pt x="1309831" y="1247267"/>
                  </a:lnTo>
                  <a:lnTo>
                    <a:pt x="1309662" y="1247267"/>
                  </a:lnTo>
                  <a:lnTo>
                    <a:pt x="1300251" y="1246517"/>
                  </a:lnTo>
                  <a:lnTo>
                    <a:pt x="1307811" y="1210732"/>
                  </a:lnTo>
                  <a:lnTo>
                    <a:pt x="1271450" y="492864"/>
                  </a:lnTo>
                  <a:close/>
                </a:path>
                <a:path w="2509520" h="1663700">
                  <a:moveTo>
                    <a:pt x="1307811" y="1210732"/>
                  </a:moveTo>
                  <a:lnTo>
                    <a:pt x="1300251" y="1246517"/>
                  </a:lnTo>
                  <a:lnTo>
                    <a:pt x="1309662" y="1247267"/>
                  </a:lnTo>
                  <a:lnTo>
                    <a:pt x="1307811" y="1210732"/>
                  </a:lnTo>
                  <a:close/>
                </a:path>
                <a:path w="2509520" h="1663700">
                  <a:moveTo>
                    <a:pt x="1450873" y="564108"/>
                  </a:moveTo>
                  <a:lnTo>
                    <a:pt x="1445904" y="564108"/>
                  </a:lnTo>
                  <a:lnTo>
                    <a:pt x="1444129" y="565480"/>
                  </a:lnTo>
                  <a:lnTo>
                    <a:pt x="1307811" y="1210732"/>
                  </a:lnTo>
                  <a:lnTo>
                    <a:pt x="1309624" y="1246517"/>
                  </a:lnTo>
                  <a:lnTo>
                    <a:pt x="1309662" y="1247267"/>
                  </a:lnTo>
                  <a:lnTo>
                    <a:pt x="1309831" y="1247267"/>
                  </a:lnTo>
                  <a:lnTo>
                    <a:pt x="1446877" y="598567"/>
                  </a:lnTo>
                  <a:lnTo>
                    <a:pt x="1443622" y="569734"/>
                  </a:lnTo>
                  <a:lnTo>
                    <a:pt x="1443570" y="569277"/>
                  </a:lnTo>
                  <a:lnTo>
                    <a:pt x="1453161" y="569277"/>
                  </a:lnTo>
                  <a:lnTo>
                    <a:pt x="1452778" y="565886"/>
                  </a:lnTo>
                  <a:lnTo>
                    <a:pt x="1450873" y="564108"/>
                  </a:lnTo>
                  <a:close/>
                </a:path>
                <a:path w="2509520" h="1663700">
                  <a:moveTo>
                    <a:pt x="1586952" y="607225"/>
                  </a:moveTo>
                  <a:lnTo>
                    <a:pt x="1586796" y="607707"/>
                  </a:lnTo>
                  <a:lnTo>
                    <a:pt x="1515695" y="1123144"/>
                  </a:lnTo>
                  <a:lnTo>
                    <a:pt x="1519961" y="1160932"/>
                  </a:lnTo>
                  <a:lnTo>
                    <a:pt x="1510363" y="1160932"/>
                  </a:lnTo>
                  <a:lnTo>
                    <a:pt x="1510866" y="1164488"/>
                  </a:lnTo>
                  <a:lnTo>
                    <a:pt x="1512831" y="1166253"/>
                  </a:lnTo>
                  <a:lnTo>
                    <a:pt x="1517561" y="1166253"/>
                  </a:lnTo>
                  <a:lnTo>
                    <a:pt x="1519618" y="1164488"/>
                  </a:lnTo>
                  <a:lnTo>
                    <a:pt x="1520109" y="1160932"/>
                  </a:lnTo>
                  <a:lnTo>
                    <a:pt x="1519961" y="1160932"/>
                  </a:lnTo>
                  <a:lnTo>
                    <a:pt x="1515695" y="1123144"/>
                  </a:lnTo>
                  <a:lnTo>
                    <a:pt x="1525326" y="1123144"/>
                  </a:lnTo>
                  <a:lnTo>
                    <a:pt x="1589686" y="656992"/>
                  </a:lnTo>
                  <a:lnTo>
                    <a:pt x="1586987" y="607860"/>
                  </a:lnTo>
                  <a:lnTo>
                    <a:pt x="1586952" y="607225"/>
                  </a:lnTo>
                  <a:close/>
                </a:path>
                <a:path w="2509520" h="1663700">
                  <a:moveTo>
                    <a:pt x="1453161" y="569277"/>
                  </a:moveTo>
                  <a:lnTo>
                    <a:pt x="1443570" y="569277"/>
                  </a:lnTo>
                  <a:lnTo>
                    <a:pt x="1452968" y="569734"/>
                  </a:lnTo>
                  <a:lnTo>
                    <a:pt x="1446877" y="598567"/>
                  </a:lnTo>
                  <a:lnTo>
                    <a:pt x="1510363" y="1160932"/>
                  </a:lnTo>
                  <a:lnTo>
                    <a:pt x="1515695" y="1123144"/>
                  </a:lnTo>
                  <a:lnTo>
                    <a:pt x="1453212" y="569734"/>
                  </a:lnTo>
                  <a:lnTo>
                    <a:pt x="1453161" y="569277"/>
                  </a:lnTo>
                  <a:close/>
                </a:path>
                <a:path w="2509520" h="1663700">
                  <a:moveTo>
                    <a:pt x="1596509" y="607707"/>
                  </a:moveTo>
                  <a:lnTo>
                    <a:pt x="1596383" y="607860"/>
                  </a:lnTo>
                  <a:lnTo>
                    <a:pt x="1589686" y="656992"/>
                  </a:lnTo>
                  <a:lnTo>
                    <a:pt x="1615744" y="1116342"/>
                  </a:lnTo>
                  <a:lnTo>
                    <a:pt x="1617649" y="1118273"/>
                  </a:lnTo>
                  <a:lnTo>
                    <a:pt x="1622450" y="1118577"/>
                  </a:lnTo>
                  <a:lnTo>
                    <a:pt x="1624596" y="1116926"/>
                  </a:lnTo>
                  <a:lnTo>
                    <a:pt x="1625260" y="1113409"/>
                  </a:lnTo>
                  <a:lnTo>
                    <a:pt x="1615681" y="1112786"/>
                  </a:lnTo>
                  <a:lnTo>
                    <a:pt x="1622913" y="1074456"/>
                  </a:lnTo>
                  <a:lnTo>
                    <a:pt x="1596517" y="607860"/>
                  </a:lnTo>
                  <a:lnTo>
                    <a:pt x="1596509" y="607707"/>
                  </a:lnTo>
                  <a:close/>
                </a:path>
                <a:path w="2509520" h="1663700">
                  <a:moveTo>
                    <a:pt x="1622913" y="1074456"/>
                  </a:moveTo>
                  <a:lnTo>
                    <a:pt x="1615681" y="1112786"/>
                  </a:lnTo>
                  <a:lnTo>
                    <a:pt x="1625117" y="1113409"/>
                  </a:lnTo>
                  <a:lnTo>
                    <a:pt x="1622913" y="1074456"/>
                  </a:lnTo>
                  <a:close/>
                </a:path>
                <a:path w="2509520" h="1663700">
                  <a:moveTo>
                    <a:pt x="1718433" y="602310"/>
                  </a:moveTo>
                  <a:lnTo>
                    <a:pt x="1713554" y="602310"/>
                  </a:lnTo>
                  <a:lnTo>
                    <a:pt x="1711547" y="603948"/>
                  </a:lnTo>
                  <a:lnTo>
                    <a:pt x="1711634" y="604253"/>
                  </a:lnTo>
                  <a:lnTo>
                    <a:pt x="1622913" y="1074456"/>
                  </a:lnTo>
                  <a:lnTo>
                    <a:pt x="1625082" y="1112786"/>
                  </a:lnTo>
                  <a:lnTo>
                    <a:pt x="1625117" y="1113409"/>
                  </a:lnTo>
                  <a:lnTo>
                    <a:pt x="1625260" y="1113409"/>
                  </a:lnTo>
                  <a:lnTo>
                    <a:pt x="1715515" y="635055"/>
                  </a:lnTo>
                  <a:lnTo>
                    <a:pt x="1711285" y="607860"/>
                  </a:lnTo>
                  <a:lnTo>
                    <a:pt x="1711261" y="607707"/>
                  </a:lnTo>
                  <a:lnTo>
                    <a:pt x="1720901" y="607707"/>
                  </a:lnTo>
                  <a:lnTo>
                    <a:pt x="1720364" y="604253"/>
                  </a:lnTo>
                  <a:lnTo>
                    <a:pt x="1720316" y="603948"/>
                  </a:lnTo>
                  <a:lnTo>
                    <a:pt x="1718433" y="602310"/>
                  </a:lnTo>
                  <a:close/>
                </a:path>
                <a:path w="2509520" h="1663700">
                  <a:moveTo>
                    <a:pt x="1720901" y="607707"/>
                  </a:moveTo>
                  <a:lnTo>
                    <a:pt x="1711261" y="607707"/>
                  </a:lnTo>
                  <a:lnTo>
                    <a:pt x="1720646" y="607860"/>
                  </a:lnTo>
                  <a:lnTo>
                    <a:pt x="1715515" y="635055"/>
                  </a:lnTo>
                  <a:lnTo>
                    <a:pt x="1778560" y="1040257"/>
                  </a:lnTo>
                  <a:lnTo>
                    <a:pt x="1780554" y="1041958"/>
                  </a:lnTo>
                  <a:lnTo>
                    <a:pt x="1785226" y="1041958"/>
                  </a:lnTo>
                  <a:lnTo>
                    <a:pt x="1787220" y="1040257"/>
                  </a:lnTo>
                  <a:lnTo>
                    <a:pt x="1787824" y="1036459"/>
                  </a:lnTo>
                  <a:lnTo>
                    <a:pt x="1778175" y="1036459"/>
                  </a:lnTo>
                  <a:lnTo>
                    <a:pt x="1782935" y="1006543"/>
                  </a:lnTo>
                  <a:lnTo>
                    <a:pt x="1720925" y="607860"/>
                  </a:lnTo>
                  <a:lnTo>
                    <a:pt x="1720901" y="607707"/>
                  </a:lnTo>
                  <a:close/>
                </a:path>
                <a:path w="2509520" h="1663700">
                  <a:moveTo>
                    <a:pt x="1782935" y="1006543"/>
                  </a:moveTo>
                  <a:lnTo>
                    <a:pt x="1778175" y="1036459"/>
                  </a:lnTo>
                  <a:lnTo>
                    <a:pt x="1787588" y="1036459"/>
                  </a:lnTo>
                  <a:lnTo>
                    <a:pt x="1782935" y="1006543"/>
                  </a:lnTo>
                  <a:close/>
                </a:path>
                <a:path w="2509520" h="1663700">
                  <a:moveTo>
                    <a:pt x="1852218" y="611797"/>
                  </a:moveTo>
                  <a:lnTo>
                    <a:pt x="1847434" y="611797"/>
                  </a:lnTo>
                  <a:lnTo>
                    <a:pt x="1845458" y="613562"/>
                  </a:lnTo>
                  <a:lnTo>
                    <a:pt x="1782935" y="1006543"/>
                  </a:lnTo>
                  <a:lnTo>
                    <a:pt x="1787588" y="1036459"/>
                  </a:lnTo>
                  <a:lnTo>
                    <a:pt x="1787824" y="1036459"/>
                  </a:lnTo>
                  <a:lnTo>
                    <a:pt x="1849419" y="649254"/>
                  </a:lnTo>
                  <a:lnTo>
                    <a:pt x="1845096" y="617283"/>
                  </a:lnTo>
                  <a:lnTo>
                    <a:pt x="1854703" y="617283"/>
                  </a:lnTo>
                  <a:lnTo>
                    <a:pt x="1854200" y="613562"/>
                  </a:lnTo>
                  <a:lnTo>
                    <a:pt x="1852218" y="611797"/>
                  </a:lnTo>
                  <a:close/>
                </a:path>
                <a:path w="2509520" h="1663700">
                  <a:moveTo>
                    <a:pt x="2389983" y="722470"/>
                  </a:moveTo>
                  <a:lnTo>
                    <a:pt x="2389808" y="722801"/>
                  </a:lnTo>
                  <a:lnTo>
                    <a:pt x="2383088" y="765110"/>
                  </a:lnTo>
                  <a:lnTo>
                    <a:pt x="2399677" y="1020470"/>
                  </a:lnTo>
                  <a:lnTo>
                    <a:pt x="2401195" y="1022261"/>
                  </a:lnTo>
                  <a:lnTo>
                    <a:pt x="2401327" y="1022261"/>
                  </a:lnTo>
                  <a:lnTo>
                    <a:pt x="2405253" y="1023175"/>
                  </a:lnTo>
                  <a:lnTo>
                    <a:pt x="2407361" y="1022261"/>
                  </a:lnTo>
                  <a:lnTo>
                    <a:pt x="2409971" y="1017752"/>
                  </a:lnTo>
                  <a:lnTo>
                    <a:pt x="2409037" y="1017752"/>
                  </a:lnTo>
                  <a:lnTo>
                    <a:pt x="2400173" y="1015682"/>
                  </a:lnTo>
                  <a:lnTo>
                    <a:pt x="2408028" y="1002110"/>
                  </a:lnTo>
                  <a:lnTo>
                    <a:pt x="2390079" y="723950"/>
                  </a:lnTo>
                  <a:lnTo>
                    <a:pt x="2389983" y="722470"/>
                  </a:lnTo>
                  <a:close/>
                </a:path>
                <a:path w="2509520" h="1663700">
                  <a:moveTo>
                    <a:pt x="2103547" y="703453"/>
                  </a:moveTo>
                  <a:lnTo>
                    <a:pt x="2103056" y="703453"/>
                  </a:lnTo>
                  <a:lnTo>
                    <a:pt x="2099259" y="723950"/>
                  </a:lnTo>
                  <a:lnTo>
                    <a:pt x="2180293" y="1021067"/>
                  </a:lnTo>
                  <a:lnTo>
                    <a:pt x="2180386" y="1021410"/>
                  </a:lnTo>
                  <a:lnTo>
                    <a:pt x="2182371" y="1022908"/>
                  </a:lnTo>
                  <a:lnTo>
                    <a:pt x="2186518" y="1022908"/>
                  </a:lnTo>
                  <a:lnTo>
                    <a:pt x="2188385" y="1021410"/>
                  </a:lnTo>
                  <a:lnTo>
                    <a:pt x="2188582" y="1021067"/>
                  </a:lnTo>
                  <a:lnTo>
                    <a:pt x="2189386" y="1017752"/>
                  </a:lnTo>
                  <a:lnTo>
                    <a:pt x="2189494" y="1017308"/>
                  </a:lnTo>
                  <a:lnTo>
                    <a:pt x="2189583" y="1016939"/>
                  </a:lnTo>
                  <a:lnTo>
                    <a:pt x="2179789" y="1016939"/>
                  </a:lnTo>
                  <a:lnTo>
                    <a:pt x="2184145" y="998974"/>
                  </a:lnTo>
                  <a:lnTo>
                    <a:pt x="2103651" y="703834"/>
                  </a:lnTo>
                  <a:lnTo>
                    <a:pt x="2103547" y="703453"/>
                  </a:lnTo>
                  <a:close/>
                </a:path>
                <a:path w="2509520" h="1663700">
                  <a:moveTo>
                    <a:pt x="2266069" y="703707"/>
                  </a:moveTo>
                  <a:lnTo>
                    <a:pt x="2265527" y="703707"/>
                  </a:lnTo>
                  <a:lnTo>
                    <a:pt x="2261092" y="722000"/>
                  </a:lnTo>
                  <a:lnTo>
                    <a:pt x="2260978" y="722470"/>
                  </a:lnTo>
                  <a:lnTo>
                    <a:pt x="2260898" y="722801"/>
                  </a:lnTo>
                  <a:lnTo>
                    <a:pt x="2333205" y="1021067"/>
                  </a:lnTo>
                  <a:lnTo>
                    <a:pt x="2333315" y="1021410"/>
                  </a:lnTo>
                  <a:lnTo>
                    <a:pt x="2335301" y="1022908"/>
                  </a:lnTo>
                  <a:lnTo>
                    <a:pt x="2339620" y="1022908"/>
                  </a:lnTo>
                  <a:lnTo>
                    <a:pt x="2341714" y="1021067"/>
                  </a:lnTo>
                  <a:lnTo>
                    <a:pt x="2342250" y="1017752"/>
                  </a:lnTo>
                  <a:lnTo>
                    <a:pt x="2342322" y="1017308"/>
                  </a:lnTo>
                  <a:lnTo>
                    <a:pt x="2332672" y="1017308"/>
                  </a:lnTo>
                  <a:lnTo>
                    <a:pt x="2336436" y="993962"/>
                  </a:lnTo>
                  <a:lnTo>
                    <a:pt x="2266099" y="703834"/>
                  </a:lnTo>
                  <a:lnTo>
                    <a:pt x="2266069" y="703707"/>
                  </a:lnTo>
                  <a:close/>
                </a:path>
                <a:path w="2509520" h="1663700">
                  <a:moveTo>
                    <a:pt x="2408028" y="1002110"/>
                  </a:moveTo>
                  <a:lnTo>
                    <a:pt x="2400173" y="1015682"/>
                  </a:lnTo>
                  <a:lnTo>
                    <a:pt x="2409037" y="1017752"/>
                  </a:lnTo>
                  <a:lnTo>
                    <a:pt x="2408028" y="1002110"/>
                  </a:lnTo>
                  <a:close/>
                </a:path>
                <a:path w="2509520" h="1663700">
                  <a:moveTo>
                    <a:pt x="2467142" y="899976"/>
                  </a:moveTo>
                  <a:lnTo>
                    <a:pt x="2408028" y="1002110"/>
                  </a:lnTo>
                  <a:lnTo>
                    <a:pt x="2408904" y="1015682"/>
                  </a:lnTo>
                  <a:lnTo>
                    <a:pt x="2408985" y="1016939"/>
                  </a:lnTo>
                  <a:lnTo>
                    <a:pt x="2409037" y="1017752"/>
                  </a:lnTo>
                  <a:lnTo>
                    <a:pt x="2409971" y="1017752"/>
                  </a:lnTo>
                  <a:lnTo>
                    <a:pt x="2475385" y="904747"/>
                  </a:lnTo>
                  <a:lnTo>
                    <a:pt x="2467142" y="899976"/>
                  </a:lnTo>
                  <a:close/>
                </a:path>
                <a:path w="2509520" h="1663700">
                  <a:moveTo>
                    <a:pt x="2336436" y="993962"/>
                  </a:moveTo>
                  <a:lnTo>
                    <a:pt x="2332731" y="1016939"/>
                  </a:lnTo>
                  <a:lnTo>
                    <a:pt x="2332672" y="1017308"/>
                  </a:lnTo>
                  <a:lnTo>
                    <a:pt x="2342006" y="1016939"/>
                  </a:lnTo>
                  <a:lnTo>
                    <a:pt x="2336436" y="993962"/>
                  </a:lnTo>
                  <a:close/>
                </a:path>
                <a:path w="2509520" h="1663700">
                  <a:moveTo>
                    <a:pt x="2380409" y="722000"/>
                  </a:moveTo>
                  <a:lnTo>
                    <a:pt x="2380211" y="722470"/>
                  </a:lnTo>
                  <a:lnTo>
                    <a:pt x="2336436" y="993962"/>
                  </a:lnTo>
                  <a:lnTo>
                    <a:pt x="2342006" y="1016939"/>
                  </a:lnTo>
                  <a:lnTo>
                    <a:pt x="2332672" y="1017308"/>
                  </a:lnTo>
                  <a:lnTo>
                    <a:pt x="2342322" y="1017308"/>
                  </a:lnTo>
                  <a:lnTo>
                    <a:pt x="2383088" y="765110"/>
                  </a:lnTo>
                  <a:lnTo>
                    <a:pt x="2380530" y="723950"/>
                  </a:lnTo>
                  <a:lnTo>
                    <a:pt x="2380409" y="722000"/>
                  </a:lnTo>
                  <a:close/>
                </a:path>
                <a:path w="2509520" h="1663700">
                  <a:moveTo>
                    <a:pt x="2184145" y="998974"/>
                  </a:moveTo>
                  <a:lnTo>
                    <a:pt x="2179789" y="1016939"/>
                  </a:lnTo>
                  <a:lnTo>
                    <a:pt x="2189044" y="1016939"/>
                  </a:lnTo>
                  <a:lnTo>
                    <a:pt x="2184145" y="998974"/>
                  </a:lnTo>
                  <a:close/>
                </a:path>
                <a:path w="2509520" h="1663700">
                  <a:moveTo>
                    <a:pt x="2263218" y="697915"/>
                  </a:moveTo>
                  <a:lnTo>
                    <a:pt x="2258566" y="697915"/>
                  </a:lnTo>
                  <a:lnTo>
                    <a:pt x="2256790" y="699325"/>
                  </a:lnTo>
                  <a:lnTo>
                    <a:pt x="2184145" y="998974"/>
                  </a:lnTo>
                  <a:lnTo>
                    <a:pt x="2189044" y="1016939"/>
                  </a:lnTo>
                  <a:lnTo>
                    <a:pt x="2189583" y="1016939"/>
                  </a:lnTo>
                  <a:lnTo>
                    <a:pt x="2260898" y="722801"/>
                  </a:lnTo>
                  <a:lnTo>
                    <a:pt x="2256300" y="703834"/>
                  </a:lnTo>
                  <a:lnTo>
                    <a:pt x="2256269" y="703707"/>
                  </a:lnTo>
                  <a:lnTo>
                    <a:pt x="2266069" y="703707"/>
                  </a:lnTo>
                  <a:lnTo>
                    <a:pt x="2265056" y="699528"/>
                  </a:lnTo>
                  <a:lnTo>
                    <a:pt x="2265006" y="699325"/>
                  </a:lnTo>
                  <a:lnTo>
                    <a:pt x="2263218" y="697915"/>
                  </a:lnTo>
                  <a:close/>
                </a:path>
                <a:path w="2509520" h="1663700">
                  <a:moveTo>
                    <a:pt x="1854703" y="617283"/>
                  </a:moveTo>
                  <a:lnTo>
                    <a:pt x="1854504" y="617283"/>
                  </a:lnTo>
                  <a:lnTo>
                    <a:pt x="1849419" y="649254"/>
                  </a:lnTo>
                  <a:lnTo>
                    <a:pt x="1893214" y="973201"/>
                  </a:lnTo>
                  <a:lnTo>
                    <a:pt x="1895313" y="975131"/>
                  </a:lnTo>
                  <a:lnTo>
                    <a:pt x="1899716" y="975131"/>
                  </a:lnTo>
                  <a:lnTo>
                    <a:pt x="1901761" y="973569"/>
                  </a:lnTo>
                  <a:lnTo>
                    <a:pt x="1902647" y="969645"/>
                  </a:lnTo>
                  <a:lnTo>
                    <a:pt x="1902345" y="969645"/>
                  </a:lnTo>
                  <a:lnTo>
                    <a:pt x="1892973" y="969225"/>
                  </a:lnTo>
                  <a:lnTo>
                    <a:pt x="1898800" y="943422"/>
                  </a:lnTo>
                  <a:lnTo>
                    <a:pt x="1854703" y="617283"/>
                  </a:lnTo>
                  <a:close/>
                </a:path>
                <a:path w="2509520" h="1663700">
                  <a:moveTo>
                    <a:pt x="1898800" y="943422"/>
                  </a:moveTo>
                  <a:lnTo>
                    <a:pt x="1892973" y="969225"/>
                  </a:lnTo>
                  <a:lnTo>
                    <a:pt x="1902345" y="969645"/>
                  </a:lnTo>
                  <a:lnTo>
                    <a:pt x="1898800" y="943422"/>
                  </a:lnTo>
                  <a:close/>
                </a:path>
                <a:path w="2509520" h="1663700">
                  <a:moveTo>
                    <a:pt x="1966743" y="669239"/>
                  </a:moveTo>
                  <a:lnTo>
                    <a:pt x="1962213" y="669239"/>
                  </a:lnTo>
                  <a:lnTo>
                    <a:pt x="1960372" y="670763"/>
                  </a:lnTo>
                  <a:lnTo>
                    <a:pt x="1898800" y="943422"/>
                  </a:lnTo>
                  <a:lnTo>
                    <a:pt x="1902289" y="969225"/>
                  </a:lnTo>
                  <a:lnTo>
                    <a:pt x="1902345" y="969645"/>
                  </a:lnTo>
                  <a:lnTo>
                    <a:pt x="1902647" y="969645"/>
                  </a:lnTo>
                  <a:lnTo>
                    <a:pt x="1965190" y="692662"/>
                  </a:lnTo>
                  <a:lnTo>
                    <a:pt x="1959978" y="675284"/>
                  </a:lnTo>
                  <a:lnTo>
                    <a:pt x="1969185" y="674966"/>
                  </a:lnTo>
                  <a:lnTo>
                    <a:pt x="1969819" y="674966"/>
                  </a:lnTo>
                  <a:lnTo>
                    <a:pt x="1968558" y="670763"/>
                  </a:lnTo>
                  <a:lnTo>
                    <a:pt x="1968474" y="670483"/>
                  </a:lnTo>
                  <a:lnTo>
                    <a:pt x="1966743" y="669239"/>
                  </a:lnTo>
                  <a:close/>
                </a:path>
                <a:path w="2509520" h="1663700">
                  <a:moveTo>
                    <a:pt x="1969819" y="674966"/>
                  </a:moveTo>
                  <a:lnTo>
                    <a:pt x="1969185" y="674966"/>
                  </a:lnTo>
                  <a:lnTo>
                    <a:pt x="1965190" y="692662"/>
                  </a:lnTo>
                  <a:lnTo>
                    <a:pt x="2046617" y="964184"/>
                  </a:lnTo>
                  <a:lnTo>
                    <a:pt x="2048611" y="965593"/>
                  </a:lnTo>
                  <a:lnTo>
                    <a:pt x="2052732" y="965593"/>
                  </a:lnTo>
                  <a:lnTo>
                    <a:pt x="2054834" y="963739"/>
                  </a:lnTo>
                  <a:lnTo>
                    <a:pt x="2055556" y="959840"/>
                  </a:lnTo>
                  <a:lnTo>
                    <a:pt x="2045868" y="959840"/>
                  </a:lnTo>
                  <a:lnTo>
                    <a:pt x="2049455" y="940478"/>
                  </a:lnTo>
                  <a:lnTo>
                    <a:pt x="1969914" y="675284"/>
                  </a:lnTo>
                  <a:lnTo>
                    <a:pt x="1969819" y="674966"/>
                  </a:lnTo>
                  <a:close/>
                </a:path>
                <a:path w="2509520" h="1663700">
                  <a:moveTo>
                    <a:pt x="2049455" y="940478"/>
                  </a:moveTo>
                  <a:lnTo>
                    <a:pt x="2045960" y="959345"/>
                  </a:lnTo>
                  <a:lnTo>
                    <a:pt x="2045868" y="959840"/>
                  </a:lnTo>
                  <a:lnTo>
                    <a:pt x="2055114" y="959345"/>
                  </a:lnTo>
                  <a:lnTo>
                    <a:pt x="2049455" y="940478"/>
                  </a:lnTo>
                  <a:close/>
                </a:path>
                <a:path w="2509520" h="1663700">
                  <a:moveTo>
                    <a:pt x="2100649" y="697915"/>
                  </a:moveTo>
                  <a:lnTo>
                    <a:pt x="2095957" y="697915"/>
                  </a:lnTo>
                  <a:lnTo>
                    <a:pt x="2094090" y="699528"/>
                  </a:lnTo>
                  <a:lnTo>
                    <a:pt x="2049455" y="940478"/>
                  </a:lnTo>
                  <a:lnTo>
                    <a:pt x="2055114" y="959345"/>
                  </a:lnTo>
                  <a:lnTo>
                    <a:pt x="2045868" y="959840"/>
                  </a:lnTo>
                  <a:lnTo>
                    <a:pt x="2055556" y="959840"/>
                  </a:lnTo>
                  <a:lnTo>
                    <a:pt x="2099259" y="723950"/>
                  </a:lnTo>
                  <a:lnTo>
                    <a:pt x="2093772" y="703834"/>
                  </a:lnTo>
                  <a:lnTo>
                    <a:pt x="2103056" y="703453"/>
                  </a:lnTo>
                  <a:lnTo>
                    <a:pt x="2103547" y="703453"/>
                  </a:lnTo>
                  <a:lnTo>
                    <a:pt x="2102476" y="699528"/>
                  </a:lnTo>
                  <a:lnTo>
                    <a:pt x="2102383" y="699185"/>
                  </a:lnTo>
                  <a:lnTo>
                    <a:pt x="2100649" y="697915"/>
                  </a:lnTo>
                  <a:close/>
                </a:path>
                <a:path w="2509520" h="1663700">
                  <a:moveTo>
                    <a:pt x="2506219" y="888987"/>
                  </a:moveTo>
                  <a:lnTo>
                    <a:pt x="2473502" y="888987"/>
                  </a:lnTo>
                  <a:lnTo>
                    <a:pt x="2481745" y="893762"/>
                  </a:lnTo>
                  <a:lnTo>
                    <a:pt x="2475385" y="904747"/>
                  </a:lnTo>
                  <a:lnTo>
                    <a:pt x="2504236" y="921448"/>
                  </a:lnTo>
                  <a:lnTo>
                    <a:pt x="2506219" y="888987"/>
                  </a:lnTo>
                  <a:close/>
                </a:path>
                <a:path w="2509520" h="1663700">
                  <a:moveTo>
                    <a:pt x="2473502" y="888987"/>
                  </a:moveTo>
                  <a:lnTo>
                    <a:pt x="2467142" y="899976"/>
                  </a:lnTo>
                  <a:lnTo>
                    <a:pt x="2475385" y="904747"/>
                  </a:lnTo>
                  <a:lnTo>
                    <a:pt x="2481745" y="893762"/>
                  </a:lnTo>
                  <a:lnTo>
                    <a:pt x="2473502" y="888987"/>
                  </a:lnTo>
                  <a:close/>
                </a:path>
                <a:path w="2509520" h="1663700">
                  <a:moveTo>
                    <a:pt x="2509431" y="836409"/>
                  </a:moveTo>
                  <a:lnTo>
                    <a:pt x="2438285" y="883272"/>
                  </a:lnTo>
                  <a:lnTo>
                    <a:pt x="2467142" y="899976"/>
                  </a:lnTo>
                  <a:lnTo>
                    <a:pt x="2473502" y="888987"/>
                  </a:lnTo>
                  <a:lnTo>
                    <a:pt x="2506219" y="888987"/>
                  </a:lnTo>
                  <a:lnTo>
                    <a:pt x="2509431" y="836409"/>
                  </a:lnTo>
                  <a:close/>
                </a:path>
                <a:path w="2509520" h="1663700">
                  <a:moveTo>
                    <a:pt x="2387815" y="717067"/>
                  </a:moveTo>
                  <a:lnTo>
                    <a:pt x="2382681" y="717067"/>
                  </a:lnTo>
                  <a:lnTo>
                    <a:pt x="2380843" y="718553"/>
                  </a:lnTo>
                  <a:lnTo>
                    <a:pt x="2380375" y="721456"/>
                  </a:lnTo>
                  <a:lnTo>
                    <a:pt x="2380287" y="722000"/>
                  </a:lnTo>
                  <a:lnTo>
                    <a:pt x="2390277" y="722470"/>
                  </a:lnTo>
                  <a:lnTo>
                    <a:pt x="2380438" y="722470"/>
                  </a:lnTo>
                  <a:lnTo>
                    <a:pt x="2383088" y="765110"/>
                  </a:lnTo>
                  <a:lnTo>
                    <a:pt x="2389808" y="722801"/>
                  </a:lnTo>
                  <a:lnTo>
                    <a:pt x="2389860" y="722470"/>
                  </a:lnTo>
                  <a:lnTo>
                    <a:pt x="2390277" y="722470"/>
                  </a:lnTo>
                  <a:lnTo>
                    <a:pt x="2380287" y="722000"/>
                  </a:lnTo>
                  <a:lnTo>
                    <a:pt x="2389935" y="722000"/>
                  </a:lnTo>
                  <a:lnTo>
                    <a:pt x="2389918" y="721456"/>
                  </a:lnTo>
                  <a:lnTo>
                    <a:pt x="2389759" y="718985"/>
                  </a:lnTo>
                  <a:lnTo>
                    <a:pt x="2387815" y="717067"/>
                  </a:lnTo>
                  <a:close/>
                </a:path>
                <a:path w="2509520" h="1663700">
                  <a:moveTo>
                    <a:pt x="2103056" y="703453"/>
                  </a:moveTo>
                  <a:lnTo>
                    <a:pt x="2093772" y="703834"/>
                  </a:lnTo>
                  <a:lnTo>
                    <a:pt x="2099259" y="723950"/>
                  </a:lnTo>
                  <a:lnTo>
                    <a:pt x="2102985" y="703834"/>
                  </a:lnTo>
                  <a:lnTo>
                    <a:pt x="2103056" y="703453"/>
                  </a:lnTo>
                  <a:close/>
                </a:path>
                <a:path w="2509520" h="1663700">
                  <a:moveTo>
                    <a:pt x="2265527" y="703707"/>
                  </a:moveTo>
                  <a:lnTo>
                    <a:pt x="2256269" y="703707"/>
                  </a:lnTo>
                  <a:lnTo>
                    <a:pt x="2260704" y="722000"/>
                  </a:lnTo>
                  <a:lnTo>
                    <a:pt x="2260818" y="722470"/>
                  </a:lnTo>
                  <a:lnTo>
                    <a:pt x="2260898" y="722801"/>
                  </a:lnTo>
                  <a:lnTo>
                    <a:pt x="2265496" y="703834"/>
                  </a:lnTo>
                  <a:lnTo>
                    <a:pt x="2265527" y="703707"/>
                  </a:lnTo>
                  <a:close/>
                </a:path>
                <a:path w="2509520" h="1663700">
                  <a:moveTo>
                    <a:pt x="1969185" y="674966"/>
                  </a:moveTo>
                  <a:lnTo>
                    <a:pt x="1959978" y="675284"/>
                  </a:lnTo>
                  <a:lnTo>
                    <a:pt x="1965190" y="692662"/>
                  </a:lnTo>
                  <a:lnTo>
                    <a:pt x="1969114" y="675284"/>
                  </a:lnTo>
                  <a:lnTo>
                    <a:pt x="1969185" y="674966"/>
                  </a:lnTo>
                  <a:close/>
                </a:path>
                <a:path w="2509520" h="1663700">
                  <a:moveTo>
                    <a:pt x="1586863" y="607225"/>
                  </a:moveTo>
                  <a:lnTo>
                    <a:pt x="1586987" y="607860"/>
                  </a:lnTo>
                  <a:lnTo>
                    <a:pt x="1589686" y="656992"/>
                  </a:lnTo>
                  <a:lnTo>
                    <a:pt x="1596383" y="607860"/>
                  </a:lnTo>
                  <a:lnTo>
                    <a:pt x="1596404" y="607707"/>
                  </a:lnTo>
                  <a:lnTo>
                    <a:pt x="1598834" y="607707"/>
                  </a:lnTo>
                  <a:lnTo>
                    <a:pt x="1586863" y="607225"/>
                  </a:lnTo>
                  <a:close/>
                </a:path>
                <a:path w="2509520" h="1663700">
                  <a:moveTo>
                    <a:pt x="1854504" y="617283"/>
                  </a:moveTo>
                  <a:lnTo>
                    <a:pt x="1845096" y="617283"/>
                  </a:lnTo>
                  <a:lnTo>
                    <a:pt x="1849419" y="649254"/>
                  </a:lnTo>
                  <a:lnTo>
                    <a:pt x="1854504" y="617283"/>
                  </a:lnTo>
                  <a:close/>
                </a:path>
                <a:path w="2509520" h="1663700">
                  <a:moveTo>
                    <a:pt x="1711261" y="607707"/>
                  </a:moveTo>
                  <a:lnTo>
                    <a:pt x="1715515" y="635055"/>
                  </a:lnTo>
                  <a:lnTo>
                    <a:pt x="1720646" y="607860"/>
                  </a:lnTo>
                  <a:lnTo>
                    <a:pt x="1711261" y="607707"/>
                  </a:lnTo>
                  <a:close/>
                </a:path>
                <a:path w="2509520" h="1663700">
                  <a:moveTo>
                    <a:pt x="1594345" y="602310"/>
                  </a:moveTo>
                  <a:lnTo>
                    <a:pt x="1589215" y="602310"/>
                  </a:lnTo>
                  <a:lnTo>
                    <a:pt x="1587315" y="603948"/>
                  </a:lnTo>
                  <a:lnTo>
                    <a:pt x="1586927" y="606762"/>
                  </a:lnTo>
                  <a:lnTo>
                    <a:pt x="1586863" y="607225"/>
                  </a:lnTo>
                  <a:lnTo>
                    <a:pt x="1598834" y="607707"/>
                  </a:lnTo>
                  <a:lnTo>
                    <a:pt x="1596404" y="607707"/>
                  </a:lnTo>
                  <a:lnTo>
                    <a:pt x="1596455" y="606762"/>
                  </a:lnTo>
                  <a:lnTo>
                    <a:pt x="1596313" y="604253"/>
                  </a:lnTo>
                  <a:lnTo>
                    <a:pt x="1594345" y="602310"/>
                  </a:lnTo>
                  <a:close/>
                </a:path>
                <a:path w="2509520" h="1663700">
                  <a:moveTo>
                    <a:pt x="1443570" y="569277"/>
                  </a:moveTo>
                  <a:lnTo>
                    <a:pt x="1446877" y="598567"/>
                  </a:lnTo>
                  <a:lnTo>
                    <a:pt x="1452968" y="569734"/>
                  </a:lnTo>
                  <a:lnTo>
                    <a:pt x="1443570" y="569277"/>
                  </a:lnTo>
                  <a:close/>
                </a:path>
                <a:path w="2509520" h="1663700">
                  <a:moveTo>
                    <a:pt x="1269301" y="487603"/>
                  </a:moveTo>
                  <a:lnTo>
                    <a:pt x="1264138" y="487603"/>
                  </a:lnTo>
                  <a:lnTo>
                    <a:pt x="1262240" y="489229"/>
                  </a:lnTo>
                  <a:lnTo>
                    <a:pt x="1261939" y="491638"/>
                  </a:lnTo>
                  <a:lnTo>
                    <a:pt x="1261831" y="492497"/>
                  </a:lnTo>
                  <a:lnTo>
                    <a:pt x="1271605" y="492864"/>
                  </a:lnTo>
                  <a:lnTo>
                    <a:pt x="1261914" y="492864"/>
                  </a:lnTo>
                  <a:lnTo>
                    <a:pt x="1264621" y="547465"/>
                  </a:lnTo>
                  <a:lnTo>
                    <a:pt x="1271384" y="492864"/>
                  </a:lnTo>
                  <a:lnTo>
                    <a:pt x="1271605" y="492864"/>
                  </a:lnTo>
                  <a:lnTo>
                    <a:pt x="1261831" y="492497"/>
                  </a:lnTo>
                  <a:lnTo>
                    <a:pt x="1271429" y="492497"/>
                  </a:lnTo>
                  <a:lnTo>
                    <a:pt x="1271387" y="491638"/>
                  </a:lnTo>
                  <a:lnTo>
                    <a:pt x="1271282" y="489559"/>
                  </a:lnTo>
                  <a:lnTo>
                    <a:pt x="1269301" y="487603"/>
                  </a:lnTo>
                  <a:close/>
                </a:path>
                <a:path w="2509520" h="1663700">
                  <a:moveTo>
                    <a:pt x="1051506" y="454660"/>
                  </a:moveTo>
                  <a:lnTo>
                    <a:pt x="1042060" y="454660"/>
                  </a:lnTo>
                  <a:lnTo>
                    <a:pt x="1046883" y="491638"/>
                  </a:lnTo>
                  <a:lnTo>
                    <a:pt x="1051506" y="454660"/>
                  </a:lnTo>
                  <a:close/>
                </a:path>
                <a:path w="2509520" h="1663700">
                  <a:moveTo>
                    <a:pt x="848499" y="420585"/>
                  </a:moveTo>
                  <a:lnTo>
                    <a:pt x="843572" y="420585"/>
                  </a:lnTo>
                  <a:lnTo>
                    <a:pt x="841514" y="422465"/>
                  </a:lnTo>
                  <a:lnTo>
                    <a:pt x="841249" y="425380"/>
                  </a:lnTo>
                  <a:lnTo>
                    <a:pt x="846029" y="478696"/>
                  </a:lnTo>
                  <a:lnTo>
                    <a:pt x="850773" y="425780"/>
                  </a:lnTo>
                  <a:lnTo>
                    <a:pt x="850809" y="425380"/>
                  </a:lnTo>
                  <a:lnTo>
                    <a:pt x="850544" y="422465"/>
                  </a:lnTo>
                  <a:lnTo>
                    <a:pt x="848499" y="420585"/>
                  </a:lnTo>
                  <a:close/>
                </a:path>
                <a:path w="2509520" h="1663700">
                  <a:moveTo>
                    <a:pt x="659574" y="291679"/>
                  </a:moveTo>
                  <a:lnTo>
                    <a:pt x="650074" y="291984"/>
                  </a:lnTo>
                  <a:lnTo>
                    <a:pt x="657189" y="365501"/>
                  </a:lnTo>
                  <a:lnTo>
                    <a:pt x="659564" y="291984"/>
                  </a:lnTo>
                  <a:lnTo>
                    <a:pt x="659574" y="291679"/>
                  </a:lnTo>
                  <a:close/>
                </a:path>
                <a:path w="2509520" h="1663700">
                  <a:moveTo>
                    <a:pt x="657361" y="286842"/>
                  </a:moveTo>
                  <a:lnTo>
                    <a:pt x="652157" y="286842"/>
                  </a:lnTo>
                  <a:lnTo>
                    <a:pt x="650138" y="288861"/>
                  </a:lnTo>
                  <a:lnTo>
                    <a:pt x="650074" y="291984"/>
                  </a:lnTo>
                  <a:lnTo>
                    <a:pt x="659535" y="291679"/>
                  </a:lnTo>
                  <a:lnTo>
                    <a:pt x="659583" y="291391"/>
                  </a:lnTo>
                  <a:lnTo>
                    <a:pt x="659337" y="288861"/>
                  </a:lnTo>
                  <a:lnTo>
                    <a:pt x="659307" y="288556"/>
                  </a:lnTo>
                  <a:lnTo>
                    <a:pt x="657361" y="286842"/>
                  </a:lnTo>
                  <a:close/>
                </a:path>
                <a:path w="2509520" h="1663700">
                  <a:moveTo>
                    <a:pt x="487515" y="167346"/>
                  </a:moveTo>
                  <a:lnTo>
                    <a:pt x="478015" y="167715"/>
                  </a:lnTo>
                  <a:lnTo>
                    <a:pt x="485558" y="240719"/>
                  </a:lnTo>
                  <a:lnTo>
                    <a:pt x="487505" y="167715"/>
                  </a:lnTo>
                  <a:lnTo>
                    <a:pt x="487515" y="167346"/>
                  </a:lnTo>
                  <a:close/>
                </a:path>
                <a:path w="2509520" h="1663700">
                  <a:moveTo>
                    <a:pt x="485308" y="162560"/>
                  </a:moveTo>
                  <a:lnTo>
                    <a:pt x="480072" y="162560"/>
                  </a:lnTo>
                  <a:lnTo>
                    <a:pt x="478066" y="164579"/>
                  </a:lnTo>
                  <a:lnTo>
                    <a:pt x="478015" y="167715"/>
                  </a:lnTo>
                  <a:lnTo>
                    <a:pt x="487486" y="167346"/>
                  </a:lnTo>
                  <a:lnTo>
                    <a:pt x="487521" y="167093"/>
                  </a:lnTo>
                  <a:lnTo>
                    <a:pt x="487271" y="164579"/>
                  </a:lnTo>
                  <a:lnTo>
                    <a:pt x="487235" y="164236"/>
                  </a:lnTo>
                  <a:lnTo>
                    <a:pt x="485308" y="162560"/>
                  </a:lnTo>
                  <a:close/>
                </a:path>
                <a:path w="2509520" h="1663700">
                  <a:moveTo>
                    <a:pt x="351447" y="85978"/>
                  </a:moveTo>
                  <a:lnTo>
                    <a:pt x="346417" y="85978"/>
                  </a:lnTo>
                  <a:lnTo>
                    <a:pt x="344346" y="87934"/>
                  </a:lnTo>
                  <a:lnTo>
                    <a:pt x="344154" y="90804"/>
                  </a:lnTo>
                  <a:lnTo>
                    <a:pt x="348753" y="162560"/>
                  </a:lnTo>
                  <a:lnTo>
                    <a:pt x="348834" y="163829"/>
                  </a:lnTo>
                  <a:lnTo>
                    <a:pt x="353682" y="91059"/>
                  </a:lnTo>
                  <a:lnTo>
                    <a:pt x="353699" y="90804"/>
                  </a:lnTo>
                  <a:lnTo>
                    <a:pt x="353517" y="87934"/>
                  </a:lnTo>
                  <a:lnTo>
                    <a:pt x="351447" y="85978"/>
                  </a:lnTo>
                  <a:close/>
                </a:path>
                <a:path w="2509520" h="1663700">
                  <a:moveTo>
                    <a:pt x="150710" y="0"/>
                  </a:moveTo>
                  <a:lnTo>
                    <a:pt x="145635" y="0"/>
                  </a:lnTo>
                  <a:lnTo>
                    <a:pt x="143624" y="1828"/>
                  </a:lnTo>
                  <a:lnTo>
                    <a:pt x="143374" y="4640"/>
                  </a:lnTo>
                  <a:lnTo>
                    <a:pt x="143342" y="4999"/>
                  </a:lnTo>
                  <a:lnTo>
                    <a:pt x="153145" y="5156"/>
                  </a:lnTo>
                  <a:lnTo>
                    <a:pt x="143404" y="5156"/>
                  </a:lnTo>
                  <a:lnTo>
                    <a:pt x="147133" y="70546"/>
                  </a:lnTo>
                  <a:lnTo>
                    <a:pt x="152895" y="5156"/>
                  </a:lnTo>
                  <a:lnTo>
                    <a:pt x="153145" y="5156"/>
                  </a:lnTo>
                  <a:lnTo>
                    <a:pt x="143342" y="4999"/>
                  </a:lnTo>
                  <a:lnTo>
                    <a:pt x="152909" y="4999"/>
                  </a:lnTo>
                  <a:lnTo>
                    <a:pt x="152910" y="4640"/>
                  </a:lnTo>
                  <a:lnTo>
                    <a:pt x="152755" y="1968"/>
                  </a:lnTo>
                  <a:lnTo>
                    <a:pt x="15071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48923" y="1383284"/>
            <a:ext cx="8862695" cy="11290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634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loss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changes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quickly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direction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slowly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another? </a:t>
            </a:r>
            <a:r>
              <a:rPr sz="2400" dirty="0">
                <a:latin typeface="Calibri"/>
                <a:cs typeface="Calibri"/>
              </a:rPr>
              <a:t>What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does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gradient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descent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do?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Very</a:t>
            </a:r>
            <a:r>
              <a:rPr sz="24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slow</a:t>
            </a:r>
            <a:r>
              <a:rPr sz="24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progress</a:t>
            </a:r>
            <a:r>
              <a:rPr sz="24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along</a:t>
            </a:r>
            <a:r>
              <a:rPr sz="24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shallow</a:t>
            </a:r>
            <a:r>
              <a:rPr sz="24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dimension,</a:t>
            </a:r>
            <a:r>
              <a:rPr sz="24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jitter</a:t>
            </a:r>
            <a:r>
              <a:rPr sz="24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along</a:t>
            </a:r>
            <a:r>
              <a:rPr sz="24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steep</a:t>
            </a:r>
            <a:r>
              <a:rPr sz="24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direction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2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33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915998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7" name="object 7"/>
          <p:cNvSpPr txBox="1"/>
          <p:nvPr/>
        </p:nvSpPr>
        <p:spPr>
          <a:xfrm>
            <a:off x="1130335" y="5205476"/>
            <a:ext cx="1021207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libri"/>
                <a:cs typeface="Calibri"/>
              </a:rPr>
              <a:t>Loss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function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high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condition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number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ratio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largest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smallest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singular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value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Hessian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matrix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large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90271" y="877548"/>
            <a:ext cx="4469130" cy="5466080"/>
            <a:chOff x="6290271" y="877548"/>
            <a:chExt cx="4469130" cy="54660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0271" y="3024543"/>
              <a:ext cx="4332738" cy="33187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600469" y="915648"/>
              <a:ext cx="4120515" cy="2037714"/>
            </a:xfrm>
            <a:custGeom>
              <a:avLst/>
              <a:gdLst/>
              <a:ahLst/>
              <a:cxnLst/>
              <a:rect l="l" t="t" r="r" b="b"/>
              <a:pathLst>
                <a:path w="4120515" h="2037714">
                  <a:moveTo>
                    <a:pt x="0" y="96122"/>
                  </a:moveTo>
                  <a:lnTo>
                    <a:pt x="54552" y="92574"/>
                  </a:lnTo>
                  <a:lnTo>
                    <a:pt x="124020" y="83114"/>
                  </a:lnTo>
                  <a:lnTo>
                    <a:pt x="163618" y="76720"/>
                  </a:lnTo>
                  <a:lnTo>
                    <a:pt x="206068" y="69514"/>
                  </a:lnTo>
                  <a:lnTo>
                    <a:pt x="251078" y="61716"/>
                  </a:lnTo>
                  <a:lnTo>
                    <a:pt x="298356" y="53549"/>
                  </a:lnTo>
                  <a:lnTo>
                    <a:pt x="347610" y="45234"/>
                  </a:lnTo>
                  <a:lnTo>
                    <a:pt x="398546" y="36992"/>
                  </a:lnTo>
                  <a:lnTo>
                    <a:pt x="450874" y="29047"/>
                  </a:lnTo>
                  <a:lnTo>
                    <a:pt x="504301" y="21619"/>
                  </a:lnTo>
                  <a:lnTo>
                    <a:pt x="558534" y="14930"/>
                  </a:lnTo>
                  <a:lnTo>
                    <a:pt x="613281" y="9202"/>
                  </a:lnTo>
                  <a:lnTo>
                    <a:pt x="668250" y="4656"/>
                  </a:lnTo>
                  <a:lnTo>
                    <a:pt x="723149" y="1515"/>
                  </a:lnTo>
                  <a:lnTo>
                    <a:pt x="777686" y="0"/>
                  </a:lnTo>
                  <a:lnTo>
                    <a:pt x="831567" y="332"/>
                  </a:lnTo>
                  <a:lnTo>
                    <a:pt x="884501" y="2734"/>
                  </a:lnTo>
                  <a:lnTo>
                    <a:pt x="936196" y="7428"/>
                  </a:lnTo>
                  <a:lnTo>
                    <a:pt x="986359" y="14634"/>
                  </a:lnTo>
                  <a:lnTo>
                    <a:pt x="1034699" y="24575"/>
                  </a:lnTo>
                  <a:lnTo>
                    <a:pt x="1080922" y="37473"/>
                  </a:lnTo>
                  <a:lnTo>
                    <a:pt x="1124736" y="53549"/>
                  </a:lnTo>
                  <a:lnTo>
                    <a:pt x="1165850" y="73025"/>
                  </a:lnTo>
                  <a:lnTo>
                    <a:pt x="1203970" y="96122"/>
                  </a:lnTo>
                  <a:lnTo>
                    <a:pt x="1256907" y="141506"/>
                  </a:lnTo>
                  <a:lnTo>
                    <a:pt x="1304502" y="200009"/>
                  </a:lnTo>
                  <a:lnTo>
                    <a:pt x="1326536" y="233603"/>
                  </a:lnTo>
                  <a:lnTo>
                    <a:pt x="1347523" y="269783"/>
                  </a:lnTo>
                  <a:lnTo>
                    <a:pt x="1367558" y="308319"/>
                  </a:lnTo>
                  <a:lnTo>
                    <a:pt x="1386737" y="348981"/>
                  </a:lnTo>
                  <a:lnTo>
                    <a:pt x="1405157" y="391536"/>
                  </a:lnTo>
                  <a:lnTo>
                    <a:pt x="1422914" y="435754"/>
                  </a:lnTo>
                  <a:lnTo>
                    <a:pt x="1440102" y="481403"/>
                  </a:lnTo>
                  <a:lnTo>
                    <a:pt x="1456819" y="528254"/>
                  </a:lnTo>
                  <a:lnTo>
                    <a:pt x="1473160" y="576075"/>
                  </a:lnTo>
                  <a:lnTo>
                    <a:pt x="1489222" y="624634"/>
                  </a:lnTo>
                  <a:lnTo>
                    <a:pt x="1505100" y="673702"/>
                  </a:lnTo>
                  <a:lnTo>
                    <a:pt x="1520890" y="723046"/>
                  </a:lnTo>
                  <a:lnTo>
                    <a:pt x="1536688" y="772436"/>
                  </a:lnTo>
                  <a:lnTo>
                    <a:pt x="1552590" y="821641"/>
                  </a:lnTo>
                  <a:lnTo>
                    <a:pt x="1568693" y="870430"/>
                  </a:lnTo>
                  <a:lnTo>
                    <a:pt x="1585091" y="918572"/>
                  </a:lnTo>
                  <a:lnTo>
                    <a:pt x="1601882" y="965836"/>
                  </a:lnTo>
                  <a:lnTo>
                    <a:pt x="1619161" y="1011991"/>
                  </a:lnTo>
                  <a:lnTo>
                    <a:pt x="1637024" y="1056806"/>
                  </a:lnTo>
                  <a:lnTo>
                    <a:pt x="1655567" y="1100050"/>
                  </a:lnTo>
                  <a:lnTo>
                    <a:pt x="1674885" y="1141492"/>
                  </a:lnTo>
                  <a:lnTo>
                    <a:pt x="1695076" y="1180901"/>
                  </a:lnTo>
                  <a:lnTo>
                    <a:pt x="1716235" y="1218046"/>
                  </a:lnTo>
                  <a:lnTo>
                    <a:pt x="1738458" y="1252695"/>
                  </a:lnTo>
                  <a:lnTo>
                    <a:pt x="1761840" y="1284619"/>
                  </a:lnTo>
                  <a:lnTo>
                    <a:pt x="1812469" y="1339365"/>
                  </a:lnTo>
                  <a:lnTo>
                    <a:pt x="1868889" y="1380436"/>
                  </a:lnTo>
                  <a:lnTo>
                    <a:pt x="1930953" y="1405727"/>
                  </a:lnTo>
                  <a:lnTo>
                    <a:pt x="1998749" y="1415423"/>
                  </a:lnTo>
                  <a:lnTo>
                    <a:pt x="2034905" y="1415109"/>
                  </a:lnTo>
                  <a:lnTo>
                    <a:pt x="2111234" y="1405284"/>
                  </a:lnTo>
                  <a:lnTo>
                    <a:pt x="2151209" y="1396226"/>
                  </a:lnTo>
                  <a:lnTo>
                    <a:pt x="2192259" y="1384704"/>
                  </a:lnTo>
                  <a:lnTo>
                    <a:pt x="2234285" y="1370944"/>
                  </a:lnTo>
                  <a:lnTo>
                    <a:pt x="2277187" y="1355172"/>
                  </a:lnTo>
                  <a:lnTo>
                    <a:pt x="2320866" y="1337614"/>
                  </a:lnTo>
                  <a:lnTo>
                    <a:pt x="2365224" y="1318496"/>
                  </a:lnTo>
                  <a:lnTo>
                    <a:pt x="2410159" y="1298042"/>
                  </a:lnTo>
                  <a:lnTo>
                    <a:pt x="2455575" y="1276480"/>
                  </a:lnTo>
                  <a:lnTo>
                    <a:pt x="2501370" y="1254034"/>
                  </a:lnTo>
                  <a:lnTo>
                    <a:pt x="2547447" y="1230930"/>
                  </a:lnTo>
                  <a:lnTo>
                    <a:pt x="2593705" y="1207394"/>
                  </a:lnTo>
                  <a:lnTo>
                    <a:pt x="2640045" y="1183652"/>
                  </a:lnTo>
                  <a:lnTo>
                    <a:pt x="2686370" y="1159930"/>
                  </a:lnTo>
                  <a:lnTo>
                    <a:pt x="2732578" y="1136452"/>
                  </a:lnTo>
                  <a:lnTo>
                    <a:pt x="2778571" y="1113445"/>
                  </a:lnTo>
                  <a:lnTo>
                    <a:pt x="2824249" y="1091135"/>
                  </a:lnTo>
                  <a:lnTo>
                    <a:pt x="2869514" y="1069747"/>
                  </a:lnTo>
                  <a:lnTo>
                    <a:pt x="2914266" y="1049507"/>
                  </a:lnTo>
                  <a:lnTo>
                    <a:pt x="2958406" y="1030641"/>
                  </a:lnTo>
                  <a:lnTo>
                    <a:pt x="3001835" y="1013373"/>
                  </a:lnTo>
                  <a:lnTo>
                    <a:pt x="3044453" y="997931"/>
                  </a:lnTo>
                  <a:lnTo>
                    <a:pt x="3086161" y="984540"/>
                  </a:lnTo>
                  <a:lnTo>
                    <a:pt x="3126861" y="973425"/>
                  </a:lnTo>
                  <a:lnTo>
                    <a:pt x="3166452" y="964813"/>
                  </a:lnTo>
                  <a:lnTo>
                    <a:pt x="3204836" y="958928"/>
                  </a:lnTo>
                  <a:lnTo>
                    <a:pt x="3241913" y="955997"/>
                  </a:lnTo>
                  <a:lnTo>
                    <a:pt x="3277584" y="956245"/>
                  </a:lnTo>
                  <a:lnTo>
                    <a:pt x="3344311" y="967183"/>
                  </a:lnTo>
                  <a:lnTo>
                    <a:pt x="3383610" y="981187"/>
                  </a:lnTo>
                  <a:lnTo>
                    <a:pt x="3422176" y="1000027"/>
                  </a:lnTo>
                  <a:lnTo>
                    <a:pt x="3459997" y="1023352"/>
                  </a:lnTo>
                  <a:lnTo>
                    <a:pt x="3497057" y="1050812"/>
                  </a:lnTo>
                  <a:lnTo>
                    <a:pt x="3533342" y="1082055"/>
                  </a:lnTo>
                  <a:lnTo>
                    <a:pt x="3568836" y="1116730"/>
                  </a:lnTo>
                  <a:lnTo>
                    <a:pt x="3603527" y="1154486"/>
                  </a:lnTo>
                  <a:lnTo>
                    <a:pt x="3637398" y="1194972"/>
                  </a:lnTo>
                  <a:lnTo>
                    <a:pt x="3670435" y="1237837"/>
                  </a:lnTo>
                  <a:lnTo>
                    <a:pt x="3702624" y="1282731"/>
                  </a:lnTo>
                  <a:lnTo>
                    <a:pt x="3733950" y="1329301"/>
                  </a:lnTo>
                  <a:lnTo>
                    <a:pt x="3764398" y="1377197"/>
                  </a:lnTo>
                  <a:lnTo>
                    <a:pt x="3793954" y="1426068"/>
                  </a:lnTo>
                  <a:lnTo>
                    <a:pt x="3822603" y="1475564"/>
                  </a:lnTo>
                  <a:lnTo>
                    <a:pt x="3850330" y="1525331"/>
                  </a:lnTo>
                  <a:lnTo>
                    <a:pt x="3877122" y="1575021"/>
                  </a:lnTo>
                  <a:lnTo>
                    <a:pt x="3902962" y="1624282"/>
                  </a:lnTo>
                  <a:lnTo>
                    <a:pt x="3927837" y="1672762"/>
                  </a:lnTo>
                  <a:lnTo>
                    <a:pt x="3951732" y="1720111"/>
                  </a:lnTo>
                  <a:lnTo>
                    <a:pt x="3974632" y="1765978"/>
                  </a:lnTo>
                  <a:lnTo>
                    <a:pt x="3996523" y="1810011"/>
                  </a:lnTo>
                  <a:lnTo>
                    <a:pt x="4017391" y="1851860"/>
                  </a:lnTo>
                  <a:lnTo>
                    <a:pt x="4037219" y="1891174"/>
                  </a:lnTo>
                  <a:lnTo>
                    <a:pt x="4055995" y="1927601"/>
                  </a:lnTo>
                  <a:lnTo>
                    <a:pt x="4090327" y="1990392"/>
                  </a:lnTo>
                  <a:lnTo>
                    <a:pt x="4105855" y="2016054"/>
                  </a:lnTo>
                  <a:lnTo>
                    <a:pt x="4120272" y="2037425"/>
                  </a:lnTo>
                </a:path>
              </a:pathLst>
            </a:custGeom>
            <a:ln w="76200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Problems</a:t>
            </a:r>
            <a:r>
              <a:rPr spc="-135" dirty="0"/>
              <a:t> </a:t>
            </a:r>
            <a:r>
              <a:rPr dirty="0"/>
              <a:t>with</a:t>
            </a:r>
            <a:r>
              <a:rPr spc="-140" dirty="0"/>
              <a:t> </a:t>
            </a:r>
            <a:r>
              <a:rPr spc="-25" dirty="0"/>
              <a:t>SGD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2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34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xfrm>
            <a:off x="915998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6" name="object 6"/>
          <p:cNvSpPr txBox="1"/>
          <p:nvPr/>
        </p:nvSpPr>
        <p:spPr>
          <a:xfrm>
            <a:off x="947367" y="1909572"/>
            <a:ext cx="4069079" cy="1491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z="3200" dirty="0">
                <a:latin typeface="Calibri"/>
                <a:cs typeface="Calibri"/>
              </a:rPr>
              <a:t>What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if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loss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function </a:t>
            </a:r>
            <a:r>
              <a:rPr sz="3200" dirty="0">
                <a:latin typeface="Calibri"/>
                <a:cs typeface="Calibri"/>
              </a:rPr>
              <a:t>has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local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minimum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or </a:t>
            </a:r>
            <a:r>
              <a:rPr sz="3200" b="1" dirty="0">
                <a:latin typeface="Calibri"/>
                <a:cs typeface="Calibri"/>
              </a:rPr>
              <a:t>saddle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point</a:t>
            </a:r>
            <a:r>
              <a:rPr sz="3200" spc="-10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29091" y="983996"/>
            <a:ext cx="123317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spc="-10" dirty="0">
                <a:latin typeface="Calibri"/>
                <a:cs typeface="Calibri"/>
              </a:rPr>
              <a:t>Local Minimum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74740" y="2834132"/>
            <a:ext cx="85407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spc="-10" dirty="0">
                <a:latin typeface="Calibri"/>
                <a:cs typeface="Calibri"/>
              </a:rPr>
              <a:t>Saddle point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90271" y="877548"/>
            <a:ext cx="4469130" cy="5466080"/>
            <a:chOff x="6290271" y="877548"/>
            <a:chExt cx="4469130" cy="54660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0271" y="3024543"/>
              <a:ext cx="4332738" cy="33187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600469" y="915648"/>
              <a:ext cx="4120515" cy="2037714"/>
            </a:xfrm>
            <a:custGeom>
              <a:avLst/>
              <a:gdLst/>
              <a:ahLst/>
              <a:cxnLst/>
              <a:rect l="l" t="t" r="r" b="b"/>
              <a:pathLst>
                <a:path w="4120515" h="2037714">
                  <a:moveTo>
                    <a:pt x="0" y="96122"/>
                  </a:moveTo>
                  <a:lnTo>
                    <a:pt x="54552" y="92574"/>
                  </a:lnTo>
                  <a:lnTo>
                    <a:pt x="124020" y="83114"/>
                  </a:lnTo>
                  <a:lnTo>
                    <a:pt x="163618" y="76720"/>
                  </a:lnTo>
                  <a:lnTo>
                    <a:pt x="206068" y="69514"/>
                  </a:lnTo>
                  <a:lnTo>
                    <a:pt x="251078" y="61716"/>
                  </a:lnTo>
                  <a:lnTo>
                    <a:pt x="298356" y="53549"/>
                  </a:lnTo>
                  <a:lnTo>
                    <a:pt x="347610" y="45234"/>
                  </a:lnTo>
                  <a:lnTo>
                    <a:pt x="398546" y="36992"/>
                  </a:lnTo>
                  <a:lnTo>
                    <a:pt x="450874" y="29047"/>
                  </a:lnTo>
                  <a:lnTo>
                    <a:pt x="504301" y="21619"/>
                  </a:lnTo>
                  <a:lnTo>
                    <a:pt x="558534" y="14930"/>
                  </a:lnTo>
                  <a:lnTo>
                    <a:pt x="613281" y="9202"/>
                  </a:lnTo>
                  <a:lnTo>
                    <a:pt x="668250" y="4656"/>
                  </a:lnTo>
                  <a:lnTo>
                    <a:pt x="723149" y="1515"/>
                  </a:lnTo>
                  <a:lnTo>
                    <a:pt x="777686" y="0"/>
                  </a:lnTo>
                  <a:lnTo>
                    <a:pt x="831567" y="332"/>
                  </a:lnTo>
                  <a:lnTo>
                    <a:pt x="884501" y="2734"/>
                  </a:lnTo>
                  <a:lnTo>
                    <a:pt x="936196" y="7428"/>
                  </a:lnTo>
                  <a:lnTo>
                    <a:pt x="986359" y="14634"/>
                  </a:lnTo>
                  <a:lnTo>
                    <a:pt x="1034699" y="24575"/>
                  </a:lnTo>
                  <a:lnTo>
                    <a:pt x="1080922" y="37473"/>
                  </a:lnTo>
                  <a:lnTo>
                    <a:pt x="1124736" y="53549"/>
                  </a:lnTo>
                  <a:lnTo>
                    <a:pt x="1165850" y="73025"/>
                  </a:lnTo>
                  <a:lnTo>
                    <a:pt x="1203970" y="96122"/>
                  </a:lnTo>
                  <a:lnTo>
                    <a:pt x="1256907" y="141506"/>
                  </a:lnTo>
                  <a:lnTo>
                    <a:pt x="1304502" y="200009"/>
                  </a:lnTo>
                  <a:lnTo>
                    <a:pt x="1326536" y="233603"/>
                  </a:lnTo>
                  <a:lnTo>
                    <a:pt x="1347523" y="269783"/>
                  </a:lnTo>
                  <a:lnTo>
                    <a:pt x="1367558" y="308319"/>
                  </a:lnTo>
                  <a:lnTo>
                    <a:pt x="1386737" y="348981"/>
                  </a:lnTo>
                  <a:lnTo>
                    <a:pt x="1405157" y="391536"/>
                  </a:lnTo>
                  <a:lnTo>
                    <a:pt x="1422914" y="435754"/>
                  </a:lnTo>
                  <a:lnTo>
                    <a:pt x="1440102" y="481403"/>
                  </a:lnTo>
                  <a:lnTo>
                    <a:pt x="1456819" y="528254"/>
                  </a:lnTo>
                  <a:lnTo>
                    <a:pt x="1473160" y="576075"/>
                  </a:lnTo>
                  <a:lnTo>
                    <a:pt x="1489222" y="624634"/>
                  </a:lnTo>
                  <a:lnTo>
                    <a:pt x="1505100" y="673702"/>
                  </a:lnTo>
                  <a:lnTo>
                    <a:pt x="1520890" y="723046"/>
                  </a:lnTo>
                  <a:lnTo>
                    <a:pt x="1536688" y="772436"/>
                  </a:lnTo>
                  <a:lnTo>
                    <a:pt x="1552590" y="821641"/>
                  </a:lnTo>
                  <a:lnTo>
                    <a:pt x="1568693" y="870430"/>
                  </a:lnTo>
                  <a:lnTo>
                    <a:pt x="1585091" y="918572"/>
                  </a:lnTo>
                  <a:lnTo>
                    <a:pt x="1601882" y="965836"/>
                  </a:lnTo>
                  <a:lnTo>
                    <a:pt x="1619161" y="1011991"/>
                  </a:lnTo>
                  <a:lnTo>
                    <a:pt x="1637024" y="1056806"/>
                  </a:lnTo>
                  <a:lnTo>
                    <a:pt x="1655567" y="1100050"/>
                  </a:lnTo>
                  <a:lnTo>
                    <a:pt x="1674885" y="1141492"/>
                  </a:lnTo>
                  <a:lnTo>
                    <a:pt x="1695076" y="1180901"/>
                  </a:lnTo>
                  <a:lnTo>
                    <a:pt x="1716235" y="1218046"/>
                  </a:lnTo>
                  <a:lnTo>
                    <a:pt x="1738458" y="1252695"/>
                  </a:lnTo>
                  <a:lnTo>
                    <a:pt x="1761840" y="1284619"/>
                  </a:lnTo>
                  <a:lnTo>
                    <a:pt x="1812469" y="1339365"/>
                  </a:lnTo>
                  <a:lnTo>
                    <a:pt x="1868889" y="1380436"/>
                  </a:lnTo>
                  <a:lnTo>
                    <a:pt x="1930953" y="1405727"/>
                  </a:lnTo>
                  <a:lnTo>
                    <a:pt x="1998749" y="1415423"/>
                  </a:lnTo>
                  <a:lnTo>
                    <a:pt x="2034905" y="1415109"/>
                  </a:lnTo>
                  <a:lnTo>
                    <a:pt x="2111234" y="1405284"/>
                  </a:lnTo>
                  <a:lnTo>
                    <a:pt x="2151209" y="1396226"/>
                  </a:lnTo>
                  <a:lnTo>
                    <a:pt x="2192259" y="1384704"/>
                  </a:lnTo>
                  <a:lnTo>
                    <a:pt x="2234285" y="1370944"/>
                  </a:lnTo>
                  <a:lnTo>
                    <a:pt x="2277187" y="1355172"/>
                  </a:lnTo>
                  <a:lnTo>
                    <a:pt x="2320866" y="1337614"/>
                  </a:lnTo>
                  <a:lnTo>
                    <a:pt x="2365224" y="1318496"/>
                  </a:lnTo>
                  <a:lnTo>
                    <a:pt x="2410159" y="1298042"/>
                  </a:lnTo>
                  <a:lnTo>
                    <a:pt x="2455575" y="1276480"/>
                  </a:lnTo>
                  <a:lnTo>
                    <a:pt x="2501370" y="1254034"/>
                  </a:lnTo>
                  <a:lnTo>
                    <a:pt x="2547447" y="1230930"/>
                  </a:lnTo>
                  <a:lnTo>
                    <a:pt x="2593705" y="1207394"/>
                  </a:lnTo>
                  <a:lnTo>
                    <a:pt x="2640045" y="1183652"/>
                  </a:lnTo>
                  <a:lnTo>
                    <a:pt x="2686370" y="1159930"/>
                  </a:lnTo>
                  <a:lnTo>
                    <a:pt x="2732578" y="1136452"/>
                  </a:lnTo>
                  <a:lnTo>
                    <a:pt x="2778571" y="1113445"/>
                  </a:lnTo>
                  <a:lnTo>
                    <a:pt x="2824249" y="1091135"/>
                  </a:lnTo>
                  <a:lnTo>
                    <a:pt x="2869514" y="1069747"/>
                  </a:lnTo>
                  <a:lnTo>
                    <a:pt x="2914266" y="1049507"/>
                  </a:lnTo>
                  <a:lnTo>
                    <a:pt x="2958406" y="1030641"/>
                  </a:lnTo>
                  <a:lnTo>
                    <a:pt x="3001835" y="1013373"/>
                  </a:lnTo>
                  <a:lnTo>
                    <a:pt x="3044453" y="997931"/>
                  </a:lnTo>
                  <a:lnTo>
                    <a:pt x="3086161" y="984540"/>
                  </a:lnTo>
                  <a:lnTo>
                    <a:pt x="3126861" y="973425"/>
                  </a:lnTo>
                  <a:lnTo>
                    <a:pt x="3166452" y="964813"/>
                  </a:lnTo>
                  <a:lnTo>
                    <a:pt x="3204836" y="958928"/>
                  </a:lnTo>
                  <a:lnTo>
                    <a:pt x="3241913" y="955997"/>
                  </a:lnTo>
                  <a:lnTo>
                    <a:pt x="3277584" y="956245"/>
                  </a:lnTo>
                  <a:lnTo>
                    <a:pt x="3344311" y="967183"/>
                  </a:lnTo>
                  <a:lnTo>
                    <a:pt x="3383610" y="981187"/>
                  </a:lnTo>
                  <a:lnTo>
                    <a:pt x="3422176" y="1000027"/>
                  </a:lnTo>
                  <a:lnTo>
                    <a:pt x="3459997" y="1023352"/>
                  </a:lnTo>
                  <a:lnTo>
                    <a:pt x="3497057" y="1050812"/>
                  </a:lnTo>
                  <a:lnTo>
                    <a:pt x="3533342" y="1082055"/>
                  </a:lnTo>
                  <a:lnTo>
                    <a:pt x="3568836" y="1116730"/>
                  </a:lnTo>
                  <a:lnTo>
                    <a:pt x="3603527" y="1154486"/>
                  </a:lnTo>
                  <a:lnTo>
                    <a:pt x="3637398" y="1194972"/>
                  </a:lnTo>
                  <a:lnTo>
                    <a:pt x="3670435" y="1237837"/>
                  </a:lnTo>
                  <a:lnTo>
                    <a:pt x="3702624" y="1282731"/>
                  </a:lnTo>
                  <a:lnTo>
                    <a:pt x="3733950" y="1329301"/>
                  </a:lnTo>
                  <a:lnTo>
                    <a:pt x="3764398" y="1377197"/>
                  </a:lnTo>
                  <a:lnTo>
                    <a:pt x="3793954" y="1426068"/>
                  </a:lnTo>
                  <a:lnTo>
                    <a:pt x="3822603" y="1475564"/>
                  </a:lnTo>
                  <a:lnTo>
                    <a:pt x="3850330" y="1525331"/>
                  </a:lnTo>
                  <a:lnTo>
                    <a:pt x="3877122" y="1575021"/>
                  </a:lnTo>
                  <a:lnTo>
                    <a:pt x="3902962" y="1624282"/>
                  </a:lnTo>
                  <a:lnTo>
                    <a:pt x="3927837" y="1672762"/>
                  </a:lnTo>
                  <a:lnTo>
                    <a:pt x="3951732" y="1720111"/>
                  </a:lnTo>
                  <a:lnTo>
                    <a:pt x="3974632" y="1765978"/>
                  </a:lnTo>
                  <a:lnTo>
                    <a:pt x="3996523" y="1810011"/>
                  </a:lnTo>
                  <a:lnTo>
                    <a:pt x="4017391" y="1851860"/>
                  </a:lnTo>
                  <a:lnTo>
                    <a:pt x="4037219" y="1891174"/>
                  </a:lnTo>
                  <a:lnTo>
                    <a:pt x="4055995" y="1927601"/>
                  </a:lnTo>
                  <a:lnTo>
                    <a:pt x="4090327" y="1990392"/>
                  </a:lnTo>
                  <a:lnTo>
                    <a:pt x="4105855" y="2016054"/>
                  </a:lnTo>
                  <a:lnTo>
                    <a:pt x="4120272" y="2037425"/>
                  </a:lnTo>
                </a:path>
              </a:pathLst>
            </a:custGeom>
            <a:ln w="76200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62429" y="2060892"/>
              <a:ext cx="224669" cy="22466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28481" y="4423587"/>
              <a:ext cx="224669" cy="22466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Problems</a:t>
            </a:r>
            <a:r>
              <a:rPr spc="-135" dirty="0"/>
              <a:t> </a:t>
            </a:r>
            <a:r>
              <a:rPr dirty="0"/>
              <a:t>with</a:t>
            </a:r>
            <a:r>
              <a:rPr spc="-140" dirty="0"/>
              <a:t> </a:t>
            </a:r>
            <a:r>
              <a:rPr spc="-25" dirty="0"/>
              <a:t>SGD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2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35</a:t>
            </a:fld>
            <a:endParaRPr spc="-25" dirty="0"/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xfrm>
            <a:off x="915998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8" name="object 8"/>
          <p:cNvSpPr txBox="1"/>
          <p:nvPr/>
        </p:nvSpPr>
        <p:spPr>
          <a:xfrm>
            <a:off x="947367" y="1909572"/>
            <a:ext cx="4069079" cy="1491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z="3200" dirty="0">
                <a:latin typeface="Calibri"/>
                <a:cs typeface="Calibri"/>
              </a:rPr>
              <a:t>What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if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loss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function </a:t>
            </a:r>
            <a:r>
              <a:rPr sz="3200" dirty="0">
                <a:latin typeface="Calibri"/>
                <a:cs typeface="Calibri"/>
              </a:rPr>
              <a:t>has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local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minimum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or </a:t>
            </a:r>
            <a:r>
              <a:rPr sz="3200" b="1" dirty="0">
                <a:latin typeface="Calibri"/>
                <a:cs typeface="Calibri"/>
              </a:rPr>
              <a:t>saddle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point</a:t>
            </a:r>
            <a:r>
              <a:rPr sz="3200" spc="-10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7367" y="4347972"/>
            <a:ext cx="3790315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3790"/>
              </a:lnSpc>
              <a:spcBef>
                <a:spcPts val="250"/>
              </a:spcBef>
            </a:pP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Zero</a:t>
            </a:r>
            <a:r>
              <a:rPr sz="3200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gradient,</a:t>
            </a:r>
            <a:r>
              <a:rPr sz="3200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gradient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descent</a:t>
            </a:r>
            <a:r>
              <a:rPr sz="32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gets</a:t>
            </a:r>
            <a:r>
              <a:rPr sz="32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stuck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29091" y="983996"/>
            <a:ext cx="123317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spc="-10" dirty="0">
                <a:latin typeface="Calibri"/>
                <a:cs typeface="Calibri"/>
              </a:rPr>
              <a:t>Local Minimum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74740" y="2834132"/>
            <a:ext cx="85407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spc="-10" dirty="0">
                <a:latin typeface="Calibri"/>
                <a:cs typeface="Calibri"/>
              </a:rPr>
              <a:t>Saddle point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00" dirty="0"/>
              <a:t>SGD</a:t>
            </a:r>
            <a:r>
              <a:rPr sz="3900" spc="105" dirty="0"/>
              <a:t> </a:t>
            </a:r>
            <a:r>
              <a:rPr sz="3900" dirty="0"/>
              <a:t>+</a:t>
            </a:r>
            <a:r>
              <a:rPr sz="3900" spc="120" dirty="0"/>
              <a:t> </a:t>
            </a:r>
            <a:r>
              <a:rPr sz="3900" spc="-10" dirty="0"/>
              <a:t>Momentum</a:t>
            </a:r>
            <a:endParaRPr sz="3900"/>
          </a:p>
        </p:txBody>
      </p:sp>
      <p:sp>
        <p:nvSpPr>
          <p:cNvPr id="3" name="object 3"/>
          <p:cNvSpPr txBox="1"/>
          <p:nvPr/>
        </p:nvSpPr>
        <p:spPr>
          <a:xfrm>
            <a:off x="116733" y="6073647"/>
            <a:ext cx="66852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Calibri"/>
                <a:cs typeface="Calibri"/>
              </a:rPr>
              <a:t>Sutskever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et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al,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“On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importance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initialization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momentum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deep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learning”,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ICML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2013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230" y="3060331"/>
            <a:ext cx="4935359" cy="141720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0390" y="3060331"/>
            <a:ext cx="4165600" cy="183621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348389" y="5098796"/>
            <a:ext cx="6666230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SzPct val="75000"/>
              <a:buChar char="-"/>
              <a:tabLst>
                <a:tab pos="469265" algn="l"/>
              </a:tabLst>
            </a:pPr>
            <a:r>
              <a:rPr sz="2400" dirty="0">
                <a:latin typeface="Calibri"/>
                <a:cs typeface="Calibri"/>
              </a:rPr>
              <a:t>Build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“velocity”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running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mean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gradients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0"/>
              </a:spcBef>
              <a:buSzPct val="75000"/>
              <a:buChar char="-"/>
              <a:tabLst>
                <a:tab pos="469265" algn="l"/>
              </a:tabLst>
            </a:pPr>
            <a:r>
              <a:rPr sz="2400" dirty="0">
                <a:latin typeface="Calibri"/>
                <a:cs typeface="Calibri"/>
              </a:rPr>
              <a:t>Rho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gives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“friction”;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typically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rho=0.9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0.99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17645" y="2213660"/>
            <a:ext cx="633095" cy="376555"/>
          </a:xfrm>
          <a:custGeom>
            <a:avLst/>
            <a:gdLst/>
            <a:ahLst/>
            <a:cxnLst/>
            <a:rect l="l" t="t" r="r" b="b"/>
            <a:pathLst>
              <a:path w="633095" h="376555">
                <a:moveTo>
                  <a:pt x="512800" y="0"/>
                </a:moveTo>
                <a:lnTo>
                  <a:pt x="507441" y="15278"/>
                </a:lnTo>
                <a:lnTo>
                  <a:pt x="529232" y="24741"/>
                </a:lnTo>
                <a:lnTo>
                  <a:pt x="547971" y="37834"/>
                </a:lnTo>
                <a:lnTo>
                  <a:pt x="576300" y="74917"/>
                </a:lnTo>
                <a:lnTo>
                  <a:pt x="592970" y="124944"/>
                </a:lnTo>
                <a:lnTo>
                  <a:pt x="598525" y="186334"/>
                </a:lnTo>
                <a:lnTo>
                  <a:pt x="597130" y="219536"/>
                </a:lnTo>
                <a:lnTo>
                  <a:pt x="585966" y="276786"/>
                </a:lnTo>
                <a:lnTo>
                  <a:pt x="563566" y="321496"/>
                </a:lnTo>
                <a:lnTo>
                  <a:pt x="529486" y="351661"/>
                </a:lnTo>
                <a:lnTo>
                  <a:pt x="508038" y="361162"/>
                </a:lnTo>
                <a:lnTo>
                  <a:pt x="512800" y="376440"/>
                </a:lnTo>
                <a:lnTo>
                  <a:pt x="564148" y="352353"/>
                </a:lnTo>
                <a:lnTo>
                  <a:pt x="601903" y="310654"/>
                </a:lnTo>
                <a:lnTo>
                  <a:pt x="625117" y="254819"/>
                </a:lnTo>
                <a:lnTo>
                  <a:pt x="632853" y="188315"/>
                </a:lnTo>
                <a:lnTo>
                  <a:pt x="630935" y="154218"/>
                </a:lnTo>
                <a:lnTo>
                  <a:pt x="615387" y="92644"/>
                </a:lnTo>
                <a:lnTo>
                  <a:pt x="584595" y="42848"/>
                </a:lnTo>
                <a:lnTo>
                  <a:pt x="540094" y="9853"/>
                </a:lnTo>
                <a:lnTo>
                  <a:pt x="512800" y="0"/>
                </a:lnTo>
                <a:close/>
              </a:path>
              <a:path w="633095" h="376555">
                <a:moveTo>
                  <a:pt x="120053" y="0"/>
                </a:moveTo>
                <a:lnTo>
                  <a:pt x="68827" y="24136"/>
                </a:lnTo>
                <a:lnTo>
                  <a:pt x="31051" y="65989"/>
                </a:lnTo>
                <a:lnTo>
                  <a:pt x="7762" y="121918"/>
                </a:lnTo>
                <a:lnTo>
                  <a:pt x="111" y="186334"/>
                </a:lnTo>
                <a:lnTo>
                  <a:pt x="0" y="188315"/>
                </a:lnTo>
                <a:lnTo>
                  <a:pt x="1933" y="222900"/>
                </a:lnTo>
                <a:lnTo>
                  <a:pt x="17407" y="284070"/>
                </a:lnTo>
                <a:lnTo>
                  <a:pt x="48128" y="333705"/>
                </a:lnTo>
                <a:lnTo>
                  <a:pt x="92680" y="366599"/>
                </a:lnTo>
                <a:lnTo>
                  <a:pt x="120053" y="376440"/>
                </a:lnTo>
                <a:lnTo>
                  <a:pt x="124815" y="361162"/>
                </a:lnTo>
                <a:lnTo>
                  <a:pt x="103367" y="351661"/>
                </a:lnTo>
                <a:lnTo>
                  <a:pt x="84858" y="338439"/>
                </a:lnTo>
                <a:lnTo>
                  <a:pt x="56654" y="300837"/>
                </a:lnTo>
                <a:lnTo>
                  <a:pt x="39909" y="249686"/>
                </a:lnTo>
                <a:lnTo>
                  <a:pt x="34411" y="188315"/>
                </a:lnTo>
                <a:lnTo>
                  <a:pt x="34328" y="186334"/>
                </a:lnTo>
                <a:lnTo>
                  <a:pt x="39909" y="124944"/>
                </a:lnTo>
                <a:lnTo>
                  <a:pt x="56654" y="74917"/>
                </a:lnTo>
                <a:lnTo>
                  <a:pt x="85004" y="37834"/>
                </a:lnTo>
                <a:lnTo>
                  <a:pt x="125412" y="15278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86960" y="1086612"/>
            <a:ext cx="3429635" cy="1525270"/>
          </a:xfrm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marL="196850" algn="ctr">
              <a:lnSpc>
                <a:spcPct val="100000"/>
              </a:lnSpc>
              <a:spcBef>
                <a:spcPts val="2160"/>
              </a:spcBef>
            </a:pPr>
            <a:r>
              <a:rPr sz="3200" spc="-25" dirty="0">
                <a:latin typeface="Calibri"/>
                <a:cs typeface="Calibri"/>
              </a:rPr>
              <a:t>SGD</a:t>
            </a:r>
            <a:endParaRPr sz="32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2065"/>
              </a:spcBef>
              <a:tabLst>
                <a:tab pos="892175" algn="l"/>
                <a:tab pos="3063240" algn="l"/>
              </a:tabLst>
            </a:pPr>
            <a:r>
              <a:rPr sz="3200" spc="-20" dirty="0">
                <a:latin typeface="Cambria Math"/>
                <a:cs typeface="Cambria Math"/>
              </a:rPr>
              <a:t>𝑥</a:t>
            </a:r>
            <a:r>
              <a:rPr sz="3450" spc="-30" baseline="-15700" dirty="0">
                <a:latin typeface="Cambria Math"/>
                <a:cs typeface="Cambria Math"/>
              </a:rPr>
              <a:t>𝑡+1</a:t>
            </a:r>
            <a:r>
              <a:rPr sz="3450" baseline="-15700" dirty="0">
                <a:latin typeface="Cambria Math"/>
                <a:cs typeface="Cambria Math"/>
              </a:rPr>
              <a:t>	</a:t>
            </a:r>
            <a:r>
              <a:rPr sz="3200" dirty="0">
                <a:latin typeface="Cambria Math"/>
                <a:cs typeface="Cambria Math"/>
              </a:rPr>
              <a:t>=</a:t>
            </a:r>
            <a:r>
              <a:rPr sz="3200" spc="20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𝑥</a:t>
            </a:r>
            <a:r>
              <a:rPr sz="3450" baseline="-15700" dirty="0">
                <a:latin typeface="Cambria Math"/>
                <a:cs typeface="Cambria Math"/>
              </a:rPr>
              <a:t>𝑡</a:t>
            </a:r>
            <a:r>
              <a:rPr sz="3450" spc="660" baseline="-1570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−</a:t>
            </a:r>
            <a:r>
              <a:rPr sz="3200" spc="20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𝛼∇𝑓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25" dirty="0">
                <a:latin typeface="Cambria Math"/>
                <a:cs typeface="Cambria Math"/>
              </a:rPr>
              <a:t>𝑥</a:t>
            </a:r>
            <a:r>
              <a:rPr sz="3450" spc="-37" baseline="-15700" dirty="0">
                <a:latin typeface="Cambria Math"/>
                <a:cs typeface="Cambria Math"/>
              </a:rPr>
              <a:t>𝑡</a:t>
            </a:r>
            <a:endParaRPr sz="3450" baseline="-157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858629" y="1967445"/>
            <a:ext cx="633095" cy="376555"/>
          </a:xfrm>
          <a:custGeom>
            <a:avLst/>
            <a:gdLst/>
            <a:ahLst/>
            <a:cxnLst/>
            <a:rect l="l" t="t" r="r" b="b"/>
            <a:pathLst>
              <a:path w="633095" h="376555">
                <a:moveTo>
                  <a:pt x="512800" y="0"/>
                </a:moveTo>
                <a:lnTo>
                  <a:pt x="507441" y="15278"/>
                </a:lnTo>
                <a:lnTo>
                  <a:pt x="529232" y="24734"/>
                </a:lnTo>
                <a:lnTo>
                  <a:pt x="547971" y="37823"/>
                </a:lnTo>
                <a:lnTo>
                  <a:pt x="576300" y="74904"/>
                </a:lnTo>
                <a:lnTo>
                  <a:pt x="592966" y="124937"/>
                </a:lnTo>
                <a:lnTo>
                  <a:pt x="598525" y="186334"/>
                </a:lnTo>
                <a:lnTo>
                  <a:pt x="597130" y="219530"/>
                </a:lnTo>
                <a:lnTo>
                  <a:pt x="585966" y="276779"/>
                </a:lnTo>
                <a:lnTo>
                  <a:pt x="563566" y="321489"/>
                </a:lnTo>
                <a:lnTo>
                  <a:pt x="529486" y="351650"/>
                </a:lnTo>
                <a:lnTo>
                  <a:pt x="508038" y="361149"/>
                </a:lnTo>
                <a:lnTo>
                  <a:pt x="512800" y="376428"/>
                </a:lnTo>
                <a:lnTo>
                  <a:pt x="564141" y="352347"/>
                </a:lnTo>
                <a:lnTo>
                  <a:pt x="601891" y="310654"/>
                </a:lnTo>
                <a:lnTo>
                  <a:pt x="625111" y="254819"/>
                </a:lnTo>
                <a:lnTo>
                  <a:pt x="632853" y="188315"/>
                </a:lnTo>
                <a:lnTo>
                  <a:pt x="630935" y="154216"/>
                </a:lnTo>
                <a:lnTo>
                  <a:pt x="615381" y="92637"/>
                </a:lnTo>
                <a:lnTo>
                  <a:pt x="584582" y="42842"/>
                </a:lnTo>
                <a:lnTo>
                  <a:pt x="540087" y="9853"/>
                </a:lnTo>
                <a:lnTo>
                  <a:pt x="512800" y="0"/>
                </a:lnTo>
                <a:close/>
              </a:path>
              <a:path w="633095" h="376555">
                <a:moveTo>
                  <a:pt x="120053" y="0"/>
                </a:moveTo>
                <a:lnTo>
                  <a:pt x="68827" y="24134"/>
                </a:lnTo>
                <a:lnTo>
                  <a:pt x="31051" y="65976"/>
                </a:lnTo>
                <a:lnTo>
                  <a:pt x="7762" y="121912"/>
                </a:lnTo>
                <a:lnTo>
                  <a:pt x="111" y="186334"/>
                </a:lnTo>
                <a:lnTo>
                  <a:pt x="0" y="188315"/>
                </a:lnTo>
                <a:lnTo>
                  <a:pt x="7735" y="254819"/>
                </a:lnTo>
                <a:lnTo>
                  <a:pt x="30949" y="310654"/>
                </a:lnTo>
                <a:lnTo>
                  <a:pt x="68705" y="352347"/>
                </a:lnTo>
                <a:lnTo>
                  <a:pt x="120053" y="376428"/>
                </a:lnTo>
                <a:lnTo>
                  <a:pt x="124815" y="361149"/>
                </a:lnTo>
                <a:lnTo>
                  <a:pt x="103360" y="351650"/>
                </a:lnTo>
                <a:lnTo>
                  <a:pt x="84848" y="338431"/>
                </a:lnTo>
                <a:lnTo>
                  <a:pt x="56654" y="300824"/>
                </a:lnTo>
                <a:lnTo>
                  <a:pt x="39909" y="249680"/>
                </a:lnTo>
                <a:lnTo>
                  <a:pt x="34411" y="188315"/>
                </a:lnTo>
                <a:lnTo>
                  <a:pt x="34328" y="186334"/>
                </a:lnTo>
                <a:lnTo>
                  <a:pt x="39909" y="124937"/>
                </a:lnTo>
                <a:lnTo>
                  <a:pt x="56654" y="74904"/>
                </a:lnTo>
                <a:lnTo>
                  <a:pt x="84999" y="37823"/>
                </a:lnTo>
                <a:lnTo>
                  <a:pt x="125412" y="15278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927367" y="1348741"/>
            <a:ext cx="3442970" cy="1583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8930" algn="ctr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SGD+Momentum</a:t>
            </a:r>
            <a:endParaRPr sz="32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909955" algn="l"/>
                <a:tab pos="3063875" algn="l"/>
              </a:tabLst>
            </a:pPr>
            <a:r>
              <a:rPr sz="3200" spc="-20" dirty="0">
                <a:latin typeface="Cambria Math"/>
                <a:cs typeface="Cambria Math"/>
              </a:rPr>
              <a:t>𝑣</a:t>
            </a:r>
            <a:r>
              <a:rPr sz="3450" spc="-30" baseline="-15700" dirty="0">
                <a:latin typeface="Cambria Math"/>
                <a:cs typeface="Cambria Math"/>
              </a:rPr>
              <a:t>𝑡+1</a:t>
            </a:r>
            <a:r>
              <a:rPr sz="3450" baseline="-15700" dirty="0">
                <a:latin typeface="Cambria Math"/>
                <a:cs typeface="Cambria Math"/>
              </a:rPr>
              <a:t>	</a:t>
            </a:r>
            <a:r>
              <a:rPr sz="3200" dirty="0">
                <a:latin typeface="Cambria Math"/>
                <a:cs typeface="Cambria Math"/>
              </a:rPr>
              <a:t>=</a:t>
            </a:r>
            <a:r>
              <a:rPr sz="3200" spc="21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𝜌𝑣</a:t>
            </a:r>
            <a:r>
              <a:rPr sz="3450" baseline="-15700" dirty="0">
                <a:latin typeface="Cambria Math"/>
                <a:cs typeface="Cambria Math"/>
              </a:rPr>
              <a:t>𝑡</a:t>
            </a:r>
            <a:r>
              <a:rPr sz="3450" spc="675" baseline="-1570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</a:t>
            </a:r>
            <a:r>
              <a:rPr sz="3200" spc="25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∇𝑓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25" dirty="0">
                <a:latin typeface="Cambria Math"/>
                <a:cs typeface="Cambria Math"/>
              </a:rPr>
              <a:t>𝑥</a:t>
            </a:r>
            <a:r>
              <a:rPr sz="3450" spc="-37" baseline="-15700" dirty="0">
                <a:latin typeface="Cambria Math"/>
                <a:cs typeface="Cambria Math"/>
              </a:rPr>
              <a:t>𝑡</a:t>
            </a:r>
            <a:endParaRPr sz="3450" baseline="-15700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620"/>
              </a:spcBef>
              <a:tabLst>
                <a:tab pos="904875" algn="l"/>
              </a:tabLst>
            </a:pPr>
            <a:r>
              <a:rPr sz="4800" spc="-30" baseline="11284" dirty="0">
                <a:latin typeface="Cambria Math"/>
                <a:cs typeface="Cambria Math"/>
              </a:rPr>
              <a:t>𝑥</a:t>
            </a:r>
            <a:r>
              <a:rPr sz="2300" spc="-20" dirty="0">
                <a:latin typeface="Cambria Math"/>
                <a:cs typeface="Cambria Math"/>
              </a:rPr>
              <a:t>𝑡+1</a:t>
            </a:r>
            <a:r>
              <a:rPr sz="2300" dirty="0">
                <a:latin typeface="Cambria Math"/>
                <a:cs typeface="Cambria Math"/>
              </a:rPr>
              <a:t>	</a:t>
            </a:r>
            <a:r>
              <a:rPr sz="4800" baseline="11284" dirty="0">
                <a:latin typeface="Cambria Math"/>
                <a:cs typeface="Cambria Math"/>
              </a:rPr>
              <a:t>=</a:t>
            </a:r>
            <a:r>
              <a:rPr sz="4800" spc="300" baseline="11284" dirty="0">
                <a:latin typeface="Cambria Math"/>
                <a:cs typeface="Cambria Math"/>
              </a:rPr>
              <a:t> </a:t>
            </a:r>
            <a:r>
              <a:rPr sz="4800" baseline="11284" dirty="0">
                <a:latin typeface="Cambria Math"/>
                <a:cs typeface="Cambria Math"/>
              </a:rPr>
              <a:t>𝑥</a:t>
            </a:r>
            <a:r>
              <a:rPr sz="2300" dirty="0">
                <a:latin typeface="Cambria Math"/>
                <a:cs typeface="Cambria Math"/>
              </a:rPr>
              <a:t>𝑡</a:t>
            </a:r>
            <a:r>
              <a:rPr sz="2300" spc="440" dirty="0">
                <a:latin typeface="Cambria Math"/>
                <a:cs typeface="Cambria Math"/>
              </a:rPr>
              <a:t> </a:t>
            </a:r>
            <a:r>
              <a:rPr sz="4800" baseline="11284" dirty="0">
                <a:latin typeface="Cambria Math"/>
                <a:cs typeface="Cambria Math"/>
              </a:rPr>
              <a:t>−</a:t>
            </a:r>
            <a:r>
              <a:rPr sz="4800" spc="30" baseline="11284" dirty="0">
                <a:latin typeface="Cambria Math"/>
                <a:cs typeface="Cambria Math"/>
              </a:rPr>
              <a:t> </a:t>
            </a:r>
            <a:r>
              <a:rPr sz="4800" spc="-30" baseline="11284" dirty="0">
                <a:latin typeface="Cambria Math"/>
                <a:cs typeface="Cambria Math"/>
              </a:rPr>
              <a:t>𝛼𝑣</a:t>
            </a:r>
            <a:r>
              <a:rPr sz="2300" spc="-20" dirty="0">
                <a:latin typeface="Cambria Math"/>
                <a:cs typeface="Cambria Math"/>
              </a:rPr>
              <a:t>𝑡+1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2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xfrm>
            <a:off x="915998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00" dirty="0"/>
              <a:t>SGD</a:t>
            </a:r>
            <a:r>
              <a:rPr sz="3900" spc="105" dirty="0"/>
              <a:t> </a:t>
            </a:r>
            <a:r>
              <a:rPr sz="3900" dirty="0"/>
              <a:t>+</a:t>
            </a:r>
            <a:r>
              <a:rPr sz="3900" spc="120" dirty="0"/>
              <a:t> </a:t>
            </a:r>
            <a:r>
              <a:rPr sz="3900" spc="-10" dirty="0"/>
              <a:t>Momentum</a:t>
            </a:r>
            <a:endParaRPr sz="3900"/>
          </a:p>
        </p:txBody>
      </p:sp>
      <p:sp>
        <p:nvSpPr>
          <p:cNvPr id="3" name="object 3"/>
          <p:cNvSpPr txBox="1"/>
          <p:nvPr/>
        </p:nvSpPr>
        <p:spPr>
          <a:xfrm>
            <a:off x="5348389" y="5098796"/>
            <a:ext cx="6666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800" spc="-50" dirty="0">
                <a:latin typeface="Calibri"/>
                <a:cs typeface="Calibri"/>
              </a:rPr>
              <a:t>-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2400" dirty="0">
                <a:latin typeface="Calibri"/>
                <a:cs typeface="Calibri"/>
              </a:rPr>
              <a:t>Build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“velocity”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running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mean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gradients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0390" y="3060331"/>
            <a:ext cx="4165600" cy="183621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684591" y="2256269"/>
            <a:ext cx="1996439" cy="1797050"/>
            <a:chOff x="1684591" y="2256269"/>
            <a:chExt cx="1996439" cy="17970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4591" y="3816299"/>
              <a:ext cx="236666" cy="23666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16493" y="3896525"/>
              <a:ext cx="1764664" cy="76200"/>
            </a:xfrm>
            <a:custGeom>
              <a:avLst/>
              <a:gdLst/>
              <a:ahLst/>
              <a:cxnLst/>
              <a:rect l="l" t="t" r="r" b="b"/>
              <a:pathLst>
                <a:path w="1764664" h="76200">
                  <a:moveTo>
                    <a:pt x="1688147" y="0"/>
                  </a:moveTo>
                  <a:lnTo>
                    <a:pt x="1688147" y="76200"/>
                  </a:lnTo>
                  <a:lnTo>
                    <a:pt x="1745297" y="47625"/>
                  </a:lnTo>
                  <a:lnTo>
                    <a:pt x="1700847" y="47625"/>
                  </a:lnTo>
                  <a:lnTo>
                    <a:pt x="1700847" y="28575"/>
                  </a:lnTo>
                  <a:lnTo>
                    <a:pt x="1745297" y="28575"/>
                  </a:lnTo>
                  <a:lnTo>
                    <a:pt x="1688147" y="0"/>
                  </a:lnTo>
                  <a:close/>
                </a:path>
                <a:path w="1764664" h="76200">
                  <a:moveTo>
                    <a:pt x="1688147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1688147" y="47625"/>
                  </a:lnTo>
                  <a:lnTo>
                    <a:pt x="1688147" y="28575"/>
                  </a:lnTo>
                  <a:close/>
                </a:path>
                <a:path w="1764664" h="76200">
                  <a:moveTo>
                    <a:pt x="1745297" y="28575"/>
                  </a:moveTo>
                  <a:lnTo>
                    <a:pt x="1700847" y="28575"/>
                  </a:lnTo>
                  <a:lnTo>
                    <a:pt x="1700847" y="47625"/>
                  </a:lnTo>
                  <a:lnTo>
                    <a:pt x="1745297" y="47625"/>
                  </a:lnTo>
                  <a:lnTo>
                    <a:pt x="1764347" y="38100"/>
                  </a:lnTo>
                  <a:lnTo>
                    <a:pt x="1745297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94560" y="2256269"/>
              <a:ext cx="862965" cy="1569720"/>
            </a:xfrm>
            <a:custGeom>
              <a:avLst/>
              <a:gdLst/>
              <a:ahLst/>
              <a:cxnLst/>
              <a:rect l="l" t="t" r="r" b="b"/>
              <a:pathLst>
                <a:path w="862964" h="1569720">
                  <a:moveTo>
                    <a:pt x="817672" y="62319"/>
                  </a:moveTo>
                  <a:lnTo>
                    <a:pt x="0" y="1560233"/>
                  </a:lnTo>
                  <a:lnTo>
                    <a:pt x="16725" y="1569351"/>
                  </a:lnTo>
                  <a:lnTo>
                    <a:pt x="834388" y="71446"/>
                  </a:lnTo>
                  <a:lnTo>
                    <a:pt x="817672" y="62319"/>
                  </a:lnTo>
                  <a:close/>
                </a:path>
                <a:path w="862964" h="1569720">
                  <a:moveTo>
                    <a:pt x="860698" y="51168"/>
                  </a:moveTo>
                  <a:lnTo>
                    <a:pt x="823760" y="51168"/>
                  </a:lnTo>
                  <a:lnTo>
                    <a:pt x="840473" y="60299"/>
                  </a:lnTo>
                  <a:lnTo>
                    <a:pt x="834388" y="71446"/>
                  </a:lnTo>
                  <a:lnTo>
                    <a:pt x="859472" y="85140"/>
                  </a:lnTo>
                  <a:lnTo>
                    <a:pt x="860698" y="51168"/>
                  </a:lnTo>
                  <a:close/>
                </a:path>
                <a:path w="862964" h="1569720">
                  <a:moveTo>
                    <a:pt x="823760" y="51168"/>
                  </a:moveTo>
                  <a:lnTo>
                    <a:pt x="817672" y="62319"/>
                  </a:lnTo>
                  <a:lnTo>
                    <a:pt x="834388" y="71446"/>
                  </a:lnTo>
                  <a:lnTo>
                    <a:pt x="840473" y="60299"/>
                  </a:lnTo>
                  <a:lnTo>
                    <a:pt x="823760" y="51168"/>
                  </a:lnTo>
                  <a:close/>
                </a:path>
                <a:path w="862964" h="1569720">
                  <a:moveTo>
                    <a:pt x="862545" y="0"/>
                  </a:moveTo>
                  <a:lnTo>
                    <a:pt x="792594" y="48628"/>
                  </a:lnTo>
                  <a:lnTo>
                    <a:pt x="817672" y="62319"/>
                  </a:lnTo>
                  <a:lnTo>
                    <a:pt x="823760" y="51168"/>
                  </a:lnTo>
                  <a:lnTo>
                    <a:pt x="860698" y="51168"/>
                  </a:lnTo>
                  <a:lnTo>
                    <a:pt x="862545" y="0"/>
                  </a:lnTo>
                  <a:close/>
                </a:path>
              </a:pathLst>
            </a:custGeom>
            <a:solidFill>
              <a:srgbClr val="377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44482" y="2470911"/>
            <a:ext cx="1042669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20" dirty="0">
                <a:solidFill>
                  <a:srgbClr val="37761D"/>
                </a:solidFill>
                <a:latin typeface="Calibri"/>
                <a:cs typeface="Calibri"/>
              </a:rPr>
              <a:t>Velocity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78190" y="2244598"/>
            <a:ext cx="2546985" cy="1617980"/>
            <a:chOff x="1878190" y="2244598"/>
            <a:chExt cx="2546985" cy="1617980"/>
          </a:xfrm>
        </p:grpSpPr>
        <p:sp>
          <p:nvSpPr>
            <p:cNvPr id="11" name="object 11"/>
            <p:cNvSpPr/>
            <p:nvPr/>
          </p:nvSpPr>
          <p:spPr>
            <a:xfrm>
              <a:off x="2660561" y="2244598"/>
              <a:ext cx="1764664" cy="76200"/>
            </a:xfrm>
            <a:custGeom>
              <a:avLst/>
              <a:gdLst/>
              <a:ahLst/>
              <a:cxnLst/>
              <a:rect l="l" t="t" r="r" b="b"/>
              <a:pathLst>
                <a:path w="1764664" h="76200">
                  <a:moveTo>
                    <a:pt x="1688147" y="0"/>
                  </a:moveTo>
                  <a:lnTo>
                    <a:pt x="1688147" y="76200"/>
                  </a:lnTo>
                  <a:lnTo>
                    <a:pt x="1745297" y="47625"/>
                  </a:lnTo>
                  <a:lnTo>
                    <a:pt x="1700847" y="47625"/>
                  </a:lnTo>
                  <a:lnTo>
                    <a:pt x="1700847" y="28575"/>
                  </a:lnTo>
                  <a:lnTo>
                    <a:pt x="1745297" y="28575"/>
                  </a:lnTo>
                  <a:lnTo>
                    <a:pt x="1688147" y="0"/>
                  </a:lnTo>
                  <a:close/>
                </a:path>
                <a:path w="1764664" h="76200">
                  <a:moveTo>
                    <a:pt x="1688147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1688147" y="47625"/>
                  </a:lnTo>
                  <a:lnTo>
                    <a:pt x="1688147" y="28575"/>
                  </a:lnTo>
                  <a:close/>
                </a:path>
                <a:path w="1764664" h="76200">
                  <a:moveTo>
                    <a:pt x="1745297" y="28575"/>
                  </a:moveTo>
                  <a:lnTo>
                    <a:pt x="1700847" y="28575"/>
                  </a:lnTo>
                  <a:lnTo>
                    <a:pt x="1700847" y="47625"/>
                  </a:lnTo>
                  <a:lnTo>
                    <a:pt x="1745297" y="47625"/>
                  </a:lnTo>
                  <a:lnTo>
                    <a:pt x="1764347" y="38100"/>
                  </a:lnTo>
                  <a:lnTo>
                    <a:pt x="1745297" y="28575"/>
                  </a:lnTo>
                  <a:close/>
                </a:path>
              </a:pathLst>
            </a:custGeom>
            <a:solidFill>
              <a:srgbClr val="F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78190" y="2291930"/>
              <a:ext cx="2513965" cy="1570990"/>
            </a:xfrm>
            <a:custGeom>
              <a:avLst/>
              <a:gdLst/>
              <a:ahLst/>
              <a:cxnLst/>
              <a:rect l="l" t="t" r="r" b="b"/>
              <a:pathLst>
                <a:path w="2513965" h="1570989">
                  <a:moveTo>
                    <a:pt x="2443865" y="32201"/>
                  </a:moveTo>
                  <a:lnTo>
                    <a:pt x="0" y="1554302"/>
                  </a:lnTo>
                  <a:lnTo>
                    <a:pt x="10071" y="1570482"/>
                  </a:lnTo>
                  <a:lnTo>
                    <a:pt x="2453934" y="48369"/>
                  </a:lnTo>
                  <a:lnTo>
                    <a:pt x="2443865" y="32201"/>
                  </a:lnTo>
                  <a:close/>
                </a:path>
                <a:path w="2513965" h="1570989">
                  <a:moveTo>
                    <a:pt x="2497953" y="25488"/>
                  </a:moveTo>
                  <a:lnTo>
                    <a:pt x="2454643" y="25488"/>
                  </a:lnTo>
                  <a:lnTo>
                    <a:pt x="2464714" y="41656"/>
                  </a:lnTo>
                  <a:lnTo>
                    <a:pt x="2453934" y="48369"/>
                  </a:lnTo>
                  <a:lnTo>
                    <a:pt x="2469045" y="72631"/>
                  </a:lnTo>
                  <a:lnTo>
                    <a:pt x="2497953" y="25488"/>
                  </a:lnTo>
                  <a:close/>
                </a:path>
                <a:path w="2513965" h="1570989">
                  <a:moveTo>
                    <a:pt x="2454643" y="25488"/>
                  </a:moveTo>
                  <a:lnTo>
                    <a:pt x="2443865" y="32201"/>
                  </a:lnTo>
                  <a:lnTo>
                    <a:pt x="2453934" y="48369"/>
                  </a:lnTo>
                  <a:lnTo>
                    <a:pt x="2464714" y="41656"/>
                  </a:lnTo>
                  <a:lnTo>
                    <a:pt x="2454643" y="25488"/>
                  </a:lnTo>
                  <a:close/>
                </a:path>
                <a:path w="2513965" h="1570989">
                  <a:moveTo>
                    <a:pt x="2513584" y="0"/>
                  </a:moveTo>
                  <a:lnTo>
                    <a:pt x="2428760" y="7950"/>
                  </a:lnTo>
                  <a:lnTo>
                    <a:pt x="2443865" y="32201"/>
                  </a:lnTo>
                  <a:lnTo>
                    <a:pt x="2454643" y="25488"/>
                  </a:lnTo>
                  <a:lnTo>
                    <a:pt x="2497953" y="25488"/>
                  </a:lnTo>
                  <a:lnTo>
                    <a:pt x="251358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331679" y="3028695"/>
            <a:ext cx="142557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solidFill>
                  <a:srgbClr val="0000FF"/>
                </a:solidFill>
                <a:latin typeface="Calibri"/>
                <a:cs typeface="Calibri"/>
              </a:rPr>
              <a:t>actual</a:t>
            </a:r>
            <a:r>
              <a:rPr sz="2500" spc="-1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0000FF"/>
                </a:solidFill>
                <a:latin typeface="Calibri"/>
                <a:cs typeface="Calibri"/>
              </a:rPr>
              <a:t>step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4547" y="3967480"/>
            <a:ext cx="3848735" cy="148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5580" indent="1289685">
              <a:lnSpc>
                <a:spcPct val="141600"/>
              </a:lnSpc>
              <a:spcBef>
                <a:spcPts val="100"/>
              </a:spcBef>
            </a:pPr>
            <a:r>
              <a:rPr sz="2500" spc="-10" dirty="0">
                <a:solidFill>
                  <a:srgbClr val="FF0000"/>
                </a:solidFill>
                <a:latin typeface="Calibri"/>
                <a:cs typeface="Calibri"/>
              </a:rPr>
              <a:t>Gradient</a:t>
            </a:r>
            <a:r>
              <a:rPr sz="2500" spc="6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Combine</a:t>
            </a:r>
            <a:r>
              <a:rPr sz="2500" spc="-1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gradient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at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current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500" dirty="0">
                <a:latin typeface="Calibri"/>
                <a:cs typeface="Calibri"/>
              </a:rPr>
              <a:t>point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with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velocity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to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get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step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41945" y="1354836"/>
            <a:ext cx="33597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Momentum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update: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58629" y="1967445"/>
            <a:ext cx="633095" cy="376555"/>
          </a:xfrm>
          <a:custGeom>
            <a:avLst/>
            <a:gdLst/>
            <a:ahLst/>
            <a:cxnLst/>
            <a:rect l="l" t="t" r="r" b="b"/>
            <a:pathLst>
              <a:path w="633095" h="376555">
                <a:moveTo>
                  <a:pt x="512800" y="0"/>
                </a:moveTo>
                <a:lnTo>
                  <a:pt x="507441" y="15278"/>
                </a:lnTo>
                <a:lnTo>
                  <a:pt x="529232" y="24734"/>
                </a:lnTo>
                <a:lnTo>
                  <a:pt x="547971" y="37823"/>
                </a:lnTo>
                <a:lnTo>
                  <a:pt x="576300" y="74904"/>
                </a:lnTo>
                <a:lnTo>
                  <a:pt x="592966" y="124937"/>
                </a:lnTo>
                <a:lnTo>
                  <a:pt x="598525" y="186334"/>
                </a:lnTo>
                <a:lnTo>
                  <a:pt x="597130" y="219530"/>
                </a:lnTo>
                <a:lnTo>
                  <a:pt x="585966" y="276779"/>
                </a:lnTo>
                <a:lnTo>
                  <a:pt x="563566" y="321489"/>
                </a:lnTo>
                <a:lnTo>
                  <a:pt x="529486" y="351650"/>
                </a:lnTo>
                <a:lnTo>
                  <a:pt x="508038" y="361149"/>
                </a:lnTo>
                <a:lnTo>
                  <a:pt x="512800" y="376428"/>
                </a:lnTo>
                <a:lnTo>
                  <a:pt x="564141" y="352347"/>
                </a:lnTo>
                <a:lnTo>
                  <a:pt x="601891" y="310654"/>
                </a:lnTo>
                <a:lnTo>
                  <a:pt x="625111" y="254819"/>
                </a:lnTo>
                <a:lnTo>
                  <a:pt x="632853" y="188315"/>
                </a:lnTo>
                <a:lnTo>
                  <a:pt x="630935" y="154216"/>
                </a:lnTo>
                <a:lnTo>
                  <a:pt x="615381" y="92637"/>
                </a:lnTo>
                <a:lnTo>
                  <a:pt x="584582" y="42842"/>
                </a:lnTo>
                <a:lnTo>
                  <a:pt x="540087" y="9853"/>
                </a:lnTo>
                <a:lnTo>
                  <a:pt x="512800" y="0"/>
                </a:lnTo>
                <a:close/>
              </a:path>
              <a:path w="633095" h="376555">
                <a:moveTo>
                  <a:pt x="120053" y="0"/>
                </a:moveTo>
                <a:lnTo>
                  <a:pt x="68827" y="24134"/>
                </a:lnTo>
                <a:lnTo>
                  <a:pt x="31051" y="65976"/>
                </a:lnTo>
                <a:lnTo>
                  <a:pt x="7762" y="121912"/>
                </a:lnTo>
                <a:lnTo>
                  <a:pt x="111" y="186334"/>
                </a:lnTo>
                <a:lnTo>
                  <a:pt x="0" y="188315"/>
                </a:lnTo>
                <a:lnTo>
                  <a:pt x="7735" y="254819"/>
                </a:lnTo>
                <a:lnTo>
                  <a:pt x="30949" y="310654"/>
                </a:lnTo>
                <a:lnTo>
                  <a:pt x="68705" y="352347"/>
                </a:lnTo>
                <a:lnTo>
                  <a:pt x="120053" y="376428"/>
                </a:lnTo>
                <a:lnTo>
                  <a:pt x="124815" y="361149"/>
                </a:lnTo>
                <a:lnTo>
                  <a:pt x="103360" y="351650"/>
                </a:lnTo>
                <a:lnTo>
                  <a:pt x="84848" y="338431"/>
                </a:lnTo>
                <a:lnTo>
                  <a:pt x="56654" y="300824"/>
                </a:lnTo>
                <a:lnTo>
                  <a:pt x="39909" y="249680"/>
                </a:lnTo>
                <a:lnTo>
                  <a:pt x="34411" y="188315"/>
                </a:lnTo>
                <a:lnTo>
                  <a:pt x="34328" y="186334"/>
                </a:lnTo>
                <a:lnTo>
                  <a:pt x="39909" y="124937"/>
                </a:lnTo>
                <a:lnTo>
                  <a:pt x="56654" y="74904"/>
                </a:lnTo>
                <a:lnTo>
                  <a:pt x="84999" y="37823"/>
                </a:lnTo>
                <a:lnTo>
                  <a:pt x="125412" y="15278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927367" y="1348741"/>
            <a:ext cx="3442970" cy="1583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8930" algn="ctr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SGD+Momentum</a:t>
            </a:r>
            <a:endParaRPr sz="32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909955" algn="l"/>
                <a:tab pos="3063875" algn="l"/>
              </a:tabLst>
            </a:pPr>
            <a:r>
              <a:rPr sz="3200" spc="-20" dirty="0">
                <a:latin typeface="Cambria Math"/>
                <a:cs typeface="Cambria Math"/>
              </a:rPr>
              <a:t>𝑣</a:t>
            </a:r>
            <a:r>
              <a:rPr sz="3450" spc="-30" baseline="-15700" dirty="0">
                <a:latin typeface="Cambria Math"/>
                <a:cs typeface="Cambria Math"/>
              </a:rPr>
              <a:t>𝑡+1</a:t>
            </a:r>
            <a:r>
              <a:rPr sz="3450" baseline="-15700" dirty="0">
                <a:latin typeface="Cambria Math"/>
                <a:cs typeface="Cambria Math"/>
              </a:rPr>
              <a:t>	</a:t>
            </a:r>
            <a:r>
              <a:rPr sz="3200" dirty="0">
                <a:latin typeface="Cambria Math"/>
                <a:cs typeface="Cambria Math"/>
              </a:rPr>
              <a:t>=</a:t>
            </a:r>
            <a:r>
              <a:rPr sz="3200" spc="21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𝜌𝑣</a:t>
            </a:r>
            <a:r>
              <a:rPr sz="3450" baseline="-15700" dirty="0">
                <a:latin typeface="Cambria Math"/>
                <a:cs typeface="Cambria Math"/>
              </a:rPr>
              <a:t>𝑡</a:t>
            </a:r>
            <a:r>
              <a:rPr sz="3450" spc="675" baseline="-1570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</a:t>
            </a:r>
            <a:r>
              <a:rPr sz="3200" spc="25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∇𝑓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-25" dirty="0">
                <a:latin typeface="Cambria Math"/>
                <a:cs typeface="Cambria Math"/>
              </a:rPr>
              <a:t>𝑥</a:t>
            </a:r>
            <a:r>
              <a:rPr sz="3450" spc="-37" baseline="-15700" dirty="0">
                <a:latin typeface="Cambria Math"/>
                <a:cs typeface="Cambria Math"/>
              </a:rPr>
              <a:t>𝑡</a:t>
            </a:r>
            <a:endParaRPr sz="3450" baseline="-15700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620"/>
              </a:spcBef>
              <a:tabLst>
                <a:tab pos="904875" algn="l"/>
              </a:tabLst>
            </a:pPr>
            <a:r>
              <a:rPr sz="4800" spc="-30" baseline="11284" dirty="0">
                <a:latin typeface="Cambria Math"/>
                <a:cs typeface="Cambria Math"/>
              </a:rPr>
              <a:t>𝑥</a:t>
            </a:r>
            <a:r>
              <a:rPr sz="2300" spc="-20" dirty="0">
                <a:latin typeface="Cambria Math"/>
                <a:cs typeface="Cambria Math"/>
              </a:rPr>
              <a:t>𝑡+1</a:t>
            </a:r>
            <a:r>
              <a:rPr sz="2300" dirty="0">
                <a:latin typeface="Cambria Math"/>
                <a:cs typeface="Cambria Math"/>
              </a:rPr>
              <a:t>	</a:t>
            </a:r>
            <a:r>
              <a:rPr sz="4800" baseline="11284" dirty="0">
                <a:latin typeface="Cambria Math"/>
                <a:cs typeface="Cambria Math"/>
              </a:rPr>
              <a:t>=</a:t>
            </a:r>
            <a:r>
              <a:rPr sz="4800" spc="300" baseline="11284" dirty="0">
                <a:latin typeface="Cambria Math"/>
                <a:cs typeface="Cambria Math"/>
              </a:rPr>
              <a:t> </a:t>
            </a:r>
            <a:r>
              <a:rPr sz="4800" baseline="11284" dirty="0">
                <a:latin typeface="Cambria Math"/>
                <a:cs typeface="Cambria Math"/>
              </a:rPr>
              <a:t>𝑥</a:t>
            </a:r>
            <a:r>
              <a:rPr sz="2300" dirty="0">
                <a:latin typeface="Cambria Math"/>
                <a:cs typeface="Cambria Math"/>
              </a:rPr>
              <a:t>𝑡</a:t>
            </a:r>
            <a:r>
              <a:rPr sz="2300" spc="440" dirty="0">
                <a:latin typeface="Cambria Math"/>
                <a:cs typeface="Cambria Math"/>
              </a:rPr>
              <a:t> </a:t>
            </a:r>
            <a:r>
              <a:rPr sz="4800" baseline="11284" dirty="0">
                <a:latin typeface="Cambria Math"/>
                <a:cs typeface="Cambria Math"/>
              </a:rPr>
              <a:t>−</a:t>
            </a:r>
            <a:r>
              <a:rPr sz="4800" spc="30" baseline="11284" dirty="0">
                <a:latin typeface="Cambria Math"/>
                <a:cs typeface="Cambria Math"/>
              </a:rPr>
              <a:t> </a:t>
            </a:r>
            <a:r>
              <a:rPr sz="4800" spc="-30" baseline="11284" dirty="0">
                <a:latin typeface="Cambria Math"/>
                <a:cs typeface="Cambria Math"/>
              </a:rPr>
              <a:t>𝛼𝑣</a:t>
            </a:r>
            <a:r>
              <a:rPr sz="2300" spc="-20" dirty="0">
                <a:latin typeface="Cambria Math"/>
                <a:cs typeface="Cambria Math"/>
              </a:rPr>
              <a:t>𝑡+1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4547" y="5442663"/>
            <a:ext cx="3028950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80"/>
              </a:lnSpc>
            </a:pPr>
            <a:r>
              <a:rPr sz="2500" dirty="0">
                <a:latin typeface="Calibri"/>
                <a:cs typeface="Calibri"/>
              </a:rPr>
              <a:t>used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to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update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weights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05589" y="5482189"/>
            <a:ext cx="555244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dirty="0">
                <a:latin typeface="Calibri"/>
                <a:cs typeface="Calibri"/>
              </a:rPr>
              <a:t>Rho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gives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“friction”;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typically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rho=0.9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0.99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48389" y="5554742"/>
            <a:ext cx="95885" cy="3048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spc="-50" dirty="0"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6733" y="6081548"/>
            <a:ext cx="6685280" cy="22732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dirty="0">
                <a:latin typeface="Calibri"/>
                <a:cs typeface="Calibri"/>
              </a:rPr>
              <a:t>Sutskever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et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al,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“On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importance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initialization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momentum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deep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learning”,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ICML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2013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2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xfrm>
            <a:off x="915998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3D197-B8A5-7B79-C8EA-BEFF16228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729C7-150E-9D08-2BF2-050A007FB0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6499658-0CE7-F0C0-4B2F-2DE7DF85E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477"/>
            <a:ext cx="7340600" cy="568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0E3DCEE-9D8D-32BA-2004-83C0C630F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08751"/>
            <a:ext cx="4789328" cy="347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648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2B063-A839-7F25-2D13-75B7505AC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B9C47-1A4E-645E-1AA8-8D87E1FC7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5323" y="1740914"/>
            <a:ext cx="1083477" cy="468886"/>
          </a:xfrm>
        </p:spPr>
        <p:txBody>
          <a:bodyPr/>
          <a:lstStyle/>
          <a:p>
            <a:r>
              <a:rPr lang="en-US" sz="2000" dirty="0">
                <a:effectLst/>
                <a:latin typeface="Helvetica" pitchFamily="2" charset="0"/>
              </a:rPr>
              <a:t>SGD</a:t>
            </a:r>
            <a:r>
              <a:rPr lang="en-US" dirty="0">
                <a:effectLst/>
                <a:latin typeface="Helvetica" pitchFamily="2" charset="0"/>
              </a:rPr>
              <a:t> </a:t>
            </a:r>
          </a:p>
          <a:p>
            <a:endParaRPr lang="en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8ECB0B-FAF9-4A11-1649-33557EC26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00200"/>
            <a:ext cx="2959100" cy="7747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44C1017-08C0-C436-BD3F-0BFA1F025E66}"/>
              </a:ext>
            </a:extLst>
          </p:cNvPr>
          <p:cNvSpPr txBox="1">
            <a:spLocks/>
          </p:cNvSpPr>
          <p:nvPr/>
        </p:nvSpPr>
        <p:spPr>
          <a:xfrm>
            <a:off x="745323" y="3621327"/>
            <a:ext cx="4319736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8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Helvetica" pitchFamily="2" charset="0"/>
              </a:rPr>
              <a:t>SGD + Momentum</a:t>
            </a:r>
            <a:r>
              <a:rPr lang="en-US" dirty="0">
                <a:latin typeface="Helvetica" pitchFamily="2" charset="0"/>
              </a:rPr>
              <a:t> </a:t>
            </a:r>
          </a:p>
          <a:p>
            <a:endParaRPr lang="en-T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60C113-8DFC-0C8A-6D6F-0C08421EB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059" y="4092934"/>
            <a:ext cx="3581400" cy="1460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F50204-9E18-9F64-8649-F89F63FF40AC}"/>
              </a:ext>
            </a:extLst>
          </p:cNvPr>
          <p:cNvSpPr txBox="1"/>
          <p:nvPr/>
        </p:nvSpPr>
        <p:spPr>
          <a:xfrm>
            <a:off x="6019800" y="1601146"/>
            <a:ext cx="61049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Helvetica" pitchFamily="2" charset="0"/>
              </a:rPr>
              <a:t>Adagrad</a:t>
            </a:r>
            <a:r>
              <a:rPr lang="en-US" dirty="0">
                <a:effectLst/>
                <a:latin typeface="Helvetica" pitchFamily="2" charset="0"/>
              </a:rPr>
              <a:t>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01B806-BB2B-1CF7-A4F1-FDD8B4ABA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102" y="1428750"/>
            <a:ext cx="3594100" cy="1892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FF9DDF-35AB-EDAE-4741-73B491693C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3067" y="3926686"/>
            <a:ext cx="4064000" cy="177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FE82EB-5810-0333-71E1-990361C7438D}"/>
              </a:ext>
            </a:extLst>
          </p:cNvPr>
          <p:cNvSpPr txBox="1"/>
          <p:nvPr/>
        </p:nvSpPr>
        <p:spPr>
          <a:xfrm>
            <a:off x="6019800" y="3621327"/>
            <a:ext cx="61049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Helvetica" pitchFamily="2" charset="0"/>
              </a:rPr>
              <a:t>RMSprop</a:t>
            </a:r>
            <a:r>
              <a:rPr lang="en-US" dirty="0">
                <a:effectLst/>
                <a:latin typeface="Helvetica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21725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2739"/>
            <a:ext cx="22078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Overfitting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687" y="1186178"/>
            <a:ext cx="5405755" cy="1303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</a:pPr>
            <a:r>
              <a:rPr sz="2800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model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overfit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when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performs </a:t>
            </a:r>
            <a:r>
              <a:rPr sz="2800" dirty="0">
                <a:latin typeface="Calibri"/>
                <a:cs typeface="Calibri"/>
              </a:rPr>
              <a:t>too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well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training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data,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has </a:t>
            </a:r>
            <a:r>
              <a:rPr sz="2800" dirty="0">
                <a:latin typeface="Calibri"/>
                <a:cs typeface="Calibri"/>
              </a:rPr>
              <a:t>poor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performance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unseen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data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90181" y="68580"/>
            <a:ext cx="4553585" cy="1223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Example</a:t>
            </a:r>
            <a:r>
              <a:rPr sz="2600" dirty="0">
                <a:latin typeface="Calibri"/>
                <a:cs typeface="Calibri"/>
              </a:rPr>
              <a:t>: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Linear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classifier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1D </a:t>
            </a:r>
            <a:r>
              <a:rPr sz="2600" dirty="0">
                <a:latin typeface="Calibri"/>
                <a:cs typeface="Calibri"/>
              </a:rPr>
              <a:t>inputs,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2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classes,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softmax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loss</a:t>
            </a:r>
            <a:endParaRPr sz="2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z="2600" dirty="0">
                <a:latin typeface="Cambria Math"/>
                <a:cs typeface="Cambria Math"/>
              </a:rPr>
              <a:t>𝑠</a:t>
            </a:r>
            <a:r>
              <a:rPr sz="2850" baseline="-16081" dirty="0">
                <a:latin typeface="Cambria Math"/>
                <a:cs typeface="Cambria Math"/>
              </a:rPr>
              <a:t>𝑖</a:t>
            </a:r>
            <a:r>
              <a:rPr sz="2850" spc="742" baseline="-16081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=</a:t>
            </a:r>
            <a:r>
              <a:rPr sz="2600" spc="165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𝑤</a:t>
            </a:r>
            <a:r>
              <a:rPr sz="2850" baseline="-16081" dirty="0">
                <a:latin typeface="Cambria Math"/>
                <a:cs typeface="Cambria Math"/>
              </a:rPr>
              <a:t>𝑖</a:t>
            </a:r>
            <a:r>
              <a:rPr sz="2600" dirty="0">
                <a:latin typeface="Cambria Math"/>
                <a:cs typeface="Cambria Math"/>
              </a:rPr>
              <a:t>𝑥</a:t>
            </a:r>
            <a:r>
              <a:rPr sz="2600" spc="114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+</a:t>
            </a:r>
            <a:r>
              <a:rPr sz="2600" spc="20" dirty="0">
                <a:latin typeface="Cambria Math"/>
                <a:cs typeface="Cambria Math"/>
              </a:rPr>
              <a:t> </a:t>
            </a:r>
            <a:r>
              <a:rPr sz="2600" spc="-25" dirty="0">
                <a:latin typeface="Cambria Math"/>
                <a:cs typeface="Cambria Math"/>
              </a:rPr>
              <a:t>𝑏</a:t>
            </a:r>
            <a:r>
              <a:rPr sz="2850" spc="-37" baseline="-16081" dirty="0">
                <a:latin typeface="Cambria Math"/>
                <a:cs typeface="Cambria Math"/>
              </a:rPr>
              <a:t>𝑖</a:t>
            </a:r>
            <a:endParaRPr sz="2850" baseline="-16081">
              <a:latin typeface="Cambria Math"/>
              <a:cs typeface="Cambria Math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194" y="2647048"/>
            <a:ext cx="10933609" cy="301751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289253" y="1660143"/>
            <a:ext cx="110489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15" dirty="0">
                <a:latin typeface="Cambria Math"/>
                <a:cs typeface="Cambria Math"/>
              </a:rPr>
              <a:t>𝑖</a:t>
            </a:r>
            <a:endParaRPr sz="19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15581" y="1504188"/>
            <a:ext cx="6438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3540" algn="l"/>
              </a:tabLst>
            </a:pPr>
            <a:r>
              <a:rPr sz="2600" spc="-50" dirty="0">
                <a:latin typeface="Cambria Math"/>
                <a:cs typeface="Cambria Math"/>
              </a:rPr>
              <a:t>𝑝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50" dirty="0">
                <a:latin typeface="Cambria Math"/>
                <a:cs typeface="Cambria Math"/>
              </a:rPr>
              <a:t>=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39481" y="1746313"/>
            <a:ext cx="2527300" cy="25400"/>
          </a:xfrm>
          <a:custGeom>
            <a:avLst/>
            <a:gdLst/>
            <a:ahLst/>
            <a:cxnLst/>
            <a:rect l="l" t="t" r="r" b="b"/>
            <a:pathLst>
              <a:path w="2527300" h="25400">
                <a:moveTo>
                  <a:pt x="2527300" y="0"/>
                </a:moveTo>
                <a:lnTo>
                  <a:pt x="0" y="0"/>
                </a:lnTo>
                <a:lnTo>
                  <a:pt x="0" y="25400"/>
                </a:lnTo>
                <a:lnTo>
                  <a:pt x="2527300" y="25400"/>
                </a:lnTo>
                <a:lnTo>
                  <a:pt x="2527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21165" y="1350784"/>
            <a:ext cx="466725" cy="306070"/>
          </a:xfrm>
          <a:custGeom>
            <a:avLst/>
            <a:gdLst/>
            <a:ahLst/>
            <a:cxnLst/>
            <a:rect l="l" t="t" r="r" b="b"/>
            <a:pathLst>
              <a:path w="466725" h="306069">
                <a:moveTo>
                  <a:pt x="368934" y="0"/>
                </a:moveTo>
                <a:lnTo>
                  <a:pt x="364578" y="12407"/>
                </a:lnTo>
                <a:lnTo>
                  <a:pt x="382285" y="20094"/>
                </a:lnTo>
                <a:lnTo>
                  <a:pt x="397514" y="30732"/>
                </a:lnTo>
                <a:lnTo>
                  <a:pt x="428436" y="80032"/>
                </a:lnTo>
                <a:lnTo>
                  <a:pt x="437418" y="124965"/>
                </a:lnTo>
                <a:lnTo>
                  <a:pt x="438594" y="151396"/>
                </a:lnTo>
                <a:lnTo>
                  <a:pt x="437459" y="178371"/>
                </a:lnTo>
                <a:lnTo>
                  <a:pt x="428382" y="224886"/>
                </a:lnTo>
                <a:lnTo>
                  <a:pt x="410184" y="261211"/>
                </a:lnTo>
                <a:lnTo>
                  <a:pt x="365061" y="293433"/>
                </a:lnTo>
                <a:lnTo>
                  <a:pt x="368934" y="305854"/>
                </a:lnTo>
                <a:lnTo>
                  <a:pt x="410654" y="286280"/>
                </a:lnTo>
                <a:lnTo>
                  <a:pt x="441325" y="252399"/>
                </a:lnTo>
                <a:lnTo>
                  <a:pt x="460195" y="207033"/>
                </a:lnTo>
                <a:lnTo>
                  <a:pt x="466483" y="153009"/>
                </a:lnTo>
                <a:lnTo>
                  <a:pt x="464925" y="125300"/>
                </a:lnTo>
                <a:lnTo>
                  <a:pt x="452290" y="75264"/>
                </a:lnTo>
                <a:lnTo>
                  <a:pt x="427265" y="34804"/>
                </a:lnTo>
                <a:lnTo>
                  <a:pt x="391112" y="8000"/>
                </a:lnTo>
                <a:lnTo>
                  <a:pt x="368934" y="0"/>
                </a:lnTo>
                <a:close/>
              </a:path>
              <a:path w="466725" h="306069">
                <a:moveTo>
                  <a:pt x="97548" y="0"/>
                </a:moveTo>
                <a:lnTo>
                  <a:pt x="55924" y="19602"/>
                </a:lnTo>
                <a:lnTo>
                  <a:pt x="25234" y="53606"/>
                </a:lnTo>
                <a:lnTo>
                  <a:pt x="6307" y="99050"/>
                </a:lnTo>
                <a:lnTo>
                  <a:pt x="90" y="151396"/>
                </a:lnTo>
                <a:lnTo>
                  <a:pt x="0" y="153009"/>
                </a:lnTo>
                <a:lnTo>
                  <a:pt x="1571" y="181103"/>
                </a:lnTo>
                <a:lnTo>
                  <a:pt x="14149" y="230799"/>
                </a:lnTo>
                <a:lnTo>
                  <a:pt x="39112" y="271128"/>
                </a:lnTo>
                <a:lnTo>
                  <a:pt x="75307" y="297855"/>
                </a:lnTo>
                <a:lnTo>
                  <a:pt x="97548" y="305854"/>
                </a:lnTo>
                <a:lnTo>
                  <a:pt x="101409" y="293433"/>
                </a:lnTo>
                <a:lnTo>
                  <a:pt x="83983" y="285718"/>
                </a:lnTo>
                <a:lnTo>
                  <a:pt x="68946" y="274977"/>
                </a:lnTo>
                <a:lnTo>
                  <a:pt x="46037" y="244424"/>
                </a:lnTo>
                <a:lnTo>
                  <a:pt x="32424" y="202868"/>
                </a:lnTo>
                <a:lnTo>
                  <a:pt x="27956" y="153009"/>
                </a:lnTo>
                <a:lnTo>
                  <a:pt x="27889" y="151396"/>
                </a:lnTo>
                <a:lnTo>
                  <a:pt x="32424" y="101512"/>
                </a:lnTo>
                <a:lnTo>
                  <a:pt x="46037" y="60858"/>
                </a:lnTo>
                <a:lnTo>
                  <a:pt x="84261" y="20094"/>
                </a:lnTo>
                <a:lnTo>
                  <a:pt x="101904" y="12407"/>
                </a:lnTo>
                <a:lnTo>
                  <a:pt x="975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552395" y="1254253"/>
            <a:ext cx="944244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76275" algn="l"/>
              </a:tabLst>
            </a:pPr>
            <a:r>
              <a:rPr sz="2600" spc="-25" dirty="0">
                <a:latin typeface="Cambria Math"/>
                <a:cs typeface="Cambria Math"/>
              </a:rPr>
              <a:t>exp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25" dirty="0">
                <a:latin typeface="Cambria Math"/>
                <a:cs typeface="Cambria Math"/>
              </a:rPr>
              <a:t>𝑠</a:t>
            </a:r>
            <a:r>
              <a:rPr sz="2850" spc="-37" baseline="-16081" dirty="0">
                <a:latin typeface="Cambria Math"/>
                <a:cs typeface="Cambria Math"/>
              </a:rPr>
              <a:t>𝑖</a:t>
            </a:r>
            <a:endParaRPr sz="2850" baseline="-16081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68182" y="1821637"/>
            <a:ext cx="506730" cy="306070"/>
          </a:xfrm>
          <a:custGeom>
            <a:avLst/>
            <a:gdLst/>
            <a:ahLst/>
            <a:cxnLst/>
            <a:rect l="l" t="t" r="r" b="b"/>
            <a:pathLst>
              <a:path w="506729" h="306069">
                <a:moveTo>
                  <a:pt x="408622" y="0"/>
                </a:moveTo>
                <a:lnTo>
                  <a:pt x="404266" y="12407"/>
                </a:lnTo>
                <a:lnTo>
                  <a:pt x="421973" y="20094"/>
                </a:lnTo>
                <a:lnTo>
                  <a:pt x="437202" y="30732"/>
                </a:lnTo>
                <a:lnTo>
                  <a:pt x="468123" y="80032"/>
                </a:lnTo>
                <a:lnTo>
                  <a:pt x="477105" y="124965"/>
                </a:lnTo>
                <a:lnTo>
                  <a:pt x="478281" y="151396"/>
                </a:lnTo>
                <a:lnTo>
                  <a:pt x="477146" y="178371"/>
                </a:lnTo>
                <a:lnTo>
                  <a:pt x="468070" y="224886"/>
                </a:lnTo>
                <a:lnTo>
                  <a:pt x="449872" y="261211"/>
                </a:lnTo>
                <a:lnTo>
                  <a:pt x="404749" y="293433"/>
                </a:lnTo>
                <a:lnTo>
                  <a:pt x="408622" y="305854"/>
                </a:lnTo>
                <a:lnTo>
                  <a:pt x="450342" y="286280"/>
                </a:lnTo>
                <a:lnTo>
                  <a:pt x="481012" y="252399"/>
                </a:lnTo>
                <a:lnTo>
                  <a:pt x="499883" y="207033"/>
                </a:lnTo>
                <a:lnTo>
                  <a:pt x="506171" y="153009"/>
                </a:lnTo>
                <a:lnTo>
                  <a:pt x="504613" y="125300"/>
                </a:lnTo>
                <a:lnTo>
                  <a:pt x="491978" y="75264"/>
                </a:lnTo>
                <a:lnTo>
                  <a:pt x="466953" y="34804"/>
                </a:lnTo>
                <a:lnTo>
                  <a:pt x="430799" y="8000"/>
                </a:lnTo>
                <a:lnTo>
                  <a:pt x="408622" y="0"/>
                </a:lnTo>
                <a:close/>
              </a:path>
              <a:path w="506729" h="306069">
                <a:moveTo>
                  <a:pt x="97548" y="0"/>
                </a:moveTo>
                <a:lnTo>
                  <a:pt x="55924" y="19602"/>
                </a:lnTo>
                <a:lnTo>
                  <a:pt x="25234" y="53606"/>
                </a:lnTo>
                <a:lnTo>
                  <a:pt x="6307" y="99050"/>
                </a:lnTo>
                <a:lnTo>
                  <a:pt x="90" y="151396"/>
                </a:lnTo>
                <a:lnTo>
                  <a:pt x="0" y="153009"/>
                </a:lnTo>
                <a:lnTo>
                  <a:pt x="1571" y="181103"/>
                </a:lnTo>
                <a:lnTo>
                  <a:pt x="14149" y="230799"/>
                </a:lnTo>
                <a:lnTo>
                  <a:pt x="39112" y="271128"/>
                </a:lnTo>
                <a:lnTo>
                  <a:pt x="75307" y="297855"/>
                </a:lnTo>
                <a:lnTo>
                  <a:pt x="97548" y="305854"/>
                </a:lnTo>
                <a:lnTo>
                  <a:pt x="101409" y="293433"/>
                </a:lnTo>
                <a:lnTo>
                  <a:pt x="83983" y="285718"/>
                </a:lnTo>
                <a:lnTo>
                  <a:pt x="68946" y="274977"/>
                </a:lnTo>
                <a:lnTo>
                  <a:pt x="46037" y="244424"/>
                </a:lnTo>
                <a:lnTo>
                  <a:pt x="32424" y="202868"/>
                </a:lnTo>
                <a:lnTo>
                  <a:pt x="27956" y="153009"/>
                </a:lnTo>
                <a:lnTo>
                  <a:pt x="27889" y="151396"/>
                </a:lnTo>
                <a:lnTo>
                  <a:pt x="32424" y="101512"/>
                </a:lnTo>
                <a:lnTo>
                  <a:pt x="46037" y="60858"/>
                </a:lnTo>
                <a:lnTo>
                  <a:pt x="84261" y="20094"/>
                </a:lnTo>
                <a:lnTo>
                  <a:pt x="101904" y="12407"/>
                </a:lnTo>
                <a:lnTo>
                  <a:pt x="975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6904" y="1821637"/>
            <a:ext cx="514350" cy="306070"/>
          </a:xfrm>
          <a:custGeom>
            <a:avLst/>
            <a:gdLst/>
            <a:ahLst/>
            <a:cxnLst/>
            <a:rect l="l" t="t" r="r" b="b"/>
            <a:pathLst>
              <a:path w="514350" h="306069">
                <a:moveTo>
                  <a:pt x="416242" y="0"/>
                </a:moveTo>
                <a:lnTo>
                  <a:pt x="411886" y="12407"/>
                </a:lnTo>
                <a:lnTo>
                  <a:pt x="429593" y="20094"/>
                </a:lnTo>
                <a:lnTo>
                  <a:pt x="444822" y="30732"/>
                </a:lnTo>
                <a:lnTo>
                  <a:pt x="475743" y="80032"/>
                </a:lnTo>
                <a:lnTo>
                  <a:pt x="484725" y="124965"/>
                </a:lnTo>
                <a:lnTo>
                  <a:pt x="485901" y="151396"/>
                </a:lnTo>
                <a:lnTo>
                  <a:pt x="484766" y="178371"/>
                </a:lnTo>
                <a:lnTo>
                  <a:pt x="475690" y="224886"/>
                </a:lnTo>
                <a:lnTo>
                  <a:pt x="457492" y="261211"/>
                </a:lnTo>
                <a:lnTo>
                  <a:pt x="412368" y="293433"/>
                </a:lnTo>
                <a:lnTo>
                  <a:pt x="416242" y="305854"/>
                </a:lnTo>
                <a:lnTo>
                  <a:pt x="457961" y="286280"/>
                </a:lnTo>
                <a:lnTo>
                  <a:pt x="488632" y="252399"/>
                </a:lnTo>
                <a:lnTo>
                  <a:pt x="507503" y="207033"/>
                </a:lnTo>
                <a:lnTo>
                  <a:pt x="513791" y="153009"/>
                </a:lnTo>
                <a:lnTo>
                  <a:pt x="512233" y="125300"/>
                </a:lnTo>
                <a:lnTo>
                  <a:pt x="499598" y="75264"/>
                </a:lnTo>
                <a:lnTo>
                  <a:pt x="474573" y="34804"/>
                </a:lnTo>
                <a:lnTo>
                  <a:pt x="438419" y="8000"/>
                </a:lnTo>
                <a:lnTo>
                  <a:pt x="416242" y="0"/>
                </a:lnTo>
                <a:close/>
              </a:path>
              <a:path w="514350" h="306069">
                <a:moveTo>
                  <a:pt x="97548" y="0"/>
                </a:moveTo>
                <a:lnTo>
                  <a:pt x="55924" y="19602"/>
                </a:lnTo>
                <a:lnTo>
                  <a:pt x="25234" y="53606"/>
                </a:lnTo>
                <a:lnTo>
                  <a:pt x="6307" y="99050"/>
                </a:lnTo>
                <a:lnTo>
                  <a:pt x="90" y="151396"/>
                </a:lnTo>
                <a:lnTo>
                  <a:pt x="0" y="153009"/>
                </a:lnTo>
                <a:lnTo>
                  <a:pt x="1571" y="181103"/>
                </a:lnTo>
                <a:lnTo>
                  <a:pt x="14149" y="230799"/>
                </a:lnTo>
                <a:lnTo>
                  <a:pt x="39112" y="271128"/>
                </a:lnTo>
                <a:lnTo>
                  <a:pt x="75307" y="297855"/>
                </a:lnTo>
                <a:lnTo>
                  <a:pt x="97548" y="305854"/>
                </a:lnTo>
                <a:lnTo>
                  <a:pt x="101409" y="293433"/>
                </a:lnTo>
                <a:lnTo>
                  <a:pt x="83983" y="285718"/>
                </a:lnTo>
                <a:lnTo>
                  <a:pt x="68946" y="274977"/>
                </a:lnTo>
                <a:lnTo>
                  <a:pt x="46037" y="244424"/>
                </a:lnTo>
                <a:lnTo>
                  <a:pt x="32424" y="202868"/>
                </a:lnTo>
                <a:lnTo>
                  <a:pt x="27956" y="153009"/>
                </a:lnTo>
                <a:lnTo>
                  <a:pt x="27889" y="151396"/>
                </a:lnTo>
                <a:lnTo>
                  <a:pt x="32424" y="101512"/>
                </a:lnTo>
                <a:lnTo>
                  <a:pt x="46037" y="60858"/>
                </a:lnTo>
                <a:lnTo>
                  <a:pt x="84261" y="20094"/>
                </a:lnTo>
                <a:lnTo>
                  <a:pt x="101904" y="12407"/>
                </a:lnTo>
                <a:lnTo>
                  <a:pt x="975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86713" y="1726692"/>
            <a:ext cx="248348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688975" algn="l"/>
                <a:tab pos="1189990" algn="l"/>
                <a:tab pos="2147570" algn="l"/>
              </a:tabLst>
            </a:pPr>
            <a:r>
              <a:rPr sz="2600" spc="-25" dirty="0">
                <a:latin typeface="Cambria Math"/>
                <a:cs typeface="Cambria Math"/>
              </a:rPr>
              <a:t>exp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25" dirty="0">
                <a:latin typeface="Cambria Math"/>
                <a:cs typeface="Cambria Math"/>
              </a:rPr>
              <a:t>𝑠</a:t>
            </a:r>
            <a:r>
              <a:rPr sz="2850" spc="-37" baseline="-16081" dirty="0">
                <a:latin typeface="Cambria Math"/>
                <a:cs typeface="Cambria Math"/>
              </a:rPr>
              <a:t>1</a:t>
            </a:r>
            <a:r>
              <a:rPr sz="2850" baseline="-16081" dirty="0">
                <a:latin typeface="Cambria Math"/>
                <a:cs typeface="Cambria Math"/>
              </a:rPr>
              <a:t>	</a:t>
            </a:r>
            <a:r>
              <a:rPr sz="2600" dirty="0">
                <a:latin typeface="Cambria Math"/>
                <a:cs typeface="Cambria Math"/>
              </a:rPr>
              <a:t>+</a:t>
            </a:r>
            <a:r>
              <a:rPr sz="2600" spc="-10" dirty="0">
                <a:latin typeface="Cambria Math"/>
                <a:cs typeface="Cambria Math"/>
              </a:rPr>
              <a:t> </a:t>
            </a:r>
            <a:r>
              <a:rPr sz="2600" spc="-25" dirty="0">
                <a:latin typeface="Cambria Math"/>
                <a:cs typeface="Cambria Math"/>
              </a:rPr>
              <a:t>exp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25" dirty="0">
                <a:latin typeface="Cambria Math"/>
                <a:cs typeface="Cambria Math"/>
              </a:rPr>
              <a:t>𝑠</a:t>
            </a:r>
            <a:r>
              <a:rPr sz="2850" spc="-37" baseline="-16081" dirty="0">
                <a:latin typeface="Cambria Math"/>
                <a:cs typeface="Cambria Math"/>
              </a:rPr>
              <a:t>2</a:t>
            </a:r>
            <a:endParaRPr sz="2850" baseline="-16081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497913" y="2176462"/>
            <a:ext cx="582295" cy="399415"/>
          </a:xfrm>
          <a:custGeom>
            <a:avLst/>
            <a:gdLst/>
            <a:ahLst/>
            <a:cxnLst/>
            <a:rect l="l" t="t" r="r" b="b"/>
            <a:pathLst>
              <a:path w="582295" h="399414">
                <a:moveTo>
                  <a:pt x="477113" y="0"/>
                </a:moveTo>
                <a:lnTo>
                  <a:pt x="473075" y="13220"/>
                </a:lnTo>
                <a:lnTo>
                  <a:pt x="491398" y="22721"/>
                </a:lnTo>
                <a:lnTo>
                  <a:pt x="507355" y="36556"/>
                </a:lnTo>
                <a:lnTo>
                  <a:pt x="532168" y="77228"/>
                </a:lnTo>
                <a:lnTo>
                  <a:pt x="547227" y="132481"/>
                </a:lnTo>
                <a:lnTo>
                  <a:pt x="552241" y="199440"/>
                </a:lnTo>
                <a:lnTo>
                  <a:pt x="550991" y="234557"/>
                </a:lnTo>
                <a:lnTo>
                  <a:pt x="540952" y="295623"/>
                </a:lnTo>
                <a:lnTo>
                  <a:pt x="520945" y="344198"/>
                </a:lnTo>
                <a:lnTo>
                  <a:pt x="491398" y="376164"/>
                </a:lnTo>
                <a:lnTo>
                  <a:pt x="473075" y="385660"/>
                </a:lnTo>
                <a:lnTo>
                  <a:pt x="477113" y="398881"/>
                </a:lnTo>
                <a:lnTo>
                  <a:pt x="521649" y="375137"/>
                </a:lnTo>
                <a:lnTo>
                  <a:pt x="554659" y="330352"/>
                </a:lnTo>
                <a:lnTo>
                  <a:pt x="575097" y="269973"/>
                </a:lnTo>
                <a:lnTo>
                  <a:pt x="581906" y="199593"/>
                </a:lnTo>
                <a:lnTo>
                  <a:pt x="581914" y="199440"/>
                </a:lnTo>
                <a:lnTo>
                  <a:pt x="580286" y="164555"/>
                </a:lnTo>
                <a:lnTo>
                  <a:pt x="580209" y="162897"/>
                </a:lnTo>
                <a:lnTo>
                  <a:pt x="566579" y="97436"/>
                </a:lnTo>
                <a:lnTo>
                  <a:pt x="539596" y="43496"/>
                </a:lnTo>
                <a:lnTo>
                  <a:pt x="500820" y="9239"/>
                </a:lnTo>
                <a:lnTo>
                  <a:pt x="477113" y="0"/>
                </a:lnTo>
                <a:close/>
              </a:path>
              <a:path w="582295" h="399414">
                <a:moveTo>
                  <a:pt x="104800" y="0"/>
                </a:moveTo>
                <a:lnTo>
                  <a:pt x="60259" y="23737"/>
                </a:lnTo>
                <a:lnTo>
                  <a:pt x="27254" y="68516"/>
                </a:lnTo>
                <a:lnTo>
                  <a:pt x="6811" y="128897"/>
                </a:lnTo>
                <a:lnTo>
                  <a:pt x="0" y="199440"/>
                </a:lnTo>
                <a:lnTo>
                  <a:pt x="1636" y="234557"/>
                </a:lnTo>
                <a:lnTo>
                  <a:pt x="15328" y="301432"/>
                </a:lnTo>
                <a:lnTo>
                  <a:pt x="42315" y="355374"/>
                </a:lnTo>
                <a:lnTo>
                  <a:pt x="81087" y="389640"/>
                </a:lnTo>
                <a:lnTo>
                  <a:pt x="104800" y="398881"/>
                </a:lnTo>
                <a:lnTo>
                  <a:pt x="108826" y="385660"/>
                </a:lnTo>
                <a:lnTo>
                  <a:pt x="90502" y="376164"/>
                </a:lnTo>
                <a:lnTo>
                  <a:pt x="74547" y="362343"/>
                </a:lnTo>
                <a:lnTo>
                  <a:pt x="49745" y="321729"/>
                </a:lnTo>
                <a:lnTo>
                  <a:pt x="34686" y="266566"/>
                </a:lnTo>
                <a:lnTo>
                  <a:pt x="29667" y="199593"/>
                </a:lnTo>
                <a:lnTo>
                  <a:pt x="30922" y="164555"/>
                </a:lnTo>
                <a:lnTo>
                  <a:pt x="40961" y="103372"/>
                </a:lnTo>
                <a:lnTo>
                  <a:pt x="60961" y="54725"/>
                </a:lnTo>
                <a:lnTo>
                  <a:pt x="90502" y="22721"/>
                </a:lnTo>
                <a:lnTo>
                  <a:pt x="108826" y="13220"/>
                </a:lnTo>
                <a:lnTo>
                  <a:pt x="104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090181" y="2125980"/>
            <a:ext cx="188976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526540" algn="l"/>
              </a:tabLst>
            </a:pPr>
            <a:r>
              <a:rPr sz="2600" dirty="0">
                <a:latin typeface="Cambria Math"/>
                <a:cs typeface="Cambria Math"/>
              </a:rPr>
              <a:t>𝐿</a:t>
            </a:r>
            <a:r>
              <a:rPr sz="2600" spc="195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=</a:t>
            </a:r>
            <a:r>
              <a:rPr sz="2600" spc="135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−</a:t>
            </a:r>
            <a:r>
              <a:rPr sz="2600" spc="-145" dirty="0">
                <a:latin typeface="Cambria Math"/>
                <a:cs typeface="Cambria Math"/>
              </a:rPr>
              <a:t> </a:t>
            </a:r>
            <a:r>
              <a:rPr sz="2600" spc="-25" dirty="0">
                <a:latin typeface="Cambria Math"/>
                <a:cs typeface="Cambria Math"/>
              </a:rPr>
              <a:t>log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25" dirty="0">
                <a:latin typeface="Cambria Math"/>
                <a:cs typeface="Cambria Math"/>
              </a:rPr>
              <a:t>𝑝</a:t>
            </a:r>
            <a:r>
              <a:rPr sz="2850" spc="-37" baseline="-16081" dirty="0">
                <a:latin typeface="Cambria Math"/>
                <a:cs typeface="Cambria Math"/>
              </a:rPr>
              <a:t>𝑦</a:t>
            </a:r>
            <a:endParaRPr sz="2850" baseline="-16081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2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915998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16" name="object 16"/>
          <p:cNvSpPr txBox="1"/>
          <p:nvPr/>
        </p:nvSpPr>
        <p:spPr>
          <a:xfrm>
            <a:off x="7997011" y="5571235"/>
            <a:ext cx="378460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Low</a:t>
            </a:r>
            <a:r>
              <a:rPr sz="2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loss,</a:t>
            </a:r>
            <a:r>
              <a:rPr sz="24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but</a:t>
            </a:r>
            <a:r>
              <a:rPr sz="2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unnatural</a:t>
            </a:r>
            <a:r>
              <a:rPr sz="24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“cliff”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between</a:t>
            </a:r>
            <a:r>
              <a:rPr sz="2400" b="1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training</a:t>
            </a:r>
            <a:r>
              <a:rPr sz="2400" b="1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points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5235" y="5671820"/>
            <a:ext cx="6224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FAC46"/>
                </a:solidFill>
                <a:latin typeface="Calibri"/>
                <a:cs typeface="Calibri"/>
              </a:rPr>
              <a:t>Both</a:t>
            </a:r>
            <a:r>
              <a:rPr sz="2400" b="1" spc="-8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AC46"/>
                </a:solidFill>
                <a:latin typeface="Calibri"/>
                <a:cs typeface="Calibri"/>
              </a:rPr>
              <a:t>models</a:t>
            </a:r>
            <a:r>
              <a:rPr sz="2400" b="1" spc="-6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AC46"/>
                </a:solidFill>
                <a:latin typeface="Calibri"/>
                <a:cs typeface="Calibri"/>
              </a:rPr>
              <a:t>have</a:t>
            </a:r>
            <a:r>
              <a:rPr sz="2400" b="1" spc="-7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AC46"/>
                </a:solidFill>
                <a:latin typeface="Calibri"/>
                <a:cs typeface="Calibri"/>
              </a:rPr>
              <a:t>perfect</a:t>
            </a:r>
            <a:r>
              <a:rPr sz="2400" b="1" spc="-6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AC46"/>
                </a:solidFill>
                <a:latin typeface="Calibri"/>
                <a:cs typeface="Calibri"/>
              </a:rPr>
              <a:t>accuracy</a:t>
            </a:r>
            <a:r>
              <a:rPr sz="2400" b="1" spc="-7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AC46"/>
                </a:solidFill>
                <a:latin typeface="Calibri"/>
                <a:cs typeface="Calibri"/>
              </a:rPr>
              <a:t>on</a:t>
            </a:r>
            <a:r>
              <a:rPr sz="2400" b="1" spc="-7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AC46"/>
                </a:solidFill>
                <a:latin typeface="Calibri"/>
                <a:cs typeface="Calibri"/>
              </a:rPr>
              <a:t>train</a:t>
            </a:r>
            <a:r>
              <a:rPr sz="2400" b="1" spc="-7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6FAC46"/>
                </a:solidFill>
                <a:latin typeface="Calibri"/>
                <a:cs typeface="Calibri"/>
              </a:rPr>
              <a:t>data!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8ECA6-4555-0FCD-D2C9-138A99CBF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/>
                <a:latin typeface="Helvetica" pitchFamily="2" charset="0"/>
              </a:rPr>
              <a:t>Adam</a:t>
            </a:r>
            <a:endParaRPr lang="en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37A8C-A2B1-694B-0643-AD862CAD2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5323" y="1740914"/>
            <a:ext cx="9737725" cy="430887"/>
          </a:xfrm>
        </p:spPr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8BAAEA-01B3-3A29-A4F8-76E0BF0FD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990151"/>
            <a:ext cx="3446148" cy="507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28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Regularization:</a:t>
            </a:r>
            <a:r>
              <a:rPr spc="-150" dirty="0"/>
              <a:t> </a:t>
            </a:r>
            <a:r>
              <a:rPr dirty="0"/>
              <a:t>Beyond</a:t>
            </a:r>
            <a:r>
              <a:rPr spc="-150" dirty="0"/>
              <a:t> </a:t>
            </a:r>
            <a:r>
              <a:rPr spc="-35" dirty="0"/>
              <a:t>Training</a:t>
            </a:r>
            <a:r>
              <a:rPr spc="-150" dirty="0"/>
              <a:t> </a:t>
            </a:r>
            <a:r>
              <a:rPr spc="-10" dirty="0"/>
              <a:t>Error</a:t>
            </a:r>
          </a:p>
        </p:txBody>
      </p:sp>
      <p:sp>
        <p:nvSpPr>
          <p:cNvPr id="3" name="object 3"/>
          <p:cNvSpPr/>
          <p:nvPr/>
        </p:nvSpPr>
        <p:spPr>
          <a:xfrm>
            <a:off x="1907727" y="2658681"/>
            <a:ext cx="4188460" cy="567690"/>
          </a:xfrm>
          <a:custGeom>
            <a:avLst/>
            <a:gdLst/>
            <a:ahLst/>
            <a:cxnLst/>
            <a:rect l="l" t="t" r="r" b="b"/>
            <a:pathLst>
              <a:path w="4188460" h="567689">
                <a:moveTo>
                  <a:pt x="4188272" y="0"/>
                </a:moveTo>
                <a:lnTo>
                  <a:pt x="4184593" y="51000"/>
                </a:lnTo>
                <a:lnTo>
                  <a:pt x="4173984" y="99001"/>
                </a:lnTo>
                <a:lnTo>
                  <a:pt x="4157093" y="143202"/>
                </a:lnTo>
                <a:lnTo>
                  <a:pt x="4134562" y="182801"/>
                </a:lnTo>
                <a:lnTo>
                  <a:pt x="4107037" y="216997"/>
                </a:lnTo>
                <a:lnTo>
                  <a:pt x="4075164" y="244989"/>
                </a:lnTo>
                <a:lnTo>
                  <a:pt x="4039587" y="265975"/>
                </a:lnTo>
                <a:lnTo>
                  <a:pt x="4000951" y="279154"/>
                </a:lnTo>
                <a:lnTo>
                  <a:pt x="3959901" y="283726"/>
                </a:lnTo>
                <a:lnTo>
                  <a:pt x="1738030" y="283726"/>
                </a:lnTo>
                <a:lnTo>
                  <a:pt x="1696982" y="288297"/>
                </a:lnTo>
                <a:lnTo>
                  <a:pt x="1658347" y="301476"/>
                </a:lnTo>
                <a:lnTo>
                  <a:pt x="1622770" y="322462"/>
                </a:lnTo>
                <a:lnTo>
                  <a:pt x="1590897" y="350454"/>
                </a:lnTo>
                <a:lnTo>
                  <a:pt x="1563372" y="384650"/>
                </a:lnTo>
                <a:lnTo>
                  <a:pt x="1540841" y="424250"/>
                </a:lnTo>
                <a:lnTo>
                  <a:pt x="1523948" y="468450"/>
                </a:lnTo>
                <a:lnTo>
                  <a:pt x="1513340" y="516452"/>
                </a:lnTo>
                <a:lnTo>
                  <a:pt x="1509660" y="567452"/>
                </a:lnTo>
                <a:lnTo>
                  <a:pt x="1505981" y="516452"/>
                </a:lnTo>
                <a:lnTo>
                  <a:pt x="1495373" y="468450"/>
                </a:lnTo>
                <a:lnTo>
                  <a:pt x="1478482" y="424250"/>
                </a:lnTo>
                <a:lnTo>
                  <a:pt x="1455952" y="384650"/>
                </a:lnTo>
                <a:lnTo>
                  <a:pt x="1428428" y="350454"/>
                </a:lnTo>
                <a:lnTo>
                  <a:pt x="1396555" y="322462"/>
                </a:lnTo>
                <a:lnTo>
                  <a:pt x="1360978" y="301476"/>
                </a:lnTo>
                <a:lnTo>
                  <a:pt x="1322341" y="288297"/>
                </a:lnTo>
                <a:lnTo>
                  <a:pt x="1281290" y="283726"/>
                </a:lnTo>
                <a:lnTo>
                  <a:pt x="228380" y="283726"/>
                </a:lnTo>
                <a:lnTo>
                  <a:pt x="187328" y="279154"/>
                </a:lnTo>
                <a:lnTo>
                  <a:pt x="148691" y="265975"/>
                </a:lnTo>
                <a:lnTo>
                  <a:pt x="113112" y="244989"/>
                </a:lnTo>
                <a:lnTo>
                  <a:pt x="81238" y="216997"/>
                </a:lnTo>
                <a:lnTo>
                  <a:pt x="53712" y="182801"/>
                </a:lnTo>
                <a:lnTo>
                  <a:pt x="31180" y="143202"/>
                </a:lnTo>
                <a:lnTo>
                  <a:pt x="14288" y="99001"/>
                </a:lnTo>
                <a:lnTo>
                  <a:pt x="3679" y="51000"/>
                </a:lnTo>
                <a:lnTo>
                  <a:pt x="0" y="0"/>
                </a:lnTo>
              </a:path>
            </a:pathLst>
          </a:custGeom>
          <a:ln w="19050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65528" y="3340100"/>
            <a:ext cx="35731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Data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loss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Model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predictions </a:t>
            </a:r>
            <a:r>
              <a:rPr sz="2400" dirty="0">
                <a:latin typeface="Calibri"/>
                <a:cs typeface="Calibri"/>
              </a:rPr>
              <a:t>should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match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training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data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3361" y="1885848"/>
            <a:ext cx="752475" cy="423545"/>
          </a:xfrm>
          <a:custGeom>
            <a:avLst/>
            <a:gdLst/>
            <a:ahLst/>
            <a:cxnLst/>
            <a:rect l="l" t="t" r="r" b="b"/>
            <a:pathLst>
              <a:path w="752475" h="423544">
                <a:moveTo>
                  <a:pt x="616883" y="0"/>
                </a:moveTo>
                <a:lnTo>
                  <a:pt x="610856" y="17183"/>
                </a:lnTo>
                <a:lnTo>
                  <a:pt x="635371" y="27825"/>
                </a:lnTo>
                <a:lnTo>
                  <a:pt x="656454" y="42552"/>
                </a:lnTo>
                <a:lnTo>
                  <a:pt x="688319" y="84277"/>
                </a:lnTo>
                <a:lnTo>
                  <a:pt x="707075" y="140560"/>
                </a:lnTo>
                <a:lnTo>
                  <a:pt x="713325" y="209626"/>
                </a:lnTo>
                <a:lnTo>
                  <a:pt x="711756" y="246973"/>
                </a:lnTo>
                <a:lnTo>
                  <a:pt x="699197" y="311376"/>
                </a:lnTo>
                <a:lnTo>
                  <a:pt x="673997" y="361674"/>
                </a:lnTo>
                <a:lnTo>
                  <a:pt x="635656" y="395611"/>
                </a:lnTo>
                <a:lnTo>
                  <a:pt x="611525" y="406298"/>
                </a:lnTo>
                <a:lnTo>
                  <a:pt x="616883" y="423494"/>
                </a:lnTo>
                <a:lnTo>
                  <a:pt x="674651" y="396392"/>
                </a:lnTo>
                <a:lnTo>
                  <a:pt x="717123" y="349478"/>
                </a:lnTo>
                <a:lnTo>
                  <a:pt x="743240" y="286670"/>
                </a:lnTo>
                <a:lnTo>
                  <a:pt x="751946" y="211861"/>
                </a:lnTo>
                <a:lnTo>
                  <a:pt x="749788" y="173495"/>
                </a:lnTo>
                <a:lnTo>
                  <a:pt x="749763" y="173034"/>
                </a:lnTo>
                <a:lnTo>
                  <a:pt x="732294" y="104221"/>
                </a:lnTo>
                <a:lnTo>
                  <a:pt x="697649" y="48197"/>
                </a:lnTo>
                <a:lnTo>
                  <a:pt x="647586" y="11082"/>
                </a:lnTo>
                <a:lnTo>
                  <a:pt x="616883" y="0"/>
                </a:lnTo>
                <a:close/>
              </a:path>
              <a:path w="752475" h="423544">
                <a:moveTo>
                  <a:pt x="135060" y="0"/>
                </a:moveTo>
                <a:lnTo>
                  <a:pt x="77436" y="27147"/>
                </a:lnTo>
                <a:lnTo>
                  <a:pt x="34936" y="74231"/>
                </a:lnTo>
                <a:lnTo>
                  <a:pt x="8733" y="137155"/>
                </a:lnTo>
                <a:lnTo>
                  <a:pt x="125" y="209626"/>
                </a:lnTo>
                <a:lnTo>
                  <a:pt x="0" y="211861"/>
                </a:lnTo>
                <a:lnTo>
                  <a:pt x="2176" y="250766"/>
                </a:lnTo>
                <a:lnTo>
                  <a:pt x="19588" y="319574"/>
                </a:lnTo>
                <a:lnTo>
                  <a:pt x="54149" y="375413"/>
                </a:lnTo>
                <a:lnTo>
                  <a:pt x="104267" y="412418"/>
                </a:lnTo>
                <a:lnTo>
                  <a:pt x="135060" y="423494"/>
                </a:lnTo>
                <a:lnTo>
                  <a:pt x="140418" y="406298"/>
                </a:lnTo>
                <a:lnTo>
                  <a:pt x="116287" y="395611"/>
                </a:lnTo>
                <a:lnTo>
                  <a:pt x="95463" y="380736"/>
                </a:lnTo>
                <a:lnTo>
                  <a:pt x="63734" y="338429"/>
                </a:lnTo>
                <a:lnTo>
                  <a:pt x="44898" y="280890"/>
                </a:lnTo>
                <a:lnTo>
                  <a:pt x="38714" y="211861"/>
                </a:lnTo>
                <a:lnTo>
                  <a:pt x="38620" y="209626"/>
                </a:lnTo>
                <a:lnTo>
                  <a:pt x="44898" y="140560"/>
                </a:lnTo>
                <a:lnTo>
                  <a:pt x="63734" y="84277"/>
                </a:lnTo>
                <a:lnTo>
                  <a:pt x="95630" y="42552"/>
                </a:lnTo>
                <a:lnTo>
                  <a:pt x="141088" y="17183"/>
                </a:lnTo>
                <a:lnTo>
                  <a:pt x="1350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16569" y="2088476"/>
            <a:ext cx="342900" cy="25400"/>
          </a:xfrm>
          <a:custGeom>
            <a:avLst/>
            <a:gdLst/>
            <a:ahLst/>
            <a:cxnLst/>
            <a:rect l="l" t="t" r="r" b="b"/>
            <a:pathLst>
              <a:path w="342900" h="25400">
                <a:moveTo>
                  <a:pt x="342900" y="0"/>
                </a:moveTo>
                <a:lnTo>
                  <a:pt x="0" y="0"/>
                </a:lnTo>
                <a:lnTo>
                  <a:pt x="0" y="25400"/>
                </a:lnTo>
                <a:lnTo>
                  <a:pt x="342900" y="254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98091" y="2062988"/>
            <a:ext cx="3606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latin typeface="Cambria Math"/>
                <a:cs typeface="Cambria Math"/>
              </a:rPr>
              <a:t>𝑁</a:t>
            </a:r>
            <a:endParaRPr sz="36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40749" y="2467356"/>
            <a:ext cx="58864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40" dirty="0">
                <a:latin typeface="Cambria Math"/>
                <a:cs typeface="Cambria Math"/>
              </a:rPr>
              <a:t>𝑖=1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93339" y="1205485"/>
            <a:ext cx="2755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5" dirty="0">
                <a:latin typeface="Cambria Math"/>
                <a:cs typeface="Cambria Math"/>
              </a:rPr>
              <a:t>𝑁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45624" y="1979677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30" dirty="0">
                <a:latin typeface="Cambria Math"/>
                <a:cs typeface="Cambria Math"/>
              </a:rPr>
              <a:t>𝑖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46335" y="1885848"/>
            <a:ext cx="2511425" cy="423545"/>
          </a:xfrm>
          <a:custGeom>
            <a:avLst/>
            <a:gdLst/>
            <a:ahLst/>
            <a:cxnLst/>
            <a:rect l="l" t="t" r="r" b="b"/>
            <a:pathLst>
              <a:path w="2511425" h="423544">
                <a:moveTo>
                  <a:pt x="141084" y="17183"/>
                </a:moveTo>
                <a:lnTo>
                  <a:pt x="135051" y="0"/>
                </a:lnTo>
                <a:lnTo>
                  <a:pt x="104343" y="11087"/>
                </a:lnTo>
                <a:lnTo>
                  <a:pt x="77431" y="27152"/>
                </a:lnTo>
                <a:lnTo>
                  <a:pt x="34937" y="74231"/>
                </a:lnTo>
                <a:lnTo>
                  <a:pt x="8724" y="137160"/>
                </a:lnTo>
                <a:lnTo>
                  <a:pt x="114" y="209626"/>
                </a:lnTo>
                <a:lnTo>
                  <a:pt x="0" y="211861"/>
                </a:lnTo>
                <a:lnTo>
                  <a:pt x="2171" y="250774"/>
                </a:lnTo>
                <a:lnTo>
                  <a:pt x="19583" y="319582"/>
                </a:lnTo>
                <a:lnTo>
                  <a:pt x="54140" y="375424"/>
                </a:lnTo>
                <a:lnTo>
                  <a:pt x="104254" y="412419"/>
                </a:lnTo>
                <a:lnTo>
                  <a:pt x="135051" y="423494"/>
                </a:lnTo>
                <a:lnTo>
                  <a:pt x="140411" y="406298"/>
                </a:lnTo>
                <a:lnTo>
                  <a:pt x="116281" y="395617"/>
                </a:lnTo>
                <a:lnTo>
                  <a:pt x="95453" y="380746"/>
                </a:lnTo>
                <a:lnTo>
                  <a:pt x="63728" y="338429"/>
                </a:lnTo>
                <a:lnTo>
                  <a:pt x="44894" y="280898"/>
                </a:lnTo>
                <a:lnTo>
                  <a:pt x="38709" y="211861"/>
                </a:lnTo>
                <a:lnTo>
                  <a:pt x="38620" y="209626"/>
                </a:lnTo>
                <a:lnTo>
                  <a:pt x="40182" y="173507"/>
                </a:lnTo>
                <a:lnTo>
                  <a:pt x="52743" y="110832"/>
                </a:lnTo>
                <a:lnTo>
                  <a:pt x="77978" y="61379"/>
                </a:lnTo>
                <a:lnTo>
                  <a:pt x="116649" y="27825"/>
                </a:lnTo>
                <a:lnTo>
                  <a:pt x="141084" y="17183"/>
                </a:lnTo>
                <a:close/>
              </a:path>
              <a:path w="2511425" h="423544">
                <a:moveTo>
                  <a:pt x="595045" y="17183"/>
                </a:moveTo>
                <a:lnTo>
                  <a:pt x="589013" y="0"/>
                </a:lnTo>
                <a:lnTo>
                  <a:pt x="558304" y="11087"/>
                </a:lnTo>
                <a:lnTo>
                  <a:pt x="531393" y="27152"/>
                </a:lnTo>
                <a:lnTo>
                  <a:pt x="488899" y="74231"/>
                </a:lnTo>
                <a:lnTo>
                  <a:pt x="462686" y="137160"/>
                </a:lnTo>
                <a:lnTo>
                  <a:pt x="454075" y="209626"/>
                </a:lnTo>
                <a:lnTo>
                  <a:pt x="453961" y="211861"/>
                </a:lnTo>
                <a:lnTo>
                  <a:pt x="456133" y="250774"/>
                </a:lnTo>
                <a:lnTo>
                  <a:pt x="473544" y="319582"/>
                </a:lnTo>
                <a:lnTo>
                  <a:pt x="508101" y="375424"/>
                </a:lnTo>
                <a:lnTo>
                  <a:pt x="558215" y="412419"/>
                </a:lnTo>
                <a:lnTo>
                  <a:pt x="589013" y="423494"/>
                </a:lnTo>
                <a:lnTo>
                  <a:pt x="594372" y="406298"/>
                </a:lnTo>
                <a:lnTo>
                  <a:pt x="570230" y="395617"/>
                </a:lnTo>
                <a:lnTo>
                  <a:pt x="549414" y="380746"/>
                </a:lnTo>
                <a:lnTo>
                  <a:pt x="517690" y="338429"/>
                </a:lnTo>
                <a:lnTo>
                  <a:pt x="498856" y="280898"/>
                </a:lnTo>
                <a:lnTo>
                  <a:pt x="492671" y="211861"/>
                </a:lnTo>
                <a:lnTo>
                  <a:pt x="492582" y="209626"/>
                </a:lnTo>
                <a:lnTo>
                  <a:pt x="494144" y="173507"/>
                </a:lnTo>
                <a:lnTo>
                  <a:pt x="506704" y="110832"/>
                </a:lnTo>
                <a:lnTo>
                  <a:pt x="531939" y="61379"/>
                </a:lnTo>
                <a:lnTo>
                  <a:pt x="570611" y="27825"/>
                </a:lnTo>
                <a:lnTo>
                  <a:pt x="595045" y="17183"/>
                </a:lnTo>
                <a:close/>
              </a:path>
              <a:path w="2511425" h="423544">
                <a:moveTo>
                  <a:pt x="1762036" y="211861"/>
                </a:moveTo>
                <a:lnTo>
                  <a:pt x="1759877" y="173507"/>
                </a:lnTo>
                <a:lnTo>
                  <a:pt x="1759851" y="173037"/>
                </a:lnTo>
                <a:lnTo>
                  <a:pt x="1753298" y="137160"/>
                </a:lnTo>
                <a:lnTo>
                  <a:pt x="1727098" y="74231"/>
                </a:lnTo>
                <a:lnTo>
                  <a:pt x="1684591" y="27152"/>
                </a:lnTo>
                <a:lnTo>
                  <a:pt x="1626971" y="0"/>
                </a:lnTo>
                <a:lnTo>
                  <a:pt x="1620939" y="17183"/>
                </a:lnTo>
                <a:lnTo>
                  <a:pt x="1645450" y="27825"/>
                </a:lnTo>
                <a:lnTo>
                  <a:pt x="1666532" y="42557"/>
                </a:lnTo>
                <a:lnTo>
                  <a:pt x="1698409" y="84277"/>
                </a:lnTo>
                <a:lnTo>
                  <a:pt x="1717154" y="140563"/>
                </a:lnTo>
                <a:lnTo>
                  <a:pt x="1723415" y="209626"/>
                </a:lnTo>
                <a:lnTo>
                  <a:pt x="1721840" y="246976"/>
                </a:lnTo>
                <a:lnTo>
                  <a:pt x="1709280" y="311378"/>
                </a:lnTo>
                <a:lnTo>
                  <a:pt x="1684083" y="361683"/>
                </a:lnTo>
                <a:lnTo>
                  <a:pt x="1645742" y="395617"/>
                </a:lnTo>
                <a:lnTo>
                  <a:pt x="1621612" y="406298"/>
                </a:lnTo>
                <a:lnTo>
                  <a:pt x="1626971" y="423494"/>
                </a:lnTo>
                <a:lnTo>
                  <a:pt x="1684731" y="396392"/>
                </a:lnTo>
                <a:lnTo>
                  <a:pt x="1727212" y="349478"/>
                </a:lnTo>
                <a:lnTo>
                  <a:pt x="1753323" y="286677"/>
                </a:lnTo>
                <a:lnTo>
                  <a:pt x="1759851" y="250774"/>
                </a:lnTo>
                <a:lnTo>
                  <a:pt x="1762036" y="211861"/>
                </a:lnTo>
                <a:close/>
              </a:path>
              <a:path w="2511425" h="423544">
                <a:moveTo>
                  <a:pt x="2511209" y="211861"/>
                </a:moveTo>
                <a:lnTo>
                  <a:pt x="2509050" y="173507"/>
                </a:lnTo>
                <a:lnTo>
                  <a:pt x="2509024" y="173037"/>
                </a:lnTo>
                <a:lnTo>
                  <a:pt x="2502471" y="137160"/>
                </a:lnTo>
                <a:lnTo>
                  <a:pt x="2476271" y="74231"/>
                </a:lnTo>
                <a:lnTo>
                  <a:pt x="2433764" y="27152"/>
                </a:lnTo>
                <a:lnTo>
                  <a:pt x="2376144" y="0"/>
                </a:lnTo>
                <a:lnTo>
                  <a:pt x="2370112" y="17183"/>
                </a:lnTo>
                <a:lnTo>
                  <a:pt x="2394623" y="27825"/>
                </a:lnTo>
                <a:lnTo>
                  <a:pt x="2415705" y="42557"/>
                </a:lnTo>
                <a:lnTo>
                  <a:pt x="2447582" y="84277"/>
                </a:lnTo>
                <a:lnTo>
                  <a:pt x="2466327" y="140563"/>
                </a:lnTo>
                <a:lnTo>
                  <a:pt x="2472588" y="209626"/>
                </a:lnTo>
                <a:lnTo>
                  <a:pt x="2471013" y="246976"/>
                </a:lnTo>
                <a:lnTo>
                  <a:pt x="2458453" y="311378"/>
                </a:lnTo>
                <a:lnTo>
                  <a:pt x="2433256" y="361683"/>
                </a:lnTo>
                <a:lnTo>
                  <a:pt x="2394915" y="395617"/>
                </a:lnTo>
                <a:lnTo>
                  <a:pt x="2370785" y="406298"/>
                </a:lnTo>
                <a:lnTo>
                  <a:pt x="2376144" y="423494"/>
                </a:lnTo>
                <a:lnTo>
                  <a:pt x="2433904" y="396392"/>
                </a:lnTo>
                <a:lnTo>
                  <a:pt x="2476385" y="349478"/>
                </a:lnTo>
                <a:lnTo>
                  <a:pt x="2502497" y="286677"/>
                </a:lnTo>
                <a:lnTo>
                  <a:pt x="2509024" y="250774"/>
                </a:lnTo>
                <a:lnTo>
                  <a:pt x="2511209" y="2118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0092" y="1758188"/>
            <a:ext cx="5647055" cy="643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3030"/>
              </a:lnSpc>
              <a:spcBef>
                <a:spcPts val="100"/>
              </a:spcBef>
              <a:tabLst>
                <a:tab pos="492759" algn="l"/>
                <a:tab pos="1261745" algn="l"/>
                <a:tab pos="1777364" algn="l"/>
                <a:tab pos="3415665" algn="l"/>
                <a:tab pos="3869690" algn="l"/>
                <a:tab pos="5067935" algn="l"/>
              </a:tabLst>
            </a:pPr>
            <a:r>
              <a:rPr sz="3600" spc="-50" dirty="0">
                <a:latin typeface="Cambria Math"/>
                <a:cs typeface="Cambria Math"/>
              </a:rPr>
              <a:t>𝐿</a:t>
            </a:r>
            <a:r>
              <a:rPr sz="3600" dirty="0">
                <a:latin typeface="Cambria Math"/>
                <a:cs typeface="Cambria Math"/>
              </a:rPr>
              <a:t>	</a:t>
            </a:r>
            <a:r>
              <a:rPr sz="3600" spc="-50" dirty="0">
                <a:latin typeface="Cambria Math"/>
                <a:cs typeface="Cambria Math"/>
              </a:rPr>
              <a:t>𝑊</a:t>
            </a:r>
            <a:r>
              <a:rPr sz="3600" dirty="0">
                <a:latin typeface="Cambria Math"/>
                <a:cs typeface="Cambria Math"/>
              </a:rPr>
              <a:t>	</a:t>
            </a:r>
            <a:r>
              <a:rPr sz="3600" spc="-50" dirty="0">
                <a:latin typeface="Cambria Math"/>
                <a:cs typeface="Cambria Math"/>
              </a:rPr>
              <a:t>=</a:t>
            </a:r>
            <a:r>
              <a:rPr sz="3600" dirty="0">
                <a:latin typeface="Cambria Math"/>
                <a:cs typeface="Cambria Math"/>
              </a:rPr>
              <a:t>	</a:t>
            </a:r>
            <a:r>
              <a:rPr sz="5400" baseline="41666" dirty="0">
                <a:latin typeface="Cambria Math"/>
                <a:cs typeface="Cambria Math"/>
              </a:rPr>
              <a:t>1</a:t>
            </a:r>
            <a:r>
              <a:rPr sz="5400" spc="254" baseline="41666" dirty="0">
                <a:latin typeface="Cambria Math"/>
                <a:cs typeface="Cambria Math"/>
              </a:rPr>
              <a:t> </a:t>
            </a:r>
            <a:r>
              <a:rPr sz="3600" spc="2275" dirty="0">
                <a:latin typeface="Cambria Math"/>
                <a:cs typeface="Cambria Math"/>
              </a:rPr>
              <a:t>&amp;</a:t>
            </a:r>
            <a:r>
              <a:rPr sz="3600" spc="-195" dirty="0">
                <a:latin typeface="Cambria Math"/>
                <a:cs typeface="Cambria Math"/>
              </a:rPr>
              <a:t> </a:t>
            </a:r>
            <a:r>
              <a:rPr sz="3600" spc="-50" dirty="0">
                <a:latin typeface="Cambria Math"/>
                <a:cs typeface="Cambria Math"/>
              </a:rPr>
              <a:t>𝐿</a:t>
            </a:r>
            <a:r>
              <a:rPr sz="3600" dirty="0">
                <a:latin typeface="Cambria Math"/>
                <a:cs typeface="Cambria Math"/>
              </a:rPr>
              <a:t>	</a:t>
            </a:r>
            <a:r>
              <a:rPr sz="3600" spc="-50" dirty="0">
                <a:latin typeface="Cambria Math"/>
                <a:cs typeface="Cambria Math"/>
              </a:rPr>
              <a:t>𝑓</a:t>
            </a:r>
            <a:r>
              <a:rPr sz="3600" dirty="0">
                <a:latin typeface="Cambria Math"/>
                <a:cs typeface="Cambria Math"/>
              </a:rPr>
              <a:t>	𝑥</a:t>
            </a:r>
            <a:r>
              <a:rPr sz="3600" spc="330" dirty="0">
                <a:latin typeface="Cambria Math"/>
                <a:cs typeface="Cambria Math"/>
              </a:rPr>
              <a:t> </a:t>
            </a:r>
            <a:r>
              <a:rPr sz="3600" dirty="0">
                <a:latin typeface="Cambria Math"/>
                <a:cs typeface="Cambria Math"/>
              </a:rPr>
              <a:t>,</a:t>
            </a:r>
            <a:r>
              <a:rPr sz="3600" spc="-195" dirty="0">
                <a:latin typeface="Cambria Math"/>
                <a:cs typeface="Cambria Math"/>
              </a:rPr>
              <a:t> </a:t>
            </a:r>
            <a:r>
              <a:rPr sz="3600" spc="-50" dirty="0">
                <a:latin typeface="Cambria Math"/>
                <a:cs typeface="Cambria Math"/>
              </a:rPr>
              <a:t>𝑊</a:t>
            </a:r>
            <a:r>
              <a:rPr sz="3600" dirty="0">
                <a:latin typeface="Cambria Math"/>
                <a:cs typeface="Cambria Math"/>
              </a:rPr>
              <a:t>	,</a:t>
            </a:r>
            <a:r>
              <a:rPr sz="3600" spc="-195" dirty="0">
                <a:latin typeface="Cambria Math"/>
                <a:cs typeface="Cambria Math"/>
              </a:rPr>
              <a:t> </a:t>
            </a:r>
            <a:r>
              <a:rPr sz="3600" spc="-50" dirty="0">
                <a:latin typeface="Cambria Math"/>
                <a:cs typeface="Cambria Math"/>
              </a:rPr>
              <a:t>𝑦</a:t>
            </a:r>
            <a:endParaRPr sz="3600">
              <a:latin typeface="Cambria Math"/>
              <a:cs typeface="Cambria Math"/>
            </a:endParaRPr>
          </a:p>
          <a:p>
            <a:pPr marR="43180" algn="r">
              <a:lnSpc>
                <a:spcPts val="1830"/>
              </a:lnSpc>
              <a:tabLst>
                <a:tab pos="1371600" algn="l"/>
              </a:tabLst>
            </a:pPr>
            <a:r>
              <a:rPr sz="2600" spc="30" dirty="0">
                <a:latin typeface="Cambria Math"/>
                <a:cs typeface="Cambria Math"/>
              </a:rPr>
              <a:t>𝑖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30" dirty="0">
                <a:latin typeface="Cambria Math"/>
                <a:cs typeface="Cambria Math"/>
              </a:rPr>
              <a:t>𝑖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2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xfrm>
            <a:off x="915998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Regularization:</a:t>
            </a:r>
            <a:r>
              <a:rPr spc="-150" dirty="0"/>
              <a:t> </a:t>
            </a:r>
            <a:r>
              <a:rPr dirty="0"/>
              <a:t>Beyond</a:t>
            </a:r>
            <a:r>
              <a:rPr spc="-150" dirty="0"/>
              <a:t> </a:t>
            </a:r>
            <a:r>
              <a:rPr spc="-35" dirty="0"/>
              <a:t>Training</a:t>
            </a:r>
            <a:r>
              <a:rPr spc="-150" dirty="0"/>
              <a:t> </a:t>
            </a:r>
            <a:r>
              <a:rPr spc="-10" dirty="0"/>
              <a:t>Error</a:t>
            </a:r>
          </a:p>
        </p:txBody>
      </p:sp>
      <p:sp>
        <p:nvSpPr>
          <p:cNvPr id="3" name="object 3"/>
          <p:cNvSpPr/>
          <p:nvPr/>
        </p:nvSpPr>
        <p:spPr>
          <a:xfrm>
            <a:off x="1907727" y="2658681"/>
            <a:ext cx="4188460" cy="567690"/>
          </a:xfrm>
          <a:custGeom>
            <a:avLst/>
            <a:gdLst/>
            <a:ahLst/>
            <a:cxnLst/>
            <a:rect l="l" t="t" r="r" b="b"/>
            <a:pathLst>
              <a:path w="4188460" h="567689">
                <a:moveTo>
                  <a:pt x="4188272" y="0"/>
                </a:moveTo>
                <a:lnTo>
                  <a:pt x="4184593" y="51000"/>
                </a:lnTo>
                <a:lnTo>
                  <a:pt x="4173984" y="99001"/>
                </a:lnTo>
                <a:lnTo>
                  <a:pt x="4157093" y="143202"/>
                </a:lnTo>
                <a:lnTo>
                  <a:pt x="4134562" y="182801"/>
                </a:lnTo>
                <a:lnTo>
                  <a:pt x="4107037" y="216997"/>
                </a:lnTo>
                <a:lnTo>
                  <a:pt x="4075164" y="244989"/>
                </a:lnTo>
                <a:lnTo>
                  <a:pt x="4039587" y="265975"/>
                </a:lnTo>
                <a:lnTo>
                  <a:pt x="4000951" y="279154"/>
                </a:lnTo>
                <a:lnTo>
                  <a:pt x="3959901" y="283726"/>
                </a:lnTo>
                <a:lnTo>
                  <a:pt x="1738030" y="283726"/>
                </a:lnTo>
                <a:lnTo>
                  <a:pt x="1696982" y="288297"/>
                </a:lnTo>
                <a:lnTo>
                  <a:pt x="1658347" y="301476"/>
                </a:lnTo>
                <a:lnTo>
                  <a:pt x="1622770" y="322462"/>
                </a:lnTo>
                <a:lnTo>
                  <a:pt x="1590897" y="350454"/>
                </a:lnTo>
                <a:lnTo>
                  <a:pt x="1563372" y="384650"/>
                </a:lnTo>
                <a:lnTo>
                  <a:pt x="1540841" y="424250"/>
                </a:lnTo>
                <a:lnTo>
                  <a:pt x="1523948" y="468450"/>
                </a:lnTo>
                <a:lnTo>
                  <a:pt x="1513340" y="516452"/>
                </a:lnTo>
                <a:lnTo>
                  <a:pt x="1509660" y="567452"/>
                </a:lnTo>
                <a:lnTo>
                  <a:pt x="1505981" y="516452"/>
                </a:lnTo>
                <a:lnTo>
                  <a:pt x="1495373" y="468450"/>
                </a:lnTo>
                <a:lnTo>
                  <a:pt x="1478482" y="424250"/>
                </a:lnTo>
                <a:lnTo>
                  <a:pt x="1455952" y="384650"/>
                </a:lnTo>
                <a:lnTo>
                  <a:pt x="1428428" y="350454"/>
                </a:lnTo>
                <a:lnTo>
                  <a:pt x="1396555" y="322462"/>
                </a:lnTo>
                <a:lnTo>
                  <a:pt x="1360978" y="301476"/>
                </a:lnTo>
                <a:lnTo>
                  <a:pt x="1322341" y="288297"/>
                </a:lnTo>
                <a:lnTo>
                  <a:pt x="1281290" y="283726"/>
                </a:lnTo>
                <a:lnTo>
                  <a:pt x="228380" y="283726"/>
                </a:lnTo>
                <a:lnTo>
                  <a:pt x="187328" y="279154"/>
                </a:lnTo>
                <a:lnTo>
                  <a:pt x="148691" y="265975"/>
                </a:lnTo>
                <a:lnTo>
                  <a:pt x="113112" y="244989"/>
                </a:lnTo>
                <a:lnTo>
                  <a:pt x="81238" y="216997"/>
                </a:lnTo>
                <a:lnTo>
                  <a:pt x="53712" y="182801"/>
                </a:lnTo>
                <a:lnTo>
                  <a:pt x="31180" y="143202"/>
                </a:lnTo>
                <a:lnTo>
                  <a:pt x="14288" y="99001"/>
                </a:lnTo>
                <a:lnTo>
                  <a:pt x="3679" y="51000"/>
                </a:lnTo>
                <a:lnTo>
                  <a:pt x="0" y="0"/>
                </a:lnTo>
              </a:path>
            </a:pathLst>
          </a:custGeom>
          <a:ln w="19050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97219" y="2658681"/>
            <a:ext cx="1385570" cy="567690"/>
          </a:xfrm>
          <a:custGeom>
            <a:avLst/>
            <a:gdLst/>
            <a:ahLst/>
            <a:cxnLst/>
            <a:rect l="l" t="t" r="r" b="b"/>
            <a:pathLst>
              <a:path w="1385570" h="567689">
                <a:moveTo>
                  <a:pt x="1385250" y="0"/>
                </a:moveTo>
                <a:lnTo>
                  <a:pt x="1381571" y="51000"/>
                </a:lnTo>
                <a:lnTo>
                  <a:pt x="1370963" y="99001"/>
                </a:lnTo>
                <a:lnTo>
                  <a:pt x="1354071" y="143202"/>
                </a:lnTo>
                <a:lnTo>
                  <a:pt x="1331540" y="182801"/>
                </a:lnTo>
                <a:lnTo>
                  <a:pt x="1304016" y="216998"/>
                </a:lnTo>
                <a:lnTo>
                  <a:pt x="1272143" y="244990"/>
                </a:lnTo>
                <a:lnTo>
                  <a:pt x="1236565" y="265976"/>
                </a:lnTo>
                <a:lnTo>
                  <a:pt x="1197929" y="279155"/>
                </a:lnTo>
                <a:lnTo>
                  <a:pt x="1156879" y="283727"/>
                </a:lnTo>
                <a:lnTo>
                  <a:pt x="920274" y="283727"/>
                </a:lnTo>
                <a:lnTo>
                  <a:pt x="879224" y="288298"/>
                </a:lnTo>
                <a:lnTo>
                  <a:pt x="840588" y="301477"/>
                </a:lnTo>
                <a:lnTo>
                  <a:pt x="805011" y="322464"/>
                </a:lnTo>
                <a:lnTo>
                  <a:pt x="773137" y="350456"/>
                </a:lnTo>
                <a:lnTo>
                  <a:pt x="745613" y="384652"/>
                </a:lnTo>
                <a:lnTo>
                  <a:pt x="723082" y="424251"/>
                </a:lnTo>
                <a:lnTo>
                  <a:pt x="706190" y="468452"/>
                </a:lnTo>
                <a:lnTo>
                  <a:pt x="695582" y="516454"/>
                </a:lnTo>
                <a:lnTo>
                  <a:pt x="691903" y="567454"/>
                </a:lnTo>
                <a:lnTo>
                  <a:pt x="688224" y="516454"/>
                </a:lnTo>
                <a:lnTo>
                  <a:pt x="677615" y="468452"/>
                </a:lnTo>
                <a:lnTo>
                  <a:pt x="660724" y="424251"/>
                </a:lnTo>
                <a:lnTo>
                  <a:pt x="638193" y="384652"/>
                </a:lnTo>
                <a:lnTo>
                  <a:pt x="610668" y="350456"/>
                </a:lnTo>
                <a:lnTo>
                  <a:pt x="578795" y="322464"/>
                </a:lnTo>
                <a:lnTo>
                  <a:pt x="543218" y="301477"/>
                </a:lnTo>
                <a:lnTo>
                  <a:pt x="504582" y="288298"/>
                </a:lnTo>
                <a:lnTo>
                  <a:pt x="463532" y="283727"/>
                </a:lnTo>
                <a:lnTo>
                  <a:pt x="228370" y="283727"/>
                </a:lnTo>
                <a:lnTo>
                  <a:pt x="187319" y="279155"/>
                </a:lnTo>
                <a:lnTo>
                  <a:pt x="148682" y="265976"/>
                </a:lnTo>
                <a:lnTo>
                  <a:pt x="113105" y="244990"/>
                </a:lnTo>
                <a:lnTo>
                  <a:pt x="81232" y="216998"/>
                </a:lnTo>
                <a:lnTo>
                  <a:pt x="53708" y="182801"/>
                </a:lnTo>
                <a:lnTo>
                  <a:pt x="31178" y="143202"/>
                </a:lnTo>
                <a:lnTo>
                  <a:pt x="14286" y="99001"/>
                </a:lnTo>
                <a:lnTo>
                  <a:pt x="3679" y="51000"/>
                </a:lnTo>
                <a:lnTo>
                  <a:pt x="0" y="0"/>
                </a:lnTo>
              </a:path>
            </a:pathLst>
          </a:custGeom>
          <a:ln w="19050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65528" y="3340100"/>
            <a:ext cx="35731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Data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loss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Model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predictions </a:t>
            </a:r>
            <a:r>
              <a:rPr sz="2400" dirty="0">
                <a:latin typeface="Calibri"/>
                <a:cs typeface="Calibri"/>
              </a:rPr>
              <a:t>should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match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training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data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26721" y="3416300"/>
            <a:ext cx="44602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Regularization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Prevent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model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doing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too</a:t>
            </a:r>
            <a:r>
              <a:rPr sz="2400" i="1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well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training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data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3140" y="1885848"/>
            <a:ext cx="752475" cy="423545"/>
          </a:xfrm>
          <a:custGeom>
            <a:avLst/>
            <a:gdLst/>
            <a:ahLst/>
            <a:cxnLst/>
            <a:rect l="l" t="t" r="r" b="b"/>
            <a:pathLst>
              <a:path w="752475" h="423544">
                <a:moveTo>
                  <a:pt x="616883" y="0"/>
                </a:moveTo>
                <a:lnTo>
                  <a:pt x="610856" y="17183"/>
                </a:lnTo>
                <a:lnTo>
                  <a:pt x="635369" y="27825"/>
                </a:lnTo>
                <a:lnTo>
                  <a:pt x="656452" y="42552"/>
                </a:lnTo>
                <a:lnTo>
                  <a:pt x="688319" y="84277"/>
                </a:lnTo>
                <a:lnTo>
                  <a:pt x="707075" y="140560"/>
                </a:lnTo>
                <a:lnTo>
                  <a:pt x="713325" y="209626"/>
                </a:lnTo>
                <a:lnTo>
                  <a:pt x="711756" y="246973"/>
                </a:lnTo>
                <a:lnTo>
                  <a:pt x="699197" y="311376"/>
                </a:lnTo>
                <a:lnTo>
                  <a:pt x="673996" y="361674"/>
                </a:lnTo>
                <a:lnTo>
                  <a:pt x="635655" y="395611"/>
                </a:lnTo>
                <a:lnTo>
                  <a:pt x="611525" y="406298"/>
                </a:lnTo>
                <a:lnTo>
                  <a:pt x="616883" y="423494"/>
                </a:lnTo>
                <a:lnTo>
                  <a:pt x="674651" y="396392"/>
                </a:lnTo>
                <a:lnTo>
                  <a:pt x="717123" y="349478"/>
                </a:lnTo>
                <a:lnTo>
                  <a:pt x="743240" y="286670"/>
                </a:lnTo>
                <a:lnTo>
                  <a:pt x="751946" y="211861"/>
                </a:lnTo>
                <a:lnTo>
                  <a:pt x="749788" y="173495"/>
                </a:lnTo>
                <a:lnTo>
                  <a:pt x="749763" y="173034"/>
                </a:lnTo>
                <a:lnTo>
                  <a:pt x="732294" y="104221"/>
                </a:lnTo>
                <a:lnTo>
                  <a:pt x="697649" y="48197"/>
                </a:lnTo>
                <a:lnTo>
                  <a:pt x="647586" y="11082"/>
                </a:lnTo>
                <a:lnTo>
                  <a:pt x="616883" y="0"/>
                </a:lnTo>
                <a:close/>
              </a:path>
              <a:path w="752475" h="423544">
                <a:moveTo>
                  <a:pt x="135060" y="0"/>
                </a:moveTo>
                <a:lnTo>
                  <a:pt x="77436" y="27147"/>
                </a:lnTo>
                <a:lnTo>
                  <a:pt x="34936" y="74231"/>
                </a:lnTo>
                <a:lnTo>
                  <a:pt x="8733" y="137155"/>
                </a:lnTo>
                <a:lnTo>
                  <a:pt x="125" y="209626"/>
                </a:lnTo>
                <a:lnTo>
                  <a:pt x="0" y="211861"/>
                </a:lnTo>
                <a:lnTo>
                  <a:pt x="2176" y="250766"/>
                </a:lnTo>
                <a:lnTo>
                  <a:pt x="19588" y="319574"/>
                </a:lnTo>
                <a:lnTo>
                  <a:pt x="54149" y="375413"/>
                </a:lnTo>
                <a:lnTo>
                  <a:pt x="104267" y="412418"/>
                </a:lnTo>
                <a:lnTo>
                  <a:pt x="135060" y="423494"/>
                </a:lnTo>
                <a:lnTo>
                  <a:pt x="140418" y="406298"/>
                </a:lnTo>
                <a:lnTo>
                  <a:pt x="116287" y="395611"/>
                </a:lnTo>
                <a:lnTo>
                  <a:pt x="95463" y="380736"/>
                </a:lnTo>
                <a:lnTo>
                  <a:pt x="63734" y="338429"/>
                </a:lnTo>
                <a:lnTo>
                  <a:pt x="44898" y="280890"/>
                </a:lnTo>
                <a:lnTo>
                  <a:pt x="38714" y="211861"/>
                </a:lnTo>
                <a:lnTo>
                  <a:pt x="38620" y="209626"/>
                </a:lnTo>
                <a:lnTo>
                  <a:pt x="44898" y="140560"/>
                </a:lnTo>
                <a:lnTo>
                  <a:pt x="63734" y="84277"/>
                </a:lnTo>
                <a:lnTo>
                  <a:pt x="95630" y="42552"/>
                </a:lnTo>
                <a:lnTo>
                  <a:pt x="141088" y="17183"/>
                </a:lnTo>
                <a:lnTo>
                  <a:pt x="1350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16569" y="2088476"/>
            <a:ext cx="342900" cy="25400"/>
          </a:xfrm>
          <a:custGeom>
            <a:avLst/>
            <a:gdLst/>
            <a:ahLst/>
            <a:cxnLst/>
            <a:rect l="l" t="t" r="r" b="b"/>
            <a:pathLst>
              <a:path w="342900" h="25400">
                <a:moveTo>
                  <a:pt x="342900" y="0"/>
                </a:moveTo>
                <a:lnTo>
                  <a:pt x="0" y="0"/>
                </a:lnTo>
                <a:lnTo>
                  <a:pt x="0" y="25400"/>
                </a:lnTo>
                <a:lnTo>
                  <a:pt x="342900" y="254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07870" y="2062988"/>
            <a:ext cx="3606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latin typeface="Cambria Math"/>
                <a:cs typeface="Cambria Math"/>
              </a:rPr>
              <a:t>𝑁</a:t>
            </a:r>
            <a:endParaRPr sz="36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50528" y="2467356"/>
            <a:ext cx="58864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40" dirty="0">
                <a:latin typeface="Cambria Math"/>
                <a:cs typeface="Cambria Math"/>
              </a:rPr>
              <a:t>𝑖=1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03119" y="1205485"/>
            <a:ext cx="2755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5" dirty="0">
                <a:latin typeface="Cambria Math"/>
                <a:cs typeface="Cambria Math"/>
              </a:rPr>
              <a:t>𝑁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55403" y="1979677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30" dirty="0">
                <a:latin typeface="Cambria Math"/>
                <a:cs typeface="Cambria Math"/>
              </a:rPr>
              <a:t>𝑖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56114" y="1885848"/>
            <a:ext cx="2511425" cy="423545"/>
          </a:xfrm>
          <a:custGeom>
            <a:avLst/>
            <a:gdLst/>
            <a:ahLst/>
            <a:cxnLst/>
            <a:rect l="l" t="t" r="r" b="b"/>
            <a:pathLst>
              <a:path w="2511425" h="423544">
                <a:moveTo>
                  <a:pt x="141084" y="17183"/>
                </a:moveTo>
                <a:lnTo>
                  <a:pt x="135051" y="0"/>
                </a:lnTo>
                <a:lnTo>
                  <a:pt x="104343" y="11087"/>
                </a:lnTo>
                <a:lnTo>
                  <a:pt x="77431" y="27152"/>
                </a:lnTo>
                <a:lnTo>
                  <a:pt x="34937" y="74231"/>
                </a:lnTo>
                <a:lnTo>
                  <a:pt x="8724" y="137160"/>
                </a:lnTo>
                <a:lnTo>
                  <a:pt x="114" y="209626"/>
                </a:lnTo>
                <a:lnTo>
                  <a:pt x="0" y="211861"/>
                </a:lnTo>
                <a:lnTo>
                  <a:pt x="2171" y="250774"/>
                </a:lnTo>
                <a:lnTo>
                  <a:pt x="19583" y="319582"/>
                </a:lnTo>
                <a:lnTo>
                  <a:pt x="54140" y="375424"/>
                </a:lnTo>
                <a:lnTo>
                  <a:pt x="104254" y="412419"/>
                </a:lnTo>
                <a:lnTo>
                  <a:pt x="135051" y="423494"/>
                </a:lnTo>
                <a:lnTo>
                  <a:pt x="140411" y="406298"/>
                </a:lnTo>
                <a:lnTo>
                  <a:pt x="116268" y="395617"/>
                </a:lnTo>
                <a:lnTo>
                  <a:pt x="95453" y="380746"/>
                </a:lnTo>
                <a:lnTo>
                  <a:pt x="63728" y="338429"/>
                </a:lnTo>
                <a:lnTo>
                  <a:pt x="44894" y="280898"/>
                </a:lnTo>
                <a:lnTo>
                  <a:pt x="38709" y="211861"/>
                </a:lnTo>
                <a:lnTo>
                  <a:pt x="38620" y="209626"/>
                </a:lnTo>
                <a:lnTo>
                  <a:pt x="40182" y="173507"/>
                </a:lnTo>
                <a:lnTo>
                  <a:pt x="52743" y="110832"/>
                </a:lnTo>
                <a:lnTo>
                  <a:pt x="77978" y="61379"/>
                </a:lnTo>
                <a:lnTo>
                  <a:pt x="116649" y="27825"/>
                </a:lnTo>
                <a:lnTo>
                  <a:pt x="141084" y="17183"/>
                </a:lnTo>
                <a:close/>
              </a:path>
              <a:path w="2511425" h="423544">
                <a:moveTo>
                  <a:pt x="595045" y="17183"/>
                </a:moveTo>
                <a:lnTo>
                  <a:pt x="589013" y="0"/>
                </a:lnTo>
                <a:lnTo>
                  <a:pt x="558304" y="11087"/>
                </a:lnTo>
                <a:lnTo>
                  <a:pt x="531393" y="27152"/>
                </a:lnTo>
                <a:lnTo>
                  <a:pt x="488899" y="74231"/>
                </a:lnTo>
                <a:lnTo>
                  <a:pt x="462686" y="137160"/>
                </a:lnTo>
                <a:lnTo>
                  <a:pt x="454075" y="209626"/>
                </a:lnTo>
                <a:lnTo>
                  <a:pt x="453961" y="211861"/>
                </a:lnTo>
                <a:lnTo>
                  <a:pt x="456133" y="250774"/>
                </a:lnTo>
                <a:lnTo>
                  <a:pt x="473544" y="319582"/>
                </a:lnTo>
                <a:lnTo>
                  <a:pt x="508101" y="375424"/>
                </a:lnTo>
                <a:lnTo>
                  <a:pt x="558215" y="412419"/>
                </a:lnTo>
                <a:lnTo>
                  <a:pt x="589013" y="423494"/>
                </a:lnTo>
                <a:lnTo>
                  <a:pt x="594372" y="406298"/>
                </a:lnTo>
                <a:lnTo>
                  <a:pt x="570230" y="395617"/>
                </a:lnTo>
                <a:lnTo>
                  <a:pt x="549414" y="380746"/>
                </a:lnTo>
                <a:lnTo>
                  <a:pt x="517690" y="338429"/>
                </a:lnTo>
                <a:lnTo>
                  <a:pt x="498856" y="280898"/>
                </a:lnTo>
                <a:lnTo>
                  <a:pt x="492671" y="211861"/>
                </a:lnTo>
                <a:lnTo>
                  <a:pt x="492582" y="209626"/>
                </a:lnTo>
                <a:lnTo>
                  <a:pt x="494144" y="173507"/>
                </a:lnTo>
                <a:lnTo>
                  <a:pt x="506704" y="110832"/>
                </a:lnTo>
                <a:lnTo>
                  <a:pt x="531939" y="61379"/>
                </a:lnTo>
                <a:lnTo>
                  <a:pt x="570611" y="27825"/>
                </a:lnTo>
                <a:lnTo>
                  <a:pt x="595045" y="17183"/>
                </a:lnTo>
                <a:close/>
              </a:path>
              <a:path w="2511425" h="423544">
                <a:moveTo>
                  <a:pt x="1762036" y="211861"/>
                </a:moveTo>
                <a:lnTo>
                  <a:pt x="1759877" y="173507"/>
                </a:lnTo>
                <a:lnTo>
                  <a:pt x="1759851" y="173037"/>
                </a:lnTo>
                <a:lnTo>
                  <a:pt x="1753298" y="137160"/>
                </a:lnTo>
                <a:lnTo>
                  <a:pt x="1727098" y="74231"/>
                </a:lnTo>
                <a:lnTo>
                  <a:pt x="1684591" y="27152"/>
                </a:lnTo>
                <a:lnTo>
                  <a:pt x="1626971" y="0"/>
                </a:lnTo>
                <a:lnTo>
                  <a:pt x="1620939" y="17183"/>
                </a:lnTo>
                <a:lnTo>
                  <a:pt x="1645450" y="27825"/>
                </a:lnTo>
                <a:lnTo>
                  <a:pt x="1666532" y="42557"/>
                </a:lnTo>
                <a:lnTo>
                  <a:pt x="1698409" y="84277"/>
                </a:lnTo>
                <a:lnTo>
                  <a:pt x="1717154" y="140563"/>
                </a:lnTo>
                <a:lnTo>
                  <a:pt x="1723415" y="209626"/>
                </a:lnTo>
                <a:lnTo>
                  <a:pt x="1721840" y="246976"/>
                </a:lnTo>
                <a:lnTo>
                  <a:pt x="1709280" y="311378"/>
                </a:lnTo>
                <a:lnTo>
                  <a:pt x="1684083" y="361683"/>
                </a:lnTo>
                <a:lnTo>
                  <a:pt x="1645742" y="395617"/>
                </a:lnTo>
                <a:lnTo>
                  <a:pt x="1621612" y="406298"/>
                </a:lnTo>
                <a:lnTo>
                  <a:pt x="1626971" y="423494"/>
                </a:lnTo>
                <a:lnTo>
                  <a:pt x="1684731" y="396392"/>
                </a:lnTo>
                <a:lnTo>
                  <a:pt x="1727212" y="349478"/>
                </a:lnTo>
                <a:lnTo>
                  <a:pt x="1753323" y="286677"/>
                </a:lnTo>
                <a:lnTo>
                  <a:pt x="1759851" y="250774"/>
                </a:lnTo>
                <a:lnTo>
                  <a:pt x="1762036" y="211861"/>
                </a:lnTo>
                <a:close/>
              </a:path>
              <a:path w="2511425" h="423544">
                <a:moveTo>
                  <a:pt x="2511209" y="211861"/>
                </a:moveTo>
                <a:lnTo>
                  <a:pt x="2509050" y="173507"/>
                </a:lnTo>
                <a:lnTo>
                  <a:pt x="2509024" y="173037"/>
                </a:lnTo>
                <a:lnTo>
                  <a:pt x="2502471" y="137160"/>
                </a:lnTo>
                <a:lnTo>
                  <a:pt x="2476271" y="74231"/>
                </a:lnTo>
                <a:lnTo>
                  <a:pt x="2433764" y="27152"/>
                </a:lnTo>
                <a:lnTo>
                  <a:pt x="2376144" y="0"/>
                </a:lnTo>
                <a:lnTo>
                  <a:pt x="2370112" y="17183"/>
                </a:lnTo>
                <a:lnTo>
                  <a:pt x="2394623" y="27825"/>
                </a:lnTo>
                <a:lnTo>
                  <a:pt x="2415705" y="42557"/>
                </a:lnTo>
                <a:lnTo>
                  <a:pt x="2447582" y="84277"/>
                </a:lnTo>
                <a:lnTo>
                  <a:pt x="2466327" y="140563"/>
                </a:lnTo>
                <a:lnTo>
                  <a:pt x="2472588" y="209626"/>
                </a:lnTo>
                <a:lnTo>
                  <a:pt x="2471013" y="246976"/>
                </a:lnTo>
                <a:lnTo>
                  <a:pt x="2458453" y="311378"/>
                </a:lnTo>
                <a:lnTo>
                  <a:pt x="2433256" y="361683"/>
                </a:lnTo>
                <a:lnTo>
                  <a:pt x="2394915" y="395617"/>
                </a:lnTo>
                <a:lnTo>
                  <a:pt x="2370785" y="406298"/>
                </a:lnTo>
                <a:lnTo>
                  <a:pt x="2376144" y="423494"/>
                </a:lnTo>
                <a:lnTo>
                  <a:pt x="2433904" y="396392"/>
                </a:lnTo>
                <a:lnTo>
                  <a:pt x="2476385" y="349478"/>
                </a:lnTo>
                <a:lnTo>
                  <a:pt x="2502497" y="286677"/>
                </a:lnTo>
                <a:lnTo>
                  <a:pt x="2509024" y="250774"/>
                </a:lnTo>
                <a:lnTo>
                  <a:pt x="2511209" y="2118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32637" y="1885848"/>
            <a:ext cx="752475" cy="423545"/>
          </a:xfrm>
          <a:custGeom>
            <a:avLst/>
            <a:gdLst/>
            <a:ahLst/>
            <a:cxnLst/>
            <a:rect l="l" t="t" r="r" b="b"/>
            <a:pathLst>
              <a:path w="752475" h="423544">
                <a:moveTo>
                  <a:pt x="616877" y="0"/>
                </a:moveTo>
                <a:lnTo>
                  <a:pt x="610844" y="17183"/>
                </a:lnTo>
                <a:lnTo>
                  <a:pt x="635361" y="27825"/>
                </a:lnTo>
                <a:lnTo>
                  <a:pt x="656447" y="42552"/>
                </a:lnTo>
                <a:lnTo>
                  <a:pt x="688314" y="84277"/>
                </a:lnTo>
                <a:lnTo>
                  <a:pt x="707070" y="140560"/>
                </a:lnTo>
                <a:lnTo>
                  <a:pt x="713320" y="209626"/>
                </a:lnTo>
                <a:lnTo>
                  <a:pt x="711751" y="246973"/>
                </a:lnTo>
                <a:lnTo>
                  <a:pt x="699192" y="311376"/>
                </a:lnTo>
                <a:lnTo>
                  <a:pt x="673991" y="361674"/>
                </a:lnTo>
                <a:lnTo>
                  <a:pt x="635649" y="395611"/>
                </a:lnTo>
                <a:lnTo>
                  <a:pt x="611517" y="406298"/>
                </a:lnTo>
                <a:lnTo>
                  <a:pt x="616877" y="423494"/>
                </a:lnTo>
                <a:lnTo>
                  <a:pt x="674641" y="396392"/>
                </a:lnTo>
                <a:lnTo>
                  <a:pt x="717118" y="349478"/>
                </a:lnTo>
                <a:lnTo>
                  <a:pt x="743235" y="286670"/>
                </a:lnTo>
                <a:lnTo>
                  <a:pt x="751941" y="211861"/>
                </a:lnTo>
                <a:lnTo>
                  <a:pt x="749783" y="173495"/>
                </a:lnTo>
                <a:lnTo>
                  <a:pt x="732289" y="104221"/>
                </a:lnTo>
                <a:lnTo>
                  <a:pt x="697644" y="48197"/>
                </a:lnTo>
                <a:lnTo>
                  <a:pt x="647580" y="11082"/>
                </a:lnTo>
                <a:lnTo>
                  <a:pt x="616877" y="0"/>
                </a:lnTo>
                <a:close/>
              </a:path>
              <a:path w="752475" h="423544">
                <a:moveTo>
                  <a:pt x="135051" y="0"/>
                </a:moveTo>
                <a:lnTo>
                  <a:pt x="77431" y="27147"/>
                </a:lnTo>
                <a:lnTo>
                  <a:pt x="34937" y="74231"/>
                </a:lnTo>
                <a:lnTo>
                  <a:pt x="8734" y="137155"/>
                </a:lnTo>
                <a:lnTo>
                  <a:pt x="125" y="209626"/>
                </a:lnTo>
                <a:lnTo>
                  <a:pt x="0" y="211861"/>
                </a:lnTo>
                <a:lnTo>
                  <a:pt x="2176" y="250766"/>
                </a:lnTo>
                <a:lnTo>
                  <a:pt x="19588" y="319574"/>
                </a:lnTo>
                <a:lnTo>
                  <a:pt x="54147" y="375413"/>
                </a:lnTo>
                <a:lnTo>
                  <a:pt x="104262" y="412418"/>
                </a:lnTo>
                <a:lnTo>
                  <a:pt x="135051" y="423494"/>
                </a:lnTo>
                <a:lnTo>
                  <a:pt x="140411" y="406298"/>
                </a:lnTo>
                <a:lnTo>
                  <a:pt x="116279" y="395611"/>
                </a:lnTo>
                <a:lnTo>
                  <a:pt x="95454" y="380736"/>
                </a:lnTo>
                <a:lnTo>
                  <a:pt x="63728" y="338429"/>
                </a:lnTo>
                <a:lnTo>
                  <a:pt x="44897" y="280890"/>
                </a:lnTo>
                <a:lnTo>
                  <a:pt x="38714" y="211861"/>
                </a:lnTo>
                <a:lnTo>
                  <a:pt x="38620" y="209626"/>
                </a:lnTo>
                <a:lnTo>
                  <a:pt x="44897" y="140560"/>
                </a:lnTo>
                <a:lnTo>
                  <a:pt x="63728" y="84277"/>
                </a:lnTo>
                <a:lnTo>
                  <a:pt x="95624" y="42552"/>
                </a:lnTo>
                <a:lnTo>
                  <a:pt x="141084" y="17183"/>
                </a:lnTo>
                <a:lnTo>
                  <a:pt x="1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9871" y="1758188"/>
            <a:ext cx="7577455" cy="643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3030"/>
              </a:lnSpc>
              <a:spcBef>
                <a:spcPts val="100"/>
              </a:spcBef>
              <a:tabLst>
                <a:tab pos="492759" algn="l"/>
                <a:tab pos="1261745" algn="l"/>
                <a:tab pos="1777364" algn="l"/>
                <a:tab pos="3415665" algn="l"/>
                <a:tab pos="3869690" algn="l"/>
                <a:tab pos="5067935" algn="l"/>
                <a:tab pos="5918835" algn="l"/>
                <a:tab pos="7091680" algn="l"/>
              </a:tabLst>
            </a:pPr>
            <a:r>
              <a:rPr sz="3600" spc="-50" dirty="0">
                <a:latin typeface="Cambria Math"/>
                <a:cs typeface="Cambria Math"/>
              </a:rPr>
              <a:t>𝐿</a:t>
            </a:r>
            <a:r>
              <a:rPr sz="3600" dirty="0">
                <a:latin typeface="Cambria Math"/>
                <a:cs typeface="Cambria Math"/>
              </a:rPr>
              <a:t>	</a:t>
            </a:r>
            <a:r>
              <a:rPr sz="3600" spc="-50" dirty="0">
                <a:latin typeface="Cambria Math"/>
                <a:cs typeface="Cambria Math"/>
              </a:rPr>
              <a:t>𝑊</a:t>
            </a:r>
            <a:r>
              <a:rPr sz="3600" dirty="0">
                <a:latin typeface="Cambria Math"/>
                <a:cs typeface="Cambria Math"/>
              </a:rPr>
              <a:t>	</a:t>
            </a:r>
            <a:r>
              <a:rPr sz="3600" spc="-50" dirty="0">
                <a:latin typeface="Cambria Math"/>
                <a:cs typeface="Cambria Math"/>
              </a:rPr>
              <a:t>=</a:t>
            </a:r>
            <a:r>
              <a:rPr sz="3600" dirty="0">
                <a:latin typeface="Cambria Math"/>
                <a:cs typeface="Cambria Math"/>
              </a:rPr>
              <a:t>	</a:t>
            </a:r>
            <a:r>
              <a:rPr sz="5400" baseline="41666" dirty="0">
                <a:latin typeface="Cambria Math"/>
                <a:cs typeface="Cambria Math"/>
              </a:rPr>
              <a:t>1</a:t>
            </a:r>
            <a:r>
              <a:rPr sz="5400" spc="254" baseline="41666" dirty="0">
                <a:latin typeface="Cambria Math"/>
                <a:cs typeface="Cambria Math"/>
              </a:rPr>
              <a:t> </a:t>
            </a:r>
            <a:r>
              <a:rPr sz="3600" spc="2275" dirty="0">
                <a:latin typeface="Cambria Math"/>
                <a:cs typeface="Cambria Math"/>
              </a:rPr>
              <a:t>&amp;</a:t>
            </a:r>
            <a:r>
              <a:rPr sz="3600" spc="-195" dirty="0">
                <a:latin typeface="Cambria Math"/>
                <a:cs typeface="Cambria Math"/>
              </a:rPr>
              <a:t> </a:t>
            </a:r>
            <a:r>
              <a:rPr sz="3600" spc="-50" dirty="0">
                <a:latin typeface="Cambria Math"/>
                <a:cs typeface="Cambria Math"/>
              </a:rPr>
              <a:t>𝐿</a:t>
            </a:r>
            <a:r>
              <a:rPr sz="3600" dirty="0">
                <a:latin typeface="Cambria Math"/>
                <a:cs typeface="Cambria Math"/>
              </a:rPr>
              <a:t>	</a:t>
            </a:r>
            <a:r>
              <a:rPr sz="3600" spc="-50" dirty="0">
                <a:latin typeface="Cambria Math"/>
                <a:cs typeface="Cambria Math"/>
              </a:rPr>
              <a:t>𝑓</a:t>
            </a:r>
            <a:r>
              <a:rPr sz="3600" dirty="0">
                <a:latin typeface="Cambria Math"/>
                <a:cs typeface="Cambria Math"/>
              </a:rPr>
              <a:t>	𝑥</a:t>
            </a:r>
            <a:r>
              <a:rPr sz="3600" spc="330" dirty="0">
                <a:latin typeface="Cambria Math"/>
                <a:cs typeface="Cambria Math"/>
              </a:rPr>
              <a:t> </a:t>
            </a:r>
            <a:r>
              <a:rPr sz="3600" dirty="0">
                <a:latin typeface="Cambria Math"/>
                <a:cs typeface="Cambria Math"/>
              </a:rPr>
              <a:t>,</a:t>
            </a:r>
            <a:r>
              <a:rPr sz="3600" spc="-195" dirty="0">
                <a:latin typeface="Cambria Math"/>
                <a:cs typeface="Cambria Math"/>
              </a:rPr>
              <a:t> </a:t>
            </a:r>
            <a:r>
              <a:rPr sz="3600" spc="-50" dirty="0">
                <a:latin typeface="Cambria Math"/>
                <a:cs typeface="Cambria Math"/>
              </a:rPr>
              <a:t>𝑊</a:t>
            </a:r>
            <a:r>
              <a:rPr sz="3600" dirty="0">
                <a:latin typeface="Cambria Math"/>
                <a:cs typeface="Cambria Math"/>
              </a:rPr>
              <a:t>	,</a:t>
            </a:r>
            <a:r>
              <a:rPr sz="3600" spc="-195" dirty="0">
                <a:latin typeface="Cambria Math"/>
                <a:cs typeface="Cambria Math"/>
              </a:rPr>
              <a:t> </a:t>
            </a:r>
            <a:r>
              <a:rPr sz="3600" spc="-50" dirty="0">
                <a:latin typeface="Cambria Math"/>
                <a:cs typeface="Cambria Math"/>
              </a:rPr>
              <a:t>𝑦</a:t>
            </a:r>
            <a:r>
              <a:rPr sz="3600" dirty="0">
                <a:latin typeface="Cambria Math"/>
                <a:cs typeface="Cambria Math"/>
              </a:rPr>
              <a:t>	+</a:t>
            </a:r>
            <a:r>
              <a:rPr sz="3600" spc="-5" dirty="0">
                <a:latin typeface="Cambria Math"/>
                <a:cs typeface="Cambria Math"/>
              </a:rPr>
              <a:t> </a:t>
            </a:r>
            <a:r>
              <a:rPr sz="3600" spc="-25" dirty="0">
                <a:latin typeface="Cambria Math"/>
                <a:cs typeface="Cambria Math"/>
              </a:rPr>
              <a:t>𝜆𝑅</a:t>
            </a:r>
            <a:r>
              <a:rPr sz="3600" dirty="0">
                <a:latin typeface="Cambria Math"/>
                <a:cs typeface="Cambria Math"/>
              </a:rPr>
              <a:t>	</a:t>
            </a:r>
            <a:r>
              <a:rPr sz="3600" spc="-50" dirty="0">
                <a:latin typeface="Cambria Math"/>
                <a:cs typeface="Cambria Math"/>
              </a:rPr>
              <a:t>𝑊</a:t>
            </a:r>
            <a:endParaRPr sz="3600">
              <a:latin typeface="Cambria Math"/>
              <a:cs typeface="Cambria Math"/>
            </a:endParaRPr>
          </a:p>
          <a:p>
            <a:pPr marL="4107815">
              <a:lnSpc>
                <a:spcPts val="1830"/>
              </a:lnSpc>
              <a:tabLst>
                <a:tab pos="5479415" algn="l"/>
              </a:tabLst>
            </a:pPr>
            <a:r>
              <a:rPr sz="2600" spc="30" dirty="0">
                <a:latin typeface="Cambria Math"/>
                <a:cs typeface="Cambria Math"/>
              </a:rPr>
              <a:t>𝑖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30" dirty="0">
                <a:latin typeface="Cambria Math"/>
                <a:cs typeface="Cambria Math"/>
              </a:rPr>
              <a:t>𝑖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2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xfrm>
            <a:off x="915998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16" name="object 16"/>
          <p:cNvSpPr txBox="1"/>
          <p:nvPr/>
        </p:nvSpPr>
        <p:spPr>
          <a:xfrm>
            <a:off x="8912517" y="1654555"/>
            <a:ext cx="2742565" cy="1113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8800"/>
              </a:lnSpc>
              <a:spcBef>
                <a:spcPts val="135"/>
              </a:spcBef>
            </a:pPr>
            <a:r>
              <a:rPr sz="2400" dirty="0">
                <a:latin typeface="Cambria Math"/>
                <a:cs typeface="Cambria Math"/>
              </a:rPr>
              <a:t>𝜆</a:t>
            </a:r>
            <a:r>
              <a:rPr sz="2400" spc="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hyperparameter </a:t>
            </a:r>
            <a:r>
              <a:rPr sz="2400" dirty="0">
                <a:latin typeface="Calibri"/>
                <a:cs typeface="Calibri"/>
              </a:rPr>
              <a:t>giving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regularization strength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Regularization:</a:t>
            </a:r>
            <a:r>
              <a:rPr spc="-145" dirty="0"/>
              <a:t> </a:t>
            </a:r>
            <a:r>
              <a:rPr spc="-20" dirty="0"/>
              <a:t>Prefer</a:t>
            </a:r>
            <a:r>
              <a:rPr spc="-140" dirty="0"/>
              <a:t> </a:t>
            </a:r>
            <a:r>
              <a:rPr dirty="0"/>
              <a:t>Simpler</a:t>
            </a:r>
            <a:r>
              <a:rPr spc="-145" dirty="0"/>
              <a:t> </a:t>
            </a:r>
            <a:r>
              <a:rPr spc="-10" dirty="0"/>
              <a:t>Models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156716"/>
            <a:ext cx="85521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Example</a:t>
            </a:r>
            <a:r>
              <a:rPr sz="2600" dirty="0">
                <a:latin typeface="Calibri"/>
                <a:cs typeface="Calibri"/>
              </a:rPr>
              <a:t>: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Linear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classifier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1D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inputs,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2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classes,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softmax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loss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1539" y="1790700"/>
            <a:ext cx="307784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420620" algn="l"/>
              </a:tabLst>
            </a:pPr>
            <a:r>
              <a:rPr sz="2600" dirty="0">
                <a:latin typeface="Cambria Math"/>
                <a:cs typeface="Cambria Math"/>
              </a:rPr>
              <a:t>𝑠</a:t>
            </a:r>
            <a:r>
              <a:rPr sz="2850" baseline="-16081" dirty="0">
                <a:latin typeface="Cambria Math"/>
                <a:cs typeface="Cambria Math"/>
              </a:rPr>
              <a:t>𝑖</a:t>
            </a:r>
            <a:r>
              <a:rPr sz="2850" spc="742" baseline="-16081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=</a:t>
            </a:r>
            <a:r>
              <a:rPr sz="2600" spc="165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𝑤</a:t>
            </a:r>
            <a:r>
              <a:rPr sz="2850" baseline="-16081" dirty="0">
                <a:latin typeface="Cambria Math"/>
                <a:cs typeface="Cambria Math"/>
              </a:rPr>
              <a:t>𝑖</a:t>
            </a:r>
            <a:r>
              <a:rPr sz="2600" dirty="0">
                <a:latin typeface="Cambria Math"/>
                <a:cs typeface="Cambria Math"/>
              </a:rPr>
              <a:t>𝑥</a:t>
            </a:r>
            <a:r>
              <a:rPr sz="2600" spc="114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+</a:t>
            </a:r>
            <a:r>
              <a:rPr sz="2600" spc="20" dirty="0">
                <a:latin typeface="Cambria Math"/>
                <a:cs typeface="Cambria Math"/>
              </a:rPr>
              <a:t> </a:t>
            </a:r>
            <a:r>
              <a:rPr sz="2600" spc="-25" dirty="0">
                <a:latin typeface="Cambria Math"/>
                <a:cs typeface="Cambria Math"/>
              </a:rPr>
              <a:t>𝑏</a:t>
            </a:r>
            <a:r>
              <a:rPr sz="2850" spc="-37" baseline="-16081" dirty="0">
                <a:latin typeface="Cambria Math"/>
                <a:cs typeface="Cambria Math"/>
              </a:rPr>
              <a:t>𝑖</a:t>
            </a:r>
            <a:r>
              <a:rPr sz="2850" baseline="-16081" dirty="0">
                <a:latin typeface="Cambria Math"/>
                <a:cs typeface="Cambria Math"/>
              </a:rPr>
              <a:t>	</a:t>
            </a:r>
            <a:r>
              <a:rPr sz="2600" dirty="0">
                <a:latin typeface="Cambria Math"/>
                <a:cs typeface="Cambria Math"/>
              </a:rPr>
              <a:t>𝑝</a:t>
            </a:r>
            <a:r>
              <a:rPr sz="2850" baseline="-16081" dirty="0">
                <a:latin typeface="Cambria Math"/>
                <a:cs typeface="Cambria Math"/>
              </a:rPr>
              <a:t>𝑖</a:t>
            </a:r>
            <a:r>
              <a:rPr sz="2850" spc="637" baseline="-16081" dirty="0">
                <a:latin typeface="Cambria Math"/>
                <a:cs typeface="Cambria Math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=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15740" y="2032254"/>
            <a:ext cx="2527300" cy="25400"/>
          </a:xfrm>
          <a:custGeom>
            <a:avLst/>
            <a:gdLst/>
            <a:ahLst/>
            <a:cxnLst/>
            <a:rect l="l" t="t" r="r" b="b"/>
            <a:pathLst>
              <a:path w="2527300" h="25400">
                <a:moveTo>
                  <a:pt x="2527300" y="0"/>
                </a:moveTo>
                <a:lnTo>
                  <a:pt x="0" y="0"/>
                </a:lnTo>
                <a:lnTo>
                  <a:pt x="0" y="25400"/>
                </a:lnTo>
                <a:lnTo>
                  <a:pt x="2527300" y="25400"/>
                </a:lnTo>
                <a:lnTo>
                  <a:pt x="2527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05678" y="1636725"/>
            <a:ext cx="466725" cy="306070"/>
          </a:xfrm>
          <a:custGeom>
            <a:avLst/>
            <a:gdLst/>
            <a:ahLst/>
            <a:cxnLst/>
            <a:rect l="l" t="t" r="r" b="b"/>
            <a:pathLst>
              <a:path w="466725" h="306069">
                <a:moveTo>
                  <a:pt x="368935" y="0"/>
                </a:moveTo>
                <a:lnTo>
                  <a:pt x="364578" y="12407"/>
                </a:lnTo>
                <a:lnTo>
                  <a:pt x="382285" y="20092"/>
                </a:lnTo>
                <a:lnTo>
                  <a:pt x="397514" y="30727"/>
                </a:lnTo>
                <a:lnTo>
                  <a:pt x="428436" y="80032"/>
                </a:lnTo>
                <a:lnTo>
                  <a:pt x="437418" y="124960"/>
                </a:lnTo>
                <a:lnTo>
                  <a:pt x="437465" y="125295"/>
                </a:lnTo>
                <a:lnTo>
                  <a:pt x="437460" y="178364"/>
                </a:lnTo>
                <a:lnTo>
                  <a:pt x="428387" y="224880"/>
                </a:lnTo>
                <a:lnTo>
                  <a:pt x="410185" y="261209"/>
                </a:lnTo>
                <a:lnTo>
                  <a:pt x="365074" y="293433"/>
                </a:lnTo>
                <a:lnTo>
                  <a:pt x="368935" y="305854"/>
                </a:lnTo>
                <a:lnTo>
                  <a:pt x="410654" y="286280"/>
                </a:lnTo>
                <a:lnTo>
                  <a:pt x="441325" y="252399"/>
                </a:lnTo>
                <a:lnTo>
                  <a:pt x="460195" y="207032"/>
                </a:lnTo>
                <a:lnTo>
                  <a:pt x="466483" y="152996"/>
                </a:lnTo>
                <a:lnTo>
                  <a:pt x="464925" y="125295"/>
                </a:lnTo>
                <a:lnTo>
                  <a:pt x="452290" y="75263"/>
                </a:lnTo>
                <a:lnTo>
                  <a:pt x="427270" y="34804"/>
                </a:lnTo>
                <a:lnTo>
                  <a:pt x="391113" y="8000"/>
                </a:lnTo>
                <a:lnTo>
                  <a:pt x="368935" y="0"/>
                </a:lnTo>
                <a:close/>
              </a:path>
              <a:path w="466725" h="306069">
                <a:moveTo>
                  <a:pt x="97548" y="0"/>
                </a:moveTo>
                <a:lnTo>
                  <a:pt x="55929" y="19602"/>
                </a:lnTo>
                <a:lnTo>
                  <a:pt x="25234" y="53606"/>
                </a:lnTo>
                <a:lnTo>
                  <a:pt x="6307" y="99048"/>
                </a:lnTo>
                <a:lnTo>
                  <a:pt x="90" y="151384"/>
                </a:lnTo>
                <a:lnTo>
                  <a:pt x="0" y="152996"/>
                </a:lnTo>
                <a:lnTo>
                  <a:pt x="1571" y="181098"/>
                </a:lnTo>
                <a:lnTo>
                  <a:pt x="14149" y="230799"/>
                </a:lnTo>
                <a:lnTo>
                  <a:pt x="39112" y="271128"/>
                </a:lnTo>
                <a:lnTo>
                  <a:pt x="75307" y="297855"/>
                </a:lnTo>
                <a:lnTo>
                  <a:pt x="97548" y="305854"/>
                </a:lnTo>
                <a:lnTo>
                  <a:pt x="101422" y="293433"/>
                </a:lnTo>
                <a:lnTo>
                  <a:pt x="83988" y="285713"/>
                </a:lnTo>
                <a:lnTo>
                  <a:pt x="68948" y="274972"/>
                </a:lnTo>
                <a:lnTo>
                  <a:pt x="46037" y="244424"/>
                </a:lnTo>
                <a:lnTo>
                  <a:pt x="32429" y="202861"/>
                </a:lnTo>
                <a:lnTo>
                  <a:pt x="27957" y="152996"/>
                </a:lnTo>
                <a:lnTo>
                  <a:pt x="27889" y="151384"/>
                </a:lnTo>
                <a:lnTo>
                  <a:pt x="32429" y="101511"/>
                </a:lnTo>
                <a:lnTo>
                  <a:pt x="46037" y="60858"/>
                </a:lnTo>
                <a:lnTo>
                  <a:pt x="84261" y="20092"/>
                </a:lnTo>
                <a:lnTo>
                  <a:pt x="101904" y="12407"/>
                </a:lnTo>
                <a:lnTo>
                  <a:pt x="975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36909" y="1540765"/>
            <a:ext cx="944244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76275" algn="l"/>
              </a:tabLst>
            </a:pPr>
            <a:r>
              <a:rPr sz="2600" spc="-25" dirty="0">
                <a:latin typeface="Cambria Math"/>
                <a:cs typeface="Cambria Math"/>
              </a:rPr>
              <a:t>exp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25" dirty="0">
                <a:latin typeface="Cambria Math"/>
                <a:cs typeface="Cambria Math"/>
              </a:rPr>
              <a:t>𝑠</a:t>
            </a:r>
            <a:r>
              <a:rPr sz="2850" spc="-37" baseline="-16081" dirty="0">
                <a:latin typeface="Cambria Math"/>
                <a:cs typeface="Cambria Math"/>
              </a:rPr>
              <a:t>𝑖</a:t>
            </a:r>
            <a:endParaRPr sz="2850" baseline="-16081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52696" y="2107577"/>
            <a:ext cx="506730" cy="306070"/>
          </a:xfrm>
          <a:custGeom>
            <a:avLst/>
            <a:gdLst/>
            <a:ahLst/>
            <a:cxnLst/>
            <a:rect l="l" t="t" r="r" b="b"/>
            <a:pathLst>
              <a:path w="506729" h="306069">
                <a:moveTo>
                  <a:pt x="408622" y="0"/>
                </a:moveTo>
                <a:lnTo>
                  <a:pt x="404266" y="12407"/>
                </a:lnTo>
                <a:lnTo>
                  <a:pt x="421973" y="20092"/>
                </a:lnTo>
                <a:lnTo>
                  <a:pt x="437202" y="30727"/>
                </a:lnTo>
                <a:lnTo>
                  <a:pt x="468123" y="80032"/>
                </a:lnTo>
                <a:lnTo>
                  <a:pt x="477105" y="124960"/>
                </a:lnTo>
                <a:lnTo>
                  <a:pt x="477153" y="125295"/>
                </a:lnTo>
                <a:lnTo>
                  <a:pt x="477148" y="178364"/>
                </a:lnTo>
                <a:lnTo>
                  <a:pt x="468075" y="224880"/>
                </a:lnTo>
                <a:lnTo>
                  <a:pt x="449872" y="261209"/>
                </a:lnTo>
                <a:lnTo>
                  <a:pt x="404761" y="293433"/>
                </a:lnTo>
                <a:lnTo>
                  <a:pt x="408622" y="305854"/>
                </a:lnTo>
                <a:lnTo>
                  <a:pt x="450341" y="286280"/>
                </a:lnTo>
                <a:lnTo>
                  <a:pt x="481012" y="252399"/>
                </a:lnTo>
                <a:lnTo>
                  <a:pt x="499883" y="207032"/>
                </a:lnTo>
                <a:lnTo>
                  <a:pt x="506171" y="152996"/>
                </a:lnTo>
                <a:lnTo>
                  <a:pt x="504613" y="125295"/>
                </a:lnTo>
                <a:lnTo>
                  <a:pt x="491978" y="75263"/>
                </a:lnTo>
                <a:lnTo>
                  <a:pt x="466958" y="34804"/>
                </a:lnTo>
                <a:lnTo>
                  <a:pt x="430801" y="8000"/>
                </a:lnTo>
                <a:lnTo>
                  <a:pt x="408622" y="0"/>
                </a:lnTo>
                <a:close/>
              </a:path>
              <a:path w="506729" h="306069">
                <a:moveTo>
                  <a:pt x="97548" y="0"/>
                </a:moveTo>
                <a:lnTo>
                  <a:pt x="55933" y="19602"/>
                </a:lnTo>
                <a:lnTo>
                  <a:pt x="25234" y="53606"/>
                </a:lnTo>
                <a:lnTo>
                  <a:pt x="6307" y="99048"/>
                </a:lnTo>
                <a:lnTo>
                  <a:pt x="90" y="151383"/>
                </a:lnTo>
                <a:lnTo>
                  <a:pt x="0" y="152996"/>
                </a:lnTo>
                <a:lnTo>
                  <a:pt x="1571" y="181098"/>
                </a:lnTo>
                <a:lnTo>
                  <a:pt x="14149" y="230799"/>
                </a:lnTo>
                <a:lnTo>
                  <a:pt x="39112" y="271128"/>
                </a:lnTo>
                <a:lnTo>
                  <a:pt x="75307" y="297855"/>
                </a:lnTo>
                <a:lnTo>
                  <a:pt x="97548" y="305854"/>
                </a:lnTo>
                <a:lnTo>
                  <a:pt x="101422" y="293433"/>
                </a:lnTo>
                <a:lnTo>
                  <a:pt x="83988" y="285713"/>
                </a:lnTo>
                <a:lnTo>
                  <a:pt x="68948" y="274972"/>
                </a:lnTo>
                <a:lnTo>
                  <a:pt x="46037" y="244424"/>
                </a:lnTo>
                <a:lnTo>
                  <a:pt x="32429" y="202861"/>
                </a:lnTo>
                <a:lnTo>
                  <a:pt x="27957" y="152996"/>
                </a:lnTo>
                <a:lnTo>
                  <a:pt x="27889" y="151383"/>
                </a:lnTo>
                <a:lnTo>
                  <a:pt x="32429" y="101511"/>
                </a:lnTo>
                <a:lnTo>
                  <a:pt x="46037" y="60858"/>
                </a:lnTo>
                <a:lnTo>
                  <a:pt x="84261" y="20092"/>
                </a:lnTo>
                <a:lnTo>
                  <a:pt x="101904" y="12407"/>
                </a:lnTo>
                <a:lnTo>
                  <a:pt x="975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11417" y="2107577"/>
            <a:ext cx="514350" cy="306070"/>
          </a:xfrm>
          <a:custGeom>
            <a:avLst/>
            <a:gdLst/>
            <a:ahLst/>
            <a:cxnLst/>
            <a:rect l="l" t="t" r="r" b="b"/>
            <a:pathLst>
              <a:path w="514350" h="306069">
                <a:moveTo>
                  <a:pt x="416242" y="0"/>
                </a:moveTo>
                <a:lnTo>
                  <a:pt x="411886" y="12407"/>
                </a:lnTo>
                <a:lnTo>
                  <a:pt x="429593" y="20092"/>
                </a:lnTo>
                <a:lnTo>
                  <a:pt x="444822" y="30727"/>
                </a:lnTo>
                <a:lnTo>
                  <a:pt x="475743" y="80032"/>
                </a:lnTo>
                <a:lnTo>
                  <a:pt x="484725" y="124960"/>
                </a:lnTo>
                <a:lnTo>
                  <a:pt x="484773" y="125295"/>
                </a:lnTo>
                <a:lnTo>
                  <a:pt x="484768" y="178364"/>
                </a:lnTo>
                <a:lnTo>
                  <a:pt x="475695" y="224880"/>
                </a:lnTo>
                <a:lnTo>
                  <a:pt x="457492" y="261209"/>
                </a:lnTo>
                <a:lnTo>
                  <a:pt x="412381" y="293433"/>
                </a:lnTo>
                <a:lnTo>
                  <a:pt x="416242" y="305854"/>
                </a:lnTo>
                <a:lnTo>
                  <a:pt x="457962" y="286280"/>
                </a:lnTo>
                <a:lnTo>
                  <a:pt x="488632" y="252399"/>
                </a:lnTo>
                <a:lnTo>
                  <a:pt x="507503" y="207032"/>
                </a:lnTo>
                <a:lnTo>
                  <a:pt x="513791" y="152996"/>
                </a:lnTo>
                <a:lnTo>
                  <a:pt x="512233" y="125295"/>
                </a:lnTo>
                <a:lnTo>
                  <a:pt x="512214" y="124960"/>
                </a:lnTo>
                <a:lnTo>
                  <a:pt x="499598" y="75263"/>
                </a:lnTo>
                <a:lnTo>
                  <a:pt x="474578" y="34804"/>
                </a:lnTo>
                <a:lnTo>
                  <a:pt x="438421" y="8000"/>
                </a:lnTo>
                <a:lnTo>
                  <a:pt x="416242" y="0"/>
                </a:lnTo>
                <a:close/>
              </a:path>
              <a:path w="514350" h="306069">
                <a:moveTo>
                  <a:pt x="97548" y="0"/>
                </a:moveTo>
                <a:lnTo>
                  <a:pt x="55929" y="19602"/>
                </a:lnTo>
                <a:lnTo>
                  <a:pt x="25234" y="53606"/>
                </a:lnTo>
                <a:lnTo>
                  <a:pt x="6307" y="99048"/>
                </a:lnTo>
                <a:lnTo>
                  <a:pt x="90" y="151383"/>
                </a:lnTo>
                <a:lnTo>
                  <a:pt x="0" y="152996"/>
                </a:lnTo>
                <a:lnTo>
                  <a:pt x="1571" y="181098"/>
                </a:lnTo>
                <a:lnTo>
                  <a:pt x="14149" y="230799"/>
                </a:lnTo>
                <a:lnTo>
                  <a:pt x="39112" y="271128"/>
                </a:lnTo>
                <a:lnTo>
                  <a:pt x="75307" y="297855"/>
                </a:lnTo>
                <a:lnTo>
                  <a:pt x="97548" y="305854"/>
                </a:lnTo>
                <a:lnTo>
                  <a:pt x="101422" y="293433"/>
                </a:lnTo>
                <a:lnTo>
                  <a:pt x="83988" y="285713"/>
                </a:lnTo>
                <a:lnTo>
                  <a:pt x="68948" y="274972"/>
                </a:lnTo>
                <a:lnTo>
                  <a:pt x="46037" y="244424"/>
                </a:lnTo>
                <a:lnTo>
                  <a:pt x="32429" y="202861"/>
                </a:lnTo>
                <a:lnTo>
                  <a:pt x="27957" y="152996"/>
                </a:lnTo>
                <a:lnTo>
                  <a:pt x="27889" y="151383"/>
                </a:lnTo>
                <a:lnTo>
                  <a:pt x="32429" y="101511"/>
                </a:lnTo>
                <a:lnTo>
                  <a:pt x="46037" y="60858"/>
                </a:lnTo>
                <a:lnTo>
                  <a:pt x="84261" y="20092"/>
                </a:lnTo>
                <a:lnTo>
                  <a:pt x="101904" y="12407"/>
                </a:lnTo>
                <a:lnTo>
                  <a:pt x="975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71226" y="2013204"/>
            <a:ext cx="248348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688975" algn="l"/>
                <a:tab pos="1189990" algn="l"/>
                <a:tab pos="2147570" algn="l"/>
              </a:tabLst>
            </a:pPr>
            <a:r>
              <a:rPr sz="2600" spc="-25" dirty="0">
                <a:latin typeface="Cambria Math"/>
                <a:cs typeface="Cambria Math"/>
              </a:rPr>
              <a:t>exp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25" dirty="0">
                <a:latin typeface="Cambria Math"/>
                <a:cs typeface="Cambria Math"/>
              </a:rPr>
              <a:t>𝑠</a:t>
            </a:r>
            <a:r>
              <a:rPr sz="2850" spc="-37" baseline="-16081" dirty="0">
                <a:latin typeface="Cambria Math"/>
                <a:cs typeface="Cambria Math"/>
              </a:rPr>
              <a:t>1</a:t>
            </a:r>
            <a:r>
              <a:rPr sz="2850" baseline="-16081" dirty="0">
                <a:latin typeface="Cambria Math"/>
                <a:cs typeface="Cambria Math"/>
              </a:rPr>
              <a:t>	</a:t>
            </a:r>
            <a:r>
              <a:rPr sz="2600" dirty="0">
                <a:latin typeface="Cambria Math"/>
                <a:cs typeface="Cambria Math"/>
              </a:rPr>
              <a:t>+</a:t>
            </a:r>
            <a:r>
              <a:rPr sz="2600" spc="-10" dirty="0">
                <a:latin typeface="Cambria Math"/>
                <a:cs typeface="Cambria Math"/>
              </a:rPr>
              <a:t> </a:t>
            </a:r>
            <a:r>
              <a:rPr sz="2600" spc="-25" dirty="0">
                <a:latin typeface="Cambria Math"/>
                <a:cs typeface="Cambria Math"/>
              </a:rPr>
              <a:t>exp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25" dirty="0">
                <a:latin typeface="Cambria Math"/>
                <a:cs typeface="Cambria Math"/>
              </a:rPr>
              <a:t>𝑠</a:t>
            </a:r>
            <a:r>
              <a:rPr sz="2850" spc="-37" baseline="-16081" dirty="0">
                <a:latin typeface="Cambria Math"/>
                <a:cs typeface="Cambria Math"/>
              </a:rPr>
              <a:t>2</a:t>
            </a:r>
            <a:endParaRPr sz="2850" baseline="-16081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99271" y="2665590"/>
            <a:ext cx="582295" cy="399415"/>
          </a:xfrm>
          <a:custGeom>
            <a:avLst/>
            <a:gdLst/>
            <a:ahLst/>
            <a:cxnLst/>
            <a:rect l="l" t="t" r="r" b="b"/>
            <a:pathLst>
              <a:path w="582294" h="399414">
                <a:moveTo>
                  <a:pt x="477113" y="0"/>
                </a:moveTo>
                <a:lnTo>
                  <a:pt x="473075" y="13220"/>
                </a:lnTo>
                <a:lnTo>
                  <a:pt x="491398" y="22729"/>
                </a:lnTo>
                <a:lnTo>
                  <a:pt x="507355" y="36566"/>
                </a:lnTo>
                <a:lnTo>
                  <a:pt x="532168" y="77228"/>
                </a:lnTo>
                <a:lnTo>
                  <a:pt x="547227" y="132492"/>
                </a:lnTo>
                <a:lnTo>
                  <a:pt x="552240" y="199440"/>
                </a:lnTo>
                <a:lnTo>
                  <a:pt x="550991" y="234570"/>
                </a:lnTo>
                <a:lnTo>
                  <a:pt x="540952" y="295635"/>
                </a:lnTo>
                <a:lnTo>
                  <a:pt x="520945" y="344209"/>
                </a:lnTo>
                <a:lnTo>
                  <a:pt x="491398" y="376171"/>
                </a:lnTo>
                <a:lnTo>
                  <a:pt x="473075" y="385673"/>
                </a:lnTo>
                <a:lnTo>
                  <a:pt x="477113" y="398894"/>
                </a:lnTo>
                <a:lnTo>
                  <a:pt x="521649" y="375150"/>
                </a:lnTo>
                <a:lnTo>
                  <a:pt x="554659" y="330365"/>
                </a:lnTo>
                <a:lnTo>
                  <a:pt x="575097" y="269984"/>
                </a:lnTo>
                <a:lnTo>
                  <a:pt x="581906" y="199605"/>
                </a:lnTo>
                <a:lnTo>
                  <a:pt x="581914" y="199440"/>
                </a:lnTo>
                <a:lnTo>
                  <a:pt x="580287" y="164568"/>
                </a:lnTo>
                <a:lnTo>
                  <a:pt x="580209" y="162905"/>
                </a:lnTo>
                <a:lnTo>
                  <a:pt x="566579" y="97449"/>
                </a:lnTo>
                <a:lnTo>
                  <a:pt x="539596" y="43507"/>
                </a:lnTo>
                <a:lnTo>
                  <a:pt x="500820" y="9241"/>
                </a:lnTo>
                <a:lnTo>
                  <a:pt x="477113" y="0"/>
                </a:lnTo>
                <a:close/>
              </a:path>
              <a:path w="582294" h="399414">
                <a:moveTo>
                  <a:pt x="104800" y="0"/>
                </a:moveTo>
                <a:lnTo>
                  <a:pt x="60264" y="23744"/>
                </a:lnTo>
                <a:lnTo>
                  <a:pt x="27254" y="68529"/>
                </a:lnTo>
                <a:lnTo>
                  <a:pt x="6811" y="128908"/>
                </a:lnTo>
                <a:lnTo>
                  <a:pt x="0" y="199440"/>
                </a:lnTo>
                <a:lnTo>
                  <a:pt x="1636" y="234570"/>
                </a:lnTo>
                <a:lnTo>
                  <a:pt x="1702" y="235983"/>
                </a:lnTo>
                <a:lnTo>
                  <a:pt x="15328" y="301444"/>
                </a:lnTo>
                <a:lnTo>
                  <a:pt x="42317" y="355387"/>
                </a:lnTo>
                <a:lnTo>
                  <a:pt x="81093" y="389652"/>
                </a:lnTo>
                <a:lnTo>
                  <a:pt x="104800" y="398894"/>
                </a:lnTo>
                <a:lnTo>
                  <a:pt x="108839" y="385673"/>
                </a:lnTo>
                <a:lnTo>
                  <a:pt x="90508" y="376171"/>
                </a:lnTo>
                <a:lnTo>
                  <a:pt x="74549" y="362351"/>
                </a:lnTo>
                <a:lnTo>
                  <a:pt x="49745" y="321741"/>
                </a:lnTo>
                <a:lnTo>
                  <a:pt x="34686" y="266579"/>
                </a:lnTo>
                <a:lnTo>
                  <a:pt x="29667" y="199605"/>
                </a:lnTo>
                <a:lnTo>
                  <a:pt x="30922" y="164568"/>
                </a:lnTo>
                <a:lnTo>
                  <a:pt x="40961" y="103379"/>
                </a:lnTo>
                <a:lnTo>
                  <a:pt x="60961" y="54733"/>
                </a:lnTo>
                <a:lnTo>
                  <a:pt x="90508" y="22729"/>
                </a:lnTo>
                <a:lnTo>
                  <a:pt x="108839" y="13220"/>
                </a:lnTo>
                <a:lnTo>
                  <a:pt x="104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705605" y="3126231"/>
            <a:ext cx="11557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50" dirty="0">
                <a:solidFill>
                  <a:srgbClr val="6FAC46"/>
                </a:solidFill>
                <a:latin typeface="Cambria Math"/>
                <a:cs typeface="Cambria Math"/>
              </a:rPr>
              <a:t>𝒊</a:t>
            </a:r>
            <a:endParaRPr sz="19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84345" y="2784855"/>
            <a:ext cx="11557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50" dirty="0">
                <a:solidFill>
                  <a:srgbClr val="6FAC46"/>
                </a:solidFill>
                <a:latin typeface="Cambria Math"/>
                <a:cs typeface="Cambria Math"/>
              </a:rPr>
              <a:t>𝒊</a:t>
            </a:r>
            <a:endParaRPr sz="19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8839" y="2616709"/>
            <a:ext cx="361378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539240" algn="l"/>
                <a:tab pos="2104390" algn="l"/>
              </a:tabLst>
            </a:pPr>
            <a:r>
              <a:rPr sz="2600" dirty="0">
                <a:latin typeface="Cambria Math"/>
                <a:cs typeface="Cambria Math"/>
              </a:rPr>
              <a:t>𝐿</a:t>
            </a:r>
            <a:r>
              <a:rPr sz="2600" spc="195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=</a:t>
            </a:r>
            <a:r>
              <a:rPr sz="2600" spc="135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−</a:t>
            </a:r>
            <a:r>
              <a:rPr sz="2600" spc="-145" dirty="0">
                <a:latin typeface="Cambria Math"/>
                <a:cs typeface="Cambria Math"/>
              </a:rPr>
              <a:t> </a:t>
            </a:r>
            <a:r>
              <a:rPr sz="2600" spc="-25" dirty="0">
                <a:latin typeface="Cambria Math"/>
                <a:cs typeface="Cambria Math"/>
              </a:rPr>
              <a:t>log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25" dirty="0">
                <a:latin typeface="Cambria Math"/>
                <a:cs typeface="Cambria Math"/>
              </a:rPr>
              <a:t>𝑝</a:t>
            </a:r>
            <a:r>
              <a:rPr sz="2850" spc="-37" baseline="-16081" dirty="0">
                <a:latin typeface="Cambria Math"/>
                <a:cs typeface="Cambria Math"/>
              </a:rPr>
              <a:t>𝑦</a:t>
            </a:r>
            <a:r>
              <a:rPr sz="2850" baseline="-16081" dirty="0">
                <a:latin typeface="Cambria Math"/>
                <a:cs typeface="Cambria Math"/>
              </a:rPr>
              <a:t>	</a:t>
            </a:r>
            <a:r>
              <a:rPr sz="2600" dirty="0">
                <a:solidFill>
                  <a:srgbClr val="6FAC46"/>
                </a:solidFill>
                <a:latin typeface="Cambria Math"/>
                <a:cs typeface="Cambria Math"/>
              </a:rPr>
              <a:t>+ 𝝀</a:t>
            </a:r>
            <a:r>
              <a:rPr sz="2600" spc="-145" dirty="0">
                <a:solidFill>
                  <a:srgbClr val="6FAC46"/>
                </a:solidFill>
                <a:latin typeface="Cambria Math"/>
                <a:cs typeface="Cambria Math"/>
              </a:rPr>
              <a:t> </a:t>
            </a:r>
            <a:r>
              <a:rPr sz="2600" spc="1995" dirty="0">
                <a:solidFill>
                  <a:srgbClr val="6FAC46"/>
                </a:solidFill>
                <a:latin typeface="Cambria Math"/>
                <a:cs typeface="Cambria Math"/>
              </a:rPr>
              <a:t>5</a:t>
            </a:r>
            <a:r>
              <a:rPr sz="2600" spc="-140" dirty="0">
                <a:solidFill>
                  <a:srgbClr val="6FAC46"/>
                </a:solidFill>
                <a:latin typeface="Cambria Math"/>
                <a:cs typeface="Cambria Math"/>
              </a:rPr>
              <a:t> </a:t>
            </a:r>
            <a:r>
              <a:rPr sz="2600" spc="-25" dirty="0">
                <a:solidFill>
                  <a:srgbClr val="6FAC46"/>
                </a:solidFill>
                <a:latin typeface="Cambria Math"/>
                <a:cs typeface="Cambria Math"/>
              </a:rPr>
              <a:t>𝒘</a:t>
            </a:r>
            <a:r>
              <a:rPr sz="2850" spc="-37" baseline="30701" dirty="0">
                <a:solidFill>
                  <a:srgbClr val="6FAC46"/>
                </a:solidFill>
                <a:latin typeface="Cambria Math"/>
                <a:cs typeface="Cambria Math"/>
              </a:rPr>
              <a:t>𝟐</a:t>
            </a:r>
            <a:endParaRPr sz="2850" baseline="30701">
              <a:latin typeface="Cambria Math"/>
              <a:cs typeface="Cambria Math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665" y="3384464"/>
            <a:ext cx="3534092" cy="292608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28947" y="3384464"/>
            <a:ext cx="3534092" cy="292608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06231" y="3384464"/>
            <a:ext cx="3534092" cy="292608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7810982" y="1740914"/>
            <a:ext cx="3651250" cy="1303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</a:pPr>
            <a:r>
              <a:rPr sz="2800" spc="-10" dirty="0">
                <a:solidFill>
                  <a:srgbClr val="6FAC46"/>
                </a:solidFill>
                <a:latin typeface="Calibri"/>
                <a:cs typeface="Calibri"/>
              </a:rPr>
              <a:t>Regularization</a:t>
            </a:r>
            <a:r>
              <a:rPr sz="2800" spc="-6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6FAC46"/>
                </a:solidFill>
                <a:latin typeface="Calibri"/>
                <a:cs typeface="Calibri"/>
              </a:rPr>
              <a:t>term </a:t>
            </a:r>
            <a:r>
              <a:rPr sz="2800" dirty="0">
                <a:solidFill>
                  <a:srgbClr val="6FAC46"/>
                </a:solidFill>
                <a:latin typeface="Calibri"/>
                <a:cs typeface="Calibri"/>
              </a:rPr>
              <a:t>causes</a:t>
            </a:r>
            <a:r>
              <a:rPr sz="2800" spc="-3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AC46"/>
                </a:solidFill>
                <a:latin typeface="Calibri"/>
                <a:cs typeface="Calibri"/>
              </a:rPr>
              <a:t>loss</a:t>
            </a:r>
            <a:r>
              <a:rPr sz="2800" spc="-3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AC46"/>
                </a:solidFill>
                <a:latin typeface="Calibri"/>
                <a:cs typeface="Calibri"/>
              </a:rPr>
              <a:t>to</a:t>
            </a:r>
            <a:r>
              <a:rPr sz="2800" spc="-4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6FAC46"/>
                </a:solidFill>
                <a:latin typeface="Calibri"/>
                <a:cs typeface="Calibri"/>
              </a:rPr>
              <a:t>increase </a:t>
            </a:r>
            <a:r>
              <a:rPr sz="2800" dirty="0">
                <a:solidFill>
                  <a:srgbClr val="6FAC46"/>
                </a:solidFill>
                <a:latin typeface="Calibri"/>
                <a:cs typeface="Calibri"/>
              </a:rPr>
              <a:t>for</a:t>
            </a:r>
            <a:r>
              <a:rPr sz="2800" spc="-5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AC46"/>
                </a:solidFill>
                <a:latin typeface="Calibri"/>
                <a:cs typeface="Calibri"/>
              </a:rPr>
              <a:t>model</a:t>
            </a:r>
            <a:r>
              <a:rPr sz="2800" spc="-5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AC46"/>
                </a:solidFill>
                <a:latin typeface="Calibri"/>
                <a:cs typeface="Calibri"/>
              </a:rPr>
              <a:t>with</a:t>
            </a:r>
            <a:r>
              <a:rPr sz="2800" spc="-5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AC46"/>
                </a:solidFill>
                <a:latin typeface="Calibri"/>
                <a:cs typeface="Calibri"/>
              </a:rPr>
              <a:t>sharp</a:t>
            </a:r>
            <a:r>
              <a:rPr sz="2800" spc="-4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FAC46"/>
                </a:solidFill>
                <a:latin typeface="Calibri"/>
                <a:cs typeface="Calibri"/>
              </a:rPr>
              <a:t>cliff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2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xfrm>
            <a:off x="915998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Regularization:</a:t>
            </a:r>
            <a:r>
              <a:rPr spc="-175" dirty="0"/>
              <a:t> </a:t>
            </a:r>
            <a:r>
              <a:rPr dirty="0"/>
              <a:t>Expressing</a:t>
            </a:r>
            <a:r>
              <a:rPr spc="-165" dirty="0"/>
              <a:t> </a:t>
            </a:r>
            <a:r>
              <a:rPr spc="-10" dirty="0"/>
              <a:t>Preferences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72600" y="1094739"/>
            <a:ext cx="24834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L2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Regularization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24481" y="2053132"/>
            <a:ext cx="835025" cy="471170"/>
          </a:xfrm>
          <a:custGeom>
            <a:avLst/>
            <a:gdLst/>
            <a:ahLst/>
            <a:cxnLst/>
            <a:rect l="l" t="t" r="r" b="b"/>
            <a:pathLst>
              <a:path w="835025" h="471169">
                <a:moveTo>
                  <a:pt x="684771" y="0"/>
                </a:moveTo>
                <a:lnTo>
                  <a:pt x="678078" y="19100"/>
                </a:lnTo>
                <a:lnTo>
                  <a:pt x="705312" y="30918"/>
                </a:lnTo>
                <a:lnTo>
                  <a:pt x="728737" y="47282"/>
                </a:lnTo>
                <a:lnTo>
                  <a:pt x="764146" y="93637"/>
                </a:lnTo>
                <a:lnTo>
                  <a:pt x="784977" y="156176"/>
                </a:lnTo>
                <a:lnTo>
                  <a:pt x="791921" y="232918"/>
                </a:lnTo>
                <a:lnTo>
                  <a:pt x="790177" y="274418"/>
                </a:lnTo>
                <a:lnTo>
                  <a:pt x="776228" y="345978"/>
                </a:lnTo>
                <a:lnTo>
                  <a:pt x="748229" y="401863"/>
                </a:lnTo>
                <a:lnTo>
                  <a:pt x="705628" y="439569"/>
                </a:lnTo>
                <a:lnTo>
                  <a:pt x="678814" y="451446"/>
                </a:lnTo>
                <a:lnTo>
                  <a:pt x="684771" y="470547"/>
                </a:lnTo>
                <a:lnTo>
                  <a:pt x="748950" y="440437"/>
                </a:lnTo>
                <a:lnTo>
                  <a:pt x="796137" y="388315"/>
                </a:lnTo>
                <a:lnTo>
                  <a:pt x="825163" y="318522"/>
                </a:lnTo>
                <a:lnTo>
                  <a:pt x="832417" y="278626"/>
                </a:lnTo>
                <a:lnTo>
                  <a:pt x="834834" y="235394"/>
                </a:lnTo>
                <a:lnTo>
                  <a:pt x="832437" y="192772"/>
                </a:lnTo>
                <a:lnTo>
                  <a:pt x="832408" y="192255"/>
                </a:lnTo>
                <a:lnTo>
                  <a:pt x="825130" y="152390"/>
                </a:lnTo>
                <a:lnTo>
                  <a:pt x="813001" y="115797"/>
                </a:lnTo>
                <a:lnTo>
                  <a:pt x="774511" y="53551"/>
                </a:lnTo>
                <a:lnTo>
                  <a:pt x="718885" y="12313"/>
                </a:lnTo>
                <a:lnTo>
                  <a:pt x="684771" y="0"/>
                </a:lnTo>
                <a:close/>
              </a:path>
              <a:path w="835025" h="471169">
                <a:moveTo>
                  <a:pt x="150063" y="0"/>
                </a:moveTo>
                <a:lnTo>
                  <a:pt x="86037" y="30164"/>
                </a:lnTo>
                <a:lnTo>
                  <a:pt x="38823" y="82473"/>
                </a:lnTo>
                <a:lnTo>
                  <a:pt x="9705" y="152390"/>
                </a:lnTo>
                <a:lnTo>
                  <a:pt x="2426" y="192255"/>
                </a:lnTo>
                <a:lnTo>
                  <a:pt x="0" y="235394"/>
                </a:lnTo>
                <a:lnTo>
                  <a:pt x="2419" y="278626"/>
                </a:lnTo>
                <a:lnTo>
                  <a:pt x="9675" y="318522"/>
                </a:lnTo>
                <a:lnTo>
                  <a:pt x="21768" y="355084"/>
                </a:lnTo>
                <a:lnTo>
                  <a:pt x="60166" y="417128"/>
                </a:lnTo>
                <a:lnTo>
                  <a:pt x="115849" y="458243"/>
                </a:lnTo>
                <a:lnTo>
                  <a:pt x="150063" y="470547"/>
                </a:lnTo>
                <a:lnTo>
                  <a:pt x="156019" y="451446"/>
                </a:lnTo>
                <a:lnTo>
                  <a:pt x="129206" y="439569"/>
                </a:lnTo>
                <a:lnTo>
                  <a:pt x="106068" y="423041"/>
                </a:lnTo>
                <a:lnTo>
                  <a:pt x="70815" y="376034"/>
                </a:lnTo>
                <a:lnTo>
                  <a:pt x="49887" y="312105"/>
                </a:lnTo>
                <a:lnTo>
                  <a:pt x="43017" y="235394"/>
                </a:lnTo>
                <a:lnTo>
                  <a:pt x="42913" y="232918"/>
                </a:lnTo>
                <a:lnTo>
                  <a:pt x="44656" y="192772"/>
                </a:lnTo>
                <a:lnTo>
                  <a:pt x="58606" y="123131"/>
                </a:lnTo>
                <a:lnTo>
                  <a:pt x="86652" y="68189"/>
                </a:lnTo>
                <a:lnTo>
                  <a:pt x="129629" y="30918"/>
                </a:lnTo>
                <a:lnTo>
                  <a:pt x="156768" y="19100"/>
                </a:lnTo>
                <a:lnTo>
                  <a:pt x="1500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62641" y="2700529"/>
            <a:ext cx="4667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85" dirty="0">
                <a:latin typeface="Cambria Math"/>
                <a:cs typeface="Cambria Math"/>
              </a:rPr>
              <a:t>𝑘,𝑙</a:t>
            </a:r>
            <a:endParaRPr sz="29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26076" y="2173224"/>
            <a:ext cx="4667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85" dirty="0">
                <a:latin typeface="Cambria Math"/>
                <a:cs typeface="Cambria Math"/>
              </a:rPr>
              <a:t>𝑘.𝑙</a:t>
            </a:r>
            <a:endParaRPr sz="29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03019" y="1911602"/>
            <a:ext cx="34994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87375" algn="l"/>
                <a:tab pos="1441450" algn="l"/>
              </a:tabLst>
            </a:pPr>
            <a:r>
              <a:rPr sz="4000" spc="-50" dirty="0">
                <a:latin typeface="Cambria Math"/>
                <a:cs typeface="Cambria Math"/>
              </a:rPr>
              <a:t>𝑅</a:t>
            </a:r>
            <a:r>
              <a:rPr sz="4000" dirty="0">
                <a:latin typeface="Cambria Math"/>
                <a:cs typeface="Cambria Math"/>
              </a:rPr>
              <a:t>	</a:t>
            </a:r>
            <a:r>
              <a:rPr sz="4000" spc="-50" dirty="0">
                <a:latin typeface="Cambria Math"/>
                <a:cs typeface="Cambria Math"/>
              </a:rPr>
              <a:t>𝑊</a:t>
            </a:r>
            <a:r>
              <a:rPr sz="4000" dirty="0">
                <a:latin typeface="Cambria Math"/>
                <a:cs typeface="Cambria Math"/>
              </a:rPr>
              <a:t>	=</a:t>
            </a:r>
            <a:r>
              <a:rPr sz="4000" spc="225" dirty="0">
                <a:latin typeface="Cambria Math"/>
                <a:cs typeface="Cambria Math"/>
              </a:rPr>
              <a:t> </a:t>
            </a:r>
            <a:r>
              <a:rPr sz="4000" spc="3260" dirty="0">
                <a:latin typeface="Cambria Math"/>
                <a:cs typeface="Cambria Math"/>
              </a:rPr>
              <a:t>$</a:t>
            </a:r>
            <a:r>
              <a:rPr sz="4000" spc="-215" dirty="0">
                <a:latin typeface="Cambria Math"/>
                <a:cs typeface="Cambria Math"/>
              </a:rPr>
              <a:t> </a:t>
            </a:r>
            <a:r>
              <a:rPr sz="4000" spc="110" dirty="0">
                <a:latin typeface="Cambria Math"/>
                <a:cs typeface="Cambria Math"/>
              </a:rPr>
              <a:t>𝑊</a:t>
            </a:r>
            <a:r>
              <a:rPr sz="4350" spc="165" baseline="30651" dirty="0">
                <a:latin typeface="Cambria Math"/>
                <a:cs typeface="Cambria Math"/>
              </a:rPr>
              <a:t>2</a:t>
            </a:r>
            <a:endParaRPr sz="4350" baseline="30651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2722" y="4917949"/>
            <a:ext cx="3961129" cy="790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3729"/>
              </a:lnSpc>
              <a:spcBef>
                <a:spcPts val="100"/>
              </a:spcBef>
            </a:pPr>
            <a:r>
              <a:rPr sz="4400" spc="200" dirty="0">
                <a:latin typeface="Cambria Math"/>
                <a:cs typeface="Cambria Math"/>
              </a:rPr>
              <a:t>𝑤</a:t>
            </a:r>
            <a:r>
              <a:rPr sz="4800" spc="300" baseline="29513" dirty="0">
                <a:latin typeface="Cambria Math"/>
                <a:cs typeface="Cambria Math"/>
              </a:rPr>
              <a:t>𝑇</a:t>
            </a:r>
            <a:r>
              <a:rPr sz="4400" spc="200" dirty="0">
                <a:latin typeface="Cambria Math"/>
                <a:cs typeface="Cambria Math"/>
              </a:rPr>
              <a:t>𝑥</a:t>
            </a:r>
            <a:r>
              <a:rPr sz="4400" spc="365" dirty="0">
                <a:latin typeface="Cambria Math"/>
                <a:cs typeface="Cambria Math"/>
              </a:rPr>
              <a:t> </a:t>
            </a:r>
            <a:r>
              <a:rPr sz="4400" dirty="0">
                <a:latin typeface="Cambria Math"/>
                <a:cs typeface="Cambria Math"/>
              </a:rPr>
              <a:t>=</a:t>
            </a:r>
            <a:r>
              <a:rPr sz="4400" spc="235" dirty="0">
                <a:latin typeface="Cambria Math"/>
                <a:cs typeface="Cambria Math"/>
              </a:rPr>
              <a:t> </a:t>
            </a:r>
            <a:r>
              <a:rPr sz="4400" spc="200" dirty="0">
                <a:latin typeface="Cambria Math"/>
                <a:cs typeface="Cambria Math"/>
              </a:rPr>
              <a:t>𝑤</a:t>
            </a:r>
            <a:r>
              <a:rPr sz="4800" spc="300" baseline="29513" dirty="0">
                <a:latin typeface="Cambria Math"/>
                <a:cs typeface="Cambria Math"/>
              </a:rPr>
              <a:t>𝑇</a:t>
            </a:r>
            <a:r>
              <a:rPr sz="4400" spc="200" dirty="0">
                <a:latin typeface="Cambria Math"/>
                <a:cs typeface="Cambria Math"/>
              </a:rPr>
              <a:t>𝑥</a:t>
            </a:r>
            <a:r>
              <a:rPr sz="4400" spc="370" dirty="0">
                <a:latin typeface="Cambria Math"/>
                <a:cs typeface="Cambria Math"/>
              </a:rPr>
              <a:t> </a:t>
            </a:r>
            <a:r>
              <a:rPr sz="4400" dirty="0">
                <a:latin typeface="Cambria Math"/>
                <a:cs typeface="Cambria Math"/>
              </a:rPr>
              <a:t>=</a:t>
            </a:r>
            <a:r>
              <a:rPr sz="4400" spc="235" dirty="0">
                <a:latin typeface="Cambria Math"/>
                <a:cs typeface="Cambria Math"/>
              </a:rPr>
              <a:t> </a:t>
            </a:r>
            <a:r>
              <a:rPr sz="4400" spc="-50" dirty="0">
                <a:latin typeface="Cambria Math"/>
                <a:cs typeface="Cambria Math"/>
              </a:rPr>
              <a:t>1</a:t>
            </a:r>
            <a:endParaRPr sz="4400">
              <a:latin typeface="Cambria Math"/>
              <a:cs typeface="Cambria Math"/>
            </a:endParaRPr>
          </a:p>
          <a:p>
            <a:pPr marL="431800">
              <a:lnSpc>
                <a:spcPts val="2290"/>
              </a:lnSpc>
              <a:tabLst>
                <a:tab pos="2219325" algn="l"/>
              </a:tabLst>
            </a:pPr>
            <a:r>
              <a:rPr sz="3200" spc="20" dirty="0">
                <a:latin typeface="Cambria Math"/>
                <a:cs typeface="Cambria Math"/>
              </a:rPr>
              <a:t>1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20" dirty="0">
                <a:latin typeface="Cambria Math"/>
                <a:cs typeface="Cambria Math"/>
              </a:rPr>
              <a:t>2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83279" y="2133599"/>
            <a:ext cx="121920" cy="499109"/>
          </a:xfrm>
          <a:custGeom>
            <a:avLst/>
            <a:gdLst/>
            <a:ahLst/>
            <a:cxnLst/>
            <a:rect l="l" t="t" r="r" b="b"/>
            <a:pathLst>
              <a:path w="121920" h="499110">
                <a:moveTo>
                  <a:pt x="121691" y="0"/>
                </a:moveTo>
                <a:lnTo>
                  <a:pt x="0" y="0"/>
                </a:lnTo>
                <a:lnTo>
                  <a:pt x="0" y="20320"/>
                </a:lnTo>
                <a:lnTo>
                  <a:pt x="76403" y="20320"/>
                </a:lnTo>
                <a:lnTo>
                  <a:pt x="76403" y="499110"/>
                </a:lnTo>
                <a:lnTo>
                  <a:pt x="121691" y="499110"/>
                </a:lnTo>
                <a:lnTo>
                  <a:pt x="121691" y="20320"/>
                </a:lnTo>
                <a:lnTo>
                  <a:pt x="121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77504" y="2133599"/>
            <a:ext cx="121920" cy="499109"/>
          </a:xfrm>
          <a:custGeom>
            <a:avLst/>
            <a:gdLst/>
            <a:ahLst/>
            <a:cxnLst/>
            <a:rect l="l" t="t" r="r" b="b"/>
            <a:pathLst>
              <a:path w="121919" h="499110">
                <a:moveTo>
                  <a:pt x="121691" y="0"/>
                </a:moveTo>
                <a:lnTo>
                  <a:pt x="0" y="0"/>
                </a:lnTo>
                <a:lnTo>
                  <a:pt x="0" y="20320"/>
                </a:lnTo>
                <a:lnTo>
                  <a:pt x="0" y="499110"/>
                </a:lnTo>
                <a:lnTo>
                  <a:pt x="45288" y="499110"/>
                </a:lnTo>
                <a:lnTo>
                  <a:pt x="45288" y="20320"/>
                </a:lnTo>
                <a:lnTo>
                  <a:pt x="121691" y="20320"/>
                </a:lnTo>
                <a:lnTo>
                  <a:pt x="121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0934" y="1982724"/>
            <a:ext cx="32569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6330" algn="l"/>
              </a:tabLst>
            </a:pPr>
            <a:r>
              <a:rPr sz="4400" dirty="0">
                <a:latin typeface="Cambria Math"/>
                <a:cs typeface="Cambria Math"/>
              </a:rPr>
              <a:t>𝑥</a:t>
            </a:r>
            <a:r>
              <a:rPr sz="4400" spc="380" dirty="0">
                <a:latin typeface="Cambria Math"/>
                <a:cs typeface="Cambria Math"/>
              </a:rPr>
              <a:t> </a:t>
            </a:r>
            <a:r>
              <a:rPr sz="4400" spc="-60" dirty="0">
                <a:latin typeface="Cambria Math"/>
                <a:cs typeface="Cambria Math"/>
              </a:rPr>
              <a:t>=</a:t>
            </a:r>
            <a:r>
              <a:rPr sz="4400" dirty="0">
                <a:latin typeface="Cambria Math"/>
                <a:cs typeface="Cambria Math"/>
              </a:rPr>
              <a:t>	</a:t>
            </a:r>
            <a:r>
              <a:rPr sz="4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400" spc="-20" dirty="0">
                <a:latin typeface="Cambria Math"/>
                <a:cs typeface="Cambria Math"/>
              </a:rPr>
              <a:t>1,</a:t>
            </a:r>
            <a:r>
              <a:rPr sz="4400" spc="-40" dirty="0">
                <a:latin typeface="Cambria Math"/>
                <a:cs typeface="Cambria Math"/>
              </a:rPr>
              <a:t> </a:t>
            </a:r>
            <a:r>
              <a:rPr sz="4400" spc="-20" dirty="0">
                <a:latin typeface="Cambria Math"/>
                <a:cs typeface="Cambria Math"/>
              </a:rPr>
              <a:t>1,</a:t>
            </a:r>
            <a:r>
              <a:rPr sz="4400" spc="-40" dirty="0">
                <a:latin typeface="Cambria Math"/>
                <a:cs typeface="Cambria Math"/>
              </a:rPr>
              <a:t> </a:t>
            </a:r>
            <a:r>
              <a:rPr sz="4400" spc="-20" dirty="0">
                <a:latin typeface="Cambria Math"/>
                <a:cs typeface="Cambria Math"/>
              </a:rPr>
              <a:t>1,</a:t>
            </a:r>
            <a:r>
              <a:rPr sz="4400" spc="-40" dirty="0">
                <a:latin typeface="Cambria Math"/>
                <a:cs typeface="Cambria Math"/>
              </a:rPr>
              <a:t> </a:t>
            </a:r>
            <a:r>
              <a:rPr sz="4400" spc="65" dirty="0">
                <a:latin typeface="Cambria Math"/>
                <a:cs typeface="Cambria Math"/>
              </a:rPr>
              <a:t>1</a:t>
            </a:r>
            <a:r>
              <a:rPr sz="4400" u="sng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39019" y="2806699"/>
            <a:ext cx="121920" cy="499109"/>
          </a:xfrm>
          <a:custGeom>
            <a:avLst/>
            <a:gdLst/>
            <a:ahLst/>
            <a:cxnLst/>
            <a:rect l="l" t="t" r="r" b="b"/>
            <a:pathLst>
              <a:path w="121920" h="499110">
                <a:moveTo>
                  <a:pt x="121691" y="0"/>
                </a:moveTo>
                <a:lnTo>
                  <a:pt x="0" y="0"/>
                </a:lnTo>
                <a:lnTo>
                  <a:pt x="0" y="20320"/>
                </a:lnTo>
                <a:lnTo>
                  <a:pt x="76403" y="20320"/>
                </a:lnTo>
                <a:lnTo>
                  <a:pt x="76403" y="499110"/>
                </a:lnTo>
                <a:lnTo>
                  <a:pt x="121691" y="499110"/>
                </a:lnTo>
                <a:lnTo>
                  <a:pt x="121691" y="20320"/>
                </a:lnTo>
                <a:lnTo>
                  <a:pt x="121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33245" y="2806699"/>
            <a:ext cx="121920" cy="499109"/>
          </a:xfrm>
          <a:custGeom>
            <a:avLst/>
            <a:gdLst/>
            <a:ahLst/>
            <a:cxnLst/>
            <a:rect l="l" t="t" r="r" b="b"/>
            <a:pathLst>
              <a:path w="121919" h="499110">
                <a:moveTo>
                  <a:pt x="121691" y="0"/>
                </a:moveTo>
                <a:lnTo>
                  <a:pt x="0" y="0"/>
                </a:lnTo>
                <a:lnTo>
                  <a:pt x="0" y="20320"/>
                </a:lnTo>
                <a:lnTo>
                  <a:pt x="0" y="499110"/>
                </a:lnTo>
                <a:lnTo>
                  <a:pt x="45288" y="499110"/>
                </a:lnTo>
                <a:lnTo>
                  <a:pt x="45288" y="20320"/>
                </a:lnTo>
                <a:lnTo>
                  <a:pt x="121691" y="20320"/>
                </a:lnTo>
                <a:lnTo>
                  <a:pt x="121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4059" y="2653285"/>
            <a:ext cx="36353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833755" algn="l"/>
                <a:tab pos="1468755" algn="l"/>
              </a:tabLst>
            </a:pPr>
            <a:r>
              <a:rPr sz="4400" spc="-25" dirty="0">
                <a:latin typeface="Cambria Math"/>
                <a:cs typeface="Cambria Math"/>
              </a:rPr>
              <a:t>𝑤</a:t>
            </a:r>
            <a:r>
              <a:rPr sz="4800" spc="-37" baseline="-15625" dirty="0">
                <a:latin typeface="Cambria Math"/>
                <a:cs typeface="Cambria Math"/>
              </a:rPr>
              <a:t>1</a:t>
            </a:r>
            <a:r>
              <a:rPr sz="4800" baseline="-15625" dirty="0">
                <a:latin typeface="Cambria Math"/>
                <a:cs typeface="Cambria Math"/>
              </a:rPr>
              <a:t>	</a:t>
            </a:r>
            <a:r>
              <a:rPr sz="4400" spc="-50" dirty="0">
                <a:latin typeface="Cambria Math"/>
                <a:cs typeface="Cambria Math"/>
              </a:rPr>
              <a:t>=</a:t>
            </a:r>
            <a:r>
              <a:rPr sz="4400" dirty="0">
                <a:latin typeface="Cambria Math"/>
                <a:cs typeface="Cambria Math"/>
              </a:rPr>
              <a:t>	</a:t>
            </a:r>
            <a:r>
              <a:rPr sz="4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400" spc="-20" dirty="0">
                <a:latin typeface="Cambria Math"/>
                <a:cs typeface="Cambria Math"/>
              </a:rPr>
              <a:t>1,</a:t>
            </a:r>
            <a:r>
              <a:rPr sz="4400" spc="-40" dirty="0">
                <a:latin typeface="Cambria Math"/>
                <a:cs typeface="Cambria Math"/>
              </a:rPr>
              <a:t> </a:t>
            </a:r>
            <a:r>
              <a:rPr sz="4400" spc="-20" dirty="0">
                <a:latin typeface="Cambria Math"/>
                <a:cs typeface="Cambria Math"/>
              </a:rPr>
              <a:t>0,</a:t>
            </a:r>
            <a:r>
              <a:rPr sz="4400" spc="-40" dirty="0">
                <a:latin typeface="Cambria Math"/>
                <a:cs typeface="Cambria Math"/>
              </a:rPr>
              <a:t> </a:t>
            </a:r>
            <a:r>
              <a:rPr sz="4400" spc="-20" dirty="0">
                <a:latin typeface="Cambria Math"/>
                <a:cs typeface="Cambria Math"/>
              </a:rPr>
              <a:t>0,</a:t>
            </a:r>
            <a:r>
              <a:rPr sz="4400" spc="-40" dirty="0">
                <a:latin typeface="Cambria Math"/>
                <a:cs typeface="Cambria Math"/>
              </a:rPr>
              <a:t> </a:t>
            </a:r>
            <a:r>
              <a:rPr sz="4400" spc="65" dirty="0">
                <a:latin typeface="Cambria Math"/>
                <a:cs typeface="Cambria Math"/>
              </a:rPr>
              <a:t>0</a:t>
            </a:r>
            <a:r>
              <a:rPr sz="4400" u="sng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85674" y="3479800"/>
            <a:ext cx="121920" cy="499109"/>
          </a:xfrm>
          <a:custGeom>
            <a:avLst/>
            <a:gdLst/>
            <a:ahLst/>
            <a:cxnLst/>
            <a:rect l="l" t="t" r="r" b="b"/>
            <a:pathLst>
              <a:path w="121920" h="499110">
                <a:moveTo>
                  <a:pt x="121691" y="0"/>
                </a:moveTo>
                <a:lnTo>
                  <a:pt x="0" y="0"/>
                </a:lnTo>
                <a:lnTo>
                  <a:pt x="0" y="20320"/>
                </a:lnTo>
                <a:lnTo>
                  <a:pt x="76403" y="20320"/>
                </a:lnTo>
                <a:lnTo>
                  <a:pt x="76403" y="499110"/>
                </a:lnTo>
                <a:lnTo>
                  <a:pt x="121691" y="499110"/>
                </a:lnTo>
                <a:lnTo>
                  <a:pt x="121691" y="20320"/>
                </a:lnTo>
                <a:lnTo>
                  <a:pt x="121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46199" y="3479800"/>
            <a:ext cx="121920" cy="499109"/>
          </a:xfrm>
          <a:custGeom>
            <a:avLst/>
            <a:gdLst/>
            <a:ahLst/>
            <a:cxnLst/>
            <a:rect l="l" t="t" r="r" b="b"/>
            <a:pathLst>
              <a:path w="121919" h="499110">
                <a:moveTo>
                  <a:pt x="121691" y="0"/>
                </a:moveTo>
                <a:lnTo>
                  <a:pt x="0" y="0"/>
                </a:lnTo>
                <a:lnTo>
                  <a:pt x="0" y="20320"/>
                </a:lnTo>
                <a:lnTo>
                  <a:pt x="0" y="499110"/>
                </a:lnTo>
                <a:lnTo>
                  <a:pt x="45288" y="499110"/>
                </a:lnTo>
                <a:lnTo>
                  <a:pt x="45288" y="20320"/>
                </a:lnTo>
                <a:lnTo>
                  <a:pt x="121691" y="20320"/>
                </a:lnTo>
                <a:lnTo>
                  <a:pt x="121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64059" y="3326893"/>
            <a:ext cx="65817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847090" algn="l"/>
                <a:tab pos="1481455" algn="l"/>
              </a:tabLst>
            </a:pPr>
            <a:r>
              <a:rPr sz="4400" spc="-25" dirty="0">
                <a:latin typeface="Cambria Math"/>
                <a:cs typeface="Cambria Math"/>
              </a:rPr>
              <a:t>𝑤</a:t>
            </a:r>
            <a:r>
              <a:rPr sz="4800" spc="-37" baseline="-15625" dirty="0">
                <a:latin typeface="Cambria Math"/>
                <a:cs typeface="Cambria Math"/>
              </a:rPr>
              <a:t>2</a:t>
            </a:r>
            <a:r>
              <a:rPr sz="4800" baseline="-15625" dirty="0">
                <a:latin typeface="Cambria Math"/>
                <a:cs typeface="Cambria Math"/>
              </a:rPr>
              <a:t>	</a:t>
            </a:r>
            <a:r>
              <a:rPr sz="4400" spc="-50" dirty="0">
                <a:latin typeface="Cambria Math"/>
                <a:cs typeface="Cambria Math"/>
              </a:rPr>
              <a:t>=</a:t>
            </a:r>
            <a:r>
              <a:rPr sz="4400" dirty="0">
                <a:latin typeface="Cambria Math"/>
                <a:cs typeface="Cambria Math"/>
              </a:rPr>
              <a:t>	</a:t>
            </a:r>
            <a:r>
              <a:rPr sz="4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400" spc="-20" dirty="0">
                <a:latin typeface="Cambria Math"/>
                <a:cs typeface="Cambria Math"/>
              </a:rPr>
              <a:t>0.25,</a:t>
            </a:r>
            <a:r>
              <a:rPr sz="4400" spc="-35" dirty="0">
                <a:latin typeface="Cambria Math"/>
                <a:cs typeface="Cambria Math"/>
              </a:rPr>
              <a:t> </a:t>
            </a:r>
            <a:r>
              <a:rPr sz="4400" spc="-20" dirty="0">
                <a:latin typeface="Cambria Math"/>
                <a:cs typeface="Cambria Math"/>
              </a:rPr>
              <a:t>0.25,</a:t>
            </a:r>
            <a:r>
              <a:rPr sz="4400" spc="-35" dirty="0">
                <a:latin typeface="Cambria Math"/>
                <a:cs typeface="Cambria Math"/>
              </a:rPr>
              <a:t> </a:t>
            </a:r>
            <a:r>
              <a:rPr sz="4400" spc="-20" dirty="0">
                <a:latin typeface="Cambria Math"/>
                <a:cs typeface="Cambria Math"/>
              </a:rPr>
              <a:t>0.25,</a:t>
            </a:r>
            <a:r>
              <a:rPr sz="4400" spc="-35" dirty="0">
                <a:latin typeface="Cambria Math"/>
                <a:cs typeface="Cambria Math"/>
              </a:rPr>
              <a:t> </a:t>
            </a:r>
            <a:r>
              <a:rPr sz="4400" dirty="0">
                <a:latin typeface="Cambria Math"/>
                <a:cs typeface="Cambria Math"/>
              </a:rPr>
              <a:t>0.25</a:t>
            </a:r>
            <a:r>
              <a:rPr sz="4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2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xfrm>
            <a:off x="915998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18" name="object 18"/>
          <p:cNvSpPr txBox="1"/>
          <p:nvPr/>
        </p:nvSpPr>
        <p:spPr>
          <a:xfrm>
            <a:off x="5213654" y="4826508"/>
            <a:ext cx="4635500" cy="99821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182880">
              <a:lnSpc>
                <a:spcPts val="3820"/>
              </a:lnSpc>
              <a:spcBef>
                <a:spcPts val="215"/>
              </a:spcBef>
            </a:pPr>
            <a:r>
              <a:rPr sz="3200" dirty="0">
                <a:latin typeface="Calibri"/>
                <a:cs typeface="Calibri"/>
              </a:rPr>
              <a:t>Same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predictions,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so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data </a:t>
            </a:r>
            <a:r>
              <a:rPr sz="3200" dirty="0">
                <a:latin typeface="Calibri"/>
                <a:cs typeface="Calibri"/>
              </a:rPr>
              <a:t>loss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will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always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same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Regularization:</a:t>
            </a:r>
            <a:r>
              <a:rPr spc="-175" dirty="0"/>
              <a:t> </a:t>
            </a:r>
            <a:r>
              <a:rPr dirty="0"/>
              <a:t>Expressing</a:t>
            </a:r>
            <a:r>
              <a:rPr spc="-165" dirty="0"/>
              <a:t> </a:t>
            </a:r>
            <a:r>
              <a:rPr spc="-10" dirty="0"/>
              <a:t>Preferences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72600" y="1094739"/>
            <a:ext cx="24834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L2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Regularization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52652" y="2700529"/>
            <a:ext cx="3376295" cy="1421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900" spc="85" dirty="0">
                <a:latin typeface="Cambria Math"/>
                <a:cs typeface="Cambria Math"/>
              </a:rPr>
              <a:t>𝑘,𝑙</a:t>
            </a:r>
            <a:endParaRPr sz="2900">
              <a:latin typeface="Cambria Math"/>
              <a:cs typeface="Cambria Math"/>
            </a:endParaRPr>
          </a:p>
          <a:p>
            <a:pPr marL="12700" marR="36830" indent="165735">
              <a:lnSpc>
                <a:spcPct val="100800"/>
              </a:lnSpc>
              <a:spcBef>
                <a:spcPts val="1700"/>
              </a:spcBef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L2</a:t>
            </a:r>
            <a:r>
              <a:rPr sz="2400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regularization</a:t>
            </a:r>
            <a:r>
              <a:rPr sz="24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prefers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weights</a:t>
            </a:r>
            <a:r>
              <a:rPr sz="2400" spc="-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to</a:t>
            </a:r>
            <a:r>
              <a:rPr sz="2400" spc="-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be</a:t>
            </a:r>
            <a:r>
              <a:rPr sz="2400" spc="-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“spread</a:t>
            </a:r>
            <a:r>
              <a:rPr sz="2400" spc="-7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FF"/>
                </a:solidFill>
                <a:latin typeface="Calibri"/>
                <a:cs typeface="Calibri"/>
              </a:rPr>
              <a:t>out”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24481" y="2053132"/>
            <a:ext cx="835025" cy="471170"/>
          </a:xfrm>
          <a:custGeom>
            <a:avLst/>
            <a:gdLst/>
            <a:ahLst/>
            <a:cxnLst/>
            <a:rect l="l" t="t" r="r" b="b"/>
            <a:pathLst>
              <a:path w="835025" h="471169">
                <a:moveTo>
                  <a:pt x="684771" y="0"/>
                </a:moveTo>
                <a:lnTo>
                  <a:pt x="678078" y="19100"/>
                </a:lnTo>
                <a:lnTo>
                  <a:pt x="705312" y="30918"/>
                </a:lnTo>
                <a:lnTo>
                  <a:pt x="728737" y="47282"/>
                </a:lnTo>
                <a:lnTo>
                  <a:pt x="764146" y="93637"/>
                </a:lnTo>
                <a:lnTo>
                  <a:pt x="784977" y="156176"/>
                </a:lnTo>
                <a:lnTo>
                  <a:pt x="791921" y="232918"/>
                </a:lnTo>
                <a:lnTo>
                  <a:pt x="790177" y="274418"/>
                </a:lnTo>
                <a:lnTo>
                  <a:pt x="776228" y="345978"/>
                </a:lnTo>
                <a:lnTo>
                  <a:pt x="748229" y="401863"/>
                </a:lnTo>
                <a:lnTo>
                  <a:pt x="705628" y="439569"/>
                </a:lnTo>
                <a:lnTo>
                  <a:pt x="678814" y="451446"/>
                </a:lnTo>
                <a:lnTo>
                  <a:pt x="684771" y="470547"/>
                </a:lnTo>
                <a:lnTo>
                  <a:pt x="748950" y="440437"/>
                </a:lnTo>
                <a:lnTo>
                  <a:pt x="796137" y="388315"/>
                </a:lnTo>
                <a:lnTo>
                  <a:pt x="825163" y="318522"/>
                </a:lnTo>
                <a:lnTo>
                  <a:pt x="832417" y="278626"/>
                </a:lnTo>
                <a:lnTo>
                  <a:pt x="834834" y="235394"/>
                </a:lnTo>
                <a:lnTo>
                  <a:pt x="832437" y="192772"/>
                </a:lnTo>
                <a:lnTo>
                  <a:pt x="832408" y="192255"/>
                </a:lnTo>
                <a:lnTo>
                  <a:pt x="825130" y="152390"/>
                </a:lnTo>
                <a:lnTo>
                  <a:pt x="813001" y="115797"/>
                </a:lnTo>
                <a:lnTo>
                  <a:pt x="774511" y="53551"/>
                </a:lnTo>
                <a:lnTo>
                  <a:pt x="718885" y="12313"/>
                </a:lnTo>
                <a:lnTo>
                  <a:pt x="684771" y="0"/>
                </a:lnTo>
                <a:close/>
              </a:path>
              <a:path w="835025" h="471169">
                <a:moveTo>
                  <a:pt x="150063" y="0"/>
                </a:moveTo>
                <a:lnTo>
                  <a:pt x="86037" y="30164"/>
                </a:lnTo>
                <a:lnTo>
                  <a:pt x="38823" y="82473"/>
                </a:lnTo>
                <a:lnTo>
                  <a:pt x="9705" y="152390"/>
                </a:lnTo>
                <a:lnTo>
                  <a:pt x="2426" y="192255"/>
                </a:lnTo>
                <a:lnTo>
                  <a:pt x="0" y="235394"/>
                </a:lnTo>
                <a:lnTo>
                  <a:pt x="2419" y="278626"/>
                </a:lnTo>
                <a:lnTo>
                  <a:pt x="9675" y="318522"/>
                </a:lnTo>
                <a:lnTo>
                  <a:pt x="21768" y="355084"/>
                </a:lnTo>
                <a:lnTo>
                  <a:pt x="60166" y="417128"/>
                </a:lnTo>
                <a:lnTo>
                  <a:pt x="115849" y="458243"/>
                </a:lnTo>
                <a:lnTo>
                  <a:pt x="150063" y="470547"/>
                </a:lnTo>
                <a:lnTo>
                  <a:pt x="156019" y="451446"/>
                </a:lnTo>
                <a:lnTo>
                  <a:pt x="129206" y="439569"/>
                </a:lnTo>
                <a:lnTo>
                  <a:pt x="106068" y="423041"/>
                </a:lnTo>
                <a:lnTo>
                  <a:pt x="70815" y="376034"/>
                </a:lnTo>
                <a:lnTo>
                  <a:pt x="49887" y="312105"/>
                </a:lnTo>
                <a:lnTo>
                  <a:pt x="43017" y="235394"/>
                </a:lnTo>
                <a:lnTo>
                  <a:pt x="42913" y="232918"/>
                </a:lnTo>
                <a:lnTo>
                  <a:pt x="44656" y="192772"/>
                </a:lnTo>
                <a:lnTo>
                  <a:pt x="58606" y="123131"/>
                </a:lnTo>
                <a:lnTo>
                  <a:pt x="86652" y="68189"/>
                </a:lnTo>
                <a:lnTo>
                  <a:pt x="129629" y="30918"/>
                </a:lnTo>
                <a:lnTo>
                  <a:pt x="156768" y="19100"/>
                </a:lnTo>
                <a:lnTo>
                  <a:pt x="1500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226076" y="2173224"/>
            <a:ext cx="4667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85" dirty="0">
                <a:latin typeface="Cambria Math"/>
                <a:cs typeface="Cambria Math"/>
              </a:rPr>
              <a:t>𝑘.𝑙</a:t>
            </a:r>
            <a:endParaRPr sz="29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03019" y="1911602"/>
            <a:ext cx="34994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87375" algn="l"/>
                <a:tab pos="1441450" algn="l"/>
              </a:tabLst>
            </a:pPr>
            <a:r>
              <a:rPr sz="4000" spc="-50" dirty="0">
                <a:latin typeface="Cambria Math"/>
                <a:cs typeface="Cambria Math"/>
              </a:rPr>
              <a:t>𝑅</a:t>
            </a:r>
            <a:r>
              <a:rPr sz="4000" dirty="0">
                <a:latin typeface="Cambria Math"/>
                <a:cs typeface="Cambria Math"/>
              </a:rPr>
              <a:t>	</a:t>
            </a:r>
            <a:r>
              <a:rPr sz="4000" spc="-50" dirty="0">
                <a:latin typeface="Cambria Math"/>
                <a:cs typeface="Cambria Math"/>
              </a:rPr>
              <a:t>𝑊</a:t>
            </a:r>
            <a:r>
              <a:rPr sz="4000" dirty="0">
                <a:latin typeface="Cambria Math"/>
                <a:cs typeface="Cambria Math"/>
              </a:rPr>
              <a:t>	=</a:t>
            </a:r>
            <a:r>
              <a:rPr sz="4000" spc="225" dirty="0">
                <a:latin typeface="Cambria Math"/>
                <a:cs typeface="Cambria Math"/>
              </a:rPr>
              <a:t> </a:t>
            </a:r>
            <a:r>
              <a:rPr sz="4000" spc="3260" dirty="0">
                <a:latin typeface="Cambria Math"/>
                <a:cs typeface="Cambria Math"/>
              </a:rPr>
              <a:t>$</a:t>
            </a:r>
            <a:r>
              <a:rPr sz="4000" spc="-215" dirty="0">
                <a:latin typeface="Cambria Math"/>
                <a:cs typeface="Cambria Math"/>
              </a:rPr>
              <a:t> </a:t>
            </a:r>
            <a:r>
              <a:rPr sz="4000" spc="110" dirty="0">
                <a:latin typeface="Cambria Math"/>
                <a:cs typeface="Cambria Math"/>
              </a:rPr>
              <a:t>𝑊</a:t>
            </a:r>
            <a:r>
              <a:rPr sz="4350" spc="165" baseline="30651" dirty="0">
                <a:latin typeface="Cambria Math"/>
                <a:cs typeface="Cambria Math"/>
              </a:rPr>
              <a:t>2</a:t>
            </a:r>
            <a:endParaRPr sz="4350" baseline="30651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2722" y="4917949"/>
            <a:ext cx="3961129" cy="790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3729"/>
              </a:lnSpc>
              <a:spcBef>
                <a:spcPts val="100"/>
              </a:spcBef>
            </a:pPr>
            <a:r>
              <a:rPr sz="4400" spc="200" dirty="0">
                <a:latin typeface="Cambria Math"/>
                <a:cs typeface="Cambria Math"/>
              </a:rPr>
              <a:t>𝑤</a:t>
            </a:r>
            <a:r>
              <a:rPr sz="4800" spc="300" baseline="29513" dirty="0">
                <a:latin typeface="Cambria Math"/>
                <a:cs typeface="Cambria Math"/>
              </a:rPr>
              <a:t>𝑇</a:t>
            </a:r>
            <a:r>
              <a:rPr sz="4400" spc="200" dirty="0">
                <a:latin typeface="Cambria Math"/>
                <a:cs typeface="Cambria Math"/>
              </a:rPr>
              <a:t>𝑥</a:t>
            </a:r>
            <a:r>
              <a:rPr sz="4400" spc="365" dirty="0">
                <a:latin typeface="Cambria Math"/>
                <a:cs typeface="Cambria Math"/>
              </a:rPr>
              <a:t> </a:t>
            </a:r>
            <a:r>
              <a:rPr sz="4400" dirty="0">
                <a:latin typeface="Cambria Math"/>
                <a:cs typeface="Cambria Math"/>
              </a:rPr>
              <a:t>=</a:t>
            </a:r>
            <a:r>
              <a:rPr sz="4400" spc="235" dirty="0">
                <a:latin typeface="Cambria Math"/>
                <a:cs typeface="Cambria Math"/>
              </a:rPr>
              <a:t> </a:t>
            </a:r>
            <a:r>
              <a:rPr sz="4400" spc="200" dirty="0">
                <a:latin typeface="Cambria Math"/>
                <a:cs typeface="Cambria Math"/>
              </a:rPr>
              <a:t>𝑤</a:t>
            </a:r>
            <a:r>
              <a:rPr sz="4800" spc="300" baseline="29513" dirty="0">
                <a:latin typeface="Cambria Math"/>
                <a:cs typeface="Cambria Math"/>
              </a:rPr>
              <a:t>𝑇</a:t>
            </a:r>
            <a:r>
              <a:rPr sz="4400" spc="200" dirty="0">
                <a:latin typeface="Cambria Math"/>
                <a:cs typeface="Cambria Math"/>
              </a:rPr>
              <a:t>𝑥</a:t>
            </a:r>
            <a:r>
              <a:rPr sz="4400" spc="370" dirty="0">
                <a:latin typeface="Cambria Math"/>
                <a:cs typeface="Cambria Math"/>
              </a:rPr>
              <a:t> </a:t>
            </a:r>
            <a:r>
              <a:rPr sz="4400" dirty="0">
                <a:latin typeface="Cambria Math"/>
                <a:cs typeface="Cambria Math"/>
              </a:rPr>
              <a:t>=</a:t>
            </a:r>
            <a:r>
              <a:rPr sz="4400" spc="235" dirty="0">
                <a:latin typeface="Cambria Math"/>
                <a:cs typeface="Cambria Math"/>
              </a:rPr>
              <a:t> </a:t>
            </a:r>
            <a:r>
              <a:rPr sz="4400" spc="-50" dirty="0">
                <a:latin typeface="Cambria Math"/>
                <a:cs typeface="Cambria Math"/>
              </a:rPr>
              <a:t>1</a:t>
            </a:r>
            <a:endParaRPr sz="4400">
              <a:latin typeface="Cambria Math"/>
              <a:cs typeface="Cambria Math"/>
            </a:endParaRPr>
          </a:p>
          <a:p>
            <a:pPr marL="431800">
              <a:lnSpc>
                <a:spcPts val="2290"/>
              </a:lnSpc>
              <a:tabLst>
                <a:tab pos="2219325" algn="l"/>
              </a:tabLst>
            </a:pPr>
            <a:r>
              <a:rPr sz="3200" spc="20" dirty="0">
                <a:latin typeface="Cambria Math"/>
                <a:cs typeface="Cambria Math"/>
              </a:rPr>
              <a:t>1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20" dirty="0">
                <a:latin typeface="Cambria Math"/>
                <a:cs typeface="Cambria Math"/>
              </a:rPr>
              <a:t>2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83279" y="2133599"/>
            <a:ext cx="121920" cy="499109"/>
          </a:xfrm>
          <a:custGeom>
            <a:avLst/>
            <a:gdLst/>
            <a:ahLst/>
            <a:cxnLst/>
            <a:rect l="l" t="t" r="r" b="b"/>
            <a:pathLst>
              <a:path w="121920" h="499110">
                <a:moveTo>
                  <a:pt x="121691" y="0"/>
                </a:moveTo>
                <a:lnTo>
                  <a:pt x="0" y="0"/>
                </a:lnTo>
                <a:lnTo>
                  <a:pt x="0" y="20320"/>
                </a:lnTo>
                <a:lnTo>
                  <a:pt x="76403" y="20320"/>
                </a:lnTo>
                <a:lnTo>
                  <a:pt x="76403" y="499110"/>
                </a:lnTo>
                <a:lnTo>
                  <a:pt x="121691" y="499110"/>
                </a:lnTo>
                <a:lnTo>
                  <a:pt x="121691" y="20320"/>
                </a:lnTo>
                <a:lnTo>
                  <a:pt x="121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77504" y="2133599"/>
            <a:ext cx="121920" cy="499109"/>
          </a:xfrm>
          <a:custGeom>
            <a:avLst/>
            <a:gdLst/>
            <a:ahLst/>
            <a:cxnLst/>
            <a:rect l="l" t="t" r="r" b="b"/>
            <a:pathLst>
              <a:path w="121919" h="499110">
                <a:moveTo>
                  <a:pt x="121691" y="0"/>
                </a:moveTo>
                <a:lnTo>
                  <a:pt x="0" y="0"/>
                </a:lnTo>
                <a:lnTo>
                  <a:pt x="0" y="20320"/>
                </a:lnTo>
                <a:lnTo>
                  <a:pt x="0" y="499110"/>
                </a:lnTo>
                <a:lnTo>
                  <a:pt x="45288" y="499110"/>
                </a:lnTo>
                <a:lnTo>
                  <a:pt x="45288" y="20320"/>
                </a:lnTo>
                <a:lnTo>
                  <a:pt x="121691" y="20320"/>
                </a:lnTo>
                <a:lnTo>
                  <a:pt x="121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0934" y="1982724"/>
            <a:ext cx="32569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6330" algn="l"/>
              </a:tabLst>
            </a:pPr>
            <a:r>
              <a:rPr sz="4400" dirty="0">
                <a:latin typeface="Cambria Math"/>
                <a:cs typeface="Cambria Math"/>
              </a:rPr>
              <a:t>𝑥</a:t>
            </a:r>
            <a:r>
              <a:rPr sz="4400" spc="380" dirty="0">
                <a:latin typeface="Cambria Math"/>
                <a:cs typeface="Cambria Math"/>
              </a:rPr>
              <a:t> </a:t>
            </a:r>
            <a:r>
              <a:rPr sz="4400" spc="-60" dirty="0">
                <a:latin typeface="Cambria Math"/>
                <a:cs typeface="Cambria Math"/>
              </a:rPr>
              <a:t>=</a:t>
            </a:r>
            <a:r>
              <a:rPr sz="4400" dirty="0">
                <a:latin typeface="Cambria Math"/>
                <a:cs typeface="Cambria Math"/>
              </a:rPr>
              <a:t>	</a:t>
            </a:r>
            <a:r>
              <a:rPr sz="4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400" spc="-20" dirty="0">
                <a:latin typeface="Cambria Math"/>
                <a:cs typeface="Cambria Math"/>
              </a:rPr>
              <a:t>1,</a:t>
            </a:r>
            <a:r>
              <a:rPr sz="4400" spc="-40" dirty="0">
                <a:latin typeface="Cambria Math"/>
                <a:cs typeface="Cambria Math"/>
              </a:rPr>
              <a:t> </a:t>
            </a:r>
            <a:r>
              <a:rPr sz="4400" spc="-20" dirty="0">
                <a:latin typeface="Cambria Math"/>
                <a:cs typeface="Cambria Math"/>
              </a:rPr>
              <a:t>1,</a:t>
            </a:r>
            <a:r>
              <a:rPr sz="4400" spc="-40" dirty="0">
                <a:latin typeface="Cambria Math"/>
                <a:cs typeface="Cambria Math"/>
              </a:rPr>
              <a:t> </a:t>
            </a:r>
            <a:r>
              <a:rPr sz="4400" spc="-20" dirty="0">
                <a:latin typeface="Cambria Math"/>
                <a:cs typeface="Cambria Math"/>
              </a:rPr>
              <a:t>1,</a:t>
            </a:r>
            <a:r>
              <a:rPr sz="4400" spc="-40" dirty="0">
                <a:latin typeface="Cambria Math"/>
                <a:cs typeface="Cambria Math"/>
              </a:rPr>
              <a:t> </a:t>
            </a:r>
            <a:r>
              <a:rPr sz="4400" spc="65" dirty="0">
                <a:latin typeface="Cambria Math"/>
                <a:cs typeface="Cambria Math"/>
              </a:rPr>
              <a:t>1</a:t>
            </a:r>
            <a:r>
              <a:rPr sz="4400" u="sng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39019" y="2806699"/>
            <a:ext cx="121920" cy="499109"/>
          </a:xfrm>
          <a:custGeom>
            <a:avLst/>
            <a:gdLst/>
            <a:ahLst/>
            <a:cxnLst/>
            <a:rect l="l" t="t" r="r" b="b"/>
            <a:pathLst>
              <a:path w="121920" h="499110">
                <a:moveTo>
                  <a:pt x="121691" y="0"/>
                </a:moveTo>
                <a:lnTo>
                  <a:pt x="0" y="0"/>
                </a:lnTo>
                <a:lnTo>
                  <a:pt x="0" y="20320"/>
                </a:lnTo>
                <a:lnTo>
                  <a:pt x="76403" y="20320"/>
                </a:lnTo>
                <a:lnTo>
                  <a:pt x="76403" y="499110"/>
                </a:lnTo>
                <a:lnTo>
                  <a:pt x="121691" y="499110"/>
                </a:lnTo>
                <a:lnTo>
                  <a:pt x="121691" y="20320"/>
                </a:lnTo>
                <a:lnTo>
                  <a:pt x="121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33245" y="2806699"/>
            <a:ext cx="121920" cy="499109"/>
          </a:xfrm>
          <a:custGeom>
            <a:avLst/>
            <a:gdLst/>
            <a:ahLst/>
            <a:cxnLst/>
            <a:rect l="l" t="t" r="r" b="b"/>
            <a:pathLst>
              <a:path w="121919" h="499110">
                <a:moveTo>
                  <a:pt x="121691" y="0"/>
                </a:moveTo>
                <a:lnTo>
                  <a:pt x="0" y="0"/>
                </a:lnTo>
                <a:lnTo>
                  <a:pt x="0" y="20320"/>
                </a:lnTo>
                <a:lnTo>
                  <a:pt x="0" y="499110"/>
                </a:lnTo>
                <a:lnTo>
                  <a:pt x="45288" y="499110"/>
                </a:lnTo>
                <a:lnTo>
                  <a:pt x="45288" y="20320"/>
                </a:lnTo>
                <a:lnTo>
                  <a:pt x="121691" y="20320"/>
                </a:lnTo>
                <a:lnTo>
                  <a:pt x="121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4059" y="2653285"/>
            <a:ext cx="36353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833755" algn="l"/>
                <a:tab pos="1468755" algn="l"/>
              </a:tabLst>
            </a:pPr>
            <a:r>
              <a:rPr sz="4400" spc="-25" dirty="0">
                <a:latin typeface="Cambria Math"/>
                <a:cs typeface="Cambria Math"/>
              </a:rPr>
              <a:t>𝑤</a:t>
            </a:r>
            <a:r>
              <a:rPr sz="4800" spc="-37" baseline="-15625" dirty="0">
                <a:latin typeface="Cambria Math"/>
                <a:cs typeface="Cambria Math"/>
              </a:rPr>
              <a:t>1</a:t>
            </a:r>
            <a:r>
              <a:rPr sz="4800" baseline="-15625" dirty="0">
                <a:latin typeface="Cambria Math"/>
                <a:cs typeface="Cambria Math"/>
              </a:rPr>
              <a:t>	</a:t>
            </a:r>
            <a:r>
              <a:rPr sz="4400" spc="-50" dirty="0">
                <a:latin typeface="Cambria Math"/>
                <a:cs typeface="Cambria Math"/>
              </a:rPr>
              <a:t>=</a:t>
            </a:r>
            <a:r>
              <a:rPr sz="4400" dirty="0">
                <a:latin typeface="Cambria Math"/>
                <a:cs typeface="Cambria Math"/>
              </a:rPr>
              <a:t>	</a:t>
            </a:r>
            <a:r>
              <a:rPr sz="4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400" spc="-20" dirty="0">
                <a:latin typeface="Cambria Math"/>
                <a:cs typeface="Cambria Math"/>
              </a:rPr>
              <a:t>1,</a:t>
            </a:r>
            <a:r>
              <a:rPr sz="4400" spc="-40" dirty="0">
                <a:latin typeface="Cambria Math"/>
                <a:cs typeface="Cambria Math"/>
              </a:rPr>
              <a:t> </a:t>
            </a:r>
            <a:r>
              <a:rPr sz="4400" spc="-20" dirty="0">
                <a:latin typeface="Cambria Math"/>
                <a:cs typeface="Cambria Math"/>
              </a:rPr>
              <a:t>0,</a:t>
            </a:r>
            <a:r>
              <a:rPr sz="4400" spc="-40" dirty="0">
                <a:latin typeface="Cambria Math"/>
                <a:cs typeface="Cambria Math"/>
              </a:rPr>
              <a:t> </a:t>
            </a:r>
            <a:r>
              <a:rPr sz="4400" spc="-20" dirty="0">
                <a:latin typeface="Cambria Math"/>
                <a:cs typeface="Cambria Math"/>
              </a:rPr>
              <a:t>0,</a:t>
            </a:r>
            <a:r>
              <a:rPr sz="4400" spc="-40" dirty="0">
                <a:latin typeface="Cambria Math"/>
                <a:cs typeface="Cambria Math"/>
              </a:rPr>
              <a:t> </a:t>
            </a:r>
            <a:r>
              <a:rPr sz="4400" spc="65" dirty="0">
                <a:latin typeface="Cambria Math"/>
                <a:cs typeface="Cambria Math"/>
              </a:rPr>
              <a:t>0</a:t>
            </a:r>
            <a:r>
              <a:rPr sz="4400" u="sng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85674" y="3479800"/>
            <a:ext cx="121920" cy="499109"/>
          </a:xfrm>
          <a:custGeom>
            <a:avLst/>
            <a:gdLst/>
            <a:ahLst/>
            <a:cxnLst/>
            <a:rect l="l" t="t" r="r" b="b"/>
            <a:pathLst>
              <a:path w="121920" h="499110">
                <a:moveTo>
                  <a:pt x="121691" y="0"/>
                </a:moveTo>
                <a:lnTo>
                  <a:pt x="0" y="0"/>
                </a:lnTo>
                <a:lnTo>
                  <a:pt x="0" y="20320"/>
                </a:lnTo>
                <a:lnTo>
                  <a:pt x="76403" y="20320"/>
                </a:lnTo>
                <a:lnTo>
                  <a:pt x="76403" y="499110"/>
                </a:lnTo>
                <a:lnTo>
                  <a:pt x="121691" y="499110"/>
                </a:lnTo>
                <a:lnTo>
                  <a:pt x="121691" y="20320"/>
                </a:lnTo>
                <a:lnTo>
                  <a:pt x="121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46199" y="3479800"/>
            <a:ext cx="121920" cy="499109"/>
          </a:xfrm>
          <a:custGeom>
            <a:avLst/>
            <a:gdLst/>
            <a:ahLst/>
            <a:cxnLst/>
            <a:rect l="l" t="t" r="r" b="b"/>
            <a:pathLst>
              <a:path w="121919" h="499110">
                <a:moveTo>
                  <a:pt x="121691" y="0"/>
                </a:moveTo>
                <a:lnTo>
                  <a:pt x="0" y="0"/>
                </a:lnTo>
                <a:lnTo>
                  <a:pt x="0" y="20320"/>
                </a:lnTo>
                <a:lnTo>
                  <a:pt x="0" y="499110"/>
                </a:lnTo>
                <a:lnTo>
                  <a:pt x="45288" y="499110"/>
                </a:lnTo>
                <a:lnTo>
                  <a:pt x="45288" y="20320"/>
                </a:lnTo>
                <a:lnTo>
                  <a:pt x="121691" y="20320"/>
                </a:lnTo>
                <a:lnTo>
                  <a:pt x="121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10719" y="3384041"/>
            <a:ext cx="6757670" cy="763905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930"/>
              </a:lnSpc>
              <a:tabLst>
                <a:tab pos="900430" algn="l"/>
                <a:tab pos="1534795" algn="l"/>
              </a:tabLst>
            </a:pPr>
            <a:r>
              <a:rPr sz="4400" spc="-25" dirty="0">
                <a:latin typeface="Cambria Math"/>
                <a:cs typeface="Cambria Math"/>
              </a:rPr>
              <a:t>𝑤</a:t>
            </a:r>
            <a:r>
              <a:rPr sz="4800" spc="-37" baseline="-15625" dirty="0">
                <a:latin typeface="Cambria Math"/>
                <a:cs typeface="Cambria Math"/>
              </a:rPr>
              <a:t>2</a:t>
            </a:r>
            <a:r>
              <a:rPr sz="4800" baseline="-15625" dirty="0">
                <a:latin typeface="Cambria Math"/>
                <a:cs typeface="Cambria Math"/>
              </a:rPr>
              <a:t>	</a:t>
            </a:r>
            <a:r>
              <a:rPr sz="4400" spc="-50" dirty="0">
                <a:latin typeface="Cambria Math"/>
                <a:cs typeface="Cambria Math"/>
              </a:rPr>
              <a:t>=</a:t>
            </a:r>
            <a:r>
              <a:rPr sz="4400" dirty="0">
                <a:latin typeface="Cambria Math"/>
                <a:cs typeface="Cambria Math"/>
              </a:rPr>
              <a:t>	</a:t>
            </a:r>
            <a:r>
              <a:rPr sz="4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400" spc="-20" dirty="0">
                <a:latin typeface="Cambria Math"/>
                <a:cs typeface="Cambria Math"/>
              </a:rPr>
              <a:t>0.25,</a:t>
            </a:r>
            <a:r>
              <a:rPr sz="4400" spc="-35" dirty="0">
                <a:latin typeface="Cambria Math"/>
                <a:cs typeface="Cambria Math"/>
              </a:rPr>
              <a:t> </a:t>
            </a:r>
            <a:r>
              <a:rPr sz="4400" spc="-20" dirty="0">
                <a:latin typeface="Cambria Math"/>
                <a:cs typeface="Cambria Math"/>
              </a:rPr>
              <a:t>0.25,</a:t>
            </a:r>
            <a:r>
              <a:rPr sz="4400" spc="-35" dirty="0">
                <a:latin typeface="Cambria Math"/>
                <a:cs typeface="Cambria Math"/>
              </a:rPr>
              <a:t> </a:t>
            </a:r>
            <a:r>
              <a:rPr sz="4400" spc="-20" dirty="0">
                <a:latin typeface="Cambria Math"/>
                <a:cs typeface="Cambria Math"/>
              </a:rPr>
              <a:t>0.25,</a:t>
            </a:r>
            <a:r>
              <a:rPr sz="4400" spc="-35" dirty="0">
                <a:latin typeface="Cambria Math"/>
                <a:cs typeface="Cambria Math"/>
              </a:rPr>
              <a:t> </a:t>
            </a:r>
            <a:r>
              <a:rPr sz="4400" dirty="0">
                <a:latin typeface="Cambria Math"/>
                <a:cs typeface="Cambria Math"/>
              </a:rPr>
              <a:t>0.25</a:t>
            </a:r>
            <a:r>
              <a:rPr sz="4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5621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2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xfrm>
            <a:off x="9159988" y="6463246"/>
            <a:ext cx="211455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20" dirty="0"/>
          </a:p>
        </p:txBody>
      </p:sp>
      <p:sp>
        <p:nvSpPr>
          <p:cNvPr id="18" name="object 18"/>
          <p:cNvSpPr txBox="1"/>
          <p:nvPr/>
        </p:nvSpPr>
        <p:spPr>
          <a:xfrm>
            <a:off x="5213654" y="4826508"/>
            <a:ext cx="4635500" cy="99821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182880">
              <a:lnSpc>
                <a:spcPts val="3820"/>
              </a:lnSpc>
              <a:spcBef>
                <a:spcPts val="215"/>
              </a:spcBef>
            </a:pPr>
            <a:r>
              <a:rPr sz="3200" dirty="0">
                <a:latin typeface="Calibri"/>
                <a:cs typeface="Calibri"/>
              </a:rPr>
              <a:t>Same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predictions,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so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data </a:t>
            </a:r>
            <a:r>
              <a:rPr sz="3200" dirty="0">
                <a:latin typeface="Calibri"/>
                <a:cs typeface="Calibri"/>
              </a:rPr>
              <a:t>loss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will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always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same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2027</Words>
  <Application>Microsoft Macintosh PowerPoint</Application>
  <PresentationFormat>Widescreen</PresentationFormat>
  <Paragraphs>449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Helvetica</vt:lpstr>
      <vt:lpstr>Times New Roman</vt:lpstr>
      <vt:lpstr>Office Theme</vt:lpstr>
      <vt:lpstr>Lecture 2: Regularization + Optimization</vt:lpstr>
      <vt:lpstr>Overfitting</vt:lpstr>
      <vt:lpstr>Overfitting</vt:lpstr>
      <vt:lpstr>Overfitting</vt:lpstr>
      <vt:lpstr>Regularization: Beyond Training Error</vt:lpstr>
      <vt:lpstr>Regularization: Beyond Training Error</vt:lpstr>
      <vt:lpstr>Regularization: Prefer Simpler Models</vt:lpstr>
      <vt:lpstr>Regularization: Expressing Preferences</vt:lpstr>
      <vt:lpstr>Regularization: Expressing Preferences</vt:lpstr>
      <vt:lpstr>Finding a good W</vt:lpstr>
      <vt:lpstr>𝑤∗ = arg min 𝐿 𝑤</vt:lpstr>
      <vt:lpstr>PowerPoint Presentation</vt:lpstr>
      <vt:lpstr>PowerPoint Presentation</vt:lpstr>
      <vt:lpstr>Idea #1: Random Search (bad idea!)</vt:lpstr>
      <vt:lpstr>Idea #1: Random Search (bad idea!)</vt:lpstr>
      <vt:lpstr>Idea #1: Random Search (bad idea!)</vt:lpstr>
      <vt:lpstr>Idea #2: Follow the slope</vt:lpstr>
      <vt:lpstr>Idea #2: Follow the slope</vt:lpstr>
      <vt:lpstr>current W:</vt:lpstr>
      <vt:lpstr>current W:</vt:lpstr>
      <vt:lpstr>current W:</vt:lpstr>
      <vt:lpstr>current W:</vt:lpstr>
      <vt:lpstr>current W:</vt:lpstr>
      <vt:lpstr>Gradient descent</vt:lpstr>
      <vt:lpstr>The gradient vector</vt:lpstr>
      <vt:lpstr>The gradient vector</vt:lpstr>
      <vt:lpstr>Gradient descent</vt:lpstr>
      <vt:lpstr>Gradient descent</vt:lpstr>
      <vt:lpstr>Gradient descent</vt:lpstr>
      <vt:lpstr>Full batch gradient descent</vt:lpstr>
      <vt:lpstr>Stochastic gradient descent (SGD)</vt:lpstr>
      <vt:lpstr>Problems with SGD</vt:lpstr>
      <vt:lpstr>Problems with SGD</vt:lpstr>
      <vt:lpstr>Problems with SGD</vt:lpstr>
      <vt:lpstr>Problems with SGD</vt:lpstr>
      <vt:lpstr>SGD + Momentum</vt:lpstr>
      <vt:lpstr>SGD + Momentum</vt:lpstr>
      <vt:lpstr>PowerPoint Presentation</vt:lpstr>
      <vt:lpstr>PowerPoint Presentation</vt:lpstr>
      <vt:lpstr>Adam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Dr. Öğr. Üyesi Serkan KARTAL</cp:lastModifiedBy>
  <cp:revision>7</cp:revision>
  <dcterms:created xsi:type="dcterms:W3CDTF">2025-03-10T14:58:52Z</dcterms:created>
  <dcterms:modified xsi:type="dcterms:W3CDTF">2025-03-10T19:37:42Z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2025-03-10T00:00:00Z</vt:filetime>
  </property>
  <property fmtid="{D5CDD505-2E9C-101B-9397-08002B2CF9AE}" pid="3" name="LastSaved">
    <vt:filetime>2025-03-10T00:00:00Z</vt:filetime>
  </property>
  <property fmtid="{D5CDD505-2E9C-101B-9397-08002B2CF9AE}" pid="4" name="Producer">
    <vt:lpwstr>3-Heights(TM) PDF Security Shell 4.8.25.2 (http://www.pdf-tools.com)</vt:lpwstr>
  </property>
</Properties>
</file>