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7" r:id="rId39"/>
    <p:sldId id="334" r:id="rId40"/>
    <p:sldId id="335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5"/>
  </p:normalViewPr>
  <p:slideViewPr>
    <p:cSldViewPr>
      <p:cViewPr varScale="1">
        <p:scale>
          <a:sx n="118" d="100"/>
          <a:sy n="118" d="100"/>
        </p:scale>
        <p:origin x="54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158570"/>
            <a:ext cx="10696575" cy="135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7367" y="1264411"/>
            <a:ext cx="4246245" cy="4786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46340" y="1771395"/>
            <a:ext cx="3835400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00800"/>
            <a:ext cx="12192635" cy="457200"/>
          </a:xfrm>
          <a:custGeom>
            <a:avLst/>
            <a:gdLst/>
            <a:ahLst/>
            <a:cxnLst/>
            <a:rect l="l" t="t" r="r" b="b"/>
            <a:pathLst>
              <a:path w="12192635" h="457200">
                <a:moveTo>
                  <a:pt x="0" y="0"/>
                </a:moveTo>
                <a:lnTo>
                  <a:pt x="12192006" y="0"/>
                </a:lnTo>
                <a:lnTo>
                  <a:pt x="1219200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8" y="332739"/>
            <a:ext cx="1069657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089" y="3204387"/>
            <a:ext cx="5874385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73332" y="5593511"/>
            <a:ext cx="1778000" cy="1208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C904"/>
                </a:solidFill>
                <a:latin typeface="Calibri"/>
                <a:cs typeface="Calibri"/>
              </a:defRPr>
            </a:lvl1pPr>
          </a:lstStyle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3117" y="2471420"/>
            <a:ext cx="5085715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004569">
              <a:lnSpc>
                <a:spcPts val="6500"/>
              </a:lnSpc>
              <a:spcBef>
                <a:spcPts val="900"/>
              </a:spcBef>
            </a:pPr>
            <a:r>
              <a:rPr sz="6000" dirty="0"/>
              <a:t>Lecture</a:t>
            </a:r>
            <a:r>
              <a:rPr sz="6000" spc="-160" dirty="0"/>
              <a:t> </a:t>
            </a:r>
            <a:r>
              <a:rPr lang="tr-TR" sz="6000" spc="-25"/>
              <a:t>2</a:t>
            </a:r>
            <a:r>
              <a:rPr sz="6000" spc="-25"/>
              <a:t>: </a:t>
            </a:r>
            <a:r>
              <a:rPr sz="6000" dirty="0"/>
              <a:t>Linear</a:t>
            </a:r>
            <a:r>
              <a:rPr sz="6000" spc="-20" dirty="0"/>
              <a:t> Classifiers</a:t>
            </a:r>
            <a:endParaRPr sz="6000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rPr dirty="0"/>
              <a:t>Lecture</a:t>
            </a:r>
            <a:r>
              <a:rPr spc="-30" dirty="0"/>
              <a:t> </a:t>
            </a:r>
            <a:r>
              <a:rPr dirty="0"/>
              <a:t>3</a:t>
            </a:r>
            <a:r>
              <a:rPr spc="-3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7751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 Light"/>
                <a:cs typeface="Calibri Light"/>
              </a:rPr>
              <a:t>Parametric</a:t>
            </a:r>
            <a:r>
              <a:rPr sz="4000" spc="-13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Approach: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Linear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Classifier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221992"/>
            <a:ext cx="1572768" cy="1539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2398" y="1653541"/>
            <a:ext cx="1035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7671" y="4920996"/>
            <a:ext cx="19119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3345" marR="5080" indent="-81280">
              <a:lnSpc>
                <a:spcPts val="3790"/>
              </a:lnSpc>
              <a:spcBef>
                <a:spcPts val="250"/>
              </a:spcBef>
            </a:pP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parameters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weights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883" y="4078730"/>
            <a:ext cx="7486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5573" y="2948317"/>
            <a:ext cx="2159635" cy="85725"/>
          </a:xfrm>
          <a:custGeom>
            <a:avLst/>
            <a:gdLst/>
            <a:ahLst/>
            <a:cxnLst/>
            <a:rect l="l" t="t" r="r" b="b"/>
            <a:pathLst>
              <a:path w="2159635" h="85725">
                <a:moveTo>
                  <a:pt x="2073706" y="0"/>
                </a:moveTo>
                <a:lnTo>
                  <a:pt x="2073706" y="85725"/>
                </a:lnTo>
                <a:lnTo>
                  <a:pt x="2130856" y="57150"/>
                </a:lnTo>
                <a:lnTo>
                  <a:pt x="2087994" y="57150"/>
                </a:lnTo>
                <a:lnTo>
                  <a:pt x="2087994" y="28575"/>
                </a:lnTo>
                <a:lnTo>
                  <a:pt x="2130856" y="28575"/>
                </a:lnTo>
                <a:lnTo>
                  <a:pt x="2073706" y="0"/>
                </a:lnTo>
                <a:close/>
              </a:path>
              <a:path w="2159635" h="85725">
                <a:moveTo>
                  <a:pt x="207370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073706" y="57150"/>
                </a:lnTo>
                <a:lnTo>
                  <a:pt x="2073706" y="28575"/>
                </a:lnTo>
                <a:close/>
              </a:path>
              <a:path w="2159635" h="85725">
                <a:moveTo>
                  <a:pt x="2130856" y="28575"/>
                </a:moveTo>
                <a:lnTo>
                  <a:pt x="2087994" y="28575"/>
                </a:lnTo>
                <a:lnTo>
                  <a:pt x="2087994" y="57150"/>
                </a:lnTo>
                <a:lnTo>
                  <a:pt x="2130856" y="57150"/>
                </a:lnTo>
                <a:lnTo>
                  <a:pt x="2159431" y="42862"/>
                </a:lnTo>
                <a:lnTo>
                  <a:pt x="213085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0700" y="3390620"/>
            <a:ext cx="85725" cy="629920"/>
          </a:xfrm>
          <a:custGeom>
            <a:avLst/>
            <a:gdLst/>
            <a:ahLst/>
            <a:cxnLst/>
            <a:rect l="l" t="t" r="r" b="b"/>
            <a:pathLst>
              <a:path w="85725" h="629920">
                <a:moveTo>
                  <a:pt x="57150" y="71437"/>
                </a:moveTo>
                <a:lnTo>
                  <a:pt x="28575" y="71437"/>
                </a:lnTo>
                <a:lnTo>
                  <a:pt x="28587" y="629831"/>
                </a:lnTo>
                <a:lnTo>
                  <a:pt x="57162" y="629831"/>
                </a:lnTo>
                <a:lnTo>
                  <a:pt x="57150" y="71437"/>
                </a:lnTo>
                <a:close/>
              </a:path>
              <a:path w="85725" h="629920">
                <a:moveTo>
                  <a:pt x="42862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437"/>
                </a:lnTo>
                <a:lnTo>
                  <a:pt x="78581" y="71437"/>
                </a:lnTo>
                <a:lnTo>
                  <a:pt x="42862" y="0"/>
                </a:lnTo>
                <a:close/>
              </a:path>
              <a:path w="85725" h="629920">
                <a:moveTo>
                  <a:pt x="78581" y="71437"/>
                </a:moveTo>
                <a:lnTo>
                  <a:pt x="57150" y="71437"/>
                </a:lnTo>
                <a:lnTo>
                  <a:pt x="57150" y="85725"/>
                </a:lnTo>
                <a:lnTo>
                  <a:pt x="85725" y="85725"/>
                </a:lnTo>
                <a:lnTo>
                  <a:pt x="78581" y="71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1422" y="2948317"/>
            <a:ext cx="1653539" cy="85725"/>
          </a:xfrm>
          <a:custGeom>
            <a:avLst/>
            <a:gdLst/>
            <a:ahLst/>
            <a:cxnLst/>
            <a:rect l="l" t="t" r="r" b="b"/>
            <a:pathLst>
              <a:path w="1653540" h="85725">
                <a:moveTo>
                  <a:pt x="1567434" y="0"/>
                </a:moveTo>
                <a:lnTo>
                  <a:pt x="1567434" y="85725"/>
                </a:lnTo>
                <a:lnTo>
                  <a:pt x="1624584" y="57150"/>
                </a:lnTo>
                <a:lnTo>
                  <a:pt x="1581721" y="57150"/>
                </a:lnTo>
                <a:lnTo>
                  <a:pt x="1581721" y="28575"/>
                </a:lnTo>
                <a:lnTo>
                  <a:pt x="1624584" y="28575"/>
                </a:lnTo>
                <a:lnTo>
                  <a:pt x="1567434" y="0"/>
                </a:lnTo>
                <a:close/>
              </a:path>
              <a:path w="1653540" h="85725">
                <a:moveTo>
                  <a:pt x="1567434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567434" y="57150"/>
                </a:lnTo>
                <a:lnTo>
                  <a:pt x="1567434" y="28575"/>
                </a:lnTo>
                <a:close/>
              </a:path>
              <a:path w="1653540" h="85725">
                <a:moveTo>
                  <a:pt x="1624584" y="28575"/>
                </a:moveTo>
                <a:lnTo>
                  <a:pt x="1581721" y="28575"/>
                </a:lnTo>
                <a:lnTo>
                  <a:pt x="1581721" y="57150"/>
                </a:lnTo>
                <a:lnTo>
                  <a:pt x="1624584" y="57150"/>
                </a:lnTo>
                <a:lnTo>
                  <a:pt x="1653159" y="42862"/>
                </a:lnTo>
                <a:lnTo>
                  <a:pt x="162458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0865" y="2464309"/>
            <a:ext cx="304546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b="1" dirty="0">
                <a:latin typeface="Calibri"/>
                <a:cs typeface="Calibri"/>
              </a:rPr>
              <a:t>10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giving </a:t>
            </a:r>
            <a:r>
              <a:rPr sz="3200" dirty="0">
                <a:latin typeface="Calibri"/>
                <a:cs typeface="Calibri"/>
              </a:rPr>
              <a:t>class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68" y="3824732"/>
            <a:ext cx="32905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0208" y="1236979"/>
            <a:ext cx="3917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2615" algn="l"/>
              </a:tabLst>
            </a:pPr>
            <a:r>
              <a:rPr sz="4800" spc="-35" dirty="0">
                <a:latin typeface="Calibri"/>
                <a:cs typeface="Calibri"/>
              </a:rPr>
              <a:t>f(x,W)</a:t>
            </a:r>
            <a:r>
              <a:rPr sz="4800" spc="-114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=</a:t>
            </a:r>
            <a:r>
              <a:rPr sz="4800" spc="-114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Wx</a:t>
            </a:r>
            <a:r>
              <a:rPr sz="4800" dirty="0">
                <a:latin typeface="Calibri"/>
                <a:cs typeface="Calibri"/>
              </a:rPr>
              <a:t>	+</a:t>
            </a:r>
            <a:r>
              <a:rPr sz="4800" spc="-15" dirty="0">
                <a:latin typeface="Calibri"/>
                <a:cs typeface="Calibri"/>
              </a:rPr>
              <a:t> </a:t>
            </a:r>
            <a:r>
              <a:rPr sz="4800" spc="-50" dirty="0">
                <a:latin typeface="Calibri"/>
                <a:cs typeface="Calibri"/>
              </a:rPr>
              <a:t>b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9153" y="1493100"/>
            <a:ext cx="297815" cy="414020"/>
          </a:xfrm>
          <a:custGeom>
            <a:avLst/>
            <a:gdLst/>
            <a:ahLst/>
            <a:cxnLst/>
            <a:rect l="l" t="t" r="r" b="b"/>
            <a:pathLst>
              <a:path w="297815" h="414019">
                <a:moveTo>
                  <a:pt x="0" y="0"/>
                </a:moveTo>
                <a:lnTo>
                  <a:pt x="297523" y="0"/>
                </a:lnTo>
                <a:lnTo>
                  <a:pt x="297523" y="413492"/>
                </a:lnTo>
                <a:lnTo>
                  <a:pt x="0" y="41349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1039" y="1354924"/>
            <a:ext cx="1661160" cy="655955"/>
          </a:xfrm>
          <a:custGeom>
            <a:avLst/>
            <a:gdLst/>
            <a:ahLst/>
            <a:cxnLst/>
            <a:rect l="l" t="t" r="r" b="b"/>
            <a:pathLst>
              <a:path w="1661160" h="655955">
                <a:moveTo>
                  <a:pt x="0" y="0"/>
                </a:moveTo>
                <a:lnTo>
                  <a:pt x="1660890" y="0"/>
                </a:lnTo>
                <a:lnTo>
                  <a:pt x="1660890" y="655763"/>
                </a:lnTo>
                <a:lnTo>
                  <a:pt x="0" y="65576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77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00448" y="1893318"/>
            <a:ext cx="3130550" cy="14065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1428115" algn="l"/>
              </a:tabLst>
            </a:pPr>
            <a:r>
              <a:rPr sz="3200" b="1" spc="-10" dirty="0">
                <a:solidFill>
                  <a:srgbClr val="37761D"/>
                </a:solidFill>
                <a:latin typeface="Calibri"/>
                <a:cs typeface="Calibri"/>
              </a:rPr>
              <a:t>(10,)</a:t>
            </a:r>
            <a:r>
              <a:rPr sz="3200" b="1" dirty="0">
                <a:solidFill>
                  <a:srgbClr val="37761D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(10,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3072)</a:t>
            </a:r>
            <a:endParaRPr sz="3200">
              <a:latin typeface="Calibri"/>
              <a:cs typeface="Calibri"/>
            </a:endParaRPr>
          </a:p>
          <a:p>
            <a:pPr marL="606425">
              <a:lnSpc>
                <a:spcPct val="100000"/>
              </a:lnSpc>
              <a:spcBef>
                <a:spcPts val="1240"/>
              </a:spcBef>
            </a:pPr>
            <a:r>
              <a:rPr sz="4000" spc="-10" dirty="0">
                <a:latin typeface="Calibri"/>
                <a:cs typeface="Calibri"/>
              </a:rPr>
              <a:t>f(</a:t>
            </a:r>
            <a:r>
              <a:rPr sz="4000" b="1" spc="-1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4000" spc="-10" dirty="0">
                <a:latin typeface="Calibri"/>
                <a:cs typeface="Calibri"/>
              </a:rPr>
              <a:t>,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6361" y="1338224"/>
            <a:ext cx="622935" cy="610235"/>
          </a:xfrm>
          <a:custGeom>
            <a:avLst/>
            <a:gdLst/>
            <a:ahLst/>
            <a:cxnLst/>
            <a:rect l="l" t="t" r="r" b="b"/>
            <a:pathLst>
              <a:path w="622935" h="610235">
                <a:moveTo>
                  <a:pt x="0" y="0"/>
                </a:moveTo>
                <a:lnTo>
                  <a:pt x="622916" y="0"/>
                </a:lnTo>
                <a:lnTo>
                  <a:pt x="622916" y="610241"/>
                </a:lnTo>
                <a:lnTo>
                  <a:pt x="0" y="61024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82803" y="790957"/>
            <a:ext cx="1209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(3072,)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87844" y="1364462"/>
            <a:ext cx="643890" cy="610235"/>
          </a:xfrm>
          <a:custGeom>
            <a:avLst/>
            <a:gdLst/>
            <a:ahLst/>
            <a:cxnLst/>
            <a:rect l="l" t="t" r="r" b="b"/>
            <a:pathLst>
              <a:path w="643890" h="610235">
                <a:moveTo>
                  <a:pt x="0" y="0"/>
                </a:moveTo>
                <a:lnTo>
                  <a:pt x="643832" y="0"/>
                </a:lnTo>
                <a:lnTo>
                  <a:pt x="643832" y="610241"/>
                </a:lnTo>
                <a:lnTo>
                  <a:pt x="0" y="61024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74240" y="1418844"/>
            <a:ext cx="7969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9900FF"/>
                </a:solidFill>
                <a:latin typeface="Calibri"/>
                <a:cs typeface="Calibri"/>
              </a:rPr>
              <a:t>(10,)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9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2x2</a:t>
            </a:r>
            <a:r>
              <a:rPr spc="-85" dirty="0"/>
              <a:t> </a:t>
            </a:r>
            <a:r>
              <a:rPr dirty="0"/>
              <a:t>image,</a:t>
            </a:r>
            <a:r>
              <a:rPr spc="-90" dirty="0"/>
              <a:t> </a:t>
            </a:r>
            <a:r>
              <a:rPr dirty="0"/>
              <a:t>3</a:t>
            </a:r>
            <a:r>
              <a:rPr spc="-85" dirty="0"/>
              <a:t> </a:t>
            </a:r>
            <a:r>
              <a:rPr dirty="0"/>
              <a:t>classes</a:t>
            </a:r>
            <a:r>
              <a:rPr spc="-80" dirty="0"/>
              <a:t> </a:t>
            </a:r>
            <a:r>
              <a:rPr spc="-10" dirty="0"/>
              <a:t>(</a:t>
            </a:r>
            <a:r>
              <a:rPr spc="-10" dirty="0">
                <a:solidFill>
                  <a:srgbClr val="C45A11"/>
                </a:solidFill>
              </a:rPr>
              <a:t>cat</a:t>
            </a:r>
            <a:r>
              <a:rPr spc="-10" dirty="0"/>
              <a:t>/</a:t>
            </a:r>
            <a:r>
              <a:rPr spc="-10" dirty="0">
                <a:solidFill>
                  <a:srgbClr val="6F2F9F"/>
                </a:solidFill>
              </a:rPr>
              <a:t>dog</a:t>
            </a:r>
            <a:r>
              <a:rPr spc="-10" dirty="0"/>
              <a:t>/</a:t>
            </a:r>
            <a:r>
              <a:rPr spc="-10" dirty="0">
                <a:solidFill>
                  <a:srgbClr val="538234"/>
                </a:solidFill>
              </a:rPr>
              <a:t>ship</a:t>
            </a:r>
            <a:r>
              <a:rPr spc="-1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2875" y="4567934"/>
            <a:ext cx="15640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 marR="5080" indent="-43815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Input</a:t>
            </a:r>
            <a:r>
              <a:rPr sz="2500" spc="-20" dirty="0">
                <a:latin typeface="Calibri"/>
                <a:cs typeface="Calibri"/>
              </a:rPr>
              <a:t> image </a:t>
            </a:r>
            <a:r>
              <a:rPr sz="2500" dirty="0">
                <a:latin typeface="Calibri"/>
                <a:cs typeface="Calibri"/>
              </a:rPr>
              <a:t>(2,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2)</a:t>
            </a:r>
            <a:endParaRPr sz="25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72503" y="2265197"/>
          <a:ext cx="824230" cy="312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100" b="1" spc="-5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5076" y="2890024"/>
          <a:ext cx="1648460" cy="156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5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655" y="2779776"/>
            <a:ext cx="1831848" cy="17922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59927" y="1817298"/>
            <a:ext cx="5556885" cy="979169"/>
            <a:chOff x="1959927" y="1817298"/>
            <a:chExt cx="5556885" cy="979169"/>
          </a:xfrm>
        </p:grpSpPr>
        <p:sp>
          <p:nvSpPr>
            <p:cNvPr id="8" name="object 8"/>
            <p:cNvSpPr/>
            <p:nvPr/>
          </p:nvSpPr>
          <p:spPr>
            <a:xfrm>
              <a:off x="1974214" y="1831585"/>
              <a:ext cx="3059430" cy="950594"/>
            </a:xfrm>
            <a:custGeom>
              <a:avLst/>
              <a:gdLst/>
              <a:ahLst/>
              <a:cxnLst/>
              <a:rect l="l" t="t" r="r" b="b"/>
              <a:pathLst>
                <a:path w="3059429" h="950594">
                  <a:moveTo>
                    <a:pt x="0" y="950552"/>
                  </a:moveTo>
                  <a:lnTo>
                    <a:pt x="0" y="0"/>
                  </a:lnTo>
                  <a:lnTo>
                    <a:pt x="3058801" y="0"/>
                  </a:lnTo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99164" y="1817433"/>
              <a:ext cx="2517140" cy="455295"/>
            </a:xfrm>
            <a:custGeom>
              <a:avLst/>
              <a:gdLst/>
              <a:ahLst/>
              <a:cxnLst/>
              <a:rect l="l" t="t" r="r" b="b"/>
              <a:pathLst>
                <a:path w="2517140" h="455294">
                  <a:moveTo>
                    <a:pt x="2463557" y="373308"/>
                  </a:moveTo>
                  <a:lnTo>
                    <a:pt x="2433078" y="379501"/>
                  </a:lnTo>
                  <a:lnTo>
                    <a:pt x="2492159" y="454977"/>
                  </a:lnTo>
                  <a:lnTo>
                    <a:pt x="2510989" y="385076"/>
                  </a:lnTo>
                  <a:lnTo>
                    <a:pt x="2463647" y="385076"/>
                  </a:lnTo>
                  <a:lnTo>
                    <a:pt x="2463557" y="373308"/>
                  </a:lnTo>
                  <a:close/>
                </a:path>
                <a:path w="2517140" h="455294">
                  <a:moveTo>
                    <a:pt x="2492089" y="367511"/>
                  </a:moveTo>
                  <a:lnTo>
                    <a:pt x="2463557" y="373308"/>
                  </a:lnTo>
                  <a:lnTo>
                    <a:pt x="2463647" y="385076"/>
                  </a:lnTo>
                  <a:lnTo>
                    <a:pt x="2492222" y="384860"/>
                  </a:lnTo>
                  <a:lnTo>
                    <a:pt x="2492133" y="373308"/>
                  </a:lnTo>
                  <a:lnTo>
                    <a:pt x="2492089" y="367511"/>
                  </a:lnTo>
                  <a:close/>
                </a:path>
                <a:path w="2517140" h="455294">
                  <a:moveTo>
                    <a:pt x="2517089" y="362432"/>
                  </a:moveTo>
                  <a:lnTo>
                    <a:pt x="2492089" y="367511"/>
                  </a:lnTo>
                  <a:lnTo>
                    <a:pt x="2492133" y="373308"/>
                  </a:lnTo>
                  <a:lnTo>
                    <a:pt x="2492222" y="384860"/>
                  </a:lnTo>
                  <a:lnTo>
                    <a:pt x="2463647" y="385076"/>
                  </a:lnTo>
                  <a:lnTo>
                    <a:pt x="2510989" y="385076"/>
                  </a:lnTo>
                  <a:lnTo>
                    <a:pt x="2517089" y="362432"/>
                  </a:lnTo>
                  <a:close/>
                </a:path>
                <a:path w="2517140" h="455294">
                  <a:moveTo>
                    <a:pt x="2489376" y="14401"/>
                  </a:moveTo>
                  <a:lnTo>
                    <a:pt x="2460802" y="14401"/>
                  </a:lnTo>
                  <a:lnTo>
                    <a:pt x="2475077" y="28575"/>
                  </a:lnTo>
                  <a:lnTo>
                    <a:pt x="2460911" y="28575"/>
                  </a:lnTo>
                  <a:lnTo>
                    <a:pt x="2463473" y="362432"/>
                  </a:lnTo>
                  <a:lnTo>
                    <a:pt x="2463557" y="373308"/>
                  </a:lnTo>
                  <a:lnTo>
                    <a:pt x="2492089" y="367511"/>
                  </a:lnTo>
                  <a:lnTo>
                    <a:pt x="2489485" y="28575"/>
                  </a:lnTo>
                  <a:lnTo>
                    <a:pt x="2475077" y="28575"/>
                  </a:lnTo>
                  <a:lnTo>
                    <a:pt x="2460802" y="14401"/>
                  </a:lnTo>
                  <a:lnTo>
                    <a:pt x="2489376" y="14401"/>
                  </a:lnTo>
                  <a:close/>
                </a:path>
                <a:path w="2517140" h="455294">
                  <a:moveTo>
                    <a:pt x="2482926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2460911" y="28575"/>
                  </a:lnTo>
                  <a:lnTo>
                    <a:pt x="2460802" y="14401"/>
                  </a:lnTo>
                  <a:lnTo>
                    <a:pt x="2489376" y="14401"/>
                  </a:lnTo>
                  <a:lnTo>
                    <a:pt x="2489314" y="6337"/>
                  </a:lnTo>
                  <a:lnTo>
                    <a:pt x="248292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97276" y="1315719"/>
            <a:ext cx="33394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Stretch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column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7261644" y="5445759"/>
            <a:ext cx="456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(4,)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9737" y="1387346"/>
            <a:ext cx="2218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f(x,W)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90" dirty="0"/>
              <a:t> </a:t>
            </a:r>
            <a:r>
              <a:rPr dirty="0"/>
              <a:t>for</a:t>
            </a:r>
            <a:r>
              <a:rPr spc="-85" dirty="0"/>
              <a:t> </a:t>
            </a:r>
            <a:r>
              <a:rPr dirty="0"/>
              <a:t>2x2</a:t>
            </a:r>
            <a:r>
              <a:rPr spc="-85" dirty="0"/>
              <a:t> </a:t>
            </a:r>
            <a:r>
              <a:rPr dirty="0"/>
              <a:t>image,</a:t>
            </a:r>
            <a:r>
              <a:rPr spc="-90" dirty="0"/>
              <a:t> </a:t>
            </a:r>
            <a:r>
              <a:rPr dirty="0"/>
              <a:t>3</a:t>
            </a:r>
            <a:r>
              <a:rPr spc="-85" dirty="0"/>
              <a:t> </a:t>
            </a:r>
            <a:r>
              <a:rPr dirty="0"/>
              <a:t>classes</a:t>
            </a:r>
            <a:r>
              <a:rPr spc="-80" dirty="0"/>
              <a:t> </a:t>
            </a:r>
            <a:r>
              <a:rPr spc="-10" dirty="0"/>
              <a:t>(</a:t>
            </a:r>
            <a:r>
              <a:rPr spc="-10" dirty="0">
                <a:solidFill>
                  <a:srgbClr val="C45A11"/>
                </a:solidFill>
              </a:rPr>
              <a:t>cat</a:t>
            </a:r>
            <a:r>
              <a:rPr spc="-10" dirty="0"/>
              <a:t>/</a:t>
            </a:r>
            <a:r>
              <a:rPr spc="-10" dirty="0">
                <a:solidFill>
                  <a:srgbClr val="6F2F9F"/>
                </a:solidFill>
              </a:rPr>
              <a:t>dog</a:t>
            </a:r>
            <a:r>
              <a:rPr spc="-10" dirty="0"/>
              <a:t>/</a:t>
            </a:r>
            <a:r>
              <a:rPr spc="-10" dirty="0">
                <a:solidFill>
                  <a:srgbClr val="538234"/>
                </a:solidFill>
              </a:rPr>
              <a:t>ship</a:t>
            </a:r>
            <a:r>
              <a:rPr spc="-10" dirty="0"/>
              <a:t>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76574" y="2656306"/>
          <a:ext cx="3296920" cy="234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50" dirty="0">
                          <a:latin typeface="Calibri"/>
                          <a:cs typeface="Calibri"/>
                        </a:rPr>
                        <a:t>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20" dirty="0">
                          <a:latin typeface="Calibri"/>
                          <a:cs typeface="Calibri"/>
                        </a:rPr>
                        <a:t>0.25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192875" y="4567934"/>
            <a:ext cx="15640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 marR="5080" indent="-43815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Input</a:t>
            </a:r>
            <a:r>
              <a:rPr sz="2500" spc="-20" dirty="0">
                <a:latin typeface="Calibri"/>
                <a:cs typeface="Calibri"/>
              </a:rPr>
              <a:t> image </a:t>
            </a:r>
            <a:r>
              <a:rPr sz="2500" dirty="0">
                <a:latin typeface="Calibri"/>
                <a:cs typeface="Calibri"/>
              </a:rPr>
              <a:t>(2,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2)</a:t>
            </a:r>
            <a:endParaRPr sz="25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072503" y="2265197"/>
          <a:ext cx="824230" cy="3126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100" b="1" spc="-5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0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45076" y="2890024"/>
          <a:ext cx="1648460" cy="156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sz="2100" b="1" spc="-50" dirty="0">
                          <a:latin typeface="Calibri"/>
                          <a:cs typeface="Calibri"/>
                        </a:rPr>
                        <a:t>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97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057655" y="1817298"/>
            <a:ext cx="3989704" cy="2755265"/>
            <a:chOff x="1057655" y="1817298"/>
            <a:chExt cx="3989704" cy="27552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655" y="2779776"/>
              <a:ext cx="1831848" cy="17922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74214" y="1831585"/>
              <a:ext cx="3059430" cy="950594"/>
            </a:xfrm>
            <a:custGeom>
              <a:avLst/>
              <a:gdLst/>
              <a:ahLst/>
              <a:cxnLst/>
              <a:rect l="l" t="t" r="r" b="b"/>
              <a:pathLst>
                <a:path w="3059429" h="950594">
                  <a:moveTo>
                    <a:pt x="0" y="950552"/>
                  </a:moveTo>
                  <a:lnTo>
                    <a:pt x="0" y="0"/>
                  </a:lnTo>
                  <a:lnTo>
                    <a:pt x="3058801" y="0"/>
                  </a:lnTo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999164" y="1817433"/>
            <a:ext cx="2517140" cy="455295"/>
          </a:xfrm>
          <a:custGeom>
            <a:avLst/>
            <a:gdLst/>
            <a:ahLst/>
            <a:cxnLst/>
            <a:rect l="l" t="t" r="r" b="b"/>
            <a:pathLst>
              <a:path w="2517140" h="455294">
                <a:moveTo>
                  <a:pt x="2463557" y="373308"/>
                </a:moveTo>
                <a:lnTo>
                  <a:pt x="2433078" y="379501"/>
                </a:lnTo>
                <a:lnTo>
                  <a:pt x="2492159" y="454977"/>
                </a:lnTo>
                <a:lnTo>
                  <a:pt x="2510989" y="385076"/>
                </a:lnTo>
                <a:lnTo>
                  <a:pt x="2463647" y="385076"/>
                </a:lnTo>
                <a:lnTo>
                  <a:pt x="2463557" y="373308"/>
                </a:lnTo>
                <a:close/>
              </a:path>
              <a:path w="2517140" h="455294">
                <a:moveTo>
                  <a:pt x="2492089" y="367511"/>
                </a:moveTo>
                <a:lnTo>
                  <a:pt x="2463557" y="373308"/>
                </a:lnTo>
                <a:lnTo>
                  <a:pt x="2463647" y="385076"/>
                </a:lnTo>
                <a:lnTo>
                  <a:pt x="2492222" y="384860"/>
                </a:lnTo>
                <a:lnTo>
                  <a:pt x="2492133" y="373308"/>
                </a:lnTo>
                <a:lnTo>
                  <a:pt x="2492089" y="367511"/>
                </a:lnTo>
                <a:close/>
              </a:path>
              <a:path w="2517140" h="455294">
                <a:moveTo>
                  <a:pt x="2517089" y="362432"/>
                </a:moveTo>
                <a:lnTo>
                  <a:pt x="2492089" y="367511"/>
                </a:lnTo>
                <a:lnTo>
                  <a:pt x="2492133" y="373308"/>
                </a:lnTo>
                <a:lnTo>
                  <a:pt x="2492222" y="384860"/>
                </a:lnTo>
                <a:lnTo>
                  <a:pt x="2463647" y="385076"/>
                </a:lnTo>
                <a:lnTo>
                  <a:pt x="2510989" y="385076"/>
                </a:lnTo>
                <a:lnTo>
                  <a:pt x="2517089" y="362432"/>
                </a:lnTo>
                <a:close/>
              </a:path>
              <a:path w="2517140" h="455294">
                <a:moveTo>
                  <a:pt x="2489376" y="14401"/>
                </a:moveTo>
                <a:lnTo>
                  <a:pt x="2460802" y="14401"/>
                </a:lnTo>
                <a:lnTo>
                  <a:pt x="2475077" y="28575"/>
                </a:lnTo>
                <a:lnTo>
                  <a:pt x="2460911" y="28575"/>
                </a:lnTo>
                <a:lnTo>
                  <a:pt x="2463473" y="362432"/>
                </a:lnTo>
                <a:lnTo>
                  <a:pt x="2463557" y="373308"/>
                </a:lnTo>
                <a:lnTo>
                  <a:pt x="2492089" y="367511"/>
                </a:lnTo>
                <a:lnTo>
                  <a:pt x="2489485" y="28575"/>
                </a:lnTo>
                <a:lnTo>
                  <a:pt x="2475077" y="28575"/>
                </a:lnTo>
                <a:lnTo>
                  <a:pt x="2460802" y="14401"/>
                </a:lnTo>
                <a:lnTo>
                  <a:pt x="2489376" y="14401"/>
                </a:lnTo>
                <a:close/>
              </a:path>
              <a:path w="2517140" h="455294">
                <a:moveTo>
                  <a:pt x="2482926" y="0"/>
                </a:moveTo>
                <a:lnTo>
                  <a:pt x="0" y="0"/>
                </a:lnTo>
                <a:lnTo>
                  <a:pt x="0" y="28575"/>
                </a:lnTo>
                <a:lnTo>
                  <a:pt x="2460911" y="28575"/>
                </a:lnTo>
                <a:lnTo>
                  <a:pt x="2460802" y="14401"/>
                </a:lnTo>
                <a:lnTo>
                  <a:pt x="2489376" y="14401"/>
                </a:lnTo>
                <a:lnTo>
                  <a:pt x="2489314" y="6337"/>
                </a:lnTo>
                <a:lnTo>
                  <a:pt x="2482926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20539" y="4833620"/>
            <a:ext cx="1496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4385" algn="l"/>
              </a:tabLst>
            </a:pPr>
            <a:r>
              <a:rPr sz="7200" spc="-75" baseline="-9259" dirty="0">
                <a:latin typeface="Calibri"/>
                <a:cs typeface="Calibri"/>
              </a:rPr>
              <a:t>W</a:t>
            </a:r>
            <a:r>
              <a:rPr sz="7200" baseline="-9259" dirty="0">
                <a:latin typeface="Calibri"/>
                <a:cs typeface="Calibri"/>
              </a:rPr>
              <a:t>	</a:t>
            </a:r>
            <a:r>
              <a:rPr sz="2500" dirty="0">
                <a:latin typeface="Calibri"/>
                <a:cs typeface="Calibri"/>
              </a:rPr>
              <a:t>(3,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4)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2997276" y="1315719"/>
            <a:ext cx="33394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Stretch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pixels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into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column</a:t>
            </a:r>
            <a:endParaRPr sz="25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457933" y="2656332"/>
          <a:ext cx="824230" cy="234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1.1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25" dirty="0">
                          <a:latin typeface="Calibri"/>
                          <a:cs typeface="Calibri"/>
                        </a:rPr>
                        <a:t>3.2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1.2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017865" y="3483355"/>
            <a:ext cx="1733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6685" algn="l"/>
              </a:tabLst>
            </a:pPr>
            <a:r>
              <a:rPr sz="4800" spc="-50" dirty="0">
                <a:latin typeface="Calibri"/>
                <a:cs typeface="Calibri"/>
              </a:rPr>
              <a:t>+</a:t>
            </a:r>
            <a:r>
              <a:rPr sz="4800" dirty="0">
                <a:latin typeface="Calibri"/>
                <a:cs typeface="Calibri"/>
              </a:rPr>
              <a:t>	</a:t>
            </a:r>
            <a:r>
              <a:rPr sz="4800" spc="-50" dirty="0">
                <a:latin typeface="Calibri"/>
                <a:cs typeface="Calibri"/>
              </a:rPr>
              <a:t>=</a:t>
            </a:r>
            <a:endParaRPr sz="48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988905" y="2656332"/>
          <a:ext cx="1119505" cy="2345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96.8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78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437.9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8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5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61.95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216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8647086" y="4995164"/>
            <a:ext cx="456565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5600"/>
              </a:lnSpc>
              <a:spcBef>
                <a:spcPts val="100"/>
              </a:spcBef>
            </a:pPr>
            <a:r>
              <a:rPr sz="4800" spc="-50" dirty="0">
                <a:latin typeface="Calibri"/>
                <a:cs typeface="Calibri"/>
              </a:rPr>
              <a:t>b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500" spc="-20" dirty="0">
                <a:latin typeface="Calibri"/>
                <a:cs typeface="Calibri"/>
              </a:rPr>
              <a:t>(3,)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61644" y="5445759"/>
            <a:ext cx="456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(4,)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28287" y="5067806"/>
            <a:ext cx="456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(3,)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9737" y="1387346"/>
            <a:ext cx="2218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f(x,W)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05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dirty="0"/>
              <a:t>Linear</a:t>
            </a:r>
            <a:r>
              <a:rPr spc="-110" dirty="0"/>
              <a:t> </a:t>
            </a:r>
            <a:r>
              <a:rPr spc="-10" dirty="0"/>
              <a:t>Classifier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2033" y="3488653"/>
          <a:ext cx="1625600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0.25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86716" y="4424829"/>
            <a:ext cx="792480" cy="401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 marR="5080" indent="-213360">
              <a:lnSpc>
                <a:spcPct val="102699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image </a:t>
            </a:r>
            <a:r>
              <a:rPr sz="1200" dirty="0">
                <a:latin typeface="Calibri"/>
                <a:cs typeface="Calibri"/>
              </a:rPr>
              <a:t>(2,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2)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94864" y="3295829"/>
          <a:ext cx="406400" cy="154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2580" y="3603880"/>
          <a:ext cx="812800" cy="77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27728" y="3074426"/>
            <a:ext cx="1965325" cy="1358900"/>
            <a:chOff x="327728" y="3074426"/>
            <a:chExt cx="1965325" cy="13589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728" y="3550279"/>
              <a:ext cx="901616" cy="8828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8535" y="3080687"/>
              <a:ext cx="1508125" cy="468630"/>
            </a:xfrm>
            <a:custGeom>
              <a:avLst/>
              <a:gdLst/>
              <a:ahLst/>
              <a:cxnLst/>
              <a:rect l="l" t="t" r="r" b="b"/>
              <a:pathLst>
                <a:path w="1508125" h="468629">
                  <a:moveTo>
                    <a:pt x="0" y="468631"/>
                  </a:moveTo>
                  <a:lnTo>
                    <a:pt x="0" y="0"/>
                  </a:lnTo>
                  <a:lnTo>
                    <a:pt x="1508019" y="0"/>
                  </a:lnTo>
                </a:path>
              </a:pathLst>
            </a:custGeom>
            <a:ln w="1252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274963" y="3074428"/>
            <a:ext cx="1238885" cy="223520"/>
          </a:xfrm>
          <a:custGeom>
            <a:avLst/>
            <a:gdLst/>
            <a:ahLst/>
            <a:cxnLst/>
            <a:rect l="l" t="t" r="r" b="b"/>
            <a:pathLst>
              <a:path w="1238885" h="223520">
                <a:moveTo>
                  <a:pt x="1223683" y="0"/>
                </a:moveTo>
                <a:lnTo>
                  <a:pt x="0" y="0"/>
                </a:lnTo>
                <a:lnTo>
                  <a:pt x="0" y="12522"/>
                </a:lnTo>
                <a:lnTo>
                  <a:pt x="1214031" y="12522"/>
                </a:lnTo>
                <a:lnTo>
                  <a:pt x="1215351" y="188036"/>
                </a:lnTo>
                <a:lnTo>
                  <a:pt x="1201940" y="191109"/>
                </a:lnTo>
                <a:lnTo>
                  <a:pt x="1228661" y="223519"/>
                </a:lnTo>
                <a:lnTo>
                  <a:pt x="1238554" y="182702"/>
                </a:lnTo>
                <a:lnTo>
                  <a:pt x="1227848" y="185153"/>
                </a:lnTo>
                <a:lnTo>
                  <a:pt x="1226477" y="2768"/>
                </a:lnTo>
                <a:lnTo>
                  <a:pt x="122368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4930" y="4556309"/>
            <a:ext cx="777875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25" baseline="-9456" dirty="0">
                <a:latin typeface="Calibri"/>
                <a:cs typeface="Calibri"/>
              </a:rPr>
              <a:t>W</a:t>
            </a:r>
            <a:r>
              <a:rPr sz="3525" spc="509" baseline="-945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(3,</a:t>
            </a:r>
            <a:r>
              <a:rPr sz="1200" spc="-25" dirty="0">
                <a:latin typeface="Calibri"/>
                <a:cs typeface="Calibri"/>
              </a:rPr>
              <a:t> 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1279296" y="2821707"/>
            <a:ext cx="166687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Calibri"/>
                <a:cs typeface="Calibri"/>
              </a:rPr>
              <a:t>Stretch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pixels into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column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77895" y="3488666"/>
          <a:ext cx="406400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3.2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751364" y="3889889"/>
            <a:ext cx="86741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04850" algn="l"/>
              </a:tabLst>
            </a:pPr>
            <a:r>
              <a:rPr sz="2350" spc="-50" dirty="0">
                <a:latin typeface="Calibri"/>
                <a:cs typeface="Calibri"/>
              </a:rPr>
              <a:t>+</a:t>
            </a:r>
            <a:r>
              <a:rPr sz="2350" dirty="0">
                <a:latin typeface="Calibri"/>
                <a:cs typeface="Calibri"/>
              </a:rPr>
              <a:t>	</a:t>
            </a:r>
            <a:r>
              <a:rPr sz="2350" spc="-50" dirty="0">
                <a:latin typeface="Calibri"/>
                <a:cs typeface="Calibri"/>
              </a:rPr>
              <a:t>=</a:t>
            </a:r>
            <a:endParaRPr sz="235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732682" y="3488666"/>
          <a:ext cx="551815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96.8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437.9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61.95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4062768" y="4634693"/>
            <a:ext cx="242570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2545">
              <a:lnSpc>
                <a:spcPts val="2760"/>
              </a:lnSpc>
              <a:spcBef>
                <a:spcPts val="114"/>
              </a:spcBef>
            </a:pPr>
            <a:r>
              <a:rPr sz="2350" spc="-50" dirty="0">
                <a:latin typeface="Calibri"/>
                <a:cs typeface="Calibri"/>
              </a:rPr>
              <a:t>b</a:t>
            </a:r>
            <a:endParaRPr sz="235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20" dirty="0">
                <a:latin typeface="Calibri"/>
                <a:cs typeface="Calibri"/>
              </a:rPr>
              <a:t>(3,)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4250" y="4856883"/>
            <a:ext cx="2425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20" dirty="0">
                <a:latin typeface="Calibri"/>
                <a:cs typeface="Calibri"/>
              </a:rPr>
              <a:t>(4,)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1620" y="4670980"/>
            <a:ext cx="2425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20" dirty="0">
                <a:latin typeface="Calibri"/>
                <a:cs typeface="Calibri"/>
              </a:rPr>
              <a:t>(3,)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6969" y="1216660"/>
            <a:ext cx="290957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39300"/>
              </a:lnSpc>
              <a:spcBef>
                <a:spcPts val="100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Algebraic</a:t>
            </a:r>
            <a:r>
              <a:rPr sz="2800" u="heavy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f(x,W)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6114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05" dirty="0"/>
              <a:t> </a:t>
            </a:r>
            <a:r>
              <a:rPr dirty="0"/>
              <a:t>a</a:t>
            </a:r>
            <a:r>
              <a:rPr spc="-100" dirty="0"/>
              <a:t> </a:t>
            </a:r>
            <a:r>
              <a:rPr dirty="0"/>
              <a:t>Linear</a:t>
            </a:r>
            <a:r>
              <a:rPr spc="-110" dirty="0"/>
              <a:t> </a:t>
            </a:r>
            <a:r>
              <a:rPr spc="-10" dirty="0"/>
              <a:t>Classifier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8847" y="1435608"/>
            <a:ext cx="1210055" cy="119481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68529" y="2973616"/>
          <a:ext cx="1207770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04758" y="2973616"/>
          <a:ext cx="1207770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41025" y="2973616"/>
          <a:ext cx="1207770" cy="119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50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.25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822135" y="4506912"/>
            <a:ext cx="510540" cy="508000"/>
          </a:xfrm>
          <a:prstGeom prst="rect">
            <a:avLst/>
          </a:prstGeom>
          <a:solidFill>
            <a:srgbClr val="FBE3CD"/>
          </a:solidFill>
          <a:ln w="9525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5"/>
              </a:spcBef>
            </a:pPr>
            <a:r>
              <a:rPr sz="1500" spc="-25" dirty="0">
                <a:latin typeface="Calibri"/>
                <a:cs typeface="Calibri"/>
              </a:rPr>
              <a:t>1.1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8364" y="4506912"/>
            <a:ext cx="510540" cy="508000"/>
          </a:xfrm>
          <a:prstGeom prst="rect">
            <a:avLst/>
          </a:prstGeom>
          <a:solidFill>
            <a:srgbClr val="D9D1E9"/>
          </a:solidFill>
          <a:ln w="9525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5"/>
              </a:spcBef>
            </a:pPr>
            <a:r>
              <a:rPr sz="1500" spc="-25" dirty="0">
                <a:latin typeface="Calibri"/>
                <a:cs typeface="Calibri"/>
              </a:rPr>
              <a:t>3.2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9605" y="4506912"/>
            <a:ext cx="510540" cy="508000"/>
          </a:xfrm>
          <a:prstGeom prst="rect">
            <a:avLst/>
          </a:prstGeom>
          <a:solidFill>
            <a:srgbClr val="D9EAD2"/>
          </a:solidFill>
          <a:ln w="9525">
            <a:solidFill>
              <a:srgbClr val="000000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185"/>
              </a:spcBef>
            </a:pP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-25" dirty="0">
                <a:latin typeface="Calibri"/>
                <a:cs typeface="Calibri"/>
              </a:rPr>
              <a:t>1.2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1578" y="4547107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0115" y="2023427"/>
            <a:ext cx="3750945" cy="959485"/>
          </a:xfrm>
          <a:custGeom>
            <a:avLst/>
            <a:gdLst/>
            <a:ahLst/>
            <a:cxnLst/>
            <a:rect l="l" t="t" r="r" b="b"/>
            <a:pathLst>
              <a:path w="3750945" h="959485">
                <a:moveTo>
                  <a:pt x="1289431" y="0"/>
                </a:moveTo>
                <a:lnTo>
                  <a:pt x="35318" y="0"/>
                </a:lnTo>
                <a:lnTo>
                  <a:pt x="32893" y="1003"/>
                </a:lnTo>
                <a:lnTo>
                  <a:pt x="29324" y="4584"/>
                </a:lnTo>
                <a:lnTo>
                  <a:pt x="28321" y="7010"/>
                </a:lnTo>
                <a:lnTo>
                  <a:pt x="29743" y="879221"/>
                </a:lnTo>
                <a:lnTo>
                  <a:pt x="29756" y="884516"/>
                </a:lnTo>
                <a:lnTo>
                  <a:pt x="0" y="887933"/>
                </a:lnTo>
                <a:lnTo>
                  <a:pt x="46558" y="959281"/>
                </a:lnTo>
                <a:lnTo>
                  <a:pt x="69507" y="896213"/>
                </a:lnTo>
                <a:lnTo>
                  <a:pt x="75704" y="879221"/>
                </a:lnTo>
                <a:lnTo>
                  <a:pt x="48806" y="882319"/>
                </a:lnTo>
                <a:lnTo>
                  <a:pt x="47383" y="19050"/>
                </a:lnTo>
                <a:lnTo>
                  <a:pt x="1289431" y="19050"/>
                </a:lnTo>
                <a:lnTo>
                  <a:pt x="1289431" y="9512"/>
                </a:lnTo>
                <a:lnTo>
                  <a:pt x="1289431" y="0"/>
                </a:lnTo>
                <a:close/>
              </a:path>
              <a:path w="3750945" h="959485">
                <a:moveTo>
                  <a:pt x="1935530" y="883081"/>
                </a:moveTo>
                <a:lnTo>
                  <a:pt x="1906955" y="883081"/>
                </a:lnTo>
                <a:lnTo>
                  <a:pt x="1906955" y="791654"/>
                </a:lnTo>
                <a:lnTo>
                  <a:pt x="1906955" y="776859"/>
                </a:lnTo>
                <a:lnTo>
                  <a:pt x="1902955" y="772871"/>
                </a:lnTo>
                <a:lnTo>
                  <a:pt x="1902955" y="772604"/>
                </a:lnTo>
                <a:lnTo>
                  <a:pt x="1902955" y="604964"/>
                </a:lnTo>
                <a:lnTo>
                  <a:pt x="1883905" y="604964"/>
                </a:lnTo>
                <a:lnTo>
                  <a:pt x="1883905" y="787387"/>
                </a:lnTo>
                <a:lnTo>
                  <a:pt x="1887905" y="791387"/>
                </a:lnTo>
                <a:lnTo>
                  <a:pt x="1887905" y="883081"/>
                </a:lnTo>
                <a:lnTo>
                  <a:pt x="1859330" y="883081"/>
                </a:lnTo>
                <a:lnTo>
                  <a:pt x="1897430" y="959281"/>
                </a:lnTo>
                <a:lnTo>
                  <a:pt x="1929180" y="895781"/>
                </a:lnTo>
                <a:lnTo>
                  <a:pt x="1935530" y="883081"/>
                </a:lnTo>
                <a:close/>
              </a:path>
              <a:path w="3750945" h="959485">
                <a:moveTo>
                  <a:pt x="3722547" y="4254"/>
                </a:moveTo>
                <a:lnTo>
                  <a:pt x="3718280" y="0"/>
                </a:lnTo>
                <a:lnTo>
                  <a:pt x="2497417" y="0"/>
                </a:lnTo>
                <a:lnTo>
                  <a:pt x="2497417" y="19050"/>
                </a:lnTo>
                <a:lnTo>
                  <a:pt x="3703510" y="19050"/>
                </a:lnTo>
                <a:lnTo>
                  <a:pt x="3703497" y="9537"/>
                </a:lnTo>
                <a:lnTo>
                  <a:pt x="3722547" y="9537"/>
                </a:lnTo>
                <a:lnTo>
                  <a:pt x="3722547" y="4254"/>
                </a:lnTo>
                <a:close/>
              </a:path>
              <a:path w="3750945" h="959485">
                <a:moveTo>
                  <a:pt x="3750868" y="861568"/>
                </a:moveTo>
                <a:lnTo>
                  <a:pt x="3724008" y="864730"/>
                </a:lnTo>
                <a:lnTo>
                  <a:pt x="3722560" y="19050"/>
                </a:lnTo>
                <a:lnTo>
                  <a:pt x="3713022" y="19050"/>
                </a:lnTo>
                <a:lnTo>
                  <a:pt x="3703510" y="19050"/>
                </a:lnTo>
                <a:lnTo>
                  <a:pt x="3704945" y="861568"/>
                </a:lnTo>
                <a:lnTo>
                  <a:pt x="3704958" y="866952"/>
                </a:lnTo>
                <a:lnTo>
                  <a:pt x="3675189" y="870445"/>
                </a:lnTo>
                <a:lnTo>
                  <a:pt x="3721900" y="941679"/>
                </a:lnTo>
                <a:lnTo>
                  <a:pt x="3744696" y="878636"/>
                </a:lnTo>
                <a:lnTo>
                  <a:pt x="3750868" y="86156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7501" y="4207713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37"/>
                </a:moveTo>
                <a:lnTo>
                  <a:pt x="0" y="188137"/>
                </a:lnTo>
                <a:lnTo>
                  <a:pt x="38100" y="264337"/>
                </a:lnTo>
                <a:lnTo>
                  <a:pt x="69850" y="200837"/>
                </a:lnTo>
                <a:lnTo>
                  <a:pt x="28575" y="200837"/>
                </a:lnTo>
                <a:lnTo>
                  <a:pt x="28575" y="188137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37"/>
                </a:lnTo>
                <a:lnTo>
                  <a:pt x="47625" y="200837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37"/>
                </a:moveTo>
                <a:lnTo>
                  <a:pt x="47625" y="188137"/>
                </a:lnTo>
                <a:lnTo>
                  <a:pt x="47625" y="200837"/>
                </a:lnTo>
                <a:lnTo>
                  <a:pt x="69850" y="200837"/>
                </a:lnTo>
                <a:lnTo>
                  <a:pt x="76200" y="1881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5819" y="4207713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37"/>
                </a:moveTo>
                <a:lnTo>
                  <a:pt x="0" y="188137"/>
                </a:lnTo>
                <a:lnTo>
                  <a:pt x="38100" y="264337"/>
                </a:lnTo>
                <a:lnTo>
                  <a:pt x="69850" y="200837"/>
                </a:lnTo>
                <a:lnTo>
                  <a:pt x="28575" y="200837"/>
                </a:lnTo>
                <a:lnTo>
                  <a:pt x="28575" y="188137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37"/>
                </a:lnTo>
                <a:lnTo>
                  <a:pt x="47625" y="200837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37"/>
                </a:moveTo>
                <a:lnTo>
                  <a:pt x="47625" y="188137"/>
                </a:lnTo>
                <a:lnTo>
                  <a:pt x="47625" y="200837"/>
                </a:lnTo>
                <a:lnTo>
                  <a:pt x="69850" y="200837"/>
                </a:lnTo>
                <a:lnTo>
                  <a:pt x="76200" y="1881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20590" y="4207713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37"/>
                </a:moveTo>
                <a:lnTo>
                  <a:pt x="0" y="188137"/>
                </a:lnTo>
                <a:lnTo>
                  <a:pt x="38100" y="264337"/>
                </a:lnTo>
                <a:lnTo>
                  <a:pt x="69850" y="200837"/>
                </a:lnTo>
                <a:lnTo>
                  <a:pt x="28575" y="200837"/>
                </a:lnTo>
                <a:lnTo>
                  <a:pt x="28575" y="188137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37"/>
                </a:lnTo>
                <a:lnTo>
                  <a:pt x="47625" y="200837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37"/>
                </a:moveTo>
                <a:lnTo>
                  <a:pt x="47625" y="188137"/>
                </a:lnTo>
                <a:lnTo>
                  <a:pt x="47625" y="200837"/>
                </a:lnTo>
                <a:lnTo>
                  <a:pt x="69850" y="200837"/>
                </a:lnTo>
                <a:lnTo>
                  <a:pt x="76200" y="1881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09892" y="5290172"/>
            <a:ext cx="731520" cy="508000"/>
          </a:xfrm>
          <a:prstGeom prst="rect">
            <a:avLst/>
          </a:prstGeom>
          <a:solidFill>
            <a:srgbClr val="FBE3CD"/>
          </a:solidFill>
          <a:ln w="9525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930"/>
              </a:spcBef>
            </a:pPr>
            <a:r>
              <a:rPr sz="1600" spc="-10" dirty="0">
                <a:latin typeface="Calibri"/>
                <a:cs typeface="Calibri"/>
              </a:rPr>
              <a:t>-</a:t>
            </a:r>
            <a:r>
              <a:rPr sz="1600" spc="-20" dirty="0">
                <a:latin typeface="Calibri"/>
                <a:cs typeface="Calibri"/>
              </a:rPr>
              <a:t>96.8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37501" y="5020309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25"/>
                </a:moveTo>
                <a:lnTo>
                  <a:pt x="0" y="188125"/>
                </a:lnTo>
                <a:lnTo>
                  <a:pt x="38100" y="264325"/>
                </a:lnTo>
                <a:lnTo>
                  <a:pt x="69850" y="200825"/>
                </a:lnTo>
                <a:lnTo>
                  <a:pt x="28575" y="200825"/>
                </a:lnTo>
                <a:lnTo>
                  <a:pt x="28575" y="188125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25"/>
                </a:lnTo>
                <a:lnTo>
                  <a:pt x="47625" y="200825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25"/>
                </a:moveTo>
                <a:lnTo>
                  <a:pt x="47625" y="188125"/>
                </a:lnTo>
                <a:lnTo>
                  <a:pt x="47625" y="200825"/>
                </a:lnTo>
                <a:lnTo>
                  <a:pt x="69850" y="200825"/>
                </a:lnTo>
                <a:lnTo>
                  <a:pt x="76200" y="1881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5819" y="5020309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25"/>
                </a:moveTo>
                <a:lnTo>
                  <a:pt x="0" y="188125"/>
                </a:lnTo>
                <a:lnTo>
                  <a:pt x="38100" y="264325"/>
                </a:lnTo>
                <a:lnTo>
                  <a:pt x="69850" y="200825"/>
                </a:lnTo>
                <a:lnTo>
                  <a:pt x="28575" y="200825"/>
                </a:lnTo>
                <a:lnTo>
                  <a:pt x="28575" y="188125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25"/>
                </a:lnTo>
                <a:lnTo>
                  <a:pt x="47625" y="200825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25"/>
                </a:moveTo>
                <a:lnTo>
                  <a:pt x="47625" y="188125"/>
                </a:lnTo>
                <a:lnTo>
                  <a:pt x="47625" y="200825"/>
                </a:lnTo>
                <a:lnTo>
                  <a:pt x="69850" y="200825"/>
                </a:lnTo>
                <a:lnTo>
                  <a:pt x="76200" y="1881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20590" y="5020309"/>
            <a:ext cx="76200" cy="264795"/>
          </a:xfrm>
          <a:custGeom>
            <a:avLst/>
            <a:gdLst/>
            <a:ahLst/>
            <a:cxnLst/>
            <a:rect l="l" t="t" r="r" b="b"/>
            <a:pathLst>
              <a:path w="76200" h="264795">
                <a:moveTo>
                  <a:pt x="28575" y="188125"/>
                </a:moveTo>
                <a:lnTo>
                  <a:pt x="0" y="188125"/>
                </a:lnTo>
                <a:lnTo>
                  <a:pt x="38100" y="264325"/>
                </a:lnTo>
                <a:lnTo>
                  <a:pt x="69850" y="200825"/>
                </a:lnTo>
                <a:lnTo>
                  <a:pt x="28575" y="200825"/>
                </a:lnTo>
                <a:lnTo>
                  <a:pt x="28575" y="188125"/>
                </a:lnTo>
                <a:close/>
              </a:path>
              <a:path w="76200" h="264795">
                <a:moveTo>
                  <a:pt x="47625" y="0"/>
                </a:moveTo>
                <a:lnTo>
                  <a:pt x="28575" y="0"/>
                </a:lnTo>
                <a:lnTo>
                  <a:pt x="28575" y="200825"/>
                </a:lnTo>
                <a:lnTo>
                  <a:pt x="47625" y="200825"/>
                </a:lnTo>
                <a:lnTo>
                  <a:pt x="47625" y="0"/>
                </a:lnTo>
                <a:close/>
              </a:path>
              <a:path w="76200" h="264795">
                <a:moveTo>
                  <a:pt x="76200" y="188125"/>
                </a:moveTo>
                <a:lnTo>
                  <a:pt x="47625" y="188125"/>
                </a:lnTo>
                <a:lnTo>
                  <a:pt x="47625" y="200825"/>
                </a:lnTo>
                <a:lnTo>
                  <a:pt x="69850" y="200825"/>
                </a:lnTo>
                <a:lnTo>
                  <a:pt x="76200" y="1881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82800" y="5290172"/>
            <a:ext cx="842644" cy="508000"/>
          </a:xfrm>
          <a:prstGeom prst="rect">
            <a:avLst/>
          </a:prstGeom>
          <a:solidFill>
            <a:srgbClr val="D9D1E9"/>
          </a:solidFill>
          <a:ln w="9525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30"/>
              </a:spcBef>
            </a:pPr>
            <a:r>
              <a:rPr sz="1600" spc="-10" dirty="0">
                <a:latin typeface="Calibri"/>
                <a:cs typeface="Calibri"/>
              </a:rPr>
              <a:t>437.9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8681" y="5290172"/>
            <a:ext cx="842644" cy="508000"/>
          </a:xfrm>
          <a:prstGeom prst="rect">
            <a:avLst/>
          </a:prstGeom>
          <a:solidFill>
            <a:srgbClr val="D9EAD2"/>
          </a:solidFill>
          <a:ln w="9525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30"/>
              </a:spcBef>
            </a:pPr>
            <a:r>
              <a:rPr sz="1600" spc="-10" dirty="0">
                <a:latin typeface="Calibri"/>
                <a:cs typeface="Calibri"/>
              </a:rPr>
              <a:t>61.95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522033" y="3488653"/>
          <a:ext cx="1625600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0.25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386716" y="4424829"/>
            <a:ext cx="792480" cy="401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5425" marR="5080" indent="-213360">
              <a:lnSpc>
                <a:spcPct val="102699"/>
              </a:lnSpc>
              <a:spcBef>
                <a:spcPts val="9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image </a:t>
            </a:r>
            <a:r>
              <a:rPr sz="1200" dirty="0">
                <a:latin typeface="Calibri"/>
                <a:cs typeface="Calibri"/>
              </a:rPr>
              <a:t>(2,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2)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294864" y="3295829"/>
          <a:ext cx="406400" cy="154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72580" y="3603880"/>
          <a:ext cx="812800" cy="770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327728" y="3074426"/>
            <a:ext cx="1965325" cy="1358900"/>
            <a:chOff x="327728" y="3074426"/>
            <a:chExt cx="1965325" cy="135890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28" y="3550279"/>
              <a:ext cx="901616" cy="8828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8535" y="3080687"/>
              <a:ext cx="1508125" cy="468630"/>
            </a:xfrm>
            <a:custGeom>
              <a:avLst/>
              <a:gdLst/>
              <a:ahLst/>
              <a:cxnLst/>
              <a:rect l="l" t="t" r="r" b="b"/>
              <a:pathLst>
                <a:path w="1508125" h="468629">
                  <a:moveTo>
                    <a:pt x="0" y="468631"/>
                  </a:moveTo>
                  <a:lnTo>
                    <a:pt x="0" y="0"/>
                  </a:lnTo>
                  <a:lnTo>
                    <a:pt x="1508019" y="0"/>
                  </a:lnTo>
                </a:path>
              </a:pathLst>
            </a:custGeom>
            <a:ln w="1252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274963" y="3074428"/>
            <a:ext cx="1238885" cy="223520"/>
          </a:xfrm>
          <a:custGeom>
            <a:avLst/>
            <a:gdLst/>
            <a:ahLst/>
            <a:cxnLst/>
            <a:rect l="l" t="t" r="r" b="b"/>
            <a:pathLst>
              <a:path w="1238885" h="223520">
                <a:moveTo>
                  <a:pt x="1223683" y="0"/>
                </a:moveTo>
                <a:lnTo>
                  <a:pt x="0" y="0"/>
                </a:lnTo>
                <a:lnTo>
                  <a:pt x="0" y="12522"/>
                </a:lnTo>
                <a:lnTo>
                  <a:pt x="1214031" y="12522"/>
                </a:lnTo>
                <a:lnTo>
                  <a:pt x="1215351" y="188036"/>
                </a:lnTo>
                <a:lnTo>
                  <a:pt x="1201940" y="191109"/>
                </a:lnTo>
                <a:lnTo>
                  <a:pt x="1228661" y="223519"/>
                </a:lnTo>
                <a:lnTo>
                  <a:pt x="1238554" y="182702"/>
                </a:lnTo>
                <a:lnTo>
                  <a:pt x="1227848" y="185153"/>
                </a:lnTo>
                <a:lnTo>
                  <a:pt x="1226477" y="2768"/>
                </a:lnTo>
                <a:lnTo>
                  <a:pt x="122368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164930" y="4556309"/>
            <a:ext cx="777875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25" baseline="-9456" dirty="0">
                <a:latin typeface="Calibri"/>
                <a:cs typeface="Calibri"/>
              </a:rPr>
              <a:t>W</a:t>
            </a:r>
            <a:r>
              <a:rPr sz="3525" spc="509" baseline="-945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(3,</a:t>
            </a:r>
            <a:r>
              <a:rPr sz="1200" spc="-25" dirty="0">
                <a:latin typeface="Calibri"/>
                <a:cs typeface="Calibri"/>
              </a:rPr>
              <a:t> 4)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0" name="object 30"/>
          <p:cNvSpPr txBox="1"/>
          <p:nvPr/>
        </p:nvSpPr>
        <p:spPr>
          <a:xfrm>
            <a:off x="1279296" y="2821707"/>
            <a:ext cx="166687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Calibri"/>
                <a:cs typeface="Calibri"/>
              </a:rPr>
              <a:t>Stretch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pixels into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column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977895" y="3488666"/>
          <a:ext cx="406400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1.1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3.2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732682" y="3488666"/>
          <a:ext cx="551815" cy="115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96.8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437.9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61.95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3751364" y="3196435"/>
            <a:ext cx="2421890" cy="107950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00"/>
              </a:spcBef>
            </a:pPr>
            <a:r>
              <a:rPr sz="2400" b="1" spc="-50" dirty="0"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704850" algn="l"/>
              </a:tabLst>
            </a:pPr>
            <a:r>
              <a:rPr sz="2350" spc="-50" dirty="0">
                <a:latin typeface="Calibri"/>
                <a:cs typeface="Calibri"/>
              </a:rPr>
              <a:t>+</a:t>
            </a:r>
            <a:r>
              <a:rPr sz="2350" dirty="0">
                <a:latin typeface="Calibri"/>
                <a:cs typeface="Calibri"/>
              </a:rPr>
              <a:t>	</a:t>
            </a:r>
            <a:r>
              <a:rPr sz="2350" spc="-50" dirty="0">
                <a:latin typeface="Calibri"/>
                <a:cs typeface="Calibri"/>
              </a:rPr>
              <a:t>=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62768" y="4634693"/>
            <a:ext cx="242570" cy="554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2545">
              <a:lnSpc>
                <a:spcPts val="2760"/>
              </a:lnSpc>
              <a:spcBef>
                <a:spcPts val="114"/>
              </a:spcBef>
            </a:pPr>
            <a:r>
              <a:rPr sz="2350" spc="-50" dirty="0">
                <a:latin typeface="Calibri"/>
                <a:cs typeface="Calibri"/>
              </a:rPr>
              <a:t>b</a:t>
            </a:r>
            <a:endParaRPr sz="235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20" dirty="0">
                <a:latin typeface="Calibri"/>
                <a:cs typeface="Calibri"/>
              </a:rPr>
              <a:t>(3,)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74250" y="4856883"/>
            <a:ext cx="2425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20" dirty="0">
                <a:latin typeface="Calibri"/>
                <a:cs typeface="Calibri"/>
              </a:rPr>
              <a:t>(4,)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91620" y="4670980"/>
            <a:ext cx="24257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20" dirty="0">
                <a:latin typeface="Calibri"/>
                <a:cs typeface="Calibri"/>
              </a:rPr>
              <a:t>(3,)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06969" y="1216660"/>
            <a:ext cx="290957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39300"/>
              </a:lnSpc>
              <a:spcBef>
                <a:spcPts val="100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Algebraic</a:t>
            </a:r>
            <a:r>
              <a:rPr sz="2800" u="heavy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f(x,W)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Wx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15084" y="127508"/>
            <a:ext cx="387350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Instead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stretching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pixels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into </a:t>
            </a:r>
            <a:r>
              <a:rPr sz="2400" dirty="0">
                <a:latin typeface="Calibri"/>
                <a:cs typeface="Calibri"/>
              </a:rPr>
              <a:t>columns,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equivalently stretch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rows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images!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308" y="1030141"/>
            <a:ext cx="1034323" cy="102343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6223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40426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14629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.25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465282" y="3403650"/>
            <a:ext cx="445770" cy="699770"/>
            <a:chOff x="7465282" y="3403650"/>
            <a:chExt cx="445770" cy="699770"/>
          </a:xfrm>
        </p:grpSpPr>
        <p:sp>
          <p:nvSpPr>
            <p:cNvPr id="7" name="object 7"/>
            <p:cNvSpPr/>
            <p:nvPr/>
          </p:nvSpPr>
          <p:spPr>
            <a:xfrm>
              <a:off x="7469365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4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4" y="435391"/>
                  </a:lnTo>
                  <a:lnTo>
                    <a:pt x="437504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5282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2549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39485" y="3403650"/>
            <a:ext cx="445770" cy="699770"/>
            <a:chOff x="9039485" y="3403650"/>
            <a:chExt cx="445770" cy="699770"/>
          </a:xfrm>
        </p:grpSpPr>
        <p:sp>
          <p:nvSpPr>
            <p:cNvPr id="11" name="object 11"/>
            <p:cNvSpPr/>
            <p:nvPr/>
          </p:nvSpPr>
          <p:spPr>
            <a:xfrm>
              <a:off x="9043568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9485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364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626528" y="3403650"/>
            <a:ext cx="445770" cy="699770"/>
            <a:chOff x="10626528" y="3403650"/>
            <a:chExt cx="445770" cy="699770"/>
          </a:xfrm>
        </p:grpSpPr>
        <p:sp>
          <p:nvSpPr>
            <p:cNvPr id="15" name="object 15"/>
            <p:cNvSpPr/>
            <p:nvPr/>
          </p:nvSpPr>
          <p:spPr>
            <a:xfrm>
              <a:off x="10630610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6528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960" y="3403650"/>
              <a:ext cx="65316" cy="22660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369067" y="3627749"/>
          <a:ext cx="3823969" cy="114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1.1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3.2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96.8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437.9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61.95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652653" y="2679801"/>
            <a:ext cx="262255" cy="135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50" dirty="0">
                <a:latin typeface="Calibri"/>
                <a:cs typeface="Calibri"/>
              </a:rPr>
              <a:t>W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50" b="1" spc="-50" dirty="0">
                <a:latin typeface="Calibri"/>
                <a:cs typeface="Calibri"/>
              </a:rPr>
              <a:t>b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34402" y="1530972"/>
            <a:ext cx="3216275" cy="826769"/>
          </a:xfrm>
          <a:custGeom>
            <a:avLst/>
            <a:gdLst/>
            <a:ahLst/>
            <a:cxnLst/>
            <a:rect l="l" t="t" r="r" b="b"/>
            <a:pathLst>
              <a:path w="3216275" h="826769">
                <a:moveTo>
                  <a:pt x="1105433" y="0"/>
                </a:moveTo>
                <a:lnTo>
                  <a:pt x="29565" y="0"/>
                </a:lnTo>
                <a:lnTo>
                  <a:pt x="26784" y="1155"/>
                </a:lnTo>
                <a:lnTo>
                  <a:pt x="22707" y="5245"/>
                </a:lnTo>
                <a:lnTo>
                  <a:pt x="21564" y="8013"/>
                </a:lnTo>
                <a:lnTo>
                  <a:pt x="22796" y="761326"/>
                </a:lnTo>
                <a:lnTo>
                  <a:pt x="0" y="763943"/>
                </a:lnTo>
                <a:lnTo>
                  <a:pt x="39916" y="825106"/>
                </a:lnTo>
                <a:lnTo>
                  <a:pt x="64897" y="756475"/>
                </a:lnTo>
                <a:lnTo>
                  <a:pt x="44564" y="758812"/>
                </a:lnTo>
                <a:lnTo>
                  <a:pt x="43357" y="21780"/>
                </a:lnTo>
                <a:lnTo>
                  <a:pt x="1105433" y="21780"/>
                </a:lnTo>
                <a:lnTo>
                  <a:pt x="1105433" y="0"/>
                </a:lnTo>
                <a:close/>
              </a:path>
              <a:path w="3216275" h="826769">
                <a:moveTo>
                  <a:pt x="1665605" y="761034"/>
                </a:moveTo>
                <a:lnTo>
                  <a:pt x="1643824" y="761034"/>
                </a:lnTo>
                <a:lnTo>
                  <a:pt x="1643824" y="671474"/>
                </a:lnTo>
                <a:lnTo>
                  <a:pt x="1642605" y="668756"/>
                </a:lnTo>
                <a:lnTo>
                  <a:pt x="1640395" y="666686"/>
                </a:lnTo>
                <a:lnTo>
                  <a:pt x="1640395" y="522605"/>
                </a:lnTo>
                <a:lnTo>
                  <a:pt x="1618627" y="522605"/>
                </a:lnTo>
                <a:lnTo>
                  <a:pt x="1618627" y="677494"/>
                </a:lnTo>
                <a:lnTo>
                  <a:pt x="1619846" y="680212"/>
                </a:lnTo>
                <a:lnTo>
                  <a:pt x="1622056" y="682282"/>
                </a:lnTo>
                <a:lnTo>
                  <a:pt x="1622056" y="761034"/>
                </a:lnTo>
                <a:lnTo>
                  <a:pt x="1600276" y="761034"/>
                </a:lnTo>
                <a:lnTo>
                  <a:pt x="1632940" y="826350"/>
                </a:lnTo>
                <a:lnTo>
                  <a:pt x="1665605" y="761034"/>
                </a:lnTo>
                <a:close/>
              </a:path>
              <a:path w="3216275" h="826769">
                <a:moveTo>
                  <a:pt x="3215792" y="741337"/>
                </a:moveTo>
                <a:lnTo>
                  <a:pt x="3195497" y="743724"/>
                </a:lnTo>
                <a:lnTo>
                  <a:pt x="3194240" y="4864"/>
                </a:lnTo>
                <a:lnTo>
                  <a:pt x="3189363" y="0"/>
                </a:lnTo>
                <a:lnTo>
                  <a:pt x="2141232" y="0"/>
                </a:lnTo>
                <a:lnTo>
                  <a:pt x="2141232" y="21780"/>
                </a:lnTo>
                <a:lnTo>
                  <a:pt x="3172485" y="21780"/>
                </a:lnTo>
                <a:lnTo>
                  <a:pt x="3173717" y="746277"/>
                </a:lnTo>
                <a:lnTo>
                  <a:pt x="3150920" y="748944"/>
                </a:lnTo>
                <a:lnTo>
                  <a:pt x="3190964" y="810018"/>
                </a:lnTo>
                <a:lnTo>
                  <a:pt x="3215792" y="741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2549" y="4100448"/>
            <a:ext cx="65328" cy="2266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0365" y="4100448"/>
            <a:ext cx="65328" cy="2266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09960" y="4100448"/>
            <a:ext cx="65316" cy="22661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4" dirty="0"/>
              <a:t> </a:t>
            </a:r>
            <a:r>
              <a:rPr dirty="0"/>
              <a:t>an</a:t>
            </a:r>
            <a:r>
              <a:rPr spc="-114" dirty="0"/>
              <a:t> </a:t>
            </a:r>
            <a:r>
              <a:rPr dirty="0"/>
              <a:t>Linear</a:t>
            </a:r>
            <a:r>
              <a:rPr spc="-110" dirty="0"/>
              <a:t> </a:t>
            </a:r>
            <a:r>
              <a:rPr spc="-10" dirty="0"/>
              <a:t>Classifier</a:t>
            </a: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" y="1155191"/>
            <a:ext cx="4910328" cy="3633215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308" y="1030141"/>
            <a:ext cx="1034323" cy="102343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6223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40426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14629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.25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465282" y="3403650"/>
            <a:ext cx="445770" cy="699770"/>
            <a:chOff x="7465282" y="3403650"/>
            <a:chExt cx="445770" cy="699770"/>
          </a:xfrm>
        </p:grpSpPr>
        <p:sp>
          <p:nvSpPr>
            <p:cNvPr id="7" name="object 7"/>
            <p:cNvSpPr/>
            <p:nvPr/>
          </p:nvSpPr>
          <p:spPr>
            <a:xfrm>
              <a:off x="7469365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4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4" y="435391"/>
                  </a:lnTo>
                  <a:lnTo>
                    <a:pt x="437504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5282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2549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39485" y="3403650"/>
            <a:ext cx="445770" cy="699770"/>
            <a:chOff x="9039485" y="3403650"/>
            <a:chExt cx="445770" cy="699770"/>
          </a:xfrm>
        </p:grpSpPr>
        <p:sp>
          <p:nvSpPr>
            <p:cNvPr id="11" name="object 11"/>
            <p:cNvSpPr/>
            <p:nvPr/>
          </p:nvSpPr>
          <p:spPr>
            <a:xfrm>
              <a:off x="9043568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9485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364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626528" y="3403650"/>
            <a:ext cx="445770" cy="699770"/>
            <a:chOff x="10626528" y="3403650"/>
            <a:chExt cx="445770" cy="699770"/>
          </a:xfrm>
        </p:grpSpPr>
        <p:sp>
          <p:nvSpPr>
            <p:cNvPr id="15" name="object 15"/>
            <p:cNvSpPr/>
            <p:nvPr/>
          </p:nvSpPr>
          <p:spPr>
            <a:xfrm>
              <a:off x="10630610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6528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960" y="3403650"/>
              <a:ext cx="65316" cy="22660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369067" y="3627749"/>
          <a:ext cx="3823969" cy="114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1.1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3.2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96.8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437.9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61.95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652653" y="2679801"/>
            <a:ext cx="262255" cy="135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50" dirty="0">
                <a:latin typeface="Calibri"/>
                <a:cs typeface="Calibri"/>
              </a:rPr>
              <a:t>W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50" b="1" spc="-50" dirty="0">
                <a:latin typeface="Calibri"/>
                <a:cs typeface="Calibri"/>
              </a:rPr>
              <a:t>b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34402" y="1530972"/>
            <a:ext cx="3216275" cy="826769"/>
          </a:xfrm>
          <a:custGeom>
            <a:avLst/>
            <a:gdLst/>
            <a:ahLst/>
            <a:cxnLst/>
            <a:rect l="l" t="t" r="r" b="b"/>
            <a:pathLst>
              <a:path w="3216275" h="826769">
                <a:moveTo>
                  <a:pt x="1105433" y="0"/>
                </a:moveTo>
                <a:lnTo>
                  <a:pt x="29565" y="0"/>
                </a:lnTo>
                <a:lnTo>
                  <a:pt x="26784" y="1155"/>
                </a:lnTo>
                <a:lnTo>
                  <a:pt x="22707" y="5245"/>
                </a:lnTo>
                <a:lnTo>
                  <a:pt x="21564" y="8013"/>
                </a:lnTo>
                <a:lnTo>
                  <a:pt x="22796" y="761326"/>
                </a:lnTo>
                <a:lnTo>
                  <a:pt x="0" y="763943"/>
                </a:lnTo>
                <a:lnTo>
                  <a:pt x="39916" y="825106"/>
                </a:lnTo>
                <a:lnTo>
                  <a:pt x="64897" y="756475"/>
                </a:lnTo>
                <a:lnTo>
                  <a:pt x="44564" y="758812"/>
                </a:lnTo>
                <a:lnTo>
                  <a:pt x="43357" y="21780"/>
                </a:lnTo>
                <a:lnTo>
                  <a:pt x="1105433" y="21780"/>
                </a:lnTo>
                <a:lnTo>
                  <a:pt x="1105433" y="0"/>
                </a:lnTo>
                <a:close/>
              </a:path>
              <a:path w="3216275" h="826769">
                <a:moveTo>
                  <a:pt x="1665605" y="761034"/>
                </a:moveTo>
                <a:lnTo>
                  <a:pt x="1643824" y="761034"/>
                </a:lnTo>
                <a:lnTo>
                  <a:pt x="1643824" y="671474"/>
                </a:lnTo>
                <a:lnTo>
                  <a:pt x="1642605" y="668756"/>
                </a:lnTo>
                <a:lnTo>
                  <a:pt x="1640395" y="666686"/>
                </a:lnTo>
                <a:lnTo>
                  <a:pt x="1640395" y="522605"/>
                </a:lnTo>
                <a:lnTo>
                  <a:pt x="1618627" y="522605"/>
                </a:lnTo>
                <a:lnTo>
                  <a:pt x="1618627" y="677494"/>
                </a:lnTo>
                <a:lnTo>
                  <a:pt x="1619846" y="680212"/>
                </a:lnTo>
                <a:lnTo>
                  <a:pt x="1622056" y="682282"/>
                </a:lnTo>
                <a:lnTo>
                  <a:pt x="1622056" y="761034"/>
                </a:lnTo>
                <a:lnTo>
                  <a:pt x="1600276" y="761034"/>
                </a:lnTo>
                <a:lnTo>
                  <a:pt x="1632940" y="826350"/>
                </a:lnTo>
                <a:lnTo>
                  <a:pt x="1665605" y="761034"/>
                </a:lnTo>
                <a:close/>
              </a:path>
              <a:path w="3216275" h="826769">
                <a:moveTo>
                  <a:pt x="3215792" y="741337"/>
                </a:moveTo>
                <a:lnTo>
                  <a:pt x="3195497" y="743724"/>
                </a:lnTo>
                <a:lnTo>
                  <a:pt x="3194240" y="4864"/>
                </a:lnTo>
                <a:lnTo>
                  <a:pt x="3189363" y="0"/>
                </a:lnTo>
                <a:lnTo>
                  <a:pt x="2141232" y="0"/>
                </a:lnTo>
                <a:lnTo>
                  <a:pt x="2141232" y="21780"/>
                </a:lnTo>
                <a:lnTo>
                  <a:pt x="3172485" y="21780"/>
                </a:lnTo>
                <a:lnTo>
                  <a:pt x="3173717" y="746277"/>
                </a:lnTo>
                <a:lnTo>
                  <a:pt x="3150920" y="748944"/>
                </a:lnTo>
                <a:lnTo>
                  <a:pt x="3190964" y="810018"/>
                </a:lnTo>
                <a:lnTo>
                  <a:pt x="3215792" y="741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2549" y="4100448"/>
            <a:ext cx="65328" cy="2266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0365" y="4100448"/>
            <a:ext cx="65328" cy="2266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09960" y="4100448"/>
            <a:ext cx="65316" cy="22661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4" dirty="0"/>
              <a:t> </a:t>
            </a:r>
            <a:r>
              <a:rPr dirty="0"/>
              <a:t>an</a:t>
            </a:r>
            <a:r>
              <a:rPr spc="-114" dirty="0"/>
              <a:t> </a:t>
            </a:r>
            <a:r>
              <a:rPr dirty="0"/>
              <a:t>Linear</a:t>
            </a:r>
            <a:r>
              <a:rPr spc="-114" dirty="0"/>
              <a:t> </a:t>
            </a:r>
            <a:r>
              <a:rPr dirty="0"/>
              <a:t>Classifier:</a:t>
            </a:r>
            <a:r>
              <a:rPr spc="-114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Visual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Viewpoint</a:t>
            </a: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" y="1155191"/>
            <a:ext cx="4910328" cy="363321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4320" y="5001767"/>
            <a:ext cx="11643360" cy="123443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308" y="1030141"/>
            <a:ext cx="1034323" cy="102343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6223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40426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14629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.25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465282" y="3403650"/>
            <a:ext cx="445770" cy="699770"/>
            <a:chOff x="7465282" y="3403650"/>
            <a:chExt cx="445770" cy="699770"/>
          </a:xfrm>
        </p:grpSpPr>
        <p:sp>
          <p:nvSpPr>
            <p:cNvPr id="7" name="object 7"/>
            <p:cNvSpPr/>
            <p:nvPr/>
          </p:nvSpPr>
          <p:spPr>
            <a:xfrm>
              <a:off x="7469365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4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4" y="435391"/>
                  </a:lnTo>
                  <a:lnTo>
                    <a:pt x="437504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5282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2549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39485" y="3403650"/>
            <a:ext cx="445770" cy="699770"/>
            <a:chOff x="9039485" y="3403650"/>
            <a:chExt cx="445770" cy="699770"/>
          </a:xfrm>
        </p:grpSpPr>
        <p:sp>
          <p:nvSpPr>
            <p:cNvPr id="11" name="object 11"/>
            <p:cNvSpPr/>
            <p:nvPr/>
          </p:nvSpPr>
          <p:spPr>
            <a:xfrm>
              <a:off x="9043568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9485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364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626528" y="3403650"/>
            <a:ext cx="445770" cy="699770"/>
            <a:chOff x="10626528" y="3403650"/>
            <a:chExt cx="445770" cy="699770"/>
          </a:xfrm>
        </p:grpSpPr>
        <p:sp>
          <p:nvSpPr>
            <p:cNvPr id="15" name="object 15"/>
            <p:cNvSpPr/>
            <p:nvPr/>
          </p:nvSpPr>
          <p:spPr>
            <a:xfrm>
              <a:off x="10630610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6528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960" y="3403650"/>
              <a:ext cx="65316" cy="22660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369067" y="3627749"/>
          <a:ext cx="3823969" cy="114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1.1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3.2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96.8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437.9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61.95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617586" y="1536699"/>
            <a:ext cx="5297805" cy="2499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782445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Linear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one </a:t>
            </a:r>
            <a:r>
              <a:rPr sz="2800" spc="-10" dirty="0">
                <a:latin typeface="Calibri"/>
                <a:cs typeface="Calibri"/>
              </a:rPr>
              <a:t>“template”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category</a:t>
            </a:r>
            <a:endParaRPr sz="2800">
              <a:latin typeface="Calibri"/>
              <a:cs typeface="Calibri"/>
            </a:endParaRPr>
          </a:p>
          <a:p>
            <a:pPr marL="5047615">
              <a:lnSpc>
                <a:spcPct val="100000"/>
              </a:lnSpc>
              <a:spcBef>
                <a:spcPts val="2240"/>
              </a:spcBef>
            </a:pPr>
            <a:r>
              <a:rPr sz="2050" b="1" spc="-50" dirty="0">
                <a:latin typeface="Calibri"/>
                <a:cs typeface="Calibri"/>
              </a:rPr>
              <a:t>W</a:t>
            </a: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2050">
              <a:latin typeface="Calibri"/>
              <a:cs typeface="Calibri"/>
            </a:endParaRPr>
          </a:p>
          <a:p>
            <a:pPr marL="5047615">
              <a:lnSpc>
                <a:spcPct val="100000"/>
              </a:lnSpc>
            </a:pPr>
            <a:r>
              <a:rPr sz="2050" b="1" spc="-50" dirty="0">
                <a:latin typeface="Calibri"/>
                <a:cs typeface="Calibri"/>
              </a:rPr>
              <a:t>b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34402" y="1530972"/>
            <a:ext cx="3216275" cy="826769"/>
          </a:xfrm>
          <a:custGeom>
            <a:avLst/>
            <a:gdLst/>
            <a:ahLst/>
            <a:cxnLst/>
            <a:rect l="l" t="t" r="r" b="b"/>
            <a:pathLst>
              <a:path w="3216275" h="826769">
                <a:moveTo>
                  <a:pt x="1105433" y="0"/>
                </a:moveTo>
                <a:lnTo>
                  <a:pt x="29565" y="0"/>
                </a:lnTo>
                <a:lnTo>
                  <a:pt x="26784" y="1155"/>
                </a:lnTo>
                <a:lnTo>
                  <a:pt x="22707" y="5245"/>
                </a:lnTo>
                <a:lnTo>
                  <a:pt x="21564" y="8013"/>
                </a:lnTo>
                <a:lnTo>
                  <a:pt x="22796" y="761326"/>
                </a:lnTo>
                <a:lnTo>
                  <a:pt x="0" y="763943"/>
                </a:lnTo>
                <a:lnTo>
                  <a:pt x="39916" y="825106"/>
                </a:lnTo>
                <a:lnTo>
                  <a:pt x="64897" y="756475"/>
                </a:lnTo>
                <a:lnTo>
                  <a:pt x="44564" y="758812"/>
                </a:lnTo>
                <a:lnTo>
                  <a:pt x="43357" y="21780"/>
                </a:lnTo>
                <a:lnTo>
                  <a:pt x="1105433" y="21780"/>
                </a:lnTo>
                <a:lnTo>
                  <a:pt x="1105433" y="0"/>
                </a:lnTo>
                <a:close/>
              </a:path>
              <a:path w="3216275" h="826769">
                <a:moveTo>
                  <a:pt x="1665605" y="761034"/>
                </a:moveTo>
                <a:lnTo>
                  <a:pt x="1643824" y="761034"/>
                </a:lnTo>
                <a:lnTo>
                  <a:pt x="1643824" y="671474"/>
                </a:lnTo>
                <a:lnTo>
                  <a:pt x="1642605" y="668756"/>
                </a:lnTo>
                <a:lnTo>
                  <a:pt x="1640395" y="666686"/>
                </a:lnTo>
                <a:lnTo>
                  <a:pt x="1640395" y="522605"/>
                </a:lnTo>
                <a:lnTo>
                  <a:pt x="1618627" y="522605"/>
                </a:lnTo>
                <a:lnTo>
                  <a:pt x="1618627" y="677494"/>
                </a:lnTo>
                <a:lnTo>
                  <a:pt x="1619846" y="680212"/>
                </a:lnTo>
                <a:lnTo>
                  <a:pt x="1622056" y="682282"/>
                </a:lnTo>
                <a:lnTo>
                  <a:pt x="1622056" y="761034"/>
                </a:lnTo>
                <a:lnTo>
                  <a:pt x="1600276" y="761034"/>
                </a:lnTo>
                <a:lnTo>
                  <a:pt x="1632940" y="826350"/>
                </a:lnTo>
                <a:lnTo>
                  <a:pt x="1665605" y="761034"/>
                </a:lnTo>
                <a:close/>
              </a:path>
              <a:path w="3216275" h="826769">
                <a:moveTo>
                  <a:pt x="3215792" y="741337"/>
                </a:moveTo>
                <a:lnTo>
                  <a:pt x="3195497" y="743724"/>
                </a:lnTo>
                <a:lnTo>
                  <a:pt x="3194240" y="4864"/>
                </a:lnTo>
                <a:lnTo>
                  <a:pt x="3189363" y="0"/>
                </a:lnTo>
                <a:lnTo>
                  <a:pt x="2141232" y="0"/>
                </a:lnTo>
                <a:lnTo>
                  <a:pt x="2141232" y="21780"/>
                </a:lnTo>
                <a:lnTo>
                  <a:pt x="3172485" y="21780"/>
                </a:lnTo>
                <a:lnTo>
                  <a:pt x="3173717" y="746277"/>
                </a:lnTo>
                <a:lnTo>
                  <a:pt x="3150920" y="748944"/>
                </a:lnTo>
                <a:lnTo>
                  <a:pt x="3190964" y="810018"/>
                </a:lnTo>
                <a:lnTo>
                  <a:pt x="3215792" y="741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2549" y="4100448"/>
            <a:ext cx="65328" cy="2266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0365" y="4100448"/>
            <a:ext cx="65328" cy="2266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09960" y="4100448"/>
            <a:ext cx="65316" cy="22661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4" dirty="0"/>
              <a:t> </a:t>
            </a:r>
            <a:r>
              <a:rPr dirty="0"/>
              <a:t>an</a:t>
            </a:r>
            <a:r>
              <a:rPr spc="-114" dirty="0"/>
              <a:t> </a:t>
            </a:r>
            <a:r>
              <a:rPr dirty="0"/>
              <a:t>Linear</a:t>
            </a:r>
            <a:r>
              <a:rPr spc="-114" dirty="0"/>
              <a:t> </a:t>
            </a:r>
            <a:r>
              <a:rPr dirty="0"/>
              <a:t>Classifier:</a:t>
            </a:r>
            <a:r>
              <a:rPr spc="-114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Visual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Viewpoint</a:t>
            </a: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4320" y="5001767"/>
            <a:ext cx="11643360" cy="1234439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308" y="1030141"/>
            <a:ext cx="1034323" cy="102343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6223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40426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1.3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2.1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14629" y="2349100"/>
          <a:ext cx="1035050" cy="102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50" dirty="0">
                          <a:latin typeface="Calibri"/>
                          <a:cs typeface="Calibri"/>
                        </a:rPr>
                        <a:t>0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.25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60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spc="-25" dirty="0">
                          <a:latin typeface="Calibri"/>
                          <a:cs typeface="Calibri"/>
                        </a:rPr>
                        <a:t>0.2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5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b="1" spc="-25" dirty="0">
                          <a:latin typeface="Calibri"/>
                          <a:cs typeface="Calibri"/>
                        </a:rPr>
                        <a:t>0.3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465282" y="3403650"/>
            <a:ext cx="445770" cy="699770"/>
            <a:chOff x="7465282" y="3403650"/>
            <a:chExt cx="445770" cy="699770"/>
          </a:xfrm>
        </p:grpSpPr>
        <p:sp>
          <p:nvSpPr>
            <p:cNvPr id="7" name="object 7"/>
            <p:cNvSpPr/>
            <p:nvPr/>
          </p:nvSpPr>
          <p:spPr>
            <a:xfrm>
              <a:off x="7469365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4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4" y="435391"/>
                  </a:lnTo>
                  <a:lnTo>
                    <a:pt x="437504" y="0"/>
                  </a:lnTo>
                  <a:close/>
                </a:path>
              </a:pathLst>
            </a:custGeom>
            <a:solidFill>
              <a:srgbClr val="FB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5282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2549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39485" y="3403650"/>
            <a:ext cx="445770" cy="699770"/>
            <a:chOff x="9039485" y="3403650"/>
            <a:chExt cx="445770" cy="699770"/>
          </a:xfrm>
        </p:grpSpPr>
        <p:sp>
          <p:nvSpPr>
            <p:cNvPr id="11" name="object 11"/>
            <p:cNvSpPr/>
            <p:nvPr/>
          </p:nvSpPr>
          <p:spPr>
            <a:xfrm>
              <a:off x="9043568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39485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20364" y="3403650"/>
              <a:ext cx="65328" cy="22660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0626528" y="3403650"/>
            <a:ext cx="445770" cy="699770"/>
            <a:chOff x="10626528" y="3403650"/>
            <a:chExt cx="445770" cy="699770"/>
          </a:xfrm>
        </p:grpSpPr>
        <p:sp>
          <p:nvSpPr>
            <p:cNvPr id="15" name="object 15"/>
            <p:cNvSpPr/>
            <p:nvPr/>
          </p:nvSpPr>
          <p:spPr>
            <a:xfrm>
              <a:off x="10630610" y="3663584"/>
              <a:ext cx="437515" cy="435609"/>
            </a:xfrm>
            <a:custGeom>
              <a:avLst/>
              <a:gdLst/>
              <a:ahLst/>
              <a:cxnLst/>
              <a:rect l="l" t="t" r="r" b="b"/>
              <a:pathLst>
                <a:path w="437515" h="435610">
                  <a:moveTo>
                    <a:pt x="437506" y="0"/>
                  </a:moveTo>
                  <a:lnTo>
                    <a:pt x="0" y="0"/>
                  </a:lnTo>
                  <a:lnTo>
                    <a:pt x="0" y="435391"/>
                  </a:lnTo>
                  <a:lnTo>
                    <a:pt x="437506" y="435391"/>
                  </a:lnTo>
                  <a:lnTo>
                    <a:pt x="437506" y="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6528" y="3659499"/>
              <a:ext cx="445770" cy="443865"/>
            </a:xfrm>
            <a:custGeom>
              <a:avLst/>
              <a:gdLst/>
              <a:ahLst/>
              <a:cxnLst/>
              <a:rect l="l" t="t" r="r" b="b"/>
              <a:pathLst>
                <a:path w="445770" h="443864">
                  <a:moveTo>
                    <a:pt x="4082" y="0"/>
                  </a:moveTo>
                  <a:lnTo>
                    <a:pt x="4082" y="443555"/>
                  </a:lnTo>
                </a:path>
                <a:path w="445770" h="443864">
                  <a:moveTo>
                    <a:pt x="441587" y="0"/>
                  </a:moveTo>
                  <a:lnTo>
                    <a:pt x="441587" y="443555"/>
                  </a:lnTo>
                </a:path>
                <a:path w="445770" h="443864">
                  <a:moveTo>
                    <a:pt x="0" y="4082"/>
                  </a:moveTo>
                  <a:lnTo>
                    <a:pt x="445670" y="4082"/>
                  </a:lnTo>
                </a:path>
                <a:path w="445770" h="443864">
                  <a:moveTo>
                    <a:pt x="0" y="439473"/>
                  </a:moveTo>
                  <a:lnTo>
                    <a:pt x="445670" y="439473"/>
                  </a:lnTo>
                </a:path>
              </a:pathLst>
            </a:custGeom>
            <a:ln w="8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960" y="3403650"/>
              <a:ext cx="65316" cy="22660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369067" y="3627749"/>
          <a:ext cx="3823969" cy="114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75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1.1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50" spc="-25" dirty="0">
                          <a:latin typeface="Calibri"/>
                          <a:cs typeface="Calibri"/>
                        </a:rPr>
                        <a:t>3.2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1.2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96.8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BE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437.9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61.95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047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652653" y="2679801"/>
            <a:ext cx="26225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50" dirty="0">
                <a:latin typeface="Calibri"/>
                <a:cs typeface="Calibri"/>
              </a:rPr>
              <a:t>W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34402" y="1530972"/>
            <a:ext cx="3216275" cy="826769"/>
          </a:xfrm>
          <a:custGeom>
            <a:avLst/>
            <a:gdLst/>
            <a:ahLst/>
            <a:cxnLst/>
            <a:rect l="l" t="t" r="r" b="b"/>
            <a:pathLst>
              <a:path w="3216275" h="826769">
                <a:moveTo>
                  <a:pt x="1105433" y="0"/>
                </a:moveTo>
                <a:lnTo>
                  <a:pt x="29565" y="0"/>
                </a:lnTo>
                <a:lnTo>
                  <a:pt x="26784" y="1155"/>
                </a:lnTo>
                <a:lnTo>
                  <a:pt x="22707" y="5245"/>
                </a:lnTo>
                <a:lnTo>
                  <a:pt x="21564" y="8013"/>
                </a:lnTo>
                <a:lnTo>
                  <a:pt x="22796" y="761326"/>
                </a:lnTo>
                <a:lnTo>
                  <a:pt x="0" y="763943"/>
                </a:lnTo>
                <a:lnTo>
                  <a:pt x="39916" y="825106"/>
                </a:lnTo>
                <a:lnTo>
                  <a:pt x="64897" y="756475"/>
                </a:lnTo>
                <a:lnTo>
                  <a:pt x="44564" y="758812"/>
                </a:lnTo>
                <a:lnTo>
                  <a:pt x="43357" y="21780"/>
                </a:lnTo>
                <a:lnTo>
                  <a:pt x="1105433" y="21780"/>
                </a:lnTo>
                <a:lnTo>
                  <a:pt x="1105433" y="0"/>
                </a:lnTo>
                <a:close/>
              </a:path>
              <a:path w="3216275" h="826769">
                <a:moveTo>
                  <a:pt x="1665605" y="761034"/>
                </a:moveTo>
                <a:lnTo>
                  <a:pt x="1643824" y="761034"/>
                </a:lnTo>
                <a:lnTo>
                  <a:pt x="1643824" y="671474"/>
                </a:lnTo>
                <a:lnTo>
                  <a:pt x="1642605" y="668756"/>
                </a:lnTo>
                <a:lnTo>
                  <a:pt x="1640395" y="666686"/>
                </a:lnTo>
                <a:lnTo>
                  <a:pt x="1640395" y="522605"/>
                </a:lnTo>
                <a:lnTo>
                  <a:pt x="1618627" y="522605"/>
                </a:lnTo>
                <a:lnTo>
                  <a:pt x="1618627" y="677494"/>
                </a:lnTo>
                <a:lnTo>
                  <a:pt x="1619846" y="680212"/>
                </a:lnTo>
                <a:lnTo>
                  <a:pt x="1622056" y="682282"/>
                </a:lnTo>
                <a:lnTo>
                  <a:pt x="1622056" y="761034"/>
                </a:lnTo>
                <a:lnTo>
                  <a:pt x="1600276" y="761034"/>
                </a:lnTo>
                <a:lnTo>
                  <a:pt x="1632940" y="826350"/>
                </a:lnTo>
                <a:lnTo>
                  <a:pt x="1665605" y="761034"/>
                </a:lnTo>
                <a:close/>
              </a:path>
              <a:path w="3216275" h="826769">
                <a:moveTo>
                  <a:pt x="3215792" y="741337"/>
                </a:moveTo>
                <a:lnTo>
                  <a:pt x="3195497" y="743724"/>
                </a:lnTo>
                <a:lnTo>
                  <a:pt x="3194240" y="4864"/>
                </a:lnTo>
                <a:lnTo>
                  <a:pt x="3189363" y="0"/>
                </a:lnTo>
                <a:lnTo>
                  <a:pt x="2141232" y="0"/>
                </a:lnTo>
                <a:lnTo>
                  <a:pt x="2141232" y="21780"/>
                </a:lnTo>
                <a:lnTo>
                  <a:pt x="3172485" y="21780"/>
                </a:lnTo>
                <a:lnTo>
                  <a:pt x="3173717" y="746277"/>
                </a:lnTo>
                <a:lnTo>
                  <a:pt x="3150920" y="748944"/>
                </a:lnTo>
                <a:lnTo>
                  <a:pt x="3190964" y="810018"/>
                </a:lnTo>
                <a:lnTo>
                  <a:pt x="3215792" y="741337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2549" y="4100448"/>
            <a:ext cx="65328" cy="22661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20365" y="4100448"/>
            <a:ext cx="65328" cy="22661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09960" y="4100448"/>
            <a:ext cx="65316" cy="226618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4" dirty="0"/>
              <a:t> </a:t>
            </a:r>
            <a:r>
              <a:rPr dirty="0"/>
              <a:t>an</a:t>
            </a:r>
            <a:r>
              <a:rPr spc="-114" dirty="0"/>
              <a:t> </a:t>
            </a:r>
            <a:r>
              <a:rPr dirty="0"/>
              <a:t>Linear</a:t>
            </a:r>
            <a:r>
              <a:rPr spc="-114" dirty="0"/>
              <a:t> </a:t>
            </a:r>
            <a:r>
              <a:rPr dirty="0"/>
              <a:t>Classifier:</a:t>
            </a:r>
            <a:r>
              <a:rPr spc="-114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Visual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Viewpoint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274320" y="4938483"/>
            <a:ext cx="11643360" cy="1321435"/>
            <a:chOff x="274320" y="4938483"/>
            <a:chExt cx="11643360" cy="1321435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4320" y="5001767"/>
              <a:ext cx="11643360" cy="12344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455228" y="4963883"/>
              <a:ext cx="1140460" cy="1270635"/>
            </a:xfrm>
            <a:custGeom>
              <a:avLst/>
              <a:gdLst/>
              <a:ahLst/>
              <a:cxnLst/>
              <a:rect l="l" t="t" r="r" b="b"/>
              <a:pathLst>
                <a:path w="1140459" h="1270635">
                  <a:moveTo>
                    <a:pt x="0" y="0"/>
                  </a:moveTo>
                  <a:lnTo>
                    <a:pt x="1140030" y="0"/>
                  </a:lnTo>
                  <a:lnTo>
                    <a:pt x="1140030" y="1270030"/>
                  </a:lnTo>
                  <a:lnTo>
                    <a:pt x="0" y="127003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17586" y="1536699"/>
            <a:ext cx="3519804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Calibri"/>
                <a:cs typeface="Calibri"/>
              </a:rPr>
              <a:t>Linear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one </a:t>
            </a:r>
            <a:r>
              <a:rPr sz="2800" spc="-10" dirty="0">
                <a:latin typeface="Calibri"/>
                <a:cs typeface="Calibri"/>
              </a:rPr>
              <a:t>“template”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category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9" name="object 29"/>
          <p:cNvSpPr txBox="1"/>
          <p:nvPr/>
        </p:nvSpPr>
        <p:spPr>
          <a:xfrm>
            <a:off x="940691" y="2844290"/>
            <a:ext cx="479298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single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template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cannot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capture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0691" y="3614010"/>
            <a:ext cx="5878195" cy="9626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65"/>
              </a:spcBef>
            </a:pPr>
            <a:r>
              <a:rPr sz="2050" b="1" spc="-50" dirty="0">
                <a:latin typeface="Calibri"/>
                <a:cs typeface="Calibri"/>
              </a:rPr>
              <a:t>b</a:t>
            </a: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2800" dirty="0">
                <a:latin typeface="Calibri"/>
                <a:cs typeface="Calibri"/>
              </a:rPr>
              <a:t>e.g.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template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heads!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0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dirty="0"/>
              <a:t>Linear</a:t>
            </a:r>
            <a:r>
              <a:rPr spc="-110" dirty="0"/>
              <a:t> </a:t>
            </a:r>
            <a:r>
              <a:rPr dirty="0"/>
              <a:t>Classifier:</a:t>
            </a:r>
            <a:r>
              <a:rPr spc="-120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Geometric</a:t>
            </a:r>
            <a:r>
              <a:rPr u="heavy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Viewpoint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7158" y="1596644"/>
            <a:ext cx="3779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>
                <a:latin typeface="Calibri"/>
                <a:cs typeface="Calibri"/>
              </a:rPr>
              <a:t>f(x,W)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=</a:t>
            </a:r>
            <a:r>
              <a:rPr sz="4800" spc="-7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Wx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+</a:t>
            </a:r>
            <a:r>
              <a:rPr sz="4800" spc="-75" dirty="0">
                <a:latin typeface="Calibri"/>
                <a:cs typeface="Calibri"/>
              </a:rPr>
              <a:t> </a:t>
            </a:r>
            <a:r>
              <a:rPr sz="4800" spc="-50" dirty="0">
                <a:latin typeface="Calibri"/>
                <a:cs typeface="Calibri"/>
              </a:rPr>
              <a:t>b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97823" y="2462783"/>
            <a:ext cx="2014855" cy="1975485"/>
            <a:chOff x="8497823" y="2462783"/>
            <a:chExt cx="2014855" cy="1975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7823" y="2462783"/>
              <a:ext cx="2014727" cy="19751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92742" y="289853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59" h="226060">
                  <a:moveTo>
                    <a:pt x="0" y="112816"/>
                  </a:moveTo>
                  <a:lnTo>
                    <a:pt x="8865" y="68902"/>
                  </a:lnTo>
                  <a:lnTo>
                    <a:pt x="33043" y="33043"/>
                  </a:lnTo>
                  <a:lnTo>
                    <a:pt x="68902" y="8865"/>
                  </a:lnTo>
                  <a:lnTo>
                    <a:pt x="112816" y="0"/>
                  </a:lnTo>
                  <a:lnTo>
                    <a:pt x="156729" y="8865"/>
                  </a:lnTo>
                  <a:lnTo>
                    <a:pt x="192589" y="33043"/>
                  </a:lnTo>
                  <a:lnTo>
                    <a:pt x="216766" y="68902"/>
                  </a:lnTo>
                  <a:lnTo>
                    <a:pt x="225632" y="112816"/>
                  </a:lnTo>
                  <a:lnTo>
                    <a:pt x="216766" y="156729"/>
                  </a:lnTo>
                  <a:lnTo>
                    <a:pt x="192589" y="192589"/>
                  </a:lnTo>
                  <a:lnTo>
                    <a:pt x="156729" y="216766"/>
                  </a:lnTo>
                  <a:lnTo>
                    <a:pt x="112816" y="225632"/>
                  </a:lnTo>
                  <a:lnTo>
                    <a:pt x="68902" y="216766"/>
                  </a:lnTo>
                  <a:lnTo>
                    <a:pt x="33043" y="192589"/>
                  </a:lnTo>
                  <a:lnTo>
                    <a:pt x="8865" y="156729"/>
                  </a:lnTo>
                  <a:lnTo>
                    <a:pt x="0" y="11281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03045" y="4690364"/>
            <a:ext cx="3290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12390" y="1744852"/>
            <a:ext cx="4650105" cy="3613150"/>
            <a:chOff x="1312390" y="1744852"/>
            <a:chExt cx="4650105" cy="3613150"/>
          </a:xfrm>
        </p:grpSpPr>
        <p:sp>
          <p:nvSpPr>
            <p:cNvPr id="9" name="object 9"/>
            <p:cNvSpPr/>
            <p:nvPr/>
          </p:nvSpPr>
          <p:spPr>
            <a:xfrm>
              <a:off x="1721916" y="1757552"/>
              <a:ext cx="0" cy="3587750"/>
            </a:xfrm>
            <a:custGeom>
              <a:avLst/>
              <a:gdLst/>
              <a:ahLst/>
              <a:cxnLst/>
              <a:rect l="l" t="t" r="r" b="b"/>
              <a:pathLst>
                <a:path h="3587750">
                  <a:moveTo>
                    <a:pt x="0" y="0"/>
                  </a:moveTo>
                  <a:lnTo>
                    <a:pt x="1" y="3587202"/>
                  </a:lnTo>
                </a:path>
              </a:pathLst>
            </a:custGeom>
            <a:ln w="25400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090" y="5120258"/>
              <a:ext cx="4624705" cy="0"/>
            </a:xfrm>
            <a:custGeom>
              <a:avLst/>
              <a:gdLst/>
              <a:ahLst/>
              <a:cxnLst/>
              <a:rect l="l" t="t" r="r" b="b"/>
              <a:pathLst>
                <a:path w="4624705">
                  <a:moveTo>
                    <a:pt x="46244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9908" y="2352272"/>
              <a:ext cx="2511425" cy="2461895"/>
            </a:xfrm>
            <a:custGeom>
              <a:avLst/>
              <a:gdLst/>
              <a:ahLst/>
              <a:cxnLst/>
              <a:rect l="l" t="t" r="r" b="b"/>
              <a:pathLst>
                <a:path w="2511425" h="2461895">
                  <a:moveTo>
                    <a:pt x="2510961" y="2461421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82723" y="5171947"/>
            <a:ext cx="283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EC7C30"/>
                </a:solidFill>
                <a:latin typeface="Calibri"/>
                <a:cs typeface="Calibri"/>
              </a:rPr>
              <a:t>Value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pixel</a:t>
            </a:r>
            <a:r>
              <a:rPr sz="2400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(15,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8,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EC7C30"/>
                </a:solidFill>
                <a:latin typeface="Calibri"/>
                <a:cs typeface="Calibri"/>
              </a:rPr>
              <a:t>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3854" y="1658619"/>
            <a:ext cx="1239520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70C4"/>
                </a:solidFill>
                <a:latin typeface="Calibri"/>
                <a:cs typeface="Calibri"/>
              </a:rPr>
              <a:t>Airplane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2800" spc="-10" dirty="0">
                <a:solidFill>
                  <a:srgbClr val="4470C4"/>
                </a:solidFill>
                <a:latin typeface="Calibri"/>
                <a:cs typeface="Calibri"/>
              </a:rPr>
              <a:t>Score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57206" y="3076635"/>
            <a:ext cx="4158615" cy="1734820"/>
            <a:chOff x="1757206" y="3076635"/>
            <a:chExt cx="4158615" cy="1734820"/>
          </a:xfrm>
        </p:grpSpPr>
        <p:sp>
          <p:nvSpPr>
            <p:cNvPr id="15" name="object 15"/>
            <p:cNvSpPr/>
            <p:nvPr/>
          </p:nvSpPr>
          <p:spPr>
            <a:xfrm>
              <a:off x="1788956" y="3306381"/>
              <a:ext cx="4095115" cy="1473200"/>
            </a:xfrm>
            <a:custGeom>
              <a:avLst/>
              <a:gdLst/>
              <a:ahLst/>
              <a:cxnLst/>
              <a:rect l="l" t="t" r="r" b="b"/>
              <a:pathLst>
                <a:path w="4095115" h="1473200">
                  <a:moveTo>
                    <a:pt x="4094712" y="0"/>
                  </a:moveTo>
                  <a:lnTo>
                    <a:pt x="0" y="147294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3548" y="3108385"/>
              <a:ext cx="3958590" cy="682625"/>
            </a:xfrm>
            <a:custGeom>
              <a:avLst/>
              <a:gdLst/>
              <a:ahLst/>
              <a:cxnLst/>
              <a:rect l="l" t="t" r="r" b="b"/>
              <a:pathLst>
                <a:path w="3958590" h="682625">
                  <a:moveTo>
                    <a:pt x="3958482" y="68217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61521" y="2152395"/>
            <a:ext cx="820419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11150">
              <a:lnSpc>
                <a:spcPct val="101400"/>
              </a:lnSpc>
              <a:spcBef>
                <a:spcPts val="50"/>
              </a:spcBef>
            </a:pP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Car Score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8" name="object 18"/>
          <p:cNvSpPr txBox="1"/>
          <p:nvPr/>
        </p:nvSpPr>
        <p:spPr>
          <a:xfrm>
            <a:off x="3191446" y="2429763"/>
            <a:ext cx="820419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19405">
              <a:lnSpc>
                <a:spcPct val="100699"/>
              </a:lnSpc>
              <a:spcBef>
                <a:spcPts val="75"/>
              </a:spcBef>
            </a:pPr>
            <a:r>
              <a:rPr sz="2800" spc="-25" dirty="0">
                <a:solidFill>
                  <a:srgbClr val="6FAC46"/>
                </a:solidFill>
                <a:latin typeface="Calibri"/>
                <a:cs typeface="Calibri"/>
              </a:rPr>
              <a:t>Cat Score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3681" y="3099308"/>
            <a:ext cx="11334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6220" marR="5080" indent="-224154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Classifier score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Last</a:t>
            </a:r>
            <a:r>
              <a:rPr spc="-80" dirty="0"/>
              <a:t> </a:t>
            </a:r>
            <a:r>
              <a:rPr dirty="0"/>
              <a:t>time:</a:t>
            </a:r>
            <a:r>
              <a:rPr spc="-75" dirty="0"/>
              <a:t> </a:t>
            </a:r>
            <a:r>
              <a:rPr dirty="0"/>
              <a:t>Image</a:t>
            </a:r>
            <a:r>
              <a:rPr spc="-80" dirty="0"/>
              <a:t> </a:t>
            </a:r>
            <a:r>
              <a:rPr spc="-10" dirty="0"/>
              <a:t>Classification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5269826" y="3768039"/>
            <a:ext cx="1808480" cy="190500"/>
          </a:xfrm>
          <a:custGeom>
            <a:avLst/>
            <a:gdLst/>
            <a:ahLst/>
            <a:cxnLst/>
            <a:rect l="l" t="t" r="r" b="b"/>
            <a:pathLst>
              <a:path w="1808479" h="190500">
                <a:moveTo>
                  <a:pt x="1617827" y="0"/>
                </a:moveTo>
                <a:lnTo>
                  <a:pt x="1617827" y="190499"/>
                </a:lnTo>
                <a:lnTo>
                  <a:pt x="1744827" y="126999"/>
                </a:lnTo>
                <a:lnTo>
                  <a:pt x="1649577" y="126999"/>
                </a:lnTo>
                <a:lnTo>
                  <a:pt x="1649577" y="63499"/>
                </a:lnTo>
                <a:lnTo>
                  <a:pt x="1744827" y="63499"/>
                </a:lnTo>
                <a:lnTo>
                  <a:pt x="1617827" y="0"/>
                </a:lnTo>
                <a:close/>
              </a:path>
              <a:path w="1808479" h="190500">
                <a:moveTo>
                  <a:pt x="1617827" y="63499"/>
                </a:moveTo>
                <a:lnTo>
                  <a:pt x="0" y="63499"/>
                </a:lnTo>
                <a:lnTo>
                  <a:pt x="0" y="126999"/>
                </a:lnTo>
                <a:lnTo>
                  <a:pt x="1617827" y="126999"/>
                </a:lnTo>
                <a:lnTo>
                  <a:pt x="1617827" y="63499"/>
                </a:lnTo>
                <a:close/>
              </a:path>
              <a:path w="1808479" h="190500">
                <a:moveTo>
                  <a:pt x="1744827" y="63499"/>
                </a:moveTo>
                <a:lnTo>
                  <a:pt x="1649577" y="63499"/>
                </a:lnTo>
                <a:lnTo>
                  <a:pt x="1649577" y="126999"/>
                </a:lnTo>
                <a:lnTo>
                  <a:pt x="1744827" y="126999"/>
                </a:lnTo>
                <a:lnTo>
                  <a:pt x="1808327" y="95249"/>
                </a:lnTo>
                <a:lnTo>
                  <a:pt x="1744827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9740" y="1517396"/>
            <a:ext cx="3557270" cy="3508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Calibri"/>
                <a:cs typeface="Calibri"/>
              </a:rPr>
              <a:t>Output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one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fixed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categories</a:t>
            </a:r>
            <a:endParaRPr sz="2400">
              <a:latin typeface="Calibri"/>
              <a:cs typeface="Calibri"/>
            </a:endParaRPr>
          </a:p>
          <a:p>
            <a:pPr marL="1239520" marR="1462405">
              <a:lnSpc>
                <a:spcPct val="100299"/>
              </a:lnSpc>
              <a:spcBef>
                <a:spcPts val="2380"/>
              </a:spcBef>
            </a:pPr>
            <a:r>
              <a:rPr sz="3200" spc="-25" dirty="0">
                <a:latin typeface="Calibri"/>
                <a:cs typeface="Calibri"/>
              </a:rPr>
              <a:t>cat </a:t>
            </a:r>
            <a:r>
              <a:rPr sz="3200" spc="-20" dirty="0">
                <a:solidFill>
                  <a:srgbClr val="BDBDBD"/>
                </a:solidFill>
                <a:latin typeface="Calibri"/>
                <a:cs typeface="Calibri"/>
              </a:rPr>
              <a:t>bird deer </a:t>
            </a:r>
            <a:r>
              <a:rPr sz="3200" spc="-25" dirty="0">
                <a:solidFill>
                  <a:srgbClr val="BDBDBD"/>
                </a:solidFill>
                <a:latin typeface="Calibri"/>
                <a:cs typeface="Calibri"/>
              </a:rPr>
              <a:t>dog </a:t>
            </a:r>
            <a:r>
              <a:rPr sz="3200" spc="-10" dirty="0">
                <a:solidFill>
                  <a:srgbClr val="BDBDBD"/>
                </a:solidFill>
                <a:latin typeface="Calibri"/>
                <a:cs typeface="Calibri"/>
              </a:rPr>
              <a:t>truck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3527" y="5731764"/>
            <a:ext cx="105156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u="sng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30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30" dirty="0">
                <a:solidFill>
                  <a:srgbClr val="BDBDBD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BDBDBD"/>
                </a:solidFill>
                <a:latin typeface="Calibri"/>
                <a:cs typeface="Calibri"/>
              </a:rPr>
              <a:t>by</a:t>
            </a:r>
            <a:r>
              <a:rPr sz="800" spc="-30" dirty="0">
                <a:solidFill>
                  <a:srgbClr val="BDBDBD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Nikita</a:t>
            </a:r>
            <a:r>
              <a:rPr sz="800" spc="-25" dirty="0">
                <a:solidFill>
                  <a:srgbClr val="BDBDBD"/>
                </a:solidFill>
                <a:latin typeface="Calibri"/>
                <a:cs typeface="Calibri"/>
              </a:rPr>
              <a:t> is</a:t>
            </a:r>
            <a:r>
              <a:rPr sz="800" spc="500" dirty="0">
                <a:solidFill>
                  <a:srgbClr val="BDBDBD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BDBDBD"/>
                </a:solidFill>
                <a:latin typeface="Calibri"/>
                <a:cs typeface="Calibri"/>
              </a:rPr>
              <a:t>licensed</a:t>
            </a:r>
            <a:r>
              <a:rPr sz="800" dirty="0">
                <a:solidFill>
                  <a:srgbClr val="BDBDBD"/>
                </a:solidFill>
                <a:latin typeface="Calibri"/>
                <a:cs typeface="Calibri"/>
              </a:rPr>
              <a:t> under</a:t>
            </a:r>
            <a:r>
              <a:rPr sz="800" spc="-5" dirty="0">
                <a:solidFill>
                  <a:srgbClr val="BDBDBD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CC-</a:t>
            </a:r>
            <a:r>
              <a:rPr sz="800" u="sng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BY</a:t>
            </a:r>
            <a:r>
              <a:rPr sz="800" u="sng" spc="-5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BDBDBD"/>
                </a:solidFill>
                <a:uFill>
                  <a:solidFill>
                    <a:srgbClr val="BDBDBD"/>
                  </a:solidFill>
                </a:uFill>
                <a:latin typeface="Calibri"/>
                <a:cs typeface="Calibri"/>
              </a:rPr>
              <a:t>2.0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7" y="1993392"/>
            <a:ext cx="2697480" cy="37398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73261" y="1442211"/>
            <a:ext cx="18681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Input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2390" y="1733092"/>
            <a:ext cx="4672330" cy="3624579"/>
            <a:chOff x="1312390" y="1733092"/>
            <a:chExt cx="4672330" cy="3624579"/>
          </a:xfrm>
        </p:grpSpPr>
        <p:sp>
          <p:nvSpPr>
            <p:cNvPr id="3" name="object 3"/>
            <p:cNvSpPr/>
            <p:nvPr/>
          </p:nvSpPr>
          <p:spPr>
            <a:xfrm>
              <a:off x="4973040" y="1733092"/>
              <a:ext cx="1011555" cy="3387725"/>
            </a:xfrm>
            <a:custGeom>
              <a:avLst/>
              <a:gdLst/>
              <a:ahLst/>
              <a:cxnLst/>
              <a:rect l="l" t="t" r="r" b="b"/>
              <a:pathLst>
                <a:path w="1011554" h="3387725">
                  <a:moveTo>
                    <a:pt x="1011097" y="0"/>
                  </a:moveTo>
                  <a:lnTo>
                    <a:pt x="0" y="0"/>
                  </a:lnTo>
                  <a:lnTo>
                    <a:pt x="0" y="3387166"/>
                  </a:lnTo>
                  <a:lnTo>
                    <a:pt x="1011097" y="3387166"/>
                  </a:lnTo>
                  <a:lnTo>
                    <a:pt x="1011097" y="0"/>
                  </a:lnTo>
                  <a:close/>
                </a:path>
              </a:pathLst>
            </a:custGeom>
            <a:solidFill>
              <a:srgbClr val="EF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28314" y="1733092"/>
              <a:ext cx="1945005" cy="3387725"/>
            </a:xfrm>
            <a:custGeom>
              <a:avLst/>
              <a:gdLst/>
              <a:ahLst/>
              <a:cxnLst/>
              <a:rect l="l" t="t" r="r" b="b"/>
              <a:pathLst>
                <a:path w="1945004" h="3387725">
                  <a:moveTo>
                    <a:pt x="0" y="3387166"/>
                  </a:moveTo>
                  <a:lnTo>
                    <a:pt x="1944725" y="3387166"/>
                  </a:lnTo>
                  <a:lnTo>
                    <a:pt x="1944725" y="0"/>
                  </a:lnTo>
                  <a:lnTo>
                    <a:pt x="0" y="0"/>
                  </a:lnTo>
                  <a:lnTo>
                    <a:pt x="0" y="3387166"/>
                  </a:lnTo>
                  <a:close/>
                </a:path>
              </a:pathLst>
            </a:custGeom>
            <a:solidFill>
              <a:srgbClr val="E0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719" y="1737741"/>
              <a:ext cx="1313180" cy="3387725"/>
            </a:xfrm>
            <a:custGeom>
              <a:avLst/>
              <a:gdLst/>
              <a:ahLst/>
              <a:cxnLst/>
              <a:rect l="l" t="t" r="r" b="b"/>
              <a:pathLst>
                <a:path w="1313180" h="3387725">
                  <a:moveTo>
                    <a:pt x="1312595" y="0"/>
                  </a:moveTo>
                  <a:lnTo>
                    <a:pt x="0" y="0"/>
                  </a:lnTo>
                  <a:lnTo>
                    <a:pt x="0" y="3387166"/>
                  </a:lnTo>
                  <a:lnTo>
                    <a:pt x="1312595" y="3387166"/>
                  </a:lnTo>
                  <a:lnTo>
                    <a:pt x="131259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1916" y="1757553"/>
              <a:ext cx="0" cy="3587750"/>
            </a:xfrm>
            <a:custGeom>
              <a:avLst/>
              <a:gdLst/>
              <a:ahLst/>
              <a:cxnLst/>
              <a:rect l="l" t="t" r="r" b="b"/>
              <a:pathLst>
                <a:path h="3587750">
                  <a:moveTo>
                    <a:pt x="0" y="0"/>
                  </a:moveTo>
                  <a:lnTo>
                    <a:pt x="1" y="3587202"/>
                  </a:lnTo>
                </a:path>
              </a:pathLst>
            </a:custGeom>
            <a:ln w="25400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5090" y="5120258"/>
              <a:ext cx="4624705" cy="0"/>
            </a:xfrm>
            <a:custGeom>
              <a:avLst/>
              <a:gdLst/>
              <a:ahLst/>
              <a:cxnLst/>
              <a:rect l="l" t="t" r="r" b="b"/>
              <a:pathLst>
                <a:path w="4624705">
                  <a:moveTo>
                    <a:pt x="4624452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09908" y="2352272"/>
              <a:ext cx="2511425" cy="2461895"/>
            </a:xfrm>
            <a:custGeom>
              <a:avLst/>
              <a:gdLst/>
              <a:ahLst/>
              <a:cxnLst/>
              <a:rect l="l" t="t" r="r" b="b"/>
              <a:pathLst>
                <a:path w="2511425" h="2461895">
                  <a:moveTo>
                    <a:pt x="2510961" y="2461421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8956" y="3306381"/>
              <a:ext cx="4095115" cy="1473200"/>
            </a:xfrm>
            <a:custGeom>
              <a:avLst/>
              <a:gdLst/>
              <a:ahLst/>
              <a:cxnLst/>
              <a:rect l="l" t="t" r="r" b="b"/>
              <a:pathLst>
                <a:path w="4095115" h="1473200">
                  <a:moveTo>
                    <a:pt x="4094712" y="0"/>
                  </a:moveTo>
                  <a:lnTo>
                    <a:pt x="0" y="1472940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Interpreting</a:t>
            </a:r>
            <a:r>
              <a:rPr spc="-110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dirty="0"/>
              <a:t>Linear</a:t>
            </a:r>
            <a:r>
              <a:rPr spc="-110" dirty="0"/>
              <a:t> </a:t>
            </a:r>
            <a:r>
              <a:rPr dirty="0"/>
              <a:t>Classifier:</a:t>
            </a:r>
            <a:r>
              <a:rPr spc="-120" dirty="0"/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Geometric</a:t>
            </a:r>
            <a:r>
              <a:rPr u="heavy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Viewpoint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87158" y="1596644"/>
            <a:ext cx="3779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>
                <a:latin typeface="Calibri"/>
                <a:cs typeface="Calibri"/>
              </a:rPr>
              <a:t>f(x,W)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=</a:t>
            </a:r>
            <a:r>
              <a:rPr sz="4800" spc="-7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Wx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+</a:t>
            </a:r>
            <a:r>
              <a:rPr sz="4800" spc="-75" dirty="0">
                <a:latin typeface="Calibri"/>
                <a:cs typeface="Calibri"/>
              </a:rPr>
              <a:t> </a:t>
            </a:r>
            <a:r>
              <a:rPr sz="4800" spc="-50" dirty="0">
                <a:latin typeface="Calibri"/>
                <a:cs typeface="Calibri"/>
              </a:rPr>
              <a:t>b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497823" y="2462783"/>
            <a:ext cx="2014855" cy="1975485"/>
            <a:chOff x="8497823" y="2462783"/>
            <a:chExt cx="2014855" cy="197548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7823" y="2462783"/>
              <a:ext cx="2014727" cy="19751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92742" y="289853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59" h="226060">
                  <a:moveTo>
                    <a:pt x="0" y="112816"/>
                  </a:moveTo>
                  <a:lnTo>
                    <a:pt x="8865" y="68902"/>
                  </a:lnTo>
                  <a:lnTo>
                    <a:pt x="33043" y="33043"/>
                  </a:lnTo>
                  <a:lnTo>
                    <a:pt x="68902" y="8865"/>
                  </a:lnTo>
                  <a:lnTo>
                    <a:pt x="112816" y="0"/>
                  </a:lnTo>
                  <a:lnTo>
                    <a:pt x="156729" y="8865"/>
                  </a:lnTo>
                  <a:lnTo>
                    <a:pt x="192589" y="33043"/>
                  </a:lnTo>
                  <a:lnTo>
                    <a:pt x="216766" y="68902"/>
                  </a:lnTo>
                  <a:lnTo>
                    <a:pt x="225632" y="112816"/>
                  </a:lnTo>
                  <a:lnTo>
                    <a:pt x="216766" y="156729"/>
                  </a:lnTo>
                  <a:lnTo>
                    <a:pt x="192589" y="192589"/>
                  </a:lnTo>
                  <a:lnTo>
                    <a:pt x="156729" y="216766"/>
                  </a:lnTo>
                  <a:lnTo>
                    <a:pt x="112816" y="225632"/>
                  </a:lnTo>
                  <a:lnTo>
                    <a:pt x="68902" y="216766"/>
                  </a:lnTo>
                  <a:lnTo>
                    <a:pt x="33043" y="192589"/>
                  </a:lnTo>
                  <a:lnTo>
                    <a:pt x="8865" y="156729"/>
                  </a:lnTo>
                  <a:lnTo>
                    <a:pt x="0" y="112816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03045" y="4690364"/>
            <a:ext cx="3290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2723" y="5171947"/>
            <a:ext cx="283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EC7C30"/>
                </a:solidFill>
                <a:latin typeface="Calibri"/>
                <a:cs typeface="Calibri"/>
              </a:rPr>
              <a:t>Value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pixel</a:t>
            </a:r>
            <a:r>
              <a:rPr sz="2400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(15,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8,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EC7C30"/>
                </a:solidFill>
                <a:latin typeface="Calibri"/>
                <a:cs typeface="Calibri"/>
              </a:rPr>
              <a:t>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28314" y="2152395"/>
            <a:ext cx="2955925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45335" marR="107314" indent="311150" algn="r">
              <a:lnSpc>
                <a:spcPct val="101400"/>
              </a:lnSpc>
              <a:spcBef>
                <a:spcPts val="50"/>
              </a:spcBef>
            </a:pP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Car Score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23548" y="3108385"/>
            <a:ext cx="3958590" cy="682625"/>
          </a:xfrm>
          <a:custGeom>
            <a:avLst/>
            <a:gdLst/>
            <a:ahLst/>
            <a:cxnLst/>
            <a:rect l="l" t="t" r="r" b="b"/>
            <a:pathLst>
              <a:path w="3958590" h="682625">
                <a:moveTo>
                  <a:pt x="3958482" y="682170"/>
                </a:moveTo>
                <a:lnTo>
                  <a:pt x="0" y="0"/>
                </a:lnTo>
              </a:path>
            </a:pathLst>
          </a:custGeom>
          <a:ln w="635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34617" y="1658619"/>
            <a:ext cx="3238500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04695" algn="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4470C4"/>
                </a:solidFill>
                <a:latin typeface="Calibri"/>
                <a:cs typeface="Calibri"/>
              </a:rPr>
              <a:t>Airplane</a:t>
            </a:r>
            <a:endParaRPr sz="2800" dirty="0">
              <a:latin typeface="Calibri"/>
              <a:cs typeface="Calibri"/>
            </a:endParaRPr>
          </a:p>
          <a:p>
            <a:pPr marR="2004695" algn="r">
              <a:lnSpc>
                <a:spcPts val="3010"/>
              </a:lnSpc>
              <a:spcBef>
                <a:spcPts val="45"/>
              </a:spcBef>
            </a:pPr>
            <a:r>
              <a:rPr sz="2800" spc="-10" dirty="0">
                <a:solidFill>
                  <a:srgbClr val="4470C4"/>
                </a:solidFill>
                <a:latin typeface="Calibri"/>
                <a:cs typeface="Calibri"/>
              </a:rPr>
              <a:t>Score</a:t>
            </a:r>
            <a:endParaRPr sz="2800" dirty="0">
              <a:latin typeface="Calibri"/>
              <a:cs typeface="Calibri"/>
            </a:endParaRPr>
          </a:p>
          <a:p>
            <a:pPr marL="814069" algn="ctr">
              <a:lnSpc>
                <a:spcPts val="3010"/>
              </a:lnSpc>
            </a:pPr>
            <a:r>
              <a:rPr sz="2800" spc="-25" dirty="0">
                <a:solidFill>
                  <a:srgbClr val="6FAC46"/>
                </a:solidFill>
                <a:latin typeface="Calibri"/>
                <a:cs typeface="Calibri"/>
              </a:rPr>
              <a:t>Cat</a:t>
            </a:r>
            <a:endParaRPr sz="2800" dirty="0">
              <a:latin typeface="Calibri"/>
              <a:cs typeface="Calibri"/>
            </a:endParaRPr>
          </a:p>
          <a:p>
            <a:pPr marL="495300" algn="ctr">
              <a:lnSpc>
                <a:spcPct val="100000"/>
              </a:lnSpc>
              <a:spcBef>
                <a:spcPts val="25"/>
              </a:spcBef>
            </a:pP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Score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0" name="object 20"/>
          <p:cNvSpPr txBox="1"/>
          <p:nvPr/>
        </p:nvSpPr>
        <p:spPr>
          <a:xfrm>
            <a:off x="313681" y="3099308"/>
            <a:ext cx="113347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6220" marR="5080" indent="-224154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Classifier score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4569" y="1158746"/>
            <a:ext cx="2454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Decision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Hard</a:t>
            </a:r>
            <a:r>
              <a:rPr spc="-95" dirty="0"/>
              <a:t> </a:t>
            </a:r>
            <a:r>
              <a:rPr dirty="0"/>
              <a:t>Cases</a:t>
            </a:r>
            <a:r>
              <a:rPr spc="-90" dirty="0"/>
              <a:t> </a:t>
            </a:r>
            <a:r>
              <a:rPr dirty="0"/>
              <a:t>for</a:t>
            </a:r>
            <a:r>
              <a:rPr spc="-95" dirty="0"/>
              <a:t> </a:t>
            </a:r>
            <a:r>
              <a:rPr dirty="0"/>
              <a:t>a</a:t>
            </a:r>
            <a:r>
              <a:rPr spc="-90" dirty="0"/>
              <a:t> </a:t>
            </a:r>
            <a:r>
              <a:rPr dirty="0"/>
              <a:t>Linear</a:t>
            </a:r>
            <a:r>
              <a:rPr spc="-95" dirty="0"/>
              <a:t> </a:t>
            </a:r>
            <a:r>
              <a:rPr spc="-10" dirty="0"/>
              <a:t>Classifier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24487" y="2975444"/>
            <a:ext cx="3232785" cy="3172460"/>
            <a:chOff x="4524487" y="2975444"/>
            <a:chExt cx="3232785" cy="3172460"/>
          </a:xfrm>
        </p:grpSpPr>
        <p:sp>
          <p:nvSpPr>
            <p:cNvPr id="4" name="object 4"/>
            <p:cNvSpPr/>
            <p:nvPr/>
          </p:nvSpPr>
          <p:spPr>
            <a:xfrm>
              <a:off x="4524489" y="2975444"/>
              <a:ext cx="3232785" cy="3172460"/>
            </a:xfrm>
            <a:custGeom>
              <a:avLst/>
              <a:gdLst/>
              <a:ahLst/>
              <a:cxnLst/>
              <a:rect l="l" t="t" r="r" b="b"/>
              <a:pathLst>
                <a:path w="3232784" h="3172460">
                  <a:moveTo>
                    <a:pt x="3232759" y="0"/>
                  </a:moveTo>
                  <a:lnTo>
                    <a:pt x="0" y="0"/>
                  </a:lnTo>
                  <a:lnTo>
                    <a:pt x="0" y="3171978"/>
                  </a:lnTo>
                  <a:lnTo>
                    <a:pt x="3232759" y="3171978"/>
                  </a:lnTo>
                  <a:lnTo>
                    <a:pt x="3232759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3977" y="3369144"/>
              <a:ext cx="2356485" cy="2356485"/>
            </a:xfrm>
            <a:custGeom>
              <a:avLst/>
              <a:gdLst/>
              <a:ahLst/>
              <a:cxnLst/>
              <a:rect l="l" t="t" r="r" b="b"/>
              <a:pathLst>
                <a:path w="2356484" h="2356485">
                  <a:moveTo>
                    <a:pt x="1178102" y="0"/>
                  </a:moveTo>
                  <a:lnTo>
                    <a:pt x="1129541" y="982"/>
                  </a:lnTo>
                  <a:lnTo>
                    <a:pt x="1081480" y="3905"/>
                  </a:lnTo>
                  <a:lnTo>
                    <a:pt x="1033956" y="8730"/>
                  </a:lnTo>
                  <a:lnTo>
                    <a:pt x="987008" y="15419"/>
                  </a:lnTo>
                  <a:lnTo>
                    <a:pt x="940674" y="23934"/>
                  </a:lnTo>
                  <a:lnTo>
                    <a:pt x="894991" y="34238"/>
                  </a:lnTo>
                  <a:lnTo>
                    <a:pt x="849998" y="46293"/>
                  </a:lnTo>
                  <a:lnTo>
                    <a:pt x="805731" y="60060"/>
                  </a:lnTo>
                  <a:lnTo>
                    <a:pt x="762230" y="75502"/>
                  </a:lnTo>
                  <a:lnTo>
                    <a:pt x="719532" y="92581"/>
                  </a:lnTo>
                  <a:lnTo>
                    <a:pt x="677675" y="111258"/>
                  </a:lnTo>
                  <a:lnTo>
                    <a:pt x="636697" y="131497"/>
                  </a:lnTo>
                  <a:lnTo>
                    <a:pt x="596636" y="153259"/>
                  </a:lnTo>
                  <a:lnTo>
                    <a:pt x="557529" y="176506"/>
                  </a:lnTo>
                  <a:lnTo>
                    <a:pt x="519415" y="201201"/>
                  </a:lnTo>
                  <a:lnTo>
                    <a:pt x="482331" y="227305"/>
                  </a:lnTo>
                  <a:lnTo>
                    <a:pt x="446315" y="254780"/>
                  </a:lnTo>
                  <a:lnTo>
                    <a:pt x="411406" y="283589"/>
                  </a:lnTo>
                  <a:lnTo>
                    <a:pt x="377641" y="313694"/>
                  </a:lnTo>
                  <a:lnTo>
                    <a:pt x="345059" y="345057"/>
                  </a:lnTo>
                  <a:lnTo>
                    <a:pt x="313696" y="377640"/>
                  </a:lnTo>
                  <a:lnTo>
                    <a:pt x="283590" y="411404"/>
                  </a:lnTo>
                  <a:lnTo>
                    <a:pt x="254781" y="446313"/>
                  </a:lnTo>
                  <a:lnTo>
                    <a:pt x="227306" y="482328"/>
                  </a:lnTo>
                  <a:lnTo>
                    <a:pt x="201201" y="519412"/>
                  </a:lnTo>
                  <a:lnTo>
                    <a:pt x="176507" y="557525"/>
                  </a:lnTo>
                  <a:lnTo>
                    <a:pt x="153260" y="596632"/>
                  </a:lnTo>
                  <a:lnTo>
                    <a:pt x="131498" y="636693"/>
                  </a:lnTo>
                  <a:lnTo>
                    <a:pt x="111259" y="677670"/>
                  </a:lnTo>
                  <a:lnTo>
                    <a:pt x="92581" y="719527"/>
                  </a:lnTo>
                  <a:lnTo>
                    <a:pt x="75502" y="762224"/>
                  </a:lnTo>
                  <a:lnTo>
                    <a:pt x="60060" y="805725"/>
                  </a:lnTo>
                  <a:lnTo>
                    <a:pt x="46293" y="849991"/>
                  </a:lnTo>
                  <a:lnTo>
                    <a:pt x="34238" y="894983"/>
                  </a:lnTo>
                  <a:lnTo>
                    <a:pt x="23934" y="940666"/>
                  </a:lnTo>
                  <a:lnTo>
                    <a:pt x="15419" y="986999"/>
                  </a:lnTo>
                  <a:lnTo>
                    <a:pt x="8730" y="1033946"/>
                  </a:lnTo>
                  <a:lnTo>
                    <a:pt x="3905" y="1081469"/>
                  </a:lnTo>
                  <a:lnTo>
                    <a:pt x="982" y="1129529"/>
                  </a:lnTo>
                  <a:lnTo>
                    <a:pt x="0" y="1178090"/>
                  </a:lnTo>
                  <a:lnTo>
                    <a:pt x="982" y="1226651"/>
                  </a:lnTo>
                  <a:lnTo>
                    <a:pt x="3905" y="1274712"/>
                  </a:lnTo>
                  <a:lnTo>
                    <a:pt x="8730" y="1322236"/>
                  </a:lnTo>
                  <a:lnTo>
                    <a:pt x="15419" y="1369183"/>
                  </a:lnTo>
                  <a:lnTo>
                    <a:pt x="23934" y="1415518"/>
                  </a:lnTo>
                  <a:lnTo>
                    <a:pt x="34238" y="1461201"/>
                  </a:lnTo>
                  <a:lnTo>
                    <a:pt x="46293" y="1506194"/>
                  </a:lnTo>
                  <a:lnTo>
                    <a:pt x="60060" y="1550460"/>
                  </a:lnTo>
                  <a:lnTo>
                    <a:pt x="75502" y="1593961"/>
                  </a:lnTo>
                  <a:lnTo>
                    <a:pt x="92581" y="1636659"/>
                  </a:lnTo>
                  <a:lnTo>
                    <a:pt x="111259" y="1678516"/>
                  </a:lnTo>
                  <a:lnTo>
                    <a:pt x="131498" y="1719494"/>
                  </a:lnTo>
                  <a:lnTo>
                    <a:pt x="153260" y="1759555"/>
                  </a:lnTo>
                  <a:lnTo>
                    <a:pt x="176507" y="1798662"/>
                  </a:lnTo>
                  <a:lnTo>
                    <a:pt x="201201" y="1836776"/>
                  </a:lnTo>
                  <a:lnTo>
                    <a:pt x="227306" y="1873860"/>
                  </a:lnTo>
                  <a:lnTo>
                    <a:pt x="254781" y="1909875"/>
                  </a:lnTo>
                  <a:lnTo>
                    <a:pt x="283590" y="1944784"/>
                  </a:lnTo>
                  <a:lnTo>
                    <a:pt x="313696" y="1978549"/>
                  </a:lnTo>
                  <a:lnTo>
                    <a:pt x="345058" y="2011131"/>
                  </a:lnTo>
                  <a:lnTo>
                    <a:pt x="377641" y="2042494"/>
                  </a:lnTo>
                  <a:lnTo>
                    <a:pt x="411406" y="2072599"/>
                  </a:lnTo>
                  <a:lnTo>
                    <a:pt x="446315" y="2101408"/>
                  </a:lnTo>
                  <a:lnTo>
                    <a:pt x="482331" y="2128884"/>
                  </a:lnTo>
                  <a:lnTo>
                    <a:pt x="519415" y="2154988"/>
                  </a:lnTo>
                  <a:lnTo>
                    <a:pt x="557529" y="2179682"/>
                  </a:lnTo>
                  <a:lnTo>
                    <a:pt x="596636" y="2202929"/>
                  </a:lnTo>
                  <a:lnTo>
                    <a:pt x="636697" y="2224691"/>
                  </a:lnTo>
                  <a:lnTo>
                    <a:pt x="677675" y="2244930"/>
                  </a:lnTo>
                  <a:lnTo>
                    <a:pt x="719532" y="2263608"/>
                  </a:lnTo>
                  <a:lnTo>
                    <a:pt x="762230" y="2280686"/>
                  </a:lnTo>
                  <a:lnTo>
                    <a:pt x="805731" y="2296128"/>
                  </a:lnTo>
                  <a:lnTo>
                    <a:pt x="849998" y="2309895"/>
                  </a:lnTo>
                  <a:lnTo>
                    <a:pt x="894991" y="2321950"/>
                  </a:lnTo>
                  <a:lnTo>
                    <a:pt x="940674" y="2332254"/>
                  </a:lnTo>
                  <a:lnTo>
                    <a:pt x="987008" y="2340769"/>
                  </a:lnTo>
                  <a:lnTo>
                    <a:pt x="1033956" y="2347458"/>
                  </a:lnTo>
                  <a:lnTo>
                    <a:pt x="1081480" y="2352283"/>
                  </a:lnTo>
                  <a:lnTo>
                    <a:pt x="1129541" y="2355206"/>
                  </a:lnTo>
                  <a:lnTo>
                    <a:pt x="1178102" y="2356189"/>
                  </a:lnTo>
                  <a:lnTo>
                    <a:pt x="1226663" y="2355206"/>
                  </a:lnTo>
                  <a:lnTo>
                    <a:pt x="1274723" y="2352283"/>
                  </a:lnTo>
                  <a:lnTo>
                    <a:pt x="1322246" y="2347458"/>
                  </a:lnTo>
                  <a:lnTo>
                    <a:pt x="1369193" y="2340769"/>
                  </a:lnTo>
                  <a:lnTo>
                    <a:pt x="1415526" y="2332254"/>
                  </a:lnTo>
                  <a:lnTo>
                    <a:pt x="1461209" y="2321950"/>
                  </a:lnTo>
                  <a:lnTo>
                    <a:pt x="1506201" y="2309895"/>
                  </a:lnTo>
                  <a:lnTo>
                    <a:pt x="1550467" y="2296128"/>
                  </a:lnTo>
                  <a:lnTo>
                    <a:pt x="1593968" y="2280686"/>
                  </a:lnTo>
                  <a:lnTo>
                    <a:pt x="1636665" y="2263608"/>
                  </a:lnTo>
                  <a:lnTo>
                    <a:pt x="1678522" y="2244930"/>
                  </a:lnTo>
                  <a:lnTo>
                    <a:pt x="1719499" y="2224691"/>
                  </a:lnTo>
                  <a:lnTo>
                    <a:pt x="1759560" y="2202929"/>
                  </a:lnTo>
                  <a:lnTo>
                    <a:pt x="1798667" y="2179682"/>
                  </a:lnTo>
                  <a:lnTo>
                    <a:pt x="1836780" y="2154988"/>
                  </a:lnTo>
                  <a:lnTo>
                    <a:pt x="1873864" y="2128884"/>
                  </a:lnTo>
                  <a:lnTo>
                    <a:pt x="1909879" y="2101408"/>
                  </a:lnTo>
                  <a:lnTo>
                    <a:pt x="1944788" y="2072599"/>
                  </a:lnTo>
                  <a:lnTo>
                    <a:pt x="1978552" y="2042494"/>
                  </a:lnTo>
                  <a:lnTo>
                    <a:pt x="2011135" y="2011131"/>
                  </a:lnTo>
                  <a:lnTo>
                    <a:pt x="2042498" y="1978549"/>
                  </a:lnTo>
                  <a:lnTo>
                    <a:pt x="2072603" y="1944784"/>
                  </a:lnTo>
                  <a:lnTo>
                    <a:pt x="2101412" y="1909875"/>
                  </a:lnTo>
                  <a:lnTo>
                    <a:pt x="2128887" y="1873860"/>
                  </a:lnTo>
                  <a:lnTo>
                    <a:pt x="2154991" y="1836776"/>
                  </a:lnTo>
                  <a:lnTo>
                    <a:pt x="2179686" y="1798662"/>
                  </a:lnTo>
                  <a:lnTo>
                    <a:pt x="2202933" y="1759555"/>
                  </a:lnTo>
                  <a:lnTo>
                    <a:pt x="2224695" y="1719494"/>
                  </a:lnTo>
                  <a:lnTo>
                    <a:pt x="2244933" y="1678516"/>
                  </a:lnTo>
                  <a:lnTo>
                    <a:pt x="2263611" y="1636659"/>
                  </a:lnTo>
                  <a:lnTo>
                    <a:pt x="2280690" y="1593961"/>
                  </a:lnTo>
                  <a:lnTo>
                    <a:pt x="2296132" y="1550460"/>
                  </a:lnTo>
                  <a:lnTo>
                    <a:pt x="2309899" y="1506194"/>
                  </a:lnTo>
                  <a:lnTo>
                    <a:pt x="2321954" y="1461201"/>
                  </a:lnTo>
                  <a:lnTo>
                    <a:pt x="2332257" y="1415518"/>
                  </a:lnTo>
                  <a:lnTo>
                    <a:pt x="2340773" y="1369183"/>
                  </a:lnTo>
                  <a:lnTo>
                    <a:pt x="2347462" y="1322236"/>
                  </a:lnTo>
                  <a:lnTo>
                    <a:pt x="2352287" y="1274712"/>
                  </a:lnTo>
                  <a:lnTo>
                    <a:pt x="2355210" y="1226651"/>
                  </a:lnTo>
                  <a:lnTo>
                    <a:pt x="2356192" y="1178090"/>
                  </a:lnTo>
                  <a:lnTo>
                    <a:pt x="2355210" y="1129529"/>
                  </a:lnTo>
                  <a:lnTo>
                    <a:pt x="2352287" y="1081469"/>
                  </a:lnTo>
                  <a:lnTo>
                    <a:pt x="2347462" y="1033946"/>
                  </a:lnTo>
                  <a:lnTo>
                    <a:pt x="2340773" y="986999"/>
                  </a:lnTo>
                  <a:lnTo>
                    <a:pt x="2332257" y="940666"/>
                  </a:lnTo>
                  <a:lnTo>
                    <a:pt x="2321954" y="894983"/>
                  </a:lnTo>
                  <a:lnTo>
                    <a:pt x="2309899" y="849991"/>
                  </a:lnTo>
                  <a:lnTo>
                    <a:pt x="2296132" y="805725"/>
                  </a:lnTo>
                  <a:lnTo>
                    <a:pt x="2280690" y="762224"/>
                  </a:lnTo>
                  <a:lnTo>
                    <a:pt x="2263611" y="719527"/>
                  </a:lnTo>
                  <a:lnTo>
                    <a:pt x="2244933" y="677670"/>
                  </a:lnTo>
                  <a:lnTo>
                    <a:pt x="2224695" y="636693"/>
                  </a:lnTo>
                  <a:lnTo>
                    <a:pt x="2202933" y="596632"/>
                  </a:lnTo>
                  <a:lnTo>
                    <a:pt x="2179686" y="557525"/>
                  </a:lnTo>
                  <a:lnTo>
                    <a:pt x="2154991" y="519412"/>
                  </a:lnTo>
                  <a:lnTo>
                    <a:pt x="2128887" y="482328"/>
                  </a:lnTo>
                  <a:lnTo>
                    <a:pt x="2101412" y="446313"/>
                  </a:lnTo>
                  <a:lnTo>
                    <a:pt x="2072603" y="411404"/>
                  </a:lnTo>
                  <a:lnTo>
                    <a:pt x="2042498" y="377640"/>
                  </a:lnTo>
                  <a:lnTo>
                    <a:pt x="2011135" y="345057"/>
                  </a:lnTo>
                  <a:lnTo>
                    <a:pt x="1978552" y="313694"/>
                  </a:lnTo>
                  <a:lnTo>
                    <a:pt x="1944788" y="283589"/>
                  </a:lnTo>
                  <a:lnTo>
                    <a:pt x="1909879" y="254780"/>
                  </a:lnTo>
                  <a:lnTo>
                    <a:pt x="1873864" y="227305"/>
                  </a:lnTo>
                  <a:lnTo>
                    <a:pt x="1836780" y="201201"/>
                  </a:lnTo>
                  <a:lnTo>
                    <a:pt x="1798667" y="176506"/>
                  </a:lnTo>
                  <a:lnTo>
                    <a:pt x="1759560" y="153259"/>
                  </a:lnTo>
                  <a:lnTo>
                    <a:pt x="1719499" y="131497"/>
                  </a:lnTo>
                  <a:lnTo>
                    <a:pt x="1678522" y="111258"/>
                  </a:lnTo>
                  <a:lnTo>
                    <a:pt x="1636665" y="92581"/>
                  </a:lnTo>
                  <a:lnTo>
                    <a:pt x="1593968" y="75502"/>
                  </a:lnTo>
                  <a:lnTo>
                    <a:pt x="1550467" y="60060"/>
                  </a:lnTo>
                  <a:lnTo>
                    <a:pt x="1506201" y="46293"/>
                  </a:lnTo>
                  <a:lnTo>
                    <a:pt x="1461209" y="34238"/>
                  </a:lnTo>
                  <a:lnTo>
                    <a:pt x="1415526" y="23934"/>
                  </a:lnTo>
                  <a:lnTo>
                    <a:pt x="1369193" y="15419"/>
                  </a:lnTo>
                  <a:lnTo>
                    <a:pt x="1322246" y="8730"/>
                  </a:lnTo>
                  <a:lnTo>
                    <a:pt x="1274723" y="3905"/>
                  </a:lnTo>
                  <a:lnTo>
                    <a:pt x="1226663" y="982"/>
                  </a:lnTo>
                  <a:lnTo>
                    <a:pt x="1178102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3816" y="4008983"/>
              <a:ext cx="1076960" cy="1076960"/>
            </a:xfrm>
            <a:custGeom>
              <a:avLst/>
              <a:gdLst/>
              <a:ahLst/>
              <a:cxnLst/>
              <a:rect l="l" t="t" r="r" b="b"/>
              <a:pathLst>
                <a:path w="1076959" h="1076960">
                  <a:moveTo>
                    <a:pt x="538264" y="0"/>
                  </a:moveTo>
                  <a:lnTo>
                    <a:pt x="489270" y="2199"/>
                  </a:lnTo>
                  <a:lnTo>
                    <a:pt x="441508" y="8671"/>
                  </a:lnTo>
                  <a:lnTo>
                    <a:pt x="395169" y="19226"/>
                  </a:lnTo>
                  <a:lnTo>
                    <a:pt x="350443" y="33674"/>
                  </a:lnTo>
                  <a:lnTo>
                    <a:pt x="307520" y="51824"/>
                  </a:lnTo>
                  <a:lnTo>
                    <a:pt x="266588" y="73486"/>
                  </a:lnTo>
                  <a:lnTo>
                    <a:pt x="227840" y="98472"/>
                  </a:lnTo>
                  <a:lnTo>
                    <a:pt x="191464" y="126589"/>
                  </a:lnTo>
                  <a:lnTo>
                    <a:pt x="157651" y="157649"/>
                  </a:lnTo>
                  <a:lnTo>
                    <a:pt x="126590" y="191462"/>
                  </a:lnTo>
                  <a:lnTo>
                    <a:pt x="98472" y="227837"/>
                  </a:lnTo>
                  <a:lnTo>
                    <a:pt x="73487" y="266585"/>
                  </a:lnTo>
                  <a:lnTo>
                    <a:pt x="51824" y="307515"/>
                  </a:lnTo>
                  <a:lnTo>
                    <a:pt x="33674" y="350437"/>
                  </a:lnTo>
                  <a:lnTo>
                    <a:pt x="19226" y="395162"/>
                  </a:lnTo>
                  <a:lnTo>
                    <a:pt x="8671" y="441499"/>
                  </a:lnTo>
                  <a:lnTo>
                    <a:pt x="2199" y="489259"/>
                  </a:lnTo>
                  <a:lnTo>
                    <a:pt x="0" y="538251"/>
                  </a:lnTo>
                  <a:lnTo>
                    <a:pt x="2199" y="587245"/>
                  </a:lnTo>
                  <a:lnTo>
                    <a:pt x="8671" y="635006"/>
                  </a:lnTo>
                  <a:lnTo>
                    <a:pt x="19226" y="681345"/>
                  </a:lnTo>
                  <a:lnTo>
                    <a:pt x="33674" y="726071"/>
                  </a:lnTo>
                  <a:lnTo>
                    <a:pt x="51824" y="768995"/>
                  </a:lnTo>
                  <a:lnTo>
                    <a:pt x="73487" y="809926"/>
                  </a:lnTo>
                  <a:lnTo>
                    <a:pt x="98472" y="848674"/>
                  </a:lnTo>
                  <a:lnTo>
                    <a:pt x="126590" y="885050"/>
                  </a:lnTo>
                  <a:lnTo>
                    <a:pt x="157651" y="918864"/>
                  </a:lnTo>
                  <a:lnTo>
                    <a:pt x="191464" y="949924"/>
                  </a:lnTo>
                  <a:lnTo>
                    <a:pt x="227840" y="978042"/>
                  </a:lnTo>
                  <a:lnTo>
                    <a:pt x="266588" y="1003028"/>
                  </a:lnTo>
                  <a:lnTo>
                    <a:pt x="307520" y="1024690"/>
                  </a:lnTo>
                  <a:lnTo>
                    <a:pt x="350443" y="1042841"/>
                  </a:lnTo>
                  <a:lnTo>
                    <a:pt x="395169" y="1057288"/>
                  </a:lnTo>
                  <a:lnTo>
                    <a:pt x="441508" y="1067843"/>
                  </a:lnTo>
                  <a:lnTo>
                    <a:pt x="489270" y="1074315"/>
                  </a:lnTo>
                  <a:lnTo>
                    <a:pt x="538264" y="1076515"/>
                  </a:lnTo>
                  <a:lnTo>
                    <a:pt x="587256" y="1074315"/>
                  </a:lnTo>
                  <a:lnTo>
                    <a:pt x="635015" y="1067843"/>
                  </a:lnTo>
                  <a:lnTo>
                    <a:pt x="681352" y="1057288"/>
                  </a:lnTo>
                  <a:lnTo>
                    <a:pt x="726077" y="1042841"/>
                  </a:lnTo>
                  <a:lnTo>
                    <a:pt x="769000" y="1024690"/>
                  </a:lnTo>
                  <a:lnTo>
                    <a:pt x="809930" y="1003028"/>
                  </a:lnTo>
                  <a:lnTo>
                    <a:pt x="848677" y="978042"/>
                  </a:lnTo>
                  <a:lnTo>
                    <a:pt x="885052" y="949924"/>
                  </a:lnTo>
                  <a:lnTo>
                    <a:pt x="918865" y="918864"/>
                  </a:lnTo>
                  <a:lnTo>
                    <a:pt x="949925" y="885050"/>
                  </a:lnTo>
                  <a:lnTo>
                    <a:pt x="978043" y="848674"/>
                  </a:lnTo>
                  <a:lnTo>
                    <a:pt x="1003028" y="809926"/>
                  </a:lnTo>
                  <a:lnTo>
                    <a:pt x="1024691" y="768995"/>
                  </a:lnTo>
                  <a:lnTo>
                    <a:pt x="1042841" y="726071"/>
                  </a:lnTo>
                  <a:lnTo>
                    <a:pt x="1057288" y="681345"/>
                  </a:lnTo>
                  <a:lnTo>
                    <a:pt x="1067843" y="635006"/>
                  </a:lnTo>
                  <a:lnTo>
                    <a:pt x="1074315" y="587245"/>
                  </a:lnTo>
                  <a:lnTo>
                    <a:pt x="1076515" y="538251"/>
                  </a:lnTo>
                  <a:lnTo>
                    <a:pt x="1074315" y="489259"/>
                  </a:lnTo>
                  <a:lnTo>
                    <a:pt x="1067843" y="441499"/>
                  </a:lnTo>
                  <a:lnTo>
                    <a:pt x="1057288" y="395162"/>
                  </a:lnTo>
                  <a:lnTo>
                    <a:pt x="1042841" y="350437"/>
                  </a:lnTo>
                  <a:lnTo>
                    <a:pt x="1024691" y="307515"/>
                  </a:lnTo>
                  <a:lnTo>
                    <a:pt x="1003028" y="266585"/>
                  </a:lnTo>
                  <a:lnTo>
                    <a:pt x="978043" y="227837"/>
                  </a:lnTo>
                  <a:lnTo>
                    <a:pt x="949925" y="191462"/>
                  </a:lnTo>
                  <a:lnTo>
                    <a:pt x="918865" y="157649"/>
                  </a:lnTo>
                  <a:lnTo>
                    <a:pt x="885052" y="126589"/>
                  </a:lnTo>
                  <a:lnTo>
                    <a:pt x="848677" y="98472"/>
                  </a:lnTo>
                  <a:lnTo>
                    <a:pt x="809930" y="73486"/>
                  </a:lnTo>
                  <a:lnTo>
                    <a:pt x="769000" y="51824"/>
                  </a:lnTo>
                  <a:lnTo>
                    <a:pt x="726077" y="33674"/>
                  </a:lnTo>
                  <a:lnTo>
                    <a:pt x="681352" y="19226"/>
                  </a:lnTo>
                  <a:lnTo>
                    <a:pt x="635015" y="8671"/>
                  </a:lnTo>
                  <a:lnTo>
                    <a:pt x="587256" y="2199"/>
                  </a:lnTo>
                  <a:lnTo>
                    <a:pt x="538264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2080" y="2975444"/>
              <a:ext cx="0" cy="3143885"/>
            </a:xfrm>
            <a:custGeom>
              <a:avLst/>
              <a:gdLst/>
              <a:ahLst/>
              <a:cxnLst/>
              <a:rect l="l" t="t" r="r" b="b"/>
              <a:pathLst>
                <a:path h="3143885">
                  <a:moveTo>
                    <a:pt x="0" y="0"/>
                  </a:moveTo>
                  <a:lnTo>
                    <a:pt x="1" y="3143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4487" y="4547234"/>
              <a:ext cx="3232785" cy="0"/>
            </a:xfrm>
            <a:custGeom>
              <a:avLst/>
              <a:gdLst/>
              <a:ahLst/>
              <a:cxnLst/>
              <a:rect l="l" t="t" r="r" b="b"/>
              <a:pathLst>
                <a:path w="3232784">
                  <a:moveTo>
                    <a:pt x="3232761" y="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2499" y="2970390"/>
          <a:ext cx="3246755" cy="318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0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EE0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CE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81291" y="1241552"/>
            <a:ext cx="273558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100" spc="-25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100" dirty="0">
                <a:latin typeface="Calibri"/>
                <a:cs typeface="Calibri"/>
              </a:rPr>
              <a:t>First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third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quadrants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291" y="2216911"/>
            <a:ext cx="32283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100" spc="-25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Second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fourth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quadrants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0330" y="1241552"/>
            <a:ext cx="199263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100" spc="-25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100" dirty="0">
                <a:latin typeface="Calibri"/>
                <a:cs typeface="Calibri"/>
              </a:rPr>
              <a:t>1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&lt;=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L2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norm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&lt;=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0" dirty="0"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  <a:p>
            <a:pPr marL="12700" marR="309880">
              <a:lnSpc>
                <a:spcPct val="102899"/>
              </a:lnSpc>
              <a:spcBef>
                <a:spcPts val="151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100" spc="-25" dirty="0">
                <a:latin typeface="Calibri"/>
                <a:cs typeface="Calibri"/>
              </a:rPr>
              <a:t>: </a:t>
            </a:r>
            <a:r>
              <a:rPr sz="2100" dirty="0">
                <a:latin typeface="Calibri"/>
                <a:cs typeface="Calibri"/>
              </a:rPr>
              <a:t>Everything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else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72525" y="2975444"/>
            <a:ext cx="3232785" cy="3172460"/>
            <a:chOff x="8572525" y="2975444"/>
            <a:chExt cx="3232785" cy="3172460"/>
          </a:xfrm>
        </p:grpSpPr>
        <p:sp>
          <p:nvSpPr>
            <p:cNvPr id="14" name="object 14"/>
            <p:cNvSpPr/>
            <p:nvPr/>
          </p:nvSpPr>
          <p:spPr>
            <a:xfrm>
              <a:off x="8572525" y="2975444"/>
              <a:ext cx="3232785" cy="3172460"/>
            </a:xfrm>
            <a:custGeom>
              <a:avLst/>
              <a:gdLst/>
              <a:ahLst/>
              <a:cxnLst/>
              <a:rect l="l" t="t" r="r" b="b"/>
              <a:pathLst>
                <a:path w="3232784" h="3172460">
                  <a:moveTo>
                    <a:pt x="3232759" y="0"/>
                  </a:moveTo>
                  <a:lnTo>
                    <a:pt x="0" y="0"/>
                  </a:lnTo>
                  <a:lnTo>
                    <a:pt x="0" y="3171978"/>
                  </a:lnTo>
                  <a:lnTo>
                    <a:pt x="3232759" y="3171978"/>
                  </a:lnTo>
                  <a:lnTo>
                    <a:pt x="3232759" y="0"/>
                  </a:lnTo>
                  <a:close/>
                </a:path>
              </a:pathLst>
            </a:custGeom>
            <a:solidFill>
              <a:srgbClr val="F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26588" y="5085499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20" h="731520">
                  <a:moveTo>
                    <a:pt x="365709" y="0"/>
                  </a:moveTo>
                  <a:lnTo>
                    <a:pt x="319836" y="2849"/>
                  </a:lnTo>
                  <a:lnTo>
                    <a:pt x="275664" y="11168"/>
                  </a:lnTo>
                  <a:lnTo>
                    <a:pt x="233534" y="24615"/>
                  </a:lnTo>
                  <a:lnTo>
                    <a:pt x="193790" y="42847"/>
                  </a:lnTo>
                  <a:lnTo>
                    <a:pt x="156774" y="65521"/>
                  </a:lnTo>
                  <a:lnTo>
                    <a:pt x="122830" y="92294"/>
                  </a:lnTo>
                  <a:lnTo>
                    <a:pt x="92299" y="122825"/>
                  </a:lnTo>
                  <a:lnTo>
                    <a:pt x="65524" y="156769"/>
                  </a:lnTo>
                  <a:lnTo>
                    <a:pt x="42850" y="193785"/>
                  </a:lnTo>
                  <a:lnTo>
                    <a:pt x="24617" y="233529"/>
                  </a:lnTo>
                  <a:lnTo>
                    <a:pt x="11169" y="275660"/>
                  </a:lnTo>
                  <a:lnTo>
                    <a:pt x="2849" y="319834"/>
                  </a:lnTo>
                  <a:lnTo>
                    <a:pt x="0" y="365709"/>
                  </a:lnTo>
                  <a:lnTo>
                    <a:pt x="2849" y="411581"/>
                  </a:lnTo>
                  <a:lnTo>
                    <a:pt x="11169" y="455753"/>
                  </a:lnTo>
                  <a:lnTo>
                    <a:pt x="24617" y="497882"/>
                  </a:lnTo>
                  <a:lnTo>
                    <a:pt x="42850" y="537626"/>
                  </a:lnTo>
                  <a:lnTo>
                    <a:pt x="65524" y="574641"/>
                  </a:lnTo>
                  <a:lnTo>
                    <a:pt x="92299" y="608585"/>
                  </a:lnTo>
                  <a:lnTo>
                    <a:pt x="122830" y="639115"/>
                  </a:lnTo>
                  <a:lnTo>
                    <a:pt x="156774" y="665888"/>
                  </a:lnTo>
                  <a:lnTo>
                    <a:pt x="193790" y="688562"/>
                  </a:lnTo>
                  <a:lnTo>
                    <a:pt x="233534" y="706794"/>
                  </a:lnTo>
                  <a:lnTo>
                    <a:pt x="275664" y="720241"/>
                  </a:lnTo>
                  <a:lnTo>
                    <a:pt x="319836" y="728561"/>
                  </a:lnTo>
                  <a:lnTo>
                    <a:pt x="365709" y="731410"/>
                  </a:lnTo>
                  <a:lnTo>
                    <a:pt x="411581" y="728561"/>
                  </a:lnTo>
                  <a:lnTo>
                    <a:pt x="455753" y="720241"/>
                  </a:lnTo>
                  <a:lnTo>
                    <a:pt x="497883" y="706794"/>
                  </a:lnTo>
                  <a:lnTo>
                    <a:pt x="537627" y="688562"/>
                  </a:lnTo>
                  <a:lnTo>
                    <a:pt x="574643" y="665888"/>
                  </a:lnTo>
                  <a:lnTo>
                    <a:pt x="608588" y="639115"/>
                  </a:lnTo>
                  <a:lnTo>
                    <a:pt x="639119" y="608585"/>
                  </a:lnTo>
                  <a:lnTo>
                    <a:pt x="665893" y="574641"/>
                  </a:lnTo>
                  <a:lnTo>
                    <a:pt x="688568" y="537626"/>
                  </a:lnTo>
                  <a:lnTo>
                    <a:pt x="706801" y="497882"/>
                  </a:lnTo>
                  <a:lnTo>
                    <a:pt x="720248" y="455753"/>
                  </a:lnTo>
                  <a:lnTo>
                    <a:pt x="728568" y="411581"/>
                  </a:lnTo>
                  <a:lnTo>
                    <a:pt x="731418" y="365709"/>
                  </a:lnTo>
                  <a:lnTo>
                    <a:pt x="728568" y="319834"/>
                  </a:lnTo>
                  <a:lnTo>
                    <a:pt x="720248" y="275660"/>
                  </a:lnTo>
                  <a:lnTo>
                    <a:pt x="706801" y="233529"/>
                  </a:lnTo>
                  <a:lnTo>
                    <a:pt x="688568" y="193785"/>
                  </a:lnTo>
                  <a:lnTo>
                    <a:pt x="665893" y="156769"/>
                  </a:lnTo>
                  <a:lnTo>
                    <a:pt x="639119" y="122825"/>
                  </a:lnTo>
                  <a:lnTo>
                    <a:pt x="608588" y="92294"/>
                  </a:lnTo>
                  <a:lnTo>
                    <a:pt x="574643" y="65521"/>
                  </a:lnTo>
                  <a:lnTo>
                    <a:pt x="537627" y="42847"/>
                  </a:lnTo>
                  <a:lnTo>
                    <a:pt x="497883" y="24615"/>
                  </a:lnTo>
                  <a:lnTo>
                    <a:pt x="455753" y="11168"/>
                  </a:lnTo>
                  <a:lnTo>
                    <a:pt x="411581" y="2849"/>
                  </a:lnTo>
                  <a:lnTo>
                    <a:pt x="365709" y="0"/>
                  </a:lnTo>
                  <a:close/>
                </a:path>
              </a:pathLst>
            </a:custGeom>
            <a:solidFill>
              <a:srgbClr val="C8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572525" y="2975444"/>
          <a:ext cx="3233420" cy="3171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969616" y="1241552"/>
            <a:ext cx="1687830" cy="152527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229235">
              <a:lnSpc>
                <a:spcPct val="102899"/>
              </a:lnSpc>
              <a:spcBef>
                <a:spcPts val="25"/>
              </a:spcBef>
            </a:pP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2100" spc="-25" dirty="0">
                <a:latin typeface="Calibri"/>
                <a:cs typeface="Calibri"/>
              </a:rPr>
              <a:t>: </a:t>
            </a:r>
            <a:r>
              <a:rPr sz="2100" dirty="0">
                <a:latin typeface="Calibri"/>
                <a:cs typeface="Calibri"/>
              </a:rPr>
              <a:t>Three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modes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2899"/>
              </a:lnSpc>
              <a:spcBef>
                <a:spcPts val="1510"/>
              </a:spcBef>
            </a:pP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Class</a:t>
            </a:r>
            <a:r>
              <a:rPr sz="21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100" spc="-25" dirty="0">
                <a:latin typeface="Calibri"/>
                <a:cs typeface="Calibri"/>
              </a:rPr>
              <a:t>: </a:t>
            </a:r>
            <a:r>
              <a:rPr sz="2100" dirty="0">
                <a:latin typeface="Calibri"/>
                <a:cs typeface="Calibri"/>
              </a:rPr>
              <a:t>Everything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else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60446" y="3536073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09" y="0"/>
                </a:moveTo>
                <a:lnTo>
                  <a:pt x="319834" y="2849"/>
                </a:lnTo>
                <a:lnTo>
                  <a:pt x="275660" y="11168"/>
                </a:lnTo>
                <a:lnTo>
                  <a:pt x="233529" y="24615"/>
                </a:lnTo>
                <a:lnTo>
                  <a:pt x="193785" y="42847"/>
                </a:lnTo>
                <a:lnTo>
                  <a:pt x="156769" y="65520"/>
                </a:lnTo>
                <a:lnTo>
                  <a:pt x="122825" y="92293"/>
                </a:lnTo>
                <a:lnTo>
                  <a:pt x="92294" y="122823"/>
                </a:lnTo>
                <a:lnTo>
                  <a:pt x="65521" y="156766"/>
                </a:lnTo>
                <a:lnTo>
                  <a:pt x="42847" y="193780"/>
                </a:lnTo>
                <a:lnTo>
                  <a:pt x="24615" y="233523"/>
                </a:lnTo>
                <a:lnTo>
                  <a:pt x="11168" y="275652"/>
                </a:lnTo>
                <a:lnTo>
                  <a:pt x="2849" y="319824"/>
                </a:lnTo>
                <a:lnTo>
                  <a:pt x="0" y="365696"/>
                </a:lnTo>
                <a:lnTo>
                  <a:pt x="2849" y="411571"/>
                </a:lnTo>
                <a:lnTo>
                  <a:pt x="11168" y="455745"/>
                </a:lnTo>
                <a:lnTo>
                  <a:pt x="24615" y="497875"/>
                </a:lnTo>
                <a:lnTo>
                  <a:pt x="42847" y="537620"/>
                </a:lnTo>
                <a:lnTo>
                  <a:pt x="65521" y="574636"/>
                </a:lnTo>
                <a:lnTo>
                  <a:pt x="92294" y="608580"/>
                </a:lnTo>
                <a:lnTo>
                  <a:pt x="122825" y="639110"/>
                </a:lnTo>
                <a:lnTo>
                  <a:pt x="156769" y="665884"/>
                </a:lnTo>
                <a:lnTo>
                  <a:pt x="193785" y="688558"/>
                </a:lnTo>
                <a:lnTo>
                  <a:pt x="233529" y="706789"/>
                </a:lnTo>
                <a:lnTo>
                  <a:pt x="275660" y="720236"/>
                </a:lnTo>
                <a:lnTo>
                  <a:pt x="319834" y="728556"/>
                </a:lnTo>
                <a:lnTo>
                  <a:pt x="365709" y="731405"/>
                </a:lnTo>
                <a:lnTo>
                  <a:pt x="411581" y="728556"/>
                </a:lnTo>
                <a:lnTo>
                  <a:pt x="455753" y="720236"/>
                </a:lnTo>
                <a:lnTo>
                  <a:pt x="497881" y="706789"/>
                </a:lnTo>
                <a:lnTo>
                  <a:pt x="537624" y="688558"/>
                </a:lnTo>
                <a:lnTo>
                  <a:pt x="574639" y="665884"/>
                </a:lnTo>
                <a:lnTo>
                  <a:pt x="608582" y="639110"/>
                </a:lnTo>
                <a:lnTo>
                  <a:pt x="639112" y="608580"/>
                </a:lnTo>
                <a:lnTo>
                  <a:pt x="665884" y="574636"/>
                </a:lnTo>
                <a:lnTo>
                  <a:pt x="688558" y="537620"/>
                </a:lnTo>
                <a:lnTo>
                  <a:pt x="706790" y="497875"/>
                </a:lnTo>
                <a:lnTo>
                  <a:pt x="720236" y="455745"/>
                </a:lnTo>
                <a:lnTo>
                  <a:pt x="728556" y="411571"/>
                </a:lnTo>
                <a:lnTo>
                  <a:pt x="731405" y="365696"/>
                </a:lnTo>
                <a:lnTo>
                  <a:pt x="728556" y="319824"/>
                </a:lnTo>
                <a:lnTo>
                  <a:pt x="720236" y="275652"/>
                </a:lnTo>
                <a:lnTo>
                  <a:pt x="706790" y="233523"/>
                </a:lnTo>
                <a:lnTo>
                  <a:pt x="688558" y="193780"/>
                </a:lnTo>
                <a:lnTo>
                  <a:pt x="665884" y="156766"/>
                </a:lnTo>
                <a:lnTo>
                  <a:pt x="639112" y="122823"/>
                </a:lnTo>
                <a:lnTo>
                  <a:pt x="608582" y="92293"/>
                </a:lnTo>
                <a:lnTo>
                  <a:pt x="574639" y="65520"/>
                </a:lnTo>
                <a:lnTo>
                  <a:pt x="537624" y="42847"/>
                </a:lnTo>
                <a:lnTo>
                  <a:pt x="497881" y="24615"/>
                </a:lnTo>
                <a:lnTo>
                  <a:pt x="455753" y="11168"/>
                </a:lnTo>
                <a:lnTo>
                  <a:pt x="411581" y="2849"/>
                </a:lnTo>
                <a:lnTo>
                  <a:pt x="365709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28248" y="3686733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09" y="0"/>
                </a:moveTo>
                <a:lnTo>
                  <a:pt x="319836" y="2849"/>
                </a:lnTo>
                <a:lnTo>
                  <a:pt x="275664" y="11168"/>
                </a:lnTo>
                <a:lnTo>
                  <a:pt x="233534" y="24615"/>
                </a:lnTo>
                <a:lnTo>
                  <a:pt x="193790" y="42847"/>
                </a:lnTo>
                <a:lnTo>
                  <a:pt x="156774" y="65520"/>
                </a:lnTo>
                <a:lnTo>
                  <a:pt x="122830" y="92293"/>
                </a:lnTo>
                <a:lnTo>
                  <a:pt x="92299" y="122823"/>
                </a:lnTo>
                <a:lnTo>
                  <a:pt x="65524" y="156766"/>
                </a:lnTo>
                <a:lnTo>
                  <a:pt x="42850" y="193780"/>
                </a:lnTo>
                <a:lnTo>
                  <a:pt x="24617" y="233523"/>
                </a:lnTo>
                <a:lnTo>
                  <a:pt x="11169" y="275652"/>
                </a:lnTo>
                <a:lnTo>
                  <a:pt x="2849" y="319824"/>
                </a:lnTo>
                <a:lnTo>
                  <a:pt x="0" y="365696"/>
                </a:lnTo>
                <a:lnTo>
                  <a:pt x="2849" y="411571"/>
                </a:lnTo>
                <a:lnTo>
                  <a:pt x="11169" y="455745"/>
                </a:lnTo>
                <a:lnTo>
                  <a:pt x="24617" y="497875"/>
                </a:lnTo>
                <a:lnTo>
                  <a:pt x="42850" y="537620"/>
                </a:lnTo>
                <a:lnTo>
                  <a:pt x="65524" y="574636"/>
                </a:lnTo>
                <a:lnTo>
                  <a:pt x="92299" y="608580"/>
                </a:lnTo>
                <a:lnTo>
                  <a:pt x="122830" y="639110"/>
                </a:lnTo>
                <a:lnTo>
                  <a:pt x="156774" y="665884"/>
                </a:lnTo>
                <a:lnTo>
                  <a:pt x="193790" y="688558"/>
                </a:lnTo>
                <a:lnTo>
                  <a:pt x="233534" y="706789"/>
                </a:lnTo>
                <a:lnTo>
                  <a:pt x="275664" y="720236"/>
                </a:lnTo>
                <a:lnTo>
                  <a:pt x="319836" y="728556"/>
                </a:lnTo>
                <a:lnTo>
                  <a:pt x="365709" y="731405"/>
                </a:lnTo>
                <a:lnTo>
                  <a:pt x="411581" y="728556"/>
                </a:lnTo>
                <a:lnTo>
                  <a:pt x="455753" y="720236"/>
                </a:lnTo>
                <a:lnTo>
                  <a:pt x="497883" y="706789"/>
                </a:lnTo>
                <a:lnTo>
                  <a:pt x="537627" y="688558"/>
                </a:lnTo>
                <a:lnTo>
                  <a:pt x="574643" y="665884"/>
                </a:lnTo>
                <a:lnTo>
                  <a:pt x="608588" y="639110"/>
                </a:lnTo>
                <a:lnTo>
                  <a:pt x="639119" y="608580"/>
                </a:lnTo>
                <a:lnTo>
                  <a:pt x="665893" y="574636"/>
                </a:lnTo>
                <a:lnTo>
                  <a:pt x="688568" y="537620"/>
                </a:lnTo>
                <a:lnTo>
                  <a:pt x="706801" y="497875"/>
                </a:lnTo>
                <a:lnTo>
                  <a:pt x="720248" y="455745"/>
                </a:lnTo>
                <a:lnTo>
                  <a:pt x="728568" y="411571"/>
                </a:lnTo>
                <a:lnTo>
                  <a:pt x="731418" y="365696"/>
                </a:lnTo>
                <a:lnTo>
                  <a:pt x="728568" y="319824"/>
                </a:lnTo>
                <a:lnTo>
                  <a:pt x="720248" y="275652"/>
                </a:lnTo>
                <a:lnTo>
                  <a:pt x="706801" y="233523"/>
                </a:lnTo>
                <a:lnTo>
                  <a:pt x="688568" y="193780"/>
                </a:lnTo>
                <a:lnTo>
                  <a:pt x="665893" y="156766"/>
                </a:lnTo>
                <a:lnTo>
                  <a:pt x="639119" y="122823"/>
                </a:lnTo>
                <a:lnTo>
                  <a:pt x="608588" y="92293"/>
                </a:lnTo>
                <a:lnTo>
                  <a:pt x="574643" y="65520"/>
                </a:lnTo>
                <a:lnTo>
                  <a:pt x="537627" y="42847"/>
                </a:lnTo>
                <a:lnTo>
                  <a:pt x="497883" y="24615"/>
                </a:lnTo>
                <a:lnTo>
                  <a:pt x="455753" y="11168"/>
                </a:lnTo>
                <a:lnTo>
                  <a:pt x="411581" y="2849"/>
                </a:lnTo>
                <a:lnTo>
                  <a:pt x="365709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Recall:</a:t>
            </a:r>
            <a:r>
              <a:rPr spc="-120" dirty="0"/>
              <a:t> </a:t>
            </a:r>
            <a:r>
              <a:rPr spc="-20" dirty="0"/>
              <a:t>Perceptron</a:t>
            </a:r>
            <a:r>
              <a:rPr spc="-114" dirty="0"/>
              <a:t> </a:t>
            </a:r>
            <a:r>
              <a:rPr dirty="0"/>
              <a:t>couldn’t</a:t>
            </a:r>
            <a:r>
              <a:rPr spc="-114" dirty="0"/>
              <a:t> </a:t>
            </a:r>
            <a:r>
              <a:rPr dirty="0"/>
              <a:t>learn</a:t>
            </a:r>
            <a:r>
              <a:rPr spc="-114" dirty="0"/>
              <a:t> </a:t>
            </a:r>
            <a:r>
              <a:rPr spc="-25" dirty="0"/>
              <a:t>XOR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5678" y="2255583"/>
          <a:ext cx="2954654" cy="246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F(x,y)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200" spc="-50" dirty="0">
                          <a:latin typeface="Calibri"/>
                          <a:cs typeface="Calibri"/>
                        </a:rPr>
                        <a:t>0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067352" y="2425179"/>
            <a:ext cx="2411095" cy="2328545"/>
            <a:chOff x="4067352" y="2425179"/>
            <a:chExt cx="2411095" cy="2328545"/>
          </a:xfrm>
        </p:grpSpPr>
        <p:sp>
          <p:nvSpPr>
            <p:cNvPr id="5" name="object 5"/>
            <p:cNvSpPr/>
            <p:nvPr/>
          </p:nvSpPr>
          <p:spPr>
            <a:xfrm>
              <a:off x="4267212" y="4561497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4">
                  <a:moveTo>
                    <a:pt x="0" y="0"/>
                  </a:moveTo>
                  <a:lnTo>
                    <a:pt x="2211141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12" y="2425179"/>
              <a:ext cx="0" cy="2136775"/>
            </a:xfrm>
            <a:custGeom>
              <a:avLst/>
              <a:gdLst/>
              <a:ahLst/>
              <a:cxnLst/>
              <a:rect l="l" t="t" r="r" b="b"/>
              <a:pathLst>
                <a:path h="2136775">
                  <a:moveTo>
                    <a:pt x="0" y="0"/>
                  </a:moveTo>
                  <a:lnTo>
                    <a:pt x="1" y="213632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9074" y="4360252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193497" y="0"/>
                  </a:moveTo>
                  <a:lnTo>
                    <a:pt x="149128" y="5110"/>
                  </a:lnTo>
                  <a:lnTo>
                    <a:pt x="108399" y="19668"/>
                  </a:lnTo>
                  <a:lnTo>
                    <a:pt x="72472" y="42512"/>
                  </a:lnTo>
                  <a:lnTo>
                    <a:pt x="42507" y="72480"/>
                  </a:lnTo>
                  <a:lnTo>
                    <a:pt x="19666" y="108410"/>
                  </a:lnTo>
                  <a:lnTo>
                    <a:pt x="5110" y="149140"/>
                  </a:lnTo>
                  <a:lnTo>
                    <a:pt x="0" y="193509"/>
                  </a:lnTo>
                  <a:lnTo>
                    <a:pt x="5110" y="237879"/>
                  </a:lnTo>
                  <a:lnTo>
                    <a:pt x="19666" y="278609"/>
                  </a:lnTo>
                  <a:lnTo>
                    <a:pt x="42507" y="314539"/>
                  </a:lnTo>
                  <a:lnTo>
                    <a:pt x="72472" y="344507"/>
                  </a:lnTo>
                  <a:lnTo>
                    <a:pt x="108399" y="367350"/>
                  </a:lnTo>
                  <a:lnTo>
                    <a:pt x="149128" y="381908"/>
                  </a:lnTo>
                  <a:lnTo>
                    <a:pt x="193497" y="387019"/>
                  </a:lnTo>
                  <a:lnTo>
                    <a:pt x="237870" y="381908"/>
                  </a:lnTo>
                  <a:lnTo>
                    <a:pt x="278602" y="367350"/>
                  </a:lnTo>
                  <a:lnTo>
                    <a:pt x="314532" y="344507"/>
                  </a:lnTo>
                  <a:lnTo>
                    <a:pt x="344498" y="314539"/>
                  </a:lnTo>
                  <a:lnTo>
                    <a:pt x="367340" y="278609"/>
                  </a:lnTo>
                  <a:lnTo>
                    <a:pt x="381896" y="237879"/>
                  </a:lnTo>
                  <a:lnTo>
                    <a:pt x="387007" y="193509"/>
                  </a:lnTo>
                  <a:lnTo>
                    <a:pt x="381896" y="149140"/>
                  </a:lnTo>
                  <a:lnTo>
                    <a:pt x="367340" y="108410"/>
                  </a:lnTo>
                  <a:lnTo>
                    <a:pt x="344498" y="72480"/>
                  </a:lnTo>
                  <a:lnTo>
                    <a:pt x="314532" y="42512"/>
                  </a:lnTo>
                  <a:lnTo>
                    <a:pt x="278602" y="19668"/>
                  </a:lnTo>
                  <a:lnTo>
                    <a:pt x="237870" y="5110"/>
                  </a:lnTo>
                  <a:lnTo>
                    <a:pt x="19349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9074" y="4360252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508"/>
                  </a:moveTo>
                  <a:lnTo>
                    <a:pt x="5110" y="149138"/>
                  </a:lnTo>
                  <a:lnTo>
                    <a:pt x="19668" y="108408"/>
                  </a:lnTo>
                  <a:lnTo>
                    <a:pt x="42511" y="72478"/>
                  </a:lnTo>
                  <a:lnTo>
                    <a:pt x="72478" y="42511"/>
                  </a:lnTo>
                  <a:lnTo>
                    <a:pt x="108408" y="19668"/>
                  </a:lnTo>
                  <a:lnTo>
                    <a:pt x="149138" y="5110"/>
                  </a:lnTo>
                  <a:lnTo>
                    <a:pt x="193508" y="0"/>
                  </a:lnTo>
                  <a:lnTo>
                    <a:pt x="237877" y="5110"/>
                  </a:lnTo>
                  <a:lnTo>
                    <a:pt x="278607" y="19668"/>
                  </a:lnTo>
                  <a:lnTo>
                    <a:pt x="314536" y="42511"/>
                  </a:lnTo>
                  <a:lnTo>
                    <a:pt x="344503" y="72478"/>
                  </a:lnTo>
                  <a:lnTo>
                    <a:pt x="367346" y="108408"/>
                  </a:lnTo>
                  <a:lnTo>
                    <a:pt x="381904" y="149138"/>
                  </a:lnTo>
                  <a:lnTo>
                    <a:pt x="387015" y="193508"/>
                  </a:lnTo>
                  <a:lnTo>
                    <a:pt x="381904" y="237877"/>
                  </a:lnTo>
                  <a:lnTo>
                    <a:pt x="367346" y="278607"/>
                  </a:lnTo>
                  <a:lnTo>
                    <a:pt x="344503" y="314536"/>
                  </a:lnTo>
                  <a:lnTo>
                    <a:pt x="314536" y="344503"/>
                  </a:lnTo>
                  <a:lnTo>
                    <a:pt x="278607" y="367346"/>
                  </a:lnTo>
                  <a:lnTo>
                    <a:pt x="237877" y="381904"/>
                  </a:lnTo>
                  <a:lnTo>
                    <a:pt x="193508" y="387015"/>
                  </a:lnTo>
                  <a:lnTo>
                    <a:pt x="149138" y="381904"/>
                  </a:lnTo>
                  <a:lnTo>
                    <a:pt x="108408" y="367346"/>
                  </a:lnTo>
                  <a:lnTo>
                    <a:pt x="72478" y="344503"/>
                  </a:lnTo>
                  <a:lnTo>
                    <a:pt x="42511" y="314536"/>
                  </a:lnTo>
                  <a:lnTo>
                    <a:pt x="19668" y="278607"/>
                  </a:lnTo>
                  <a:lnTo>
                    <a:pt x="5110" y="237877"/>
                  </a:lnTo>
                  <a:lnTo>
                    <a:pt x="0" y="193508"/>
                  </a:lnTo>
                  <a:close/>
                </a:path>
              </a:pathLst>
            </a:custGeom>
            <a:ln w="12700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5197" y="4360252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193497" y="0"/>
                  </a:moveTo>
                  <a:lnTo>
                    <a:pt x="149128" y="5110"/>
                  </a:lnTo>
                  <a:lnTo>
                    <a:pt x="108399" y="19668"/>
                  </a:lnTo>
                  <a:lnTo>
                    <a:pt x="72472" y="42512"/>
                  </a:lnTo>
                  <a:lnTo>
                    <a:pt x="42507" y="72480"/>
                  </a:lnTo>
                  <a:lnTo>
                    <a:pt x="19666" y="108410"/>
                  </a:lnTo>
                  <a:lnTo>
                    <a:pt x="5110" y="149140"/>
                  </a:lnTo>
                  <a:lnTo>
                    <a:pt x="0" y="193509"/>
                  </a:lnTo>
                  <a:lnTo>
                    <a:pt x="5110" y="237879"/>
                  </a:lnTo>
                  <a:lnTo>
                    <a:pt x="19666" y="278609"/>
                  </a:lnTo>
                  <a:lnTo>
                    <a:pt x="42507" y="314539"/>
                  </a:lnTo>
                  <a:lnTo>
                    <a:pt x="72472" y="344507"/>
                  </a:lnTo>
                  <a:lnTo>
                    <a:pt x="108399" y="367350"/>
                  </a:lnTo>
                  <a:lnTo>
                    <a:pt x="149128" y="381908"/>
                  </a:lnTo>
                  <a:lnTo>
                    <a:pt x="193497" y="387019"/>
                  </a:lnTo>
                  <a:lnTo>
                    <a:pt x="237866" y="381908"/>
                  </a:lnTo>
                  <a:lnTo>
                    <a:pt x="278597" y="367350"/>
                  </a:lnTo>
                  <a:lnTo>
                    <a:pt x="314526" y="344507"/>
                  </a:lnTo>
                  <a:lnTo>
                    <a:pt x="344494" y="314539"/>
                  </a:lnTo>
                  <a:lnTo>
                    <a:pt x="367338" y="278609"/>
                  </a:lnTo>
                  <a:lnTo>
                    <a:pt x="381896" y="237879"/>
                  </a:lnTo>
                  <a:lnTo>
                    <a:pt x="387007" y="193509"/>
                  </a:lnTo>
                  <a:lnTo>
                    <a:pt x="381896" y="149140"/>
                  </a:lnTo>
                  <a:lnTo>
                    <a:pt x="367338" y="108410"/>
                  </a:lnTo>
                  <a:lnTo>
                    <a:pt x="344494" y="72480"/>
                  </a:lnTo>
                  <a:lnTo>
                    <a:pt x="314526" y="42512"/>
                  </a:lnTo>
                  <a:lnTo>
                    <a:pt x="278597" y="19668"/>
                  </a:lnTo>
                  <a:lnTo>
                    <a:pt x="237866" y="5110"/>
                  </a:lnTo>
                  <a:lnTo>
                    <a:pt x="19349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25197" y="4360252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508"/>
                  </a:moveTo>
                  <a:lnTo>
                    <a:pt x="5110" y="149138"/>
                  </a:lnTo>
                  <a:lnTo>
                    <a:pt x="19668" y="108408"/>
                  </a:lnTo>
                  <a:lnTo>
                    <a:pt x="42511" y="72478"/>
                  </a:lnTo>
                  <a:lnTo>
                    <a:pt x="72478" y="42511"/>
                  </a:lnTo>
                  <a:lnTo>
                    <a:pt x="108408" y="19668"/>
                  </a:lnTo>
                  <a:lnTo>
                    <a:pt x="149138" y="5110"/>
                  </a:lnTo>
                  <a:lnTo>
                    <a:pt x="193508" y="0"/>
                  </a:lnTo>
                  <a:lnTo>
                    <a:pt x="237877" y="5110"/>
                  </a:lnTo>
                  <a:lnTo>
                    <a:pt x="278607" y="19668"/>
                  </a:lnTo>
                  <a:lnTo>
                    <a:pt x="314536" y="42511"/>
                  </a:lnTo>
                  <a:lnTo>
                    <a:pt x="344503" y="72478"/>
                  </a:lnTo>
                  <a:lnTo>
                    <a:pt x="367346" y="108408"/>
                  </a:lnTo>
                  <a:lnTo>
                    <a:pt x="381904" y="149138"/>
                  </a:lnTo>
                  <a:lnTo>
                    <a:pt x="387015" y="193508"/>
                  </a:lnTo>
                  <a:lnTo>
                    <a:pt x="381904" y="237877"/>
                  </a:lnTo>
                  <a:lnTo>
                    <a:pt x="367346" y="278607"/>
                  </a:lnTo>
                  <a:lnTo>
                    <a:pt x="344503" y="314536"/>
                  </a:lnTo>
                  <a:lnTo>
                    <a:pt x="314536" y="344503"/>
                  </a:lnTo>
                  <a:lnTo>
                    <a:pt x="278607" y="367346"/>
                  </a:lnTo>
                  <a:lnTo>
                    <a:pt x="237877" y="381904"/>
                  </a:lnTo>
                  <a:lnTo>
                    <a:pt x="193508" y="387015"/>
                  </a:lnTo>
                  <a:lnTo>
                    <a:pt x="149138" y="381904"/>
                  </a:lnTo>
                  <a:lnTo>
                    <a:pt x="108408" y="367346"/>
                  </a:lnTo>
                  <a:lnTo>
                    <a:pt x="72478" y="344503"/>
                  </a:lnTo>
                  <a:lnTo>
                    <a:pt x="42511" y="314536"/>
                  </a:lnTo>
                  <a:lnTo>
                    <a:pt x="19668" y="278607"/>
                  </a:lnTo>
                  <a:lnTo>
                    <a:pt x="5110" y="237877"/>
                  </a:lnTo>
                  <a:lnTo>
                    <a:pt x="0" y="193508"/>
                  </a:lnTo>
                  <a:close/>
                </a:path>
              </a:pathLst>
            </a:custGeom>
            <a:ln w="1270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3702" y="2601798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193509" y="0"/>
                  </a:moveTo>
                  <a:lnTo>
                    <a:pt x="149140" y="5110"/>
                  </a:lnTo>
                  <a:lnTo>
                    <a:pt x="108410" y="19668"/>
                  </a:lnTo>
                  <a:lnTo>
                    <a:pt x="72480" y="42512"/>
                  </a:lnTo>
                  <a:lnTo>
                    <a:pt x="42512" y="72480"/>
                  </a:lnTo>
                  <a:lnTo>
                    <a:pt x="19668" y="108410"/>
                  </a:lnTo>
                  <a:lnTo>
                    <a:pt x="5110" y="149140"/>
                  </a:lnTo>
                  <a:lnTo>
                    <a:pt x="0" y="193509"/>
                  </a:lnTo>
                  <a:lnTo>
                    <a:pt x="5110" y="237879"/>
                  </a:lnTo>
                  <a:lnTo>
                    <a:pt x="19668" y="278609"/>
                  </a:lnTo>
                  <a:lnTo>
                    <a:pt x="42512" y="314539"/>
                  </a:lnTo>
                  <a:lnTo>
                    <a:pt x="72480" y="344507"/>
                  </a:lnTo>
                  <a:lnTo>
                    <a:pt x="108410" y="367350"/>
                  </a:lnTo>
                  <a:lnTo>
                    <a:pt x="149140" y="381908"/>
                  </a:lnTo>
                  <a:lnTo>
                    <a:pt x="193509" y="387019"/>
                  </a:lnTo>
                  <a:lnTo>
                    <a:pt x="237879" y="381908"/>
                  </a:lnTo>
                  <a:lnTo>
                    <a:pt x="278609" y="367350"/>
                  </a:lnTo>
                  <a:lnTo>
                    <a:pt x="314539" y="344507"/>
                  </a:lnTo>
                  <a:lnTo>
                    <a:pt x="344507" y="314539"/>
                  </a:lnTo>
                  <a:lnTo>
                    <a:pt x="367350" y="278609"/>
                  </a:lnTo>
                  <a:lnTo>
                    <a:pt x="381908" y="237879"/>
                  </a:lnTo>
                  <a:lnTo>
                    <a:pt x="387019" y="193509"/>
                  </a:lnTo>
                  <a:lnTo>
                    <a:pt x="381908" y="149140"/>
                  </a:lnTo>
                  <a:lnTo>
                    <a:pt x="367350" y="108410"/>
                  </a:lnTo>
                  <a:lnTo>
                    <a:pt x="344507" y="72480"/>
                  </a:lnTo>
                  <a:lnTo>
                    <a:pt x="314539" y="42512"/>
                  </a:lnTo>
                  <a:lnTo>
                    <a:pt x="278609" y="19668"/>
                  </a:lnTo>
                  <a:lnTo>
                    <a:pt x="237879" y="5110"/>
                  </a:lnTo>
                  <a:lnTo>
                    <a:pt x="19350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3702" y="2601798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508"/>
                  </a:moveTo>
                  <a:lnTo>
                    <a:pt x="5110" y="149138"/>
                  </a:lnTo>
                  <a:lnTo>
                    <a:pt x="19668" y="108408"/>
                  </a:lnTo>
                  <a:lnTo>
                    <a:pt x="42511" y="72478"/>
                  </a:lnTo>
                  <a:lnTo>
                    <a:pt x="72478" y="42511"/>
                  </a:lnTo>
                  <a:lnTo>
                    <a:pt x="108408" y="19668"/>
                  </a:lnTo>
                  <a:lnTo>
                    <a:pt x="149138" y="5110"/>
                  </a:lnTo>
                  <a:lnTo>
                    <a:pt x="193508" y="0"/>
                  </a:lnTo>
                  <a:lnTo>
                    <a:pt x="237877" y="5110"/>
                  </a:lnTo>
                  <a:lnTo>
                    <a:pt x="278607" y="19668"/>
                  </a:lnTo>
                  <a:lnTo>
                    <a:pt x="314536" y="42511"/>
                  </a:lnTo>
                  <a:lnTo>
                    <a:pt x="344503" y="72478"/>
                  </a:lnTo>
                  <a:lnTo>
                    <a:pt x="367346" y="108408"/>
                  </a:lnTo>
                  <a:lnTo>
                    <a:pt x="381904" y="149138"/>
                  </a:lnTo>
                  <a:lnTo>
                    <a:pt x="387015" y="193508"/>
                  </a:lnTo>
                  <a:lnTo>
                    <a:pt x="381904" y="237877"/>
                  </a:lnTo>
                  <a:lnTo>
                    <a:pt x="367346" y="278607"/>
                  </a:lnTo>
                  <a:lnTo>
                    <a:pt x="344503" y="314536"/>
                  </a:lnTo>
                  <a:lnTo>
                    <a:pt x="314536" y="344503"/>
                  </a:lnTo>
                  <a:lnTo>
                    <a:pt x="278607" y="367346"/>
                  </a:lnTo>
                  <a:lnTo>
                    <a:pt x="237877" y="381904"/>
                  </a:lnTo>
                  <a:lnTo>
                    <a:pt x="193508" y="387015"/>
                  </a:lnTo>
                  <a:lnTo>
                    <a:pt x="149138" y="381904"/>
                  </a:lnTo>
                  <a:lnTo>
                    <a:pt x="108408" y="367346"/>
                  </a:lnTo>
                  <a:lnTo>
                    <a:pt x="72478" y="344503"/>
                  </a:lnTo>
                  <a:lnTo>
                    <a:pt x="42511" y="314536"/>
                  </a:lnTo>
                  <a:lnTo>
                    <a:pt x="19668" y="278607"/>
                  </a:lnTo>
                  <a:lnTo>
                    <a:pt x="5110" y="237877"/>
                  </a:lnTo>
                  <a:lnTo>
                    <a:pt x="0" y="193508"/>
                  </a:lnTo>
                  <a:close/>
                </a:path>
              </a:pathLst>
            </a:custGeom>
            <a:ln w="12700">
              <a:solidFill>
                <a:srgbClr val="3756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5197" y="2601798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193497" y="0"/>
                  </a:moveTo>
                  <a:lnTo>
                    <a:pt x="149128" y="5110"/>
                  </a:lnTo>
                  <a:lnTo>
                    <a:pt x="108399" y="19668"/>
                  </a:lnTo>
                  <a:lnTo>
                    <a:pt x="72472" y="42512"/>
                  </a:lnTo>
                  <a:lnTo>
                    <a:pt x="42507" y="72480"/>
                  </a:lnTo>
                  <a:lnTo>
                    <a:pt x="19666" y="108410"/>
                  </a:lnTo>
                  <a:lnTo>
                    <a:pt x="5110" y="149140"/>
                  </a:lnTo>
                  <a:lnTo>
                    <a:pt x="0" y="193509"/>
                  </a:lnTo>
                  <a:lnTo>
                    <a:pt x="5110" y="237879"/>
                  </a:lnTo>
                  <a:lnTo>
                    <a:pt x="19666" y="278609"/>
                  </a:lnTo>
                  <a:lnTo>
                    <a:pt x="42507" y="314539"/>
                  </a:lnTo>
                  <a:lnTo>
                    <a:pt x="72472" y="344507"/>
                  </a:lnTo>
                  <a:lnTo>
                    <a:pt x="108399" y="367350"/>
                  </a:lnTo>
                  <a:lnTo>
                    <a:pt x="149128" y="381908"/>
                  </a:lnTo>
                  <a:lnTo>
                    <a:pt x="193497" y="387019"/>
                  </a:lnTo>
                  <a:lnTo>
                    <a:pt x="237866" y="381908"/>
                  </a:lnTo>
                  <a:lnTo>
                    <a:pt x="278597" y="367350"/>
                  </a:lnTo>
                  <a:lnTo>
                    <a:pt x="314526" y="344507"/>
                  </a:lnTo>
                  <a:lnTo>
                    <a:pt x="344494" y="314539"/>
                  </a:lnTo>
                  <a:lnTo>
                    <a:pt x="367338" y="278609"/>
                  </a:lnTo>
                  <a:lnTo>
                    <a:pt x="381896" y="237879"/>
                  </a:lnTo>
                  <a:lnTo>
                    <a:pt x="387007" y="193509"/>
                  </a:lnTo>
                  <a:lnTo>
                    <a:pt x="381896" y="149140"/>
                  </a:lnTo>
                  <a:lnTo>
                    <a:pt x="367338" y="108410"/>
                  </a:lnTo>
                  <a:lnTo>
                    <a:pt x="344494" y="72480"/>
                  </a:lnTo>
                  <a:lnTo>
                    <a:pt x="314526" y="42512"/>
                  </a:lnTo>
                  <a:lnTo>
                    <a:pt x="278597" y="19668"/>
                  </a:lnTo>
                  <a:lnTo>
                    <a:pt x="237866" y="5110"/>
                  </a:lnTo>
                  <a:lnTo>
                    <a:pt x="19349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5197" y="2601798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0" y="193508"/>
                  </a:moveTo>
                  <a:lnTo>
                    <a:pt x="5110" y="149138"/>
                  </a:lnTo>
                  <a:lnTo>
                    <a:pt x="19668" y="108408"/>
                  </a:lnTo>
                  <a:lnTo>
                    <a:pt x="42511" y="72478"/>
                  </a:lnTo>
                  <a:lnTo>
                    <a:pt x="72478" y="42511"/>
                  </a:lnTo>
                  <a:lnTo>
                    <a:pt x="108408" y="19668"/>
                  </a:lnTo>
                  <a:lnTo>
                    <a:pt x="149138" y="5110"/>
                  </a:lnTo>
                  <a:lnTo>
                    <a:pt x="193508" y="0"/>
                  </a:lnTo>
                  <a:lnTo>
                    <a:pt x="237877" y="5110"/>
                  </a:lnTo>
                  <a:lnTo>
                    <a:pt x="278607" y="19668"/>
                  </a:lnTo>
                  <a:lnTo>
                    <a:pt x="314536" y="42511"/>
                  </a:lnTo>
                  <a:lnTo>
                    <a:pt x="344503" y="72478"/>
                  </a:lnTo>
                  <a:lnTo>
                    <a:pt x="367346" y="108408"/>
                  </a:lnTo>
                  <a:lnTo>
                    <a:pt x="381904" y="149138"/>
                  </a:lnTo>
                  <a:lnTo>
                    <a:pt x="387015" y="193508"/>
                  </a:lnTo>
                  <a:lnTo>
                    <a:pt x="381904" y="237877"/>
                  </a:lnTo>
                  <a:lnTo>
                    <a:pt x="367346" y="278607"/>
                  </a:lnTo>
                  <a:lnTo>
                    <a:pt x="344503" y="314536"/>
                  </a:lnTo>
                  <a:lnTo>
                    <a:pt x="314536" y="344503"/>
                  </a:lnTo>
                  <a:lnTo>
                    <a:pt x="278607" y="367346"/>
                  </a:lnTo>
                  <a:lnTo>
                    <a:pt x="237877" y="381904"/>
                  </a:lnTo>
                  <a:lnTo>
                    <a:pt x="193508" y="387015"/>
                  </a:lnTo>
                  <a:lnTo>
                    <a:pt x="149138" y="381904"/>
                  </a:lnTo>
                  <a:lnTo>
                    <a:pt x="108408" y="367346"/>
                  </a:lnTo>
                  <a:lnTo>
                    <a:pt x="72478" y="344503"/>
                  </a:lnTo>
                  <a:lnTo>
                    <a:pt x="42511" y="314536"/>
                  </a:lnTo>
                  <a:lnTo>
                    <a:pt x="19668" y="278607"/>
                  </a:lnTo>
                  <a:lnTo>
                    <a:pt x="5110" y="237877"/>
                  </a:lnTo>
                  <a:lnTo>
                    <a:pt x="0" y="193508"/>
                  </a:lnTo>
                  <a:close/>
                </a:path>
              </a:pathLst>
            </a:custGeom>
            <a:ln w="12700">
              <a:solidFill>
                <a:srgbClr val="2D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552882" y="4272788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598" y="1886203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1162343"/>
            <a:ext cx="3991279" cy="490156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Linear</a:t>
            </a:r>
            <a:r>
              <a:rPr spc="-105" dirty="0"/>
              <a:t> </a:t>
            </a:r>
            <a:r>
              <a:rPr dirty="0"/>
              <a:t>Classifier:</a:t>
            </a:r>
            <a:r>
              <a:rPr spc="-95" dirty="0"/>
              <a:t> </a:t>
            </a:r>
            <a:r>
              <a:rPr dirty="0"/>
              <a:t>Three</a:t>
            </a:r>
            <a:r>
              <a:rPr spc="-100" dirty="0"/>
              <a:t> </a:t>
            </a:r>
            <a:r>
              <a:rPr spc="-10" dirty="0"/>
              <a:t>Viewpoints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3614928"/>
            <a:ext cx="3879172" cy="14604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6384" y="3669791"/>
            <a:ext cx="3459479" cy="14660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74394" y="2538476"/>
            <a:ext cx="145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f(x,W)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728" y="1538732"/>
            <a:ext cx="249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Algebraic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0370" y="1493011"/>
            <a:ext cx="209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Visual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15019" y="1538732"/>
            <a:ext cx="2654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Geometric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Viewpoint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3856" y="3581400"/>
            <a:ext cx="3075431" cy="22219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465013" y="2492755"/>
            <a:ext cx="17221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5755" marR="5080" indent="-31369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template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class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78515" y="1552270"/>
            <a:ext cx="0" cy="4547870"/>
          </a:xfrm>
          <a:custGeom>
            <a:avLst/>
            <a:gdLst/>
            <a:ahLst/>
            <a:cxnLst/>
            <a:rect l="l" t="t" r="r" b="b"/>
            <a:pathLst>
              <a:path h="4547870">
                <a:moveTo>
                  <a:pt x="0" y="0"/>
                </a:moveTo>
                <a:lnTo>
                  <a:pt x="1" y="4547622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9887" y="1552270"/>
            <a:ext cx="0" cy="4547870"/>
          </a:xfrm>
          <a:custGeom>
            <a:avLst/>
            <a:gdLst/>
            <a:ahLst/>
            <a:cxnLst/>
            <a:rect l="l" t="t" r="r" b="b"/>
            <a:pathLst>
              <a:path h="4547870">
                <a:moveTo>
                  <a:pt x="0" y="0"/>
                </a:moveTo>
                <a:lnTo>
                  <a:pt x="1" y="4547622"/>
                </a:lnTo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68079" y="2492755"/>
            <a:ext cx="20485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34950">
              <a:lnSpc>
                <a:spcPct val="100800"/>
              </a:lnSpc>
              <a:spcBef>
                <a:spcPts val="75"/>
              </a:spcBef>
            </a:pPr>
            <a:r>
              <a:rPr lang="tr-TR" sz="2400" spc="-10" dirty="0" err="1">
                <a:latin typeface="Calibri"/>
                <a:cs typeface="Calibri"/>
              </a:rPr>
              <a:t>Hyperplanes</a:t>
            </a:r>
            <a:r>
              <a:rPr lang="tr-TR" sz="2400" spc="-10" dirty="0">
                <a:latin typeface="Calibri"/>
                <a:cs typeface="Calibri"/>
              </a:rPr>
              <a:t> </a:t>
            </a:r>
            <a:r>
              <a:rPr lang="tr-TR" sz="2400" dirty="0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utting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7761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 Light"/>
                <a:cs typeface="Calibri Light"/>
              </a:rPr>
              <a:t>So</a:t>
            </a:r>
            <a:r>
              <a:rPr sz="4000" spc="-5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Far:</a:t>
            </a:r>
            <a:r>
              <a:rPr sz="4000" spc="-5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Defined</a:t>
            </a:r>
            <a:r>
              <a:rPr sz="4000" spc="-5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a</a:t>
            </a:r>
            <a:r>
              <a:rPr sz="4000" spc="-4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linear</a:t>
            </a:r>
            <a:r>
              <a:rPr sz="4000" spc="-65" dirty="0">
                <a:latin typeface="Calibri Light"/>
                <a:cs typeface="Calibri Light"/>
              </a:rPr>
              <a:t> </a:t>
            </a:r>
            <a:r>
              <a:rPr sz="390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score</a:t>
            </a:r>
            <a:r>
              <a:rPr sz="390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90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function</a:t>
            </a:r>
            <a:endParaRPr sz="39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99359" y="315468"/>
            <a:ext cx="2530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Calibri"/>
                <a:cs typeface="Calibri"/>
              </a:rPr>
              <a:t>f(x,W)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Wx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296" y="1243583"/>
            <a:ext cx="1572767" cy="1539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0232" y="1231391"/>
            <a:ext cx="1682495" cy="1542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9511" y="1231391"/>
            <a:ext cx="1496567" cy="15422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744" y="2974848"/>
            <a:ext cx="1011936" cy="32430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8842" y="2912871"/>
            <a:ext cx="820419" cy="3326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15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3.45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8.87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0.09</a:t>
            </a:r>
            <a:endParaRPr sz="1900">
              <a:latin typeface="Courier New"/>
              <a:cs typeface="Courier New"/>
            </a:endParaRPr>
          </a:p>
          <a:p>
            <a:pPr marL="156845">
              <a:lnSpc>
                <a:spcPct val="100000"/>
              </a:lnSpc>
              <a:spcBef>
                <a:spcPts val="409"/>
              </a:spcBef>
            </a:pPr>
            <a:r>
              <a:rPr sz="1900" b="1" spc="-25" dirty="0">
                <a:latin typeface="Courier New"/>
                <a:cs typeface="Courier New"/>
              </a:rPr>
              <a:t>2.9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4.48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15"/>
              </a:spcBef>
            </a:pPr>
            <a:r>
              <a:rPr sz="1900" spc="-20" dirty="0">
                <a:latin typeface="Courier New"/>
                <a:cs typeface="Courier New"/>
              </a:rPr>
              <a:t>8.02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10"/>
              </a:spcBef>
            </a:pPr>
            <a:r>
              <a:rPr sz="1900" spc="-20" dirty="0">
                <a:latin typeface="Courier New"/>
                <a:cs typeface="Courier New"/>
              </a:rPr>
              <a:t>3.78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1.06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0.36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0.72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28084" y="3020848"/>
          <a:ext cx="2553970" cy="327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0.51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06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3.42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03505">
                        <a:lnSpc>
                          <a:spcPts val="2180"/>
                        </a:lnSpc>
                      </a:pPr>
                      <a:r>
                        <a:rPr sz="1900" b="1" spc="-20" dirty="0">
                          <a:latin typeface="Courier New"/>
                          <a:cs typeface="Courier New"/>
                        </a:rPr>
                        <a:t>6.04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8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4.64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103505">
                        <a:lnSpc>
                          <a:spcPts val="213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5.31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5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2.65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4.22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0">
                        <a:lnSpc>
                          <a:spcPts val="2230"/>
                        </a:lnSpc>
                      </a:pPr>
                      <a:r>
                        <a:rPr sz="1900" spc="-25" dirty="0">
                          <a:latin typeface="Courier New"/>
                          <a:cs typeface="Courier New"/>
                        </a:rPr>
                        <a:t>5.1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4.19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2.64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103505">
                        <a:lnSpc>
                          <a:spcPts val="213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3.58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5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5.55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03505">
                        <a:lnSpc>
                          <a:spcPts val="218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4.49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80"/>
                        </a:lnSpc>
                      </a:pPr>
                      <a:r>
                        <a:rPr sz="1900" b="1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b="1" spc="-20" dirty="0">
                          <a:latin typeface="Courier New"/>
                          <a:cs typeface="Courier New"/>
                        </a:rPr>
                        <a:t>4.34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4.37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5" dirty="0">
                          <a:latin typeface="Courier New"/>
                          <a:cs typeface="Courier New"/>
                        </a:rPr>
                        <a:t>1.5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214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2.09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4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4.79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2.93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6.14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833906" y="1833372"/>
            <a:ext cx="349122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Calibri"/>
                <a:cs typeface="Calibri"/>
              </a:rPr>
              <a:t>Given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95" dirty="0">
                <a:latin typeface="Calibri"/>
                <a:cs typeface="Calibri"/>
              </a:rPr>
              <a:t>W,</a:t>
            </a:r>
            <a:r>
              <a:rPr sz="3200" dirty="0">
                <a:latin typeface="Calibri"/>
                <a:cs typeface="Calibri"/>
              </a:rPr>
              <a:t> we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compute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scores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image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x.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3906" y="3790189"/>
            <a:ext cx="2860675" cy="1479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35"/>
              </a:spcBef>
            </a:pPr>
            <a:r>
              <a:rPr sz="3200" dirty="0">
                <a:latin typeface="Calibri"/>
                <a:cs typeface="Calibri"/>
              </a:rPr>
              <a:t>But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how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actually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good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6490" y="6128004"/>
            <a:ext cx="49117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Cat</a:t>
            </a:r>
            <a:r>
              <a:rPr sz="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by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Nikita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licensed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under</a:t>
            </a:r>
            <a:r>
              <a:rPr sz="80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CC-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BY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2.0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;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Car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domain;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Frog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in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the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3963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 Light"/>
                <a:cs typeface="Calibri Light"/>
              </a:rPr>
              <a:t>Choosing</a:t>
            </a:r>
            <a:r>
              <a:rPr sz="4000" spc="-6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a</a:t>
            </a:r>
            <a:r>
              <a:rPr sz="4000" spc="-5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good</a:t>
            </a:r>
            <a:r>
              <a:rPr sz="4000" spc="-65" dirty="0">
                <a:latin typeface="Calibri Light"/>
                <a:cs typeface="Calibri Light"/>
              </a:rPr>
              <a:t> </a:t>
            </a:r>
            <a:r>
              <a:rPr sz="4000" spc="-50" dirty="0">
                <a:latin typeface="Calibri Light"/>
                <a:cs typeface="Calibri Light"/>
              </a:rPr>
              <a:t>W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99359" y="315468"/>
            <a:ext cx="2530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>
                <a:latin typeface="Calibri"/>
                <a:cs typeface="Calibri"/>
              </a:rPr>
              <a:t>f(x,W)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Wx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296" y="1243583"/>
            <a:ext cx="1572767" cy="15392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0232" y="1231391"/>
            <a:ext cx="1682495" cy="1542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9511" y="1231391"/>
            <a:ext cx="1496567" cy="15422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744" y="2974848"/>
            <a:ext cx="1011936" cy="32430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8842" y="2912871"/>
            <a:ext cx="820419" cy="33267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315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3.45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8.87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0.09</a:t>
            </a:r>
            <a:endParaRPr sz="1900">
              <a:latin typeface="Courier New"/>
              <a:cs typeface="Courier New"/>
            </a:endParaRPr>
          </a:p>
          <a:p>
            <a:pPr marL="156845">
              <a:lnSpc>
                <a:spcPct val="100000"/>
              </a:lnSpc>
              <a:spcBef>
                <a:spcPts val="409"/>
              </a:spcBef>
            </a:pPr>
            <a:r>
              <a:rPr sz="1900" b="1" spc="-25" dirty="0">
                <a:latin typeface="Courier New"/>
                <a:cs typeface="Courier New"/>
              </a:rPr>
              <a:t>2.9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4.48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15"/>
              </a:spcBef>
            </a:pPr>
            <a:r>
              <a:rPr sz="1900" spc="-20" dirty="0">
                <a:latin typeface="Courier New"/>
                <a:cs typeface="Courier New"/>
              </a:rPr>
              <a:t>8.02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10"/>
              </a:spcBef>
            </a:pPr>
            <a:r>
              <a:rPr sz="1900" spc="-20" dirty="0">
                <a:latin typeface="Courier New"/>
                <a:cs typeface="Courier New"/>
              </a:rPr>
              <a:t>3.78</a:t>
            </a:r>
            <a:endParaRPr sz="1900">
              <a:latin typeface="Courier New"/>
              <a:cs typeface="Courier New"/>
            </a:endParaRPr>
          </a:p>
          <a:p>
            <a:pPr marL="84455">
              <a:lnSpc>
                <a:spcPct val="100000"/>
              </a:lnSpc>
              <a:spcBef>
                <a:spcPts val="335"/>
              </a:spcBef>
            </a:pPr>
            <a:r>
              <a:rPr sz="1900" spc="-20" dirty="0">
                <a:latin typeface="Courier New"/>
                <a:cs typeface="Courier New"/>
              </a:rPr>
              <a:t>1.06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0.36</a:t>
            </a: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900" spc="-10" dirty="0">
                <a:latin typeface="Courier New"/>
                <a:cs typeface="Courier New"/>
              </a:rPr>
              <a:t>-</a:t>
            </a:r>
            <a:r>
              <a:rPr sz="1900" spc="-20" dirty="0">
                <a:latin typeface="Courier New"/>
                <a:cs typeface="Courier New"/>
              </a:rPr>
              <a:t>0.72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28084" y="3020848"/>
          <a:ext cx="2553970" cy="3277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0.51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06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3.42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03505">
                        <a:lnSpc>
                          <a:spcPts val="2180"/>
                        </a:lnSpc>
                      </a:pPr>
                      <a:r>
                        <a:rPr sz="1900" b="1" spc="-20" dirty="0">
                          <a:latin typeface="Courier New"/>
                          <a:cs typeface="Courier New"/>
                        </a:rPr>
                        <a:t>6.04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8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4.64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103505">
                        <a:lnSpc>
                          <a:spcPts val="213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5.31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5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2.65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4.22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0">
                        <a:lnSpc>
                          <a:spcPts val="2230"/>
                        </a:lnSpc>
                      </a:pPr>
                      <a:r>
                        <a:rPr sz="1900" spc="-25" dirty="0">
                          <a:latin typeface="Courier New"/>
                          <a:cs typeface="Courier New"/>
                        </a:rPr>
                        <a:t>5.1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4.19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2.64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103505">
                        <a:lnSpc>
                          <a:spcPts val="213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3.58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55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5.55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103505">
                        <a:lnSpc>
                          <a:spcPts val="218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4.49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80"/>
                        </a:lnSpc>
                      </a:pPr>
                      <a:r>
                        <a:rPr sz="1900" b="1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b="1" spc="-20" dirty="0">
                          <a:latin typeface="Courier New"/>
                          <a:cs typeface="Courier New"/>
                        </a:rPr>
                        <a:t>4.34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4.37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5" dirty="0">
                          <a:latin typeface="Courier New"/>
                          <a:cs typeface="Courier New"/>
                        </a:rPr>
                        <a:t>1.5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1750">
                        <a:lnSpc>
                          <a:spcPts val="214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2.09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40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4.79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</a:pPr>
                      <a:r>
                        <a:rPr sz="1900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900" spc="-20" dirty="0">
                          <a:latin typeface="Courier New"/>
                          <a:cs typeface="Courier New"/>
                        </a:rPr>
                        <a:t>2.93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ts val="2230"/>
                        </a:lnSpc>
                      </a:pPr>
                      <a:r>
                        <a:rPr sz="1900" spc="-20" dirty="0">
                          <a:latin typeface="Courier New"/>
                          <a:cs typeface="Courier New"/>
                        </a:rPr>
                        <a:t>6.14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TODO:</a:t>
            </a:r>
          </a:p>
          <a:p>
            <a:pPr marL="355600" marR="339090" indent="-342900">
              <a:lnSpc>
                <a:spcPct val="101400"/>
              </a:lnSpc>
              <a:spcBef>
                <a:spcPts val="3285"/>
              </a:spcBef>
              <a:buAutoNum type="arabicPeriod"/>
              <a:tabLst>
                <a:tab pos="355600" algn="l"/>
              </a:tabLst>
            </a:pPr>
            <a:r>
              <a:rPr dirty="0"/>
              <a:t>Use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b="1" dirty="0">
                <a:latin typeface="Calibri"/>
                <a:cs typeface="Calibri"/>
              </a:rPr>
              <a:t>loss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spc="-25" dirty="0"/>
              <a:t>to </a:t>
            </a:r>
            <a:r>
              <a:rPr dirty="0"/>
              <a:t>quantify</a:t>
            </a:r>
            <a:r>
              <a:rPr spc="-65" dirty="0"/>
              <a:t> </a:t>
            </a:r>
            <a:r>
              <a:rPr dirty="0"/>
              <a:t>how</a:t>
            </a:r>
            <a:r>
              <a:rPr spc="-55" dirty="0"/>
              <a:t> </a:t>
            </a:r>
            <a:r>
              <a:rPr dirty="0"/>
              <a:t>good</a:t>
            </a:r>
            <a:r>
              <a:rPr spc="-55" dirty="0"/>
              <a:t> </a:t>
            </a:r>
            <a:r>
              <a:rPr spc="-50" dirty="0"/>
              <a:t>a </a:t>
            </a:r>
            <a:r>
              <a:rPr dirty="0"/>
              <a:t>value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W</a:t>
            </a:r>
            <a:r>
              <a:rPr spc="-20" dirty="0"/>
              <a:t> </a:t>
            </a:r>
            <a:r>
              <a:rPr spc="-25" dirty="0"/>
              <a:t>is</a:t>
            </a:r>
          </a:p>
          <a:p>
            <a:pPr marL="355600" marR="5080" indent="-342900">
              <a:lnSpc>
                <a:spcPct val="99600"/>
              </a:lnSpc>
              <a:spcBef>
                <a:spcPts val="3350"/>
              </a:spcBef>
              <a:buAutoNum type="arabicPeriod"/>
              <a:tabLst>
                <a:tab pos="355600" algn="l"/>
              </a:tabLst>
            </a:pPr>
            <a:r>
              <a:rPr dirty="0"/>
              <a:t>Find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W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spc="-10" dirty="0"/>
              <a:t>minimizes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loss</a:t>
            </a:r>
            <a:r>
              <a:rPr spc="-35" dirty="0"/>
              <a:t> </a:t>
            </a:r>
            <a:r>
              <a:rPr spc="-10" dirty="0"/>
              <a:t>function (</a:t>
            </a:r>
            <a:r>
              <a:rPr b="1" spc="-10" dirty="0">
                <a:latin typeface="Calibri"/>
                <a:cs typeface="Calibri"/>
              </a:rPr>
              <a:t>optimization</a:t>
            </a:r>
            <a:r>
              <a:rPr spc="-10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Loss</a:t>
            </a:r>
            <a:r>
              <a:rPr spc="-6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47367" y="1264411"/>
            <a:ext cx="4246245" cy="2957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loss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our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12700" marR="1132205">
              <a:lnSpc>
                <a:spcPct val="100800"/>
              </a:lnSpc>
              <a:spcBef>
                <a:spcPts val="2905"/>
              </a:spcBef>
            </a:pPr>
            <a:r>
              <a:rPr sz="2400" dirty="0">
                <a:latin typeface="Calibri"/>
                <a:cs typeface="Calibri"/>
              </a:rPr>
              <a:t>Low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</a:t>
            </a:r>
            <a:endParaRPr sz="2400">
              <a:latin typeface="Calibri"/>
              <a:cs typeface="Calibri"/>
            </a:endParaRPr>
          </a:p>
          <a:p>
            <a:pPr marL="12700" marR="296545">
              <a:lnSpc>
                <a:spcPct val="100800"/>
              </a:lnSpc>
              <a:spcBef>
                <a:spcPts val="2785"/>
              </a:spcBef>
            </a:pPr>
            <a:r>
              <a:rPr sz="2400" dirty="0">
                <a:latin typeface="Calibri"/>
                <a:cs typeface="Calibri"/>
              </a:rPr>
              <a:t>(Also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objective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;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Loss</a:t>
            </a:r>
            <a:r>
              <a:rPr spc="-6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947367" y="1264411"/>
            <a:ext cx="4246245" cy="47866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loss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our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12700" marR="1132205">
              <a:lnSpc>
                <a:spcPct val="100800"/>
              </a:lnSpc>
              <a:spcBef>
                <a:spcPts val="2905"/>
              </a:spcBef>
            </a:pPr>
            <a:r>
              <a:rPr sz="2400" dirty="0">
                <a:latin typeface="Calibri"/>
                <a:cs typeface="Calibri"/>
              </a:rPr>
              <a:t>Low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</a:t>
            </a:r>
            <a:endParaRPr sz="2400">
              <a:latin typeface="Calibri"/>
              <a:cs typeface="Calibri"/>
            </a:endParaRPr>
          </a:p>
          <a:p>
            <a:pPr marL="12700" marR="296545">
              <a:lnSpc>
                <a:spcPct val="100800"/>
              </a:lnSpc>
              <a:spcBef>
                <a:spcPts val="2785"/>
              </a:spcBef>
            </a:pPr>
            <a:r>
              <a:rPr sz="2400" dirty="0">
                <a:latin typeface="Calibri"/>
                <a:cs typeface="Calibri"/>
              </a:rPr>
              <a:t>(Also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objective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;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2700" marR="76835">
              <a:lnSpc>
                <a:spcPct val="99400"/>
              </a:lnSpc>
            </a:pPr>
            <a:r>
              <a:rPr sz="2400" spc="-20" dirty="0">
                <a:latin typeface="Calibri"/>
                <a:cs typeface="Calibri"/>
              </a:rPr>
              <a:t>Negative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sometimes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reward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profit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utility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fitness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796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Loss</a:t>
            </a:r>
            <a:r>
              <a:rPr spc="-6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7367" y="1264411"/>
            <a:ext cx="424624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loss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our </a:t>
            </a:r>
            <a:r>
              <a:rPr sz="2400" spc="-10" dirty="0">
                <a:latin typeface="Calibri"/>
                <a:cs typeface="Calibri"/>
              </a:rPr>
              <a:t>current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classifier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367" y="2370835"/>
            <a:ext cx="311912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Low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classifier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367" y="3462020"/>
            <a:ext cx="4173854" cy="2588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224154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Calibri"/>
                <a:cs typeface="Calibri"/>
              </a:rPr>
              <a:t>(Also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objective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;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function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9400"/>
              </a:lnSpc>
            </a:pPr>
            <a:r>
              <a:rPr sz="2400" spc="-20" dirty="0">
                <a:latin typeface="Calibri"/>
                <a:cs typeface="Calibri"/>
              </a:rPr>
              <a:t>Negative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sometimes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reward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profit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utility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fitness </a:t>
            </a:r>
            <a:r>
              <a:rPr sz="2400" b="1" dirty="0">
                <a:latin typeface="Calibri"/>
                <a:cs typeface="Calibri"/>
              </a:rPr>
              <a:t>function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9521" y="1910588"/>
            <a:ext cx="3271520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83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925194">
              <a:lnSpc>
                <a:spcPts val="2830"/>
              </a:lnSpc>
            </a:pPr>
            <a:r>
              <a:rPr sz="2400" dirty="0">
                <a:latin typeface="Cambria Math"/>
                <a:cs typeface="Cambria Math"/>
              </a:rPr>
              <a:t>𝑦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(integer)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label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17791" y="1175905"/>
            <a:ext cx="1819275" cy="473075"/>
          </a:xfrm>
          <a:custGeom>
            <a:avLst/>
            <a:gdLst/>
            <a:ahLst/>
            <a:cxnLst/>
            <a:rect l="l" t="t" r="r" b="b"/>
            <a:pathLst>
              <a:path w="1819275" h="473075">
                <a:moveTo>
                  <a:pt x="158254" y="0"/>
                </a:moveTo>
                <a:lnTo>
                  <a:pt x="151803" y="0"/>
                </a:lnTo>
                <a:lnTo>
                  <a:pt x="124485" y="2044"/>
                </a:lnTo>
                <a:lnTo>
                  <a:pt x="80899" y="15367"/>
                </a:lnTo>
                <a:lnTo>
                  <a:pt x="51968" y="41109"/>
                </a:lnTo>
                <a:lnTo>
                  <a:pt x="37617" y="79273"/>
                </a:lnTo>
                <a:lnTo>
                  <a:pt x="35725" y="103682"/>
                </a:lnTo>
                <a:lnTo>
                  <a:pt x="36080" y="114338"/>
                </a:lnTo>
                <a:lnTo>
                  <a:pt x="37172" y="125691"/>
                </a:lnTo>
                <a:lnTo>
                  <a:pt x="38989" y="137769"/>
                </a:lnTo>
                <a:lnTo>
                  <a:pt x="41541" y="150558"/>
                </a:lnTo>
                <a:lnTo>
                  <a:pt x="44081" y="162623"/>
                </a:lnTo>
                <a:lnTo>
                  <a:pt x="45847" y="172224"/>
                </a:lnTo>
                <a:lnTo>
                  <a:pt x="47002" y="180238"/>
                </a:lnTo>
                <a:lnTo>
                  <a:pt x="47371" y="185775"/>
                </a:lnTo>
                <a:lnTo>
                  <a:pt x="46634" y="193941"/>
                </a:lnTo>
                <a:lnTo>
                  <a:pt x="20802" y="221970"/>
                </a:lnTo>
                <a:lnTo>
                  <a:pt x="0" y="225221"/>
                </a:lnTo>
                <a:lnTo>
                  <a:pt x="0" y="245554"/>
                </a:lnTo>
                <a:lnTo>
                  <a:pt x="40741" y="262890"/>
                </a:lnTo>
                <a:lnTo>
                  <a:pt x="47371" y="285000"/>
                </a:lnTo>
                <a:lnTo>
                  <a:pt x="47002" y="290563"/>
                </a:lnTo>
                <a:lnTo>
                  <a:pt x="45910" y="298272"/>
                </a:lnTo>
                <a:lnTo>
                  <a:pt x="44081" y="308165"/>
                </a:lnTo>
                <a:lnTo>
                  <a:pt x="41541" y="320217"/>
                </a:lnTo>
                <a:lnTo>
                  <a:pt x="38989" y="333019"/>
                </a:lnTo>
                <a:lnTo>
                  <a:pt x="37172" y="345097"/>
                </a:lnTo>
                <a:lnTo>
                  <a:pt x="36080" y="356463"/>
                </a:lnTo>
                <a:lnTo>
                  <a:pt x="35725" y="367106"/>
                </a:lnTo>
                <a:lnTo>
                  <a:pt x="37528" y="392150"/>
                </a:lnTo>
                <a:lnTo>
                  <a:pt x="51968" y="431774"/>
                </a:lnTo>
                <a:lnTo>
                  <a:pt x="80899" y="457657"/>
                </a:lnTo>
                <a:lnTo>
                  <a:pt x="124485" y="470992"/>
                </a:lnTo>
                <a:lnTo>
                  <a:pt x="151803" y="473024"/>
                </a:lnTo>
                <a:lnTo>
                  <a:pt x="158254" y="473024"/>
                </a:lnTo>
                <a:lnTo>
                  <a:pt x="158254" y="454164"/>
                </a:lnTo>
                <a:lnTo>
                  <a:pt x="154533" y="454164"/>
                </a:lnTo>
                <a:lnTo>
                  <a:pt x="137515" y="452996"/>
                </a:lnTo>
                <a:lnTo>
                  <a:pt x="98221" y="435444"/>
                </a:lnTo>
                <a:lnTo>
                  <a:pt x="79159" y="392493"/>
                </a:lnTo>
                <a:lnTo>
                  <a:pt x="77889" y="371563"/>
                </a:lnTo>
                <a:lnTo>
                  <a:pt x="78193" y="362381"/>
                </a:lnTo>
                <a:lnTo>
                  <a:pt x="79121" y="352171"/>
                </a:lnTo>
                <a:lnTo>
                  <a:pt x="80670" y="340931"/>
                </a:lnTo>
                <a:lnTo>
                  <a:pt x="82842" y="328650"/>
                </a:lnTo>
                <a:lnTo>
                  <a:pt x="85013" y="316801"/>
                </a:lnTo>
                <a:lnTo>
                  <a:pt x="86563" y="306768"/>
                </a:lnTo>
                <a:lnTo>
                  <a:pt x="87490" y="298564"/>
                </a:lnTo>
                <a:lnTo>
                  <a:pt x="87807" y="292188"/>
                </a:lnTo>
                <a:lnTo>
                  <a:pt x="87033" y="282130"/>
                </a:lnTo>
                <a:lnTo>
                  <a:pt x="61823" y="245846"/>
                </a:lnTo>
                <a:lnTo>
                  <a:pt x="45885" y="237617"/>
                </a:lnTo>
                <a:lnTo>
                  <a:pt x="45885" y="233159"/>
                </a:lnTo>
                <a:lnTo>
                  <a:pt x="80835" y="205968"/>
                </a:lnTo>
                <a:lnTo>
                  <a:pt x="87680" y="180238"/>
                </a:lnTo>
                <a:lnTo>
                  <a:pt x="87807" y="178587"/>
                </a:lnTo>
                <a:lnTo>
                  <a:pt x="87503" y="172516"/>
                </a:lnTo>
                <a:lnTo>
                  <a:pt x="87490" y="172224"/>
                </a:lnTo>
                <a:lnTo>
                  <a:pt x="86563" y="164020"/>
                </a:lnTo>
                <a:lnTo>
                  <a:pt x="85013" y="153987"/>
                </a:lnTo>
                <a:lnTo>
                  <a:pt x="82842" y="142125"/>
                </a:lnTo>
                <a:lnTo>
                  <a:pt x="80670" y="129870"/>
                </a:lnTo>
                <a:lnTo>
                  <a:pt x="79121" y="118630"/>
                </a:lnTo>
                <a:lnTo>
                  <a:pt x="78193" y="108419"/>
                </a:lnTo>
                <a:lnTo>
                  <a:pt x="77889" y="99212"/>
                </a:lnTo>
                <a:lnTo>
                  <a:pt x="79133" y="79616"/>
                </a:lnTo>
                <a:lnTo>
                  <a:pt x="98221" y="37579"/>
                </a:lnTo>
                <a:lnTo>
                  <a:pt x="137515" y="20027"/>
                </a:lnTo>
                <a:lnTo>
                  <a:pt x="154533" y="18846"/>
                </a:lnTo>
                <a:lnTo>
                  <a:pt x="158254" y="18846"/>
                </a:lnTo>
                <a:lnTo>
                  <a:pt x="158254" y="0"/>
                </a:lnTo>
                <a:close/>
              </a:path>
              <a:path w="1819275" h="473075">
                <a:moveTo>
                  <a:pt x="374573" y="20345"/>
                </a:moveTo>
                <a:lnTo>
                  <a:pt x="367880" y="1244"/>
                </a:lnTo>
                <a:lnTo>
                  <a:pt x="333756" y="13563"/>
                </a:lnTo>
                <a:lnTo>
                  <a:pt x="303847" y="31419"/>
                </a:lnTo>
                <a:lnTo>
                  <a:pt x="256628" y="83718"/>
                </a:lnTo>
                <a:lnTo>
                  <a:pt x="227507" y="153644"/>
                </a:lnTo>
                <a:lnTo>
                  <a:pt x="220230" y="193509"/>
                </a:lnTo>
                <a:lnTo>
                  <a:pt x="217805" y="236639"/>
                </a:lnTo>
                <a:lnTo>
                  <a:pt x="220218" y="279869"/>
                </a:lnTo>
                <a:lnTo>
                  <a:pt x="227469" y="319773"/>
                </a:lnTo>
                <a:lnTo>
                  <a:pt x="239572" y="356336"/>
                </a:lnTo>
                <a:lnTo>
                  <a:pt x="277964" y="418376"/>
                </a:lnTo>
                <a:lnTo>
                  <a:pt x="333654" y="459486"/>
                </a:lnTo>
                <a:lnTo>
                  <a:pt x="367880" y="471779"/>
                </a:lnTo>
                <a:lnTo>
                  <a:pt x="373824" y="452691"/>
                </a:lnTo>
                <a:lnTo>
                  <a:pt x="347002" y="440817"/>
                </a:lnTo>
                <a:lnTo>
                  <a:pt x="323862" y="424294"/>
                </a:lnTo>
                <a:lnTo>
                  <a:pt x="288620" y="377278"/>
                </a:lnTo>
                <a:lnTo>
                  <a:pt x="267690" y="313347"/>
                </a:lnTo>
                <a:lnTo>
                  <a:pt x="260819" y="236639"/>
                </a:lnTo>
                <a:lnTo>
                  <a:pt x="260718" y="234162"/>
                </a:lnTo>
                <a:lnTo>
                  <a:pt x="262458" y="194017"/>
                </a:lnTo>
                <a:lnTo>
                  <a:pt x="276402" y="124383"/>
                </a:lnTo>
                <a:lnTo>
                  <a:pt x="304457" y="69443"/>
                </a:lnTo>
                <a:lnTo>
                  <a:pt x="347433" y="32169"/>
                </a:lnTo>
                <a:lnTo>
                  <a:pt x="374573" y="20345"/>
                </a:lnTo>
                <a:close/>
              </a:path>
              <a:path w="1819275" h="473075">
                <a:moveTo>
                  <a:pt x="1601216" y="236639"/>
                </a:moveTo>
                <a:lnTo>
                  <a:pt x="1598815" y="194017"/>
                </a:lnTo>
                <a:lnTo>
                  <a:pt x="1598790" y="193509"/>
                </a:lnTo>
                <a:lnTo>
                  <a:pt x="1591513" y="153644"/>
                </a:lnTo>
                <a:lnTo>
                  <a:pt x="1579384" y="117043"/>
                </a:lnTo>
                <a:lnTo>
                  <a:pt x="1540891" y="54800"/>
                </a:lnTo>
                <a:lnTo>
                  <a:pt x="1485265" y="13563"/>
                </a:lnTo>
                <a:lnTo>
                  <a:pt x="1451152" y="1244"/>
                </a:lnTo>
                <a:lnTo>
                  <a:pt x="1444459" y="20345"/>
                </a:lnTo>
                <a:lnTo>
                  <a:pt x="1471688" y="32169"/>
                </a:lnTo>
                <a:lnTo>
                  <a:pt x="1495120" y="48526"/>
                </a:lnTo>
                <a:lnTo>
                  <a:pt x="1530527" y="94881"/>
                </a:lnTo>
                <a:lnTo>
                  <a:pt x="1551355" y="157416"/>
                </a:lnTo>
                <a:lnTo>
                  <a:pt x="1556499" y="193509"/>
                </a:lnTo>
                <a:lnTo>
                  <a:pt x="1556575" y="194017"/>
                </a:lnTo>
                <a:lnTo>
                  <a:pt x="1558315" y="234162"/>
                </a:lnTo>
                <a:lnTo>
                  <a:pt x="1556562" y="275666"/>
                </a:lnTo>
                <a:lnTo>
                  <a:pt x="1542605" y="347218"/>
                </a:lnTo>
                <a:lnTo>
                  <a:pt x="1514602" y="403110"/>
                </a:lnTo>
                <a:lnTo>
                  <a:pt x="1472006" y="440817"/>
                </a:lnTo>
                <a:lnTo>
                  <a:pt x="1445196" y="452691"/>
                </a:lnTo>
                <a:lnTo>
                  <a:pt x="1451152" y="471779"/>
                </a:lnTo>
                <a:lnTo>
                  <a:pt x="1515325" y="441680"/>
                </a:lnTo>
                <a:lnTo>
                  <a:pt x="1562531" y="389559"/>
                </a:lnTo>
                <a:lnTo>
                  <a:pt x="1591538" y="319773"/>
                </a:lnTo>
                <a:lnTo>
                  <a:pt x="1598790" y="279869"/>
                </a:lnTo>
                <a:lnTo>
                  <a:pt x="1601216" y="236639"/>
                </a:lnTo>
                <a:close/>
              </a:path>
              <a:path w="1819275" h="473075">
                <a:moveTo>
                  <a:pt x="1818982" y="225463"/>
                </a:moveTo>
                <a:lnTo>
                  <a:pt x="1778228" y="208153"/>
                </a:lnTo>
                <a:lnTo>
                  <a:pt x="1771611" y="186029"/>
                </a:lnTo>
                <a:lnTo>
                  <a:pt x="1771967" y="180479"/>
                </a:lnTo>
                <a:lnTo>
                  <a:pt x="1773059" y="172770"/>
                </a:lnTo>
                <a:lnTo>
                  <a:pt x="1774888" y="162877"/>
                </a:lnTo>
                <a:lnTo>
                  <a:pt x="1777441" y="150812"/>
                </a:lnTo>
                <a:lnTo>
                  <a:pt x="1779981" y="138023"/>
                </a:lnTo>
                <a:lnTo>
                  <a:pt x="1781810" y="125945"/>
                </a:lnTo>
                <a:lnTo>
                  <a:pt x="1782902" y="114579"/>
                </a:lnTo>
                <a:lnTo>
                  <a:pt x="1783270" y="103924"/>
                </a:lnTo>
                <a:lnTo>
                  <a:pt x="1781454" y="79756"/>
                </a:lnTo>
                <a:lnTo>
                  <a:pt x="1767001" y="41122"/>
                </a:lnTo>
                <a:lnTo>
                  <a:pt x="1738083" y="15367"/>
                </a:lnTo>
                <a:lnTo>
                  <a:pt x="1694484" y="2044"/>
                </a:lnTo>
                <a:lnTo>
                  <a:pt x="1667179" y="0"/>
                </a:lnTo>
                <a:lnTo>
                  <a:pt x="1660728" y="0"/>
                </a:lnTo>
                <a:lnTo>
                  <a:pt x="1660728" y="18846"/>
                </a:lnTo>
                <a:lnTo>
                  <a:pt x="1664449" y="18846"/>
                </a:lnTo>
                <a:lnTo>
                  <a:pt x="1681454" y="20027"/>
                </a:lnTo>
                <a:lnTo>
                  <a:pt x="1720761" y="37579"/>
                </a:lnTo>
                <a:lnTo>
                  <a:pt x="1739823" y="79413"/>
                </a:lnTo>
                <a:lnTo>
                  <a:pt x="1741106" y="99466"/>
                </a:lnTo>
                <a:lnTo>
                  <a:pt x="1740789" y="108661"/>
                </a:lnTo>
                <a:lnTo>
                  <a:pt x="1739861" y="118872"/>
                </a:lnTo>
                <a:lnTo>
                  <a:pt x="1738299" y="130111"/>
                </a:lnTo>
                <a:lnTo>
                  <a:pt x="1736140" y="142367"/>
                </a:lnTo>
                <a:lnTo>
                  <a:pt x="1733956" y="154241"/>
                </a:lnTo>
                <a:lnTo>
                  <a:pt x="1732407" y="164274"/>
                </a:lnTo>
                <a:lnTo>
                  <a:pt x="1731479" y="172478"/>
                </a:lnTo>
                <a:lnTo>
                  <a:pt x="1731175" y="178841"/>
                </a:lnTo>
                <a:lnTo>
                  <a:pt x="1731949" y="188912"/>
                </a:lnTo>
                <a:lnTo>
                  <a:pt x="1757159" y="225196"/>
                </a:lnTo>
                <a:lnTo>
                  <a:pt x="1773097" y="233400"/>
                </a:lnTo>
                <a:lnTo>
                  <a:pt x="1773097" y="237871"/>
                </a:lnTo>
                <a:lnTo>
                  <a:pt x="1738147" y="265074"/>
                </a:lnTo>
                <a:lnTo>
                  <a:pt x="1731175" y="292442"/>
                </a:lnTo>
                <a:lnTo>
                  <a:pt x="1731467" y="298526"/>
                </a:lnTo>
                <a:lnTo>
                  <a:pt x="1731479" y="298818"/>
                </a:lnTo>
                <a:lnTo>
                  <a:pt x="1732407" y="307022"/>
                </a:lnTo>
                <a:lnTo>
                  <a:pt x="1733956" y="317055"/>
                </a:lnTo>
                <a:lnTo>
                  <a:pt x="1736140" y="328904"/>
                </a:lnTo>
                <a:lnTo>
                  <a:pt x="1738299" y="341172"/>
                </a:lnTo>
                <a:lnTo>
                  <a:pt x="1739861" y="352412"/>
                </a:lnTo>
                <a:lnTo>
                  <a:pt x="1740789" y="362623"/>
                </a:lnTo>
                <a:lnTo>
                  <a:pt x="1741106" y="371817"/>
                </a:lnTo>
                <a:lnTo>
                  <a:pt x="1739849" y="392290"/>
                </a:lnTo>
                <a:lnTo>
                  <a:pt x="1720761" y="435444"/>
                </a:lnTo>
                <a:lnTo>
                  <a:pt x="1681454" y="452996"/>
                </a:lnTo>
                <a:lnTo>
                  <a:pt x="1664449" y="454164"/>
                </a:lnTo>
                <a:lnTo>
                  <a:pt x="1660728" y="454164"/>
                </a:lnTo>
                <a:lnTo>
                  <a:pt x="1660728" y="473024"/>
                </a:lnTo>
                <a:lnTo>
                  <a:pt x="1667179" y="473024"/>
                </a:lnTo>
                <a:lnTo>
                  <a:pt x="1694484" y="470992"/>
                </a:lnTo>
                <a:lnTo>
                  <a:pt x="1738083" y="457657"/>
                </a:lnTo>
                <a:lnTo>
                  <a:pt x="1767001" y="431800"/>
                </a:lnTo>
                <a:lnTo>
                  <a:pt x="1781365" y="392633"/>
                </a:lnTo>
                <a:lnTo>
                  <a:pt x="1781454" y="392290"/>
                </a:lnTo>
                <a:lnTo>
                  <a:pt x="1783270" y="367347"/>
                </a:lnTo>
                <a:lnTo>
                  <a:pt x="1782902" y="356704"/>
                </a:lnTo>
                <a:lnTo>
                  <a:pt x="1781810" y="345338"/>
                </a:lnTo>
                <a:lnTo>
                  <a:pt x="1779981" y="333273"/>
                </a:lnTo>
                <a:lnTo>
                  <a:pt x="1777441" y="320471"/>
                </a:lnTo>
                <a:lnTo>
                  <a:pt x="1774888" y="308419"/>
                </a:lnTo>
                <a:lnTo>
                  <a:pt x="1773123" y="298818"/>
                </a:lnTo>
                <a:lnTo>
                  <a:pt x="1771967" y="290804"/>
                </a:lnTo>
                <a:lnTo>
                  <a:pt x="1771611" y="285242"/>
                </a:lnTo>
                <a:lnTo>
                  <a:pt x="1772335" y="277088"/>
                </a:lnTo>
                <a:lnTo>
                  <a:pt x="1798180" y="249072"/>
                </a:lnTo>
                <a:lnTo>
                  <a:pt x="1818982" y="245808"/>
                </a:lnTo>
                <a:lnTo>
                  <a:pt x="1818982" y="225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63675" y="1036827"/>
            <a:ext cx="1092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100" dirty="0">
                <a:latin typeface="Cambria Math"/>
                <a:cs typeface="Cambria Math"/>
              </a:rPr>
              <a:t>𝑥</a:t>
            </a:r>
            <a:r>
              <a:rPr sz="4350" spc="150" baseline="-15325" dirty="0">
                <a:latin typeface="Cambria Math"/>
                <a:cs typeface="Cambria Math"/>
              </a:rPr>
              <a:t>𝑖</a:t>
            </a:r>
            <a:r>
              <a:rPr sz="4000" spc="100" dirty="0">
                <a:latin typeface="Cambria Math"/>
                <a:cs typeface="Cambria Math"/>
              </a:rPr>
              <a:t>,</a:t>
            </a:r>
            <a:r>
              <a:rPr sz="4000" spc="-21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𝑦</a:t>
            </a:r>
            <a:r>
              <a:rPr sz="4350" spc="-37" baseline="-15325" dirty="0">
                <a:latin typeface="Cambria Math"/>
                <a:cs typeface="Cambria Math"/>
              </a:rPr>
              <a:t>𝑖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9147670" y="1301497"/>
            <a:ext cx="6515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𝑖=1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4921" y="296197"/>
            <a:ext cx="3486785" cy="11404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dataset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examples</a:t>
            </a:r>
            <a:endParaRPr sz="2400">
              <a:latin typeface="Calibri"/>
              <a:cs typeface="Calibri"/>
            </a:endParaRPr>
          </a:p>
          <a:p>
            <a:pPr marR="704215" algn="r">
              <a:lnSpc>
                <a:spcPct val="100000"/>
              </a:lnSpc>
              <a:spcBef>
                <a:spcPts val="1325"/>
              </a:spcBef>
            </a:pPr>
            <a:r>
              <a:rPr sz="2900" spc="10" dirty="0">
                <a:latin typeface="Cambria Math"/>
                <a:cs typeface="Cambria Math"/>
              </a:rPr>
              <a:t>𝑁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796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Loss</a:t>
            </a:r>
            <a:r>
              <a:rPr spc="-6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dirty="0">
                <a:latin typeface="Calibri"/>
                <a:cs typeface="Calibri"/>
              </a:rPr>
              <a:t>loss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dirty="0"/>
              <a:t>tells</a:t>
            </a:r>
            <a:r>
              <a:rPr spc="-45" dirty="0"/>
              <a:t> </a:t>
            </a:r>
            <a:r>
              <a:rPr dirty="0"/>
              <a:t>how</a:t>
            </a:r>
            <a:r>
              <a:rPr spc="-45" dirty="0"/>
              <a:t> </a:t>
            </a:r>
            <a:r>
              <a:rPr dirty="0"/>
              <a:t>good</a:t>
            </a:r>
            <a:r>
              <a:rPr spc="-45" dirty="0"/>
              <a:t> </a:t>
            </a:r>
            <a:r>
              <a:rPr spc="-25" dirty="0"/>
              <a:t>our </a:t>
            </a:r>
            <a:r>
              <a:rPr spc="-10" dirty="0"/>
              <a:t>current</a:t>
            </a:r>
            <a:r>
              <a:rPr spc="-80" dirty="0"/>
              <a:t> </a:t>
            </a:r>
            <a:r>
              <a:rPr dirty="0"/>
              <a:t>classifier</a:t>
            </a:r>
            <a:r>
              <a:rPr spc="-70" dirty="0"/>
              <a:t> </a:t>
            </a:r>
            <a:r>
              <a:rPr spc="-25" dirty="0"/>
              <a:t>is</a:t>
            </a:r>
          </a:p>
          <a:p>
            <a:pPr marL="12700" marR="1132205">
              <a:lnSpc>
                <a:spcPct val="100800"/>
              </a:lnSpc>
              <a:spcBef>
                <a:spcPts val="2905"/>
              </a:spcBef>
            </a:pPr>
            <a:r>
              <a:rPr dirty="0"/>
              <a:t>Low</a:t>
            </a:r>
            <a:r>
              <a:rPr spc="-40" dirty="0"/>
              <a:t> </a:t>
            </a:r>
            <a:r>
              <a:rPr dirty="0"/>
              <a:t>loss</a:t>
            </a:r>
            <a:r>
              <a:rPr spc="-40" dirty="0"/>
              <a:t> </a:t>
            </a:r>
            <a:r>
              <a:rPr dirty="0"/>
              <a:t>=</a:t>
            </a:r>
            <a:r>
              <a:rPr spc="-30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spc="-10" dirty="0"/>
              <a:t>classifier </a:t>
            </a:r>
            <a:r>
              <a:rPr dirty="0"/>
              <a:t>High</a:t>
            </a:r>
            <a:r>
              <a:rPr spc="-35" dirty="0"/>
              <a:t> </a:t>
            </a:r>
            <a:r>
              <a:rPr dirty="0"/>
              <a:t>loss</a:t>
            </a:r>
            <a:r>
              <a:rPr spc="-35" dirty="0"/>
              <a:t> </a:t>
            </a:r>
            <a:r>
              <a:rPr dirty="0"/>
              <a:t>=</a:t>
            </a:r>
            <a:r>
              <a:rPr spc="-35" dirty="0"/>
              <a:t> </a:t>
            </a:r>
            <a:r>
              <a:rPr dirty="0"/>
              <a:t>bad</a:t>
            </a:r>
            <a:r>
              <a:rPr spc="-30" dirty="0"/>
              <a:t> </a:t>
            </a:r>
            <a:r>
              <a:rPr spc="-10" dirty="0"/>
              <a:t>classifier</a:t>
            </a:r>
          </a:p>
          <a:p>
            <a:pPr marL="12700" marR="296545">
              <a:lnSpc>
                <a:spcPct val="100800"/>
              </a:lnSpc>
              <a:spcBef>
                <a:spcPts val="2785"/>
              </a:spcBef>
            </a:pPr>
            <a:r>
              <a:rPr dirty="0"/>
              <a:t>(Also</a:t>
            </a:r>
            <a:r>
              <a:rPr spc="-70" dirty="0"/>
              <a:t> </a:t>
            </a:r>
            <a:r>
              <a:rPr dirty="0"/>
              <a:t>called:</a:t>
            </a:r>
            <a:r>
              <a:rPr spc="-70" dirty="0"/>
              <a:t> </a:t>
            </a:r>
            <a:r>
              <a:rPr b="1" dirty="0">
                <a:latin typeface="Calibri"/>
                <a:cs typeface="Calibri"/>
              </a:rPr>
              <a:t>objective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function</a:t>
            </a:r>
            <a:r>
              <a:rPr spc="-10" dirty="0"/>
              <a:t>; </a:t>
            </a:r>
            <a:r>
              <a:rPr b="1" dirty="0">
                <a:latin typeface="Calibri"/>
                <a:cs typeface="Calibri"/>
              </a:rPr>
              <a:t>cost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function</a:t>
            </a:r>
            <a:r>
              <a:rPr spc="-10" dirty="0"/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pc="-10" dirty="0"/>
          </a:p>
          <a:p>
            <a:pPr marL="12700" marR="76835">
              <a:lnSpc>
                <a:spcPct val="99400"/>
              </a:lnSpc>
            </a:pPr>
            <a:r>
              <a:rPr spc="-20" dirty="0"/>
              <a:t>Negative</a:t>
            </a:r>
            <a:r>
              <a:rPr spc="-55" dirty="0"/>
              <a:t> </a:t>
            </a:r>
            <a:r>
              <a:rPr dirty="0"/>
              <a:t>loss</a:t>
            </a:r>
            <a:r>
              <a:rPr spc="-45" dirty="0"/>
              <a:t> </a:t>
            </a:r>
            <a:r>
              <a:rPr dirty="0"/>
              <a:t>function</a:t>
            </a:r>
            <a:r>
              <a:rPr spc="-45" dirty="0"/>
              <a:t> </a:t>
            </a:r>
            <a:r>
              <a:rPr spc="-10" dirty="0"/>
              <a:t>sometimes </a:t>
            </a:r>
            <a:r>
              <a:rPr dirty="0"/>
              <a:t>called</a:t>
            </a:r>
            <a:r>
              <a:rPr spc="-65" dirty="0"/>
              <a:t> </a:t>
            </a:r>
            <a:r>
              <a:rPr b="1" spc="-10" dirty="0">
                <a:latin typeface="Calibri"/>
                <a:cs typeface="Calibri"/>
              </a:rPr>
              <a:t>reward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65" dirty="0"/>
              <a:t> </a:t>
            </a:r>
            <a:r>
              <a:rPr b="1" spc="-10" dirty="0">
                <a:latin typeface="Calibri"/>
                <a:cs typeface="Calibri"/>
              </a:rPr>
              <a:t>profit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55" dirty="0"/>
              <a:t> </a:t>
            </a:r>
            <a:r>
              <a:rPr b="1" dirty="0">
                <a:latin typeface="Calibri"/>
                <a:cs typeface="Calibri"/>
              </a:rPr>
              <a:t>utility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fitness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60" dirty="0"/>
              <a:t> </a:t>
            </a:r>
            <a:r>
              <a:rPr spc="-25" dirty="0"/>
              <a:t>etc</a:t>
            </a:r>
          </a:p>
        </p:txBody>
      </p:sp>
      <p:sp>
        <p:nvSpPr>
          <p:cNvPr id="4" name="object 4"/>
          <p:cNvSpPr/>
          <p:nvPr/>
        </p:nvSpPr>
        <p:spPr>
          <a:xfrm>
            <a:off x="7602474" y="3580193"/>
            <a:ext cx="2235200" cy="376555"/>
          </a:xfrm>
          <a:custGeom>
            <a:avLst/>
            <a:gdLst/>
            <a:ahLst/>
            <a:cxnLst/>
            <a:rect l="l" t="t" r="r" b="b"/>
            <a:pathLst>
              <a:path w="2235200" h="376554">
                <a:moveTo>
                  <a:pt x="125412" y="15278"/>
                </a:moveTo>
                <a:lnTo>
                  <a:pt x="120053" y="0"/>
                </a:lnTo>
                <a:lnTo>
                  <a:pt x="92748" y="9855"/>
                </a:lnTo>
                <a:lnTo>
                  <a:pt x="68821" y="24142"/>
                </a:lnTo>
                <a:lnTo>
                  <a:pt x="31051" y="65976"/>
                </a:lnTo>
                <a:lnTo>
                  <a:pt x="7759" y="121907"/>
                </a:lnTo>
                <a:lnTo>
                  <a:pt x="101" y="186334"/>
                </a:lnTo>
                <a:lnTo>
                  <a:pt x="0" y="188315"/>
                </a:lnTo>
                <a:lnTo>
                  <a:pt x="1930" y="222910"/>
                </a:lnTo>
                <a:lnTo>
                  <a:pt x="17399" y="284073"/>
                </a:lnTo>
                <a:lnTo>
                  <a:pt x="48120" y="333705"/>
                </a:lnTo>
                <a:lnTo>
                  <a:pt x="92671" y="366598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24"/>
                </a:lnTo>
                <a:lnTo>
                  <a:pt x="39903" y="249682"/>
                </a:lnTo>
                <a:lnTo>
                  <a:pt x="34404" y="188315"/>
                </a:lnTo>
                <a:lnTo>
                  <a:pt x="34328" y="186334"/>
                </a:lnTo>
                <a:lnTo>
                  <a:pt x="35712" y="154228"/>
                </a:lnTo>
                <a:lnTo>
                  <a:pt x="46875" y="98501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2235200" h="376554">
                <a:moveTo>
                  <a:pt x="529844" y="15278"/>
                </a:moveTo>
                <a:lnTo>
                  <a:pt x="524484" y="0"/>
                </a:lnTo>
                <a:lnTo>
                  <a:pt x="497179" y="9855"/>
                </a:lnTo>
                <a:lnTo>
                  <a:pt x="473252" y="24142"/>
                </a:lnTo>
                <a:lnTo>
                  <a:pt x="435483" y="65976"/>
                </a:lnTo>
                <a:lnTo>
                  <a:pt x="412191" y="121907"/>
                </a:lnTo>
                <a:lnTo>
                  <a:pt x="404533" y="186334"/>
                </a:lnTo>
                <a:lnTo>
                  <a:pt x="404431" y="188315"/>
                </a:lnTo>
                <a:lnTo>
                  <a:pt x="406361" y="222910"/>
                </a:lnTo>
                <a:lnTo>
                  <a:pt x="421830" y="284073"/>
                </a:lnTo>
                <a:lnTo>
                  <a:pt x="452551" y="333705"/>
                </a:lnTo>
                <a:lnTo>
                  <a:pt x="497103" y="366598"/>
                </a:lnTo>
                <a:lnTo>
                  <a:pt x="524484" y="376428"/>
                </a:lnTo>
                <a:lnTo>
                  <a:pt x="529247" y="361149"/>
                </a:lnTo>
                <a:lnTo>
                  <a:pt x="507796" y="351663"/>
                </a:lnTo>
                <a:lnTo>
                  <a:pt x="489280" y="338442"/>
                </a:lnTo>
                <a:lnTo>
                  <a:pt x="461086" y="300824"/>
                </a:lnTo>
                <a:lnTo>
                  <a:pt x="444334" y="249682"/>
                </a:lnTo>
                <a:lnTo>
                  <a:pt x="438835" y="188315"/>
                </a:lnTo>
                <a:lnTo>
                  <a:pt x="438759" y="186334"/>
                </a:lnTo>
                <a:lnTo>
                  <a:pt x="440143" y="154228"/>
                </a:lnTo>
                <a:lnTo>
                  <a:pt x="451307" y="98501"/>
                </a:lnTo>
                <a:lnTo>
                  <a:pt x="473748" y="54559"/>
                </a:lnTo>
                <a:lnTo>
                  <a:pt x="508127" y="24739"/>
                </a:lnTo>
                <a:lnTo>
                  <a:pt x="529844" y="15278"/>
                </a:lnTo>
                <a:close/>
              </a:path>
              <a:path w="2235200" h="376554">
                <a:moveTo>
                  <a:pt x="1567637" y="188315"/>
                </a:moveTo>
                <a:lnTo>
                  <a:pt x="1559864" y="121907"/>
                </a:lnTo>
                <a:lnTo>
                  <a:pt x="1536585" y="65976"/>
                </a:lnTo>
                <a:lnTo>
                  <a:pt x="1498803" y="24142"/>
                </a:lnTo>
                <a:lnTo>
                  <a:pt x="1447584" y="0"/>
                </a:lnTo>
                <a:lnTo>
                  <a:pt x="1442224" y="15278"/>
                </a:lnTo>
                <a:lnTo>
                  <a:pt x="1464005" y="24739"/>
                </a:lnTo>
                <a:lnTo>
                  <a:pt x="1482750" y="37833"/>
                </a:lnTo>
                <a:lnTo>
                  <a:pt x="1511084" y="74904"/>
                </a:lnTo>
                <a:lnTo>
                  <a:pt x="1527746" y="124942"/>
                </a:lnTo>
                <a:lnTo>
                  <a:pt x="1533309" y="186334"/>
                </a:lnTo>
                <a:lnTo>
                  <a:pt x="1531912" y="219532"/>
                </a:lnTo>
                <a:lnTo>
                  <a:pt x="1520748" y="276783"/>
                </a:lnTo>
                <a:lnTo>
                  <a:pt x="1498346" y="321500"/>
                </a:lnTo>
                <a:lnTo>
                  <a:pt x="1464259" y="351663"/>
                </a:lnTo>
                <a:lnTo>
                  <a:pt x="1442821" y="361149"/>
                </a:lnTo>
                <a:lnTo>
                  <a:pt x="1447584" y="376428"/>
                </a:lnTo>
                <a:lnTo>
                  <a:pt x="1498917" y="352348"/>
                </a:lnTo>
                <a:lnTo>
                  <a:pt x="1536674" y="310654"/>
                </a:lnTo>
                <a:lnTo>
                  <a:pt x="1559890" y="254825"/>
                </a:lnTo>
                <a:lnTo>
                  <a:pt x="1565694" y="222910"/>
                </a:lnTo>
                <a:lnTo>
                  <a:pt x="1567637" y="188315"/>
                </a:lnTo>
                <a:close/>
              </a:path>
              <a:path w="2235200" h="376554">
                <a:moveTo>
                  <a:pt x="2234704" y="188315"/>
                </a:moveTo>
                <a:lnTo>
                  <a:pt x="2226932" y="121907"/>
                </a:lnTo>
                <a:lnTo>
                  <a:pt x="2203653" y="65976"/>
                </a:lnTo>
                <a:lnTo>
                  <a:pt x="2165870" y="24142"/>
                </a:lnTo>
                <a:lnTo>
                  <a:pt x="2114651" y="0"/>
                </a:lnTo>
                <a:lnTo>
                  <a:pt x="2109292" y="15278"/>
                </a:lnTo>
                <a:lnTo>
                  <a:pt x="2131072" y="24739"/>
                </a:lnTo>
                <a:lnTo>
                  <a:pt x="2149818" y="37833"/>
                </a:lnTo>
                <a:lnTo>
                  <a:pt x="2178151" y="74904"/>
                </a:lnTo>
                <a:lnTo>
                  <a:pt x="2194814" y="124942"/>
                </a:lnTo>
                <a:lnTo>
                  <a:pt x="2200376" y="186334"/>
                </a:lnTo>
                <a:lnTo>
                  <a:pt x="2198979" y="219532"/>
                </a:lnTo>
                <a:lnTo>
                  <a:pt x="2187816" y="276783"/>
                </a:lnTo>
                <a:lnTo>
                  <a:pt x="2165413" y="321500"/>
                </a:lnTo>
                <a:lnTo>
                  <a:pt x="2131326" y="351663"/>
                </a:lnTo>
                <a:lnTo>
                  <a:pt x="2109889" y="361149"/>
                </a:lnTo>
                <a:lnTo>
                  <a:pt x="2114651" y="376428"/>
                </a:lnTo>
                <a:lnTo>
                  <a:pt x="2165985" y="352348"/>
                </a:lnTo>
                <a:lnTo>
                  <a:pt x="2203742" y="310654"/>
                </a:lnTo>
                <a:lnTo>
                  <a:pt x="2226957" y="254825"/>
                </a:lnTo>
                <a:lnTo>
                  <a:pt x="2232761" y="222910"/>
                </a:lnTo>
                <a:lnTo>
                  <a:pt x="2234704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26821" y="1910588"/>
            <a:ext cx="3414395" cy="206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283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937894">
              <a:lnSpc>
                <a:spcPts val="2830"/>
              </a:lnSpc>
            </a:pPr>
            <a:r>
              <a:rPr sz="2400" dirty="0">
                <a:latin typeface="Cambria Math"/>
                <a:cs typeface="Cambria Math"/>
              </a:rPr>
              <a:t>𝑦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(integer)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label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925"/>
              </a:spcBef>
            </a:pP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591820">
              <a:lnSpc>
                <a:spcPct val="100000"/>
              </a:lnSpc>
              <a:spcBef>
                <a:spcPts val="760"/>
              </a:spcBef>
              <a:tabLst>
                <a:tab pos="1108075" algn="l"/>
                <a:tab pos="1512570" algn="l"/>
                <a:tab pos="2578735" algn="l"/>
              </a:tabLst>
            </a:pPr>
            <a:r>
              <a:rPr sz="3200" spc="-25" dirty="0">
                <a:latin typeface="Cambria Math"/>
                <a:cs typeface="Cambria Math"/>
              </a:rPr>
              <a:t>𝐿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85" dirty="0">
                <a:latin typeface="Cambria Math"/>
                <a:cs typeface="Cambria Math"/>
              </a:rPr>
              <a:t>𝑥</a:t>
            </a:r>
            <a:r>
              <a:rPr sz="3450" spc="127" baseline="-15700" dirty="0">
                <a:latin typeface="Cambria Math"/>
                <a:cs typeface="Cambria Math"/>
              </a:rPr>
              <a:t>𝑖</a:t>
            </a:r>
            <a:r>
              <a:rPr sz="3200" spc="85" dirty="0">
                <a:latin typeface="Cambria Math"/>
                <a:cs typeface="Cambria Math"/>
              </a:rPr>
              <a:t>,</a:t>
            </a:r>
            <a:r>
              <a:rPr sz="3200" spc="-15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𝑊</a:t>
            </a:r>
            <a:r>
              <a:rPr sz="3200" dirty="0">
                <a:latin typeface="Cambria Math"/>
                <a:cs typeface="Cambria Math"/>
              </a:rPr>
              <a:t>	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𝑦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7791" y="1175905"/>
            <a:ext cx="1819275" cy="473075"/>
          </a:xfrm>
          <a:custGeom>
            <a:avLst/>
            <a:gdLst/>
            <a:ahLst/>
            <a:cxnLst/>
            <a:rect l="l" t="t" r="r" b="b"/>
            <a:pathLst>
              <a:path w="1819275" h="473075">
                <a:moveTo>
                  <a:pt x="158254" y="0"/>
                </a:moveTo>
                <a:lnTo>
                  <a:pt x="151803" y="0"/>
                </a:lnTo>
                <a:lnTo>
                  <a:pt x="124485" y="2044"/>
                </a:lnTo>
                <a:lnTo>
                  <a:pt x="80899" y="15367"/>
                </a:lnTo>
                <a:lnTo>
                  <a:pt x="51968" y="41109"/>
                </a:lnTo>
                <a:lnTo>
                  <a:pt x="37617" y="79273"/>
                </a:lnTo>
                <a:lnTo>
                  <a:pt x="35725" y="103682"/>
                </a:lnTo>
                <a:lnTo>
                  <a:pt x="36080" y="114338"/>
                </a:lnTo>
                <a:lnTo>
                  <a:pt x="37172" y="125691"/>
                </a:lnTo>
                <a:lnTo>
                  <a:pt x="38989" y="137769"/>
                </a:lnTo>
                <a:lnTo>
                  <a:pt x="41541" y="150558"/>
                </a:lnTo>
                <a:lnTo>
                  <a:pt x="44081" y="162623"/>
                </a:lnTo>
                <a:lnTo>
                  <a:pt x="45847" y="172224"/>
                </a:lnTo>
                <a:lnTo>
                  <a:pt x="47002" y="180238"/>
                </a:lnTo>
                <a:lnTo>
                  <a:pt x="47371" y="185775"/>
                </a:lnTo>
                <a:lnTo>
                  <a:pt x="46634" y="193941"/>
                </a:lnTo>
                <a:lnTo>
                  <a:pt x="20802" y="221970"/>
                </a:lnTo>
                <a:lnTo>
                  <a:pt x="0" y="225221"/>
                </a:lnTo>
                <a:lnTo>
                  <a:pt x="0" y="245554"/>
                </a:lnTo>
                <a:lnTo>
                  <a:pt x="40741" y="262890"/>
                </a:lnTo>
                <a:lnTo>
                  <a:pt x="47371" y="285000"/>
                </a:lnTo>
                <a:lnTo>
                  <a:pt x="47002" y="290563"/>
                </a:lnTo>
                <a:lnTo>
                  <a:pt x="45910" y="298272"/>
                </a:lnTo>
                <a:lnTo>
                  <a:pt x="44081" y="308165"/>
                </a:lnTo>
                <a:lnTo>
                  <a:pt x="41541" y="320217"/>
                </a:lnTo>
                <a:lnTo>
                  <a:pt x="38989" y="333019"/>
                </a:lnTo>
                <a:lnTo>
                  <a:pt x="37172" y="345097"/>
                </a:lnTo>
                <a:lnTo>
                  <a:pt x="36080" y="356463"/>
                </a:lnTo>
                <a:lnTo>
                  <a:pt x="35725" y="367106"/>
                </a:lnTo>
                <a:lnTo>
                  <a:pt x="37528" y="392150"/>
                </a:lnTo>
                <a:lnTo>
                  <a:pt x="51968" y="431774"/>
                </a:lnTo>
                <a:lnTo>
                  <a:pt x="80899" y="457657"/>
                </a:lnTo>
                <a:lnTo>
                  <a:pt x="124485" y="470992"/>
                </a:lnTo>
                <a:lnTo>
                  <a:pt x="151803" y="473024"/>
                </a:lnTo>
                <a:lnTo>
                  <a:pt x="158254" y="473024"/>
                </a:lnTo>
                <a:lnTo>
                  <a:pt x="158254" y="454164"/>
                </a:lnTo>
                <a:lnTo>
                  <a:pt x="154533" y="454164"/>
                </a:lnTo>
                <a:lnTo>
                  <a:pt x="137515" y="452996"/>
                </a:lnTo>
                <a:lnTo>
                  <a:pt x="98221" y="435444"/>
                </a:lnTo>
                <a:lnTo>
                  <a:pt x="79159" y="392493"/>
                </a:lnTo>
                <a:lnTo>
                  <a:pt x="77889" y="371563"/>
                </a:lnTo>
                <a:lnTo>
                  <a:pt x="78193" y="362381"/>
                </a:lnTo>
                <a:lnTo>
                  <a:pt x="79121" y="352171"/>
                </a:lnTo>
                <a:lnTo>
                  <a:pt x="80670" y="340931"/>
                </a:lnTo>
                <a:lnTo>
                  <a:pt x="82842" y="328650"/>
                </a:lnTo>
                <a:lnTo>
                  <a:pt x="85013" y="316801"/>
                </a:lnTo>
                <a:lnTo>
                  <a:pt x="86563" y="306768"/>
                </a:lnTo>
                <a:lnTo>
                  <a:pt x="87490" y="298564"/>
                </a:lnTo>
                <a:lnTo>
                  <a:pt x="87807" y="292188"/>
                </a:lnTo>
                <a:lnTo>
                  <a:pt x="87033" y="282130"/>
                </a:lnTo>
                <a:lnTo>
                  <a:pt x="61823" y="245846"/>
                </a:lnTo>
                <a:lnTo>
                  <a:pt x="45885" y="237617"/>
                </a:lnTo>
                <a:lnTo>
                  <a:pt x="45885" y="233159"/>
                </a:lnTo>
                <a:lnTo>
                  <a:pt x="80835" y="205968"/>
                </a:lnTo>
                <a:lnTo>
                  <a:pt x="87680" y="180238"/>
                </a:lnTo>
                <a:lnTo>
                  <a:pt x="87807" y="178587"/>
                </a:lnTo>
                <a:lnTo>
                  <a:pt x="87503" y="172516"/>
                </a:lnTo>
                <a:lnTo>
                  <a:pt x="87490" y="172224"/>
                </a:lnTo>
                <a:lnTo>
                  <a:pt x="86563" y="164020"/>
                </a:lnTo>
                <a:lnTo>
                  <a:pt x="85013" y="153987"/>
                </a:lnTo>
                <a:lnTo>
                  <a:pt x="82842" y="142125"/>
                </a:lnTo>
                <a:lnTo>
                  <a:pt x="80670" y="129870"/>
                </a:lnTo>
                <a:lnTo>
                  <a:pt x="79121" y="118630"/>
                </a:lnTo>
                <a:lnTo>
                  <a:pt x="78193" y="108419"/>
                </a:lnTo>
                <a:lnTo>
                  <a:pt x="77889" y="99212"/>
                </a:lnTo>
                <a:lnTo>
                  <a:pt x="79133" y="79616"/>
                </a:lnTo>
                <a:lnTo>
                  <a:pt x="98221" y="37579"/>
                </a:lnTo>
                <a:lnTo>
                  <a:pt x="137515" y="20027"/>
                </a:lnTo>
                <a:lnTo>
                  <a:pt x="154533" y="18846"/>
                </a:lnTo>
                <a:lnTo>
                  <a:pt x="158254" y="18846"/>
                </a:lnTo>
                <a:lnTo>
                  <a:pt x="158254" y="0"/>
                </a:lnTo>
                <a:close/>
              </a:path>
              <a:path w="1819275" h="473075">
                <a:moveTo>
                  <a:pt x="374573" y="20345"/>
                </a:moveTo>
                <a:lnTo>
                  <a:pt x="367880" y="1244"/>
                </a:lnTo>
                <a:lnTo>
                  <a:pt x="333756" y="13563"/>
                </a:lnTo>
                <a:lnTo>
                  <a:pt x="303847" y="31419"/>
                </a:lnTo>
                <a:lnTo>
                  <a:pt x="256628" y="83718"/>
                </a:lnTo>
                <a:lnTo>
                  <a:pt x="227507" y="153644"/>
                </a:lnTo>
                <a:lnTo>
                  <a:pt x="220230" y="193509"/>
                </a:lnTo>
                <a:lnTo>
                  <a:pt x="217805" y="236639"/>
                </a:lnTo>
                <a:lnTo>
                  <a:pt x="220218" y="279869"/>
                </a:lnTo>
                <a:lnTo>
                  <a:pt x="227469" y="319773"/>
                </a:lnTo>
                <a:lnTo>
                  <a:pt x="239572" y="356336"/>
                </a:lnTo>
                <a:lnTo>
                  <a:pt x="277964" y="418376"/>
                </a:lnTo>
                <a:lnTo>
                  <a:pt x="333654" y="459486"/>
                </a:lnTo>
                <a:lnTo>
                  <a:pt x="367880" y="471779"/>
                </a:lnTo>
                <a:lnTo>
                  <a:pt x="373824" y="452691"/>
                </a:lnTo>
                <a:lnTo>
                  <a:pt x="347002" y="440817"/>
                </a:lnTo>
                <a:lnTo>
                  <a:pt x="323862" y="424294"/>
                </a:lnTo>
                <a:lnTo>
                  <a:pt x="288620" y="377278"/>
                </a:lnTo>
                <a:lnTo>
                  <a:pt x="267690" y="313347"/>
                </a:lnTo>
                <a:lnTo>
                  <a:pt x="260819" y="236639"/>
                </a:lnTo>
                <a:lnTo>
                  <a:pt x="260718" y="234162"/>
                </a:lnTo>
                <a:lnTo>
                  <a:pt x="262458" y="194017"/>
                </a:lnTo>
                <a:lnTo>
                  <a:pt x="276402" y="124383"/>
                </a:lnTo>
                <a:lnTo>
                  <a:pt x="304457" y="69443"/>
                </a:lnTo>
                <a:lnTo>
                  <a:pt x="347433" y="32169"/>
                </a:lnTo>
                <a:lnTo>
                  <a:pt x="374573" y="20345"/>
                </a:lnTo>
                <a:close/>
              </a:path>
              <a:path w="1819275" h="473075">
                <a:moveTo>
                  <a:pt x="1601216" y="236639"/>
                </a:moveTo>
                <a:lnTo>
                  <a:pt x="1598815" y="194017"/>
                </a:lnTo>
                <a:lnTo>
                  <a:pt x="1598790" y="193509"/>
                </a:lnTo>
                <a:lnTo>
                  <a:pt x="1591513" y="153644"/>
                </a:lnTo>
                <a:lnTo>
                  <a:pt x="1579384" y="117043"/>
                </a:lnTo>
                <a:lnTo>
                  <a:pt x="1540891" y="54800"/>
                </a:lnTo>
                <a:lnTo>
                  <a:pt x="1485265" y="13563"/>
                </a:lnTo>
                <a:lnTo>
                  <a:pt x="1451152" y="1244"/>
                </a:lnTo>
                <a:lnTo>
                  <a:pt x="1444459" y="20345"/>
                </a:lnTo>
                <a:lnTo>
                  <a:pt x="1471688" y="32169"/>
                </a:lnTo>
                <a:lnTo>
                  <a:pt x="1495120" y="48526"/>
                </a:lnTo>
                <a:lnTo>
                  <a:pt x="1530527" y="94881"/>
                </a:lnTo>
                <a:lnTo>
                  <a:pt x="1551355" y="157416"/>
                </a:lnTo>
                <a:lnTo>
                  <a:pt x="1556499" y="193509"/>
                </a:lnTo>
                <a:lnTo>
                  <a:pt x="1556575" y="194017"/>
                </a:lnTo>
                <a:lnTo>
                  <a:pt x="1558315" y="234162"/>
                </a:lnTo>
                <a:lnTo>
                  <a:pt x="1556562" y="275666"/>
                </a:lnTo>
                <a:lnTo>
                  <a:pt x="1542605" y="347218"/>
                </a:lnTo>
                <a:lnTo>
                  <a:pt x="1514602" y="403110"/>
                </a:lnTo>
                <a:lnTo>
                  <a:pt x="1472006" y="440817"/>
                </a:lnTo>
                <a:lnTo>
                  <a:pt x="1445196" y="452691"/>
                </a:lnTo>
                <a:lnTo>
                  <a:pt x="1451152" y="471779"/>
                </a:lnTo>
                <a:lnTo>
                  <a:pt x="1515325" y="441680"/>
                </a:lnTo>
                <a:lnTo>
                  <a:pt x="1562531" y="389559"/>
                </a:lnTo>
                <a:lnTo>
                  <a:pt x="1591538" y="319773"/>
                </a:lnTo>
                <a:lnTo>
                  <a:pt x="1598790" y="279869"/>
                </a:lnTo>
                <a:lnTo>
                  <a:pt x="1601216" y="236639"/>
                </a:lnTo>
                <a:close/>
              </a:path>
              <a:path w="1819275" h="473075">
                <a:moveTo>
                  <a:pt x="1818982" y="225463"/>
                </a:moveTo>
                <a:lnTo>
                  <a:pt x="1778228" y="208153"/>
                </a:lnTo>
                <a:lnTo>
                  <a:pt x="1771611" y="186029"/>
                </a:lnTo>
                <a:lnTo>
                  <a:pt x="1771967" y="180479"/>
                </a:lnTo>
                <a:lnTo>
                  <a:pt x="1773059" y="172770"/>
                </a:lnTo>
                <a:lnTo>
                  <a:pt x="1774888" y="162877"/>
                </a:lnTo>
                <a:lnTo>
                  <a:pt x="1777441" y="150812"/>
                </a:lnTo>
                <a:lnTo>
                  <a:pt x="1779981" y="138023"/>
                </a:lnTo>
                <a:lnTo>
                  <a:pt x="1781810" y="125945"/>
                </a:lnTo>
                <a:lnTo>
                  <a:pt x="1782902" y="114579"/>
                </a:lnTo>
                <a:lnTo>
                  <a:pt x="1783270" y="103924"/>
                </a:lnTo>
                <a:lnTo>
                  <a:pt x="1781454" y="79756"/>
                </a:lnTo>
                <a:lnTo>
                  <a:pt x="1767001" y="41122"/>
                </a:lnTo>
                <a:lnTo>
                  <a:pt x="1738083" y="15367"/>
                </a:lnTo>
                <a:lnTo>
                  <a:pt x="1694484" y="2044"/>
                </a:lnTo>
                <a:lnTo>
                  <a:pt x="1667179" y="0"/>
                </a:lnTo>
                <a:lnTo>
                  <a:pt x="1660728" y="0"/>
                </a:lnTo>
                <a:lnTo>
                  <a:pt x="1660728" y="18846"/>
                </a:lnTo>
                <a:lnTo>
                  <a:pt x="1664449" y="18846"/>
                </a:lnTo>
                <a:lnTo>
                  <a:pt x="1681454" y="20027"/>
                </a:lnTo>
                <a:lnTo>
                  <a:pt x="1720761" y="37579"/>
                </a:lnTo>
                <a:lnTo>
                  <a:pt x="1739823" y="79413"/>
                </a:lnTo>
                <a:lnTo>
                  <a:pt x="1741106" y="99466"/>
                </a:lnTo>
                <a:lnTo>
                  <a:pt x="1740789" y="108661"/>
                </a:lnTo>
                <a:lnTo>
                  <a:pt x="1739861" y="118872"/>
                </a:lnTo>
                <a:lnTo>
                  <a:pt x="1738299" y="130111"/>
                </a:lnTo>
                <a:lnTo>
                  <a:pt x="1736140" y="142367"/>
                </a:lnTo>
                <a:lnTo>
                  <a:pt x="1733956" y="154241"/>
                </a:lnTo>
                <a:lnTo>
                  <a:pt x="1732407" y="164274"/>
                </a:lnTo>
                <a:lnTo>
                  <a:pt x="1731479" y="172478"/>
                </a:lnTo>
                <a:lnTo>
                  <a:pt x="1731175" y="178841"/>
                </a:lnTo>
                <a:lnTo>
                  <a:pt x="1731949" y="188912"/>
                </a:lnTo>
                <a:lnTo>
                  <a:pt x="1757159" y="225196"/>
                </a:lnTo>
                <a:lnTo>
                  <a:pt x="1773097" y="233400"/>
                </a:lnTo>
                <a:lnTo>
                  <a:pt x="1773097" y="237871"/>
                </a:lnTo>
                <a:lnTo>
                  <a:pt x="1738147" y="265074"/>
                </a:lnTo>
                <a:lnTo>
                  <a:pt x="1731175" y="292442"/>
                </a:lnTo>
                <a:lnTo>
                  <a:pt x="1731467" y="298526"/>
                </a:lnTo>
                <a:lnTo>
                  <a:pt x="1731479" y="298818"/>
                </a:lnTo>
                <a:lnTo>
                  <a:pt x="1732407" y="307022"/>
                </a:lnTo>
                <a:lnTo>
                  <a:pt x="1733956" y="317055"/>
                </a:lnTo>
                <a:lnTo>
                  <a:pt x="1736140" y="328904"/>
                </a:lnTo>
                <a:lnTo>
                  <a:pt x="1738299" y="341172"/>
                </a:lnTo>
                <a:lnTo>
                  <a:pt x="1739861" y="352412"/>
                </a:lnTo>
                <a:lnTo>
                  <a:pt x="1740789" y="362623"/>
                </a:lnTo>
                <a:lnTo>
                  <a:pt x="1741106" y="371817"/>
                </a:lnTo>
                <a:lnTo>
                  <a:pt x="1739849" y="392290"/>
                </a:lnTo>
                <a:lnTo>
                  <a:pt x="1720761" y="435444"/>
                </a:lnTo>
                <a:lnTo>
                  <a:pt x="1681454" y="452996"/>
                </a:lnTo>
                <a:lnTo>
                  <a:pt x="1664449" y="454164"/>
                </a:lnTo>
                <a:lnTo>
                  <a:pt x="1660728" y="454164"/>
                </a:lnTo>
                <a:lnTo>
                  <a:pt x="1660728" y="473024"/>
                </a:lnTo>
                <a:lnTo>
                  <a:pt x="1667179" y="473024"/>
                </a:lnTo>
                <a:lnTo>
                  <a:pt x="1694484" y="470992"/>
                </a:lnTo>
                <a:lnTo>
                  <a:pt x="1738083" y="457657"/>
                </a:lnTo>
                <a:lnTo>
                  <a:pt x="1767001" y="431800"/>
                </a:lnTo>
                <a:lnTo>
                  <a:pt x="1781365" y="392633"/>
                </a:lnTo>
                <a:lnTo>
                  <a:pt x="1781454" y="392290"/>
                </a:lnTo>
                <a:lnTo>
                  <a:pt x="1783270" y="367347"/>
                </a:lnTo>
                <a:lnTo>
                  <a:pt x="1782902" y="356704"/>
                </a:lnTo>
                <a:lnTo>
                  <a:pt x="1781810" y="345338"/>
                </a:lnTo>
                <a:lnTo>
                  <a:pt x="1779981" y="333273"/>
                </a:lnTo>
                <a:lnTo>
                  <a:pt x="1777441" y="320471"/>
                </a:lnTo>
                <a:lnTo>
                  <a:pt x="1774888" y="308419"/>
                </a:lnTo>
                <a:lnTo>
                  <a:pt x="1773123" y="298818"/>
                </a:lnTo>
                <a:lnTo>
                  <a:pt x="1771967" y="290804"/>
                </a:lnTo>
                <a:lnTo>
                  <a:pt x="1771611" y="285242"/>
                </a:lnTo>
                <a:lnTo>
                  <a:pt x="1772335" y="277088"/>
                </a:lnTo>
                <a:lnTo>
                  <a:pt x="1798180" y="249072"/>
                </a:lnTo>
                <a:lnTo>
                  <a:pt x="1818982" y="245808"/>
                </a:lnTo>
                <a:lnTo>
                  <a:pt x="1818982" y="225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63675" y="1036827"/>
            <a:ext cx="1092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100" dirty="0">
                <a:latin typeface="Cambria Math"/>
                <a:cs typeface="Cambria Math"/>
              </a:rPr>
              <a:t>𝑥</a:t>
            </a:r>
            <a:r>
              <a:rPr sz="4350" spc="150" baseline="-15325" dirty="0">
                <a:latin typeface="Cambria Math"/>
                <a:cs typeface="Cambria Math"/>
              </a:rPr>
              <a:t>𝑖</a:t>
            </a:r>
            <a:r>
              <a:rPr sz="4000" spc="100" dirty="0">
                <a:latin typeface="Cambria Math"/>
                <a:cs typeface="Cambria Math"/>
              </a:rPr>
              <a:t>,</a:t>
            </a:r>
            <a:r>
              <a:rPr sz="4000" spc="-21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𝑦</a:t>
            </a:r>
            <a:r>
              <a:rPr sz="4350" spc="-37" baseline="-15325" dirty="0">
                <a:latin typeface="Cambria Math"/>
                <a:cs typeface="Cambria Math"/>
              </a:rPr>
              <a:t>𝑖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8" name="object 8"/>
          <p:cNvSpPr txBox="1"/>
          <p:nvPr/>
        </p:nvSpPr>
        <p:spPr>
          <a:xfrm>
            <a:off x="9147670" y="1301497"/>
            <a:ext cx="6515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𝑖=1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4921" y="296197"/>
            <a:ext cx="3486785" cy="11404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dataset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examples</a:t>
            </a:r>
            <a:endParaRPr sz="2400">
              <a:latin typeface="Calibri"/>
              <a:cs typeface="Calibri"/>
            </a:endParaRPr>
          </a:p>
          <a:p>
            <a:pPr marR="704215" algn="r">
              <a:lnSpc>
                <a:spcPct val="100000"/>
              </a:lnSpc>
              <a:spcBef>
                <a:spcPts val="1325"/>
              </a:spcBef>
            </a:pPr>
            <a:r>
              <a:rPr sz="2900" spc="10" dirty="0">
                <a:latin typeface="Cambria Math"/>
                <a:cs typeface="Cambria Math"/>
              </a:rPr>
              <a:t>𝑁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Last</a:t>
            </a:r>
            <a:r>
              <a:rPr spc="-80" dirty="0"/>
              <a:t> </a:t>
            </a:r>
            <a:r>
              <a:rPr dirty="0"/>
              <a:t>Time:</a:t>
            </a:r>
            <a:r>
              <a:rPr spc="-70" dirty="0"/>
              <a:t> </a:t>
            </a:r>
            <a:r>
              <a:rPr dirty="0"/>
              <a:t>Challenges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Recognition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6823" y="1594103"/>
            <a:ext cx="2286000" cy="2118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01235" y="3747516"/>
            <a:ext cx="1494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4743" y="1578863"/>
            <a:ext cx="1941576" cy="21214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36854" y="3698748"/>
            <a:ext cx="149225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585" marR="5080" indent="-223520">
              <a:lnSpc>
                <a:spcPct val="102499"/>
              </a:lnSpc>
              <a:spcBef>
                <a:spcPts val="75"/>
              </a:spcBef>
            </a:pPr>
            <a:r>
              <a:rPr sz="800" u="sng" spc="-1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by</a:t>
            </a:r>
            <a:r>
              <a:rPr sz="800" spc="-2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Umberto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Salvagnin</a:t>
            </a:r>
            <a:r>
              <a:rPr sz="800" spc="-1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licensed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 under</a:t>
            </a:r>
            <a:r>
              <a:rPr sz="800" spc="-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CC-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BY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2.0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02368" y="3753611"/>
            <a:ext cx="137795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6870" marR="5080" indent="-344805">
              <a:lnSpc>
                <a:spcPct val="102499"/>
              </a:lnSpc>
              <a:spcBef>
                <a:spcPts val="75"/>
              </a:spcBef>
            </a:pP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by</a:t>
            </a:r>
            <a:r>
              <a:rPr sz="800" spc="-3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jonsson</a:t>
            </a:r>
            <a:r>
              <a:rPr sz="8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2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licensed</a:t>
            </a:r>
            <a:r>
              <a:rPr sz="800" spc="50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under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CC-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BY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2.0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8240" y="1578863"/>
            <a:ext cx="2825496" cy="21214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663795" y="1145031"/>
            <a:ext cx="38481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7260" algn="l"/>
              </a:tabLst>
            </a:pPr>
            <a:r>
              <a:rPr sz="2500" spc="-10" dirty="0">
                <a:latin typeface="Calibri"/>
                <a:cs typeface="Calibri"/>
              </a:rPr>
              <a:t>Illumination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Deformation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55556" y="1154175"/>
            <a:ext cx="12719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Occlusion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0695" y="4517135"/>
            <a:ext cx="2410968" cy="16093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973539" y="6143244"/>
            <a:ext cx="15005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4301" y="4058918"/>
            <a:ext cx="9067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Clutter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6520" y="4517135"/>
            <a:ext cx="2895600" cy="16093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141933" y="6143244"/>
            <a:ext cx="15005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1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This</a:t>
            </a:r>
            <a:r>
              <a:rPr sz="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image</a:t>
            </a:r>
            <a:r>
              <a:rPr sz="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99999"/>
                </a:solidFill>
                <a:latin typeface="Calibri"/>
                <a:cs typeface="Calibri"/>
              </a:rPr>
              <a:t>is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CC0</a:t>
            </a:r>
            <a:r>
              <a:rPr sz="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1.0</a:t>
            </a:r>
            <a:r>
              <a:rPr sz="8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public</a:t>
            </a:r>
            <a:r>
              <a:rPr sz="800" spc="-15" dirty="0">
                <a:solidFill>
                  <a:srgbClr val="999999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999999"/>
                </a:solidFill>
                <a:latin typeface="Calibri"/>
                <a:cs typeface="Calibri"/>
              </a:rPr>
              <a:t>domain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5191" y="4077206"/>
            <a:ext cx="24612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Intraclass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Variation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389" y="1803649"/>
            <a:ext cx="3918314" cy="18966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56829" y="1202943"/>
            <a:ext cx="13360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Viewpoint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2739"/>
            <a:ext cx="2796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Loss</a:t>
            </a:r>
            <a:r>
              <a:rPr spc="-6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/>
              <a:t>A</a:t>
            </a:r>
            <a:r>
              <a:rPr spc="-50" dirty="0"/>
              <a:t> </a:t>
            </a:r>
            <a:r>
              <a:rPr b="1" dirty="0">
                <a:latin typeface="Calibri"/>
                <a:cs typeface="Calibri"/>
              </a:rPr>
              <a:t>loss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dirty="0"/>
              <a:t>tells</a:t>
            </a:r>
            <a:r>
              <a:rPr spc="-45" dirty="0"/>
              <a:t> </a:t>
            </a:r>
            <a:r>
              <a:rPr dirty="0"/>
              <a:t>how</a:t>
            </a:r>
            <a:r>
              <a:rPr spc="-45" dirty="0"/>
              <a:t> </a:t>
            </a:r>
            <a:r>
              <a:rPr dirty="0"/>
              <a:t>good</a:t>
            </a:r>
            <a:r>
              <a:rPr spc="-45" dirty="0"/>
              <a:t> </a:t>
            </a:r>
            <a:r>
              <a:rPr spc="-25" dirty="0"/>
              <a:t>our </a:t>
            </a:r>
            <a:r>
              <a:rPr spc="-10" dirty="0"/>
              <a:t>current</a:t>
            </a:r>
            <a:r>
              <a:rPr spc="-80" dirty="0"/>
              <a:t> </a:t>
            </a:r>
            <a:r>
              <a:rPr dirty="0"/>
              <a:t>classifier</a:t>
            </a:r>
            <a:r>
              <a:rPr spc="-70" dirty="0"/>
              <a:t> </a:t>
            </a:r>
            <a:r>
              <a:rPr spc="-25" dirty="0"/>
              <a:t>is</a:t>
            </a:r>
          </a:p>
          <a:p>
            <a:pPr marL="12700" marR="1132205">
              <a:lnSpc>
                <a:spcPct val="100800"/>
              </a:lnSpc>
              <a:spcBef>
                <a:spcPts val="2905"/>
              </a:spcBef>
            </a:pPr>
            <a:r>
              <a:rPr dirty="0"/>
              <a:t>Low</a:t>
            </a:r>
            <a:r>
              <a:rPr spc="-40" dirty="0"/>
              <a:t> </a:t>
            </a:r>
            <a:r>
              <a:rPr dirty="0"/>
              <a:t>loss</a:t>
            </a:r>
            <a:r>
              <a:rPr spc="-40" dirty="0"/>
              <a:t> </a:t>
            </a:r>
            <a:r>
              <a:rPr dirty="0"/>
              <a:t>=</a:t>
            </a:r>
            <a:r>
              <a:rPr spc="-30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spc="-10" dirty="0"/>
              <a:t>classifier </a:t>
            </a:r>
            <a:r>
              <a:rPr dirty="0"/>
              <a:t>High</a:t>
            </a:r>
            <a:r>
              <a:rPr spc="-35" dirty="0"/>
              <a:t> </a:t>
            </a:r>
            <a:r>
              <a:rPr dirty="0"/>
              <a:t>loss</a:t>
            </a:r>
            <a:r>
              <a:rPr spc="-35" dirty="0"/>
              <a:t> </a:t>
            </a:r>
            <a:r>
              <a:rPr dirty="0"/>
              <a:t>=</a:t>
            </a:r>
            <a:r>
              <a:rPr spc="-35" dirty="0"/>
              <a:t> </a:t>
            </a:r>
            <a:r>
              <a:rPr dirty="0"/>
              <a:t>bad</a:t>
            </a:r>
            <a:r>
              <a:rPr spc="-30" dirty="0"/>
              <a:t> </a:t>
            </a:r>
            <a:r>
              <a:rPr spc="-10" dirty="0"/>
              <a:t>classifier</a:t>
            </a:r>
          </a:p>
          <a:p>
            <a:pPr marL="12700" marR="296545">
              <a:lnSpc>
                <a:spcPct val="100800"/>
              </a:lnSpc>
              <a:spcBef>
                <a:spcPts val="2785"/>
              </a:spcBef>
            </a:pPr>
            <a:r>
              <a:rPr dirty="0"/>
              <a:t>(Also</a:t>
            </a:r>
            <a:r>
              <a:rPr spc="-70" dirty="0"/>
              <a:t> </a:t>
            </a:r>
            <a:r>
              <a:rPr dirty="0"/>
              <a:t>called:</a:t>
            </a:r>
            <a:r>
              <a:rPr spc="-70" dirty="0"/>
              <a:t> </a:t>
            </a:r>
            <a:r>
              <a:rPr b="1" dirty="0">
                <a:latin typeface="Calibri"/>
                <a:cs typeface="Calibri"/>
              </a:rPr>
              <a:t>objective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function</a:t>
            </a:r>
            <a:r>
              <a:rPr spc="-10" dirty="0"/>
              <a:t>; </a:t>
            </a:r>
            <a:r>
              <a:rPr b="1" dirty="0">
                <a:latin typeface="Calibri"/>
                <a:cs typeface="Calibri"/>
              </a:rPr>
              <a:t>cost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function</a:t>
            </a:r>
            <a:r>
              <a:rPr spc="-10" dirty="0"/>
              <a:t>)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pc="-10" dirty="0"/>
          </a:p>
          <a:p>
            <a:pPr marL="12700" marR="76835">
              <a:lnSpc>
                <a:spcPct val="99400"/>
              </a:lnSpc>
            </a:pPr>
            <a:r>
              <a:rPr spc="-20" dirty="0"/>
              <a:t>Negative</a:t>
            </a:r>
            <a:r>
              <a:rPr spc="-55" dirty="0"/>
              <a:t> </a:t>
            </a:r>
            <a:r>
              <a:rPr dirty="0"/>
              <a:t>loss</a:t>
            </a:r>
            <a:r>
              <a:rPr spc="-45" dirty="0"/>
              <a:t> </a:t>
            </a:r>
            <a:r>
              <a:rPr dirty="0"/>
              <a:t>function</a:t>
            </a:r>
            <a:r>
              <a:rPr spc="-45" dirty="0"/>
              <a:t> </a:t>
            </a:r>
            <a:r>
              <a:rPr spc="-10" dirty="0"/>
              <a:t>sometimes </a:t>
            </a:r>
            <a:r>
              <a:rPr dirty="0"/>
              <a:t>called</a:t>
            </a:r>
            <a:r>
              <a:rPr spc="-65" dirty="0"/>
              <a:t> </a:t>
            </a:r>
            <a:r>
              <a:rPr b="1" spc="-10" dirty="0">
                <a:latin typeface="Calibri"/>
                <a:cs typeface="Calibri"/>
              </a:rPr>
              <a:t>reward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65" dirty="0"/>
              <a:t> </a:t>
            </a:r>
            <a:r>
              <a:rPr b="1" spc="-10" dirty="0">
                <a:latin typeface="Calibri"/>
                <a:cs typeface="Calibri"/>
              </a:rPr>
              <a:t>profit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55" dirty="0"/>
              <a:t> </a:t>
            </a:r>
            <a:r>
              <a:rPr b="1" dirty="0">
                <a:latin typeface="Calibri"/>
                <a:cs typeface="Calibri"/>
              </a:rPr>
              <a:t>utility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50" dirty="0"/>
              <a:t> </a:t>
            </a:r>
            <a:r>
              <a:rPr b="1" spc="-10" dirty="0">
                <a:latin typeface="Calibri"/>
                <a:cs typeface="Calibri"/>
              </a:rPr>
              <a:t>fitness </a:t>
            </a:r>
            <a:r>
              <a:rPr b="1" dirty="0">
                <a:latin typeface="Calibri"/>
                <a:cs typeface="Calibri"/>
              </a:rPr>
              <a:t>function</a:t>
            </a:r>
            <a:r>
              <a:rPr dirty="0"/>
              <a:t>,</a:t>
            </a:r>
            <a:r>
              <a:rPr spc="-60" dirty="0"/>
              <a:t> </a:t>
            </a:r>
            <a:r>
              <a:rPr spc="-25" dirty="0"/>
              <a:t>etc</a:t>
            </a:r>
          </a:p>
        </p:txBody>
      </p:sp>
      <p:sp>
        <p:nvSpPr>
          <p:cNvPr id="4" name="object 4"/>
          <p:cNvSpPr/>
          <p:nvPr/>
        </p:nvSpPr>
        <p:spPr>
          <a:xfrm>
            <a:off x="7109206" y="5482348"/>
            <a:ext cx="304800" cy="25400"/>
          </a:xfrm>
          <a:custGeom>
            <a:avLst/>
            <a:gdLst/>
            <a:ahLst/>
            <a:cxnLst/>
            <a:rect l="l" t="t" r="r" b="b"/>
            <a:pathLst>
              <a:path w="304800" h="25400">
                <a:moveTo>
                  <a:pt x="304800" y="0"/>
                </a:moveTo>
                <a:lnTo>
                  <a:pt x="0" y="0"/>
                </a:lnTo>
                <a:lnTo>
                  <a:pt x="0" y="25400"/>
                </a:lnTo>
                <a:lnTo>
                  <a:pt x="304800" y="25400"/>
                </a:lnTo>
                <a:lnTo>
                  <a:pt x="304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33018" y="4881372"/>
            <a:ext cx="250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9563" y="5821680"/>
            <a:ext cx="128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5" dirty="0">
                <a:latin typeface="Cambria Math"/>
                <a:cs typeface="Cambria Math"/>
              </a:rPr>
              <a:t>𝑖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70290" y="5305081"/>
            <a:ext cx="2235200" cy="376555"/>
          </a:xfrm>
          <a:custGeom>
            <a:avLst/>
            <a:gdLst/>
            <a:ahLst/>
            <a:cxnLst/>
            <a:rect l="l" t="t" r="r" b="b"/>
            <a:pathLst>
              <a:path w="2235200" h="376554">
                <a:moveTo>
                  <a:pt x="125412" y="15278"/>
                </a:moveTo>
                <a:lnTo>
                  <a:pt x="120053" y="0"/>
                </a:lnTo>
                <a:lnTo>
                  <a:pt x="92760" y="9855"/>
                </a:lnTo>
                <a:lnTo>
                  <a:pt x="68834" y="24142"/>
                </a:lnTo>
                <a:lnTo>
                  <a:pt x="31064" y="65989"/>
                </a:lnTo>
                <a:lnTo>
                  <a:pt x="7759" y="121920"/>
                </a:lnTo>
                <a:lnTo>
                  <a:pt x="101" y="186334"/>
                </a:lnTo>
                <a:lnTo>
                  <a:pt x="0" y="188315"/>
                </a:lnTo>
                <a:lnTo>
                  <a:pt x="1930" y="222910"/>
                </a:lnTo>
                <a:lnTo>
                  <a:pt x="17411" y="284073"/>
                </a:lnTo>
                <a:lnTo>
                  <a:pt x="48133" y="333717"/>
                </a:lnTo>
                <a:lnTo>
                  <a:pt x="92671" y="366598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37"/>
                </a:lnTo>
                <a:lnTo>
                  <a:pt x="39903" y="249694"/>
                </a:lnTo>
                <a:lnTo>
                  <a:pt x="34404" y="188315"/>
                </a:lnTo>
                <a:lnTo>
                  <a:pt x="34328" y="186334"/>
                </a:lnTo>
                <a:lnTo>
                  <a:pt x="35712" y="154228"/>
                </a:lnTo>
                <a:lnTo>
                  <a:pt x="46875" y="98513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2235200" h="376554">
                <a:moveTo>
                  <a:pt x="529844" y="15278"/>
                </a:moveTo>
                <a:lnTo>
                  <a:pt x="524484" y="0"/>
                </a:lnTo>
                <a:lnTo>
                  <a:pt x="497192" y="9855"/>
                </a:lnTo>
                <a:lnTo>
                  <a:pt x="473265" y="24142"/>
                </a:lnTo>
                <a:lnTo>
                  <a:pt x="435495" y="65989"/>
                </a:lnTo>
                <a:lnTo>
                  <a:pt x="412191" y="121920"/>
                </a:lnTo>
                <a:lnTo>
                  <a:pt x="404533" y="186334"/>
                </a:lnTo>
                <a:lnTo>
                  <a:pt x="404431" y="188315"/>
                </a:lnTo>
                <a:lnTo>
                  <a:pt x="406361" y="222910"/>
                </a:lnTo>
                <a:lnTo>
                  <a:pt x="421843" y="284073"/>
                </a:lnTo>
                <a:lnTo>
                  <a:pt x="452564" y="333717"/>
                </a:lnTo>
                <a:lnTo>
                  <a:pt x="497103" y="366598"/>
                </a:lnTo>
                <a:lnTo>
                  <a:pt x="524484" y="376440"/>
                </a:lnTo>
                <a:lnTo>
                  <a:pt x="529247" y="361162"/>
                </a:lnTo>
                <a:lnTo>
                  <a:pt x="507796" y="351663"/>
                </a:lnTo>
                <a:lnTo>
                  <a:pt x="489280" y="338442"/>
                </a:lnTo>
                <a:lnTo>
                  <a:pt x="461086" y="300837"/>
                </a:lnTo>
                <a:lnTo>
                  <a:pt x="444334" y="249694"/>
                </a:lnTo>
                <a:lnTo>
                  <a:pt x="438835" y="188315"/>
                </a:lnTo>
                <a:lnTo>
                  <a:pt x="438759" y="186334"/>
                </a:lnTo>
                <a:lnTo>
                  <a:pt x="440143" y="154228"/>
                </a:lnTo>
                <a:lnTo>
                  <a:pt x="451307" y="98513"/>
                </a:lnTo>
                <a:lnTo>
                  <a:pt x="473748" y="54559"/>
                </a:lnTo>
                <a:lnTo>
                  <a:pt x="508127" y="24739"/>
                </a:lnTo>
                <a:lnTo>
                  <a:pt x="529844" y="15278"/>
                </a:lnTo>
                <a:close/>
              </a:path>
              <a:path w="2235200" h="376554">
                <a:moveTo>
                  <a:pt x="1567649" y="188315"/>
                </a:moveTo>
                <a:lnTo>
                  <a:pt x="1565719" y="154228"/>
                </a:lnTo>
                <a:lnTo>
                  <a:pt x="1565706" y="153809"/>
                </a:lnTo>
                <a:lnTo>
                  <a:pt x="1559877" y="121920"/>
                </a:lnTo>
                <a:lnTo>
                  <a:pt x="1536585" y="65989"/>
                </a:lnTo>
                <a:lnTo>
                  <a:pt x="1498803" y="24142"/>
                </a:lnTo>
                <a:lnTo>
                  <a:pt x="1447584" y="0"/>
                </a:lnTo>
                <a:lnTo>
                  <a:pt x="1442237" y="15278"/>
                </a:lnTo>
                <a:lnTo>
                  <a:pt x="1464017" y="24739"/>
                </a:lnTo>
                <a:lnTo>
                  <a:pt x="1482750" y="37833"/>
                </a:lnTo>
                <a:lnTo>
                  <a:pt x="1511084" y="74917"/>
                </a:lnTo>
                <a:lnTo>
                  <a:pt x="1527746" y="124955"/>
                </a:lnTo>
                <a:lnTo>
                  <a:pt x="1533309" y="186334"/>
                </a:lnTo>
                <a:lnTo>
                  <a:pt x="1531912" y="219544"/>
                </a:lnTo>
                <a:lnTo>
                  <a:pt x="1520748" y="276796"/>
                </a:lnTo>
                <a:lnTo>
                  <a:pt x="1498358" y="321500"/>
                </a:lnTo>
                <a:lnTo>
                  <a:pt x="1464271" y="351663"/>
                </a:lnTo>
                <a:lnTo>
                  <a:pt x="1442821" y="361162"/>
                </a:lnTo>
                <a:lnTo>
                  <a:pt x="1447584" y="376440"/>
                </a:lnTo>
                <a:lnTo>
                  <a:pt x="1498930" y="352361"/>
                </a:lnTo>
                <a:lnTo>
                  <a:pt x="1536687" y="310667"/>
                </a:lnTo>
                <a:lnTo>
                  <a:pt x="1559902" y="254825"/>
                </a:lnTo>
                <a:lnTo>
                  <a:pt x="1565706" y="222910"/>
                </a:lnTo>
                <a:lnTo>
                  <a:pt x="1567649" y="188315"/>
                </a:lnTo>
                <a:close/>
              </a:path>
              <a:path w="2235200" h="376554">
                <a:moveTo>
                  <a:pt x="2234704" y="188315"/>
                </a:moveTo>
                <a:lnTo>
                  <a:pt x="2232774" y="154228"/>
                </a:lnTo>
                <a:lnTo>
                  <a:pt x="2232761" y="153809"/>
                </a:lnTo>
                <a:lnTo>
                  <a:pt x="2226932" y="121920"/>
                </a:lnTo>
                <a:lnTo>
                  <a:pt x="2203653" y="65989"/>
                </a:lnTo>
                <a:lnTo>
                  <a:pt x="2165870" y="24142"/>
                </a:lnTo>
                <a:lnTo>
                  <a:pt x="2114651" y="0"/>
                </a:lnTo>
                <a:lnTo>
                  <a:pt x="2109292" y="15278"/>
                </a:lnTo>
                <a:lnTo>
                  <a:pt x="2131072" y="24739"/>
                </a:lnTo>
                <a:lnTo>
                  <a:pt x="2149818" y="37833"/>
                </a:lnTo>
                <a:lnTo>
                  <a:pt x="2178151" y="74917"/>
                </a:lnTo>
                <a:lnTo>
                  <a:pt x="2194814" y="124955"/>
                </a:lnTo>
                <a:lnTo>
                  <a:pt x="2200376" y="186334"/>
                </a:lnTo>
                <a:lnTo>
                  <a:pt x="2198979" y="219544"/>
                </a:lnTo>
                <a:lnTo>
                  <a:pt x="2187816" y="276796"/>
                </a:lnTo>
                <a:lnTo>
                  <a:pt x="2165426" y="321500"/>
                </a:lnTo>
                <a:lnTo>
                  <a:pt x="2131339" y="351663"/>
                </a:lnTo>
                <a:lnTo>
                  <a:pt x="2109889" y="361162"/>
                </a:lnTo>
                <a:lnTo>
                  <a:pt x="2114651" y="376440"/>
                </a:lnTo>
                <a:lnTo>
                  <a:pt x="2165997" y="352361"/>
                </a:lnTo>
                <a:lnTo>
                  <a:pt x="2203754" y="310667"/>
                </a:lnTo>
                <a:lnTo>
                  <a:pt x="2226957" y="254825"/>
                </a:lnTo>
                <a:lnTo>
                  <a:pt x="2232761" y="222910"/>
                </a:lnTo>
                <a:lnTo>
                  <a:pt x="2234704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4" y="3580193"/>
            <a:ext cx="2235200" cy="376555"/>
          </a:xfrm>
          <a:custGeom>
            <a:avLst/>
            <a:gdLst/>
            <a:ahLst/>
            <a:cxnLst/>
            <a:rect l="l" t="t" r="r" b="b"/>
            <a:pathLst>
              <a:path w="2235200" h="376554">
                <a:moveTo>
                  <a:pt x="125412" y="15278"/>
                </a:moveTo>
                <a:lnTo>
                  <a:pt x="120053" y="0"/>
                </a:lnTo>
                <a:lnTo>
                  <a:pt x="92748" y="9855"/>
                </a:lnTo>
                <a:lnTo>
                  <a:pt x="68821" y="24142"/>
                </a:lnTo>
                <a:lnTo>
                  <a:pt x="31051" y="65976"/>
                </a:lnTo>
                <a:lnTo>
                  <a:pt x="7759" y="121907"/>
                </a:lnTo>
                <a:lnTo>
                  <a:pt x="101" y="186334"/>
                </a:lnTo>
                <a:lnTo>
                  <a:pt x="0" y="188315"/>
                </a:lnTo>
                <a:lnTo>
                  <a:pt x="1930" y="222910"/>
                </a:lnTo>
                <a:lnTo>
                  <a:pt x="17399" y="284073"/>
                </a:lnTo>
                <a:lnTo>
                  <a:pt x="48120" y="333705"/>
                </a:lnTo>
                <a:lnTo>
                  <a:pt x="92671" y="366598"/>
                </a:lnTo>
                <a:lnTo>
                  <a:pt x="120053" y="376428"/>
                </a:lnTo>
                <a:lnTo>
                  <a:pt x="124815" y="361149"/>
                </a:lnTo>
                <a:lnTo>
                  <a:pt x="103365" y="351663"/>
                </a:lnTo>
                <a:lnTo>
                  <a:pt x="84848" y="338442"/>
                </a:lnTo>
                <a:lnTo>
                  <a:pt x="56654" y="300824"/>
                </a:lnTo>
                <a:lnTo>
                  <a:pt x="39903" y="249682"/>
                </a:lnTo>
                <a:lnTo>
                  <a:pt x="34404" y="188315"/>
                </a:lnTo>
                <a:lnTo>
                  <a:pt x="34328" y="186334"/>
                </a:lnTo>
                <a:lnTo>
                  <a:pt x="35712" y="154228"/>
                </a:lnTo>
                <a:lnTo>
                  <a:pt x="46875" y="98501"/>
                </a:lnTo>
                <a:lnTo>
                  <a:pt x="69316" y="54559"/>
                </a:lnTo>
                <a:lnTo>
                  <a:pt x="103695" y="24739"/>
                </a:lnTo>
                <a:lnTo>
                  <a:pt x="125412" y="15278"/>
                </a:lnTo>
                <a:close/>
              </a:path>
              <a:path w="2235200" h="376554">
                <a:moveTo>
                  <a:pt x="529844" y="15278"/>
                </a:moveTo>
                <a:lnTo>
                  <a:pt x="524484" y="0"/>
                </a:lnTo>
                <a:lnTo>
                  <a:pt x="497179" y="9855"/>
                </a:lnTo>
                <a:lnTo>
                  <a:pt x="473252" y="24142"/>
                </a:lnTo>
                <a:lnTo>
                  <a:pt x="435483" y="65976"/>
                </a:lnTo>
                <a:lnTo>
                  <a:pt x="412191" y="121907"/>
                </a:lnTo>
                <a:lnTo>
                  <a:pt x="404533" y="186334"/>
                </a:lnTo>
                <a:lnTo>
                  <a:pt x="404431" y="188315"/>
                </a:lnTo>
                <a:lnTo>
                  <a:pt x="406361" y="222910"/>
                </a:lnTo>
                <a:lnTo>
                  <a:pt x="421830" y="284073"/>
                </a:lnTo>
                <a:lnTo>
                  <a:pt x="452551" y="333705"/>
                </a:lnTo>
                <a:lnTo>
                  <a:pt x="497103" y="366598"/>
                </a:lnTo>
                <a:lnTo>
                  <a:pt x="524484" y="376428"/>
                </a:lnTo>
                <a:lnTo>
                  <a:pt x="529247" y="361149"/>
                </a:lnTo>
                <a:lnTo>
                  <a:pt x="507796" y="351663"/>
                </a:lnTo>
                <a:lnTo>
                  <a:pt x="489280" y="338442"/>
                </a:lnTo>
                <a:lnTo>
                  <a:pt x="461086" y="300824"/>
                </a:lnTo>
                <a:lnTo>
                  <a:pt x="444334" y="249682"/>
                </a:lnTo>
                <a:lnTo>
                  <a:pt x="438835" y="188315"/>
                </a:lnTo>
                <a:lnTo>
                  <a:pt x="438759" y="186334"/>
                </a:lnTo>
                <a:lnTo>
                  <a:pt x="440143" y="154228"/>
                </a:lnTo>
                <a:lnTo>
                  <a:pt x="451307" y="98501"/>
                </a:lnTo>
                <a:lnTo>
                  <a:pt x="473748" y="54559"/>
                </a:lnTo>
                <a:lnTo>
                  <a:pt x="508127" y="24739"/>
                </a:lnTo>
                <a:lnTo>
                  <a:pt x="529844" y="15278"/>
                </a:lnTo>
                <a:close/>
              </a:path>
              <a:path w="2235200" h="376554">
                <a:moveTo>
                  <a:pt x="1567637" y="188315"/>
                </a:moveTo>
                <a:lnTo>
                  <a:pt x="1559864" y="121907"/>
                </a:lnTo>
                <a:lnTo>
                  <a:pt x="1536585" y="65976"/>
                </a:lnTo>
                <a:lnTo>
                  <a:pt x="1498803" y="24142"/>
                </a:lnTo>
                <a:lnTo>
                  <a:pt x="1447584" y="0"/>
                </a:lnTo>
                <a:lnTo>
                  <a:pt x="1442224" y="15278"/>
                </a:lnTo>
                <a:lnTo>
                  <a:pt x="1464005" y="24739"/>
                </a:lnTo>
                <a:lnTo>
                  <a:pt x="1482750" y="37833"/>
                </a:lnTo>
                <a:lnTo>
                  <a:pt x="1511084" y="74904"/>
                </a:lnTo>
                <a:lnTo>
                  <a:pt x="1527746" y="124942"/>
                </a:lnTo>
                <a:lnTo>
                  <a:pt x="1533309" y="186334"/>
                </a:lnTo>
                <a:lnTo>
                  <a:pt x="1531912" y="219532"/>
                </a:lnTo>
                <a:lnTo>
                  <a:pt x="1520748" y="276783"/>
                </a:lnTo>
                <a:lnTo>
                  <a:pt x="1498346" y="321500"/>
                </a:lnTo>
                <a:lnTo>
                  <a:pt x="1464259" y="351663"/>
                </a:lnTo>
                <a:lnTo>
                  <a:pt x="1442821" y="361149"/>
                </a:lnTo>
                <a:lnTo>
                  <a:pt x="1447584" y="376428"/>
                </a:lnTo>
                <a:lnTo>
                  <a:pt x="1498917" y="352348"/>
                </a:lnTo>
                <a:lnTo>
                  <a:pt x="1536674" y="310654"/>
                </a:lnTo>
                <a:lnTo>
                  <a:pt x="1559890" y="254825"/>
                </a:lnTo>
                <a:lnTo>
                  <a:pt x="1565694" y="222910"/>
                </a:lnTo>
                <a:lnTo>
                  <a:pt x="1567637" y="188315"/>
                </a:lnTo>
                <a:close/>
              </a:path>
              <a:path w="2235200" h="376554">
                <a:moveTo>
                  <a:pt x="2234704" y="188315"/>
                </a:moveTo>
                <a:lnTo>
                  <a:pt x="2226932" y="121907"/>
                </a:lnTo>
                <a:lnTo>
                  <a:pt x="2203653" y="65976"/>
                </a:lnTo>
                <a:lnTo>
                  <a:pt x="2165870" y="24142"/>
                </a:lnTo>
                <a:lnTo>
                  <a:pt x="2114651" y="0"/>
                </a:lnTo>
                <a:lnTo>
                  <a:pt x="2109292" y="15278"/>
                </a:lnTo>
                <a:lnTo>
                  <a:pt x="2131072" y="24739"/>
                </a:lnTo>
                <a:lnTo>
                  <a:pt x="2149818" y="37833"/>
                </a:lnTo>
                <a:lnTo>
                  <a:pt x="2178151" y="74904"/>
                </a:lnTo>
                <a:lnTo>
                  <a:pt x="2194814" y="124942"/>
                </a:lnTo>
                <a:lnTo>
                  <a:pt x="2200376" y="186334"/>
                </a:lnTo>
                <a:lnTo>
                  <a:pt x="2198979" y="219532"/>
                </a:lnTo>
                <a:lnTo>
                  <a:pt x="2187816" y="276783"/>
                </a:lnTo>
                <a:lnTo>
                  <a:pt x="2165413" y="321500"/>
                </a:lnTo>
                <a:lnTo>
                  <a:pt x="2131326" y="351663"/>
                </a:lnTo>
                <a:lnTo>
                  <a:pt x="2109889" y="361149"/>
                </a:lnTo>
                <a:lnTo>
                  <a:pt x="2114651" y="376428"/>
                </a:lnTo>
                <a:lnTo>
                  <a:pt x="2165985" y="352348"/>
                </a:lnTo>
                <a:lnTo>
                  <a:pt x="2203742" y="310654"/>
                </a:lnTo>
                <a:lnTo>
                  <a:pt x="2226957" y="254825"/>
                </a:lnTo>
                <a:lnTo>
                  <a:pt x="2232761" y="222910"/>
                </a:lnTo>
                <a:lnTo>
                  <a:pt x="2234704" y="1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00215" y="1910588"/>
            <a:ext cx="4468495" cy="379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>
              <a:lnSpc>
                <a:spcPts val="283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64285">
              <a:lnSpc>
                <a:spcPts val="2830"/>
              </a:lnSpc>
            </a:pPr>
            <a:r>
              <a:rPr sz="2400" dirty="0">
                <a:latin typeface="Cambria Math"/>
                <a:cs typeface="Cambria Math"/>
              </a:rPr>
              <a:t>𝑦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367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(integer)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label</a:t>
            </a:r>
            <a:endParaRPr sz="2400">
              <a:latin typeface="Calibri"/>
              <a:cs typeface="Calibri"/>
            </a:endParaRPr>
          </a:p>
          <a:p>
            <a:pPr marL="377190">
              <a:lnSpc>
                <a:spcPct val="100000"/>
              </a:lnSpc>
              <a:spcBef>
                <a:spcPts val="2925"/>
              </a:spcBef>
            </a:pPr>
            <a:r>
              <a:rPr sz="2400" dirty="0">
                <a:latin typeface="Calibri"/>
                <a:cs typeface="Calibri"/>
              </a:rPr>
              <a:t>Loss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single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R="166370" algn="ctr">
              <a:lnSpc>
                <a:spcPct val="100000"/>
              </a:lnSpc>
              <a:spcBef>
                <a:spcPts val="760"/>
              </a:spcBef>
              <a:tabLst>
                <a:tab pos="516255" algn="l"/>
                <a:tab pos="920750" algn="l"/>
                <a:tab pos="1986280" algn="l"/>
              </a:tabLst>
            </a:pPr>
            <a:r>
              <a:rPr sz="3200" spc="-25" dirty="0">
                <a:latin typeface="Cambria Math"/>
                <a:cs typeface="Cambria Math"/>
              </a:rPr>
              <a:t>𝐿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85" dirty="0">
                <a:latin typeface="Cambria Math"/>
                <a:cs typeface="Cambria Math"/>
              </a:rPr>
              <a:t>𝑥</a:t>
            </a:r>
            <a:r>
              <a:rPr sz="3450" spc="127" baseline="-15700" dirty="0">
                <a:latin typeface="Cambria Math"/>
                <a:cs typeface="Cambria Math"/>
              </a:rPr>
              <a:t>𝑖</a:t>
            </a:r>
            <a:r>
              <a:rPr sz="3200" spc="85" dirty="0">
                <a:latin typeface="Cambria Math"/>
                <a:cs typeface="Cambria Math"/>
              </a:rPr>
              <a:t>,</a:t>
            </a:r>
            <a:r>
              <a:rPr sz="3200" spc="-15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𝑊</a:t>
            </a:r>
            <a:r>
              <a:rPr sz="3200" dirty="0">
                <a:latin typeface="Cambria Math"/>
                <a:cs typeface="Cambria Math"/>
              </a:rPr>
              <a:t>	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𝑦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endParaRPr sz="3450" baseline="-15700">
              <a:latin typeface="Cambria Math"/>
              <a:cs typeface="Cambria Math"/>
            </a:endParaRPr>
          </a:p>
          <a:p>
            <a:pPr marL="377190" marR="55880">
              <a:lnSpc>
                <a:spcPct val="100800"/>
              </a:lnSpc>
              <a:spcBef>
                <a:spcPts val="1090"/>
              </a:spcBef>
            </a:pPr>
            <a:r>
              <a:rPr sz="2400" dirty="0">
                <a:latin typeface="Calibri"/>
                <a:cs typeface="Calibri"/>
              </a:rPr>
              <a:t>Loss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dataset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average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spc="-40" dirty="0">
                <a:latin typeface="Calibri"/>
                <a:cs typeface="Calibri"/>
              </a:rPr>
              <a:t>per-</a:t>
            </a:r>
            <a:r>
              <a:rPr sz="2400" spc="-10" dirty="0">
                <a:latin typeface="Calibri"/>
                <a:cs typeface="Calibri"/>
              </a:rPr>
              <a:t>example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losses:</a:t>
            </a:r>
            <a:endParaRPr sz="2400">
              <a:latin typeface="Calibri"/>
              <a:cs typeface="Calibri"/>
            </a:endParaRPr>
          </a:p>
          <a:p>
            <a:pPr marR="167005" algn="ctr">
              <a:lnSpc>
                <a:spcPct val="100000"/>
              </a:lnSpc>
              <a:spcBef>
                <a:spcPts val="2850"/>
              </a:spcBef>
              <a:tabLst>
                <a:tab pos="2251710" algn="l"/>
                <a:tab pos="2656205" algn="l"/>
                <a:tab pos="3722370" algn="l"/>
              </a:tabLst>
            </a:pPr>
            <a:r>
              <a:rPr sz="3200" dirty="0">
                <a:latin typeface="Cambria Math"/>
                <a:cs typeface="Cambria Math"/>
              </a:rPr>
              <a:t>𝐿</a:t>
            </a:r>
            <a:r>
              <a:rPr sz="3200" spc="23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4800" baseline="-37326" dirty="0">
                <a:latin typeface="Cambria Math"/>
                <a:cs typeface="Cambria Math"/>
              </a:rPr>
              <a:t>𝑁</a:t>
            </a:r>
            <a:r>
              <a:rPr sz="4800" spc="-142" baseline="-37326" dirty="0">
                <a:latin typeface="Cambria Math"/>
                <a:cs typeface="Cambria Math"/>
              </a:rPr>
              <a:t> </a:t>
            </a:r>
            <a:r>
              <a:rPr sz="3200" spc="2870" dirty="0">
                <a:latin typeface="Cambria Math"/>
                <a:cs typeface="Cambria Math"/>
              </a:rPr>
              <a:t>*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𝐿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r>
              <a:rPr sz="3450" baseline="-15700" dirty="0">
                <a:latin typeface="Cambria Math"/>
                <a:cs typeface="Cambria Math"/>
              </a:rPr>
              <a:t>	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</a:t>
            </a:r>
            <a:r>
              <a:rPr sz="3200" spc="85" dirty="0">
                <a:latin typeface="Cambria Math"/>
                <a:cs typeface="Cambria Math"/>
              </a:rPr>
              <a:t>𝑥</a:t>
            </a:r>
            <a:r>
              <a:rPr sz="3450" spc="127" baseline="-15700" dirty="0">
                <a:latin typeface="Cambria Math"/>
                <a:cs typeface="Cambria Math"/>
              </a:rPr>
              <a:t>𝑖</a:t>
            </a:r>
            <a:r>
              <a:rPr sz="3200" spc="85" dirty="0">
                <a:latin typeface="Cambria Math"/>
                <a:cs typeface="Cambria Math"/>
              </a:rPr>
              <a:t>,</a:t>
            </a:r>
            <a:r>
              <a:rPr sz="3200" spc="-15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𝑊</a:t>
            </a:r>
            <a:r>
              <a:rPr sz="3200" dirty="0">
                <a:latin typeface="Cambria Math"/>
                <a:cs typeface="Cambria Math"/>
              </a:rPr>
              <a:t>	,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𝑦</a:t>
            </a:r>
            <a:r>
              <a:rPr sz="3450" spc="-37" baseline="-15700" dirty="0">
                <a:latin typeface="Cambria Math"/>
                <a:cs typeface="Cambria Math"/>
              </a:rPr>
              <a:t>𝑖</a:t>
            </a:r>
            <a:endParaRPr sz="3450" baseline="-157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17791" y="1175905"/>
            <a:ext cx="1819275" cy="473075"/>
          </a:xfrm>
          <a:custGeom>
            <a:avLst/>
            <a:gdLst/>
            <a:ahLst/>
            <a:cxnLst/>
            <a:rect l="l" t="t" r="r" b="b"/>
            <a:pathLst>
              <a:path w="1819275" h="473075">
                <a:moveTo>
                  <a:pt x="158254" y="0"/>
                </a:moveTo>
                <a:lnTo>
                  <a:pt x="151803" y="0"/>
                </a:lnTo>
                <a:lnTo>
                  <a:pt x="124485" y="2044"/>
                </a:lnTo>
                <a:lnTo>
                  <a:pt x="80899" y="15367"/>
                </a:lnTo>
                <a:lnTo>
                  <a:pt x="51968" y="41109"/>
                </a:lnTo>
                <a:lnTo>
                  <a:pt x="37617" y="79273"/>
                </a:lnTo>
                <a:lnTo>
                  <a:pt x="35725" y="103682"/>
                </a:lnTo>
                <a:lnTo>
                  <a:pt x="36080" y="114338"/>
                </a:lnTo>
                <a:lnTo>
                  <a:pt x="37172" y="125691"/>
                </a:lnTo>
                <a:lnTo>
                  <a:pt x="38989" y="137769"/>
                </a:lnTo>
                <a:lnTo>
                  <a:pt x="41541" y="150558"/>
                </a:lnTo>
                <a:lnTo>
                  <a:pt x="44081" y="162623"/>
                </a:lnTo>
                <a:lnTo>
                  <a:pt x="45847" y="172224"/>
                </a:lnTo>
                <a:lnTo>
                  <a:pt x="47002" y="180238"/>
                </a:lnTo>
                <a:lnTo>
                  <a:pt x="47371" y="185775"/>
                </a:lnTo>
                <a:lnTo>
                  <a:pt x="46634" y="193941"/>
                </a:lnTo>
                <a:lnTo>
                  <a:pt x="20802" y="221970"/>
                </a:lnTo>
                <a:lnTo>
                  <a:pt x="0" y="225221"/>
                </a:lnTo>
                <a:lnTo>
                  <a:pt x="0" y="245554"/>
                </a:lnTo>
                <a:lnTo>
                  <a:pt x="40741" y="262890"/>
                </a:lnTo>
                <a:lnTo>
                  <a:pt x="47371" y="285000"/>
                </a:lnTo>
                <a:lnTo>
                  <a:pt x="47002" y="290563"/>
                </a:lnTo>
                <a:lnTo>
                  <a:pt x="45910" y="298272"/>
                </a:lnTo>
                <a:lnTo>
                  <a:pt x="44081" y="308165"/>
                </a:lnTo>
                <a:lnTo>
                  <a:pt x="41541" y="320217"/>
                </a:lnTo>
                <a:lnTo>
                  <a:pt x="38989" y="333019"/>
                </a:lnTo>
                <a:lnTo>
                  <a:pt x="37172" y="345097"/>
                </a:lnTo>
                <a:lnTo>
                  <a:pt x="36080" y="356463"/>
                </a:lnTo>
                <a:lnTo>
                  <a:pt x="35725" y="367106"/>
                </a:lnTo>
                <a:lnTo>
                  <a:pt x="37528" y="392150"/>
                </a:lnTo>
                <a:lnTo>
                  <a:pt x="51968" y="431774"/>
                </a:lnTo>
                <a:lnTo>
                  <a:pt x="80899" y="457657"/>
                </a:lnTo>
                <a:lnTo>
                  <a:pt x="124485" y="470992"/>
                </a:lnTo>
                <a:lnTo>
                  <a:pt x="151803" y="473024"/>
                </a:lnTo>
                <a:lnTo>
                  <a:pt x="158254" y="473024"/>
                </a:lnTo>
                <a:lnTo>
                  <a:pt x="158254" y="454164"/>
                </a:lnTo>
                <a:lnTo>
                  <a:pt x="154533" y="454164"/>
                </a:lnTo>
                <a:lnTo>
                  <a:pt x="137515" y="452996"/>
                </a:lnTo>
                <a:lnTo>
                  <a:pt x="98221" y="435444"/>
                </a:lnTo>
                <a:lnTo>
                  <a:pt x="79159" y="392493"/>
                </a:lnTo>
                <a:lnTo>
                  <a:pt x="77889" y="371563"/>
                </a:lnTo>
                <a:lnTo>
                  <a:pt x="78193" y="362381"/>
                </a:lnTo>
                <a:lnTo>
                  <a:pt x="79121" y="352171"/>
                </a:lnTo>
                <a:lnTo>
                  <a:pt x="80670" y="340931"/>
                </a:lnTo>
                <a:lnTo>
                  <a:pt x="82842" y="328650"/>
                </a:lnTo>
                <a:lnTo>
                  <a:pt x="85013" y="316801"/>
                </a:lnTo>
                <a:lnTo>
                  <a:pt x="86563" y="306768"/>
                </a:lnTo>
                <a:lnTo>
                  <a:pt x="87490" y="298564"/>
                </a:lnTo>
                <a:lnTo>
                  <a:pt x="87807" y="292188"/>
                </a:lnTo>
                <a:lnTo>
                  <a:pt x="87033" y="282130"/>
                </a:lnTo>
                <a:lnTo>
                  <a:pt x="61823" y="245846"/>
                </a:lnTo>
                <a:lnTo>
                  <a:pt x="45885" y="237617"/>
                </a:lnTo>
                <a:lnTo>
                  <a:pt x="45885" y="233159"/>
                </a:lnTo>
                <a:lnTo>
                  <a:pt x="80835" y="205968"/>
                </a:lnTo>
                <a:lnTo>
                  <a:pt x="87680" y="180238"/>
                </a:lnTo>
                <a:lnTo>
                  <a:pt x="87807" y="178587"/>
                </a:lnTo>
                <a:lnTo>
                  <a:pt x="87503" y="172516"/>
                </a:lnTo>
                <a:lnTo>
                  <a:pt x="87490" y="172224"/>
                </a:lnTo>
                <a:lnTo>
                  <a:pt x="86563" y="164020"/>
                </a:lnTo>
                <a:lnTo>
                  <a:pt x="85013" y="153987"/>
                </a:lnTo>
                <a:lnTo>
                  <a:pt x="82842" y="142125"/>
                </a:lnTo>
                <a:lnTo>
                  <a:pt x="80670" y="129870"/>
                </a:lnTo>
                <a:lnTo>
                  <a:pt x="79121" y="118630"/>
                </a:lnTo>
                <a:lnTo>
                  <a:pt x="78193" y="108419"/>
                </a:lnTo>
                <a:lnTo>
                  <a:pt x="77889" y="99212"/>
                </a:lnTo>
                <a:lnTo>
                  <a:pt x="79133" y="79616"/>
                </a:lnTo>
                <a:lnTo>
                  <a:pt x="98221" y="37579"/>
                </a:lnTo>
                <a:lnTo>
                  <a:pt x="137515" y="20027"/>
                </a:lnTo>
                <a:lnTo>
                  <a:pt x="154533" y="18846"/>
                </a:lnTo>
                <a:lnTo>
                  <a:pt x="158254" y="18846"/>
                </a:lnTo>
                <a:lnTo>
                  <a:pt x="158254" y="0"/>
                </a:lnTo>
                <a:close/>
              </a:path>
              <a:path w="1819275" h="473075">
                <a:moveTo>
                  <a:pt x="374573" y="20345"/>
                </a:moveTo>
                <a:lnTo>
                  <a:pt x="367880" y="1244"/>
                </a:lnTo>
                <a:lnTo>
                  <a:pt x="333756" y="13563"/>
                </a:lnTo>
                <a:lnTo>
                  <a:pt x="303847" y="31419"/>
                </a:lnTo>
                <a:lnTo>
                  <a:pt x="256628" y="83718"/>
                </a:lnTo>
                <a:lnTo>
                  <a:pt x="227507" y="153644"/>
                </a:lnTo>
                <a:lnTo>
                  <a:pt x="220230" y="193509"/>
                </a:lnTo>
                <a:lnTo>
                  <a:pt x="217805" y="236639"/>
                </a:lnTo>
                <a:lnTo>
                  <a:pt x="220218" y="279869"/>
                </a:lnTo>
                <a:lnTo>
                  <a:pt x="227469" y="319773"/>
                </a:lnTo>
                <a:lnTo>
                  <a:pt x="239572" y="356336"/>
                </a:lnTo>
                <a:lnTo>
                  <a:pt x="277964" y="418376"/>
                </a:lnTo>
                <a:lnTo>
                  <a:pt x="333654" y="459486"/>
                </a:lnTo>
                <a:lnTo>
                  <a:pt x="367880" y="471779"/>
                </a:lnTo>
                <a:lnTo>
                  <a:pt x="373824" y="452691"/>
                </a:lnTo>
                <a:lnTo>
                  <a:pt x="347002" y="440817"/>
                </a:lnTo>
                <a:lnTo>
                  <a:pt x="323862" y="424294"/>
                </a:lnTo>
                <a:lnTo>
                  <a:pt x="288620" y="377278"/>
                </a:lnTo>
                <a:lnTo>
                  <a:pt x="267690" y="313347"/>
                </a:lnTo>
                <a:lnTo>
                  <a:pt x="260819" y="236639"/>
                </a:lnTo>
                <a:lnTo>
                  <a:pt x="260718" y="234162"/>
                </a:lnTo>
                <a:lnTo>
                  <a:pt x="262458" y="194017"/>
                </a:lnTo>
                <a:lnTo>
                  <a:pt x="276402" y="124383"/>
                </a:lnTo>
                <a:lnTo>
                  <a:pt x="304457" y="69443"/>
                </a:lnTo>
                <a:lnTo>
                  <a:pt x="347433" y="32169"/>
                </a:lnTo>
                <a:lnTo>
                  <a:pt x="374573" y="20345"/>
                </a:lnTo>
                <a:close/>
              </a:path>
              <a:path w="1819275" h="473075">
                <a:moveTo>
                  <a:pt x="1601216" y="236639"/>
                </a:moveTo>
                <a:lnTo>
                  <a:pt x="1598815" y="194017"/>
                </a:lnTo>
                <a:lnTo>
                  <a:pt x="1598790" y="193509"/>
                </a:lnTo>
                <a:lnTo>
                  <a:pt x="1591513" y="153644"/>
                </a:lnTo>
                <a:lnTo>
                  <a:pt x="1579384" y="117043"/>
                </a:lnTo>
                <a:lnTo>
                  <a:pt x="1540891" y="54800"/>
                </a:lnTo>
                <a:lnTo>
                  <a:pt x="1485265" y="13563"/>
                </a:lnTo>
                <a:lnTo>
                  <a:pt x="1451152" y="1244"/>
                </a:lnTo>
                <a:lnTo>
                  <a:pt x="1444459" y="20345"/>
                </a:lnTo>
                <a:lnTo>
                  <a:pt x="1471688" y="32169"/>
                </a:lnTo>
                <a:lnTo>
                  <a:pt x="1495120" y="48526"/>
                </a:lnTo>
                <a:lnTo>
                  <a:pt x="1530527" y="94881"/>
                </a:lnTo>
                <a:lnTo>
                  <a:pt x="1551355" y="157416"/>
                </a:lnTo>
                <a:lnTo>
                  <a:pt x="1556499" y="193509"/>
                </a:lnTo>
                <a:lnTo>
                  <a:pt x="1556575" y="194017"/>
                </a:lnTo>
                <a:lnTo>
                  <a:pt x="1558315" y="234162"/>
                </a:lnTo>
                <a:lnTo>
                  <a:pt x="1556562" y="275666"/>
                </a:lnTo>
                <a:lnTo>
                  <a:pt x="1542605" y="347218"/>
                </a:lnTo>
                <a:lnTo>
                  <a:pt x="1514602" y="403110"/>
                </a:lnTo>
                <a:lnTo>
                  <a:pt x="1472006" y="440817"/>
                </a:lnTo>
                <a:lnTo>
                  <a:pt x="1445196" y="452691"/>
                </a:lnTo>
                <a:lnTo>
                  <a:pt x="1451152" y="471779"/>
                </a:lnTo>
                <a:lnTo>
                  <a:pt x="1515325" y="441680"/>
                </a:lnTo>
                <a:lnTo>
                  <a:pt x="1562531" y="389559"/>
                </a:lnTo>
                <a:lnTo>
                  <a:pt x="1591538" y="319773"/>
                </a:lnTo>
                <a:lnTo>
                  <a:pt x="1598790" y="279869"/>
                </a:lnTo>
                <a:lnTo>
                  <a:pt x="1601216" y="236639"/>
                </a:lnTo>
                <a:close/>
              </a:path>
              <a:path w="1819275" h="473075">
                <a:moveTo>
                  <a:pt x="1818982" y="225463"/>
                </a:moveTo>
                <a:lnTo>
                  <a:pt x="1778228" y="208153"/>
                </a:lnTo>
                <a:lnTo>
                  <a:pt x="1771611" y="186029"/>
                </a:lnTo>
                <a:lnTo>
                  <a:pt x="1771967" y="180479"/>
                </a:lnTo>
                <a:lnTo>
                  <a:pt x="1773059" y="172770"/>
                </a:lnTo>
                <a:lnTo>
                  <a:pt x="1774888" y="162877"/>
                </a:lnTo>
                <a:lnTo>
                  <a:pt x="1777441" y="150812"/>
                </a:lnTo>
                <a:lnTo>
                  <a:pt x="1779981" y="138023"/>
                </a:lnTo>
                <a:lnTo>
                  <a:pt x="1781810" y="125945"/>
                </a:lnTo>
                <a:lnTo>
                  <a:pt x="1782902" y="114579"/>
                </a:lnTo>
                <a:lnTo>
                  <a:pt x="1783270" y="103924"/>
                </a:lnTo>
                <a:lnTo>
                  <a:pt x="1781454" y="79756"/>
                </a:lnTo>
                <a:lnTo>
                  <a:pt x="1767001" y="41122"/>
                </a:lnTo>
                <a:lnTo>
                  <a:pt x="1738083" y="15367"/>
                </a:lnTo>
                <a:lnTo>
                  <a:pt x="1694484" y="2044"/>
                </a:lnTo>
                <a:lnTo>
                  <a:pt x="1667179" y="0"/>
                </a:lnTo>
                <a:lnTo>
                  <a:pt x="1660728" y="0"/>
                </a:lnTo>
                <a:lnTo>
                  <a:pt x="1660728" y="18846"/>
                </a:lnTo>
                <a:lnTo>
                  <a:pt x="1664449" y="18846"/>
                </a:lnTo>
                <a:lnTo>
                  <a:pt x="1681454" y="20027"/>
                </a:lnTo>
                <a:lnTo>
                  <a:pt x="1720761" y="37579"/>
                </a:lnTo>
                <a:lnTo>
                  <a:pt x="1739823" y="79413"/>
                </a:lnTo>
                <a:lnTo>
                  <a:pt x="1741106" y="99466"/>
                </a:lnTo>
                <a:lnTo>
                  <a:pt x="1740789" y="108661"/>
                </a:lnTo>
                <a:lnTo>
                  <a:pt x="1739861" y="118872"/>
                </a:lnTo>
                <a:lnTo>
                  <a:pt x="1738299" y="130111"/>
                </a:lnTo>
                <a:lnTo>
                  <a:pt x="1736140" y="142367"/>
                </a:lnTo>
                <a:lnTo>
                  <a:pt x="1733956" y="154241"/>
                </a:lnTo>
                <a:lnTo>
                  <a:pt x="1732407" y="164274"/>
                </a:lnTo>
                <a:lnTo>
                  <a:pt x="1731479" y="172478"/>
                </a:lnTo>
                <a:lnTo>
                  <a:pt x="1731175" y="178841"/>
                </a:lnTo>
                <a:lnTo>
                  <a:pt x="1731949" y="188912"/>
                </a:lnTo>
                <a:lnTo>
                  <a:pt x="1757159" y="225196"/>
                </a:lnTo>
                <a:lnTo>
                  <a:pt x="1773097" y="233400"/>
                </a:lnTo>
                <a:lnTo>
                  <a:pt x="1773097" y="237871"/>
                </a:lnTo>
                <a:lnTo>
                  <a:pt x="1738147" y="265074"/>
                </a:lnTo>
                <a:lnTo>
                  <a:pt x="1731175" y="292442"/>
                </a:lnTo>
                <a:lnTo>
                  <a:pt x="1731467" y="298526"/>
                </a:lnTo>
                <a:lnTo>
                  <a:pt x="1731479" y="298818"/>
                </a:lnTo>
                <a:lnTo>
                  <a:pt x="1732407" y="307022"/>
                </a:lnTo>
                <a:lnTo>
                  <a:pt x="1733956" y="317055"/>
                </a:lnTo>
                <a:lnTo>
                  <a:pt x="1736140" y="328904"/>
                </a:lnTo>
                <a:lnTo>
                  <a:pt x="1738299" y="341172"/>
                </a:lnTo>
                <a:lnTo>
                  <a:pt x="1739861" y="352412"/>
                </a:lnTo>
                <a:lnTo>
                  <a:pt x="1740789" y="362623"/>
                </a:lnTo>
                <a:lnTo>
                  <a:pt x="1741106" y="371817"/>
                </a:lnTo>
                <a:lnTo>
                  <a:pt x="1739849" y="392290"/>
                </a:lnTo>
                <a:lnTo>
                  <a:pt x="1720761" y="435444"/>
                </a:lnTo>
                <a:lnTo>
                  <a:pt x="1681454" y="452996"/>
                </a:lnTo>
                <a:lnTo>
                  <a:pt x="1664449" y="454164"/>
                </a:lnTo>
                <a:lnTo>
                  <a:pt x="1660728" y="454164"/>
                </a:lnTo>
                <a:lnTo>
                  <a:pt x="1660728" y="473024"/>
                </a:lnTo>
                <a:lnTo>
                  <a:pt x="1667179" y="473024"/>
                </a:lnTo>
                <a:lnTo>
                  <a:pt x="1694484" y="470992"/>
                </a:lnTo>
                <a:lnTo>
                  <a:pt x="1738083" y="457657"/>
                </a:lnTo>
                <a:lnTo>
                  <a:pt x="1767001" y="431800"/>
                </a:lnTo>
                <a:lnTo>
                  <a:pt x="1781365" y="392633"/>
                </a:lnTo>
                <a:lnTo>
                  <a:pt x="1781454" y="392290"/>
                </a:lnTo>
                <a:lnTo>
                  <a:pt x="1783270" y="367347"/>
                </a:lnTo>
                <a:lnTo>
                  <a:pt x="1782902" y="356704"/>
                </a:lnTo>
                <a:lnTo>
                  <a:pt x="1781810" y="345338"/>
                </a:lnTo>
                <a:lnTo>
                  <a:pt x="1779981" y="333273"/>
                </a:lnTo>
                <a:lnTo>
                  <a:pt x="1777441" y="320471"/>
                </a:lnTo>
                <a:lnTo>
                  <a:pt x="1774888" y="308419"/>
                </a:lnTo>
                <a:lnTo>
                  <a:pt x="1773123" y="298818"/>
                </a:lnTo>
                <a:lnTo>
                  <a:pt x="1771967" y="290804"/>
                </a:lnTo>
                <a:lnTo>
                  <a:pt x="1771611" y="285242"/>
                </a:lnTo>
                <a:lnTo>
                  <a:pt x="1772335" y="277088"/>
                </a:lnTo>
                <a:lnTo>
                  <a:pt x="1798180" y="249072"/>
                </a:lnTo>
                <a:lnTo>
                  <a:pt x="1818982" y="245808"/>
                </a:lnTo>
                <a:lnTo>
                  <a:pt x="1818982" y="225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63675" y="1036827"/>
            <a:ext cx="1092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0" spc="100" dirty="0">
                <a:latin typeface="Cambria Math"/>
                <a:cs typeface="Cambria Math"/>
              </a:rPr>
              <a:t>𝑥</a:t>
            </a:r>
            <a:r>
              <a:rPr sz="4350" spc="150" baseline="-15325" dirty="0">
                <a:latin typeface="Cambria Math"/>
                <a:cs typeface="Cambria Math"/>
              </a:rPr>
              <a:t>𝑖</a:t>
            </a:r>
            <a:r>
              <a:rPr sz="4000" spc="100" dirty="0">
                <a:latin typeface="Cambria Math"/>
                <a:cs typeface="Cambria Math"/>
              </a:rPr>
              <a:t>,</a:t>
            </a:r>
            <a:r>
              <a:rPr sz="4000" spc="-210" dirty="0">
                <a:latin typeface="Cambria Math"/>
                <a:cs typeface="Cambria Math"/>
              </a:rPr>
              <a:t> </a:t>
            </a:r>
            <a:r>
              <a:rPr sz="4000" spc="-25" dirty="0">
                <a:latin typeface="Cambria Math"/>
                <a:cs typeface="Cambria Math"/>
              </a:rPr>
              <a:t>𝑦</a:t>
            </a:r>
            <a:r>
              <a:rPr sz="4350" spc="-37" baseline="-15325" dirty="0">
                <a:latin typeface="Cambria Math"/>
                <a:cs typeface="Cambria Math"/>
              </a:rPr>
              <a:t>𝑖</a:t>
            </a:r>
            <a:endParaRPr sz="4350" baseline="-15325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9147670" y="1301497"/>
            <a:ext cx="6515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>
                <a:latin typeface="Cambria Math"/>
                <a:cs typeface="Cambria Math"/>
              </a:rPr>
              <a:t>𝑖=1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4921" y="296197"/>
            <a:ext cx="3486785" cy="114046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dataset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examples</a:t>
            </a:r>
            <a:endParaRPr sz="2400">
              <a:latin typeface="Calibri"/>
              <a:cs typeface="Calibri"/>
            </a:endParaRPr>
          </a:p>
          <a:p>
            <a:pPr marR="704215" algn="r">
              <a:lnSpc>
                <a:spcPct val="100000"/>
              </a:lnSpc>
              <a:spcBef>
                <a:spcPts val="1325"/>
              </a:spcBef>
            </a:pPr>
            <a:r>
              <a:rPr sz="2900" spc="10" dirty="0">
                <a:latin typeface="Cambria Math"/>
                <a:cs typeface="Cambria Math"/>
              </a:rPr>
              <a:t>𝑁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  <a:p>
            <a:pPr marL="2348865">
              <a:lnSpc>
                <a:spcPct val="100000"/>
              </a:lnSpc>
              <a:spcBef>
                <a:spcPts val="96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239" y="2975355"/>
            <a:ext cx="2248535" cy="24307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610"/>
              </a:spcBef>
              <a:tabLst>
                <a:tab pos="1585595" algn="l"/>
              </a:tabLst>
            </a:pPr>
            <a:r>
              <a:rPr sz="4000" spc="-25" dirty="0">
                <a:latin typeface="Calibri"/>
                <a:cs typeface="Calibri"/>
              </a:rPr>
              <a:t>cat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515"/>
              </a:spcBef>
              <a:tabLst>
                <a:tab pos="1588770" algn="l"/>
              </a:tabLst>
            </a:pPr>
            <a:r>
              <a:rPr sz="4000" spc="-25" dirty="0">
                <a:latin typeface="Calibri"/>
                <a:cs typeface="Calibri"/>
              </a:rPr>
              <a:t>car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432560" algn="l"/>
              </a:tabLst>
            </a:pPr>
            <a:r>
              <a:rPr sz="4000" spc="-20" dirty="0">
                <a:latin typeface="Calibri"/>
                <a:cs typeface="Calibri"/>
              </a:rPr>
              <a:t>frog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239" y="2975355"/>
            <a:ext cx="2248535" cy="24307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610"/>
              </a:spcBef>
              <a:tabLst>
                <a:tab pos="1585595" algn="l"/>
              </a:tabLst>
            </a:pPr>
            <a:r>
              <a:rPr sz="4000" spc="-25" dirty="0">
                <a:latin typeface="Calibri"/>
                <a:cs typeface="Calibri"/>
              </a:rPr>
              <a:t>cat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515"/>
              </a:spcBef>
              <a:tabLst>
                <a:tab pos="1588770" algn="l"/>
              </a:tabLst>
            </a:pPr>
            <a:r>
              <a:rPr sz="4000" spc="-25" dirty="0">
                <a:latin typeface="Calibri"/>
                <a:cs typeface="Calibri"/>
              </a:rPr>
              <a:t>car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432560" algn="l"/>
              </a:tabLst>
            </a:pPr>
            <a:r>
              <a:rPr sz="4000" spc="-20" dirty="0">
                <a:latin typeface="Calibri"/>
                <a:cs typeface="Calibri"/>
              </a:rPr>
              <a:t>frog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9559" y="1784667"/>
            <a:ext cx="1335405" cy="423545"/>
          </a:xfrm>
          <a:custGeom>
            <a:avLst/>
            <a:gdLst/>
            <a:ahLst/>
            <a:cxnLst/>
            <a:rect l="l" t="t" r="r" b="b"/>
            <a:pathLst>
              <a:path w="1335404" h="423544">
                <a:moveTo>
                  <a:pt x="1199997" y="0"/>
                </a:moveTo>
                <a:lnTo>
                  <a:pt x="1193965" y="17195"/>
                </a:lnTo>
                <a:lnTo>
                  <a:pt x="1218482" y="27832"/>
                </a:lnTo>
                <a:lnTo>
                  <a:pt x="1239567" y="42559"/>
                </a:lnTo>
                <a:lnTo>
                  <a:pt x="1271435" y="84277"/>
                </a:lnTo>
                <a:lnTo>
                  <a:pt x="1290191" y="140560"/>
                </a:lnTo>
                <a:lnTo>
                  <a:pt x="1296441" y="209626"/>
                </a:lnTo>
                <a:lnTo>
                  <a:pt x="1294871" y="246980"/>
                </a:lnTo>
                <a:lnTo>
                  <a:pt x="1282312" y="311388"/>
                </a:lnTo>
                <a:lnTo>
                  <a:pt x="1257112" y="361685"/>
                </a:lnTo>
                <a:lnTo>
                  <a:pt x="1218769" y="395619"/>
                </a:lnTo>
                <a:lnTo>
                  <a:pt x="1194638" y="406311"/>
                </a:lnTo>
                <a:lnTo>
                  <a:pt x="1199997" y="423494"/>
                </a:lnTo>
                <a:lnTo>
                  <a:pt x="1257766" y="396398"/>
                </a:lnTo>
                <a:lnTo>
                  <a:pt x="1300238" y="349491"/>
                </a:lnTo>
                <a:lnTo>
                  <a:pt x="1326356" y="286677"/>
                </a:lnTo>
                <a:lnTo>
                  <a:pt x="1335062" y="211861"/>
                </a:lnTo>
                <a:lnTo>
                  <a:pt x="1332904" y="173495"/>
                </a:lnTo>
                <a:lnTo>
                  <a:pt x="1332878" y="173040"/>
                </a:lnTo>
                <a:lnTo>
                  <a:pt x="1315409" y="104222"/>
                </a:lnTo>
                <a:lnTo>
                  <a:pt x="1280764" y="48204"/>
                </a:lnTo>
                <a:lnTo>
                  <a:pt x="1230701" y="11089"/>
                </a:lnTo>
                <a:lnTo>
                  <a:pt x="1199997" y="0"/>
                </a:lnTo>
                <a:close/>
              </a:path>
              <a:path w="1335404" h="423544">
                <a:moveTo>
                  <a:pt x="135051" y="0"/>
                </a:moveTo>
                <a:lnTo>
                  <a:pt x="77431" y="27157"/>
                </a:lnTo>
                <a:lnTo>
                  <a:pt x="34937" y="74231"/>
                </a:lnTo>
                <a:lnTo>
                  <a:pt x="8734" y="137160"/>
                </a:lnTo>
                <a:lnTo>
                  <a:pt x="125" y="209626"/>
                </a:lnTo>
                <a:lnTo>
                  <a:pt x="0" y="211861"/>
                </a:lnTo>
                <a:lnTo>
                  <a:pt x="2176" y="250768"/>
                </a:lnTo>
                <a:lnTo>
                  <a:pt x="19588" y="319585"/>
                </a:lnTo>
                <a:lnTo>
                  <a:pt x="54147" y="375420"/>
                </a:lnTo>
                <a:lnTo>
                  <a:pt x="104262" y="412424"/>
                </a:lnTo>
                <a:lnTo>
                  <a:pt x="135051" y="423494"/>
                </a:lnTo>
                <a:lnTo>
                  <a:pt x="140411" y="406311"/>
                </a:lnTo>
                <a:lnTo>
                  <a:pt x="116279" y="395619"/>
                </a:lnTo>
                <a:lnTo>
                  <a:pt x="95454" y="380744"/>
                </a:lnTo>
                <a:lnTo>
                  <a:pt x="63728" y="338442"/>
                </a:lnTo>
                <a:lnTo>
                  <a:pt x="44897" y="280901"/>
                </a:lnTo>
                <a:lnTo>
                  <a:pt x="38714" y="211861"/>
                </a:lnTo>
                <a:lnTo>
                  <a:pt x="38620" y="209626"/>
                </a:lnTo>
                <a:lnTo>
                  <a:pt x="40189" y="173495"/>
                </a:lnTo>
                <a:lnTo>
                  <a:pt x="52743" y="110820"/>
                </a:lnTo>
                <a:lnTo>
                  <a:pt x="77979" y="61374"/>
                </a:lnTo>
                <a:lnTo>
                  <a:pt x="116660" y="27832"/>
                </a:lnTo>
                <a:lnTo>
                  <a:pt x="141084" y="17195"/>
                </a:lnTo>
                <a:lnTo>
                  <a:pt x="1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2158" y="1865680"/>
            <a:ext cx="2052320" cy="282575"/>
          </a:xfrm>
          <a:custGeom>
            <a:avLst/>
            <a:gdLst/>
            <a:ahLst/>
            <a:cxnLst/>
            <a:rect l="l" t="t" r="r" b="b"/>
            <a:pathLst>
              <a:path w="2052320" h="282575">
                <a:moveTo>
                  <a:pt x="1962251" y="0"/>
                </a:moveTo>
                <a:lnTo>
                  <a:pt x="1958225" y="11455"/>
                </a:lnTo>
                <a:lnTo>
                  <a:pt x="1974570" y="18551"/>
                </a:lnTo>
                <a:lnTo>
                  <a:pt x="1988627" y="28371"/>
                </a:lnTo>
                <a:lnTo>
                  <a:pt x="2017168" y="73880"/>
                </a:lnTo>
                <a:lnTo>
                  <a:pt x="2025454" y="115355"/>
                </a:lnTo>
                <a:lnTo>
                  <a:pt x="2025498" y="115661"/>
                </a:lnTo>
                <a:lnTo>
                  <a:pt x="2025493" y="164649"/>
                </a:lnTo>
                <a:lnTo>
                  <a:pt x="2017125" y="207587"/>
                </a:lnTo>
                <a:lnTo>
                  <a:pt x="1988645" y="253823"/>
                </a:lnTo>
                <a:lnTo>
                  <a:pt x="1958670" y="270865"/>
                </a:lnTo>
                <a:lnTo>
                  <a:pt x="1962251" y="282321"/>
                </a:lnTo>
                <a:lnTo>
                  <a:pt x="2000759" y="264263"/>
                </a:lnTo>
                <a:lnTo>
                  <a:pt x="2029066" y="232994"/>
                </a:lnTo>
                <a:lnTo>
                  <a:pt x="2046485" y="191111"/>
                </a:lnTo>
                <a:lnTo>
                  <a:pt x="2052294" y="141236"/>
                </a:lnTo>
                <a:lnTo>
                  <a:pt x="2050854" y="115661"/>
                </a:lnTo>
                <a:lnTo>
                  <a:pt x="2050837" y="115355"/>
                </a:lnTo>
                <a:lnTo>
                  <a:pt x="2039189" y="69474"/>
                </a:lnTo>
                <a:lnTo>
                  <a:pt x="2016094" y="32127"/>
                </a:lnTo>
                <a:lnTo>
                  <a:pt x="1982718" y="7386"/>
                </a:lnTo>
                <a:lnTo>
                  <a:pt x="1962251" y="0"/>
                </a:lnTo>
                <a:close/>
              </a:path>
              <a:path w="2052320" h="282575">
                <a:moveTo>
                  <a:pt x="90042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6" y="91433"/>
                </a:lnTo>
                <a:lnTo>
                  <a:pt x="83" y="139750"/>
                </a:lnTo>
                <a:lnTo>
                  <a:pt x="0" y="141236"/>
                </a:lnTo>
                <a:lnTo>
                  <a:pt x="5808" y="191111"/>
                </a:lnTo>
                <a:lnTo>
                  <a:pt x="23228" y="232994"/>
                </a:lnTo>
                <a:lnTo>
                  <a:pt x="51535" y="264263"/>
                </a:lnTo>
                <a:lnTo>
                  <a:pt x="90042" y="282321"/>
                </a:lnTo>
                <a:lnTo>
                  <a:pt x="93624" y="270865"/>
                </a:lnTo>
                <a:lnTo>
                  <a:pt x="77534" y="263738"/>
                </a:lnTo>
                <a:lnTo>
                  <a:pt x="63649" y="253823"/>
                </a:lnTo>
                <a:lnTo>
                  <a:pt x="35169" y="207587"/>
                </a:lnTo>
                <a:lnTo>
                  <a:pt x="26801" y="164649"/>
                </a:lnTo>
                <a:lnTo>
                  <a:pt x="25817" y="141236"/>
                </a:lnTo>
                <a:lnTo>
                  <a:pt x="25755" y="139750"/>
                </a:lnTo>
                <a:lnTo>
                  <a:pt x="29938" y="93705"/>
                </a:lnTo>
                <a:lnTo>
                  <a:pt x="42494" y="56184"/>
                </a:lnTo>
                <a:lnTo>
                  <a:pt x="77786" y="18551"/>
                </a:lnTo>
                <a:lnTo>
                  <a:pt x="94068" y="11455"/>
                </a:lnTo>
                <a:lnTo>
                  <a:pt x="90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40932" y="1776476"/>
            <a:ext cx="269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60680" algn="l"/>
                <a:tab pos="242443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𝑥</a:t>
            </a:r>
            <a:r>
              <a:rPr sz="2700" spc="-37" baseline="-15432" dirty="0">
                <a:latin typeface="Cambria Math"/>
                <a:cs typeface="Cambria Math"/>
              </a:rPr>
              <a:t>𝑖</a:t>
            </a:r>
            <a:r>
              <a:rPr sz="2700" baseline="-15432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80322" y="1992274"/>
            <a:ext cx="1346200" cy="431800"/>
          </a:xfrm>
          <a:custGeom>
            <a:avLst/>
            <a:gdLst/>
            <a:ahLst/>
            <a:cxnLst/>
            <a:rect l="l" t="t" r="r" b="b"/>
            <a:pathLst>
              <a:path w="1346200" h="431800">
                <a:moveTo>
                  <a:pt x="965581" y="75311"/>
                </a:moveTo>
                <a:lnTo>
                  <a:pt x="961859" y="63106"/>
                </a:lnTo>
                <a:lnTo>
                  <a:pt x="939965" y="71640"/>
                </a:lnTo>
                <a:lnTo>
                  <a:pt x="920737" y="85026"/>
                </a:lnTo>
                <a:lnTo>
                  <a:pt x="890270" y="126352"/>
                </a:lnTo>
                <a:lnTo>
                  <a:pt x="871397" y="182092"/>
                </a:lnTo>
                <a:lnTo>
                  <a:pt x="865111" y="247205"/>
                </a:lnTo>
                <a:lnTo>
                  <a:pt x="866622" y="279628"/>
                </a:lnTo>
                <a:lnTo>
                  <a:pt x="866673" y="280936"/>
                </a:lnTo>
                <a:lnTo>
                  <a:pt x="879259" y="341363"/>
                </a:lnTo>
                <a:lnTo>
                  <a:pt x="904163" y="391160"/>
                </a:lnTo>
                <a:lnTo>
                  <a:pt x="939965" y="422783"/>
                </a:lnTo>
                <a:lnTo>
                  <a:pt x="961859" y="431304"/>
                </a:lnTo>
                <a:lnTo>
                  <a:pt x="965581" y="419100"/>
                </a:lnTo>
                <a:lnTo>
                  <a:pt x="948651" y="410337"/>
                </a:lnTo>
                <a:lnTo>
                  <a:pt x="933919" y="397586"/>
                </a:lnTo>
                <a:lnTo>
                  <a:pt x="911034" y="360095"/>
                </a:lnTo>
                <a:lnTo>
                  <a:pt x="897128" y="309181"/>
                </a:lnTo>
                <a:lnTo>
                  <a:pt x="892505" y="247357"/>
                </a:lnTo>
                <a:lnTo>
                  <a:pt x="893660" y="215023"/>
                </a:lnTo>
                <a:lnTo>
                  <a:pt x="902919" y="158534"/>
                </a:lnTo>
                <a:lnTo>
                  <a:pt x="921385" y="113626"/>
                </a:lnTo>
                <a:lnTo>
                  <a:pt x="948651" y="84086"/>
                </a:lnTo>
                <a:lnTo>
                  <a:pt x="965581" y="75311"/>
                </a:lnTo>
                <a:close/>
              </a:path>
              <a:path w="1346200" h="431800">
                <a:moveTo>
                  <a:pt x="1317142" y="247205"/>
                </a:moveTo>
                <a:lnTo>
                  <a:pt x="1315631" y="215023"/>
                </a:lnTo>
                <a:lnTo>
                  <a:pt x="1315567" y="213487"/>
                </a:lnTo>
                <a:lnTo>
                  <a:pt x="1310843" y="182092"/>
                </a:lnTo>
                <a:lnTo>
                  <a:pt x="1291983" y="126352"/>
                </a:lnTo>
                <a:lnTo>
                  <a:pt x="1261503" y="85026"/>
                </a:lnTo>
                <a:lnTo>
                  <a:pt x="1220406" y="63106"/>
                </a:lnTo>
                <a:lnTo>
                  <a:pt x="1216685" y="75311"/>
                </a:lnTo>
                <a:lnTo>
                  <a:pt x="1233589" y="84086"/>
                </a:lnTo>
                <a:lnTo>
                  <a:pt x="1248321" y="96862"/>
                </a:lnTo>
                <a:lnTo>
                  <a:pt x="1271231" y="134391"/>
                </a:lnTo>
                <a:lnTo>
                  <a:pt x="1285113" y="185407"/>
                </a:lnTo>
                <a:lnTo>
                  <a:pt x="1289748" y="247205"/>
                </a:lnTo>
                <a:lnTo>
                  <a:pt x="1288592" y="279628"/>
                </a:lnTo>
                <a:lnTo>
                  <a:pt x="1279334" y="336003"/>
                </a:lnTo>
                <a:lnTo>
                  <a:pt x="1260868" y="380834"/>
                </a:lnTo>
                <a:lnTo>
                  <a:pt x="1233589" y="410337"/>
                </a:lnTo>
                <a:lnTo>
                  <a:pt x="1216685" y="419100"/>
                </a:lnTo>
                <a:lnTo>
                  <a:pt x="1220406" y="431304"/>
                </a:lnTo>
                <a:lnTo>
                  <a:pt x="1261503" y="409397"/>
                </a:lnTo>
                <a:lnTo>
                  <a:pt x="1291983" y="368058"/>
                </a:lnTo>
                <a:lnTo>
                  <a:pt x="1310843" y="312318"/>
                </a:lnTo>
                <a:lnTo>
                  <a:pt x="1317129" y="247357"/>
                </a:lnTo>
                <a:lnTo>
                  <a:pt x="1317142" y="247205"/>
                </a:lnTo>
                <a:close/>
              </a:path>
              <a:path w="1346200" h="431800">
                <a:moveTo>
                  <a:pt x="1346200" y="0"/>
                </a:moveTo>
                <a:lnTo>
                  <a:pt x="0" y="0"/>
                </a:lnTo>
                <a:lnTo>
                  <a:pt x="0" y="25400"/>
                </a:lnTo>
                <a:lnTo>
                  <a:pt x="1346200" y="25400"/>
                </a:lnTo>
                <a:lnTo>
                  <a:pt x="134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38169" y="1634985"/>
            <a:ext cx="487680" cy="282575"/>
          </a:xfrm>
          <a:custGeom>
            <a:avLst/>
            <a:gdLst/>
            <a:ahLst/>
            <a:cxnLst/>
            <a:rect l="l" t="t" r="r" b="b"/>
            <a:pathLst>
              <a:path w="487679" h="282575">
                <a:moveTo>
                  <a:pt x="397357" y="0"/>
                </a:moveTo>
                <a:lnTo>
                  <a:pt x="393331" y="11455"/>
                </a:lnTo>
                <a:lnTo>
                  <a:pt x="409676" y="18551"/>
                </a:lnTo>
                <a:lnTo>
                  <a:pt x="423733" y="28371"/>
                </a:lnTo>
                <a:lnTo>
                  <a:pt x="452274" y="73880"/>
                </a:lnTo>
                <a:lnTo>
                  <a:pt x="460560" y="115355"/>
                </a:lnTo>
                <a:lnTo>
                  <a:pt x="460604" y="115661"/>
                </a:lnTo>
                <a:lnTo>
                  <a:pt x="460599" y="164649"/>
                </a:lnTo>
                <a:lnTo>
                  <a:pt x="452231" y="207587"/>
                </a:lnTo>
                <a:lnTo>
                  <a:pt x="423751" y="253823"/>
                </a:lnTo>
                <a:lnTo>
                  <a:pt x="393776" y="270865"/>
                </a:lnTo>
                <a:lnTo>
                  <a:pt x="397357" y="282321"/>
                </a:lnTo>
                <a:lnTo>
                  <a:pt x="435865" y="264263"/>
                </a:lnTo>
                <a:lnTo>
                  <a:pt x="464172" y="232994"/>
                </a:lnTo>
                <a:lnTo>
                  <a:pt x="481591" y="191111"/>
                </a:lnTo>
                <a:lnTo>
                  <a:pt x="487400" y="141236"/>
                </a:lnTo>
                <a:lnTo>
                  <a:pt x="485960" y="115661"/>
                </a:lnTo>
                <a:lnTo>
                  <a:pt x="485943" y="115355"/>
                </a:lnTo>
                <a:lnTo>
                  <a:pt x="474295" y="69474"/>
                </a:lnTo>
                <a:lnTo>
                  <a:pt x="451200" y="32127"/>
                </a:lnTo>
                <a:lnTo>
                  <a:pt x="417824" y="7386"/>
                </a:lnTo>
                <a:lnTo>
                  <a:pt x="397357" y="0"/>
                </a:lnTo>
                <a:close/>
              </a:path>
              <a:path w="487679" h="282575">
                <a:moveTo>
                  <a:pt x="90043" y="0"/>
                </a:moveTo>
                <a:lnTo>
                  <a:pt x="51628" y="18095"/>
                </a:lnTo>
                <a:lnTo>
                  <a:pt x="23291" y="49479"/>
                </a:lnTo>
                <a:lnTo>
                  <a:pt x="5826" y="91433"/>
                </a:lnTo>
                <a:lnTo>
                  <a:pt x="83" y="139750"/>
                </a:lnTo>
                <a:lnTo>
                  <a:pt x="0" y="141236"/>
                </a:lnTo>
                <a:lnTo>
                  <a:pt x="5808" y="191111"/>
                </a:lnTo>
                <a:lnTo>
                  <a:pt x="23228" y="232994"/>
                </a:lnTo>
                <a:lnTo>
                  <a:pt x="51535" y="264263"/>
                </a:lnTo>
                <a:lnTo>
                  <a:pt x="90043" y="282321"/>
                </a:lnTo>
                <a:lnTo>
                  <a:pt x="93611" y="270865"/>
                </a:lnTo>
                <a:lnTo>
                  <a:pt x="77528" y="263738"/>
                </a:lnTo>
                <a:lnTo>
                  <a:pt x="63647" y="253823"/>
                </a:lnTo>
                <a:lnTo>
                  <a:pt x="35169" y="207587"/>
                </a:lnTo>
                <a:lnTo>
                  <a:pt x="26801" y="164649"/>
                </a:lnTo>
                <a:lnTo>
                  <a:pt x="25817" y="141236"/>
                </a:lnTo>
                <a:lnTo>
                  <a:pt x="25755" y="139750"/>
                </a:lnTo>
                <a:lnTo>
                  <a:pt x="29938" y="93705"/>
                </a:lnTo>
                <a:lnTo>
                  <a:pt x="42494" y="56184"/>
                </a:lnTo>
                <a:lnTo>
                  <a:pt x="77786" y="18551"/>
                </a:lnTo>
                <a:lnTo>
                  <a:pt x="94068" y="11455"/>
                </a:lnTo>
                <a:lnTo>
                  <a:pt x="90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11322" y="1544828"/>
            <a:ext cx="937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26110" algn="l"/>
              </a:tabLst>
            </a:pP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4" name="object 14"/>
          <p:cNvSpPr txBox="1"/>
          <p:nvPr/>
        </p:nvSpPr>
        <p:spPr>
          <a:xfrm>
            <a:off x="9139428" y="2008123"/>
            <a:ext cx="1268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1600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671" y="3215970"/>
            <a:ext cx="1417320" cy="2226945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3540">
              <a:lnSpc>
                <a:spcPts val="4515"/>
              </a:lnSpc>
            </a:pP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1510"/>
              </a:spcBef>
            </a:pP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1515"/>
              </a:spcBef>
            </a:pP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239" y="2975355"/>
            <a:ext cx="85979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 algn="just">
              <a:lnSpc>
                <a:spcPct val="1315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cat car </a:t>
            </a:r>
            <a:r>
              <a:rPr sz="4000" spc="-30" dirty="0">
                <a:latin typeface="Calibri"/>
                <a:cs typeface="Calibri"/>
              </a:rPr>
              <a:t>frog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6615" y="5496559"/>
            <a:ext cx="221234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8445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Unnormalized</a:t>
            </a:r>
            <a:r>
              <a:rPr sz="21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Calibri"/>
                <a:cs typeface="Calibri"/>
              </a:rPr>
              <a:t>log-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probabilities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logits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10" name="object 10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14" name="object 14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79032" y="1776476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56688" y="1913635"/>
            <a:ext cx="9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80322" y="1634985"/>
            <a:ext cx="1346200" cy="788670"/>
          </a:xfrm>
          <a:custGeom>
            <a:avLst/>
            <a:gdLst/>
            <a:ahLst/>
            <a:cxnLst/>
            <a:rect l="l" t="t" r="r" b="b"/>
            <a:pathLst>
              <a:path w="1346200" h="788669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788669">
                <a:moveTo>
                  <a:pt x="965581" y="432600"/>
                </a:moveTo>
                <a:lnTo>
                  <a:pt x="961859" y="420395"/>
                </a:lnTo>
                <a:lnTo>
                  <a:pt x="939965" y="428929"/>
                </a:lnTo>
                <a:lnTo>
                  <a:pt x="920737" y="442315"/>
                </a:lnTo>
                <a:lnTo>
                  <a:pt x="890270" y="483641"/>
                </a:lnTo>
                <a:lnTo>
                  <a:pt x="871397" y="539381"/>
                </a:lnTo>
                <a:lnTo>
                  <a:pt x="865111" y="604494"/>
                </a:lnTo>
                <a:lnTo>
                  <a:pt x="866622" y="636917"/>
                </a:lnTo>
                <a:lnTo>
                  <a:pt x="866673" y="638225"/>
                </a:lnTo>
                <a:lnTo>
                  <a:pt x="879259" y="698652"/>
                </a:lnTo>
                <a:lnTo>
                  <a:pt x="904163" y="748449"/>
                </a:lnTo>
                <a:lnTo>
                  <a:pt x="939965" y="780072"/>
                </a:lnTo>
                <a:lnTo>
                  <a:pt x="961859" y="788593"/>
                </a:lnTo>
                <a:lnTo>
                  <a:pt x="965581" y="776389"/>
                </a:lnTo>
                <a:lnTo>
                  <a:pt x="948651" y="767626"/>
                </a:lnTo>
                <a:lnTo>
                  <a:pt x="933919" y="754875"/>
                </a:lnTo>
                <a:lnTo>
                  <a:pt x="911034" y="717384"/>
                </a:lnTo>
                <a:lnTo>
                  <a:pt x="897128" y="666470"/>
                </a:lnTo>
                <a:lnTo>
                  <a:pt x="892505" y="604647"/>
                </a:lnTo>
                <a:lnTo>
                  <a:pt x="893660" y="572312"/>
                </a:lnTo>
                <a:lnTo>
                  <a:pt x="902919" y="515823"/>
                </a:lnTo>
                <a:lnTo>
                  <a:pt x="921385" y="470916"/>
                </a:lnTo>
                <a:lnTo>
                  <a:pt x="948651" y="441375"/>
                </a:lnTo>
                <a:lnTo>
                  <a:pt x="965581" y="432600"/>
                </a:lnTo>
                <a:close/>
              </a:path>
              <a:path w="1346200" h="788669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788669">
                <a:moveTo>
                  <a:pt x="1317142" y="604494"/>
                </a:moveTo>
                <a:lnTo>
                  <a:pt x="1315631" y="572312"/>
                </a:lnTo>
                <a:lnTo>
                  <a:pt x="1315567" y="570776"/>
                </a:lnTo>
                <a:lnTo>
                  <a:pt x="1310843" y="539381"/>
                </a:lnTo>
                <a:lnTo>
                  <a:pt x="1291983" y="483641"/>
                </a:lnTo>
                <a:lnTo>
                  <a:pt x="1261503" y="442315"/>
                </a:lnTo>
                <a:lnTo>
                  <a:pt x="1220406" y="420395"/>
                </a:lnTo>
                <a:lnTo>
                  <a:pt x="1216685" y="432600"/>
                </a:lnTo>
                <a:lnTo>
                  <a:pt x="1233589" y="441375"/>
                </a:lnTo>
                <a:lnTo>
                  <a:pt x="1248321" y="454152"/>
                </a:lnTo>
                <a:lnTo>
                  <a:pt x="1271231" y="491680"/>
                </a:lnTo>
                <a:lnTo>
                  <a:pt x="1285113" y="542696"/>
                </a:lnTo>
                <a:lnTo>
                  <a:pt x="1289748" y="604494"/>
                </a:lnTo>
                <a:lnTo>
                  <a:pt x="1288592" y="636917"/>
                </a:lnTo>
                <a:lnTo>
                  <a:pt x="1279334" y="693293"/>
                </a:lnTo>
                <a:lnTo>
                  <a:pt x="1260868" y="738124"/>
                </a:lnTo>
                <a:lnTo>
                  <a:pt x="1233589" y="767626"/>
                </a:lnTo>
                <a:lnTo>
                  <a:pt x="1216685" y="776389"/>
                </a:lnTo>
                <a:lnTo>
                  <a:pt x="1220406" y="788593"/>
                </a:lnTo>
                <a:lnTo>
                  <a:pt x="1261503" y="766686"/>
                </a:lnTo>
                <a:lnTo>
                  <a:pt x="1291983" y="725347"/>
                </a:lnTo>
                <a:lnTo>
                  <a:pt x="1310843" y="669607"/>
                </a:lnTo>
                <a:lnTo>
                  <a:pt x="1317129" y="604647"/>
                </a:lnTo>
                <a:lnTo>
                  <a:pt x="1317142" y="604494"/>
                </a:lnTo>
                <a:close/>
              </a:path>
              <a:path w="1346200" h="788669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40469" y="1447292"/>
            <a:ext cx="1567815" cy="9525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5"/>
              </a:spcBef>
              <a:tabLst>
                <a:tab pos="508634" algn="l"/>
                <a:tab pos="1097280" algn="l"/>
              </a:tabLst>
            </a:pPr>
            <a:r>
              <a:rPr sz="3600" spc="-75" baseline="-41666" dirty="0">
                <a:latin typeface="Cambria Math"/>
                <a:cs typeface="Cambria Math"/>
              </a:rPr>
              <a:t>=</a:t>
            </a:r>
            <a:r>
              <a:rPr sz="3600" baseline="-41666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  <a:p>
            <a:pPr marL="336550">
              <a:lnSpc>
                <a:spcPct val="100000"/>
              </a:lnSpc>
              <a:spcBef>
                <a:spcPts val="770"/>
              </a:spcBef>
              <a:tabLst>
                <a:tab pos="131445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239" y="2975355"/>
            <a:ext cx="2248535" cy="24307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610"/>
              </a:spcBef>
              <a:tabLst>
                <a:tab pos="1585595" algn="l"/>
              </a:tabLst>
            </a:pPr>
            <a:r>
              <a:rPr sz="4000" spc="-25" dirty="0">
                <a:latin typeface="Calibri"/>
                <a:cs typeface="Calibri"/>
              </a:rPr>
              <a:t>cat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515"/>
              </a:spcBef>
              <a:tabLst>
                <a:tab pos="1588770" algn="l"/>
              </a:tabLst>
            </a:pPr>
            <a:r>
              <a:rPr sz="4000" spc="-25" dirty="0">
                <a:latin typeface="Calibri"/>
                <a:cs typeface="Calibri"/>
              </a:rPr>
              <a:t>car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432560" algn="l"/>
              </a:tabLst>
            </a:pPr>
            <a:r>
              <a:rPr sz="4000" spc="-20" dirty="0">
                <a:latin typeface="Calibri"/>
                <a:cs typeface="Calibri"/>
              </a:rPr>
              <a:t>frog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4960" y="2975355"/>
            <a:ext cx="1182370" cy="244284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610"/>
              </a:spcBef>
            </a:pPr>
            <a:r>
              <a:rPr sz="4000" b="1" spc="-20" dirty="0">
                <a:latin typeface="Calibri"/>
                <a:cs typeface="Calibri"/>
              </a:rPr>
              <a:t>24.5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4000" spc="-10" dirty="0">
                <a:latin typeface="Calibri"/>
                <a:cs typeface="Calibri"/>
              </a:rPr>
              <a:t>164.0</a:t>
            </a:r>
            <a:endParaRPr sz="400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1605"/>
              </a:spcBef>
            </a:pPr>
            <a:r>
              <a:rPr sz="4000" spc="-20" dirty="0">
                <a:latin typeface="Calibri"/>
                <a:cs typeface="Calibri"/>
              </a:rPr>
              <a:t>0.18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671" y="3215970"/>
            <a:ext cx="1417320" cy="2226945"/>
          </a:xfrm>
          <a:custGeom>
            <a:avLst/>
            <a:gdLst/>
            <a:ahLst/>
            <a:cxnLst/>
            <a:rect l="l" t="t" r="r" b="b"/>
            <a:pathLst>
              <a:path w="1417320" h="2226945">
                <a:moveTo>
                  <a:pt x="0" y="0"/>
                </a:moveTo>
                <a:lnTo>
                  <a:pt x="1416830" y="0"/>
                </a:lnTo>
                <a:lnTo>
                  <a:pt x="1416830" y="2226621"/>
                </a:lnTo>
                <a:lnTo>
                  <a:pt x="0" y="222662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5224" y="3220592"/>
            <a:ext cx="1417320" cy="2226945"/>
          </a:xfrm>
          <a:custGeom>
            <a:avLst/>
            <a:gdLst/>
            <a:ahLst/>
            <a:cxnLst/>
            <a:rect l="l" t="t" r="r" b="b"/>
            <a:pathLst>
              <a:path w="1417320" h="2226945">
                <a:moveTo>
                  <a:pt x="0" y="0"/>
                </a:moveTo>
                <a:lnTo>
                  <a:pt x="1416830" y="0"/>
                </a:lnTo>
                <a:lnTo>
                  <a:pt x="1416830" y="2226621"/>
                </a:lnTo>
                <a:lnTo>
                  <a:pt x="0" y="222662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4124" y="4228922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41902" y="2404364"/>
            <a:ext cx="16224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209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&gt;=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9313" y="3716018"/>
            <a:ext cx="537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exp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0284" y="5437123"/>
            <a:ext cx="17265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345" marR="5080" indent="-812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unnormalized 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6615" y="5496559"/>
            <a:ext cx="221234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8445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Unnormalized</a:t>
            </a:r>
            <a:r>
              <a:rPr sz="21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Calibri"/>
                <a:cs typeface="Calibri"/>
              </a:rPr>
              <a:t>log-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probabilities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logits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16" name="object 16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20" name="object 20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40932" y="1776476"/>
            <a:ext cx="269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60680" algn="l"/>
                <a:tab pos="242443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𝑥</a:t>
            </a:r>
            <a:r>
              <a:rPr sz="2700" spc="-37" baseline="-15432" dirty="0">
                <a:latin typeface="Cambria Math"/>
                <a:cs typeface="Cambria Math"/>
              </a:rPr>
              <a:t>𝑖</a:t>
            </a:r>
            <a:r>
              <a:rPr sz="2700" baseline="-15432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80322" y="1634985"/>
            <a:ext cx="1346200" cy="382905"/>
          </a:xfrm>
          <a:custGeom>
            <a:avLst/>
            <a:gdLst/>
            <a:ahLst/>
            <a:cxnLst/>
            <a:rect l="l" t="t" r="r" b="b"/>
            <a:pathLst>
              <a:path w="1346200" h="382905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382905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382905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11322" y="1544828"/>
            <a:ext cx="937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26110" algn="l"/>
              </a:tabLst>
            </a:pP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45433" y="2055380"/>
            <a:ext cx="452120" cy="368300"/>
          </a:xfrm>
          <a:custGeom>
            <a:avLst/>
            <a:gdLst/>
            <a:ahLst/>
            <a:cxnLst/>
            <a:rect l="l" t="t" r="r" b="b"/>
            <a:pathLst>
              <a:path w="452120" h="368300">
                <a:moveTo>
                  <a:pt x="355295" y="0"/>
                </a:moveTo>
                <a:lnTo>
                  <a:pt x="351574" y="12204"/>
                </a:lnTo>
                <a:lnTo>
                  <a:pt x="368485" y="20977"/>
                </a:lnTo>
                <a:lnTo>
                  <a:pt x="383214" y="33748"/>
                </a:lnTo>
                <a:lnTo>
                  <a:pt x="406120" y="71285"/>
                </a:lnTo>
                <a:lnTo>
                  <a:pt x="420014" y="122300"/>
                </a:lnTo>
                <a:lnTo>
                  <a:pt x="424644" y="184099"/>
                </a:lnTo>
                <a:lnTo>
                  <a:pt x="423490" y="216522"/>
                </a:lnTo>
                <a:lnTo>
                  <a:pt x="414223" y="272891"/>
                </a:lnTo>
                <a:lnTo>
                  <a:pt x="395759" y="317722"/>
                </a:lnTo>
                <a:lnTo>
                  <a:pt x="368485" y="347226"/>
                </a:lnTo>
                <a:lnTo>
                  <a:pt x="351574" y="355993"/>
                </a:lnTo>
                <a:lnTo>
                  <a:pt x="355295" y="368198"/>
                </a:lnTo>
                <a:lnTo>
                  <a:pt x="396403" y="346281"/>
                </a:lnTo>
                <a:lnTo>
                  <a:pt x="426872" y="304952"/>
                </a:lnTo>
                <a:lnTo>
                  <a:pt x="445743" y="249212"/>
                </a:lnTo>
                <a:lnTo>
                  <a:pt x="452023" y="184251"/>
                </a:lnTo>
                <a:lnTo>
                  <a:pt x="452031" y="184099"/>
                </a:lnTo>
                <a:lnTo>
                  <a:pt x="450530" y="151909"/>
                </a:lnTo>
                <a:lnTo>
                  <a:pt x="450459" y="150371"/>
                </a:lnTo>
                <a:lnTo>
                  <a:pt x="445743" y="118986"/>
                </a:lnTo>
                <a:lnTo>
                  <a:pt x="426872" y="63246"/>
                </a:lnTo>
                <a:lnTo>
                  <a:pt x="396403" y="21917"/>
                </a:lnTo>
                <a:lnTo>
                  <a:pt x="377178" y="8532"/>
                </a:lnTo>
                <a:lnTo>
                  <a:pt x="355295" y="0"/>
                </a:lnTo>
                <a:close/>
              </a:path>
              <a:path w="452120" h="368300">
                <a:moveTo>
                  <a:pt x="96748" y="0"/>
                </a:moveTo>
                <a:lnTo>
                  <a:pt x="55629" y="21917"/>
                </a:lnTo>
                <a:lnTo>
                  <a:pt x="25158" y="63246"/>
                </a:lnTo>
                <a:lnTo>
                  <a:pt x="6292" y="118986"/>
                </a:lnTo>
                <a:lnTo>
                  <a:pt x="0" y="184099"/>
                </a:lnTo>
                <a:lnTo>
                  <a:pt x="1512" y="216522"/>
                </a:lnTo>
                <a:lnTo>
                  <a:pt x="1573" y="217827"/>
                </a:lnTo>
                <a:lnTo>
                  <a:pt x="14155" y="278253"/>
                </a:lnTo>
                <a:lnTo>
                  <a:pt x="39062" y="328043"/>
                </a:lnTo>
                <a:lnTo>
                  <a:pt x="74857" y="359666"/>
                </a:lnTo>
                <a:lnTo>
                  <a:pt x="96748" y="368198"/>
                </a:lnTo>
                <a:lnTo>
                  <a:pt x="100469" y="355993"/>
                </a:lnTo>
                <a:lnTo>
                  <a:pt x="83551" y="347226"/>
                </a:lnTo>
                <a:lnTo>
                  <a:pt x="68819" y="334468"/>
                </a:lnTo>
                <a:lnTo>
                  <a:pt x="45923" y="296989"/>
                </a:lnTo>
                <a:lnTo>
                  <a:pt x="32024" y="246068"/>
                </a:lnTo>
                <a:lnTo>
                  <a:pt x="27393" y="184251"/>
                </a:lnTo>
                <a:lnTo>
                  <a:pt x="28551" y="151909"/>
                </a:lnTo>
                <a:lnTo>
                  <a:pt x="37814" y="95426"/>
                </a:lnTo>
                <a:lnTo>
                  <a:pt x="56276" y="50518"/>
                </a:lnTo>
                <a:lnTo>
                  <a:pt x="83551" y="20977"/>
                </a:lnTo>
                <a:lnTo>
                  <a:pt x="100469" y="12204"/>
                </a:lnTo>
                <a:lnTo>
                  <a:pt x="96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39428" y="2008123"/>
            <a:ext cx="1268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1600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671" y="3215970"/>
            <a:ext cx="1417320" cy="2226945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3540">
              <a:lnSpc>
                <a:spcPts val="4515"/>
              </a:lnSpc>
            </a:pP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1510"/>
              </a:spcBef>
            </a:pP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1515"/>
              </a:spcBef>
            </a:pP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239" y="2975355"/>
            <a:ext cx="85979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 algn="just">
              <a:lnSpc>
                <a:spcPct val="1315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cat car </a:t>
            </a:r>
            <a:r>
              <a:rPr sz="4000" spc="-30" dirty="0">
                <a:latin typeface="Calibri"/>
                <a:cs typeface="Calibri"/>
              </a:rPr>
              <a:t>frog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5224" y="3220592"/>
            <a:ext cx="1417320" cy="22269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ts val="4480"/>
              </a:lnSpc>
            </a:pPr>
            <a:r>
              <a:rPr sz="4000" b="1" spc="-20" dirty="0">
                <a:latin typeface="Calibri"/>
                <a:cs typeface="Calibri"/>
              </a:rPr>
              <a:t>24.5</a:t>
            </a:r>
            <a:endParaRPr sz="4000">
              <a:latin typeface="Calibri"/>
              <a:cs typeface="Calibri"/>
            </a:endParaRPr>
          </a:p>
          <a:p>
            <a:pPr marL="132080">
              <a:lnSpc>
                <a:spcPct val="100000"/>
              </a:lnSpc>
              <a:spcBef>
                <a:spcPts val="1510"/>
              </a:spcBef>
            </a:pPr>
            <a:r>
              <a:rPr sz="4000" spc="-10" dirty="0">
                <a:latin typeface="Calibri"/>
                <a:cs typeface="Calibri"/>
              </a:rPr>
              <a:t>164.0</a:t>
            </a:r>
            <a:endParaRPr sz="40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0.18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9913" y="3220592"/>
            <a:ext cx="1417320" cy="2226945"/>
          </a:xfrm>
          <a:prstGeom prst="rect">
            <a:avLst/>
          </a:prstGeom>
          <a:ln w="38100">
            <a:solidFill>
              <a:srgbClr val="3776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4480"/>
              </a:lnSpc>
            </a:pPr>
            <a:r>
              <a:rPr sz="4000" b="1" spc="-20" dirty="0">
                <a:latin typeface="Calibri"/>
                <a:cs typeface="Calibri"/>
              </a:rPr>
              <a:t>0.13</a:t>
            </a:r>
            <a:endParaRPr sz="40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1510"/>
              </a:spcBef>
            </a:pPr>
            <a:r>
              <a:rPr sz="4000" spc="-20" dirty="0">
                <a:latin typeface="Calibri"/>
                <a:cs typeface="Calibri"/>
              </a:rPr>
              <a:t>0.87</a:t>
            </a:r>
            <a:endParaRPr sz="4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0.00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4124" y="4228922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3593" y="4238650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1902" y="2404364"/>
            <a:ext cx="16224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209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&gt;=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0277" y="2404364"/>
            <a:ext cx="1786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112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sum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9313" y="3716018"/>
            <a:ext cx="537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exp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2034" y="3882644"/>
            <a:ext cx="94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normalize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0284" y="5437123"/>
            <a:ext cx="17265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345" marR="5080" indent="-812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unnormalized 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4092" y="5632196"/>
            <a:ext cx="156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6615" y="5496559"/>
            <a:ext cx="221234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8445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Unnormalized</a:t>
            </a:r>
            <a:r>
              <a:rPr sz="21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Calibri"/>
                <a:cs typeface="Calibri"/>
              </a:rPr>
              <a:t>log-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probabilities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logits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20" name="object 20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24" name="object 24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79032" y="1776476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56688" y="1913635"/>
            <a:ext cx="9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180322" y="1634985"/>
            <a:ext cx="1346200" cy="788670"/>
          </a:xfrm>
          <a:custGeom>
            <a:avLst/>
            <a:gdLst/>
            <a:ahLst/>
            <a:cxnLst/>
            <a:rect l="l" t="t" r="r" b="b"/>
            <a:pathLst>
              <a:path w="1346200" h="788669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788669">
                <a:moveTo>
                  <a:pt x="965581" y="432600"/>
                </a:moveTo>
                <a:lnTo>
                  <a:pt x="961859" y="420395"/>
                </a:lnTo>
                <a:lnTo>
                  <a:pt x="939965" y="428929"/>
                </a:lnTo>
                <a:lnTo>
                  <a:pt x="920737" y="442315"/>
                </a:lnTo>
                <a:lnTo>
                  <a:pt x="890270" y="483641"/>
                </a:lnTo>
                <a:lnTo>
                  <a:pt x="871397" y="539381"/>
                </a:lnTo>
                <a:lnTo>
                  <a:pt x="865111" y="604494"/>
                </a:lnTo>
                <a:lnTo>
                  <a:pt x="866622" y="636917"/>
                </a:lnTo>
                <a:lnTo>
                  <a:pt x="866673" y="638225"/>
                </a:lnTo>
                <a:lnTo>
                  <a:pt x="879259" y="698652"/>
                </a:lnTo>
                <a:lnTo>
                  <a:pt x="904163" y="748449"/>
                </a:lnTo>
                <a:lnTo>
                  <a:pt x="939965" y="780072"/>
                </a:lnTo>
                <a:lnTo>
                  <a:pt x="961859" y="788593"/>
                </a:lnTo>
                <a:lnTo>
                  <a:pt x="965581" y="776389"/>
                </a:lnTo>
                <a:lnTo>
                  <a:pt x="948651" y="767626"/>
                </a:lnTo>
                <a:lnTo>
                  <a:pt x="933919" y="754875"/>
                </a:lnTo>
                <a:lnTo>
                  <a:pt x="911034" y="717384"/>
                </a:lnTo>
                <a:lnTo>
                  <a:pt x="897128" y="666470"/>
                </a:lnTo>
                <a:lnTo>
                  <a:pt x="892505" y="604647"/>
                </a:lnTo>
                <a:lnTo>
                  <a:pt x="893660" y="572312"/>
                </a:lnTo>
                <a:lnTo>
                  <a:pt x="902919" y="515823"/>
                </a:lnTo>
                <a:lnTo>
                  <a:pt x="921385" y="470916"/>
                </a:lnTo>
                <a:lnTo>
                  <a:pt x="948651" y="441375"/>
                </a:lnTo>
                <a:lnTo>
                  <a:pt x="965581" y="432600"/>
                </a:lnTo>
                <a:close/>
              </a:path>
              <a:path w="1346200" h="788669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788669">
                <a:moveTo>
                  <a:pt x="1317142" y="604494"/>
                </a:moveTo>
                <a:lnTo>
                  <a:pt x="1315631" y="572312"/>
                </a:lnTo>
                <a:lnTo>
                  <a:pt x="1315567" y="570776"/>
                </a:lnTo>
                <a:lnTo>
                  <a:pt x="1310843" y="539381"/>
                </a:lnTo>
                <a:lnTo>
                  <a:pt x="1291983" y="483641"/>
                </a:lnTo>
                <a:lnTo>
                  <a:pt x="1261503" y="442315"/>
                </a:lnTo>
                <a:lnTo>
                  <a:pt x="1220406" y="420395"/>
                </a:lnTo>
                <a:lnTo>
                  <a:pt x="1216685" y="432600"/>
                </a:lnTo>
                <a:lnTo>
                  <a:pt x="1233589" y="441375"/>
                </a:lnTo>
                <a:lnTo>
                  <a:pt x="1248321" y="454152"/>
                </a:lnTo>
                <a:lnTo>
                  <a:pt x="1271231" y="491680"/>
                </a:lnTo>
                <a:lnTo>
                  <a:pt x="1285113" y="542696"/>
                </a:lnTo>
                <a:lnTo>
                  <a:pt x="1289748" y="604494"/>
                </a:lnTo>
                <a:lnTo>
                  <a:pt x="1288592" y="636917"/>
                </a:lnTo>
                <a:lnTo>
                  <a:pt x="1279334" y="693293"/>
                </a:lnTo>
                <a:lnTo>
                  <a:pt x="1260868" y="738124"/>
                </a:lnTo>
                <a:lnTo>
                  <a:pt x="1233589" y="767626"/>
                </a:lnTo>
                <a:lnTo>
                  <a:pt x="1216685" y="776389"/>
                </a:lnTo>
                <a:lnTo>
                  <a:pt x="1220406" y="788593"/>
                </a:lnTo>
                <a:lnTo>
                  <a:pt x="1261503" y="766686"/>
                </a:lnTo>
                <a:lnTo>
                  <a:pt x="1291983" y="725347"/>
                </a:lnTo>
                <a:lnTo>
                  <a:pt x="1310843" y="669607"/>
                </a:lnTo>
                <a:lnTo>
                  <a:pt x="1317129" y="604647"/>
                </a:lnTo>
                <a:lnTo>
                  <a:pt x="1317142" y="604494"/>
                </a:lnTo>
                <a:close/>
              </a:path>
              <a:path w="1346200" h="788669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840469" y="1447292"/>
            <a:ext cx="1567815" cy="9525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5"/>
              </a:spcBef>
              <a:tabLst>
                <a:tab pos="508634" algn="l"/>
                <a:tab pos="1097280" algn="l"/>
              </a:tabLst>
            </a:pPr>
            <a:r>
              <a:rPr sz="3600" spc="-75" baseline="-41666" dirty="0">
                <a:latin typeface="Cambria Math"/>
                <a:cs typeface="Cambria Math"/>
              </a:rPr>
              <a:t>=</a:t>
            </a:r>
            <a:r>
              <a:rPr sz="3600" baseline="-41666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  <a:p>
            <a:pPr marL="336550">
              <a:lnSpc>
                <a:spcPct val="100000"/>
              </a:lnSpc>
              <a:spcBef>
                <a:spcPts val="770"/>
              </a:spcBef>
              <a:tabLst>
                <a:tab pos="131445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7352" y="2680182"/>
            <a:ext cx="2312670" cy="306070"/>
          </a:xfrm>
          <a:custGeom>
            <a:avLst/>
            <a:gdLst/>
            <a:ahLst/>
            <a:cxnLst/>
            <a:rect l="l" t="t" r="r" b="b"/>
            <a:pathLst>
              <a:path w="2312670" h="306069">
                <a:moveTo>
                  <a:pt x="2214879" y="0"/>
                </a:moveTo>
                <a:lnTo>
                  <a:pt x="2210536" y="12420"/>
                </a:lnTo>
                <a:lnTo>
                  <a:pt x="2228236" y="20099"/>
                </a:lnTo>
                <a:lnTo>
                  <a:pt x="2243461" y="30735"/>
                </a:lnTo>
                <a:lnTo>
                  <a:pt x="2274381" y="80037"/>
                </a:lnTo>
                <a:lnTo>
                  <a:pt x="2283364" y="124972"/>
                </a:lnTo>
                <a:lnTo>
                  <a:pt x="2284539" y="151396"/>
                </a:lnTo>
                <a:lnTo>
                  <a:pt x="2283405" y="178371"/>
                </a:lnTo>
                <a:lnTo>
                  <a:pt x="2274332" y="224886"/>
                </a:lnTo>
                <a:lnTo>
                  <a:pt x="2256130" y="261211"/>
                </a:lnTo>
                <a:lnTo>
                  <a:pt x="2211019" y="293446"/>
                </a:lnTo>
                <a:lnTo>
                  <a:pt x="2214879" y="305854"/>
                </a:lnTo>
                <a:lnTo>
                  <a:pt x="2256599" y="286286"/>
                </a:lnTo>
                <a:lnTo>
                  <a:pt x="2287270" y="252412"/>
                </a:lnTo>
                <a:lnTo>
                  <a:pt x="2306140" y="207044"/>
                </a:lnTo>
                <a:lnTo>
                  <a:pt x="2312428" y="153009"/>
                </a:lnTo>
                <a:lnTo>
                  <a:pt x="2310870" y="125300"/>
                </a:lnTo>
                <a:lnTo>
                  <a:pt x="2298235" y="75271"/>
                </a:lnTo>
                <a:lnTo>
                  <a:pt x="2273215" y="34811"/>
                </a:lnTo>
                <a:lnTo>
                  <a:pt x="2237058" y="8008"/>
                </a:lnTo>
                <a:lnTo>
                  <a:pt x="2214879" y="0"/>
                </a:lnTo>
                <a:close/>
              </a:path>
              <a:path w="2312670" h="306069">
                <a:moveTo>
                  <a:pt x="97548" y="0"/>
                </a:moveTo>
                <a:lnTo>
                  <a:pt x="55933" y="19611"/>
                </a:lnTo>
                <a:lnTo>
                  <a:pt x="25234" y="53606"/>
                </a:lnTo>
                <a:lnTo>
                  <a:pt x="6311" y="9906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10"/>
                </a:lnTo>
                <a:lnTo>
                  <a:pt x="14149" y="230812"/>
                </a:lnTo>
                <a:lnTo>
                  <a:pt x="39112" y="271139"/>
                </a:lnTo>
                <a:lnTo>
                  <a:pt x="75307" y="297857"/>
                </a:lnTo>
                <a:lnTo>
                  <a:pt x="97548" y="305854"/>
                </a:lnTo>
                <a:lnTo>
                  <a:pt x="101422" y="293446"/>
                </a:lnTo>
                <a:lnTo>
                  <a:pt x="83994" y="285724"/>
                </a:lnTo>
                <a:lnTo>
                  <a:pt x="68953" y="274978"/>
                </a:lnTo>
                <a:lnTo>
                  <a:pt x="46037" y="244424"/>
                </a:lnTo>
                <a:lnTo>
                  <a:pt x="32435" y="202868"/>
                </a:lnTo>
                <a:lnTo>
                  <a:pt x="27969" y="153009"/>
                </a:lnTo>
                <a:lnTo>
                  <a:pt x="27901" y="151396"/>
                </a:lnTo>
                <a:lnTo>
                  <a:pt x="29035" y="125300"/>
                </a:lnTo>
                <a:lnTo>
                  <a:pt x="38103" y="80037"/>
                </a:lnTo>
                <a:lnTo>
                  <a:pt x="56329" y="44326"/>
                </a:lnTo>
                <a:lnTo>
                  <a:pt x="101904" y="12420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11147" y="2576868"/>
            <a:ext cx="4378325" cy="49275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50"/>
              </a:spcBef>
              <a:tabLst>
                <a:tab pos="199390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27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3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log</a:t>
            </a:r>
            <a:r>
              <a:rPr sz="2600" spc="-125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𝑃</a:t>
            </a:r>
            <a:r>
              <a:rPr sz="2600" dirty="0">
                <a:latin typeface="Cambria Math"/>
                <a:cs typeface="Cambria Math"/>
              </a:rPr>
              <a:t>	𝑌</a:t>
            </a:r>
            <a:r>
              <a:rPr sz="2600" spc="20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𝑦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465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|</a:t>
            </a:r>
            <a:r>
              <a:rPr sz="2600" spc="-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𝑋</a:t>
            </a:r>
            <a:r>
              <a:rPr sz="2600" spc="20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𝑥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671" y="3215970"/>
            <a:ext cx="1417320" cy="2226945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3540">
              <a:lnSpc>
                <a:spcPts val="4515"/>
              </a:lnSpc>
            </a:pP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1510"/>
              </a:spcBef>
            </a:pP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1515"/>
              </a:spcBef>
            </a:pP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239" y="2975355"/>
            <a:ext cx="85979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 algn="just">
              <a:lnSpc>
                <a:spcPct val="1315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cat car </a:t>
            </a:r>
            <a:r>
              <a:rPr sz="4000" spc="-30" dirty="0">
                <a:latin typeface="Calibri"/>
                <a:cs typeface="Calibri"/>
              </a:rPr>
              <a:t>frog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5224" y="3220592"/>
            <a:ext cx="1417320" cy="22269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ts val="4480"/>
              </a:lnSpc>
            </a:pPr>
            <a:r>
              <a:rPr sz="4000" b="1" spc="-20" dirty="0">
                <a:latin typeface="Calibri"/>
                <a:cs typeface="Calibri"/>
              </a:rPr>
              <a:t>24.5</a:t>
            </a:r>
            <a:endParaRPr sz="4000">
              <a:latin typeface="Calibri"/>
              <a:cs typeface="Calibri"/>
            </a:endParaRPr>
          </a:p>
          <a:p>
            <a:pPr marL="132080">
              <a:lnSpc>
                <a:spcPct val="100000"/>
              </a:lnSpc>
              <a:spcBef>
                <a:spcPts val="1510"/>
              </a:spcBef>
            </a:pPr>
            <a:r>
              <a:rPr sz="4000" spc="-10" dirty="0">
                <a:latin typeface="Calibri"/>
                <a:cs typeface="Calibri"/>
              </a:rPr>
              <a:t>164.0</a:t>
            </a:r>
            <a:endParaRPr sz="40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0.18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9913" y="3220592"/>
            <a:ext cx="1417320" cy="2226945"/>
          </a:xfrm>
          <a:prstGeom prst="rect">
            <a:avLst/>
          </a:prstGeom>
          <a:ln w="38100">
            <a:solidFill>
              <a:srgbClr val="3776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4480"/>
              </a:lnSpc>
            </a:pPr>
            <a:r>
              <a:rPr sz="4000" b="1" spc="-20" dirty="0">
                <a:solidFill>
                  <a:srgbClr val="9900FF"/>
                </a:solidFill>
                <a:latin typeface="Calibri"/>
                <a:cs typeface="Calibri"/>
              </a:rPr>
              <a:t>0.13</a:t>
            </a:r>
            <a:endParaRPr sz="40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1510"/>
              </a:spcBef>
            </a:pPr>
            <a:r>
              <a:rPr sz="4000" spc="-20" dirty="0">
                <a:latin typeface="Calibri"/>
                <a:cs typeface="Calibri"/>
              </a:rPr>
              <a:t>0.87</a:t>
            </a:r>
            <a:endParaRPr sz="4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0.00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24124" y="4228922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593" y="4238650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41902" y="2404364"/>
            <a:ext cx="16224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209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&gt;=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0277" y="2404364"/>
            <a:ext cx="1786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112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sum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9313" y="3716018"/>
            <a:ext cx="537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exp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2034" y="3882644"/>
            <a:ext cx="94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normalize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21841" y="3275077"/>
            <a:ext cx="2290445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solidFill>
                  <a:srgbClr val="9900FF"/>
                </a:solidFill>
                <a:latin typeface="Calibri"/>
                <a:cs typeface="Calibri"/>
              </a:rPr>
              <a:t>L</a:t>
            </a:r>
            <a:r>
              <a:rPr sz="3150" baseline="-18518" dirty="0">
                <a:solidFill>
                  <a:srgbClr val="9900FF"/>
                </a:solidFill>
                <a:latin typeface="Calibri"/>
                <a:cs typeface="Calibri"/>
              </a:rPr>
              <a:t>i</a:t>
            </a:r>
            <a:r>
              <a:rPr sz="3150" spc="352" baseline="-18518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900FF"/>
                </a:solidFill>
                <a:latin typeface="Calibri"/>
                <a:cs typeface="Calibri"/>
              </a:rPr>
              <a:t>=</a:t>
            </a:r>
            <a:r>
              <a:rPr sz="3200" spc="-10" dirty="0">
                <a:solidFill>
                  <a:srgbClr val="9900FF"/>
                </a:solidFill>
                <a:latin typeface="Calibri"/>
                <a:cs typeface="Calibri"/>
              </a:rPr>
              <a:t> -log(0.13)</a:t>
            </a:r>
            <a:endParaRPr sz="3200">
              <a:latin typeface="Calibri"/>
              <a:cs typeface="Calibri"/>
            </a:endParaRPr>
          </a:p>
          <a:p>
            <a:pPr marR="78740" algn="ctr">
              <a:lnSpc>
                <a:spcPts val="3815"/>
              </a:lnSpc>
            </a:pPr>
            <a:r>
              <a:rPr sz="3200" dirty="0">
                <a:solidFill>
                  <a:srgbClr val="9900FF"/>
                </a:solidFill>
                <a:latin typeface="Calibri"/>
                <a:cs typeface="Calibri"/>
              </a:rPr>
              <a:t>=</a:t>
            </a:r>
            <a:r>
              <a:rPr sz="3200" spc="-1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9900FF"/>
                </a:solidFill>
                <a:latin typeface="Calibri"/>
                <a:cs typeface="Calibri"/>
              </a:rPr>
              <a:t>2.04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0284" y="5437123"/>
            <a:ext cx="17265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345" marR="5080" indent="-812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unnormalized 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4092" y="5632196"/>
            <a:ext cx="156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6615" y="5496559"/>
            <a:ext cx="221234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8445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Unnormalized</a:t>
            </a:r>
            <a:r>
              <a:rPr sz="21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Calibri"/>
                <a:cs typeface="Calibri"/>
              </a:rPr>
              <a:t>log-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probabilities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logits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23" name="object 23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27" name="object 27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479032" y="1776476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56688" y="1913635"/>
            <a:ext cx="9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80322" y="1634985"/>
            <a:ext cx="1346200" cy="788670"/>
          </a:xfrm>
          <a:custGeom>
            <a:avLst/>
            <a:gdLst/>
            <a:ahLst/>
            <a:cxnLst/>
            <a:rect l="l" t="t" r="r" b="b"/>
            <a:pathLst>
              <a:path w="1346200" h="788669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788669">
                <a:moveTo>
                  <a:pt x="965581" y="432600"/>
                </a:moveTo>
                <a:lnTo>
                  <a:pt x="961859" y="420395"/>
                </a:lnTo>
                <a:lnTo>
                  <a:pt x="939965" y="428929"/>
                </a:lnTo>
                <a:lnTo>
                  <a:pt x="920737" y="442315"/>
                </a:lnTo>
                <a:lnTo>
                  <a:pt x="890270" y="483641"/>
                </a:lnTo>
                <a:lnTo>
                  <a:pt x="871397" y="539381"/>
                </a:lnTo>
                <a:lnTo>
                  <a:pt x="865111" y="604494"/>
                </a:lnTo>
                <a:lnTo>
                  <a:pt x="866622" y="636917"/>
                </a:lnTo>
                <a:lnTo>
                  <a:pt x="866673" y="638225"/>
                </a:lnTo>
                <a:lnTo>
                  <a:pt x="879259" y="698652"/>
                </a:lnTo>
                <a:lnTo>
                  <a:pt x="904163" y="748449"/>
                </a:lnTo>
                <a:lnTo>
                  <a:pt x="939965" y="780072"/>
                </a:lnTo>
                <a:lnTo>
                  <a:pt x="961859" y="788593"/>
                </a:lnTo>
                <a:lnTo>
                  <a:pt x="965581" y="776389"/>
                </a:lnTo>
                <a:lnTo>
                  <a:pt x="948651" y="767626"/>
                </a:lnTo>
                <a:lnTo>
                  <a:pt x="933919" y="754875"/>
                </a:lnTo>
                <a:lnTo>
                  <a:pt x="911034" y="717384"/>
                </a:lnTo>
                <a:lnTo>
                  <a:pt x="897128" y="666470"/>
                </a:lnTo>
                <a:lnTo>
                  <a:pt x="892505" y="604647"/>
                </a:lnTo>
                <a:lnTo>
                  <a:pt x="893660" y="572312"/>
                </a:lnTo>
                <a:lnTo>
                  <a:pt x="902919" y="515823"/>
                </a:lnTo>
                <a:lnTo>
                  <a:pt x="921385" y="470916"/>
                </a:lnTo>
                <a:lnTo>
                  <a:pt x="948651" y="441375"/>
                </a:lnTo>
                <a:lnTo>
                  <a:pt x="965581" y="432600"/>
                </a:lnTo>
                <a:close/>
              </a:path>
              <a:path w="1346200" h="788669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788669">
                <a:moveTo>
                  <a:pt x="1317142" y="604494"/>
                </a:moveTo>
                <a:lnTo>
                  <a:pt x="1315631" y="572312"/>
                </a:lnTo>
                <a:lnTo>
                  <a:pt x="1315567" y="570776"/>
                </a:lnTo>
                <a:lnTo>
                  <a:pt x="1310843" y="539381"/>
                </a:lnTo>
                <a:lnTo>
                  <a:pt x="1291983" y="483641"/>
                </a:lnTo>
                <a:lnTo>
                  <a:pt x="1261503" y="442315"/>
                </a:lnTo>
                <a:lnTo>
                  <a:pt x="1220406" y="420395"/>
                </a:lnTo>
                <a:lnTo>
                  <a:pt x="1216685" y="432600"/>
                </a:lnTo>
                <a:lnTo>
                  <a:pt x="1233589" y="441375"/>
                </a:lnTo>
                <a:lnTo>
                  <a:pt x="1248321" y="454152"/>
                </a:lnTo>
                <a:lnTo>
                  <a:pt x="1271231" y="491680"/>
                </a:lnTo>
                <a:lnTo>
                  <a:pt x="1285113" y="542696"/>
                </a:lnTo>
                <a:lnTo>
                  <a:pt x="1289748" y="604494"/>
                </a:lnTo>
                <a:lnTo>
                  <a:pt x="1288592" y="636917"/>
                </a:lnTo>
                <a:lnTo>
                  <a:pt x="1279334" y="693293"/>
                </a:lnTo>
                <a:lnTo>
                  <a:pt x="1260868" y="738124"/>
                </a:lnTo>
                <a:lnTo>
                  <a:pt x="1233589" y="767626"/>
                </a:lnTo>
                <a:lnTo>
                  <a:pt x="1216685" y="776389"/>
                </a:lnTo>
                <a:lnTo>
                  <a:pt x="1220406" y="788593"/>
                </a:lnTo>
                <a:lnTo>
                  <a:pt x="1261503" y="766686"/>
                </a:lnTo>
                <a:lnTo>
                  <a:pt x="1291983" y="725347"/>
                </a:lnTo>
                <a:lnTo>
                  <a:pt x="1310843" y="669607"/>
                </a:lnTo>
                <a:lnTo>
                  <a:pt x="1317129" y="604647"/>
                </a:lnTo>
                <a:lnTo>
                  <a:pt x="1317142" y="604494"/>
                </a:lnTo>
                <a:close/>
              </a:path>
              <a:path w="1346200" h="788669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840469" y="1447292"/>
            <a:ext cx="1567815" cy="9525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5"/>
              </a:spcBef>
              <a:tabLst>
                <a:tab pos="508634" algn="l"/>
                <a:tab pos="1097280" algn="l"/>
              </a:tabLst>
            </a:pPr>
            <a:r>
              <a:rPr sz="3600" spc="-75" baseline="-41666" dirty="0">
                <a:latin typeface="Cambria Math"/>
                <a:cs typeface="Cambria Math"/>
              </a:rPr>
              <a:t>=</a:t>
            </a:r>
            <a:r>
              <a:rPr sz="3600" baseline="-41666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  <a:p>
            <a:pPr marL="336550">
              <a:lnSpc>
                <a:spcPct val="100000"/>
              </a:lnSpc>
              <a:spcBef>
                <a:spcPts val="770"/>
              </a:spcBef>
              <a:tabLst>
                <a:tab pos="131445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671" y="3215970"/>
            <a:ext cx="1417320" cy="2226945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3540">
              <a:lnSpc>
                <a:spcPts val="4515"/>
              </a:lnSpc>
            </a:pP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386715">
              <a:lnSpc>
                <a:spcPct val="100000"/>
              </a:lnSpc>
              <a:spcBef>
                <a:spcPts val="1510"/>
              </a:spcBef>
            </a:pP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230504">
              <a:lnSpc>
                <a:spcPct val="100000"/>
              </a:lnSpc>
              <a:spcBef>
                <a:spcPts val="1515"/>
              </a:spcBef>
            </a:pP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239" y="2975355"/>
            <a:ext cx="859790" cy="243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314" algn="just">
              <a:lnSpc>
                <a:spcPct val="131500"/>
              </a:lnSpc>
              <a:spcBef>
                <a:spcPts val="100"/>
              </a:spcBef>
            </a:pPr>
            <a:r>
              <a:rPr sz="4000" spc="-25" dirty="0">
                <a:latin typeface="Calibri"/>
                <a:cs typeface="Calibri"/>
              </a:rPr>
              <a:t>cat car </a:t>
            </a:r>
            <a:r>
              <a:rPr sz="4000" spc="-30" dirty="0">
                <a:latin typeface="Calibri"/>
                <a:cs typeface="Calibri"/>
              </a:rPr>
              <a:t>frog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5224" y="3220592"/>
            <a:ext cx="1417320" cy="222694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4310">
              <a:lnSpc>
                <a:spcPts val="4480"/>
              </a:lnSpc>
            </a:pPr>
            <a:r>
              <a:rPr sz="4000" b="1" spc="-20" dirty="0">
                <a:latin typeface="Calibri"/>
                <a:cs typeface="Calibri"/>
              </a:rPr>
              <a:t>24.5</a:t>
            </a:r>
            <a:endParaRPr sz="4000">
              <a:latin typeface="Calibri"/>
              <a:cs typeface="Calibri"/>
            </a:endParaRPr>
          </a:p>
          <a:p>
            <a:pPr marL="132080">
              <a:lnSpc>
                <a:spcPct val="100000"/>
              </a:lnSpc>
              <a:spcBef>
                <a:spcPts val="1510"/>
              </a:spcBef>
            </a:pPr>
            <a:r>
              <a:rPr sz="4000" spc="-10" dirty="0">
                <a:latin typeface="Calibri"/>
                <a:cs typeface="Calibri"/>
              </a:rPr>
              <a:t>164.0</a:t>
            </a:r>
            <a:endParaRPr sz="4000">
              <a:latin typeface="Calibri"/>
              <a:cs typeface="Calibri"/>
            </a:endParaRPr>
          </a:p>
          <a:p>
            <a:pPr marL="19748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0.18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9913" y="3220592"/>
            <a:ext cx="1417320" cy="2226945"/>
          </a:xfrm>
          <a:prstGeom prst="rect">
            <a:avLst/>
          </a:prstGeom>
          <a:ln w="38100">
            <a:solidFill>
              <a:srgbClr val="3776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4480"/>
              </a:lnSpc>
            </a:pPr>
            <a:r>
              <a:rPr sz="4000" b="1" spc="-20" dirty="0">
                <a:solidFill>
                  <a:srgbClr val="9900FF"/>
                </a:solidFill>
                <a:latin typeface="Calibri"/>
                <a:cs typeface="Calibri"/>
              </a:rPr>
              <a:t>0.13</a:t>
            </a:r>
            <a:endParaRPr sz="40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1510"/>
              </a:spcBef>
            </a:pPr>
            <a:r>
              <a:rPr sz="4000" spc="-20" dirty="0">
                <a:latin typeface="Calibri"/>
                <a:cs typeface="Calibri"/>
              </a:rPr>
              <a:t>0.87</a:t>
            </a:r>
            <a:endParaRPr sz="4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610"/>
              </a:spcBef>
            </a:pPr>
            <a:r>
              <a:rPr sz="4000" spc="-20" dirty="0">
                <a:latin typeface="Calibri"/>
                <a:cs typeface="Calibri"/>
              </a:rPr>
              <a:t>0.00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4124" y="4228922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3593" y="4238650"/>
            <a:ext cx="785495" cy="190500"/>
          </a:xfrm>
          <a:custGeom>
            <a:avLst/>
            <a:gdLst/>
            <a:ahLst/>
            <a:cxnLst/>
            <a:rect l="l" t="t" r="r" b="b"/>
            <a:pathLst>
              <a:path w="785495" h="190500">
                <a:moveTo>
                  <a:pt x="594499" y="0"/>
                </a:moveTo>
                <a:lnTo>
                  <a:pt x="594499" y="190500"/>
                </a:lnTo>
                <a:lnTo>
                  <a:pt x="721499" y="127000"/>
                </a:lnTo>
                <a:lnTo>
                  <a:pt x="626249" y="127000"/>
                </a:lnTo>
                <a:lnTo>
                  <a:pt x="626249" y="63500"/>
                </a:lnTo>
                <a:lnTo>
                  <a:pt x="721499" y="63500"/>
                </a:lnTo>
                <a:lnTo>
                  <a:pt x="594499" y="0"/>
                </a:lnTo>
                <a:close/>
              </a:path>
              <a:path w="785495" h="190500">
                <a:moveTo>
                  <a:pt x="594499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594499" y="127000"/>
                </a:lnTo>
                <a:lnTo>
                  <a:pt x="594499" y="63500"/>
                </a:lnTo>
                <a:close/>
              </a:path>
              <a:path w="785495" h="190500">
                <a:moveTo>
                  <a:pt x="721499" y="63500"/>
                </a:moveTo>
                <a:lnTo>
                  <a:pt x="626249" y="63500"/>
                </a:lnTo>
                <a:lnTo>
                  <a:pt x="626249" y="127000"/>
                </a:lnTo>
                <a:lnTo>
                  <a:pt x="721499" y="127000"/>
                </a:lnTo>
                <a:lnTo>
                  <a:pt x="784999" y="95250"/>
                </a:lnTo>
                <a:lnTo>
                  <a:pt x="721499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1902" y="2404364"/>
            <a:ext cx="16224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209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&gt;=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80277" y="2404364"/>
            <a:ext cx="178625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11125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must</a:t>
            </a:r>
            <a:r>
              <a:rPr sz="2400" spc="-45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sum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761D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37761D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37761D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9313" y="3716018"/>
            <a:ext cx="537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exp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2034" y="3882644"/>
            <a:ext cx="94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normalize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0284" y="5437123"/>
            <a:ext cx="172656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3345" marR="5080" indent="-812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unnormalized 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4092" y="5632196"/>
            <a:ext cx="156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7761D"/>
                </a:solidFill>
                <a:latin typeface="Calibri"/>
                <a:cs typeface="Calibri"/>
              </a:rPr>
              <a:t>probabilities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6615" y="5496559"/>
            <a:ext cx="2212340" cy="6750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84455">
              <a:lnSpc>
                <a:spcPct val="102899"/>
              </a:lnSpc>
              <a:spcBef>
                <a:spcPts val="25"/>
              </a:spcBef>
            </a:pP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Unnormalized</a:t>
            </a:r>
            <a:r>
              <a:rPr sz="21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00FF"/>
                </a:solidFill>
                <a:latin typeface="Calibri"/>
                <a:cs typeface="Calibri"/>
              </a:rPr>
              <a:t>log-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probabilities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/</a:t>
            </a:r>
            <a:r>
              <a:rPr sz="21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logits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16526" y="3222523"/>
            <a:ext cx="1310005" cy="2226945"/>
          </a:xfrm>
          <a:prstGeom prst="rect">
            <a:avLst/>
          </a:prstGeom>
          <a:ln w="38100">
            <a:solidFill>
              <a:srgbClr val="99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ts val="4490"/>
              </a:lnSpc>
            </a:pPr>
            <a:r>
              <a:rPr sz="4000" b="1" spc="-20" dirty="0">
                <a:solidFill>
                  <a:srgbClr val="9900FF"/>
                </a:solidFill>
                <a:latin typeface="Calibri"/>
                <a:cs typeface="Calibri"/>
              </a:rPr>
              <a:t>1.00</a:t>
            </a:r>
            <a:endParaRPr sz="40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1485"/>
              </a:spcBef>
            </a:pPr>
            <a:r>
              <a:rPr sz="4000" spc="-20" dirty="0">
                <a:latin typeface="Calibri"/>
                <a:cs typeface="Calibri"/>
              </a:rPr>
              <a:t>0.00</a:t>
            </a:r>
            <a:endParaRPr sz="4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1635"/>
              </a:spcBef>
            </a:pPr>
            <a:r>
              <a:rPr sz="4000" spc="-20" dirty="0">
                <a:latin typeface="Calibri"/>
                <a:cs typeface="Calibri"/>
              </a:rPr>
              <a:t>0.00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56252" y="5437123"/>
            <a:ext cx="937894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8110" marR="5080" indent="-106045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solidFill>
                  <a:srgbClr val="9900FF"/>
                </a:solidFill>
                <a:latin typeface="Calibri"/>
                <a:cs typeface="Calibri"/>
              </a:rPr>
              <a:t>Correct </a:t>
            </a:r>
            <a:r>
              <a:rPr sz="2400" spc="-10" dirty="0">
                <a:solidFill>
                  <a:srgbClr val="9900FF"/>
                </a:solidFill>
                <a:latin typeface="Calibri"/>
                <a:cs typeface="Calibri"/>
              </a:rPr>
              <a:t>probs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07921" y="3428339"/>
            <a:ext cx="433705" cy="190500"/>
          </a:xfrm>
          <a:custGeom>
            <a:avLst/>
            <a:gdLst/>
            <a:ahLst/>
            <a:cxnLst/>
            <a:rect l="l" t="t" r="r" b="b"/>
            <a:pathLst>
              <a:path w="433704" h="190500">
                <a:moveTo>
                  <a:pt x="242747" y="0"/>
                </a:moveTo>
                <a:lnTo>
                  <a:pt x="242747" y="190500"/>
                </a:lnTo>
                <a:lnTo>
                  <a:pt x="369747" y="127000"/>
                </a:lnTo>
                <a:lnTo>
                  <a:pt x="274497" y="127000"/>
                </a:lnTo>
                <a:lnTo>
                  <a:pt x="274497" y="63500"/>
                </a:lnTo>
                <a:lnTo>
                  <a:pt x="369747" y="63500"/>
                </a:lnTo>
                <a:lnTo>
                  <a:pt x="242747" y="0"/>
                </a:lnTo>
                <a:close/>
              </a:path>
              <a:path w="433704" h="190500">
                <a:moveTo>
                  <a:pt x="242747" y="63500"/>
                </a:moveTo>
                <a:lnTo>
                  <a:pt x="0" y="63500"/>
                </a:lnTo>
                <a:lnTo>
                  <a:pt x="0" y="127000"/>
                </a:lnTo>
                <a:lnTo>
                  <a:pt x="242747" y="127000"/>
                </a:lnTo>
                <a:lnTo>
                  <a:pt x="242747" y="63500"/>
                </a:lnTo>
                <a:close/>
              </a:path>
              <a:path w="433704" h="190500">
                <a:moveTo>
                  <a:pt x="369747" y="63500"/>
                </a:moveTo>
                <a:lnTo>
                  <a:pt x="274497" y="63500"/>
                </a:lnTo>
                <a:lnTo>
                  <a:pt x="274497" y="127000"/>
                </a:lnTo>
                <a:lnTo>
                  <a:pt x="369747" y="127000"/>
                </a:lnTo>
                <a:lnTo>
                  <a:pt x="433247" y="95250"/>
                </a:lnTo>
                <a:lnTo>
                  <a:pt x="369747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31170" y="3428339"/>
            <a:ext cx="433705" cy="190500"/>
          </a:xfrm>
          <a:custGeom>
            <a:avLst/>
            <a:gdLst/>
            <a:ahLst/>
            <a:cxnLst/>
            <a:rect l="l" t="t" r="r" b="b"/>
            <a:pathLst>
              <a:path w="433704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90500" y="127000"/>
                </a:lnTo>
                <a:lnTo>
                  <a:pt x="158750" y="127000"/>
                </a:lnTo>
                <a:lnTo>
                  <a:pt x="158750" y="63500"/>
                </a:lnTo>
                <a:lnTo>
                  <a:pt x="190500" y="63500"/>
                </a:lnTo>
                <a:lnTo>
                  <a:pt x="190500" y="0"/>
                </a:lnTo>
                <a:close/>
              </a:path>
              <a:path w="433704" h="190500">
                <a:moveTo>
                  <a:pt x="190500" y="63500"/>
                </a:moveTo>
                <a:lnTo>
                  <a:pt x="158750" y="63500"/>
                </a:lnTo>
                <a:lnTo>
                  <a:pt x="158750" y="127000"/>
                </a:lnTo>
                <a:lnTo>
                  <a:pt x="190500" y="127000"/>
                </a:lnTo>
                <a:lnTo>
                  <a:pt x="190500" y="63500"/>
                </a:lnTo>
                <a:close/>
              </a:path>
              <a:path w="433704" h="190500">
                <a:moveTo>
                  <a:pt x="433260" y="63500"/>
                </a:moveTo>
                <a:lnTo>
                  <a:pt x="190500" y="63500"/>
                </a:lnTo>
                <a:lnTo>
                  <a:pt x="190500" y="127000"/>
                </a:lnTo>
                <a:lnTo>
                  <a:pt x="433260" y="127000"/>
                </a:lnTo>
                <a:lnTo>
                  <a:pt x="433260" y="6350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79129" y="3237483"/>
            <a:ext cx="1339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Compare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25" name="object 25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29" name="object 29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79032" y="1776476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56688" y="1913635"/>
            <a:ext cx="9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180322" y="1634985"/>
            <a:ext cx="1346200" cy="788670"/>
          </a:xfrm>
          <a:custGeom>
            <a:avLst/>
            <a:gdLst/>
            <a:ahLst/>
            <a:cxnLst/>
            <a:rect l="l" t="t" r="r" b="b"/>
            <a:pathLst>
              <a:path w="1346200" h="788669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788669">
                <a:moveTo>
                  <a:pt x="965581" y="432600"/>
                </a:moveTo>
                <a:lnTo>
                  <a:pt x="961859" y="420395"/>
                </a:lnTo>
                <a:lnTo>
                  <a:pt x="939965" y="428929"/>
                </a:lnTo>
                <a:lnTo>
                  <a:pt x="920737" y="442315"/>
                </a:lnTo>
                <a:lnTo>
                  <a:pt x="890270" y="483641"/>
                </a:lnTo>
                <a:lnTo>
                  <a:pt x="871397" y="539381"/>
                </a:lnTo>
                <a:lnTo>
                  <a:pt x="865111" y="604494"/>
                </a:lnTo>
                <a:lnTo>
                  <a:pt x="866622" y="636917"/>
                </a:lnTo>
                <a:lnTo>
                  <a:pt x="866673" y="638225"/>
                </a:lnTo>
                <a:lnTo>
                  <a:pt x="879259" y="698652"/>
                </a:lnTo>
                <a:lnTo>
                  <a:pt x="904163" y="748449"/>
                </a:lnTo>
                <a:lnTo>
                  <a:pt x="939965" y="780072"/>
                </a:lnTo>
                <a:lnTo>
                  <a:pt x="961859" y="788593"/>
                </a:lnTo>
                <a:lnTo>
                  <a:pt x="965581" y="776389"/>
                </a:lnTo>
                <a:lnTo>
                  <a:pt x="948651" y="767626"/>
                </a:lnTo>
                <a:lnTo>
                  <a:pt x="933919" y="754875"/>
                </a:lnTo>
                <a:lnTo>
                  <a:pt x="911034" y="717384"/>
                </a:lnTo>
                <a:lnTo>
                  <a:pt x="897128" y="666470"/>
                </a:lnTo>
                <a:lnTo>
                  <a:pt x="892505" y="604647"/>
                </a:lnTo>
                <a:lnTo>
                  <a:pt x="893660" y="572312"/>
                </a:lnTo>
                <a:lnTo>
                  <a:pt x="902919" y="515823"/>
                </a:lnTo>
                <a:lnTo>
                  <a:pt x="921385" y="470916"/>
                </a:lnTo>
                <a:lnTo>
                  <a:pt x="948651" y="441375"/>
                </a:lnTo>
                <a:lnTo>
                  <a:pt x="965581" y="432600"/>
                </a:lnTo>
                <a:close/>
              </a:path>
              <a:path w="1346200" h="788669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788669">
                <a:moveTo>
                  <a:pt x="1317142" y="604494"/>
                </a:moveTo>
                <a:lnTo>
                  <a:pt x="1315631" y="572312"/>
                </a:lnTo>
                <a:lnTo>
                  <a:pt x="1315567" y="570776"/>
                </a:lnTo>
                <a:lnTo>
                  <a:pt x="1310843" y="539381"/>
                </a:lnTo>
                <a:lnTo>
                  <a:pt x="1291983" y="483641"/>
                </a:lnTo>
                <a:lnTo>
                  <a:pt x="1261503" y="442315"/>
                </a:lnTo>
                <a:lnTo>
                  <a:pt x="1220406" y="420395"/>
                </a:lnTo>
                <a:lnTo>
                  <a:pt x="1216685" y="432600"/>
                </a:lnTo>
                <a:lnTo>
                  <a:pt x="1233589" y="441375"/>
                </a:lnTo>
                <a:lnTo>
                  <a:pt x="1248321" y="454152"/>
                </a:lnTo>
                <a:lnTo>
                  <a:pt x="1271231" y="491680"/>
                </a:lnTo>
                <a:lnTo>
                  <a:pt x="1285113" y="542696"/>
                </a:lnTo>
                <a:lnTo>
                  <a:pt x="1289748" y="604494"/>
                </a:lnTo>
                <a:lnTo>
                  <a:pt x="1288592" y="636917"/>
                </a:lnTo>
                <a:lnTo>
                  <a:pt x="1279334" y="693293"/>
                </a:lnTo>
                <a:lnTo>
                  <a:pt x="1260868" y="738124"/>
                </a:lnTo>
                <a:lnTo>
                  <a:pt x="1233589" y="767626"/>
                </a:lnTo>
                <a:lnTo>
                  <a:pt x="1216685" y="776389"/>
                </a:lnTo>
                <a:lnTo>
                  <a:pt x="1220406" y="788593"/>
                </a:lnTo>
                <a:lnTo>
                  <a:pt x="1261503" y="766686"/>
                </a:lnTo>
                <a:lnTo>
                  <a:pt x="1291983" y="725347"/>
                </a:lnTo>
                <a:lnTo>
                  <a:pt x="1310843" y="669607"/>
                </a:lnTo>
                <a:lnTo>
                  <a:pt x="1317129" y="604647"/>
                </a:lnTo>
                <a:lnTo>
                  <a:pt x="1317142" y="604494"/>
                </a:lnTo>
                <a:close/>
              </a:path>
              <a:path w="1346200" h="788669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40469" y="1447292"/>
            <a:ext cx="1567815" cy="9525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5"/>
              </a:spcBef>
              <a:tabLst>
                <a:tab pos="508634" algn="l"/>
                <a:tab pos="1097280" algn="l"/>
              </a:tabLst>
            </a:pPr>
            <a:r>
              <a:rPr sz="3600" spc="-75" baseline="-41666" dirty="0">
                <a:latin typeface="Cambria Math"/>
                <a:cs typeface="Cambria Math"/>
              </a:rPr>
              <a:t>=</a:t>
            </a:r>
            <a:r>
              <a:rPr sz="3600" baseline="-41666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  <a:p>
            <a:pPr marL="336550">
              <a:lnSpc>
                <a:spcPct val="100000"/>
              </a:lnSpc>
              <a:spcBef>
                <a:spcPts val="770"/>
              </a:spcBef>
              <a:tabLst>
                <a:tab pos="131445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97352" y="2680182"/>
            <a:ext cx="2312670" cy="306070"/>
          </a:xfrm>
          <a:custGeom>
            <a:avLst/>
            <a:gdLst/>
            <a:ahLst/>
            <a:cxnLst/>
            <a:rect l="l" t="t" r="r" b="b"/>
            <a:pathLst>
              <a:path w="2312670" h="306069">
                <a:moveTo>
                  <a:pt x="2214879" y="0"/>
                </a:moveTo>
                <a:lnTo>
                  <a:pt x="2210536" y="12420"/>
                </a:lnTo>
                <a:lnTo>
                  <a:pt x="2228236" y="20099"/>
                </a:lnTo>
                <a:lnTo>
                  <a:pt x="2243461" y="30735"/>
                </a:lnTo>
                <a:lnTo>
                  <a:pt x="2274381" y="80037"/>
                </a:lnTo>
                <a:lnTo>
                  <a:pt x="2283364" y="124972"/>
                </a:lnTo>
                <a:lnTo>
                  <a:pt x="2284539" y="151396"/>
                </a:lnTo>
                <a:lnTo>
                  <a:pt x="2283405" y="178371"/>
                </a:lnTo>
                <a:lnTo>
                  <a:pt x="2274332" y="224886"/>
                </a:lnTo>
                <a:lnTo>
                  <a:pt x="2256130" y="261211"/>
                </a:lnTo>
                <a:lnTo>
                  <a:pt x="2211019" y="293446"/>
                </a:lnTo>
                <a:lnTo>
                  <a:pt x="2214879" y="305854"/>
                </a:lnTo>
                <a:lnTo>
                  <a:pt x="2256599" y="286286"/>
                </a:lnTo>
                <a:lnTo>
                  <a:pt x="2287270" y="252412"/>
                </a:lnTo>
                <a:lnTo>
                  <a:pt x="2306140" y="207044"/>
                </a:lnTo>
                <a:lnTo>
                  <a:pt x="2312428" y="153009"/>
                </a:lnTo>
                <a:lnTo>
                  <a:pt x="2310870" y="125300"/>
                </a:lnTo>
                <a:lnTo>
                  <a:pt x="2298235" y="75271"/>
                </a:lnTo>
                <a:lnTo>
                  <a:pt x="2273215" y="34811"/>
                </a:lnTo>
                <a:lnTo>
                  <a:pt x="2237058" y="8008"/>
                </a:lnTo>
                <a:lnTo>
                  <a:pt x="2214879" y="0"/>
                </a:lnTo>
                <a:close/>
              </a:path>
              <a:path w="2312670" h="306069">
                <a:moveTo>
                  <a:pt x="97548" y="0"/>
                </a:moveTo>
                <a:lnTo>
                  <a:pt x="55933" y="19611"/>
                </a:lnTo>
                <a:lnTo>
                  <a:pt x="25234" y="53606"/>
                </a:lnTo>
                <a:lnTo>
                  <a:pt x="6311" y="99060"/>
                </a:lnTo>
                <a:lnTo>
                  <a:pt x="90" y="151396"/>
                </a:lnTo>
                <a:lnTo>
                  <a:pt x="0" y="153009"/>
                </a:lnTo>
                <a:lnTo>
                  <a:pt x="1571" y="181110"/>
                </a:lnTo>
                <a:lnTo>
                  <a:pt x="14149" y="230812"/>
                </a:lnTo>
                <a:lnTo>
                  <a:pt x="39112" y="271139"/>
                </a:lnTo>
                <a:lnTo>
                  <a:pt x="75307" y="297857"/>
                </a:lnTo>
                <a:lnTo>
                  <a:pt x="97548" y="305854"/>
                </a:lnTo>
                <a:lnTo>
                  <a:pt x="101422" y="293446"/>
                </a:lnTo>
                <a:lnTo>
                  <a:pt x="83994" y="285724"/>
                </a:lnTo>
                <a:lnTo>
                  <a:pt x="68953" y="274978"/>
                </a:lnTo>
                <a:lnTo>
                  <a:pt x="46037" y="244424"/>
                </a:lnTo>
                <a:lnTo>
                  <a:pt x="32435" y="202868"/>
                </a:lnTo>
                <a:lnTo>
                  <a:pt x="27969" y="153009"/>
                </a:lnTo>
                <a:lnTo>
                  <a:pt x="27901" y="151396"/>
                </a:lnTo>
                <a:lnTo>
                  <a:pt x="29035" y="125300"/>
                </a:lnTo>
                <a:lnTo>
                  <a:pt x="38103" y="80037"/>
                </a:lnTo>
                <a:lnTo>
                  <a:pt x="56329" y="44326"/>
                </a:lnTo>
                <a:lnTo>
                  <a:pt x="101904" y="12420"/>
                </a:lnTo>
                <a:lnTo>
                  <a:pt x="97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711147" y="2576868"/>
            <a:ext cx="4378325" cy="49275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50"/>
              </a:spcBef>
              <a:tabLst>
                <a:tab pos="1993900" algn="l"/>
              </a:tabLst>
            </a:pPr>
            <a:r>
              <a:rPr sz="2600" dirty="0">
                <a:latin typeface="Cambria Math"/>
                <a:cs typeface="Cambria Math"/>
              </a:rPr>
              <a:t>𝐿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727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6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−</a:t>
            </a:r>
            <a:r>
              <a:rPr sz="2600" spc="-130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log</a:t>
            </a:r>
            <a:r>
              <a:rPr sz="2600" spc="-125" dirty="0">
                <a:latin typeface="Cambria Math"/>
                <a:cs typeface="Cambria Math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𝑃</a:t>
            </a:r>
            <a:r>
              <a:rPr sz="2600" dirty="0">
                <a:latin typeface="Cambria Math"/>
                <a:cs typeface="Cambria Math"/>
              </a:rPr>
              <a:t>	𝑌</a:t>
            </a:r>
            <a:r>
              <a:rPr sz="2600" spc="200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𝑦</a:t>
            </a:r>
            <a:r>
              <a:rPr sz="2850" baseline="-16081" dirty="0">
                <a:latin typeface="Cambria Math"/>
                <a:cs typeface="Cambria Math"/>
              </a:rPr>
              <a:t>𝑖</a:t>
            </a:r>
            <a:r>
              <a:rPr sz="2850" spc="465" baseline="-16081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|</a:t>
            </a:r>
            <a:r>
              <a:rPr sz="2600" spc="-5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𝑋</a:t>
            </a:r>
            <a:r>
              <a:rPr sz="2600" spc="204" dirty="0">
                <a:latin typeface="Cambria Math"/>
                <a:cs typeface="Cambria Math"/>
              </a:rPr>
              <a:t> </a:t>
            </a:r>
            <a:r>
              <a:rPr sz="2600" dirty="0">
                <a:latin typeface="Cambria Math"/>
                <a:cs typeface="Cambria Math"/>
              </a:rPr>
              <a:t>=</a:t>
            </a:r>
            <a:r>
              <a:rPr sz="2600" spc="135" dirty="0">
                <a:latin typeface="Cambria Math"/>
                <a:cs typeface="Cambria Math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𝑥</a:t>
            </a:r>
            <a:r>
              <a:rPr sz="2850" spc="-37" baseline="-16081" dirty="0">
                <a:latin typeface="Cambria Math"/>
                <a:cs typeface="Cambria Math"/>
              </a:rPr>
              <a:t>𝑖</a:t>
            </a:r>
            <a:endParaRPr sz="2850" baseline="-16081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Cross-Entropy</a:t>
            </a:r>
            <a:r>
              <a:rPr sz="3900" spc="50" dirty="0"/>
              <a:t> </a:t>
            </a:r>
            <a:r>
              <a:rPr sz="3900" dirty="0"/>
              <a:t>Loss</a:t>
            </a:r>
            <a:r>
              <a:rPr sz="3900" spc="45" dirty="0"/>
              <a:t> </a:t>
            </a:r>
            <a:r>
              <a:rPr sz="4000" dirty="0"/>
              <a:t>(Multinomial</a:t>
            </a:r>
            <a:r>
              <a:rPr sz="4000" spc="25" dirty="0"/>
              <a:t> </a:t>
            </a:r>
            <a:r>
              <a:rPr sz="4000" dirty="0"/>
              <a:t>Logistic</a:t>
            </a:r>
            <a:r>
              <a:rPr sz="4000" spc="10" dirty="0"/>
              <a:t> </a:t>
            </a:r>
            <a:r>
              <a:rPr sz="4000" spc="-10" dirty="0"/>
              <a:t>Regression)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1539239"/>
            <a:ext cx="1572767" cy="15392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19" y="1064258"/>
            <a:ext cx="7815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Want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interpret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raw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classifier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scores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probabilities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239" y="2975355"/>
            <a:ext cx="2248535" cy="243078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610"/>
              </a:spcBef>
              <a:tabLst>
                <a:tab pos="1585595" algn="l"/>
              </a:tabLst>
            </a:pPr>
            <a:r>
              <a:rPr sz="4000" spc="-25" dirty="0">
                <a:latin typeface="Calibri"/>
                <a:cs typeface="Calibri"/>
              </a:rPr>
              <a:t>cat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b="1" spc="-25" dirty="0">
                <a:latin typeface="Calibri"/>
                <a:cs typeface="Calibri"/>
              </a:rPr>
              <a:t>3.2</a:t>
            </a:r>
            <a:endParaRPr sz="400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515"/>
              </a:spcBef>
              <a:tabLst>
                <a:tab pos="1588770" algn="l"/>
              </a:tabLst>
            </a:pPr>
            <a:r>
              <a:rPr sz="4000" spc="-25" dirty="0">
                <a:latin typeface="Calibri"/>
                <a:cs typeface="Calibri"/>
              </a:rPr>
              <a:t>car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5" dirty="0">
                <a:latin typeface="Calibri"/>
                <a:cs typeface="Calibri"/>
              </a:rPr>
              <a:t>5.1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  <a:tabLst>
                <a:tab pos="1432560" algn="l"/>
              </a:tabLst>
            </a:pPr>
            <a:r>
              <a:rPr sz="4000" spc="-20" dirty="0">
                <a:latin typeface="Calibri"/>
                <a:cs typeface="Calibri"/>
              </a:rPr>
              <a:t>frog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20" dirty="0">
                <a:latin typeface="Calibri"/>
                <a:cs typeface="Calibri"/>
              </a:rPr>
              <a:t>-</a:t>
            </a:r>
            <a:r>
              <a:rPr sz="4000" spc="-25" dirty="0">
                <a:latin typeface="Calibri"/>
                <a:cs typeface="Calibri"/>
              </a:rPr>
              <a:t>1.7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9183" y="1564131"/>
            <a:ext cx="123317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2800" spc="-10" dirty="0">
                <a:latin typeface="Calibri"/>
                <a:cs typeface="Calibri"/>
              </a:rPr>
              <a:t>Softmax 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8782" y="2656839"/>
            <a:ext cx="47085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Calibri"/>
                <a:cs typeface="Calibri"/>
              </a:rPr>
              <a:t>Maximize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probability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correct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8163" y="2675127"/>
            <a:ext cx="28409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Calibri"/>
                <a:cs typeface="Calibri"/>
              </a:rPr>
              <a:t>Putting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it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all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together: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042" y="1690446"/>
            <a:ext cx="2633980" cy="563880"/>
            <a:chOff x="3411042" y="1690446"/>
            <a:chExt cx="2633980" cy="563880"/>
          </a:xfrm>
        </p:grpSpPr>
        <p:sp>
          <p:nvSpPr>
            <p:cNvPr id="10" name="object 10"/>
            <p:cNvSpPr/>
            <p:nvPr/>
          </p:nvSpPr>
          <p:spPr>
            <a:xfrm>
              <a:off x="3415804" y="1695208"/>
              <a:ext cx="2624455" cy="554355"/>
            </a:xfrm>
            <a:custGeom>
              <a:avLst/>
              <a:gdLst/>
              <a:ahLst/>
              <a:cxnLst/>
              <a:rect l="l" t="t" r="r" b="b"/>
              <a:pathLst>
                <a:path w="2624454" h="554355">
                  <a:moveTo>
                    <a:pt x="0" y="0"/>
                  </a:moveTo>
                  <a:lnTo>
                    <a:pt x="2624051" y="0"/>
                  </a:lnTo>
                  <a:lnTo>
                    <a:pt x="2624051" y="553998"/>
                  </a:lnTo>
                  <a:lnTo>
                    <a:pt x="0" y="5539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9558" y="1784667"/>
              <a:ext cx="1335405" cy="423545"/>
            </a:xfrm>
            <a:custGeom>
              <a:avLst/>
              <a:gdLst/>
              <a:ahLst/>
              <a:cxnLst/>
              <a:rect l="l" t="t" r="r" b="b"/>
              <a:pathLst>
                <a:path w="1335404" h="423544">
                  <a:moveTo>
                    <a:pt x="1199997" y="0"/>
                  </a:moveTo>
                  <a:lnTo>
                    <a:pt x="1193965" y="17195"/>
                  </a:lnTo>
                  <a:lnTo>
                    <a:pt x="1218482" y="27832"/>
                  </a:lnTo>
                  <a:lnTo>
                    <a:pt x="1239567" y="42559"/>
                  </a:lnTo>
                  <a:lnTo>
                    <a:pt x="1271435" y="84277"/>
                  </a:lnTo>
                  <a:lnTo>
                    <a:pt x="1290191" y="140560"/>
                  </a:lnTo>
                  <a:lnTo>
                    <a:pt x="1296441" y="209626"/>
                  </a:lnTo>
                  <a:lnTo>
                    <a:pt x="1294871" y="246980"/>
                  </a:lnTo>
                  <a:lnTo>
                    <a:pt x="1282312" y="311388"/>
                  </a:lnTo>
                  <a:lnTo>
                    <a:pt x="1257112" y="361685"/>
                  </a:lnTo>
                  <a:lnTo>
                    <a:pt x="1218769" y="395619"/>
                  </a:lnTo>
                  <a:lnTo>
                    <a:pt x="1194638" y="406311"/>
                  </a:lnTo>
                  <a:lnTo>
                    <a:pt x="1199997" y="423494"/>
                  </a:lnTo>
                  <a:lnTo>
                    <a:pt x="1257766" y="396398"/>
                  </a:lnTo>
                  <a:lnTo>
                    <a:pt x="1300238" y="349491"/>
                  </a:lnTo>
                  <a:lnTo>
                    <a:pt x="1326356" y="286677"/>
                  </a:lnTo>
                  <a:lnTo>
                    <a:pt x="1335062" y="211861"/>
                  </a:lnTo>
                  <a:lnTo>
                    <a:pt x="1332904" y="173495"/>
                  </a:lnTo>
                  <a:lnTo>
                    <a:pt x="1332878" y="173040"/>
                  </a:lnTo>
                  <a:lnTo>
                    <a:pt x="1315409" y="104222"/>
                  </a:lnTo>
                  <a:lnTo>
                    <a:pt x="1280764" y="48204"/>
                  </a:lnTo>
                  <a:lnTo>
                    <a:pt x="1230701" y="11089"/>
                  </a:lnTo>
                  <a:lnTo>
                    <a:pt x="1199997" y="0"/>
                  </a:lnTo>
                  <a:close/>
                </a:path>
                <a:path w="1335404" h="423544">
                  <a:moveTo>
                    <a:pt x="135051" y="0"/>
                  </a:moveTo>
                  <a:lnTo>
                    <a:pt x="77431" y="27157"/>
                  </a:lnTo>
                  <a:lnTo>
                    <a:pt x="34937" y="74231"/>
                  </a:lnTo>
                  <a:lnTo>
                    <a:pt x="8734" y="137160"/>
                  </a:lnTo>
                  <a:lnTo>
                    <a:pt x="125" y="209626"/>
                  </a:lnTo>
                  <a:lnTo>
                    <a:pt x="0" y="211861"/>
                  </a:lnTo>
                  <a:lnTo>
                    <a:pt x="2176" y="250768"/>
                  </a:lnTo>
                  <a:lnTo>
                    <a:pt x="19588" y="319585"/>
                  </a:lnTo>
                  <a:lnTo>
                    <a:pt x="54147" y="375420"/>
                  </a:lnTo>
                  <a:lnTo>
                    <a:pt x="104262" y="412424"/>
                  </a:lnTo>
                  <a:lnTo>
                    <a:pt x="135051" y="423494"/>
                  </a:lnTo>
                  <a:lnTo>
                    <a:pt x="140411" y="406311"/>
                  </a:lnTo>
                  <a:lnTo>
                    <a:pt x="116279" y="395619"/>
                  </a:lnTo>
                  <a:lnTo>
                    <a:pt x="95454" y="380744"/>
                  </a:lnTo>
                  <a:lnTo>
                    <a:pt x="63728" y="338442"/>
                  </a:lnTo>
                  <a:lnTo>
                    <a:pt x="44897" y="280901"/>
                  </a:lnTo>
                  <a:lnTo>
                    <a:pt x="38714" y="211861"/>
                  </a:lnTo>
                  <a:lnTo>
                    <a:pt x="38620" y="209626"/>
                  </a:lnTo>
                  <a:lnTo>
                    <a:pt x="40189" y="173495"/>
                  </a:lnTo>
                  <a:lnTo>
                    <a:pt x="52743" y="110820"/>
                  </a:lnTo>
                  <a:lnTo>
                    <a:pt x="77979" y="61374"/>
                  </a:lnTo>
                  <a:lnTo>
                    <a:pt x="116660" y="27832"/>
                  </a:lnTo>
                  <a:lnTo>
                    <a:pt x="141084" y="17195"/>
                  </a:lnTo>
                  <a:lnTo>
                    <a:pt x="1350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41204" y="1657603"/>
            <a:ext cx="236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307465" algn="l"/>
              </a:tabLst>
            </a:pPr>
            <a:r>
              <a:rPr sz="3600" dirty="0">
                <a:latin typeface="Cambria Math"/>
                <a:cs typeface="Cambria Math"/>
              </a:rPr>
              <a:t>𝑠</a:t>
            </a:r>
            <a:r>
              <a:rPr sz="3600" spc="280" dirty="0">
                <a:latin typeface="Cambria Math"/>
                <a:cs typeface="Cambria Math"/>
              </a:rPr>
              <a:t> </a:t>
            </a:r>
            <a:r>
              <a:rPr sz="3600" dirty="0">
                <a:latin typeface="Cambria Math"/>
                <a:cs typeface="Cambria Math"/>
              </a:rPr>
              <a:t>=</a:t>
            </a:r>
            <a:r>
              <a:rPr sz="3600" spc="204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𝑓</a:t>
            </a:r>
            <a:r>
              <a:rPr sz="3600" dirty="0">
                <a:latin typeface="Cambria Math"/>
                <a:cs typeface="Cambria Math"/>
              </a:rPr>
              <a:t>	</a:t>
            </a:r>
            <a:r>
              <a:rPr sz="3600" spc="90" dirty="0">
                <a:latin typeface="Cambria Math"/>
                <a:cs typeface="Cambria Math"/>
              </a:rPr>
              <a:t>𝑥</a:t>
            </a:r>
            <a:r>
              <a:rPr sz="3900" spc="135" baseline="-14957" dirty="0">
                <a:latin typeface="Cambria Math"/>
                <a:cs typeface="Cambria Math"/>
              </a:rPr>
              <a:t>𝑖</a:t>
            </a:r>
            <a:r>
              <a:rPr sz="3600" spc="90" dirty="0">
                <a:latin typeface="Cambria Math"/>
                <a:cs typeface="Cambria Math"/>
              </a:rPr>
              <a:t>;</a:t>
            </a:r>
            <a:r>
              <a:rPr sz="3600" spc="-185" dirty="0">
                <a:latin typeface="Cambria Math"/>
                <a:cs typeface="Cambria Math"/>
              </a:rPr>
              <a:t> </a:t>
            </a:r>
            <a:r>
              <a:rPr sz="3600" spc="-50" dirty="0">
                <a:latin typeface="Cambria Math"/>
                <a:cs typeface="Cambria Math"/>
              </a:rPr>
              <a:t>𝑊</a:t>
            </a:r>
            <a:endParaRPr sz="3600">
              <a:latin typeface="Cambria Math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28219" y="1535391"/>
            <a:ext cx="4347845" cy="974725"/>
            <a:chOff x="6328219" y="1535391"/>
            <a:chExt cx="4347845" cy="974725"/>
          </a:xfrm>
        </p:grpSpPr>
        <p:sp>
          <p:nvSpPr>
            <p:cNvPr id="14" name="object 14"/>
            <p:cNvSpPr/>
            <p:nvPr/>
          </p:nvSpPr>
          <p:spPr>
            <a:xfrm>
              <a:off x="6332982" y="1540154"/>
              <a:ext cx="4338320" cy="965200"/>
            </a:xfrm>
            <a:custGeom>
              <a:avLst/>
              <a:gdLst/>
              <a:ahLst/>
              <a:cxnLst/>
              <a:rect l="l" t="t" r="r" b="b"/>
              <a:pathLst>
                <a:path w="4338320" h="965200">
                  <a:moveTo>
                    <a:pt x="0" y="0"/>
                  </a:moveTo>
                  <a:lnTo>
                    <a:pt x="4338302" y="0"/>
                  </a:lnTo>
                  <a:lnTo>
                    <a:pt x="4338302" y="964880"/>
                  </a:lnTo>
                  <a:lnTo>
                    <a:pt x="0" y="9648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02158" y="1865680"/>
              <a:ext cx="2052320" cy="282575"/>
            </a:xfrm>
            <a:custGeom>
              <a:avLst/>
              <a:gdLst/>
              <a:ahLst/>
              <a:cxnLst/>
              <a:rect l="l" t="t" r="r" b="b"/>
              <a:pathLst>
                <a:path w="2052320" h="282575">
                  <a:moveTo>
                    <a:pt x="1962251" y="0"/>
                  </a:moveTo>
                  <a:lnTo>
                    <a:pt x="1958225" y="11455"/>
                  </a:lnTo>
                  <a:lnTo>
                    <a:pt x="1974570" y="18551"/>
                  </a:lnTo>
                  <a:lnTo>
                    <a:pt x="1988627" y="28371"/>
                  </a:lnTo>
                  <a:lnTo>
                    <a:pt x="2017168" y="73880"/>
                  </a:lnTo>
                  <a:lnTo>
                    <a:pt x="2025454" y="115355"/>
                  </a:lnTo>
                  <a:lnTo>
                    <a:pt x="2025498" y="115661"/>
                  </a:lnTo>
                  <a:lnTo>
                    <a:pt x="2025493" y="164649"/>
                  </a:lnTo>
                  <a:lnTo>
                    <a:pt x="2017125" y="207587"/>
                  </a:lnTo>
                  <a:lnTo>
                    <a:pt x="1988645" y="253823"/>
                  </a:lnTo>
                  <a:lnTo>
                    <a:pt x="1958670" y="270865"/>
                  </a:lnTo>
                  <a:lnTo>
                    <a:pt x="1962251" y="282321"/>
                  </a:lnTo>
                  <a:lnTo>
                    <a:pt x="2000759" y="264263"/>
                  </a:lnTo>
                  <a:lnTo>
                    <a:pt x="2029066" y="232994"/>
                  </a:lnTo>
                  <a:lnTo>
                    <a:pt x="2046485" y="191111"/>
                  </a:lnTo>
                  <a:lnTo>
                    <a:pt x="2052294" y="141236"/>
                  </a:lnTo>
                  <a:lnTo>
                    <a:pt x="2050854" y="115661"/>
                  </a:lnTo>
                  <a:lnTo>
                    <a:pt x="2050837" y="115355"/>
                  </a:lnTo>
                  <a:lnTo>
                    <a:pt x="2039189" y="69474"/>
                  </a:lnTo>
                  <a:lnTo>
                    <a:pt x="2016094" y="32127"/>
                  </a:lnTo>
                  <a:lnTo>
                    <a:pt x="1982718" y="7386"/>
                  </a:lnTo>
                  <a:lnTo>
                    <a:pt x="1962251" y="0"/>
                  </a:lnTo>
                  <a:close/>
                </a:path>
                <a:path w="2052320" h="282575">
                  <a:moveTo>
                    <a:pt x="90042" y="0"/>
                  </a:moveTo>
                  <a:lnTo>
                    <a:pt x="51628" y="18095"/>
                  </a:lnTo>
                  <a:lnTo>
                    <a:pt x="23291" y="49479"/>
                  </a:lnTo>
                  <a:lnTo>
                    <a:pt x="5826" y="91433"/>
                  </a:lnTo>
                  <a:lnTo>
                    <a:pt x="83" y="139750"/>
                  </a:lnTo>
                  <a:lnTo>
                    <a:pt x="0" y="141236"/>
                  </a:lnTo>
                  <a:lnTo>
                    <a:pt x="5808" y="191111"/>
                  </a:lnTo>
                  <a:lnTo>
                    <a:pt x="23228" y="232994"/>
                  </a:lnTo>
                  <a:lnTo>
                    <a:pt x="51535" y="264263"/>
                  </a:lnTo>
                  <a:lnTo>
                    <a:pt x="90042" y="282321"/>
                  </a:lnTo>
                  <a:lnTo>
                    <a:pt x="93624" y="270865"/>
                  </a:lnTo>
                  <a:lnTo>
                    <a:pt x="77534" y="263738"/>
                  </a:lnTo>
                  <a:lnTo>
                    <a:pt x="63649" y="253823"/>
                  </a:lnTo>
                  <a:lnTo>
                    <a:pt x="35169" y="207587"/>
                  </a:lnTo>
                  <a:lnTo>
                    <a:pt x="26801" y="164649"/>
                  </a:lnTo>
                  <a:lnTo>
                    <a:pt x="25817" y="141236"/>
                  </a:lnTo>
                  <a:lnTo>
                    <a:pt x="25755" y="139750"/>
                  </a:lnTo>
                  <a:lnTo>
                    <a:pt x="29938" y="93705"/>
                  </a:lnTo>
                  <a:lnTo>
                    <a:pt x="42494" y="56184"/>
                  </a:lnTo>
                  <a:lnTo>
                    <a:pt x="77786" y="18551"/>
                  </a:lnTo>
                  <a:lnTo>
                    <a:pt x="94068" y="11455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79032" y="1776476"/>
            <a:ext cx="2094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2400" spc="-50" dirty="0">
                <a:latin typeface="Cambria Math"/>
                <a:cs typeface="Cambria Math"/>
              </a:rPr>
              <a:t>𝑃</a:t>
            </a:r>
            <a:r>
              <a:rPr sz="2400" dirty="0">
                <a:latin typeface="Cambria Math"/>
                <a:cs typeface="Cambria Math"/>
              </a:rPr>
              <a:t>	𝑌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𝑘</a:t>
            </a:r>
            <a:r>
              <a:rPr sz="2400" spc="5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1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56688" y="1913635"/>
            <a:ext cx="93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80322" y="1634985"/>
            <a:ext cx="1346200" cy="788670"/>
          </a:xfrm>
          <a:custGeom>
            <a:avLst/>
            <a:gdLst/>
            <a:ahLst/>
            <a:cxnLst/>
            <a:rect l="l" t="t" r="r" b="b"/>
            <a:pathLst>
              <a:path w="1346200" h="788669">
                <a:moveTo>
                  <a:pt x="751916" y="11455"/>
                </a:moveTo>
                <a:lnTo>
                  <a:pt x="747890" y="0"/>
                </a:lnTo>
                <a:lnTo>
                  <a:pt x="727417" y="7391"/>
                </a:lnTo>
                <a:lnTo>
                  <a:pt x="709472" y="18097"/>
                </a:lnTo>
                <a:lnTo>
                  <a:pt x="681139" y="49479"/>
                </a:lnTo>
                <a:lnTo>
                  <a:pt x="663663" y="91440"/>
                </a:lnTo>
                <a:lnTo>
                  <a:pt x="657923" y="139750"/>
                </a:lnTo>
                <a:lnTo>
                  <a:pt x="657847" y="141236"/>
                </a:lnTo>
                <a:lnTo>
                  <a:pt x="659295" y="167182"/>
                </a:lnTo>
                <a:lnTo>
                  <a:pt x="670902" y="213055"/>
                </a:lnTo>
                <a:lnTo>
                  <a:pt x="693940" y="250291"/>
                </a:lnTo>
                <a:lnTo>
                  <a:pt x="727354" y="274955"/>
                </a:lnTo>
                <a:lnTo>
                  <a:pt x="747890" y="282321"/>
                </a:lnTo>
                <a:lnTo>
                  <a:pt x="751459" y="270865"/>
                </a:lnTo>
                <a:lnTo>
                  <a:pt x="735368" y="263740"/>
                </a:lnTo>
                <a:lnTo>
                  <a:pt x="721487" y="253834"/>
                </a:lnTo>
                <a:lnTo>
                  <a:pt x="693013" y="207594"/>
                </a:lnTo>
                <a:lnTo>
                  <a:pt x="684644" y="164655"/>
                </a:lnTo>
                <a:lnTo>
                  <a:pt x="683602" y="139750"/>
                </a:lnTo>
                <a:lnTo>
                  <a:pt x="684644" y="115671"/>
                </a:lnTo>
                <a:lnTo>
                  <a:pt x="693013" y="73888"/>
                </a:lnTo>
                <a:lnTo>
                  <a:pt x="721601" y="28371"/>
                </a:lnTo>
                <a:lnTo>
                  <a:pt x="735622" y="18554"/>
                </a:lnTo>
                <a:lnTo>
                  <a:pt x="751916" y="11455"/>
                </a:lnTo>
                <a:close/>
              </a:path>
              <a:path w="1346200" h="788669">
                <a:moveTo>
                  <a:pt x="965581" y="432600"/>
                </a:moveTo>
                <a:lnTo>
                  <a:pt x="961859" y="420395"/>
                </a:lnTo>
                <a:lnTo>
                  <a:pt x="939965" y="428929"/>
                </a:lnTo>
                <a:lnTo>
                  <a:pt x="920737" y="442315"/>
                </a:lnTo>
                <a:lnTo>
                  <a:pt x="890270" y="483641"/>
                </a:lnTo>
                <a:lnTo>
                  <a:pt x="871397" y="539381"/>
                </a:lnTo>
                <a:lnTo>
                  <a:pt x="865111" y="604494"/>
                </a:lnTo>
                <a:lnTo>
                  <a:pt x="866622" y="636917"/>
                </a:lnTo>
                <a:lnTo>
                  <a:pt x="866673" y="638225"/>
                </a:lnTo>
                <a:lnTo>
                  <a:pt x="879259" y="698652"/>
                </a:lnTo>
                <a:lnTo>
                  <a:pt x="904163" y="748449"/>
                </a:lnTo>
                <a:lnTo>
                  <a:pt x="939965" y="780072"/>
                </a:lnTo>
                <a:lnTo>
                  <a:pt x="961859" y="788593"/>
                </a:lnTo>
                <a:lnTo>
                  <a:pt x="965581" y="776389"/>
                </a:lnTo>
                <a:lnTo>
                  <a:pt x="948651" y="767626"/>
                </a:lnTo>
                <a:lnTo>
                  <a:pt x="933919" y="754875"/>
                </a:lnTo>
                <a:lnTo>
                  <a:pt x="911034" y="717384"/>
                </a:lnTo>
                <a:lnTo>
                  <a:pt x="897128" y="666470"/>
                </a:lnTo>
                <a:lnTo>
                  <a:pt x="892505" y="604647"/>
                </a:lnTo>
                <a:lnTo>
                  <a:pt x="893660" y="572312"/>
                </a:lnTo>
                <a:lnTo>
                  <a:pt x="902919" y="515823"/>
                </a:lnTo>
                <a:lnTo>
                  <a:pt x="921385" y="470916"/>
                </a:lnTo>
                <a:lnTo>
                  <a:pt x="948651" y="441375"/>
                </a:lnTo>
                <a:lnTo>
                  <a:pt x="965581" y="432600"/>
                </a:lnTo>
                <a:close/>
              </a:path>
              <a:path w="1346200" h="788669">
                <a:moveTo>
                  <a:pt x="1145247" y="141236"/>
                </a:moveTo>
                <a:lnTo>
                  <a:pt x="1143800" y="115671"/>
                </a:lnTo>
                <a:lnTo>
                  <a:pt x="1143787" y="115366"/>
                </a:lnTo>
                <a:lnTo>
                  <a:pt x="1139418" y="91440"/>
                </a:lnTo>
                <a:lnTo>
                  <a:pt x="1121956" y="49479"/>
                </a:lnTo>
                <a:lnTo>
                  <a:pt x="1093609" y="18097"/>
                </a:lnTo>
                <a:lnTo>
                  <a:pt x="1055204" y="0"/>
                </a:lnTo>
                <a:lnTo>
                  <a:pt x="1051179" y="11455"/>
                </a:lnTo>
                <a:lnTo>
                  <a:pt x="1067511" y="18554"/>
                </a:lnTo>
                <a:lnTo>
                  <a:pt x="1081570" y="28371"/>
                </a:lnTo>
                <a:lnTo>
                  <a:pt x="1110119" y="73888"/>
                </a:lnTo>
                <a:lnTo>
                  <a:pt x="1118400" y="115366"/>
                </a:lnTo>
                <a:lnTo>
                  <a:pt x="1118450" y="115671"/>
                </a:lnTo>
                <a:lnTo>
                  <a:pt x="1118438" y="164655"/>
                </a:lnTo>
                <a:lnTo>
                  <a:pt x="1110068" y="207594"/>
                </a:lnTo>
                <a:lnTo>
                  <a:pt x="1081595" y="253834"/>
                </a:lnTo>
                <a:lnTo>
                  <a:pt x="1051623" y="270865"/>
                </a:lnTo>
                <a:lnTo>
                  <a:pt x="1055204" y="282321"/>
                </a:lnTo>
                <a:lnTo>
                  <a:pt x="1093711" y="264274"/>
                </a:lnTo>
                <a:lnTo>
                  <a:pt x="1122019" y="232994"/>
                </a:lnTo>
                <a:lnTo>
                  <a:pt x="1139431" y="191122"/>
                </a:lnTo>
                <a:lnTo>
                  <a:pt x="1143787" y="167182"/>
                </a:lnTo>
                <a:lnTo>
                  <a:pt x="1145247" y="141236"/>
                </a:lnTo>
                <a:close/>
              </a:path>
              <a:path w="1346200" h="788669">
                <a:moveTo>
                  <a:pt x="1317142" y="604494"/>
                </a:moveTo>
                <a:lnTo>
                  <a:pt x="1315631" y="572312"/>
                </a:lnTo>
                <a:lnTo>
                  <a:pt x="1315567" y="570776"/>
                </a:lnTo>
                <a:lnTo>
                  <a:pt x="1310843" y="539381"/>
                </a:lnTo>
                <a:lnTo>
                  <a:pt x="1291983" y="483641"/>
                </a:lnTo>
                <a:lnTo>
                  <a:pt x="1261503" y="442315"/>
                </a:lnTo>
                <a:lnTo>
                  <a:pt x="1220406" y="420395"/>
                </a:lnTo>
                <a:lnTo>
                  <a:pt x="1216685" y="432600"/>
                </a:lnTo>
                <a:lnTo>
                  <a:pt x="1233589" y="441375"/>
                </a:lnTo>
                <a:lnTo>
                  <a:pt x="1248321" y="454152"/>
                </a:lnTo>
                <a:lnTo>
                  <a:pt x="1271231" y="491680"/>
                </a:lnTo>
                <a:lnTo>
                  <a:pt x="1285113" y="542696"/>
                </a:lnTo>
                <a:lnTo>
                  <a:pt x="1289748" y="604494"/>
                </a:lnTo>
                <a:lnTo>
                  <a:pt x="1288592" y="636917"/>
                </a:lnTo>
                <a:lnTo>
                  <a:pt x="1279334" y="693293"/>
                </a:lnTo>
                <a:lnTo>
                  <a:pt x="1260868" y="738124"/>
                </a:lnTo>
                <a:lnTo>
                  <a:pt x="1233589" y="767626"/>
                </a:lnTo>
                <a:lnTo>
                  <a:pt x="1216685" y="776389"/>
                </a:lnTo>
                <a:lnTo>
                  <a:pt x="1220406" y="788593"/>
                </a:lnTo>
                <a:lnTo>
                  <a:pt x="1261503" y="766686"/>
                </a:lnTo>
                <a:lnTo>
                  <a:pt x="1291983" y="725347"/>
                </a:lnTo>
                <a:lnTo>
                  <a:pt x="1310843" y="669607"/>
                </a:lnTo>
                <a:lnTo>
                  <a:pt x="1317129" y="604647"/>
                </a:lnTo>
                <a:lnTo>
                  <a:pt x="1317142" y="604494"/>
                </a:lnTo>
                <a:close/>
              </a:path>
              <a:path w="1346200" h="788669">
                <a:moveTo>
                  <a:pt x="1346200" y="357289"/>
                </a:moveTo>
                <a:lnTo>
                  <a:pt x="0" y="357289"/>
                </a:lnTo>
                <a:lnTo>
                  <a:pt x="0" y="382689"/>
                </a:lnTo>
                <a:lnTo>
                  <a:pt x="1346200" y="382689"/>
                </a:lnTo>
                <a:lnTo>
                  <a:pt x="1346200" y="357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40469" y="1447292"/>
            <a:ext cx="1567815" cy="9525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65"/>
              </a:spcBef>
              <a:tabLst>
                <a:tab pos="508634" algn="l"/>
                <a:tab pos="1097280" algn="l"/>
              </a:tabLst>
            </a:pPr>
            <a:r>
              <a:rPr sz="3600" spc="-75" baseline="-41666" dirty="0">
                <a:latin typeface="Cambria Math"/>
                <a:cs typeface="Cambria Math"/>
              </a:rPr>
              <a:t>=</a:t>
            </a:r>
            <a:r>
              <a:rPr sz="3600" baseline="-41666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𝑘</a:t>
            </a:r>
            <a:endParaRPr sz="2700" baseline="-15432">
              <a:latin typeface="Cambria Math"/>
              <a:cs typeface="Cambria Math"/>
            </a:endParaRPr>
          </a:p>
          <a:p>
            <a:pPr marL="336550">
              <a:lnSpc>
                <a:spcPct val="100000"/>
              </a:lnSpc>
              <a:spcBef>
                <a:spcPts val="770"/>
              </a:spcBef>
              <a:tabLst>
                <a:tab pos="1314450" algn="l"/>
              </a:tabLst>
            </a:pPr>
            <a:r>
              <a:rPr sz="3600" spc="270" baseline="2314" dirty="0">
                <a:latin typeface="Cambria Math"/>
                <a:cs typeface="Cambria Math"/>
              </a:rPr>
              <a:t>∑</a:t>
            </a:r>
            <a:r>
              <a:rPr sz="2700" spc="270" baseline="-20061" dirty="0">
                <a:latin typeface="Cambria Math"/>
                <a:cs typeface="Cambria Math"/>
              </a:rPr>
              <a:t>j</a:t>
            </a:r>
            <a:r>
              <a:rPr sz="2700" spc="67" baseline="-20061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j</a:t>
            </a:r>
            <a:endParaRPr sz="2700" baseline="-15432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07469" y="3201073"/>
            <a:ext cx="2487930" cy="329565"/>
          </a:xfrm>
          <a:custGeom>
            <a:avLst/>
            <a:gdLst/>
            <a:ahLst/>
            <a:cxnLst/>
            <a:rect l="l" t="t" r="r" b="b"/>
            <a:pathLst>
              <a:path w="2487929" h="329564">
                <a:moveTo>
                  <a:pt x="2382799" y="0"/>
                </a:moveTo>
                <a:lnTo>
                  <a:pt x="2378113" y="13373"/>
                </a:lnTo>
                <a:lnTo>
                  <a:pt x="2397181" y="21642"/>
                </a:lnTo>
                <a:lnTo>
                  <a:pt x="2413581" y="33096"/>
                </a:lnTo>
                <a:lnTo>
                  <a:pt x="2438361" y="65544"/>
                </a:lnTo>
                <a:lnTo>
                  <a:pt x="2452952" y="109321"/>
                </a:lnTo>
                <a:lnTo>
                  <a:pt x="2457818" y="163042"/>
                </a:lnTo>
                <a:lnTo>
                  <a:pt x="2456596" y="192091"/>
                </a:lnTo>
                <a:lnTo>
                  <a:pt x="2446829" y="242179"/>
                </a:lnTo>
                <a:lnTo>
                  <a:pt x="2427229" y="281300"/>
                </a:lnTo>
                <a:lnTo>
                  <a:pt x="2397405" y="307698"/>
                </a:lnTo>
                <a:lnTo>
                  <a:pt x="2378633" y="316014"/>
                </a:lnTo>
                <a:lnTo>
                  <a:pt x="2382799" y="329374"/>
                </a:lnTo>
                <a:lnTo>
                  <a:pt x="2427730" y="308306"/>
                </a:lnTo>
                <a:lnTo>
                  <a:pt x="2460764" y="271818"/>
                </a:lnTo>
                <a:lnTo>
                  <a:pt x="2481081" y="222961"/>
                </a:lnTo>
                <a:lnTo>
                  <a:pt x="2487853" y="164769"/>
                </a:lnTo>
                <a:lnTo>
                  <a:pt x="2486176" y="134939"/>
                </a:lnTo>
                <a:lnTo>
                  <a:pt x="2472567" y="81055"/>
                </a:lnTo>
                <a:lnTo>
                  <a:pt x="2445621" y="37488"/>
                </a:lnTo>
                <a:lnTo>
                  <a:pt x="2406683" y="8622"/>
                </a:lnTo>
                <a:lnTo>
                  <a:pt x="2382799" y="0"/>
                </a:lnTo>
                <a:close/>
              </a:path>
              <a:path w="2487929" h="329564">
                <a:moveTo>
                  <a:pt x="105041" y="0"/>
                </a:moveTo>
                <a:lnTo>
                  <a:pt x="60226" y="21118"/>
                </a:lnTo>
                <a:lnTo>
                  <a:pt x="27165" y="57734"/>
                </a:lnTo>
                <a:lnTo>
                  <a:pt x="6791" y="106670"/>
                </a:lnTo>
                <a:lnTo>
                  <a:pt x="97" y="163042"/>
                </a:lnTo>
                <a:lnTo>
                  <a:pt x="0" y="164769"/>
                </a:lnTo>
                <a:lnTo>
                  <a:pt x="6772" y="222961"/>
                </a:lnTo>
                <a:lnTo>
                  <a:pt x="27089" y="271818"/>
                </a:lnTo>
                <a:lnTo>
                  <a:pt x="60117" y="308306"/>
                </a:lnTo>
                <a:lnTo>
                  <a:pt x="105041" y="329374"/>
                </a:lnTo>
                <a:lnTo>
                  <a:pt x="109207" y="316014"/>
                </a:lnTo>
                <a:lnTo>
                  <a:pt x="90441" y="307698"/>
                </a:lnTo>
                <a:lnTo>
                  <a:pt x="74244" y="296127"/>
                </a:lnTo>
                <a:lnTo>
                  <a:pt x="49568" y="263220"/>
                </a:lnTo>
                <a:lnTo>
                  <a:pt x="34920" y="218470"/>
                </a:lnTo>
                <a:lnTo>
                  <a:pt x="30108" y="164769"/>
                </a:lnTo>
                <a:lnTo>
                  <a:pt x="30035" y="163042"/>
                </a:lnTo>
                <a:lnTo>
                  <a:pt x="34920" y="109321"/>
                </a:lnTo>
                <a:lnTo>
                  <a:pt x="49568" y="65544"/>
                </a:lnTo>
                <a:lnTo>
                  <a:pt x="74375" y="33096"/>
                </a:lnTo>
                <a:lnTo>
                  <a:pt x="109728" y="13373"/>
                </a:lnTo>
                <a:lnTo>
                  <a:pt x="105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81426" y="3091421"/>
            <a:ext cx="470027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70"/>
              </a:spcBef>
              <a:tabLst>
                <a:tab pos="2141855" algn="l"/>
              </a:tabLst>
            </a:pPr>
            <a:r>
              <a:rPr sz="2800" dirty="0">
                <a:latin typeface="Cambria Math"/>
                <a:cs typeface="Cambria Math"/>
              </a:rPr>
              <a:t>𝐿</a:t>
            </a:r>
            <a:r>
              <a:rPr sz="3000" baseline="-15277" dirty="0">
                <a:latin typeface="Cambria Math"/>
                <a:cs typeface="Cambria Math"/>
              </a:rPr>
              <a:t>𝑖</a:t>
            </a:r>
            <a:r>
              <a:rPr sz="3000" spc="82" baseline="-15277" dirty="0">
                <a:latin typeface="Cambria Math"/>
                <a:cs typeface="Cambria Math"/>
              </a:rPr>
              <a:t> 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−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log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𝑃</a:t>
            </a:r>
            <a:r>
              <a:rPr sz="2800" dirty="0">
                <a:latin typeface="Cambria Math"/>
                <a:cs typeface="Cambria Math"/>
              </a:rPr>
              <a:t>	𝑌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𝑦</a:t>
            </a:r>
            <a:r>
              <a:rPr sz="3000" baseline="-15277" dirty="0">
                <a:latin typeface="Cambria Math"/>
                <a:cs typeface="Cambria Math"/>
              </a:rPr>
              <a:t>𝑖</a:t>
            </a:r>
            <a:r>
              <a:rPr sz="3000" spc="525" baseline="-15277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|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𝑋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𝑥</a:t>
            </a:r>
            <a:r>
              <a:rPr sz="3000" spc="-37" baseline="-15277" dirty="0">
                <a:latin typeface="Cambria Math"/>
                <a:cs typeface="Cambria Math"/>
              </a:rPr>
              <a:t>𝑖</a:t>
            </a:r>
            <a:endParaRPr sz="3000" baseline="-15277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10308" y="3153232"/>
            <a:ext cx="3360420" cy="1025525"/>
          </a:xfrm>
          <a:custGeom>
            <a:avLst/>
            <a:gdLst/>
            <a:ahLst/>
            <a:cxnLst/>
            <a:rect l="l" t="t" r="r" b="b"/>
            <a:pathLst>
              <a:path w="3360420" h="1025525">
                <a:moveTo>
                  <a:pt x="0" y="0"/>
                </a:moveTo>
                <a:lnTo>
                  <a:pt x="3360281" y="0"/>
                </a:lnTo>
                <a:lnTo>
                  <a:pt x="3360281" y="1025150"/>
                </a:lnTo>
                <a:lnTo>
                  <a:pt x="0" y="10251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6322" y="3440683"/>
            <a:ext cx="139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𝐿</a:t>
            </a:r>
            <a:r>
              <a:rPr sz="2700" baseline="-15432" dirty="0">
                <a:latin typeface="Cambria Math"/>
                <a:cs typeface="Cambria Math"/>
              </a:rPr>
              <a:t>𝑖</a:t>
            </a:r>
            <a:r>
              <a:rPr sz="2700" spc="644" baseline="-15432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14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25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log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956902" y="3239134"/>
            <a:ext cx="1646555" cy="820419"/>
          </a:xfrm>
          <a:custGeom>
            <a:avLst/>
            <a:gdLst/>
            <a:ahLst/>
            <a:cxnLst/>
            <a:rect l="l" t="t" r="r" b="b"/>
            <a:pathLst>
              <a:path w="1646554" h="820420">
                <a:moveTo>
                  <a:pt x="140042" y="54165"/>
                </a:moveTo>
                <a:lnTo>
                  <a:pt x="104025" y="72415"/>
                </a:lnTo>
                <a:lnTo>
                  <a:pt x="78181" y="108267"/>
                </a:lnTo>
                <a:lnTo>
                  <a:pt x="55473" y="150558"/>
                </a:lnTo>
                <a:lnTo>
                  <a:pt x="35941" y="199275"/>
                </a:lnTo>
                <a:lnTo>
                  <a:pt x="22999" y="241795"/>
                </a:lnTo>
                <a:lnTo>
                  <a:pt x="12928" y="286245"/>
                </a:lnTo>
                <a:lnTo>
                  <a:pt x="5740" y="332625"/>
                </a:lnTo>
                <a:lnTo>
                  <a:pt x="1435" y="380923"/>
                </a:lnTo>
                <a:lnTo>
                  <a:pt x="0" y="431152"/>
                </a:lnTo>
                <a:lnTo>
                  <a:pt x="1435" y="480758"/>
                </a:lnTo>
                <a:lnTo>
                  <a:pt x="5740" y="528701"/>
                </a:lnTo>
                <a:lnTo>
                  <a:pt x="12928" y="575005"/>
                </a:lnTo>
                <a:lnTo>
                  <a:pt x="22999" y="619658"/>
                </a:lnTo>
                <a:lnTo>
                  <a:pt x="35941" y="662647"/>
                </a:lnTo>
                <a:lnTo>
                  <a:pt x="55473" y="712050"/>
                </a:lnTo>
                <a:lnTo>
                  <a:pt x="78181" y="754761"/>
                </a:lnTo>
                <a:lnTo>
                  <a:pt x="104025" y="790816"/>
                </a:lnTo>
                <a:lnTo>
                  <a:pt x="133045" y="820191"/>
                </a:lnTo>
                <a:lnTo>
                  <a:pt x="140042" y="809180"/>
                </a:lnTo>
                <a:lnTo>
                  <a:pt x="115138" y="779310"/>
                </a:lnTo>
                <a:lnTo>
                  <a:pt x="93268" y="743432"/>
                </a:lnTo>
                <a:lnTo>
                  <a:pt x="74434" y="701548"/>
                </a:lnTo>
                <a:lnTo>
                  <a:pt x="58635" y="653656"/>
                </a:lnTo>
                <a:lnTo>
                  <a:pt x="46126" y="601586"/>
                </a:lnTo>
                <a:lnTo>
                  <a:pt x="37198" y="547166"/>
                </a:lnTo>
                <a:lnTo>
                  <a:pt x="31838" y="490410"/>
                </a:lnTo>
                <a:lnTo>
                  <a:pt x="30060" y="431304"/>
                </a:lnTo>
                <a:lnTo>
                  <a:pt x="31851" y="371081"/>
                </a:lnTo>
                <a:lnTo>
                  <a:pt x="37223" y="313766"/>
                </a:lnTo>
                <a:lnTo>
                  <a:pt x="46177" y="259384"/>
                </a:lnTo>
                <a:lnTo>
                  <a:pt x="58712" y="207911"/>
                </a:lnTo>
                <a:lnTo>
                  <a:pt x="74523" y="160807"/>
                </a:lnTo>
                <a:lnTo>
                  <a:pt x="93357" y="119481"/>
                </a:lnTo>
                <a:lnTo>
                  <a:pt x="115189" y="83934"/>
                </a:lnTo>
                <a:lnTo>
                  <a:pt x="140042" y="54165"/>
                </a:lnTo>
                <a:close/>
              </a:path>
              <a:path w="1646554" h="820420">
                <a:moveTo>
                  <a:pt x="864870" y="12204"/>
                </a:moveTo>
                <a:lnTo>
                  <a:pt x="861148" y="0"/>
                </a:lnTo>
                <a:lnTo>
                  <a:pt x="839254" y="8534"/>
                </a:lnTo>
                <a:lnTo>
                  <a:pt x="820039" y="21920"/>
                </a:lnTo>
                <a:lnTo>
                  <a:pt x="789571" y="63246"/>
                </a:lnTo>
                <a:lnTo>
                  <a:pt x="770699" y="118986"/>
                </a:lnTo>
                <a:lnTo>
                  <a:pt x="764413" y="184099"/>
                </a:lnTo>
                <a:lnTo>
                  <a:pt x="765911" y="216522"/>
                </a:lnTo>
                <a:lnTo>
                  <a:pt x="778560" y="278257"/>
                </a:lnTo>
                <a:lnTo>
                  <a:pt x="803465" y="328041"/>
                </a:lnTo>
                <a:lnTo>
                  <a:pt x="839254" y="359676"/>
                </a:lnTo>
                <a:lnTo>
                  <a:pt x="861148" y="368198"/>
                </a:lnTo>
                <a:lnTo>
                  <a:pt x="864870" y="356006"/>
                </a:lnTo>
                <a:lnTo>
                  <a:pt x="847953" y="347230"/>
                </a:lnTo>
                <a:lnTo>
                  <a:pt x="833221" y="334479"/>
                </a:lnTo>
                <a:lnTo>
                  <a:pt x="810323" y="296989"/>
                </a:lnTo>
                <a:lnTo>
                  <a:pt x="796417" y="246075"/>
                </a:lnTo>
                <a:lnTo>
                  <a:pt x="791794" y="184251"/>
                </a:lnTo>
                <a:lnTo>
                  <a:pt x="792949" y="151917"/>
                </a:lnTo>
                <a:lnTo>
                  <a:pt x="802208" y="95427"/>
                </a:lnTo>
                <a:lnTo>
                  <a:pt x="820674" y="50520"/>
                </a:lnTo>
                <a:lnTo>
                  <a:pt x="847953" y="20980"/>
                </a:lnTo>
                <a:lnTo>
                  <a:pt x="864870" y="12204"/>
                </a:lnTo>
                <a:close/>
              </a:path>
              <a:path w="1646554" h="820420">
                <a:moveTo>
                  <a:pt x="1343952" y="184099"/>
                </a:moveTo>
                <a:lnTo>
                  <a:pt x="1342440" y="151917"/>
                </a:lnTo>
                <a:lnTo>
                  <a:pt x="1342377" y="150380"/>
                </a:lnTo>
                <a:lnTo>
                  <a:pt x="1337652" y="118986"/>
                </a:lnTo>
                <a:lnTo>
                  <a:pt x="1318793" y="63246"/>
                </a:lnTo>
                <a:lnTo>
                  <a:pt x="1288313" y="21920"/>
                </a:lnTo>
                <a:lnTo>
                  <a:pt x="1247203" y="0"/>
                </a:lnTo>
                <a:lnTo>
                  <a:pt x="1243482" y="12204"/>
                </a:lnTo>
                <a:lnTo>
                  <a:pt x="1260398" y="20980"/>
                </a:lnTo>
                <a:lnTo>
                  <a:pt x="1275130" y="33743"/>
                </a:lnTo>
                <a:lnTo>
                  <a:pt x="1298028" y="71285"/>
                </a:lnTo>
                <a:lnTo>
                  <a:pt x="1311922" y="122301"/>
                </a:lnTo>
                <a:lnTo>
                  <a:pt x="1316545" y="184099"/>
                </a:lnTo>
                <a:lnTo>
                  <a:pt x="1315389" y="216522"/>
                </a:lnTo>
                <a:lnTo>
                  <a:pt x="1306131" y="272897"/>
                </a:lnTo>
                <a:lnTo>
                  <a:pt x="1287665" y="317728"/>
                </a:lnTo>
                <a:lnTo>
                  <a:pt x="1260398" y="347230"/>
                </a:lnTo>
                <a:lnTo>
                  <a:pt x="1243482" y="356006"/>
                </a:lnTo>
                <a:lnTo>
                  <a:pt x="1247203" y="368198"/>
                </a:lnTo>
                <a:lnTo>
                  <a:pt x="1288313" y="346290"/>
                </a:lnTo>
                <a:lnTo>
                  <a:pt x="1318793" y="304939"/>
                </a:lnTo>
                <a:lnTo>
                  <a:pt x="1337652" y="249212"/>
                </a:lnTo>
                <a:lnTo>
                  <a:pt x="1343939" y="184251"/>
                </a:lnTo>
                <a:lnTo>
                  <a:pt x="1343952" y="184099"/>
                </a:lnTo>
                <a:close/>
              </a:path>
              <a:path w="1646554" h="820420">
                <a:moveTo>
                  <a:pt x="1491246" y="417017"/>
                </a:moveTo>
                <a:lnTo>
                  <a:pt x="145046" y="417017"/>
                </a:lnTo>
                <a:lnTo>
                  <a:pt x="145046" y="442417"/>
                </a:lnTo>
                <a:lnTo>
                  <a:pt x="1491246" y="442417"/>
                </a:lnTo>
                <a:lnTo>
                  <a:pt x="1491246" y="417017"/>
                </a:lnTo>
                <a:close/>
              </a:path>
              <a:path w="1646554" h="820420">
                <a:moveTo>
                  <a:pt x="1646440" y="431304"/>
                </a:moveTo>
                <a:lnTo>
                  <a:pt x="1645005" y="380923"/>
                </a:lnTo>
                <a:lnTo>
                  <a:pt x="1640687" y="332625"/>
                </a:lnTo>
                <a:lnTo>
                  <a:pt x="1633499" y="286245"/>
                </a:lnTo>
                <a:lnTo>
                  <a:pt x="1623441" y="241795"/>
                </a:lnTo>
                <a:lnTo>
                  <a:pt x="1610499" y="199275"/>
                </a:lnTo>
                <a:lnTo>
                  <a:pt x="1590954" y="150558"/>
                </a:lnTo>
                <a:lnTo>
                  <a:pt x="1568246" y="108267"/>
                </a:lnTo>
                <a:lnTo>
                  <a:pt x="1542402" y="72415"/>
                </a:lnTo>
                <a:lnTo>
                  <a:pt x="1513395" y="43002"/>
                </a:lnTo>
                <a:lnTo>
                  <a:pt x="1506397" y="54165"/>
                </a:lnTo>
                <a:lnTo>
                  <a:pt x="1531175" y="83934"/>
                </a:lnTo>
                <a:lnTo>
                  <a:pt x="1552981" y="119481"/>
                </a:lnTo>
                <a:lnTo>
                  <a:pt x="1571802" y="160807"/>
                </a:lnTo>
                <a:lnTo>
                  <a:pt x="1587665" y="207911"/>
                </a:lnTo>
                <a:lnTo>
                  <a:pt x="1600225" y="259384"/>
                </a:lnTo>
                <a:lnTo>
                  <a:pt x="1609191" y="313766"/>
                </a:lnTo>
                <a:lnTo>
                  <a:pt x="1614576" y="371081"/>
                </a:lnTo>
                <a:lnTo>
                  <a:pt x="1616367" y="431152"/>
                </a:lnTo>
                <a:lnTo>
                  <a:pt x="1614589" y="490410"/>
                </a:lnTo>
                <a:lnTo>
                  <a:pt x="1609229" y="547166"/>
                </a:lnTo>
                <a:lnTo>
                  <a:pt x="1600301" y="601586"/>
                </a:lnTo>
                <a:lnTo>
                  <a:pt x="1587804" y="653656"/>
                </a:lnTo>
                <a:lnTo>
                  <a:pt x="1571993" y="701548"/>
                </a:lnTo>
                <a:lnTo>
                  <a:pt x="1553159" y="743432"/>
                </a:lnTo>
                <a:lnTo>
                  <a:pt x="1531289" y="779310"/>
                </a:lnTo>
                <a:lnTo>
                  <a:pt x="1506397" y="809180"/>
                </a:lnTo>
                <a:lnTo>
                  <a:pt x="1513395" y="820191"/>
                </a:lnTo>
                <a:lnTo>
                  <a:pt x="1542402" y="790816"/>
                </a:lnTo>
                <a:lnTo>
                  <a:pt x="1568246" y="754761"/>
                </a:lnTo>
                <a:lnTo>
                  <a:pt x="1590954" y="712050"/>
                </a:lnTo>
                <a:lnTo>
                  <a:pt x="1610499" y="662647"/>
                </a:lnTo>
                <a:lnTo>
                  <a:pt x="1623441" y="619658"/>
                </a:lnTo>
                <a:lnTo>
                  <a:pt x="1633499" y="575005"/>
                </a:lnTo>
                <a:lnTo>
                  <a:pt x="1640687" y="528701"/>
                </a:lnTo>
                <a:lnTo>
                  <a:pt x="1645005" y="480758"/>
                </a:lnTo>
                <a:lnTo>
                  <a:pt x="1646440" y="4313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07167" y="3193796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624205" algn="l"/>
              </a:tabLst>
            </a:pP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𝑠</a:t>
            </a:r>
            <a:r>
              <a:rPr sz="2700" spc="-37" baseline="-15432" dirty="0">
                <a:latin typeface="Cambria Math"/>
                <a:cs typeface="Cambria Math"/>
              </a:rPr>
              <a:t>𝑦</a:t>
            </a:r>
            <a:r>
              <a:rPr sz="2100" spc="-37" baseline="-33730" dirty="0">
                <a:latin typeface="Cambria Math"/>
                <a:cs typeface="Cambria Math"/>
              </a:rPr>
              <a:t>𝑖</a:t>
            </a:r>
            <a:endParaRPr sz="2100" baseline="-3373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2738" y="3833876"/>
            <a:ext cx="120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315" dirty="0">
                <a:latin typeface="Cambria Math"/>
                <a:cs typeface="Cambria Math"/>
              </a:rPr>
              <a:t>j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74679" y="3719258"/>
            <a:ext cx="452120" cy="368300"/>
          </a:xfrm>
          <a:custGeom>
            <a:avLst/>
            <a:gdLst/>
            <a:ahLst/>
            <a:cxnLst/>
            <a:rect l="l" t="t" r="r" b="b"/>
            <a:pathLst>
              <a:path w="452120" h="368300">
                <a:moveTo>
                  <a:pt x="355282" y="0"/>
                </a:moveTo>
                <a:lnTo>
                  <a:pt x="351561" y="12204"/>
                </a:lnTo>
                <a:lnTo>
                  <a:pt x="368479" y="20975"/>
                </a:lnTo>
                <a:lnTo>
                  <a:pt x="383211" y="33743"/>
                </a:lnTo>
                <a:lnTo>
                  <a:pt x="406107" y="71285"/>
                </a:lnTo>
                <a:lnTo>
                  <a:pt x="420006" y="122300"/>
                </a:lnTo>
                <a:lnTo>
                  <a:pt x="424631" y="184099"/>
                </a:lnTo>
                <a:lnTo>
                  <a:pt x="423479" y="216522"/>
                </a:lnTo>
                <a:lnTo>
                  <a:pt x="414216" y="272891"/>
                </a:lnTo>
                <a:lnTo>
                  <a:pt x="395754" y="317722"/>
                </a:lnTo>
                <a:lnTo>
                  <a:pt x="368479" y="347226"/>
                </a:lnTo>
                <a:lnTo>
                  <a:pt x="351561" y="355993"/>
                </a:lnTo>
                <a:lnTo>
                  <a:pt x="355282" y="368198"/>
                </a:lnTo>
                <a:lnTo>
                  <a:pt x="396401" y="346279"/>
                </a:lnTo>
                <a:lnTo>
                  <a:pt x="426872" y="304939"/>
                </a:lnTo>
                <a:lnTo>
                  <a:pt x="445738" y="249210"/>
                </a:lnTo>
                <a:lnTo>
                  <a:pt x="452023" y="184251"/>
                </a:lnTo>
                <a:lnTo>
                  <a:pt x="452031" y="184099"/>
                </a:lnTo>
                <a:lnTo>
                  <a:pt x="450529" y="151909"/>
                </a:lnTo>
                <a:lnTo>
                  <a:pt x="437875" y="89944"/>
                </a:lnTo>
                <a:lnTo>
                  <a:pt x="412968" y="40153"/>
                </a:lnTo>
                <a:lnTo>
                  <a:pt x="377173" y="8526"/>
                </a:lnTo>
                <a:lnTo>
                  <a:pt x="355282" y="0"/>
                </a:lnTo>
                <a:close/>
              </a:path>
              <a:path w="452120" h="368300">
                <a:moveTo>
                  <a:pt x="96735" y="0"/>
                </a:moveTo>
                <a:lnTo>
                  <a:pt x="55627" y="21912"/>
                </a:lnTo>
                <a:lnTo>
                  <a:pt x="25158" y="63245"/>
                </a:lnTo>
                <a:lnTo>
                  <a:pt x="6288" y="118986"/>
                </a:lnTo>
                <a:lnTo>
                  <a:pt x="0" y="184099"/>
                </a:lnTo>
                <a:lnTo>
                  <a:pt x="1511" y="216522"/>
                </a:lnTo>
                <a:lnTo>
                  <a:pt x="14149" y="278248"/>
                </a:lnTo>
                <a:lnTo>
                  <a:pt x="39062" y="328038"/>
                </a:lnTo>
                <a:lnTo>
                  <a:pt x="74852" y="359666"/>
                </a:lnTo>
                <a:lnTo>
                  <a:pt x="96735" y="368198"/>
                </a:lnTo>
                <a:lnTo>
                  <a:pt x="100456" y="355993"/>
                </a:lnTo>
                <a:lnTo>
                  <a:pt x="83545" y="347226"/>
                </a:lnTo>
                <a:lnTo>
                  <a:pt x="68816" y="334468"/>
                </a:lnTo>
                <a:lnTo>
                  <a:pt x="45910" y="296989"/>
                </a:lnTo>
                <a:lnTo>
                  <a:pt x="32016" y="246068"/>
                </a:lnTo>
                <a:lnTo>
                  <a:pt x="27381" y="184251"/>
                </a:lnTo>
                <a:lnTo>
                  <a:pt x="28540" y="151909"/>
                </a:lnTo>
                <a:lnTo>
                  <a:pt x="37807" y="95426"/>
                </a:lnTo>
                <a:lnTo>
                  <a:pt x="56271" y="50513"/>
                </a:lnTo>
                <a:lnTo>
                  <a:pt x="83545" y="20975"/>
                </a:lnTo>
                <a:lnTo>
                  <a:pt x="100456" y="12204"/>
                </a:lnTo>
                <a:lnTo>
                  <a:pt x="96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06774" y="3672332"/>
            <a:ext cx="1118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79095" algn="l"/>
                <a:tab pos="977900" algn="l"/>
              </a:tabLst>
            </a:pPr>
            <a:r>
              <a:rPr sz="3600" spc="-75" baseline="2314" dirty="0">
                <a:latin typeface="Cambria Math"/>
                <a:cs typeface="Cambria Math"/>
              </a:rPr>
              <a:t>∑</a:t>
            </a:r>
            <a:r>
              <a:rPr sz="3600" baseline="2314" dirty="0">
                <a:latin typeface="Cambria Math"/>
                <a:cs typeface="Cambria Math"/>
              </a:rPr>
              <a:t>	</a:t>
            </a:r>
            <a:r>
              <a:rPr sz="2400" spc="-25" dirty="0">
                <a:latin typeface="Cambria Math"/>
                <a:cs typeface="Cambria Math"/>
              </a:rPr>
              <a:t>exp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335" dirty="0">
                <a:latin typeface="Cambria Math"/>
                <a:cs typeface="Cambria Math"/>
              </a:rPr>
              <a:t>𝑠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29" name="object 29"/>
          <p:cNvSpPr txBox="1"/>
          <p:nvPr/>
        </p:nvSpPr>
        <p:spPr>
          <a:xfrm>
            <a:off x="11191544" y="3812540"/>
            <a:ext cx="120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315" dirty="0">
                <a:latin typeface="Cambria Math"/>
                <a:cs typeface="Cambria Math"/>
              </a:rPr>
              <a:t>j</a:t>
            </a:r>
            <a:endParaRPr sz="1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Recap:</a:t>
            </a:r>
            <a:r>
              <a:rPr spc="-105" dirty="0"/>
              <a:t> </a:t>
            </a:r>
            <a:r>
              <a:rPr dirty="0"/>
              <a:t>Loss</a:t>
            </a:r>
            <a:r>
              <a:rPr spc="-95" dirty="0"/>
              <a:t> </a:t>
            </a:r>
            <a:r>
              <a:rPr dirty="0"/>
              <a:t>Functions</a:t>
            </a:r>
            <a:r>
              <a:rPr spc="-95" dirty="0"/>
              <a:t> </a:t>
            </a:r>
            <a:r>
              <a:rPr dirty="0"/>
              <a:t>quantify</a:t>
            </a:r>
            <a:r>
              <a:rPr spc="-105" dirty="0"/>
              <a:t> </a:t>
            </a:r>
            <a:r>
              <a:rPr spc="-10" dirty="0"/>
              <a:t>preferences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168" y="1348232"/>
            <a:ext cx="4702175" cy="125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indent="-473075">
              <a:lnSpc>
                <a:spcPts val="3215"/>
              </a:lnSpc>
              <a:spcBef>
                <a:spcPts val="100"/>
              </a:spcBef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some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dataset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(x,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y)</a:t>
            </a:r>
            <a:endParaRPr sz="2700">
              <a:latin typeface="Calibri"/>
              <a:cs typeface="Calibri"/>
            </a:endParaRPr>
          </a:p>
          <a:p>
            <a:pPr marL="485775" indent="-473075">
              <a:lnSpc>
                <a:spcPts val="3204"/>
              </a:lnSpc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score</a:t>
            </a:r>
            <a:r>
              <a:rPr sz="2700" b="1" spc="-1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function:</a:t>
            </a:r>
            <a:endParaRPr sz="2700">
              <a:latin typeface="Calibri"/>
              <a:cs typeface="Calibri"/>
            </a:endParaRPr>
          </a:p>
          <a:p>
            <a:pPr marL="485775" indent="-473075">
              <a:lnSpc>
                <a:spcPts val="3229"/>
              </a:lnSpc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loss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function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98207" y="3398342"/>
            <a:ext cx="4910455" cy="2225675"/>
            <a:chOff x="6998207" y="3398342"/>
            <a:chExt cx="4910455" cy="2225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8207" y="3572255"/>
              <a:ext cx="4910328" cy="20513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64183" y="3398342"/>
              <a:ext cx="4401185" cy="894715"/>
            </a:xfrm>
            <a:custGeom>
              <a:avLst/>
              <a:gdLst/>
              <a:ahLst/>
              <a:cxnLst/>
              <a:rect l="l" t="t" r="r" b="b"/>
              <a:pathLst>
                <a:path w="4401184" h="894714">
                  <a:moveTo>
                    <a:pt x="4401121" y="369722"/>
                  </a:moveTo>
                  <a:lnTo>
                    <a:pt x="4294009" y="369722"/>
                  </a:lnTo>
                  <a:lnTo>
                    <a:pt x="4294009" y="0"/>
                  </a:lnTo>
                  <a:lnTo>
                    <a:pt x="0" y="0"/>
                  </a:lnTo>
                  <a:lnTo>
                    <a:pt x="0" y="524662"/>
                  </a:lnTo>
                  <a:lnTo>
                    <a:pt x="3868775" y="524662"/>
                  </a:lnTo>
                  <a:lnTo>
                    <a:pt x="3868775" y="894384"/>
                  </a:lnTo>
                  <a:lnTo>
                    <a:pt x="4401121" y="894384"/>
                  </a:lnTo>
                  <a:lnTo>
                    <a:pt x="4401121" y="3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20238" y="4456266"/>
            <a:ext cx="128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5" dirty="0">
                <a:latin typeface="Cambria Math"/>
                <a:cs typeface="Cambria Math"/>
              </a:rPr>
              <a:t>𝑖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572" y="4259671"/>
            <a:ext cx="3358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9460" algn="l"/>
              </a:tabLs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Softmax:</a:t>
            </a:r>
            <a:r>
              <a:rPr sz="3200" spc="-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𝐿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log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4480" y="4038600"/>
            <a:ext cx="1849120" cy="1042035"/>
          </a:xfrm>
          <a:custGeom>
            <a:avLst/>
            <a:gdLst/>
            <a:ahLst/>
            <a:cxnLst/>
            <a:rect l="l" t="t" r="r" b="b"/>
            <a:pathLst>
              <a:path w="1849120" h="1042035">
                <a:moveTo>
                  <a:pt x="186728" y="20662"/>
                </a:moveTo>
                <a:lnTo>
                  <a:pt x="146126" y="36474"/>
                </a:lnTo>
                <a:lnTo>
                  <a:pt x="117538" y="72656"/>
                </a:lnTo>
                <a:lnTo>
                  <a:pt x="91630" y="114325"/>
                </a:lnTo>
                <a:lnTo>
                  <a:pt x="68427" y="161493"/>
                </a:lnTo>
                <a:lnTo>
                  <a:pt x="47917" y="214134"/>
                </a:lnTo>
                <a:lnTo>
                  <a:pt x="33274" y="261200"/>
                </a:lnTo>
                <a:lnTo>
                  <a:pt x="21297" y="310057"/>
                </a:lnTo>
                <a:lnTo>
                  <a:pt x="11976" y="360692"/>
                </a:lnTo>
                <a:lnTo>
                  <a:pt x="5321" y="413118"/>
                </a:lnTo>
                <a:lnTo>
                  <a:pt x="1320" y="467321"/>
                </a:lnTo>
                <a:lnTo>
                  <a:pt x="0" y="523303"/>
                </a:lnTo>
                <a:lnTo>
                  <a:pt x="1270" y="576389"/>
                </a:lnTo>
                <a:lnTo>
                  <a:pt x="1320" y="578573"/>
                </a:lnTo>
                <a:lnTo>
                  <a:pt x="5321" y="632307"/>
                </a:lnTo>
                <a:lnTo>
                  <a:pt x="11976" y="684517"/>
                </a:lnTo>
                <a:lnTo>
                  <a:pt x="21297" y="735203"/>
                </a:lnTo>
                <a:lnTo>
                  <a:pt x="33274" y="784352"/>
                </a:lnTo>
                <a:lnTo>
                  <a:pt x="47917" y="831977"/>
                </a:lnTo>
                <a:lnTo>
                  <a:pt x="68427" y="885367"/>
                </a:lnTo>
                <a:lnTo>
                  <a:pt x="91630" y="933069"/>
                </a:lnTo>
                <a:lnTo>
                  <a:pt x="117538" y="975080"/>
                </a:lnTo>
                <a:lnTo>
                  <a:pt x="146126" y="1011402"/>
                </a:lnTo>
                <a:lnTo>
                  <a:pt x="177406" y="1042022"/>
                </a:lnTo>
                <a:lnTo>
                  <a:pt x="186728" y="1027341"/>
                </a:lnTo>
                <a:lnTo>
                  <a:pt x="159842" y="996124"/>
                </a:lnTo>
                <a:lnTo>
                  <a:pt x="135534" y="959777"/>
                </a:lnTo>
                <a:lnTo>
                  <a:pt x="113830" y="918311"/>
                </a:lnTo>
                <a:lnTo>
                  <a:pt x="94703" y="871715"/>
                </a:lnTo>
                <a:lnTo>
                  <a:pt x="78181" y="819975"/>
                </a:lnTo>
                <a:lnTo>
                  <a:pt x="66535" y="774039"/>
                </a:lnTo>
                <a:lnTo>
                  <a:pt x="57010" y="726719"/>
                </a:lnTo>
                <a:lnTo>
                  <a:pt x="49606" y="677989"/>
                </a:lnTo>
                <a:lnTo>
                  <a:pt x="44310" y="627888"/>
                </a:lnTo>
                <a:lnTo>
                  <a:pt x="41135" y="576389"/>
                </a:lnTo>
                <a:lnTo>
                  <a:pt x="40081" y="523506"/>
                </a:lnTo>
                <a:lnTo>
                  <a:pt x="41135" y="469544"/>
                </a:lnTo>
                <a:lnTo>
                  <a:pt x="44323" y="417296"/>
                </a:lnTo>
                <a:lnTo>
                  <a:pt x="49631" y="366788"/>
                </a:lnTo>
                <a:lnTo>
                  <a:pt x="57061" y="318020"/>
                </a:lnTo>
                <a:lnTo>
                  <a:pt x="66611" y="270979"/>
                </a:lnTo>
                <a:lnTo>
                  <a:pt x="78282" y="225653"/>
                </a:lnTo>
                <a:lnTo>
                  <a:pt x="94843" y="174790"/>
                </a:lnTo>
                <a:lnTo>
                  <a:pt x="113969" y="128854"/>
                </a:lnTo>
                <a:lnTo>
                  <a:pt x="135648" y="87845"/>
                </a:lnTo>
                <a:lnTo>
                  <a:pt x="159905" y="51790"/>
                </a:lnTo>
                <a:lnTo>
                  <a:pt x="186728" y="20662"/>
                </a:lnTo>
                <a:close/>
              </a:path>
              <a:path w="1849120" h="1042035">
                <a:moveTo>
                  <a:pt x="960551" y="11391"/>
                </a:moveTo>
                <a:lnTo>
                  <a:pt x="913066" y="34366"/>
                </a:lnTo>
                <a:lnTo>
                  <a:pt x="880046" y="88988"/>
                </a:lnTo>
                <a:lnTo>
                  <a:pt x="858913" y="159308"/>
                </a:lnTo>
                <a:lnTo>
                  <a:pt x="853630" y="198640"/>
                </a:lnTo>
                <a:lnTo>
                  <a:pt x="851877" y="240741"/>
                </a:lnTo>
                <a:lnTo>
                  <a:pt x="853579" y="281381"/>
                </a:lnTo>
                <a:lnTo>
                  <a:pt x="853630" y="282638"/>
                </a:lnTo>
                <a:lnTo>
                  <a:pt x="858913" y="321894"/>
                </a:lnTo>
                <a:lnTo>
                  <a:pt x="880046" y="392493"/>
                </a:lnTo>
                <a:lnTo>
                  <a:pt x="913066" y="447484"/>
                </a:lnTo>
                <a:lnTo>
                  <a:pt x="955852" y="481774"/>
                </a:lnTo>
                <a:lnTo>
                  <a:pt x="960551" y="470369"/>
                </a:lnTo>
                <a:lnTo>
                  <a:pt x="942416" y="455739"/>
                </a:lnTo>
                <a:lnTo>
                  <a:pt x="926388" y="436651"/>
                </a:lnTo>
                <a:lnTo>
                  <a:pt x="900645" y="385076"/>
                </a:lnTo>
                <a:lnTo>
                  <a:pt x="884491" y="318833"/>
                </a:lnTo>
                <a:lnTo>
                  <a:pt x="879119" y="241020"/>
                </a:lnTo>
                <a:lnTo>
                  <a:pt x="880478" y="200037"/>
                </a:lnTo>
                <a:lnTo>
                  <a:pt x="891349" y="127546"/>
                </a:lnTo>
                <a:lnTo>
                  <a:pt x="912749" y="68326"/>
                </a:lnTo>
                <a:lnTo>
                  <a:pt x="942594" y="25996"/>
                </a:lnTo>
                <a:lnTo>
                  <a:pt x="960551" y="11391"/>
                </a:lnTo>
                <a:close/>
              </a:path>
              <a:path w="1849120" h="1042035">
                <a:moveTo>
                  <a:pt x="1505762" y="240741"/>
                </a:moveTo>
                <a:lnTo>
                  <a:pt x="1504061" y="200037"/>
                </a:lnTo>
                <a:lnTo>
                  <a:pt x="1498714" y="159308"/>
                </a:lnTo>
                <a:lnTo>
                  <a:pt x="1477594" y="88988"/>
                </a:lnTo>
                <a:lnTo>
                  <a:pt x="1444510" y="34366"/>
                </a:lnTo>
                <a:lnTo>
                  <a:pt x="1401648" y="0"/>
                </a:lnTo>
                <a:lnTo>
                  <a:pt x="1397076" y="11391"/>
                </a:lnTo>
                <a:lnTo>
                  <a:pt x="1415034" y="25996"/>
                </a:lnTo>
                <a:lnTo>
                  <a:pt x="1430959" y="44970"/>
                </a:lnTo>
                <a:lnTo>
                  <a:pt x="1456766" y="96050"/>
                </a:lnTo>
                <a:lnTo>
                  <a:pt x="1473073" y="162217"/>
                </a:lnTo>
                <a:lnTo>
                  <a:pt x="1478508" y="240741"/>
                </a:lnTo>
                <a:lnTo>
                  <a:pt x="1478521" y="241020"/>
                </a:lnTo>
                <a:lnTo>
                  <a:pt x="1477162" y="281381"/>
                </a:lnTo>
                <a:lnTo>
                  <a:pt x="1466354" y="353402"/>
                </a:lnTo>
                <a:lnTo>
                  <a:pt x="1445056" y="413092"/>
                </a:lnTo>
                <a:lnTo>
                  <a:pt x="1415148" y="455739"/>
                </a:lnTo>
                <a:lnTo>
                  <a:pt x="1397076" y="470369"/>
                </a:lnTo>
                <a:lnTo>
                  <a:pt x="1401648" y="481774"/>
                </a:lnTo>
                <a:lnTo>
                  <a:pt x="1444510" y="447484"/>
                </a:lnTo>
                <a:lnTo>
                  <a:pt x="1477594" y="392493"/>
                </a:lnTo>
                <a:lnTo>
                  <a:pt x="1498714" y="321894"/>
                </a:lnTo>
                <a:lnTo>
                  <a:pt x="1503997" y="282638"/>
                </a:lnTo>
                <a:lnTo>
                  <a:pt x="1505750" y="241020"/>
                </a:lnTo>
                <a:lnTo>
                  <a:pt x="1505762" y="240741"/>
                </a:lnTo>
                <a:close/>
              </a:path>
              <a:path w="1849120" h="1042035">
                <a:moveTo>
                  <a:pt x="1645793" y="512927"/>
                </a:moveTo>
                <a:lnTo>
                  <a:pt x="197993" y="512927"/>
                </a:lnTo>
                <a:lnTo>
                  <a:pt x="197993" y="538327"/>
                </a:lnTo>
                <a:lnTo>
                  <a:pt x="1645793" y="538327"/>
                </a:lnTo>
                <a:lnTo>
                  <a:pt x="1645793" y="512927"/>
                </a:lnTo>
                <a:close/>
              </a:path>
              <a:path w="1849120" h="1042035">
                <a:moveTo>
                  <a:pt x="1848650" y="523506"/>
                </a:moveTo>
                <a:lnTo>
                  <a:pt x="1847380" y="469544"/>
                </a:lnTo>
                <a:lnTo>
                  <a:pt x="1847329" y="467321"/>
                </a:lnTo>
                <a:lnTo>
                  <a:pt x="1843328" y="413118"/>
                </a:lnTo>
                <a:lnTo>
                  <a:pt x="1836686" y="360692"/>
                </a:lnTo>
                <a:lnTo>
                  <a:pt x="1827364" y="310057"/>
                </a:lnTo>
                <a:lnTo>
                  <a:pt x="1815388" y="261200"/>
                </a:lnTo>
                <a:lnTo>
                  <a:pt x="1800745" y="214134"/>
                </a:lnTo>
                <a:lnTo>
                  <a:pt x="1780222" y="161493"/>
                </a:lnTo>
                <a:lnTo>
                  <a:pt x="1757019" y="114325"/>
                </a:lnTo>
                <a:lnTo>
                  <a:pt x="1731124" y="72656"/>
                </a:lnTo>
                <a:lnTo>
                  <a:pt x="1702536" y="36474"/>
                </a:lnTo>
                <a:lnTo>
                  <a:pt x="1671269" y="5778"/>
                </a:lnTo>
                <a:lnTo>
                  <a:pt x="1661934" y="20662"/>
                </a:lnTo>
                <a:lnTo>
                  <a:pt x="1688680" y="51790"/>
                </a:lnTo>
                <a:lnTo>
                  <a:pt x="1712887" y="87845"/>
                </a:lnTo>
                <a:lnTo>
                  <a:pt x="1734553" y="128854"/>
                </a:lnTo>
                <a:lnTo>
                  <a:pt x="1753692" y="174790"/>
                </a:lnTo>
                <a:lnTo>
                  <a:pt x="1770291" y="225653"/>
                </a:lnTo>
                <a:lnTo>
                  <a:pt x="1781987" y="270979"/>
                </a:lnTo>
                <a:lnTo>
                  <a:pt x="1791563" y="318020"/>
                </a:lnTo>
                <a:lnTo>
                  <a:pt x="1799005" y="366788"/>
                </a:lnTo>
                <a:lnTo>
                  <a:pt x="1804327" y="417296"/>
                </a:lnTo>
                <a:lnTo>
                  <a:pt x="1807514" y="469544"/>
                </a:lnTo>
                <a:lnTo>
                  <a:pt x="1808568" y="523303"/>
                </a:lnTo>
                <a:lnTo>
                  <a:pt x="1807514" y="576389"/>
                </a:lnTo>
                <a:lnTo>
                  <a:pt x="1804339" y="627888"/>
                </a:lnTo>
                <a:lnTo>
                  <a:pt x="1799056" y="677989"/>
                </a:lnTo>
                <a:lnTo>
                  <a:pt x="1791639" y="726719"/>
                </a:lnTo>
                <a:lnTo>
                  <a:pt x="1782114" y="774039"/>
                </a:lnTo>
                <a:lnTo>
                  <a:pt x="1770481" y="819975"/>
                </a:lnTo>
                <a:lnTo>
                  <a:pt x="1753946" y="871715"/>
                </a:lnTo>
                <a:lnTo>
                  <a:pt x="1734820" y="918311"/>
                </a:lnTo>
                <a:lnTo>
                  <a:pt x="1713115" y="959777"/>
                </a:lnTo>
                <a:lnTo>
                  <a:pt x="1688807" y="996124"/>
                </a:lnTo>
                <a:lnTo>
                  <a:pt x="1661934" y="1027341"/>
                </a:lnTo>
                <a:lnTo>
                  <a:pt x="1671269" y="1042022"/>
                </a:lnTo>
                <a:lnTo>
                  <a:pt x="1702536" y="1011402"/>
                </a:lnTo>
                <a:lnTo>
                  <a:pt x="1731124" y="975080"/>
                </a:lnTo>
                <a:lnTo>
                  <a:pt x="1757019" y="933069"/>
                </a:lnTo>
                <a:lnTo>
                  <a:pt x="1780222" y="885367"/>
                </a:lnTo>
                <a:lnTo>
                  <a:pt x="1800745" y="831977"/>
                </a:lnTo>
                <a:lnTo>
                  <a:pt x="1815388" y="784352"/>
                </a:lnTo>
                <a:lnTo>
                  <a:pt x="1827364" y="735203"/>
                </a:lnTo>
                <a:lnTo>
                  <a:pt x="1836686" y="684517"/>
                </a:lnTo>
                <a:lnTo>
                  <a:pt x="1843328" y="632307"/>
                </a:lnTo>
                <a:lnTo>
                  <a:pt x="1847329" y="578573"/>
                </a:lnTo>
                <a:lnTo>
                  <a:pt x="1848650" y="523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71974" y="4056977"/>
            <a:ext cx="1124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2300" spc="135" dirty="0">
                <a:latin typeface="Cambria Math"/>
                <a:cs typeface="Cambria Math"/>
              </a:rPr>
              <a:t>exp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2300" spc="85" dirty="0">
                <a:latin typeface="Cambria Math"/>
                <a:cs typeface="Cambria Math"/>
              </a:rPr>
              <a:t>𝑠</a:t>
            </a:r>
            <a:r>
              <a:rPr sz="2850" spc="127" baseline="-14619" dirty="0">
                <a:latin typeface="Cambria Math"/>
                <a:cs typeface="Cambria Math"/>
              </a:rPr>
              <a:t>𝑦</a:t>
            </a:r>
            <a:r>
              <a:rPr sz="2850" spc="127" baseline="-33625" dirty="0">
                <a:latin typeface="Cambria Math"/>
                <a:cs typeface="Cambria Math"/>
              </a:rPr>
              <a:t>𝑖</a:t>
            </a:r>
            <a:endParaRPr sz="2850" baseline="-33625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8170" y="4623067"/>
            <a:ext cx="487680" cy="353060"/>
          </a:xfrm>
          <a:custGeom>
            <a:avLst/>
            <a:gdLst/>
            <a:ahLst/>
            <a:cxnLst/>
            <a:rect l="l" t="t" r="r" b="b"/>
            <a:pathLst>
              <a:path w="487679" h="353060">
                <a:moveTo>
                  <a:pt x="394703" y="0"/>
                </a:moveTo>
                <a:lnTo>
                  <a:pt x="391134" y="11696"/>
                </a:lnTo>
                <a:lnTo>
                  <a:pt x="407346" y="20107"/>
                </a:lnTo>
                <a:lnTo>
                  <a:pt x="421462" y="32348"/>
                </a:lnTo>
                <a:lnTo>
                  <a:pt x="443407" y="68325"/>
                </a:lnTo>
                <a:lnTo>
                  <a:pt x="456723" y="117209"/>
                </a:lnTo>
                <a:lnTo>
                  <a:pt x="461156" y="176428"/>
                </a:lnTo>
                <a:lnTo>
                  <a:pt x="460052" y="207506"/>
                </a:lnTo>
                <a:lnTo>
                  <a:pt x="451175" y="261523"/>
                </a:lnTo>
                <a:lnTo>
                  <a:pt x="433482" y="304491"/>
                </a:lnTo>
                <a:lnTo>
                  <a:pt x="407346" y="332766"/>
                </a:lnTo>
                <a:lnTo>
                  <a:pt x="391134" y="341172"/>
                </a:lnTo>
                <a:lnTo>
                  <a:pt x="394703" y="352869"/>
                </a:lnTo>
                <a:lnTo>
                  <a:pt x="434101" y="331866"/>
                </a:lnTo>
                <a:lnTo>
                  <a:pt x="463308" y="292252"/>
                </a:lnTo>
                <a:lnTo>
                  <a:pt x="481385" y="238836"/>
                </a:lnTo>
                <a:lnTo>
                  <a:pt x="487406" y="176580"/>
                </a:lnTo>
                <a:lnTo>
                  <a:pt x="487413" y="176428"/>
                </a:lnTo>
                <a:lnTo>
                  <a:pt x="485974" y="145583"/>
                </a:lnTo>
                <a:lnTo>
                  <a:pt x="485906" y="144107"/>
                </a:lnTo>
                <a:lnTo>
                  <a:pt x="473852" y="86201"/>
                </a:lnTo>
                <a:lnTo>
                  <a:pt x="449978" y="38483"/>
                </a:lnTo>
                <a:lnTo>
                  <a:pt x="415677" y="8174"/>
                </a:lnTo>
                <a:lnTo>
                  <a:pt x="394703" y="0"/>
                </a:lnTo>
                <a:close/>
              </a:path>
              <a:path w="487679" h="353060">
                <a:moveTo>
                  <a:pt x="92697" y="0"/>
                </a:moveTo>
                <a:lnTo>
                  <a:pt x="53298" y="21002"/>
                </a:lnTo>
                <a:lnTo>
                  <a:pt x="24091" y="60617"/>
                </a:lnTo>
                <a:lnTo>
                  <a:pt x="6021" y="114031"/>
                </a:lnTo>
                <a:lnTo>
                  <a:pt x="0" y="176428"/>
                </a:lnTo>
                <a:lnTo>
                  <a:pt x="1446" y="207506"/>
                </a:lnTo>
                <a:lnTo>
                  <a:pt x="1505" y="208756"/>
                </a:lnTo>
                <a:lnTo>
                  <a:pt x="13549" y="266668"/>
                </a:lnTo>
                <a:lnTo>
                  <a:pt x="37422" y="314386"/>
                </a:lnTo>
                <a:lnTo>
                  <a:pt x="71722" y="344694"/>
                </a:lnTo>
                <a:lnTo>
                  <a:pt x="92697" y="352869"/>
                </a:lnTo>
                <a:lnTo>
                  <a:pt x="96265" y="341172"/>
                </a:lnTo>
                <a:lnTo>
                  <a:pt x="80054" y="332766"/>
                </a:lnTo>
                <a:lnTo>
                  <a:pt x="65938" y="320540"/>
                </a:lnTo>
                <a:lnTo>
                  <a:pt x="43992" y="284619"/>
                </a:lnTo>
                <a:lnTo>
                  <a:pt x="30676" y="235819"/>
                </a:lnTo>
                <a:lnTo>
                  <a:pt x="26238" y="176580"/>
                </a:lnTo>
                <a:lnTo>
                  <a:pt x="27347" y="145583"/>
                </a:lnTo>
                <a:lnTo>
                  <a:pt x="36225" y="91457"/>
                </a:lnTo>
                <a:lnTo>
                  <a:pt x="53917" y="48420"/>
                </a:lnTo>
                <a:lnTo>
                  <a:pt x="80054" y="20107"/>
                </a:lnTo>
                <a:lnTo>
                  <a:pt x="96265" y="11696"/>
                </a:lnTo>
                <a:lnTo>
                  <a:pt x="92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56214" y="4578186"/>
            <a:ext cx="13792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79500" algn="l"/>
              </a:tabLst>
            </a:pPr>
            <a:r>
              <a:rPr sz="3450" spc="337" baseline="2415" dirty="0">
                <a:latin typeface="Cambria Math"/>
                <a:cs typeface="Cambria Math"/>
              </a:rPr>
              <a:t>∑</a:t>
            </a:r>
            <a:r>
              <a:rPr sz="2850" spc="337" baseline="-21929" dirty="0">
                <a:latin typeface="Cambria Math"/>
                <a:cs typeface="Cambria Math"/>
              </a:rPr>
              <a:t>j</a:t>
            </a:r>
            <a:r>
              <a:rPr sz="2850" spc="179" baseline="-21929" dirty="0">
                <a:latin typeface="Cambria Math"/>
                <a:cs typeface="Cambria Math"/>
              </a:rPr>
              <a:t> </a:t>
            </a:r>
            <a:r>
              <a:rPr sz="2300" spc="135" dirty="0">
                <a:latin typeface="Cambria Math"/>
                <a:cs typeface="Cambria Math"/>
              </a:rPr>
              <a:t>exp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2300" spc="210" dirty="0">
                <a:latin typeface="Cambria Math"/>
                <a:cs typeface="Cambria Math"/>
              </a:rPr>
              <a:t>𝑠</a:t>
            </a:r>
            <a:r>
              <a:rPr sz="2850" spc="315" baseline="-14619" dirty="0">
                <a:latin typeface="Cambria Math"/>
                <a:cs typeface="Cambria Math"/>
              </a:rPr>
              <a:t>j</a:t>
            </a:r>
            <a:endParaRPr sz="2850" baseline="-14619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15427" y="1875040"/>
            <a:ext cx="1451610" cy="376555"/>
          </a:xfrm>
          <a:custGeom>
            <a:avLst/>
            <a:gdLst/>
            <a:ahLst/>
            <a:cxnLst/>
            <a:rect l="l" t="t" r="r" b="b"/>
            <a:pathLst>
              <a:path w="1451609" h="376555">
                <a:moveTo>
                  <a:pt x="1331315" y="0"/>
                </a:moveTo>
                <a:lnTo>
                  <a:pt x="1325968" y="15290"/>
                </a:lnTo>
                <a:lnTo>
                  <a:pt x="1347754" y="24746"/>
                </a:lnTo>
                <a:lnTo>
                  <a:pt x="1366493" y="37836"/>
                </a:lnTo>
                <a:lnTo>
                  <a:pt x="1394815" y="74917"/>
                </a:lnTo>
                <a:lnTo>
                  <a:pt x="1411485" y="124948"/>
                </a:lnTo>
                <a:lnTo>
                  <a:pt x="1417040" y="186334"/>
                </a:lnTo>
                <a:lnTo>
                  <a:pt x="1415645" y="219536"/>
                </a:lnTo>
                <a:lnTo>
                  <a:pt x="1404487" y="276786"/>
                </a:lnTo>
                <a:lnTo>
                  <a:pt x="1382093" y="321502"/>
                </a:lnTo>
                <a:lnTo>
                  <a:pt x="1348008" y="351663"/>
                </a:lnTo>
                <a:lnTo>
                  <a:pt x="1326553" y="361162"/>
                </a:lnTo>
                <a:lnTo>
                  <a:pt x="1331315" y="376440"/>
                </a:lnTo>
                <a:lnTo>
                  <a:pt x="1382663" y="352353"/>
                </a:lnTo>
                <a:lnTo>
                  <a:pt x="1420418" y="310654"/>
                </a:lnTo>
                <a:lnTo>
                  <a:pt x="1443639" y="254820"/>
                </a:lnTo>
                <a:lnTo>
                  <a:pt x="1451381" y="188328"/>
                </a:lnTo>
                <a:lnTo>
                  <a:pt x="1449461" y="154223"/>
                </a:lnTo>
                <a:lnTo>
                  <a:pt x="1449438" y="153814"/>
                </a:lnTo>
                <a:lnTo>
                  <a:pt x="1433904" y="92644"/>
                </a:lnTo>
                <a:lnTo>
                  <a:pt x="1403110" y="42849"/>
                </a:lnTo>
                <a:lnTo>
                  <a:pt x="1358609" y="9858"/>
                </a:lnTo>
                <a:lnTo>
                  <a:pt x="1331315" y="0"/>
                </a:lnTo>
                <a:close/>
              </a:path>
              <a:path w="1451609" h="376555">
                <a:moveTo>
                  <a:pt x="120053" y="0"/>
                </a:moveTo>
                <a:lnTo>
                  <a:pt x="68838" y="24141"/>
                </a:lnTo>
                <a:lnTo>
                  <a:pt x="31064" y="65989"/>
                </a:lnTo>
                <a:lnTo>
                  <a:pt x="7764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42" y="254820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9909" y="124948"/>
                </a:lnTo>
                <a:lnTo>
                  <a:pt x="56654" y="74917"/>
                </a:lnTo>
                <a:lnTo>
                  <a:pt x="85009" y="3783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06576" y="1708404"/>
            <a:ext cx="4354830" cy="11049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  <a:tabLst>
                <a:tab pos="1129030" algn="l"/>
                <a:tab pos="2595880" algn="l"/>
              </a:tabLst>
            </a:pPr>
            <a:r>
              <a:rPr sz="3200" dirty="0">
                <a:latin typeface="Cambria Math"/>
                <a:cs typeface="Cambria Math"/>
              </a:rPr>
              <a:t>𝑠</a:t>
            </a:r>
            <a:r>
              <a:rPr sz="3200" spc="2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𝑥;</a:t>
            </a:r>
            <a:r>
              <a:rPr sz="3200" spc="-125" dirty="0">
                <a:latin typeface="Cambria Math"/>
                <a:cs typeface="Cambria Math"/>
              </a:rPr>
              <a:t> </a:t>
            </a:r>
            <a:r>
              <a:rPr sz="3200" spc="55" dirty="0">
                <a:latin typeface="Cambria Math"/>
                <a:cs typeface="Cambria Math"/>
              </a:rPr>
              <a:t>𝑊,</a:t>
            </a:r>
            <a:r>
              <a:rPr sz="3200" spc="-12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 dirty="0">
              <a:latin typeface="Cambria Math"/>
              <a:cs typeface="Cambria Math"/>
            </a:endParaRPr>
          </a:p>
          <a:p>
            <a:pPr marR="4445" algn="ctr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39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Last</a:t>
            </a:r>
            <a:r>
              <a:rPr spc="-90" dirty="0"/>
              <a:t> </a:t>
            </a:r>
            <a:r>
              <a:rPr dirty="0"/>
              <a:t>time:</a:t>
            </a:r>
            <a:r>
              <a:rPr spc="-85" dirty="0"/>
              <a:t> </a:t>
            </a:r>
            <a:r>
              <a:rPr spc="-40" dirty="0"/>
              <a:t>Data-</a:t>
            </a:r>
            <a:r>
              <a:rPr dirty="0"/>
              <a:t>Drive</a:t>
            </a:r>
            <a:r>
              <a:rPr spc="-85" dirty="0"/>
              <a:t> </a:t>
            </a:r>
            <a:r>
              <a:rPr dirty="0"/>
              <a:t>Approach,</a:t>
            </a:r>
            <a:r>
              <a:rPr spc="-95" dirty="0"/>
              <a:t> </a:t>
            </a:r>
            <a:r>
              <a:rPr spc="-25" dirty="0"/>
              <a:t>kNN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1228344"/>
            <a:ext cx="4361688" cy="32278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7528" y="1630679"/>
            <a:ext cx="2685287" cy="19751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9328" y="1630679"/>
            <a:ext cx="2621279" cy="19751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71692" y="1205990"/>
            <a:ext cx="18764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1-</a:t>
            </a:r>
            <a:r>
              <a:rPr sz="2500" dirty="0">
                <a:latin typeface="Calibri"/>
                <a:cs typeface="Calibri"/>
              </a:rPr>
              <a:t>NN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classifier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2428" y="1205990"/>
            <a:ext cx="18764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>
                <a:latin typeface="Calibri"/>
                <a:cs typeface="Calibri"/>
              </a:rPr>
              <a:t>5-</a:t>
            </a:r>
            <a:r>
              <a:rPr sz="2500" dirty="0">
                <a:latin typeface="Calibri"/>
                <a:cs typeface="Calibri"/>
              </a:rPr>
              <a:t>NN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classifier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091" y="4756835"/>
            <a:ext cx="6642734" cy="525145"/>
          </a:xfrm>
          <a:prstGeom prst="rect">
            <a:avLst/>
          </a:prstGeom>
          <a:solidFill>
            <a:srgbClr val="D9EAD2"/>
          </a:solidFill>
          <a:ln w="19059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2400" spc="-10" dirty="0">
                <a:latin typeface="Calibri"/>
                <a:cs typeface="Calibri"/>
              </a:rPr>
              <a:t>train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8360" y="4756835"/>
            <a:ext cx="1944370" cy="525145"/>
          </a:xfrm>
          <a:prstGeom prst="rect">
            <a:avLst/>
          </a:prstGeom>
          <a:solidFill>
            <a:srgbClr val="F3CCCC"/>
          </a:solidFill>
          <a:ln w="1905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2400" spc="-20" dirty="0"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6566" y="5626445"/>
          <a:ext cx="8587105" cy="524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train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AD2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validation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0CC"/>
                    </a:solidFill>
                  </a:tcPr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test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0952" y="3822191"/>
            <a:ext cx="2773679" cy="225247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Recap:</a:t>
            </a:r>
            <a:r>
              <a:rPr spc="-105" dirty="0"/>
              <a:t> </a:t>
            </a:r>
            <a:r>
              <a:rPr dirty="0"/>
              <a:t>Loss</a:t>
            </a:r>
            <a:r>
              <a:rPr spc="-95" dirty="0"/>
              <a:t> </a:t>
            </a:r>
            <a:r>
              <a:rPr dirty="0"/>
              <a:t>Functions</a:t>
            </a:r>
            <a:r>
              <a:rPr spc="-95" dirty="0"/>
              <a:t> </a:t>
            </a:r>
            <a:r>
              <a:rPr dirty="0"/>
              <a:t>quantify</a:t>
            </a:r>
            <a:r>
              <a:rPr spc="-105" dirty="0"/>
              <a:t> </a:t>
            </a:r>
            <a:r>
              <a:rPr spc="-10" dirty="0"/>
              <a:t>preferences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168" y="1348232"/>
            <a:ext cx="4702175" cy="125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indent="-473075">
              <a:lnSpc>
                <a:spcPts val="3215"/>
              </a:lnSpc>
              <a:spcBef>
                <a:spcPts val="100"/>
              </a:spcBef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some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dataset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(x,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y)</a:t>
            </a:r>
            <a:endParaRPr sz="2700">
              <a:latin typeface="Calibri"/>
              <a:cs typeface="Calibri"/>
            </a:endParaRPr>
          </a:p>
          <a:p>
            <a:pPr marL="485775" indent="-473075">
              <a:lnSpc>
                <a:spcPts val="3204"/>
              </a:lnSpc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score</a:t>
            </a:r>
            <a:r>
              <a:rPr sz="2700" b="1" spc="-1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function:</a:t>
            </a:r>
            <a:endParaRPr sz="2700">
              <a:latin typeface="Calibri"/>
              <a:cs typeface="Calibri"/>
            </a:endParaRPr>
          </a:p>
          <a:p>
            <a:pPr marL="485775" indent="-473075">
              <a:lnSpc>
                <a:spcPts val="3229"/>
              </a:lnSpc>
              <a:buSzPct val="74074"/>
              <a:buChar char="-"/>
              <a:tabLst>
                <a:tab pos="485775" algn="l"/>
              </a:tabLst>
            </a:pPr>
            <a:r>
              <a:rPr sz="2700" spc="-10" dirty="0">
                <a:latin typeface="Calibri"/>
                <a:cs typeface="Calibri"/>
              </a:rPr>
              <a:t>We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have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loss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function</a:t>
            </a:r>
            <a:r>
              <a:rPr sz="2700" spc="-10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98207" y="3398342"/>
            <a:ext cx="4910455" cy="2225675"/>
            <a:chOff x="6998207" y="3398342"/>
            <a:chExt cx="4910455" cy="2225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8207" y="3572255"/>
              <a:ext cx="4910328" cy="20513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64183" y="3398342"/>
              <a:ext cx="4401185" cy="894715"/>
            </a:xfrm>
            <a:custGeom>
              <a:avLst/>
              <a:gdLst/>
              <a:ahLst/>
              <a:cxnLst/>
              <a:rect l="l" t="t" r="r" b="b"/>
              <a:pathLst>
                <a:path w="4401184" h="894714">
                  <a:moveTo>
                    <a:pt x="4401121" y="369722"/>
                  </a:moveTo>
                  <a:lnTo>
                    <a:pt x="4294009" y="369722"/>
                  </a:lnTo>
                  <a:lnTo>
                    <a:pt x="4294009" y="0"/>
                  </a:lnTo>
                  <a:lnTo>
                    <a:pt x="0" y="0"/>
                  </a:lnTo>
                  <a:lnTo>
                    <a:pt x="0" y="524662"/>
                  </a:lnTo>
                  <a:lnTo>
                    <a:pt x="3868775" y="524662"/>
                  </a:lnTo>
                  <a:lnTo>
                    <a:pt x="3868775" y="894384"/>
                  </a:lnTo>
                  <a:lnTo>
                    <a:pt x="4401121" y="894384"/>
                  </a:lnTo>
                  <a:lnTo>
                    <a:pt x="4401121" y="369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0866" y="4481031"/>
            <a:ext cx="128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5" dirty="0">
                <a:latin typeface="Cambria Math"/>
                <a:cs typeface="Cambria Math"/>
              </a:rPr>
              <a:t>𝑖</a:t>
            </a:r>
            <a:endParaRPr sz="23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4284436"/>
            <a:ext cx="3358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9460" algn="l"/>
              </a:tabLst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Softmax:</a:t>
            </a:r>
            <a:r>
              <a:rPr sz="3200" spc="-1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𝐿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−</a:t>
            </a:r>
            <a:r>
              <a:rPr sz="3200" spc="-175" dirty="0">
                <a:latin typeface="Cambria Math"/>
                <a:cs typeface="Cambria Math"/>
              </a:rPr>
              <a:t> </a:t>
            </a:r>
            <a:r>
              <a:rPr sz="3200" spc="-25" dirty="0">
                <a:latin typeface="Cambria Math"/>
                <a:cs typeface="Cambria Math"/>
              </a:rPr>
              <a:t>log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85108" y="4063365"/>
            <a:ext cx="1849120" cy="1042035"/>
          </a:xfrm>
          <a:custGeom>
            <a:avLst/>
            <a:gdLst/>
            <a:ahLst/>
            <a:cxnLst/>
            <a:rect l="l" t="t" r="r" b="b"/>
            <a:pathLst>
              <a:path w="1849120" h="1042035">
                <a:moveTo>
                  <a:pt x="186728" y="20662"/>
                </a:moveTo>
                <a:lnTo>
                  <a:pt x="146126" y="36474"/>
                </a:lnTo>
                <a:lnTo>
                  <a:pt x="117538" y="72656"/>
                </a:lnTo>
                <a:lnTo>
                  <a:pt x="91630" y="114325"/>
                </a:lnTo>
                <a:lnTo>
                  <a:pt x="68427" y="161493"/>
                </a:lnTo>
                <a:lnTo>
                  <a:pt x="47917" y="214134"/>
                </a:lnTo>
                <a:lnTo>
                  <a:pt x="33274" y="261200"/>
                </a:lnTo>
                <a:lnTo>
                  <a:pt x="21297" y="310057"/>
                </a:lnTo>
                <a:lnTo>
                  <a:pt x="11976" y="360692"/>
                </a:lnTo>
                <a:lnTo>
                  <a:pt x="5321" y="413118"/>
                </a:lnTo>
                <a:lnTo>
                  <a:pt x="1320" y="467321"/>
                </a:lnTo>
                <a:lnTo>
                  <a:pt x="0" y="523303"/>
                </a:lnTo>
                <a:lnTo>
                  <a:pt x="1270" y="576389"/>
                </a:lnTo>
                <a:lnTo>
                  <a:pt x="1320" y="578573"/>
                </a:lnTo>
                <a:lnTo>
                  <a:pt x="5321" y="632307"/>
                </a:lnTo>
                <a:lnTo>
                  <a:pt x="11976" y="684517"/>
                </a:lnTo>
                <a:lnTo>
                  <a:pt x="21297" y="735203"/>
                </a:lnTo>
                <a:lnTo>
                  <a:pt x="33274" y="784352"/>
                </a:lnTo>
                <a:lnTo>
                  <a:pt x="47917" y="831977"/>
                </a:lnTo>
                <a:lnTo>
                  <a:pt x="68427" y="885367"/>
                </a:lnTo>
                <a:lnTo>
                  <a:pt x="91630" y="933069"/>
                </a:lnTo>
                <a:lnTo>
                  <a:pt x="117538" y="975080"/>
                </a:lnTo>
                <a:lnTo>
                  <a:pt x="146126" y="1011402"/>
                </a:lnTo>
                <a:lnTo>
                  <a:pt x="177406" y="1042022"/>
                </a:lnTo>
                <a:lnTo>
                  <a:pt x="186728" y="1027341"/>
                </a:lnTo>
                <a:lnTo>
                  <a:pt x="159842" y="996124"/>
                </a:lnTo>
                <a:lnTo>
                  <a:pt x="135534" y="959777"/>
                </a:lnTo>
                <a:lnTo>
                  <a:pt x="113830" y="918311"/>
                </a:lnTo>
                <a:lnTo>
                  <a:pt x="94703" y="871715"/>
                </a:lnTo>
                <a:lnTo>
                  <a:pt x="78181" y="819975"/>
                </a:lnTo>
                <a:lnTo>
                  <a:pt x="66535" y="774039"/>
                </a:lnTo>
                <a:lnTo>
                  <a:pt x="57010" y="726719"/>
                </a:lnTo>
                <a:lnTo>
                  <a:pt x="49606" y="677989"/>
                </a:lnTo>
                <a:lnTo>
                  <a:pt x="44310" y="627888"/>
                </a:lnTo>
                <a:lnTo>
                  <a:pt x="41135" y="576389"/>
                </a:lnTo>
                <a:lnTo>
                  <a:pt x="40081" y="523506"/>
                </a:lnTo>
                <a:lnTo>
                  <a:pt x="41135" y="469544"/>
                </a:lnTo>
                <a:lnTo>
                  <a:pt x="44323" y="417296"/>
                </a:lnTo>
                <a:lnTo>
                  <a:pt x="49631" y="366788"/>
                </a:lnTo>
                <a:lnTo>
                  <a:pt x="57061" y="318020"/>
                </a:lnTo>
                <a:lnTo>
                  <a:pt x="66611" y="270979"/>
                </a:lnTo>
                <a:lnTo>
                  <a:pt x="78282" y="225653"/>
                </a:lnTo>
                <a:lnTo>
                  <a:pt x="94843" y="174790"/>
                </a:lnTo>
                <a:lnTo>
                  <a:pt x="113969" y="128854"/>
                </a:lnTo>
                <a:lnTo>
                  <a:pt x="135648" y="87845"/>
                </a:lnTo>
                <a:lnTo>
                  <a:pt x="159905" y="51790"/>
                </a:lnTo>
                <a:lnTo>
                  <a:pt x="186728" y="20662"/>
                </a:lnTo>
                <a:close/>
              </a:path>
              <a:path w="1849120" h="1042035">
                <a:moveTo>
                  <a:pt x="960551" y="11391"/>
                </a:moveTo>
                <a:lnTo>
                  <a:pt x="913066" y="34366"/>
                </a:lnTo>
                <a:lnTo>
                  <a:pt x="880046" y="88988"/>
                </a:lnTo>
                <a:lnTo>
                  <a:pt x="858913" y="159308"/>
                </a:lnTo>
                <a:lnTo>
                  <a:pt x="853630" y="198640"/>
                </a:lnTo>
                <a:lnTo>
                  <a:pt x="851877" y="240741"/>
                </a:lnTo>
                <a:lnTo>
                  <a:pt x="853579" y="281381"/>
                </a:lnTo>
                <a:lnTo>
                  <a:pt x="853630" y="282638"/>
                </a:lnTo>
                <a:lnTo>
                  <a:pt x="858913" y="321894"/>
                </a:lnTo>
                <a:lnTo>
                  <a:pt x="880046" y="392493"/>
                </a:lnTo>
                <a:lnTo>
                  <a:pt x="913066" y="447484"/>
                </a:lnTo>
                <a:lnTo>
                  <a:pt x="955852" y="481774"/>
                </a:lnTo>
                <a:lnTo>
                  <a:pt x="960551" y="470369"/>
                </a:lnTo>
                <a:lnTo>
                  <a:pt x="942416" y="455739"/>
                </a:lnTo>
                <a:lnTo>
                  <a:pt x="926388" y="436651"/>
                </a:lnTo>
                <a:lnTo>
                  <a:pt x="900645" y="385076"/>
                </a:lnTo>
                <a:lnTo>
                  <a:pt x="884491" y="318833"/>
                </a:lnTo>
                <a:lnTo>
                  <a:pt x="879119" y="241020"/>
                </a:lnTo>
                <a:lnTo>
                  <a:pt x="880478" y="200037"/>
                </a:lnTo>
                <a:lnTo>
                  <a:pt x="891349" y="127546"/>
                </a:lnTo>
                <a:lnTo>
                  <a:pt x="912749" y="68326"/>
                </a:lnTo>
                <a:lnTo>
                  <a:pt x="942594" y="25996"/>
                </a:lnTo>
                <a:lnTo>
                  <a:pt x="960551" y="11391"/>
                </a:lnTo>
                <a:close/>
              </a:path>
              <a:path w="1849120" h="1042035">
                <a:moveTo>
                  <a:pt x="1505762" y="240741"/>
                </a:moveTo>
                <a:lnTo>
                  <a:pt x="1504061" y="200037"/>
                </a:lnTo>
                <a:lnTo>
                  <a:pt x="1498714" y="159308"/>
                </a:lnTo>
                <a:lnTo>
                  <a:pt x="1477594" y="88988"/>
                </a:lnTo>
                <a:lnTo>
                  <a:pt x="1444510" y="34366"/>
                </a:lnTo>
                <a:lnTo>
                  <a:pt x="1401648" y="0"/>
                </a:lnTo>
                <a:lnTo>
                  <a:pt x="1397076" y="11391"/>
                </a:lnTo>
                <a:lnTo>
                  <a:pt x="1415034" y="25996"/>
                </a:lnTo>
                <a:lnTo>
                  <a:pt x="1430959" y="44970"/>
                </a:lnTo>
                <a:lnTo>
                  <a:pt x="1456766" y="96050"/>
                </a:lnTo>
                <a:lnTo>
                  <a:pt x="1473073" y="162217"/>
                </a:lnTo>
                <a:lnTo>
                  <a:pt x="1478508" y="240741"/>
                </a:lnTo>
                <a:lnTo>
                  <a:pt x="1478521" y="241020"/>
                </a:lnTo>
                <a:lnTo>
                  <a:pt x="1477162" y="281381"/>
                </a:lnTo>
                <a:lnTo>
                  <a:pt x="1466354" y="353402"/>
                </a:lnTo>
                <a:lnTo>
                  <a:pt x="1445056" y="413092"/>
                </a:lnTo>
                <a:lnTo>
                  <a:pt x="1415148" y="455739"/>
                </a:lnTo>
                <a:lnTo>
                  <a:pt x="1397076" y="470369"/>
                </a:lnTo>
                <a:lnTo>
                  <a:pt x="1401648" y="481774"/>
                </a:lnTo>
                <a:lnTo>
                  <a:pt x="1444510" y="447484"/>
                </a:lnTo>
                <a:lnTo>
                  <a:pt x="1477594" y="392493"/>
                </a:lnTo>
                <a:lnTo>
                  <a:pt x="1498714" y="321894"/>
                </a:lnTo>
                <a:lnTo>
                  <a:pt x="1503997" y="282638"/>
                </a:lnTo>
                <a:lnTo>
                  <a:pt x="1505750" y="241020"/>
                </a:lnTo>
                <a:lnTo>
                  <a:pt x="1505762" y="240741"/>
                </a:lnTo>
                <a:close/>
              </a:path>
              <a:path w="1849120" h="1042035">
                <a:moveTo>
                  <a:pt x="1645793" y="512927"/>
                </a:moveTo>
                <a:lnTo>
                  <a:pt x="197993" y="512927"/>
                </a:lnTo>
                <a:lnTo>
                  <a:pt x="197993" y="538327"/>
                </a:lnTo>
                <a:lnTo>
                  <a:pt x="1645793" y="538327"/>
                </a:lnTo>
                <a:lnTo>
                  <a:pt x="1645793" y="512927"/>
                </a:lnTo>
                <a:close/>
              </a:path>
              <a:path w="1849120" h="1042035">
                <a:moveTo>
                  <a:pt x="1848650" y="523506"/>
                </a:moveTo>
                <a:lnTo>
                  <a:pt x="1847380" y="469544"/>
                </a:lnTo>
                <a:lnTo>
                  <a:pt x="1847329" y="467321"/>
                </a:lnTo>
                <a:lnTo>
                  <a:pt x="1843328" y="413118"/>
                </a:lnTo>
                <a:lnTo>
                  <a:pt x="1836686" y="360692"/>
                </a:lnTo>
                <a:lnTo>
                  <a:pt x="1827364" y="310057"/>
                </a:lnTo>
                <a:lnTo>
                  <a:pt x="1815388" y="261200"/>
                </a:lnTo>
                <a:lnTo>
                  <a:pt x="1800745" y="214134"/>
                </a:lnTo>
                <a:lnTo>
                  <a:pt x="1780222" y="161493"/>
                </a:lnTo>
                <a:lnTo>
                  <a:pt x="1757019" y="114325"/>
                </a:lnTo>
                <a:lnTo>
                  <a:pt x="1731124" y="72656"/>
                </a:lnTo>
                <a:lnTo>
                  <a:pt x="1702536" y="36474"/>
                </a:lnTo>
                <a:lnTo>
                  <a:pt x="1671269" y="5778"/>
                </a:lnTo>
                <a:lnTo>
                  <a:pt x="1661934" y="20662"/>
                </a:lnTo>
                <a:lnTo>
                  <a:pt x="1688680" y="51790"/>
                </a:lnTo>
                <a:lnTo>
                  <a:pt x="1712887" y="87845"/>
                </a:lnTo>
                <a:lnTo>
                  <a:pt x="1734553" y="128854"/>
                </a:lnTo>
                <a:lnTo>
                  <a:pt x="1753692" y="174790"/>
                </a:lnTo>
                <a:lnTo>
                  <a:pt x="1770291" y="225653"/>
                </a:lnTo>
                <a:lnTo>
                  <a:pt x="1781987" y="270979"/>
                </a:lnTo>
                <a:lnTo>
                  <a:pt x="1791563" y="318020"/>
                </a:lnTo>
                <a:lnTo>
                  <a:pt x="1799005" y="366788"/>
                </a:lnTo>
                <a:lnTo>
                  <a:pt x="1804327" y="417296"/>
                </a:lnTo>
                <a:lnTo>
                  <a:pt x="1807514" y="469544"/>
                </a:lnTo>
                <a:lnTo>
                  <a:pt x="1808568" y="523303"/>
                </a:lnTo>
                <a:lnTo>
                  <a:pt x="1807514" y="576389"/>
                </a:lnTo>
                <a:lnTo>
                  <a:pt x="1804339" y="627888"/>
                </a:lnTo>
                <a:lnTo>
                  <a:pt x="1799056" y="677989"/>
                </a:lnTo>
                <a:lnTo>
                  <a:pt x="1791639" y="726719"/>
                </a:lnTo>
                <a:lnTo>
                  <a:pt x="1782114" y="774039"/>
                </a:lnTo>
                <a:lnTo>
                  <a:pt x="1770481" y="819975"/>
                </a:lnTo>
                <a:lnTo>
                  <a:pt x="1753946" y="871715"/>
                </a:lnTo>
                <a:lnTo>
                  <a:pt x="1734820" y="918311"/>
                </a:lnTo>
                <a:lnTo>
                  <a:pt x="1713115" y="959777"/>
                </a:lnTo>
                <a:lnTo>
                  <a:pt x="1688807" y="996124"/>
                </a:lnTo>
                <a:lnTo>
                  <a:pt x="1661934" y="1027341"/>
                </a:lnTo>
                <a:lnTo>
                  <a:pt x="1671269" y="1042022"/>
                </a:lnTo>
                <a:lnTo>
                  <a:pt x="1702536" y="1011402"/>
                </a:lnTo>
                <a:lnTo>
                  <a:pt x="1731124" y="975080"/>
                </a:lnTo>
                <a:lnTo>
                  <a:pt x="1757019" y="933069"/>
                </a:lnTo>
                <a:lnTo>
                  <a:pt x="1780222" y="885367"/>
                </a:lnTo>
                <a:lnTo>
                  <a:pt x="1800745" y="831977"/>
                </a:lnTo>
                <a:lnTo>
                  <a:pt x="1815388" y="784352"/>
                </a:lnTo>
                <a:lnTo>
                  <a:pt x="1827364" y="735203"/>
                </a:lnTo>
                <a:lnTo>
                  <a:pt x="1836686" y="684517"/>
                </a:lnTo>
                <a:lnTo>
                  <a:pt x="1843328" y="632307"/>
                </a:lnTo>
                <a:lnTo>
                  <a:pt x="1847329" y="578573"/>
                </a:lnTo>
                <a:lnTo>
                  <a:pt x="1848650" y="523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62602" y="4081742"/>
            <a:ext cx="1124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2300" spc="135" dirty="0">
                <a:latin typeface="Cambria Math"/>
                <a:cs typeface="Cambria Math"/>
              </a:rPr>
              <a:t>exp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2300" spc="85" dirty="0">
                <a:latin typeface="Cambria Math"/>
                <a:cs typeface="Cambria Math"/>
              </a:rPr>
              <a:t>𝑠</a:t>
            </a:r>
            <a:r>
              <a:rPr sz="2850" spc="127" baseline="-14619" dirty="0">
                <a:latin typeface="Cambria Math"/>
                <a:cs typeface="Cambria Math"/>
              </a:rPr>
              <a:t>𝑦</a:t>
            </a:r>
            <a:r>
              <a:rPr sz="2850" spc="127" baseline="-33625" dirty="0">
                <a:latin typeface="Cambria Math"/>
                <a:cs typeface="Cambria Math"/>
              </a:rPr>
              <a:t>𝑖</a:t>
            </a:r>
            <a:endParaRPr sz="2850" baseline="-33625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8798" y="4647832"/>
            <a:ext cx="487680" cy="353060"/>
          </a:xfrm>
          <a:custGeom>
            <a:avLst/>
            <a:gdLst/>
            <a:ahLst/>
            <a:cxnLst/>
            <a:rect l="l" t="t" r="r" b="b"/>
            <a:pathLst>
              <a:path w="487679" h="353060">
                <a:moveTo>
                  <a:pt x="394703" y="0"/>
                </a:moveTo>
                <a:lnTo>
                  <a:pt x="391134" y="11696"/>
                </a:lnTo>
                <a:lnTo>
                  <a:pt x="407346" y="20107"/>
                </a:lnTo>
                <a:lnTo>
                  <a:pt x="421462" y="32348"/>
                </a:lnTo>
                <a:lnTo>
                  <a:pt x="443407" y="68325"/>
                </a:lnTo>
                <a:lnTo>
                  <a:pt x="456723" y="117209"/>
                </a:lnTo>
                <a:lnTo>
                  <a:pt x="461156" y="176428"/>
                </a:lnTo>
                <a:lnTo>
                  <a:pt x="460052" y="207506"/>
                </a:lnTo>
                <a:lnTo>
                  <a:pt x="451175" y="261523"/>
                </a:lnTo>
                <a:lnTo>
                  <a:pt x="433482" y="304491"/>
                </a:lnTo>
                <a:lnTo>
                  <a:pt x="407346" y="332766"/>
                </a:lnTo>
                <a:lnTo>
                  <a:pt x="391134" y="341172"/>
                </a:lnTo>
                <a:lnTo>
                  <a:pt x="394703" y="352869"/>
                </a:lnTo>
                <a:lnTo>
                  <a:pt x="434101" y="331866"/>
                </a:lnTo>
                <a:lnTo>
                  <a:pt x="463308" y="292252"/>
                </a:lnTo>
                <a:lnTo>
                  <a:pt x="481385" y="238836"/>
                </a:lnTo>
                <a:lnTo>
                  <a:pt x="487406" y="176580"/>
                </a:lnTo>
                <a:lnTo>
                  <a:pt x="487413" y="176428"/>
                </a:lnTo>
                <a:lnTo>
                  <a:pt x="485974" y="145583"/>
                </a:lnTo>
                <a:lnTo>
                  <a:pt x="485906" y="144107"/>
                </a:lnTo>
                <a:lnTo>
                  <a:pt x="473852" y="86201"/>
                </a:lnTo>
                <a:lnTo>
                  <a:pt x="449978" y="38483"/>
                </a:lnTo>
                <a:lnTo>
                  <a:pt x="415677" y="8174"/>
                </a:lnTo>
                <a:lnTo>
                  <a:pt x="394703" y="0"/>
                </a:lnTo>
                <a:close/>
              </a:path>
              <a:path w="487679" h="353060">
                <a:moveTo>
                  <a:pt x="92697" y="0"/>
                </a:moveTo>
                <a:lnTo>
                  <a:pt x="53298" y="21002"/>
                </a:lnTo>
                <a:lnTo>
                  <a:pt x="24091" y="60617"/>
                </a:lnTo>
                <a:lnTo>
                  <a:pt x="6021" y="114031"/>
                </a:lnTo>
                <a:lnTo>
                  <a:pt x="0" y="176428"/>
                </a:lnTo>
                <a:lnTo>
                  <a:pt x="1446" y="207506"/>
                </a:lnTo>
                <a:lnTo>
                  <a:pt x="1505" y="208756"/>
                </a:lnTo>
                <a:lnTo>
                  <a:pt x="13549" y="266668"/>
                </a:lnTo>
                <a:lnTo>
                  <a:pt x="37422" y="314386"/>
                </a:lnTo>
                <a:lnTo>
                  <a:pt x="71722" y="344694"/>
                </a:lnTo>
                <a:lnTo>
                  <a:pt x="92697" y="352869"/>
                </a:lnTo>
                <a:lnTo>
                  <a:pt x="96265" y="341172"/>
                </a:lnTo>
                <a:lnTo>
                  <a:pt x="80054" y="332766"/>
                </a:lnTo>
                <a:lnTo>
                  <a:pt x="65938" y="320540"/>
                </a:lnTo>
                <a:lnTo>
                  <a:pt x="43992" y="284619"/>
                </a:lnTo>
                <a:lnTo>
                  <a:pt x="30676" y="235819"/>
                </a:lnTo>
                <a:lnTo>
                  <a:pt x="26238" y="176580"/>
                </a:lnTo>
                <a:lnTo>
                  <a:pt x="27347" y="145583"/>
                </a:lnTo>
                <a:lnTo>
                  <a:pt x="36225" y="91457"/>
                </a:lnTo>
                <a:lnTo>
                  <a:pt x="53917" y="48420"/>
                </a:lnTo>
                <a:lnTo>
                  <a:pt x="80054" y="20107"/>
                </a:lnTo>
                <a:lnTo>
                  <a:pt x="96265" y="11696"/>
                </a:lnTo>
                <a:lnTo>
                  <a:pt x="92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46842" y="4602951"/>
            <a:ext cx="13792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79500" algn="l"/>
              </a:tabLst>
            </a:pPr>
            <a:r>
              <a:rPr sz="3450" spc="337" baseline="2415" dirty="0">
                <a:latin typeface="Cambria Math"/>
                <a:cs typeface="Cambria Math"/>
              </a:rPr>
              <a:t>∑</a:t>
            </a:r>
            <a:r>
              <a:rPr sz="2850" spc="337" baseline="-21929" dirty="0">
                <a:latin typeface="Cambria Math"/>
                <a:cs typeface="Cambria Math"/>
              </a:rPr>
              <a:t>j</a:t>
            </a:r>
            <a:r>
              <a:rPr sz="2850" spc="179" baseline="-21929" dirty="0">
                <a:latin typeface="Cambria Math"/>
                <a:cs typeface="Cambria Math"/>
              </a:rPr>
              <a:t> </a:t>
            </a:r>
            <a:r>
              <a:rPr sz="2300" spc="135" dirty="0">
                <a:latin typeface="Cambria Math"/>
                <a:cs typeface="Cambria Math"/>
              </a:rPr>
              <a:t>exp</a:t>
            </a:r>
            <a:r>
              <a:rPr sz="2300" dirty="0">
                <a:latin typeface="Cambria Math"/>
                <a:cs typeface="Cambria Math"/>
              </a:rPr>
              <a:t>	</a:t>
            </a:r>
            <a:r>
              <a:rPr sz="2300" spc="210" dirty="0">
                <a:latin typeface="Cambria Math"/>
                <a:cs typeface="Cambria Math"/>
              </a:rPr>
              <a:t>𝑠</a:t>
            </a:r>
            <a:r>
              <a:rPr sz="2850" spc="315" baseline="-14619" dirty="0">
                <a:latin typeface="Cambria Math"/>
                <a:cs typeface="Cambria Math"/>
              </a:rPr>
              <a:t>j</a:t>
            </a:r>
            <a:endParaRPr sz="2850" baseline="-14619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15427" y="1875040"/>
            <a:ext cx="1451610" cy="376555"/>
          </a:xfrm>
          <a:custGeom>
            <a:avLst/>
            <a:gdLst/>
            <a:ahLst/>
            <a:cxnLst/>
            <a:rect l="l" t="t" r="r" b="b"/>
            <a:pathLst>
              <a:path w="1451609" h="376555">
                <a:moveTo>
                  <a:pt x="1331315" y="0"/>
                </a:moveTo>
                <a:lnTo>
                  <a:pt x="1325968" y="15290"/>
                </a:lnTo>
                <a:lnTo>
                  <a:pt x="1347754" y="24746"/>
                </a:lnTo>
                <a:lnTo>
                  <a:pt x="1366493" y="37836"/>
                </a:lnTo>
                <a:lnTo>
                  <a:pt x="1394815" y="74917"/>
                </a:lnTo>
                <a:lnTo>
                  <a:pt x="1411485" y="124948"/>
                </a:lnTo>
                <a:lnTo>
                  <a:pt x="1417040" y="186334"/>
                </a:lnTo>
                <a:lnTo>
                  <a:pt x="1415645" y="219536"/>
                </a:lnTo>
                <a:lnTo>
                  <a:pt x="1404487" y="276786"/>
                </a:lnTo>
                <a:lnTo>
                  <a:pt x="1382093" y="321502"/>
                </a:lnTo>
                <a:lnTo>
                  <a:pt x="1348008" y="351663"/>
                </a:lnTo>
                <a:lnTo>
                  <a:pt x="1326553" y="361162"/>
                </a:lnTo>
                <a:lnTo>
                  <a:pt x="1331315" y="376440"/>
                </a:lnTo>
                <a:lnTo>
                  <a:pt x="1382663" y="352353"/>
                </a:lnTo>
                <a:lnTo>
                  <a:pt x="1420418" y="310654"/>
                </a:lnTo>
                <a:lnTo>
                  <a:pt x="1443639" y="254820"/>
                </a:lnTo>
                <a:lnTo>
                  <a:pt x="1451381" y="188328"/>
                </a:lnTo>
                <a:lnTo>
                  <a:pt x="1449461" y="154223"/>
                </a:lnTo>
                <a:lnTo>
                  <a:pt x="1449438" y="153814"/>
                </a:lnTo>
                <a:lnTo>
                  <a:pt x="1433904" y="92644"/>
                </a:lnTo>
                <a:lnTo>
                  <a:pt x="1403110" y="42849"/>
                </a:lnTo>
                <a:lnTo>
                  <a:pt x="1358609" y="9858"/>
                </a:lnTo>
                <a:lnTo>
                  <a:pt x="1331315" y="0"/>
                </a:lnTo>
                <a:close/>
              </a:path>
              <a:path w="1451609" h="376555">
                <a:moveTo>
                  <a:pt x="120053" y="0"/>
                </a:moveTo>
                <a:lnTo>
                  <a:pt x="68838" y="24141"/>
                </a:lnTo>
                <a:lnTo>
                  <a:pt x="31064" y="65989"/>
                </a:lnTo>
                <a:lnTo>
                  <a:pt x="7764" y="121920"/>
                </a:lnTo>
                <a:lnTo>
                  <a:pt x="112" y="186334"/>
                </a:lnTo>
                <a:lnTo>
                  <a:pt x="0" y="188328"/>
                </a:lnTo>
                <a:lnTo>
                  <a:pt x="7742" y="254820"/>
                </a:lnTo>
                <a:lnTo>
                  <a:pt x="30962" y="310654"/>
                </a:lnTo>
                <a:lnTo>
                  <a:pt x="68711" y="352353"/>
                </a:lnTo>
                <a:lnTo>
                  <a:pt x="120053" y="376440"/>
                </a:lnTo>
                <a:lnTo>
                  <a:pt x="124815" y="361162"/>
                </a:lnTo>
                <a:lnTo>
                  <a:pt x="103367" y="351663"/>
                </a:lnTo>
                <a:lnTo>
                  <a:pt x="84858" y="338443"/>
                </a:lnTo>
                <a:lnTo>
                  <a:pt x="56654" y="300837"/>
                </a:lnTo>
                <a:lnTo>
                  <a:pt x="39909" y="249686"/>
                </a:lnTo>
                <a:lnTo>
                  <a:pt x="34411" y="188328"/>
                </a:lnTo>
                <a:lnTo>
                  <a:pt x="34328" y="186334"/>
                </a:lnTo>
                <a:lnTo>
                  <a:pt x="39909" y="124948"/>
                </a:lnTo>
                <a:lnTo>
                  <a:pt x="56654" y="74917"/>
                </a:lnTo>
                <a:lnTo>
                  <a:pt x="85009" y="37836"/>
                </a:lnTo>
                <a:lnTo>
                  <a:pt x="125412" y="15290"/>
                </a:lnTo>
                <a:lnTo>
                  <a:pt x="120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07582" y="1016507"/>
            <a:ext cx="5541645" cy="179641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sz="32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How</a:t>
            </a:r>
            <a:r>
              <a:rPr sz="32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do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we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find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best</a:t>
            </a:r>
            <a:r>
              <a:rPr sz="3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95" dirty="0">
                <a:solidFill>
                  <a:srgbClr val="0000FF"/>
                </a:solidFill>
                <a:latin typeface="Calibri"/>
                <a:cs typeface="Calibri"/>
              </a:rPr>
              <a:t>W,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b?</a:t>
            </a:r>
            <a:endParaRPr sz="3200" dirty="0">
              <a:latin typeface="Calibri"/>
              <a:cs typeface="Calibri"/>
            </a:endParaRPr>
          </a:p>
          <a:p>
            <a:pPr marL="610870" algn="ctr">
              <a:lnSpc>
                <a:spcPct val="100000"/>
              </a:lnSpc>
              <a:spcBef>
                <a:spcPts val="1010"/>
              </a:spcBef>
              <a:tabLst>
                <a:tab pos="1739900" algn="l"/>
                <a:tab pos="3207385" algn="l"/>
              </a:tabLst>
            </a:pPr>
            <a:r>
              <a:rPr sz="3200" dirty="0">
                <a:latin typeface="Cambria Math"/>
                <a:cs typeface="Cambria Math"/>
              </a:rPr>
              <a:t>𝑠</a:t>
            </a:r>
            <a:r>
              <a:rPr sz="3200" spc="24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𝑓</a:t>
            </a:r>
            <a:r>
              <a:rPr sz="3200" dirty="0">
                <a:latin typeface="Cambria Math"/>
                <a:cs typeface="Cambria Math"/>
              </a:rPr>
              <a:t>	𝑥;</a:t>
            </a:r>
            <a:r>
              <a:rPr sz="3200" spc="-125" dirty="0">
                <a:latin typeface="Cambria Math"/>
                <a:cs typeface="Cambria Math"/>
              </a:rPr>
              <a:t> </a:t>
            </a:r>
            <a:r>
              <a:rPr sz="3200" spc="55" dirty="0">
                <a:latin typeface="Cambria Math"/>
                <a:cs typeface="Cambria Math"/>
              </a:rPr>
              <a:t>𝑊,</a:t>
            </a:r>
            <a:r>
              <a:rPr sz="3200" spc="-12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r>
              <a:rPr sz="3200" dirty="0">
                <a:latin typeface="Cambria Math"/>
                <a:cs typeface="Cambria Math"/>
              </a:rPr>
              <a:t>	=</a:t>
            </a:r>
            <a:r>
              <a:rPr sz="3200" spc="175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𝑊𝑥</a:t>
            </a:r>
            <a:r>
              <a:rPr sz="3200" spc="1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 </a:t>
            </a:r>
            <a:r>
              <a:rPr sz="3200" spc="-50" dirty="0">
                <a:latin typeface="Cambria Math"/>
                <a:cs typeface="Cambria Math"/>
              </a:rPr>
              <a:t>𝑏</a:t>
            </a:r>
            <a:endParaRPr sz="3200" dirty="0">
              <a:latin typeface="Cambria Math"/>
              <a:cs typeface="Cambria Math"/>
            </a:endParaRPr>
          </a:p>
          <a:p>
            <a:pPr marL="598170" algn="ctr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Calibri"/>
                <a:cs typeface="Calibri"/>
              </a:rPr>
              <a:t>Linear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classifier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0538" y="2489708"/>
            <a:ext cx="72332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15" dirty="0"/>
              <a:t>T</a:t>
            </a:r>
            <a:r>
              <a:rPr sz="6000" spc="25" dirty="0"/>
              <a:t>od</a:t>
            </a:r>
            <a:r>
              <a:rPr sz="6000" spc="-95" dirty="0"/>
              <a:t>a</a:t>
            </a:r>
            <a:r>
              <a:rPr sz="6000" spc="35" dirty="0"/>
              <a:t>y</a:t>
            </a:r>
            <a:r>
              <a:rPr sz="6000" spc="30" dirty="0"/>
              <a:t>:</a:t>
            </a:r>
            <a:r>
              <a:rPr sz="6000" spc="-135" dirty="0"/>
              <a:t> </a:t>
            </a:r>
            <a:r>
              <a:rPr sz="6000" dirty="0"/>
              <a:t>Linear</a:t>
            </a:r>
            <a:r>
              <a:rPr sz="6000" spc="-145" dirty="0"/>
              <a:t> </a:t>
            </a:r>
            <a:r>
              <a:rPr sz="6000" spc="-10" dirty="0"/>
              <a:t>Classifiers</a:t>
            </a:r>
            <a:endParaRPr sz="600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Recall</a:t>
            </a:r>
            <a:r>
              <a:rPr spc="-180" dirty="0"/>
              <a:t> </a:t>
            </a:r>
            <a:r>
              <a:rPr spc="-25" dirty="0"/>
              <a:t>CIFAR10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4450" y="2728466"/>
            <a:ext cx="3521710" cy="1735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5270" marR="5080" indent="-243204">
              <a:lnSpc>
                <a:spcPct val="101400"/>
              </a:lnSpc>
              <a:spcBef>
                <a:spcPts val="50"/>
              </a:spcBef>
            </a:pPr>
            <a:r>
              <a:rPr sz="2800" b="1" dirty="0">
                <a:latin typeface="Calibri"/>
                <a:cs typeface="Calibri"/>
              </a:rPr>
              <a:t>50,000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images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image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32x32x3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35"/>
              </a:spcBef>
            </a:pPr>
            <a:r>
              <a:rPr sz="2800" b="1" dirty="0">
                <a:latin typeface="Calibri"/>
                <a:cs typeface="Calibri"/>
              </a:rPr>
              <a:t>10,000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images.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4495" y="1271016"/>
            <a:ext cx="6326216" cy="47244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Parametric</a:t>
            </a:r>
            <a:r>
              <a:rPr spc="-190" dirty="0"/>
              <a:t> </a:t>
            </a:r>
            <a:r>
              <a:rPr spc="-10" dirty="0"/>
              <a:t>Approach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209800"/>
            <a:ext cx="1572768" cy="1539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2398" y="1653541"/>
            <a:ext cx="1035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7671" y="4920996"/>
            <a:ext cx="19119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3345" marR="5080" indent="-81280">
              <a:lnSpc>
                <a:spcPts val="3790"/>
              </a:lnSpc>
              <a:spcBef>
                <a:spcPts val="250"/>
              </a:spcBef>
            </a:pP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parameters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weights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883" y="4078730"/>
            <a:ext cx="7486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173" y="2664458"/>
            <a:ext cx="1310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"/>
                <a:cs typeface="Calibri"/>
              </a:rPr>
              <a:t>f(</a:t>
            </a:r>
            <a:r>
              <a:rPr sz="4000" b="1" spc="-1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4000" spc="-10" dirty="0">
                <a:latin typeface="Calibri"/>
                <a:cs typeface="Calibri"/>
              </a:rPr>
              <a:t>,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2948317"/>
            <a:ext cx="2159635" cy="85725"/>
          </a:xfrm>
          <a:custGeom>
            <a:avLst/>
            <a:gdLst/>
            <a:ahLst/>
            <a:cxnLst/>
            <a:rect l="l" t="t" r="r" b="b"/>
            <a:pathLst>
              <a:path w="2159635" h="85725">
                <a:moveTo>
                  <a:pt x="2073706" y="0"/>
                </a:moveTo>
                <a:lnTo>
                  <a:pt x="2073706" y="85725"/>
                </a:lnTo>
                <a:lnTo>
                  <a:pt x="2130856" y="57150"/>
                </a:lnTo>
                <a:lnTo>
                  <a:pt x="2087994" y="57150"/>
                </a:lnTo>
                <a:lnTo>
                  <a:pt x="2087994" y="28575"/>
                </a:lnTo>
                <a:lnTo>
                  <a:pt x="2130856" y="28575"/>
                </a:lnTo>
                <a:lnTo>
                  <a:pt x="2073706" y="0"/>
                </a:lnTo>
                <a:close/>
              </a:path>
              <a:path w="2159635" h="85725">
                <a:moveTo>
                  <a:pt x="207370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073706" y="57150"/>
                </a:lnTo>
                <a:lnTo>
                  <a:pt x="2073706" y="28575"/>
                </a:lnTo>
                <a:close/>
              </a:path>
              <a:path w="2159635" h="85725">
                <a:moveTo>
                  <a:pt x="2130856" y="28575"/>
                </a:moveTo>
                <a:lnTo>
                  <a:pt x="2087994" y="28575"/>
                </a:lnTo>
                <a:lnTo>
                  <a:pt x="2087994" y="57150"/>
                </a:lnTo>
                <a:lnTo>
                  <a:pt x="2130856" y="57150"/>
                </a:lnTo>
                <a:lnTo>
                  <a:pt x="2159431" y="42862"/>
                </a:lnTo>
                <a:lnTo>
                  <a:pt x="213085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0700" y="3390620"/>
            <a:ext cx="85725" cy="629920"/>
          </a:xfrm>
          <a:custGeom>
            <a:avLst/>
            <a:gdLst/>
            <a:ahLst/>
            <a:cxnLst/>
            <a:rect l="l" t="t" r="r" b="b"/>
            <a:pathLst>
              <a:path w="85725" h="629920">
                <a:moveTo>
                  <a:pt x="57150" y="71437"/>
                </a:moveTo>
                <a:lnTo>
                  <a:pt x="28575" y="71437"/>
                </a:lnTo>
                <a:lnTo>
                  <a:pt x="28587" y="629831"/>
                </a:lnTo>
                <a:lnTo>
                  <a:pt x="57162" y="629831"/>
                </a:lnTo>
                <a:lnTo>
                  <a:pt x="57150" y="71437"/>
                </a:lnTo>
                <a:close/>
              </a:path>
              <a:path w="85725" h="629920">
                <a:moveTo>
                  <a:pt x="42862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437"/>
                </a:lnTo>
                <a:lnTo>
                  <a:pt x="78581" y="71437"/>
                </a:lnTo>
                <a:lnTo>
                  <a:pt x="42862" y="0"/>
                </a:lnTo>
                <a:close/>
              </a:path>
              <a:path w="85725" h="629920">
                <a:moveTo>
                  <a:pt x="78581" y="71437"/>
                </a:moveTo>
                <a:lnTo>
                  <a:pt x="57150" y="71437"/>
                </a:lnTo>
                <a:lnTo>
                  <a:pt x="57150" y="85725"/>
                </a:lnTo>
                <a:lnTo>
                  <a:pt x="85725" y="85725"/>
                </a:lnTo>
                <a:lnTo>
                  <a:pt x="78581" y="71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1422" y="2948317"/>
            <a:ext cx="1653539" cy="85725"/>
          </a:xfrm>
          <a:custGeom>
            <a:avLst/>
            <a:gdLst/>
            <a:ahLst/>
            <a:cxnLst/>
            <a:rect l="l" t="t" r="r" b="b"/>
            <a:pathLst>
              <a:path w="1653540" h="85725">
                <a:moveTo>
                  <a:pt x="1567434" y="0"/>
                </a:moveTo>
                <a:lnTo>
                  <a:pt x="1567434" y="85725"/>
                </a:lnTo>
                <a:lnTo>
                  <a:pt x="1624584" y="57150"/>
                </a:lnTo>
                <a:lnTo>
                  <a:pt x="1581721" y="57150"/>
                </a:lnTo>
                <a:lnTo>
                  <a:pt x="1581721" y="28575"/>
                </a:lnTo>
                <a:lnTo>
                  <a:pt x="1624584" y="28575"/>
                </a:lnTo>
                <a:lnTo>
                  <a:pt x="1567434" y="0"/>
                </a:lnTo>
                <a:close/>
              </a:path>
              <a:path w="1653540" h="85725">
                <a:moveTo>
                  <a:pt x="1567434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567434" y="57150"/>
                </a:lnTo>
                <a:lnTo>
                  <a:pt x="1567434" y="28575"/>
                </a:lnTo>
                <a:close/>
              </a:path>
              <a:path w="1653540" h="85725">
                <a:moveTo>
                  <a:pt x="1624584" y="28575"/>
                </a:moveTo>
                <a:lnTo>
                  <a:pt x="1581721" y="28575"/>
                </a:lnTo>
                <a:lnTo>
                  <a:pt x="1581721" y="57150"/>
                </a:lnTo>
                <a:lnTo>
                  <a:pt x="1624584" y="57150"/>
                </a:lnTo>
                <a:lnTo>
                  <a:pt x="1653159" y="42862"/>
                </a:lnTo>
                <a:lnTo>
                  <a:pt x="162458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90865" y="2464309"/>
            <a:ext cx="304546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b="1" dirty="0">
                <a:latin typeface="Calibri"/>
                <a:cs typeface="Calibri"/>
              </a:rPr>
              <a:t>10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giving </a:t>
            </a:r>
            <a:r>
              <a:rPr sz="3200" dirty="0">
                <a:latin typeface="Calibri"/>
                <a:cs typeface="Calibri"/>
              </a:rPr>
              <a:t>class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109168" y="3824732"/>
            <a:ext cx="32905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7751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 Light"/>
                <a:cs typeface="Calibri Light"/>
              </a:rPr>
              <a:t>Parametric</a:t>
            </a:r>
            <a:r>
              <a:rPr sz="4000" spc="-13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Approach: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Linear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Classifier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221992"/>
            <a:ext cx="1572768" cy="1539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2398" y="1653541"/>
            <a:ext cx="1035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7671" y="4920996"/>
            <a:ext cx="19119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3345" marR="5080" indent="-81280">
              <a:lnSpc>
                <a:spcPts val="3790"/>
              </a:lnSpc>
              <a:spcBef>
                <a:spcPts val="250"/>
              </a:spcBef>
            </a:pP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parameters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weights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883" y="4078730"/>
            <a:ext cx="7486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173" y="2664458"/>
            <a:ext cx="1310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"/>
                <a:cs typeface="Calibri"/>
              </a:rPr>
              <a:t>f(</a:t>
            </a:r>
            <a:r>
              <a:rPr sz="4000" b="1" spc="-1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4000" spc="-10" dirty="0">
                <a:latin typeface="Calibri"/>
                <a:cs typeface="Calibri"/>
              </a:rPr>
              <a:t>,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2948317"/>
            <a:ext cx="2159635" cy="85725"/>
          </a:xfrm>
          <a:custGeom>
            <a:avLst/>
            <a:gdLst/>
            <a:ahLst/>
            <a:cxnLst/>
            <a:rect l="l" t="t" r="r" b="b"/>
            <a:pathLst>
              <a:path w="2159635" h="85725">
                <a:moveTo>
                  <a:pt x="2073706" y="0"/>
                </a:moveTo>
                <a:lnTo>
                  <a:pt x="2073706" y="85725"/>
                </a:lnTo>
                <a:lnTo>
                  <a:pt x="2130856" y="57150"/>
                </a:lnTo>
                <a:lnTo>
                  <a:pt x="2087994" y="57150"/>
                </a:lnTo>
                <a:lnTo>
                  <a:pt x="2087994" y="28575"/>
                </a:lnTo>
                <a:lnTo>
                  <a:pt x="2130856" y="28575"/>
                </a:lnTo>
                <a:lnTo>
                  <a:pt x="2073706" y="0"/>
                </a:lnTo>
                <a:close/>
              </a:path>
              <a:path w="2159635" h="85725">
                <a:moveTo>
                  <a:pt x="207370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073706" y="57150"/>
                </a:lnTo>
                <a:lnTo>
                  <a:pt x="2073706" y="28575"/>
                </a:lnTo>
                <a:close/>
              </a:path>
              <a:path w="2159635" h="85725">
                <a:moveTo>
                  <a:pt x="2130856" y="28575"/>
                </a:moveTo>
                <a:lnTo>
                  <a:pt x="2087994" y="28575"/>
                </a:lnTo>
                <a:lnTo>
                  <a:pt x="2087994" y="57150"/>
                </a:lnTo>
                <a:lnTo>
                  <a:pt x="2130856" y="57150"/>
                </a:lnTo>
                <a:lnTo>
                  <a:pt x="2159431" y="42862"/>
                </a:lnTo>
                <a:lnTo>
                  <a:pt x="213085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0700" y="3390620"/>
            <a:ext cx="85725" cy="629920"/>
          </a:xfrm>
          <a:custGeom>
            <a:avLst/>
            <a:gdLst/>
            <a:ahLst/>
            <a:cxnLst/>
            <a:rect l="l" t="t" r="r" b="b"/>
            <a:pathLst>
              <a:path w="85725" h="629920">
                <a:moveTo>
                  <a:pt x="57150" y="71437"/>
                </a:moveTo>
                <a:lnTo>
                  <a:pt x="28575" y="71437"/>
                </a:lnTo>
                <a:lnTo>
                  <a:pt x="28587" y="629831"/>
                </a:lnTo>
                <a:lnTo>
                  <a:pt x="57162" y="629831"/>
                </a:lnTo>
                <a:lnTo>
                  <a:pt x="57150" y="71437"/>
                </a:lnTo>
                <a:close/>
              </a:path>
              <a:path w="85725" h="629920">
                <a:moveTo>
                  <a:pt x="42862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437"/>
                </a:lnTo>
                <a:lnTo>
                  <a:pt x="78581" y="71437"/>
                </a:lnTo>
                <a:lnTo>
                  <a:pt x="42862" y="0"/>
                </a:lnTo>
                <a:close/>
              </a:path>
              <a:path w="85725" h="629920">
                <a:moveTo>
                  <a:pt x="78581" y="71437"/>
                </a:moveTo>
                <a:lnTo>
                  <a:pt x="57150" y="71437"/>
                </a:lnTo>
                <a:lnTo>
                  <a:pt x="57150" y="85725"/>
                </a:lnTo>
                <a:lnTo>
                  <a:pt x="85725" y="85725"/>
                </a:lnTo>
                <a:lnTo>
                  <a:pt x="78581" y="71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1422" y="2948317"/>
            <a:ext cx="1653539" cy="85725"/>
          </a:xfrm>
          <a:custGeom>
            <a:avLst/>
            <a:gdLst/>
            <a:ahLst/>
            <a:cxnLst/>
            <a:rect l="l" t="t" r="r" b="b"/>
            <a:pathLst>
              <a:path w="1653540" h="85725">
                <a:moveTo>
                  <a:pt x="1567434" y="0"/>
                </a:moveTo>
                <a:lnTo>
                  <a:pt x="1567434" y="85725"/>
                </a:lnTo>
                <a:lnTo>
                  <a:pt x="1624584" y="57150"/>
                </a:lnTo>
                <a:lnTo>
                  <a:pt x="1581721" y="57150"/>
                </a:lnTo>
                <a:lnTo>
                  <a:pt x="1581721" y="28575"/>
                </a:lnTo>
                <a:lnTo>
                  <a:pt x="1624584" y="28575"/>
                </a:lnTo>
                <a:lnTo>
                  <a:pt x="1567434" y="0"/>
                </a:lnTo>
                <a:close/>
              </a:path>
              <a:path w="1653540" h="85725">
                <a:moveTo>
                  <a:pt x="1567434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567434" y="57150"/>
                </a:lnTo>
                <a:lnTo>
                  <a:pt x="1567434" y="28575"/>
                </a:lnTo>
                <a:close/>
              </a:path>
              <a:path w="1653540" h="85725">
                <a:moveTo>
                  <a:pt x="1624584" y="28575"/>
                </a:moveTo>
                <a:lnTo>
                  <a:pt x="1581721" y="28575"/>
                </a:lnTo>
                <a:lnTo>
                  <a:pt x="1581721" y="57150"/>
                </a:lnTo>
                <a:lnTo>
                  <a:pt x="1624584" y="57150"/>
                </a:lnTo>
                <a:lnTo>
                  <a:pt x="1653159" y="42862"/>
                </a:lnTo>
                <a:lnTo>
                  <a:pt x="162458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90865" y="2464309"/>
            <a:ext cx="304546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b="1" dirty="0">
                <a:latin typeface="Calibri"/>
                <a:cs typeface="Calibri"/>
              </a:rPr>
              <a:t>10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giving </a:t>
            </a:r>
            <a:r>
              <a:rPr sz="3200" dirty="0">
                <a:latin typeface="Calibri"/>
                <a:cs typeface="Calibri"/>
              </a:rPr>
              <a:t>class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  <p:sp>
        <p:nvSpPr>
          <p:cNvPr id="12" name="object 12"/>
          <p:cNvSpPr txBox="1"/>
          <p:nvPr/>
        </p:nvSpPr>
        <p:spPr>
          <a:xfrm>
            <a:off x="109168" y="3824732"/>
            <a:ext cx="32905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00208" y="1236979"/>
            <a:ext cx="2880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" dirty="0">
                <a:latin typeface="Calibri"/>
                <a:cs typeface="Calibri"/>
              </a:rPr>
              <a:t>f(x,W)</a:t>
            </a:r>
            <a:r>
              <a:rPr sz="4800" spc="-1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=</a:t>
            </a:r>
            <a:r>
              <a:rPr sz="4800" spc="-114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Wx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32739"/>
            <a:ext cx="7751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alibri Light"/>
                <a:cs typeface="Calibri Light"/>
              </a:rPr>
              <a:t>Parametric</a:t>
            </a:r>
            <a:r>
              <a:rPr sz="4000" spc="-135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Approach: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Linear</a:t>
            </a:r>
            <a:r>
              <a:rPr sz="4000" spc="-130" dirty="0">
                <a:latin typeface="Calibri Light"/>
                <a:cs typeface="Calibri Light"/>
              </a:rPr>
              <a:t> </a:t>
            </a:r>
            <a:r>
              <a:rPr sz="4000" spc="-10" dirty="0">
                <a:latin typeface="Calibri Light"/>
                <a:cs typeface="Calibri Light"/>
              </a:rPr>
              <a:t>Classifier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887" y="2221992"/>
            <a:ext cx="1572768" cy="15392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2398" y="1653541"/>
            <a:ext cx="1035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Image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7671" y="4920996"/>
            <a:ext cx="1911985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3345" marR="5080" indent="-81280">
              <a:lnSpc>
                <a:spcPts val="3790"/>
              </a:lnSpc>
              <a:spcBef>
                <a:spcPts val="250"/>
              </a:spcBef>
            </a:pPr>
            <a:r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parameters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weights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6883" y="4078730"/>
            <a:ext cx="7486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6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5573" y="2948317"/>
            <a:ext cx="2159635" cy="85725"/>
          </a:xfrm>
          <a:custGeom>
            <a:avLst/>
            <a:gdLst/>
            <a:ahLst/>
            <a:cxnLst/>
            <a:rect l="l" t="t" r="r" b="b"/>
            <a:pathLst>
              <a:path w="2159635" h="85725">
                <a:moveTo>
                  <a:pt x="2073706" y="0"/>
                </a:moveTo>
                <a:lnTo>
                  <a:pt x="2073706" y="85725"/>
                </a:lnTo>
                <a:lnTo>
                  <a:pt x="2130856" y="57150"/>
                </a:lnTo>
                <a:lnTo>
                  <a:pt x="2087994" y="57150"/>
                </a:lnTo>
                <a:lnTo>
                  <a:pt x="2087994" y="28575"/>
                </a:lnTo>
                <a:lnTo>
                  <a:pt x="2130856" y="28575"/>
                </a:lnTo>
                <a:lnTo>
                  <a:pt x="2073706" y="0"/>
                </a:lnTo>
                <a:close/>
              </a:path>
              <a:path w="2159635" h="85725">
                <a:moveTo>
                  <a:pt x="2073706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2073706" y="57150"/>
                </a:lnTo>
                <a:lnTo>
                  <a:pt x="2073706" y="28575"/>
                </a:lnTo>
                <a:close/>
              </a:path>
              <a:path w="2159635" h="85725">
                <a:moveTo>
                  <a:pt x="2130856" y="28575"/>
                </a:moveTo>
                <a:lnTo>
                  <a:pt x="2087994" y="28575"/>
                </a:lnTo>
                <a:lnTo>
                  <a:pt x="2087994" y="57150"/>
                </a:lnTo>
                <a:lnTo>
                  <a:pt x="2130856" y="57150"/>
                </a:lnTo>
                <a:lnTo>
                  <a:pt x="2159431" y="42862"/>
                </a:lnTo>
                <a:lnTo>
                  <a:pt x="213085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0700" y="3390620"/>
            <a:ext cx="85725" cy="629920"/>
          </a:xfrm>
          <a:custGeom>
            <a:avLst/>
            <a:gdLst/>
            <a:ahLst/>
            <a:cxnLst/>
            <a:rect l="l" t="t" r="r" b="b"/>
            <a:pathLst>
              <a:path w="85725" h="629920">
                <a:moveTo>
                  <a:pt x="57150" y="71437"/>
                </a:moveTo>
                <a:lnTo>
                  <a:pt x="28575" y="71437"/>
                </a:lnTo>
                <a:lnTo>
                  <a:pt x="28587" y="629831"/>
                </a:lnTo>
                <a:lnTo>
                  <a:pt x="57162" y="629831"/>
                </a:lnTo>
                <a:lnTo>
                  <a:pt x="57150" y="71437"/>
                </a:lnTo>
                <a:close/>
              </a:path>
              <a:path w="85725" h="629920">
                <a:moveTo>
                  <a:pt x="42862" y="0"/>
                </a:moveTo>
                <a:lnTo>
                  <a:pt x="0" y="85725"/>
                </a:lnTo>
                <a:lnTo>
                  <a:pt x="28575" y="85725"/>
                </a:lnTo>
                <a:lnTo>
                  <a:pt x="28575" y="71437"/>
                </a:lnTo>
                <a:lnTo>
                  <a:pt x="78581" y="71437"/>
                </a:lnTo>
                <a:lnTo>
                  <a:pt x="42862" y="0"/>
                </a:lnTo>
                <a:close/>
              </a:path>
              <a:path w="85725" h="629920">
                <a:moveTo>
                  <a:pt x="78581" y="71437"/>
                </a:moveTo>
                <a:lnTo>
                  <a:pt x="57150" y="71437"/>
                </a:lnTo>
                <a:lnTo>
                  <a:pt x="57150" y="85725"/>
                </a:lnTo>
                <a:lnTo>
                  <a:pt x="85725" y="85725"/>
                </a:lnTo>
                <a:lnTo>
                  <a:pt x="78581" y="71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1422" y="2948317"/>
            <a:ext cx="1653539" cy="85725"/>
          </a:xfrm>
          <a:custGeom>
            <a:avLst/>
            <a:gdLst/>
            <a:ahLst/>
            <a:cxnLst/>
            <a:rect l="l" t="t" r="r" b="b"/>
            <a:pathLst>
              <a:path w="1653540" h="85725">
                <a:moveTo>
                  <a:pt x="1567434" y="0"/>
                </a:moveTo>
                <a:lnTo>
                  <a:pt x="1567434" y="85725"/>
                </a:lnTo>
                <a:lnTo>
                  <a:pt x="1624584" y="57150"/>
                </a:lnTo>
                <a:lnTo>
                  <a:pt x="1581721" y="57150"/>
                </a:lnTo>
                <a:lnTo>
                  <a:pt x="1581721" y="28575"/>
                </a:lnTo>
                <a:lnTo>
                  <a:pt x="1624584" y="28575"/>
                </a:lnTo>
                <a:lnTo>
                  <a:pt x="1567434" y="0"/>
                </a:lnTo>
                <a:close/>
              </a:path>
              <a:path w="1653540" h="85725">
                <a:moveTo>
                  <a:pt x="1567434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567434" y="57150"/>
                </a:lnTo>
                <a:lnTo>
                  <a:pt x="1567434" y="28575"/>
                </a:lnTo>
                <a:close/>
              </a:path>
              <a:path w="1653540" h="85725">
                <a:moveTo>
                  <a:pt x="1624584" y="28575"/>
                </a:moveTo>
                <a:lnTo>
                  <a:pt x="1581721" y="28575"/>
                </a:lnTo>
                <a:lnTo>
                  <a:pt x="1581721" y="57150"/>
                </a:lnTo>
                <a:lnTo>
                  <a:pt x="1624584" y="57150"/>
                </a:lnTo>
                <a:lnTo>
                  <a:pt x="1653159" y="42862"/>
                </a:lnTo>
                <a:lnTo>
                  <a:pt x="162458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90865" y="2464309"/>
            <a:ext cx="304546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15"/>
              </a:spcBef>
            </a:pPr>
            <a:r>
              <a:rPr sz="3200" b="1" dirty="0">
                <a:latin typeface="Calibri"/>
                <a:cs typeface="Calibri"/>
              </a:rPr>
              <a:t>10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numbers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giving </a:t>
            </a:r>
            <a:r>
              <a:rPr sz="3200" dirty="0">
                <a:latin typeface="Calibri"/>
                <a:cs typeface="Calibri"/>
              </a:rPr>
              <a:t>class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scores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68" y="3824732"/>
            <a:ext cx="329057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Calibri"/>
                <a:cs typeface="Calibri"/>
              </a:rPr>
              <a:t>Array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32x32x3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numbers </a:t>
            </a:r>
            <a:r>
              <a:rPr sz="2400" dirty="0">
                <a:latin typeface="Calibri"/>
                <a:cs typeface="Calibri"/>
              </a:rPr>
              <a:t>(3072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numbers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total)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0208" y="1236979"/>
            <a:ext cx="2880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5" dirty="0">
                <a:latin typeface="Calibri"/>
                <a:cs typeface="Calibri"/>
              </a:rPr>
              <a:t>f(x,W)</a:t>
            </a:r>
            <a:r>
              <a:rPr sz="4800" spc="-114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=</a:t>
            </a:r>
            <a:r>
              <a:rPr sz="4800" spc="-114" dirty="0">
                <a:latin typeface="Calibri"/>
                <a:cs typeface="Calibri"/>
              </a:rPr>
              <a:t> </a:t>
            </a:r>
            <a:r>
              <a:rPr sz="4800" spc="-25" dirty="0">
                <a:latin typeface="Calibri"/>
                <a:cs typeface="Calibri"/>
              </a:rPr>
              <a:t>Wx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39153" y="1493100"/>
            <a:ext cx="297815" cy="414020"/>
          </a:xfrm>
          <a:custGeom>
            <a:avLst/>
            <a:gdLst/>
            <a:ahLst/>
            <a:cxnLst/>
            <a:rect l="l" t="t" r="r" b="b"/>
            <a:pathLst>
              <a:path w="297815" h="414019">
                <a:moveTo>
                  <a:pt x="0" y="0"/>
                </a:moveTo>
                <a:lnTo>
                  <a:pt x="297523" y="0"/>
                </a:lnTo>
                <a:lnTo>
                  <a:pt x="297523" y="413492"/>
                </a:lnTo>
                <a:lnTo>
                  <a:pt x="0" y="41349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1039" y="1354924"/>
            <a:ext cx="1661160" cy="655955"/>
          </a:xfrm>
          <a:custGeom>
            <a:avLst/>
            <a:gdLst/>
            <a:ahLst/>
            <a:cxnLst/>
            <a:rect l="l" t="t" r="r" b="b"/>
            <a:pathLst>
              <a:path w="1661160" h="655955">
                <a:moveTo>
                  <a:pt x="0" y="0"/>
                </a:moveTo>
                <a:lnTo>
                  <a:pt x="1660890" y="0"/>
                </a:lnTo>
                <a:lnTo>
                  <a:pt x="1660890" y="655763"/>
                </a:lnTo>
                <a:lnTo>
                  <a:pt x="0" y="65576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776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00448" y="1893318"/>
            <a:ext cx="3130550" cy="140652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1428115" algn="l"/>
              </a:tabLst>
            </a:pPr>
            <a:r>
              <a:rPr sz="3200" b="1" spc="-10" dirty="0">
                <a:solidFill>
                  <a:srgbClr val="37761D"/>
                </a:solidFill>
                <a:latin typeface="Calibri"/>
                <a:cs typeface="Calibri"/>
              </a:rPr>
              <a:t>(10,)</a:t>
            </a:r>
            <a:r>
              <a:rPr sz="3200" b="1" dirty="0">
                <a:solidFill>
                  <a:srgbClr val="37761D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(10,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3072)</a:t>
            </a:r>
            <a:endParaRPr sz="3200">
              <a:latin typeface="Calibri"/>
              <a:cs typeface="Calibri"/>
            </a:endParaRPr>
          </a:p>
          <a:p>
            <a:pPr marL="606425">
              <a:lnSpc>
                <a:spcPct val="100000"/>
              </a:lnSpc>
              <a:spcBef>
                <a:spcPts val="1240"/>
              </a:spcBef>
            </a:pPr>
            <a:r>
              <a:rPr sz="4000" spc="-10" dirty="0">
                <a:latin typeface="Calibri"/>
                <a:cs typeface="Calibri"/>
              </a:rPr>
              <a:t>f(</a:t>
            </a:r>
            <a:r>
              <a:rPr sz="4000" b="1" spc="-10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4000" spc="-10" dirty="0">
                <a:latin typeface="Calibri"/>
                <a:cs typeface="Calibri"/>
              </a:rPr>
              <a:t>,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4000" spc="-10" dirty="0">
                <a:latin typeface="Calibri"/>
                <a:cs typeface="Calibri"/>
              </a:rPr>
              <a:t>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6361" y="1338224"/>
            <a:ext cx="622935" cy="610235"/>
          </a:xfrm>
          <a:custGeom>
            <a:avLst/>
            <a:gdLst/>
            <a:ahLst/>
            <a:cxnLst/>
            <a:rect l="l" t="t" r="r" b="b"/>
            <a:pathLst>
              <a:path w="622935" h="610235">
                <a:moveTo>
                  <a:pt x="0" y="0"/>
                </a:moveTo>
                <a:lnTo>
                  <a:pt x="622916" y="0"/>
                </a:lnTo>
                <a:lnTo>
                  <a:pt x="622916" y="610241"/>
                </a:lnTo>
                <a:lnTo>
                  <a:pt x="0" y="610241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82803" y="790957"/>
            <a:ext cx="1209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(3072,)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916939" y="6463246"/>
            <a:ext cx="1520189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tr-TR" dirty="0"/>
              <a:t> 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73417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5"/>
              </a:spcBef>
            </a:pPr>
            <a:r>
              <a:t>Lecture</a:t>
            </a:r>
            <a:r>
              <a:rPr spc="-30"/>
              <a:t> </a:t>
            </a:r>
            <a:r>
              <a:t>3</a:t>
            </a:r>
            <a:r>
              <a:rPr spc="-35"/>
              <a:t> </a:t>
            </a:r>
            <a:r>
              <a:t>-</a:t>
            </a:r>
            <a:r>
              <a:rPr spc="-3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9133090" y="6463246"/>
            <a:ext cx="1772284" cy="30841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2437</Words>
  <Application>Microsoft Macintosh PowerPoint</Application>
  <PresentationFormat>Widescreen</PresentationFormat>
  <Paragraphs>733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Calibri Light</vt:lpstr>
      <vt:lpstr>Cambria Math</vt:lpstr>
      <vt:lpstr>Courier New</vt:lpstr>
      <vt:lpstr>Times New Roman</vt:lpstr>
      <vt:lpstr>Office Theme</vt:lpstr>
      <vt:lpstr>Lecture 2: Linear Classifiers</vt:lpstr>
      <vt:lpstr>Last time: Image Classification</vt:lpstr>
      <vt:lpstr>Last Time: Challenges of Recognition</vt:lpstr>
      <vt:lpstr>Last time: Data-Drive Approach, kNN</vt:lpstr>
      <vt:lpstr>Today: Linear Classifiers</vt:lpstr>
      <vt:lpstr>Recall CIFAR10</vt:lpstr>
      <vt:lpstr>Parametric Approach</vt:lpstr>
      <vt:lpstr>f(x,W) = Wx</vt:lpstr>
      <vt:lpstr>PowerPoint Presentation</vt:lpstr>
      <vt:lpstr>PowerPoint Presentation</vt:lpstr>
      <vt:lpstr>Example for 2x2 image, 3 classes (cat/dog/ship)</vt:lpstr>
      <vt:lpstr>Example for 2x2 image, 3 classes (cat/dog/ship)</vt:lpstr>
      <vt:lpstr>Interpreting a Linear Classifier</vt:lpstr>
      <vt:lpstr>Interpreting a Linear Classifier</vt:lpstr>
      <vt:lpstr>Interpreting an Linear Classifier</vt:lpstr>
      <vt:lpstr>Interpreting an Linear Classifier: Visual Viewpoint</vt:lpstr>
      <vt:lpstr>Interpreting an Linear Classifier: Visual Viewpoint</vt:lpstr>
      <vt:lpstr>Interpreting an Linear Classifier: Visual Viewpoint</vt:lpstr>
      <vt:lpstr>Interpreting a Linear Classifier: Geometric Viewpoint</vt:lpstr>
      <vt:lpstr>Interpreting a Linear Classifier: Geometric Viewpoint</vt:lpstr>
      <vt:lpstr>Hard Cases for a Linear Classifier</vt:lpstr>
      <vt:lpstr>Recall: Perceptron couldn’t learn XOR</vt:lpstr>
      <vt:lpstr>Linear Classifier: Three Viewpoints</vt:lpstr>
      <vt:lpstr>f(x,W) = Wx + b</vt:lpstr>
      <vt:lpstr>f(x,W) = Wx + b</vt:lpstr>
      <vt:lpstr>Loss Function</vt:lpstr>
      <vt:lpstr>Loss Function</vt:lpstr>
      <vt:lpstr>Loss Function</vt:lpstr>
      <vt:lpstr>Loss Function</vt:lpstr>
      <vt:lpstr>Loss Function</vt:lpstr>
      <vt:lpstr>Cross-Entropy Loss (Multinomial Logistic Regression) Want to interpret raw classifier scores as probabilities</vt:lpstr>
      <vt:lpstr>Cross-Entropy Loss (Multinomial Logistic Regression)</vt:lpstr>
      <vt:lpstr>Cross-Entropy Loss (Multinomial Logistic Regression)</vt:lpstr>
      <vt:lpstr>Cross-Entropy Loss (Multinomial Logistic Regression)</vt:lpstr>
      <vt:lpstr>Cross-Entropy Loss (Multinomial Logistic Regression)</vt:lpstr>
      <vt:lpstr>Cross-Entropy Loss (Multinomial Logistic Regression)</vt:lpstr>
      <vt:lpstr>Cross-Entropy Loss (Multinomial Logistic Regression)</vt:lpstr>
      <vt:lpstr>Cross-Entropy Loss (Multinomial Logistic Regression)</vt:lpstr>
      <vt:lpstr>Recap: Loss Functions quantify preferences</vt:lpstr>
      <vt:lpstr>Recap: Loss Functions quantify preferences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Dr. Öğr. Üyesi Serkan KARTAL</cp:lastModifiedBy>
  <cp:revision>10</cp:revision>
  <dcterms:created xsi:type="dcterms:W3CDTF">2025-03-09T10:54:08Z</dcterms:created>
  <dcterms:modified xsi:type="dcterms:W3CDTF">2025-03-10T18:55:41Z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2025-03-09T00:00:00Z</vt:filetime>
  </property>
  <property fmtid="{D5CDD505-2E9C-101B-9397-08002B2CF9AE}" pid="3" name="LastSaved">
    <vt:filetime>2025-03-09T00:00:00Z</vt:filetime>
  </property>
  <property fmtid="{D5CDD505-2E9C-101B-9397-08002B2CF9AE}" pid="4" name="Producer">
    <vt:lpwstr>3-Heights(TM) PDF Security Shell 4.8.25.2 (http://www.pdf-tools.com)</vt:lpwstr>
  </property>
</Properties>
</file>