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3" r:id="rId20"/>
    <p:sldId id="284" r:id="rId21"/>
    <p:sldId id="285" r:id="rId22"/>
    <p:sldId id="286" r:id="rId23"/>
    <p:sldId id="288" r:id="rId24"/>
    <p:sldId id="289" r:id="rId25"/>
    <p:sldId id="290" r:id="rId26"/>
    <p:sldId id="291" r:id="rId27"/>
    <p:sldId id="293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15"/>
  </p:normalViewPr>
  <p:slideViewPr>
    <p:cSldViewPr>
      <p:cViewPr varScale="1">
        <p:scale>
          <a:sx n="118" d="100"/>
          <a:sy n="118" d="100"/>
        </p:scale>
        <p:origin x="55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7838" y="296164"/>
            <a:ext cx="10711815" cy="6715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200"/>
                </a:lnTo>
                <a:lnTo>
                  <a:pt x="12192000" y="4572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400799"/>
            <a:ext cx="12186285" cy="457200"/>
          </a:xfrm>
          <a:custGeom>
            <a:avLst/>
            <a:gdLst/>
            <a:ahLst/>
            <a:cxnLst/>
            <a:rect l="l" t="t" r="r" b="b"/>
            <a:pathLst>
              <a:path w="12186285" h="457200">
                <a:moveTo>
                  <a:pt x="0" y="0"/>
                </a:moveTo>
                <a:lnTo>
                  <a:pt x="12185782" y="0"/>
                </a:lnTo>
                <a:lnTo>
                  <a:pt x="12185782" y="456966"/>
                </a:lnTo>
                <a:lnTo>
                  <a:pt x="0" y="456966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112775"/>
            <a:ext cx="7470648" cy="61874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200"/>
                </a:lnTo>
                <a:lnTo>
                  <a:pt x="12192000" y="4572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27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400799"/>
            <a:ext cx="12186285" cy="457200"/>
          </a:xfrm>
          <a:custGeom>
            <a:avLst/>
            <a:gdLst/>
            <a:ahLst/>
            <a:cxnLst/>
            <a:rect l="l" t="t" r="r" b="b"/>
            <a:pathLst>
              <a:path w="12186285" h="457200">
                <a:moveTo>
                  <a:pt x="0" y="0"/>
                </a:moveTo>
                <a:lnTo>
                  <a:pt x="12185782" y="0"/>
                </a:lnTo>
                <a:lnTo>
                  <a:pt x="12185782" y="456966"/>
                </a:lnTo>
                <a:lnTo>
                  <a:pt x="0" y="456966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7838" y="296164"/>
            <a:ext cx="1119632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18082" y="1134364"/>
            <a:ext cx="5699125" cy="386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379339" y="6466294"/>
            <a:ext cx="1471929" cy="335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FFCB05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xiv-sanity.com/search?q=mesh%2Br-cnn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www.arxiv-sanity.com/1906.02739v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://vision.stanford.edu/teaching/cs231n-demos/knn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4892" y="2450084"/>
            <a:ext cx="6043295" cy="176593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5080" indent="1482725">
              <a:lnSpc>
                <a:spcPts val="6500"/>
              </a:lnSpc>
              <a:spcBef>
                <a:spcPts val="900"/>
              </a:spcBef>
            </a:pPr>
            <a:r>
              <a:rPr sz="6000" dirty="0"/>
              <a:t>Lecture</a:t>
            </a:r>
            <a:r>
              <a:rPr sz="6000" spc="-95" dirty="0"/>
              <a:t> </a:t>
            </a:r>
            <a:r>
              <a:rPr sz="6000" spc="-25" dirty="0"/>
              <a:t>2: </a:t>
            </a:r>
            <a:r>
              <a:rPr sz="6000" dirty="0"/>
              <a:t>Image</a:t>
            </a:r>
            <a:r>
              <a:rPr sz="6000" spc="-175" dirty="0"/>
              <a:t> </a:t>
            </a:r>
            <a:r>
              <a:rPr sz="6000" spc="-10" dirty="0"/>
              <a:t>Classification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280" dirty="0"/>
              <a:t> </a:t>
            </a:r>
            <a:r>
              <a:rPr sz="4000" spc="-10" dirty="0"/>
              <a:t>Occlusion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092238" y="4713732"/>
            <a:ext cx="1500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65712" y="4652771"/>
            <a:ext cx="1377950" cy="272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6870" marR="5080" indent="-344805">
              <a:lnSpc>
                <a:spcPct val="102499"/>
              </a:lnSpc>
              <a:spcBef>
                <a:spcPts val="75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jonsson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59" y="1554480"/>
            <a:ext cx="3264408" cy="30388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53967" y="1554480"/>
            <a:ext cx="4267199" cy="30388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933569" y="4713732"/>
            <a:ext cx="1500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30895" y="1554480"/>
            <a:ext cx="4047744" cy="3038856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99060"/>
            <a:ext cx="6769100" cy="1290320"/>
          </a:xfrm>
          <a:prstGeom prst="rect">
            <a:avLst/>
          </a:prstGeom>
        </p:spPr>
        <p:txBody>
          <a:bodyPr vert="horz" wrap="square" lIns="0" tIns="246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40"/>
              </a:spcBef>
            </a:pPr>
            <a:r>
              <a:rPr dirty="0"/>
              <a:t>Image</a:t>
            </a:r>
            <a:r>
              <a:rPr spc="-140" dirty="0"/>
              <a:t> </a:t>
            </a:r>
            <a:r>
              <a:rPr spc="-10" dirty="0"/>
              <a:t>Classification:</a:t>
            </a:r>
            <a:r>
              <a:rPr spc="-135" dirty="0"/>
              <a:t> </a:t>
            </a:r>
            <a:r>
              <a:rPr dirty="0"/>
              <a:t>Very</a:t>
            </a:r>
            <a:r>
              <a:rPr spc="-135" dirty="0"/>
              <a:t> </a:t>
            </a:r>
            <a:r>
              <a:rPr spc="-10" dirty="0"/>
              <a:t>Useful!</a:t>
            </a:r>
          </a:p>
          <a:p>
            <a:pPr marL="1737360">
              <a:lnSpc>
                <a:spcPct val="100000"/>
              </a:lnSpc>
              <a:spcBef>
                <a:spcPts val="920"/>
              </a:spcBef>
            </a:pPr>
            <a:r>
              <a:rPr sz="2000" dirty="0">
                <a:latin typeface="Calibri"/>
                <a:cs typeface="Calibri"/>
              </a:rPr>
              <a:t>Medical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Imaging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2" y="1429511"/>
            <a:ext cx="5934456" cy="25328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6072" y="4770119"/>
            <a:ext cx="5934456" cy="12039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8792" y="1740407"/>
            <a:ext cx="4517136" cy="41940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6990" y="3774947"/>
            <a:ext cx="3673475" cy="98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Levy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al,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2016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Figure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reproduced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with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permission</a:t>
            </a:r>
            <a:endParaRPr sz="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600">
              <a:latin typeface="Calibri"/>
              <a:cs typeface="Calibri"/>
            </a:endParaRPr>
          </a:p>
          <a:p>
            <a:pPr marL="156908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Galaxy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Classification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9951" y="5990844"/>
            <a:ext cx="21532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Dieleman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al,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2014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59196" y="6108441"/>
            <a:ext cx="723900" cy="12700"/>
          </a:xfrm>
          <a:custGeom>
            <a:avLst/>
            <a:gdLst/>
            <a:ahLst/>
            <a:cxnLst/>
            <a:rect l="l" t="t" r="r" b="b"/>
            <a:pathLst>
              <a:path w="723900" h="12700">
                <a:moveTo>
                  <a:pt x="723900" y="0"/>
                </a:moveTo>
                <a:lnTo>
                  <a:pt x="0" y="0"/>
                </a:lnTo>
                <a:lnTo>
                  <a:pt x="0" y="12699"/>
                </a:lnTo>
                <a:lnTo>
                  <a:pt x="723900" y="12699"/>
                </a:lnTo>
                <a:lnTo>
                  <a:pt x="7239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11697" y="6108446"/>
            <a:ext cx="317500" cy="12700"/>
          </a:xfrm>
          <a:custGeom>
            <a:avLst/>
            <a:gdLst/>
            <a:ahLst/>
            <a:cxnLst/>
            <a:rect l="l" t="t" r="r" b="b"/>
            <a:pathLst>
              <a:path w="317500" h="12700">
                <a:moveTo>
                  <a:pt x="317500" y="0"/>
                </a:moveTo>
                <a:lnTo>
                  <a:pt x="0" y="0"/>
                </a:lnTo>
                <a:lnTo>
                  <a:pt x="0" y="12699"/>
                </a:lnTo>
                <a:lnTo>
                  <a:pt x="317500" y="12699"/>
                </a:lnTo>
                <a:lnTo>
                  <a:pt x="3175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78171" y="6007100"/>
            <a:ext cx="195135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88595" marR="5080" indent="-176530">
              <a:lnSpc>
                <a:spcPts val="700"/>
              </a:lnSpc>
              <a:spcBef>
                <a:spcPts val="14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From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left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right: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NASA,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usage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permitted 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ESA/Hubble,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domain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 NASA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6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domain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6188" y="1357884"/>
            <a:ext cx="19240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Whale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recognition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879724" y="6108446"/>
            <a:ext cx="330200" cy="12700"/>
          </a:xfrm>
          <a:custGeom>
            <a:avLst/>
            <a:gdLst/>
            <a:ahLst/>
            <a:cxnLst/>
            <a:rect l="l" t="t" r="r" b="b"/>
            <a:pathLst>
              <a:path w="330200" h="12700">
                <a:moveTo>
                  <a:pt x="330200" y="0"/>
                </a:moveTo>
                <a:lnTo>
                  <a:pt x="0" y="0"/>
                </a:lnTo>
                <a:lnTo>
                  <a:pt x="0" y="12699"/>
                </a:lnTo>
                <a:lnTo>
                  <a:pt x="330200" y="12699"/>
                </a:lnTo>
                <a:lnTo>
                  <a:pt x="33020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867020" y="6007100"/>
            <a:ext cx="1724025" cy="2057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indent="-635">
              <a:lnSpc>
                <a:spcPts val="700"/>
              </a:lnSpc>
              <a:spcBef>
                <a:spcPts val="140"/>
              </a:spcBef>
            </a:pP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This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image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by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Christin</a:t>
            </a:r>
            <a:r>
              <a:rPr sz="6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Khan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25" dirty="0">
                <a:solidFill>
                  <a:srgbClr val="BFBFBF"/>
                </a:solidFill>
                <a:latin typeface="Calibri"/>
                <a:cs typeface="Calibri"/>
              </a:rPr>
              <a:t>and</a:t>
            </a:r>
            <a:r>
              <a:rPr sz="6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spc="-10" dirty="0">
                <a:solidFill>
                  <a:srgbClr val="BFBFBF"/>
                </a:solidFill>
                <a:latin typeface="Calibri"/>
                <a:cs typeface="Calibri"/>
              </a:rPr>
              <a:t>originally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 came from</a:t>
            </a:r>
            <a:r>
              <a:rPr sz="6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600" dirty="0">
                <a:solidFill>
                  <a:srgbClr val="BFBFBF"/>
                </a:solidFill>
                <a:latin typeface="Calibri"/>
                <a:cs typeface="Calibri"/>
              </a:rPr>
              <a:t>the U.S. </a:t>
            </a:r>
            <a:r>
              <a:rPr sz="600" spc="-20" dirty="0">
                <a:solidFill>
                  <a:srgbClr val="BFBFBF"/>
                </a:solidFill>
                <a:latin typeface="Calibri"/>
                <a:cs typeface="Calibri"/>
              </a:rPr>
              <a:t>NOAA.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4" name="object 14"/>
          <p:cNvSpPr txBox="1"/>
          <p:nvPr/>
        </p:nvSpPr>
        <p:spPr>
          <a:xfrm>
            <a:off x="7115457" y="5929883"/>
            <a:ext cx="17710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Kaggle</a:t>
            </a:r>
            <a:r>
              <a:rPr sz="2000" u="sng" spc="-5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Challenge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40" y="2161971"/>
            <a:ext cx="5472590" cy="36451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1686" y="2142185"/>
            <a:ext cx="5464628" cy="36398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162933" y="1201420"/>
            <a:ext cx="38665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Object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80313" y="4060372"/>
            <a:ext cx="468630" cy="152400"/>
          </a:xfrm>
          <a:custGeom>
            <a:avLst/>
            <a:gdLst/>
            <a:ahLst/>
            <a:cxnLst/>
            <a:rect l="l" t="t" r="r" b="b"/>
            <a:pathLst>
              <a:path w="468629" h="152400">
                <a:moveTo>
                  <a:pt x="315683" y="0"/>
                </a:moveTo>
                <a:lnTo>
                  <a:pt x="315683" y="152400"/>
                </a:lnTo>
                <a:lnTo>
                  <a:pt x="417283" y="101600"/>
                </a:lnTo>
                <a:lnTo>
                  <a:pt x="341083" y="101600"/>
                </a:lnTo>
                <a:lnTo>
                  <a:pt x="341083" y="50800"/>
                </a:lnTo>
                <a:lnTo>
                  <a:pt x="417283" y="50800"/>
                </a:lnTo>
                <a:lnTo>
                  <a:pt x="315683" y="0"/>
                </a:lnTo>
                <a:close/>
              </a:path>
              <a:path w="468629" h="152400">
                <a:moveTo>
                  <a:pt x="315683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315683" y="101600"/>
                </a:lnTo>
                <a:lnTo>
                  <a:pt x="315683" y="50800"/>
                </a:lnTo>
                <a:close/>
              </a:path>
              <a:path w="468629" h="152400">
                <a:moveTo>
                  <a:pt x="417283" y="50800"/>
                </a:moveTo>
                <a:lnTo>
                  <a:pt x="341083" y="50800"/>
                </a:lnTo>
                <a:lnTo>
                  <a:pt x="341083" y="101600"/>
                </a:lnTo>
                <a:lnTo>
                  <a:pt x="417283" y="101600"/>
                </a:lnTo>
                <a:lnTo>
                  <a:pt x="468083" y="76200"/>
                </a:lnTo>
                <a:lnTo>
                  <a:pt x="417283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723366" y="2443797"/>
          <a:ext cx="3611880" cy="3164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5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96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  <a:lnB w="38100">
                      <a:solidFill>
                        <a:srgbClr val="92D0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FF0000"/>
                      </a:solidFill>
                      <a:prstDash val="solid"/>
                    </a:lnT>
                    <a:lnB w="38100">
                      <a:solidFill>
                        <a:srgbClr val="92D05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B w="38100">
                      <a:solidFill>
                        <a:srgbClr val="92D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1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92D05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92D0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92D050"/>
                      </a:solidFill>
                      <a:prstDash val="solid"/>
                    </a:lnT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92D050"/>
                      </a:solidFill>
                      <a:prstDash val="solid"/>
                    </a:lnR>
                    <a:lnT w="38100">
                      <a:solidFill>
                        <a:srgbClr val="92D05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92D05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T w="38100">
                      <a:solidFill>
                        <a:srgbClr val="92D05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61315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Person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6669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FF0000"/>
                      </a:solidFill>
                      <a:prstDash val="solid"/>
                    </a:lnR>
                    <a:lnB w="38100">
                      <a:solidFill>
                        <a:srgbClr val="FF0000"/>
                      </a:solidFill>
                      <a:prstDash val="solid"/>
                    </a:lnB>
                    <a:solidFill>
                      <a:srgbClr val="D68586">
                        <a:alpha val="74899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  <a:lnR w="38100">
                      <a:solidFill>
                        <a:srgbClr val="92D050"/>
                      </a:solidFill>
                      <a:prstDash val="solid"/>
                    </a:lnR>
                    <a:lnT w="38100">
                      <a:solidFill>
                        <a:srgbClr val="92D05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7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92D050"/>
                      </a:solidFill>
                      <a:prstDash val="solid"/>
                    </a:lnL>
                    <a:lnR w="38100">
                      <a:solidFill>
                        <a:srgbClr val="92D050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180">
                <a:tc gridSpan="3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800" spc="-10" dirty="0">
                          <a:latin typeface="Calibri"/>
                          <a:cs typeface="Calibri"/>
                        </a:rPr>
                        <a:t>Horse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38100">
                      <a:solidFill>
                        <a:srgbClr val="92D050"/>
                      </a:solidFill>
                      <a:prstDash val="solid"/>
                    </a:lnL>
                    <a:lnR w="38100">
                      <a:solidFill>
                        <a:srgbClr val="92D050"/>
                      </a:solidFill>
                      <a:prstDash val="solid"/>
                    </a:lnR>
                    <a:lnB w="38100">
                      <a:solidFill>
                        <a:srgbClr val="92D050"/>
                      </a:solidFill>
                      <a:prstDash val="solid"/>
                    </a:lnB>
                    <a:solidFill>
                      <a:srgbClr val="C5E0B4">
                        <a:alpha val="748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4440" y="2161971"/>
            <a:ext cx="5473065" cy="3645535"/>
            <a:chOff x="144440" y="2161971"/>
            <a:chExt cx="5473065" cy="36455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440" y="2161971"/>
              <a:ext cx="5472590" cy="3645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4913" y="2645228"/>
              <a:ext cx="1708785" cy="1723389"/>
            </a:xfrm>
            <a:custGeom>
              <a:avLst/>
              <a:gdLst/>
              <a:ahLst/>
              <a:cxnLst/>
              <a:rect l="l" t="t" r="r" b="b"/>
              <a:pathLst>
                <a:path w="1708785" h="1723389">
                  <a:moveTo>
                    <a:pt x="0" y="0"/>
                  </a:moveTo>
                  <a:lnTo>
                    <a:pt x="1708185" y="0"/>
                  </a:lnTo>
                  <a:lnTo>
                    <a:pt x="1708185" y="1722852"/>
                  </a:lnTo>
                  <a:lnTo>
                    <a:pt x="0" y="172285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2933" y="1201420"/>
            <a:ext cx="38665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Object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80313" y="4060372"/>
            <a:ext cx="468630" cy="152400"/>
          </a:xfrm>
          <a:custGeom>
            <a:avLst/>
            <a:gdLst/>
            <a:ahLst/>
            <a:cxnLst/>
            <a:rect l="l" t="t" r="r" b="b"/>
            <a:pathLst>
              <a:path w="468629" h="152400">
                <a:moveTo>
                  <a:pt x="315683" y="0"/>
                </a:moveTo>
                <a:lnTo>
                  <a:pt x="315683" y="152400"/>
                </a:lnTo>
                <a:lnTo>
                  <a:pt x="417283" y="101600"/>
                </a:lnTo>
                <a:lnTo>
                  <a:pt x="341083" y="101600"/>
                </a:lnTo>
                <a:lnTo>
                  <a:pt x="341083" y="50800"/>
                </a:lnTo>
                <a:lnTo>
                  <a:pt x="417283" y="50800"/>
                </a:lnTo>
                <a:lnTo>
                  <a:pt x="315683" y="0"/>
                </a:lnTo>
                <a:close/>
              </a:path>
              <a:path w="468629" h="152400">
                <a:moveTo>
                  <a:pt x="315683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315683" y="101600"/>
                </a:lnTo>
                <a:lnTo>
                  <a:pt x="315683" y="50800"/>
                </a:lnTo>
                <a:close/>
              </a:path>
              <a:path w="468629" h="152400">
                <a:moveTo>
                  <a:pt x="417283" y="50800"/>
                </a:moveTo>
                <a:lnTo>
                  <a:pt x="341083" y="50800"/>
                </a:lnTo>
                <a:lnTo>
                  <a:pt x="341083" y="101600"/>
                </a:lnTo>
                <a:lnTo>
                  <a:pt x="417283" y="101600"/>
                </a:lnTo>
                <a:lnTo>
                  <a:pt x="468083" y="76200"/>
                </a:lnTo>
                <a:lnTo>
                  <a:pt x="417283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73454" y="2559811"/>
            <a:ext cx="2223770" cy="27717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3600" spc="-10" dirty="0">
                <a:latin typeface="Calibri"/>
                <a:cs typeface="Calibri"/>
              </a:rPr>
              <a:t>Background </a:t>
            </a: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Horse Person</a:t>
            </a:r>
            <a:endParaRPr sz="3600">
              <a:latin typeface="Calibri"/>
              <a:cs typeface="Calibri"/>
            </a:endParaRPr>
          </a:p>
          <a:p>
            <a:pPr marL="12700" marR="1208405">
              <a:lnSpc>
                <a:spcPts val="4390"/>
              </a:lnSpc>
              <a:spcBef>
                <a:spcPts val="10"/>
              </a:spcBef>
            </a:pP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Car </a:t>
            </a:r>
            <a:r>
              <a:rPr sz="3600" spc="-60" dirty="0">
                <a:solidFill>
                  <a:srgbClr val="BFBFBF"/>
                </a:solidFill>
                <a:latin typeface="Calibri"/>
                <a:cs typeface="Calibri"/>
              </a:rPr>
              <a:t>Truck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4440" y="2161971"/>
            <a:ext cx="5473065" cy="3645535"/>
            <a:chOff x="144440" y="2161971"/>
            <a:chExt cx="5473065" cy="36455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440" y="2161971"/>
              <a:ext cx="5472590" cy="36451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36370" y="2412841"/>
              <a:ext cx="1708785" cy="2343150"/>
            </a:xfrm>
            <a:custGeom>
              <a:avLst/>
              <a:gdLst/>
              <a:ahLst/>
              <a:cxnLst/>
              <a:rect l="l" t="t" r="r" b="b"/>
              <a:pathLst>
                <a:path w="1708785" h="2343150">
                  <a:moveTo>
                    <a:pt x="0" y="0"/>
                  </a:moveTo>
                  <a:lnTo>
                    <a:pt x="1708185" y="0"/>
                  </a:lnTo>
                  <a:lnTo>
                    <a:pt x="1708185" y="2343020"/>
                  </a:lnTo>
                  <a:lnTo>
                    <a:pt x="0" y="2343020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2933" y="1201420"/>
            <a:ext cx="38665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Object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Detection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80313" y="4060372"/>
            <a:ext cx="468630" cy="152400"/>
          </a:xfrm>
          <a:custGeom>
            <a:avLst/>
            <a:gdLst/>
            <a:ahLst/>
            <a:cxnLst/>
            <a:rect l="l" t="t" r="r" b="b"/>
            <a:pathLst>
              <a:path w="468629" h="152400">
                <a:moveTo>
                  <a:pt x="315683" y="0"/>
                </a:moveTo>
                <a:lnTo>
                  <a:pt x="315683" y="152400"/>
                </a:lnTo>
                <a:lnTo>
                  <a:pt x="417283" y="101600"/>
                </a:lnTo>
                <a:lnTo>
                  <a:pt x="341083" y="101600"/>
                </a:lnTo>
                <a:lnTo>
                  <a:pt x="341083" y="50800"/>
                </a:lnTo>
                <a:lnTo>
                  <a:pt x="417283" y="50800"/>
                </a:lnTo>
                <a:lnTo>
                  <a:pt x="315683" y="0"/>
                </a:lnTo>
                <a:close/>
              </a:path>
              <a:path w="468629" h="152400">
                <a:moveTo>
                  <a:pt x="315683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315683" y="101600"/>
                </a:lnTo>
                <a:lnTo>
                  <a:pt x="315683" y="50800"/>
                </a:lnTo>
                <a:close/>
              </a:path>
              <a:path w="468629" h="152400">
                <a:moveTo>
                  <a:pt x="417283" y="50800"/>
                </a:moveTo>
                <a:lnTo>
                  <a:pt x="341083" y="50800"/>
                </a:lnTo>
                <a:lnTo>
                  <a:pt x="341083" y="101600"/>
                </a:lnTo>
                <a:lnTo>
                  <a:pt x="417283" y="101600"/>
                </a:lnTo>
                <a:lnTo>
                  <a:pt x="468083" y="76200"/>
                </a:lnTo>
                <a:lnTo>
                  <a:pt x="417283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773454" y="2559811"/>
            <a:ext cx="2223770" cy="27717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Background Horse </a:t>
            </a:r>
            <a:r>
              <a:rPr sz="3600" spc="-10" dirty="0">
                <a:latin typeface="Calibri"/>
                <a:cs typeface="Calibri"/>
              </a:rPr>
              <a:t>Person</a:t>
            </a:r>
            <a:endParaRPr sz="3600">
              <a:latin typeface="Calibri"/>
              <a:cs typeface="Calibri"/>
            </a:endParaRPr>
          </a:p>
          <a:p>
            <a:pPr marL="12700" marR="1208405">
              <a:lnSpc>
                <a:spcPts val="4390"/>
              </a:lnSpc>
              <a:spcBef>
                <a:spcPts val="10"/>
              </a:spcBef>
            </a:pP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Car </a:t>
            </a:r>
            <a:r>
              <a:rPr sz="3600" spc="-60" dirty="0">
                <a:solidFill>
                  <a:srgbClr val="BFBFBF"/>
                </a:solidFill>
                <a:latin typeface="Calibri"/>
                <a:cs typeface="Calibri"/>
              </a:rPr>
              <a:t>Truck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40" y="2161971"/>
            <a:ext cx="5472590" cy="36451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613" y="1201420"/>
            <a:ext cx="3940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Captioning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0313" y="4060372"/>
            <a:ext cx="740410" cy="152400"/>
          </a:xfrm>
          <a:custGeom>
            <a:avLst/>
            <a:gdLst/>
            <a:ahLst/>
            <a:cxnLst/>
            <a:rect l="l" t="t" r="r" b="b"/>
            <a:pathLst>
              <a:path w="740409" h="152400">
                <a:moveTo>
                  <a:pt x="587832" y="0"/>
                </a:moveTo>
                <a:lnTo>
                  <a:pt x="587832" y="152400"/>
                </a:lnTo>
                <a:lnTo>
                  <a:pt x="689432" y="101600"/>
                </a:lnTo>
                <a:lnTo>
                  <a:pt x="613232" y="101600"/>
                </a:lnTo>
                <a:lnTo>
                  <a:pt x="613232" y="50800"/>
                </a:lnTo>
                <a:lnTo>
                  <a:pt x="689432" y="50800"/>
                </a:lnTo>
                <a:lnTo>
                  <a:pt x="587832" y="0"/>
                </a:lnTo>
                <a:close/>
              </a:path>
              <a:path w="740409" h="152400">
                <a:moveTo>
                  <a:pt x="587832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587832" y="101600"/>
                </a:lnTo>
                <a:lnTo>
                  <a:pt x="587832" y="50800"/>
                </a:lnTo>
                <a:close/>
              </a:path>
              <a:path w="740409" h="152400">
                <a:moveTo>
                  <a:pt x="689432" y="50800"/>
                </a:moveTo>
                <a:lnTo>
                  <a:pt x="613232" y="50800"/>
                </a:lnTo>
                <a:lnTo>
                  <a:pt x="613232" y="101600"/>
                </a:lnTo>
                <a:lnTo>
                  <a:pt x="689432" y="101600"/>
                </a:lnTo>
                <a:lnTo>
                  <a:pt x="740232" y="76200"/>
                </a:lnTo>
                <a:lnTo>
                  <a:pt x="689432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04081" y="2105659"/>
            <a:ext cx="1435735" cy="386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2425">
              <a:lnSpc>
                <a:spcPct val="100099"/>
              </a:lnSpc>
              <a:spcBef>
                <a:spcPts val="95"/>
              </a:spcBef>
            </a:pP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riding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cat </a:t>
            </a: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horse </a:t>
            </a:r>
            <a:r>
              <a:rPr sz="3600" spc="-25" dirty="0">
                <a:latin typeface="Calibri"/>
                <a:cs typeface="Calibri"/>
              </a:rPr>
              <a:t>man </a:t>
            </a: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when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280"/>
              </a:lnSpc>
            </a:pPr>
            <a:r>
              <a:rPr sz="3600" spc="-50" dirty="0">
                <a:solidFill>
                  <a:srgbClr val="BFBFBF"/>
                </a:solidFill>
                <a:latin typeface="Calibri"/>
                <a:cs typeface="Calibri"/>
              </a:rPr>
              <a:t>…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05"/>
              </a:lnSpc>
            </a:pP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&lt;STOP&gt;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16505" y="2167635"/>
            <a:ext cx="175133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5244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What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word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next?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97861" y="4234027"/>
            <a:ext cx="12407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Caption: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75561" y="4666792"/>
            <a:ext cx="6870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Man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31599" y="4696508"/>
            <a:ext cx="1719580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25"/>
              </a:lnSpc>
            </a:pPr>
            <a:r>
              <a:rPr sz="2800" dirty="0">
                <a:latin typeface="Calibri"/>
                <a:cs typeface="Calibri"/>
              </a:rPr>
              <a:t>riding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horse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659754" y="4771048"/>
            <a:ext cx="2032000" cy="530225"/>
          </a:xfrm>
          <a:custGeom>
            <a:avLst/>
            <a:gdLst/>
            <a:ahLst/>
            <a:cxnLst/>
            <a:rect l="l" t="t" r="r" b="b"/>
            <a:pathLst>
              <a:path w="2032000" h="530225">
                <a:moveTo>
                  <a:pt x="2031504" y="0"/>
                </a:moveTo>
                <a:lnTo>
                  <a:pt x="0" y="0"/>
                </a:lnTo>
                <a:lnTo>
                  <a:pt x="0" y="530148"/>
                </a:lnTo>
                <a:lnTo>
                  <a:pt x="2031504" y="530148"/>
                </a:lnTo>
                <a:lnTo>
                  <a:pt x="203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40" y="2161971"/>
            <a:ext cx="5472590" cy="36451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613" y="1201420"/>
            <a:ext cx="3940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Captioning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0313" y="4060372"/>
            <a:ext cx="740410" cy="152400"/>
          </a:xfrm>
          <a:custGeom>
            <a:avLst/>
            <a:gdLst/>
            <a:ahLst/>
            <a:cxnLst/>
            <a:rect l="l" t="t" r="r" b="b"/>
            <a:pathLst>
              <a:path w="740409" h="152400">
                <a:moveTo>
                  <a:pt x="587832" y="0"/>
                </a:moveTo>
                <a:lnTo>
                  <a:pt x="587832" y="152400"/>
                </a:lnTo>
                <a:lnTo>
                  <a:pt x="689432" y="101600"/>
                </a:lnTo>
                <a:lnTo>
                  <a:pt x="613232" y="101600"/>
                </a:lnTo>
                <a:lnTo>
                  <a:pt x="613232" y="50800"/>
                </a:lnTo>
                <a:lnTo>
                  <a:pt x="689432" y="50800"/>
                </a:lnTo>
                <a:lnTo>
                  <a:pt x="587832" y="0"/>
                </a:lnTo>
                <a:close/>
              </a:path>
              <a:path w="740409" h="152400">
                <a:moveTo>
                  <a:pt x="587832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587832" y="101600"/>
                </a:lnTo>
                <a:lnTo>
                  <a:pt x="587832" y="50800"/>
                </a:lnTo>
                <a:close/>
              </a:path>
              <a:path w="740409" h="152400">
                <a:moveTo>
                  <a:pt x="689432" y="50800"/>
                </a:moveTo>
                <a:lnTo>
                  <a:pt x="613232" y="50800"/>
                </a:lnTo>
                <a:lnTo>
                  <a:pt x="613232" y="101600"/>
                </a:lnTo>
                <a:lnTo>
                  <a:pt x="689432" y="101600"/>
                </a:lnTo>
                <a:lnTo>
                  <a:pt x="740232" y="76200"/>
                </a:lnTo>
                <a:lnTo>
                  <a:pt x="689432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04081" y="2105659"/>
            <a:ext cx="1435735" cy="386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2425">
              <a:lnSpc>
                <a:spcPct val="100099"/>
              </a:lnSpc>
              <a:spcBef>
                <a:spcPts val="95"/>
              </a:spcBef>
            </a:pPr>
            <a:r>
              <a:rPr sz="3600" spc="-10" dirty="0">
                <a:latin typeface="Calibri"/>
                <a:cs typeface="Calibri"/>
              </a:rPr>
              <a:t>riding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cat </a:t>
            </a: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horse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man </a:t>
            </a: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when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280"/>
              </a:lnSpc>
            </a:pPr>
            <a:r>
              <a:rPr sz="3600" spc="-50" dirty="0">
                <a:solidFill>
                  <a:srgbClr val="BFBFBF"/>
                </a:solidFill>
                <a:latin typeface="Calibri"/>
                <a:cs typeface="Calibri"/>
              </a:rPr>
              <a:t>…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05"/>
              </a:lnSpc>
            </a:pP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&lt;STOP&gt;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16505" y="2167635"/>
            <a:ext cx="175133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5244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What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word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next?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97861" y="4234027"/>
            <a:ext cx="12407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latin typeface="Calibri"/>
                <a:cs typeface="Calibri"/>
              </a:rPr>
              <a:t>Caption: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75561" y="4666792"/>
            <a:ext cx="15982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Man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riding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40614" y="4696508"/>
            <a:ext cx="810895" cy="434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25"/>
              </a:lnSpc>
            </a:pPr>
            <a:r>
              <a:rPr sz="2800" spc="-25" dirty="0">
                <a:latin typeface="Calibri"/>
                <a:cs typeface="Calibri"/>
              </a:rPr>
              <a:t>horse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13571" y="4771048"/>
            <a:ext cx="1078230" cy="530225"/>
          </a:xfrm>
          <a:custGeom>
            <a:avLst/>
            <a:gdLst/>
            <a:ahLst/>
            <a:cxnLst/>
            <a:rect l="l" t="t" r="r" b="b"/>
            <a:pathLst>
              <a:path w="1078229" h="530225">
                <a:moveTo>
                  <a:pt x="1077683" y="0"/>
                </a:moveTo>
                <a:lnTo>
                  <a:pt x="0" y="0"/>
                </a:lnTo>
                <a:lnTo>
                  <a:pt x="0" y="530148"/>
                </a:lnTo>
                <a:lnTo>
                  <a:pt x="1077683" y="530148"/>
                </a:lnTo>
                <a:lnTo>
                  <a:pt x="10776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40" y="2161971"/>
            <a:ext cx="5472590" cy="36451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613" y="1201420"/>
            <a:ext cx="3940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Captioning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0313" y="4060372"/>
            <a:ext cx="740410" cy="152400"/>
          </a:xfrm>
          <a:custGeom>
            <a:avLst/>
            <a:gdLst/>
            <a:ahLst/>
            <a:cxnLst/>
            <a:rect l="l" t="t" r="r" b="b"/>
            <a:pathLst>
              <a:path w="740409" h="152400">
                <a:moveTo>
                  <a:pt x="587832" y="0"/>
                </a:moveTo>
                <a:lnTo>
                  <a:pt x="587832" y="152400"/>
                </a:lnTo>
                <a:lnTo>
                  <a:pt x="689432" y="101600"/>
                </a:lnTo>
                <a:lnTo>
                  <a:pt x="613232" y="101600"/>
                </a:lnTo>
                <a:lnTo>
                  <a:pt x="613232" y="50800"/>
                </a:lnTo>
                <a:lnTo>
                  <a:pt x="689432" y="50800"/>
                </a:lnTo>
                <a:lnTo>
                  <a:pt x="587832" y="0"/>
                </a:lnTo>
                <a:close/>
              </a:path>
              <a:path w="740409" h="152400">
                <a:moveTo>
                  <a:pt x="587832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587832" y="101600"/>
                </a:lnTo>
                <a:lnTo>
                  <a:pt x="587832" y="50800"/>
                </a:lnTo>
                <a:close/>
              </a:path>
              <a:path w="740409" h="152400">
                <a:moveTo>
                  <a:pt x="689432" y="50800"/>
                </a:moveTo>
                <a:lnTo>
                  <a:pt x="613232" y="50800"/>
                </a:lnTo>
                <a:lnTo>
                  <a:pt x="613232" y="101600"/>
                </a:lnTo>
                <a:lnTo>
                  <a:pt x="689432" y="101600"/>
                </a:lnTo>
                <a:lnTo>
                  <a:pt x="740232" y="76200"/>
                </a:lnTo>
                <a:lnTo>
                  <a:pt x="689432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04081" y="2105659"/>
            <a:ext cx="1435735" cy="386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2425">
              <a:lnSpc>
                <a:spcPct val="100099"/>
              </a:lnSpc>
              <a:spcBef>
                <a:spcPts val="95"/>
              </a:spcBef>
            </a:pP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riding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cat </a:t>
            </a:r>
            <a:r>
              <a:rPr sz="3600" spc="-10" dirty="0">
                <a:latin typeface="Calibri"/>
                <a:cs typeface="Calibri"/>
              </a:rPr>
              <a:t>horse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man </a:t>
            </a: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when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280"/>
              </a:lnSpc>
            </a:pPr>
            <a:r>
              <a:rPr sz="3600" spc="-50" dirty="0">
                <a:solidFill>
                  <a:srgbClr val="BFBFBF"/>
                </a:solidFill>
                <a:latin typeface="Calibri"/>
                <a:cs typeface="Calibri"/>
              </a:rPr>
              <a:t>…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05"/>
              </a:lnSpc>
            </a:pP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&lt;STOP&gt;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8" name="object 8"/>
          <p:cNvSpPr txBox="1"/>
          <p:nvPr/>
        </p:nvSpPr>
        <p:spPr>
          <a:xfrm>
            <a:off x="9416505" y="2167635"/>
            <a:ext cx="175133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5244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What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word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next?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5561" y="4234027"/>
            <a:ext cx="2488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622300">
              <a:lnSpc>
                <a:spcPct val="101400"/>
              </a:lnSpc>
              <a:spcBef>
                <a:spcPts val="50"/>
              </a:spcBef>
            </a:pPr>
            <a:r>
              <a:rPr sz="2800" spc="-10" dirty="0">
                <a:latin typeface="Calibri"/>
                <a:cs typeface="Calibri"/>
              </a:rPr>
              <a:t>Caption: </a:t>
            </a:r>
            <a:r>
              <a:rPr sz="2800" dirty="0">
                <a:latin typeface="Calibri"/>
                <a:cs typeface="Calibri"/>
              </a:rPr>
              <a:t>Man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riding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horse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75" dirty="0"/>
              <a:t> </a:t>
            </a:r>
            <a:r>
              <a:rPr spc="-10" dirty="0"/>
              <a:t>Classification:</a:t>
            </a:r>
            <a:r>
              <a:rPr spc="-80" dirty="0"/>
              <a:t> </a:t>
            </a:r>
            <a:r>
              <a:rPr dirty="0"/>
              <a:t>Building</a:t>
            </a:r>
            <a:r>
              <a:rPr spc="-75" dirty="0"/>
              <a:t> </a:t>
            </a:r>
            <a:r>
              <a:rPr dirty="0"/>
              <a:t>Block</a:t>
            </a:r>
            <a:r>
              <a:rPr spc="-75" dirty="0"/>
              <a:t> </a:t>
            </a:r>
            <a:r>
              <a:rPr dirty="0"/>
              <a:t>for</a:t>
            </a:r>
            <a:r>
              <a:rPr spc="-75" dirty="0"/>
              <a:t> </a:t>
            </a:r>
            <a:r>
              <a:rPr dirty="0"/>
              <a:t>other</a:t>
            </a:r>
            <a:r>
              <a:rPr spc="-80" dirty="0"/>
              <a:t> </a:t>
            </a:r>
            <a:r>
              <a:rPr spc="-10" dirty="0"/>
              <a:t>tasks!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40" y="2161971"/>
            <a:ext cx="5472590" cy="36451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41761" y="5932932"/>
            <a:ext cx="20415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to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Pexels</a:t>
            </a:r>
            <a:r>
              <a:rPr sz="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6613" y="1201420"/>
            <a:ext cx="3940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Captioning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0313" y="4060372"/>
            <a:ext cx="740410" cy="152400"/>
          </a:xfrm>
          <a:custGeom>
            <a:avLst/>
            <a:gdLst/>
            <a:ahLst/>
            <a:cxnLst/>
            <a:rect l="l" t="t" r="r" b="b"/>
            <a:pathLst>
              <a:path w="740409" h="152400">
                <a:moveTo>
                  <a:pt x="587832" y="0"/>
                </a:moveTo>
                <a:lnTo>
                  <a:pt x="587832" y="152400"/>
                </a:lnTo>
                <a:lnTo>
                  <a:pt x="689432" y="101600"/>
                </a:lnTo>
                <a:lnTo>
                  <a:pt x="613232" y="101600"/>
                </a:lnTo>
                <a:lnTo>
                  <a:pt x="613232" y="50800"/>
                </a:lnTo>
                <a:lnTo>
                  <a:pt x="689432" y="50800"/>
                </a:lnTo>
                <a:lnTo>
                  <a:pt x="587832" y="0"/>
                </a:lnTo>
                <a:close/>
              </a:path>
              <a:path w="740409" h="152400">
                <a:moveTo>
                  <a:pt x="587832" y="50800"/>
                </a:moveTo>
                <a:lnTo>
                  <a:pt x="0" y="50800"/>
                </a:lnTo>
                <a:lnTo>
                  <a:pt x="0" y="101600"/>
                </a:lnTo>
                <a:lnTo>
                  <a:pt x="587832" y="101600"/>
                </a:lnTo>
                <a:lnTo>
                  <a:pt x="587832" y="50800"/>
                </a:lnTo>
                <a:close/>
              </a:path>
              <a:path w="740409" h="152400">
                <a:moveTo>
                  <a:pt x="689432" y="50800"/>
                </a:moveTo>
                <a:lnTo>
                  <a:pt x="613232" y="50800"/>
                </a:lnTo>
                <a:lnTo>
                  <a:pt x="613232" y="101600"/>
                </a:lnTo>
                <a:lnTo>
                  <a:pt x="689432" y="101600"/>
                </a:lnTo>
                <a:lnTo>
                  <a:pt x="740232" y="76200"/>
                </a:lnTo>
                <a:lnTo>
                  <a:pt x="689432" y="508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04081" y="2105659"/>
            <a:ext cx="1435735" cy="386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2425">
              <a:lnSpc>
                <a:spcPct val="100099"/>
              </a:lnSpc>
              <a:spcBef>
                <a:spcPts val="95"/>
              </a:spcBef>
            </a:pP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riding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cat </a:t>
            </a:r>
            <a:r>
              <a:rPr sz="3600" spc="-10" dirty="0">
                <a:solidFill>
                  <a:srgbClr val="BFBFBF"/>
                </a:solidFill>
                <a:latin typeface="Calibri"/>
                <a:cs typeface="Calibri"/>
              </a:rPr>
              <a:t>horse </a:t>
            </a:r>
            <a:r>
              <a:rPr sz="3600" spc="-25" dirty="0">
                <a:solidFill>
                  <a:srgbClr val="BFBFBF"/>
                </a:solidFill>
                <a:latin typeface="Calibri"/>
                <a:cs typeface="Calibri"/>
              </a:rPr>
              <a:t>man </a:t>
            </a:r>
            <a:r>
              <a:rPr sz="3600" spc="-20" dirty="0">
                <a:solidFill>
                  <a:srgbClr val="BFBFBF"/>
                </a:solidFill>
                <a:latin typeface="Calibri"/>
                <a:cs typeface="Calibri"/>
              </a:rPr>
              <a:t>when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280"/>
              </a:lnSpc>
            </a:pPr>
            <a:r>
              <a:rPr sz="3600" spc="-50" dirty="0">
                <a:solidFill>
                  <a:srgbClr val="BFBFBF"/>
                </a:solidFill>
                <a:latin typeface="Calibri"/>
                <a:cs typeface="Calibri"/>
              </a:rPr>
              <a:t>…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305"/>
              </a:lnSpc>
            </a:pPr>
            <a:r>
              <a:rPr sz="3600" spc="-20" dirty="0">
                <a:latin typeface="Calibri"/>
                <a:cs typeface="Calibri"/>
              </a:rPr>
              <a:t>&lt;STOP&gt;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8" name="object 8"/>
          <p:cNvSpPr txBox="1"/>
          <p:nvPr/>
        </p:nvSpPr>
        <p:spPr>
          <a:xfrm>
            <a:off x="9416505" y="2167635"/>
            <a:ext cx="175133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5244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What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word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next?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75561" y="4234027"/>
            <a:ext cx="2488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622300">
              <a:lnSpc>
                <a:spcPct val="101400"/>
              </a:lnSpc>
              <a:spcBef>
                <a:spcPts val="50"/>
              </a:spcBef>
            </a:pPr>
            <a:r>
              <a:rPr sz="2800" spc="-10" dirty="0">
                <a:latin typeface="Calibri"/>
                <a:cs typeface="Calibri"/>
              </a:rPr>
              <a:t>Caption: </a:t>
            </a:r>
            <a:r>
              <a:rPr sz="2800" dirty="0">
                <a:latin typeface="Calibri"/>
                <a:cs typeface="Calibri"/>
              </a:rPr>
              <a:t>Man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riding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horse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An</a:t>
            </a:r>
            <a:r>
              <a:rPr spc="-70" dirty="0"/>
              <a:t> </a:t>
            </a:r>
            <a:r>
              <a:rPr dirty="0"/>
              <a:t>Image</a:t>
            </a:r>
            <a:r>
              <a:rPr spc="-65" dirty="0"/>
              <a:t> </a:t>
            </a:r>
            <a:r>
              <a:rPr spc="-10" dirty="0"/>
              <a:t>Classifier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1151" y="1679448"/>
            <a:ext cx="5949696" cy="20726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6058" y="4006595"/>
            <a:ext cx="7198359" cy="197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latin typeface="Calibri"/>
                <a:cs typeface="Calibri"/>
              </a:rPr>
              <a:t>Unlike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e.g.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sorting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list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numbers,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3200">
              <a:latin typeface="Calibri"/>
              <a:cs typeface="Calibri"/>
            </a:endParaRPr>
          </a:p>
          <a:p>
            <a:pPr marL="12700" marR="5080" indent="-635">
              <a:lnSpc>
                <a:spcPts val="3810"/>
              </a:lnSpc>
            </a:pPr>
            <a:r>
              <a:rPr sz="3200" b="1" dirty="0">
                <a:latin typeface="Calibri"/>
                <a:cs typeface="Calibri"/>
              </a:rPr>
              <a:t>no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obvious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way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hard-</a:t>
            </a:r>
            <a:r>
              <a:rPr sz="3200" dirty="0">
                <a:latin typeface="Calibri"/>
                <a:cs typeface="Calibri"/>
              </a:rPr>
              <a:t>code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algorithm </a:t>
            </a:r>
            <a:r>
              <a:rPr sz="3200" dirty="0">
                <a:latin typeface="Calibri"/>
                <a:cs typeface="Calibri"/>
              </a:rPr>
              <a:t>for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recognizing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cat,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or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other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classes.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Image</a:t>
            </a:r>
            <a:r>
              <a:rPr sz="3900" spc="50" dirty="0"/>
              <a:t> </a:t>
            </a:r>
            <a:r>
              <a:rPr sz="3900" dirty="0"/>
              <a:t>Classification</a:t>
            </a:r>
            <a:r>
              <a:rPr sz="4000" dirty="0"/>
              <a:t>:</a:t>
            </a:r>
            <a:r>
              <a:rPr sz="4000" spc="10" dirty="0"/>
              <a:t> </a:t>
            </a:r>
            <a:r>
              <a:rPr sz="4000" dirty="0"/>
              <a:t>A</a:t>
            </a:r>
            <a:r>
              <a:rPr sz="4000" spc="10" dirty="0"/>
              <a:t> </a:t>
            </a:r>
            <a:r>
              <a:rPr sz="4000" dirty="0"/>
              <a:t>core</a:t>
            </a:r>
            <a:r>
              <a:rPr sz="4000" spc="15" dirty="0"/>
              <a:t> </a:t>
            </a:r>
            <a:r>
              <a:rPr sz="4000" dirty="0"/>
              <a:t>computer</a:t>
            </a:r>
            <a:r>
              <a:rPr sz="4000" spc="10" dirty="0"/>
              <a:t> </a:t>
            </a:r>
            <a:r>
              <a:rPr sz="4000" dirty="0"/>
              <a:t>vision</a:t>
            </a:r>
            <a:r>
              <a:rPr sz="4000" spc="10" dirty="0"/>
              <a:t> </a:t>
            </a:r>
            <a:r>
              <a:rPr sz="4000" spc="-20" dirty="0"/>
              <a:t>task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4696086" y="3508059"/>
            <a:ext cx="1808480" cy="190500"/>
          </a:xfrm>
          <a:custGeom>
            <a:avLst/>
            <a:gdLst/>
            <a:ahLst/>
            <a:cxnLst/>
            <a:rect l="l" t="t" r="r" b="b"/>
            <a:pathLst>
              <a:path w="1808479" h="190500">
                <a:moveTo>
                  <a:pt x="1617827" y="0"/>
                </a:moveTo>
                <a:lnTo>
                  <a:pt x="1617827" y="190500"/>
                </a:lnTo>
                <a:lnTo>
                  <a:pt x="1744827" y="127000"/>
                </a:lnTo>
                <a:lnTo>
                  <a:pt x="1649577" y="127000"/>
                </a:lnTo>
                <a:lnTo>
                  <a:pt x="1649577" y="63500"/>
                </a:lnTo>
                <a:lnTo>
                  <a:pt x="1744827" y="63500"/>
                </a:lnTo>
                <a:lnTo>
                  <a:pt x="1617827" y="0"/>
                </a:lnTo>
                <a:close/>
              </a:path>
              <a:path w="1808479" h="190500">
                <a:moveTo>
                  <a:pt x="1617827" y="63500"/>
                </a:moveTo>
                <a:lnTo>
                  <a:pt x="0" y="63500"/>
                </a:lnTo>
                <a:lnTo>
                  <a:pt x="0" y="127000"/>
                </a:lnTo>
                <a:lnTo>
                  <a:pt x="1617827" y="127000"/>
                </a:lnTo>
                <a:lnTo>
                  <a:pt x="1617827" y="63500"/>
                </a:lnTo>
                <a:close/>
              </a:path>
              <a:path w="1808479" h="190500">
                <a:moveTo>
                  <a:pt x="1744827" y="63500"/>
                </a:moveTo>
                <a:lnTo>
                  <a:pt x="1649577" y="63500"/>
                </a:lnTo>
                <a:lnTo>
                  <a:pt x="1649577" y="127000"/>
                </a:lnTo>
                <a:lnTo>
                  <a:pt x="1744827" y="127000"/>
                </a:lnTo>
                <a:lnTo>
                  <a:pt x="1808327" y="95250"/>
                </a:lnTo>
                <a:lnTo>
                  <a:pt x="1744827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5992" y="1258315"/>
            <a:ext cx="3557270" cy="35052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Output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Assign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image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one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fixed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categories</a:t>
            </a:r>
            <a:endParaRPr sz="2400">
              <a:latin typeface="Calibri"/>
              <a:cs typeface="Calibri"/>
            </a:endParaRPr>
          </a:p>
          <a:p>
            <a:pPr marL="1239520" marR="1461770">
              <a:lnSpc>
                <a:spcPct val="100099"/>
              </a:lnSpc>
              <a:spcBef>
                <a:spcPts val="2390"/>
              </a:spcBef>
            </a:pPr>
            <a:r>
              <a:rPr sz="3200" spc="-25" dirty="0">
                <a:latin typeface="Calibri"/>
                <a:cs typeface="Calibri"/>
              </a:rPr>
              <a:t>cat </a:t>
            </a:r>
            <a:r>
              <a:rPr sz="3200" spc="-20" dirty="0">
                <a:solidFill>
                  <a:srgbClr val="BFBFBF"/>
                </a:solidFill>
                <a:latin typeface="Calibri"/>
                <a:cs typeface="Calibri"/>
              </a:rPr>
              <a:t>bird deer </a:t>
            </a:r>
            <a:r>
              <a:rPr sz="3200" spc="-25" dirty="0">
                <a:solidFill>
                  <a:srgbClr val="BFBFBF"/>
                </a:solidFill>
                <a:latin typeface="Calibri"/>
                <a:cs typeface="Calibri"/>
              </a:rPr>
              <a:t>dog </a:t>
            </a:r>
            <a:r>
              <a:rPr sz="3200" spc="-10" dirty="0">
                <a:solidFill>
                  <a:srgbClr val="BFBFBF"/>
                </a:solidFill>
                <a:latin typeface="Calibri"/>
                <a:cs typeface="Calibri"/>
              </a:rPr>
              <a:t>truck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9778" y="5463540"/>
            <a:ext cx="1051560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5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Nikita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is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 under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936" y="1734311"/>
            <a:ext cx="2700528" cy="37398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99520" y="1183132"/>
            <a:ext cx="18688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Input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You</a:t>
            </a:r>
            <a:r>
              <a:rPr spc="-85" dirty="0"/>
              <a:t> </a:t>
            </a:r>
            <a:r>
              <a:rPr dirty="0"/>
              <a:t>could</a:t>
            </a:r>
            <a:r>
              <a:rPr spc="-85" dirty="0"/>
              <a:t> </a:t>
            </a:r>
            <a:r>
              <a:rPr dirty="0"/>
              <a:t>try</a:t>
            </a:r>
            <a:r>
              <a:rPr spc="-75" dirty="0"/>
              <a:t> </a:t>
            </a:r>
            <a:r>
              <a:rPr spc="-50" dirty="0"/>
              <a:t>…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2231" y="1417319"/>
            <a:ext cx="8517255" cy="3740150"/>
            <a:chOff x="332231" y="1417319"/>
            <a:chExt cx="8517255" cy="3740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231" y="1417319"/>
              <a:ext cx="2697480" cy="37398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0287" y="1417319"/>
              <a:ext cx="2697480" cy="37398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29112" y="3245074"/>
              <a:ext cx="1562735" cy="85725"/>
            </a:xfrm>
            <a:custGeom>
              <a:avLst/>
              <a:gdLst/>
              <a:ahLst/>
              <a:cxnLst/>
              <a:rect l="l" t="t" r="r" b="b"/>
              <a:pathLst>
                <a:path w="1562735" h="85725">
                  <a:moveTo>
                    <a:pt x="1476667" y="0"/>
                  </a:moveTo>
                  <a:lnTo>
                    <a:pt x="1476667" y="85725"/>
                  </a:lnTo>
                  <a:lnTo>
                    <a:pt x="1533817" y="57150"/>
                  </a:lnTo>
                  <a:lnTo>
                    <a:pt x="1490954" y="57150"/>
                  </a:lnTo>
                  <a:lnTo>
                    <a:pt x="1490954" y="28575"/>
                  </a:lnTo>
                  <a:lnTo>
                    <a:pt x="1533817" y="28575"/>
                  </a:lnTo>
                  <a:lnTo>
                    <a:pt x="1476667" y="0"/>
                  </a:lnTo>
                  <a:close/>
                </a:path>
                <a:path w="1562735" h="85725">
                  <a:moveTo>
                    <a:pt x="1476667" y="28575"/>
                  </a:moveTo>
                  <a:lnTo>
                    <a:pt x="0" y="28575"/>
                  </a:lnTo>
                  <a:lnTo>
                    <a:pt x="0" y="57150"/>
                  </a:lnTo>
                  <a:lnTo>
                    <a:pt x="1476667" y="57150"/>
                  </a:lnTo>
                  <a:lnTo>
                    <a:pt x="1476667" y="28575"/>
                  </a:lnTo>
                  <a:close/>
                </a:path>
                <a:path w="1562735" h="85725">
                  <a:moveTo>
                    <a:pt x="1533817" y="28575"/>
                  </a:moveTo>
                  <a:lnTo>
                    <a:pt x="1490954" y="28575"/>
                  </a:lnTo>
                  <a:lnTo>
                    <a:pt x="1490954" y="57150"/>
                  </a:lnTo>
                  <a:lnTo>
                    <a:pt x="1533817" y="57150"/>
                  </a:lnTo>
                  <a:lnTo>
                    <a:pt x="1562392" y="42862"/>
                  </a:lnTo>
                  <a:lnTo>
                    <a:pt x="1533817" y="28575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86685" y="3294360"/>
              <a:ext cx="1562735" cy="85725"/>
            </a:xfrm>
            <a:custGeom>
              <a:avLst/>
              <a:gdLst/>
              <a:ahLst/>
              <a:cxnLst/>
              <a:rect l="l" t="t" r="r" b="b"/>
              <a:pathLst>
                <a:path w="1562734" h="85725">
                  <a:moveTo>
                    <a:pt x="1476667" y="0"/>
                  </a:moveTo>
                  <a:lnTo>
                    <a:pt x="1476667" y="85725"/>
                  </a:lnTo>
                  <a:lnTo>
                    <a:pt x="1533817" y="57150"/>
                  </a:lnTo>
                  <a:lnTo>
                    <a:pt x="1490954" y="57150"/>
                  </a:lnTo>
                  <a:lnTo>
                    <a:pt x="1490954" y="28575"/>
                  </a:lnTo>
                  <a:lnTo>
                    <a:pt x="1533817" y="28575"/>
                  </a:lnTo>
                  <a:lnTo>
                    <a:pt x="1476667" y="0"/>
                  </a:lnTo>
                  <a:close/>
                </a:path>
                <a:path w="1562734" h="85725">
                  <a:moveTo>
                    <a:pt x="1476667" y="28575"/>
                  </a:moveTo>
                  <a:lnTo>
                    <a:pt x="0" y="28575"/>
                  </a:lnTo>
                  <a:lnTo>
                    <a:pt x="0" y="57150"/>
                  </a:lnTo>
                  <a:lnTo>
                    <a:pt x="1476667" y="57150"/>
                  </a:lnTo>
                  <a:lnTo>
                    <a:pt x="1476667" y="28575"/>
                  </a:lnTo>
                  <a:close/>
                </a:path>
                <a:path w="1562734" h="85725">
                  <a:moveTo>
                    <a:pt x="1533817" y="28575"/>
                  </a:moveTo>
                  <a:lnTo>
                    <a:pt x="1490954" y="28575"/>
                  </a:lnTo>
                  <a:lnTo>
                    <a:pt x="1490954" y="57150"/>
                  </a:lnTo>
                  <a:lnTo>
                    <a:pt x="1533817" y="57150"/>
                  </a:lnTo>
                  <a:lnTo>
                    <a:pt x="1562392" y="42862"/>
                  </a:lnTo>
                  <a:lnTo>
                    <a:pt x="1533817" y="28575"/>
                  </a:lnTo>
                  <a:close/>
                </a:path>
              </a:pathLst>
            </a:custGeom>
            <a:solidFill>
              <a:srgbClr val="4454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167" y="6176771"/>
            <a:ext cx="3256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B7B7B7"/>
                </a:solidFill>
                <a:latin typeface="Calibri"/>
                <a:cs typeface="Calibri"/>
              </a:rPr>
              <a:t>John </a:t>
            </a:r>
            <a:r>
              <a:rPr sz="800" spc="-10" dirty="0">
                <a:solidFill>
                  <a:srgbClr val="B7B7B7"/>
                </a:solidFill>
                <a:latin typeface="Calibri"/>
                <a:cs typeface="Calibri"/>
              </a:rPr>
              <a:t>Canny,</a:t>
            </a:r>
            <a:r>
              <a:rPr sz="800" spc="-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7B7B7"/>
                </a:solidFill>
                <a:latin typeface="Calibri"/>
                <a:cs typeface="Calibri"/>
              </a:rPr>
              <a:t>“A</a:t>
            </a:r>
            <a:r>
              <a:rPr sz="800" spc="-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7B7B7"/>
                </a:solidFill>
                <a:latin typeface="Calibri"/>
                <a:cs typeface="Calibri"/>
              </a:rPr>
              <a:t>Computational</a:t>
            </a:r>
            <a:r>
              <a:rPr sz="800" spc="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7B7B7"/>
                </a:solidFill>
                <a:latin typeface="Calibri"/>
                <a:cs typeface="Calibri"/>
              </a:rPr>
              <a:t>Approach</a:t>
            </a:r>
            <a:r>
              <a:rPr sz="800" dirty="0">
                <a:solidFill>
                  <a:srgbClr val="B7B7B7"/>
                </a:solidFill>
                <a:latin typeface="Calibri"/>
                <a:cs typeface="Calibri"/>
              </a:rPr>
              <a:t> to Edge</a:t>
            </a:r>
            <a:r>
              <a:rPr sz="800" spc="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7B7B7"/>
                </a:solidFill>
                <a:latin typeface="Calibri"/>
                <a:cs typeface="Calibri"/>
              </a:rPr>
              <a:t>Detection”,</a:t>
            </a:r>
            <a:r>
              <a:rPr sz="800" spc="-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7B7B7"/>
                </a:solidFill>
                <a:latin typeface="Calibri"/>
                <a:cs typeface="Calibri"/>
              </a:rPr>
              <a:t>IEEE</a:t>
            </a:r>
            <a:r>
              <a:rPr sz="800" spc="-5" dirty="0">
                <a:solidFill>
                  <a:srgbClr val="B7B7B7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7B7B7"/>
                </a:solidFill>
                <a:latin typeface="Calibri"/>
                <a:cs typeface="Calibri"/>
              </a:rPr>
              <a:t>TPAMI </a:t>
            </a:r>
            <a:r>
              <a:rPr sz="800" spc="-20" dirty="0">
                <a:solidFill>
                  <a:srgbClr val="B7B7B7"/>
                </a:solidFill>
                <a:latin typeface="Calibri"/>
                <a:cs typeface="Calibri"/>
              </a:rPr>
              <a:t>1986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153270" y="3140274"/>
            <a:ext cx="549910" cy="410209"/>
            <a:chOff x="9153270" y="3140274"/>
            <a:chExt cx="549910" cy="410209"/>
          </a:xfrm>
        </p:grpSpPr>
        <p:sp>
          <p:nvSpPr>
            <p:cNvPr id="10" name="object 10"/>
            <p:cNvSpPr/>
            <p:nvPr/>
          </p:nvSpPr>
          <p:spPr>
            <a:xfrm>
              <a:off x="9169646" y="325824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0" y="0"/>
                  </a:moveTo>
                  <a:lnTo>
                    <a:pt x="275787" y="275787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19441" y="3262642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266993" y="0"/>
                  </a:moveTo>
                  <a:lnTo>
                    <a:pt x="0" y="266993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28044" y="3140274"/>
              <a:ext cx="0" cy="393700"/>
            </a:xfrm>
            <a:custGeom>
              <a:avLst/>
              <a:gdLst/>
              <a:ahLst/>
              <a:cxnLst/>
              <a:rect l="l" t="t" r="r" b="b"/>
              <a:pathLst>
                <a:path h="393700">
                  <a:moveTo>
                    <a:pt x="0" y="0"/>
                  </a:moveTo>
                  <a:lnTo>
                    <a:pt x="0" y="393696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591096" y="3124040"/>
            <a:ext cx="549910" cy="410209"/>
            <a:chOff x="10591096" y="3124040"/>
            <a:chExt cx="549910" cy="410209"/>
          </a:xfrm>
        </p:grpSpPr>
        <p:sp>
          <p:nvSpPr>
            <p:cNvPr id="14" name="object 14"/>
            <p:cNvSpPr/>
            <p:nvPr/>
          </p:nvSpPr>
          <p:spPr>
            <a:xfrm>
              <a:off x="10848472" y="3140416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87" y="275787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07471" y="3144810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0" y="266993"/>
                  </a:moveTo>
                  <a:lnTo>
                    <a:pt x="266993" y="0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65859" y="3140476"/>
              <a:ext cx="0" cy="393700"/>
            </a:xfrm>
            <a:custGeom>
              <a:avLst/>
              <a:gdLst/>
              <a:ahLst/>
              <a:cxnLst/>
              <a:rect l="l" t="t" r="r" b="b"/>
              <a:pathLst>
                <a:path h="393700">
                  <a:moveTo>
                    <a:pt x="0" y="393696"/>
                  </a:moveTo>
                  <a:lnTo>
                    <a:pt x="0" y="0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933768" y="3062453"/>
            <a:ext cx="410209" cy="549910"/>
            <a:chOff x="9933768" y="3062453"/>
            <a:chExt cx="410209" cy="549910"/>
          </a:xfrm>
        </p:grpSpPr>
        <p:sp>
          <p:nvSpPr>
            <p:cNvPr id="18" name="object 18"/>
            <p:cNvSpPr/>
            <p:nvPr/>
          </p:nvSpPr>
          <p:spPr>
            <a:xfrm>
              <a:off x="9950144" y="3078829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275787" y="0"/>
                  </a:moveTo>
                  <a:lnTo>
                    <a:pt x="0" y="275787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954539" y="3328623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266993" y="26699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50205" y="3337228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393696" y="0"/>
                  </a:moveTo>
                  <a:lnTo>
                    <a:pt x="0" y="0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1387831" y="3062453"/>
            <a:ext cx="410209" cy="549910"/>
            <a:chOff x="11387831" y="3062453"/>
            <a:chExt cx="410209" cy="549910"/>
          </a:xfrm>
        </p:grpSpPr>
        <p:sp>
          <p:nvSpPr>
            <p:cNvPr id="22" name="object 22"/>
            <p:cNvSpPr/>
            <p:nvPr/>
          </p:nvSpPr>
          <p:spPr>
            <a:xfrm>
              <a:off x="11505800" y="3319830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276225" h="276225">
                  <a:moveTo>
                    <a:pt x="0" y="275787"/>
                  </a:moveTo>
                  <a:lnTo>
                    <a:pt x="275787" y="0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510199" y="3078829"/>
              <a:ext cx="267335" cy="267335"/>
            </a:xfrm>
            <a:custGeom>
              <a:avLst/>
              <a:gdLst/>
              <a:ahLst/>
              <a:cxnLst/>
              <a:rect l="l" t="t" r="r" b="b"/>
              <a:pathLst>
                <a:path w="267334" h="267335">
                  <a:moveTo>
                    <a:pt x="0" y="0"/>
                  </a:moveTo>
                  <a:lnTo>
                    <a:pt x="266993" y="266993"/>
                  </a:lnTo>
                </a:path>
              </a:pathLst>
            </a:custGeom>
            <a:ln w="32751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387831" y="3337217"/>
              <a:ext cx="393700" cy="0"/>
            </a:xfrm>
            <a:custGeom>
              <a:avLst/>
              <a:gdLst/>
              <a:ahLst/>
              <a:cxnLst/>
              <a:rect l="l" t="t" r="r" b="b"/>
              <a:pathLst>
                <a:path w="393700">
                  <a:moveTo>
                    <a:pt x="0" y="0"/>
                  </a:moveTo>
                  <a:lnTo>
                    <a:pt x="393696" y="0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200163" y="2817367"/>
            <a:ext cx="12007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Find</a:t>
            </a:r>
            <a:r>
              <a:rPr sz="2100" spc="5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edges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63662" y="2908808"/>
            <a:ext cx="13785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Find</a:t>
            </a:r>
            <a:r>
              <a:rPr sz="2100" spc="5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corners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279639" y="5023611"/>
            <a:ext cx="2609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0" dirty="0">
                <a:latin typeface="Calibri"/>
                <a:cs typeface="Calibri"/>
              </a:rPr>
              <a:t>?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385953" y="3724957"/>
            <a:ext cx="85725" cy="1226185"/>
          </a:xfrm>
          <a:custGeom>
            <a:avLst/>
            <a:gdLst/>
            <a:ahLst/>
            <a:cxnLst/>
            <a:rect l="l" t="t" r="r" b="b"/>
            <a:pathLst>
              <a:path w="85725" h="1226185">
                <a:moveTo>
                  <a:pt x="28575" y="1139952"/>
                </a:moveTo>
                <a:lnTo>
                  <a:pt x="0" y="1139952"/>
                </a:lnTo>
                <a:lnTo>
                  <a:pt x="42862" y="1225677"/>
                </a:lnTo>
                <a:lnTo>
                  <a:pt x="78581" y="1154239"/>
                </a:lnTo>
                <a:lnTo>
                  <a:pt x="28575" y="1154239"/>
                </a:lnTo>
                <a:lnTo>
                  <a:pt x="28575" y="1139952"/>
                </a:lnTo>
                <a:close/>
              </a:path>
              <a:path w="85725" h="1226185">
                <a:moveTo>
                  <a:pt x="57150" y="0"/>
                </a:moveTo>
                <a:lnTo>
                  <a:pt x="28575" y="0"/>
                </a:lnTo>
                <a:lnTo>
                  <a:pt x="28575" y="1154239"/>
                </a:lnTo>
                <a:lnTo>
                  <a:pt x="57150" y="1154239"/>
                </a:lnTo>
                <a:lnTo>
                  <a:pt x="57150" y="0"/>
                </a:lnTo>
                <a:close/>
              </a:path>
              <a:path w="85725" h="1226185">
                <a:moveTo>
                  <a:pt x="85725" y="1139952"/>
                </a:moveTo>
                <a:lnTo>
                  <a:pt x="57150" y="1139952"/>
                </a:lnTo>
                <a:lnTo>
                  <a:pt x="57150" y="1154239"/>
                </a:lnTo>
                <a:lnTo>
                  <a:pt x="78581" y="1154239"/>
                </a:lnTo>
                <a:lnTo>
                  <a:pt x="85725" y="1139952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31" name="object 3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Machine</a:t>
            </a:r>
            <a:r>
              <a:rPr sz="3900" spc="185" dirty="0"/>
              <a:t> </a:t>
            </a:r>
            <a:r>
              <a:rPr sz="3900" dirty="0"/>
              <a:t>Learning</a:t>
            </a:r>
            <a:r>
              <a:rPr sz="4000" dirty="0"/>
              <a:t>:</a:t>
            </a:r>
            <a:r>
              <a:rPr sz="4000" spc="145" dirty="0"/>
              <a:t> </a:t>
            </a:r>
            <a:r>
              <a:rPr sz="4000" spc="-45" dirty="0"/>
              <a:t>Data-</a:t>
            </a:r>
            <a:r>
              <a:rPr sz="4000" dirty="0"/>
              <a:t>Driven</a:t>
            </a:r>
            <a:r>
              <a:rPr sz="4000" spc="145" dirty="0"/>
              <a:t> </a:t>
            </a:r>
            <a:r>
              <a:rPr sz="4000" spc="-10" dirty="0"/>
              <a:t>Approach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88304" y="1263396"/>
            <a:ext cx="7306309" cy="1973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 indent="-507365">
              <a:lnSpc>
                <a:spcPts val="3829"/>
              </a:lnSpc>
              <a:spcBef>
                <a:spcPts val="100"/>
              </a:spcBef>
              <a:buSzPct val="75000"/>
              <a:buAutoNum type="arabicPeriod"/>
              <a:tabLst>
                <a:tab pos="520065" algn="l"/>
              </a:tabLst>
            </a:pPr>
            <a:r>
              <a:rPr sz="3200" dirty="0">
                <a:latin typeface="Calibri"/>
                <a:cs typeface="Calibri"/>
              </a:rPr>
              <a:t>Collect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dataset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images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labels</a:t>
            </a:r>
            <a:endParaRPr sz="3200">
              <a:latin typeface="Calibri"/>
              <a:cs typeface="Calibri"/>
            </a:endParaRPr>
          </a:p>
          <a:p>
            <a:pPr marL="520065" indent="-507365">
              <a:lnSpc>
                <a:spcPts val="3829"/>
              </a:lnSpc>
              <a:buSzPct val="75000"/>
              <a:buAutoNum type="arabicPeriod"/>
              <a:tabLst>
                <a:tab pos="520065" algn="l"/>
              </a:tabLst>
            </a:pPr>
            <a:r>
              <a:rPr sz="3200" dirty="0">
                <a:latin typeface="Calibri"/>
                <a:cs typeface="Calibri"/>
              </a:rPr>
              <a:t>Use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Machine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Learning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train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classifier</a:t>
            </a:r>
            <a:endParaRPr sz="3200">
              <a:latin typeface="Calibri"/>
              <a:cs typeface="Calibri"/>
            </a:endParaRPr>
          </a:p>
          <a:p>
            <a:pPr marL="520065" indent="-507365">
              <a:lnSpc>
                <a:spcPct val="100000"/>
              </a:lnSpc>
              <a:spcBef>
                <a:spcPts val="45"/>
              </a:spcBef>
              <a:buSzPct val="75000"/>
              <a:buAutoNum type="arabicPeriod"/>
              <a:tabLst>
                <a:tab pos="520065" algn="l"/>
              </a:tabLst>
            </a:pPr>
            <a:r>
              <a:rPr sz="3200" spc="-20" dirty="0">
                <a:latin typeface="Calibri"/>
                <a:cs typeface="Calibri"/>
              </a:rPr>
              <a:t>Evaluate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classifier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on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new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images</a:t>
            </a:r>
            <a:endParaRPr sz="3200">
              <a:latin typeface="Calibri"/>
              <a:cs typeface="Calibri"/>
            </a:endParaRPr>
          </a:p>
          <a:p>
            <a:pPr marL="3499485">
              <a:lnSpc>
                <a:spcPct val="100000"/>
              </a:lnSpc>
              <a:spcBef>
                <a:spcPts val="795"/>
              </a:spcBef>
            </a:pPr>
            <a:r>
              <a:rPr sz="2500" b="1" spc="-10" dirty="0">
                <a:latin typeface="Calibri"/>
                <a:cs typeface="Calibri"/>
              </a:rPr>
              <a:t>Example</a:t>
            </a:r>
            <a:r>
              <a:rPr sz="2500" b="1" spc="-114" dirty="0">
                <a:latin typeface="Calibri"/>
                <a:cs typeface="Calibri"/>
              </a:rPr>
              <a:t> </a:t>
            </a:r>
            <a:r>
              <a:rPr sz="2500" b="1" dirty="0">
                <a:latin typeface="Calibri"/>
                <a:cs typeface="Calibri"/>
              </a:rPr>
              <a:t>training</a:t>
            </a:r>
            <a:r>
              <a:rPr sz="2500" b="1" spc="-110" dirty="0">
                <a:latin typeface="Calibri"/>
                <a:cs typeface="Calibri"/>
              </a:rPr>
              <a:t> </a:t>
            </a:r>
            <a:r>
              <a:rPr sz="2500" b="1" spc="-25" dirty="0">
                <a:latin typeface="Calibri"/>
                <a:cs typeface="Calibri"/>
              </a:rPr>
              <a:t>set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887" y="3172967"/>
            <a:ext cx="4059936" cy="28285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75503" y="3352800"/>
            <a:ext cx="6376415" cy="235915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Image</a:t>
            </a:r>
            <a:r>
              <a:rPr sz="3900" spc="229" dirty="0"/>
              <a:t> </a:t>
            </a:r>
            <a:r>
              <a:rPr sz="3900" dirty="0"/>
              <a:t>Classification</a:t>
            </a:r>
            <a:r>
              <a:rPr sz="3900" spc="229" dirty="0"/>
              <a:t> </a:t>
            </a:r>
            <a:r>
              <a:rPr sz="3900" dirty="0"/>
              <a:t>Datasets</a:t>
            </a:r>
            <a:r>
              <a:rPr sz="4000" dirty="0"/>
              <a:t>:</a:t>
            </a:r>
            <a:r>
              <a:rPr sz="4000" spc="195" dirty="0"/>
              <a:t> </a:t>
            </a:r>
            <a:r>
              <a:rPr sz="4000" spc="-10" dirty="0"/>
              <a:t>MNIST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1257452"/>
            <a:ext cx="4597400" cy="45973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650083" y="1265428"/>
            <a:ext cx="3406140" cy="1735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2800" b="1" dirty="0">
                <a:latin typeface="Calibri"/>
                <a:cs typeface="Calibri"/>
              </a:rPr>
              <a:t>10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classes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Digits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0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9 </a:t>
            </a:r>
            <a:r>
              <a:rPr sz="2800" b="1" dirty="0">
                <a:latin typeface="Calibri"/>
                <a:cs typeface="Calibri"/>
              </a:rPr>
              <a:t>28x28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grayscale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images </a:t>
            </a:r>
            <a:r>
              <a:rPr sz="2800" b="1" dirty="0">
                <a:latin typeface="Calibri"/>
                <a:cs typeface="Calibri"/>
              </a:rPr>
              <a:t>50k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images </a:t>
            </a:r>
            <a:r>
              <a:rPr sz="2800" b="1" dirty="0">
                <a:latin typeface="Calibri"/>
                <a:cs typeface="Calibri"/>
              </a:rPr>
              <a:t>10k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test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140" dirty="0"/>
              <a:t> </a:t>
            </a:r>
            <a:r>
              <a:rPr spc="-10" dirty="0"/>
              <a:t>Classification</a:t>
            </a:r>
            <a:r>
              <a:rPr spc="-135" dirty="0"/>
              <a:t> </a:t>
            </a:r>
            <a:r>
              <a:rPr dirty="0"/>
              <a:t>Datasets</a:t>
            </a:r>
            <a:r>
              <a:rPr sz="3900" dirty="0"/>
              <a:t>:</a:t>
            </a:r>
            <a:r>
              <a:rPr sz="3900" spc="-100" dirty="0"/>
              <a:t> </a:t>
            </a:r>
            <a:r>
              <a:rPr sz="3900" spc="-10" dirty="0"/>
              <a:t>CIFAR10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6818059" y="1646428"/>
            <a:ext cx="4814570" cy="25904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10</a:t>
            </a:r>
            <a:r>
              <a:rPr sz="2800" b="1" spc="-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classes</a:t>
            </a:r>
            <a:endParaRPr sz="2800" dirty="0">
              <a:latin typeface="Calibri"/>
              <a:cs typeface="Calibri"/>
            </a:endParaRPr>
          </a:p>
          <a:p>
            <a:pPr marL="12700" marR="5080" indent="-635">
              <a:lnSpc>
                <a:spcPct val="99700"/>
              </a:lnSpc>
              <a:spcBef>
                <a:spcPts val="55"/>
              </a:spcBef>
            </a:pPr>
            <a:r>
              <a:rPr sz="2800" b="1" dirty="0">
                <a:latin typeface="Calibri"/>
                <a:cs typeface="Calibri"/>
              </a:rPr>
              <a:t>50k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(5k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class) </a:t>
            </a:r>
            <a:r>
              <a:rPr sz="2800" b="1" dirty="0">
                <a:latin typeface="Calibri"/>
                <a:cs typeface="Calibri"/>
              </a:rPr>
              <a:t>10k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testing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(1k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class) </a:t>
            </a:r>
            <a:r>
              <a:rPr sz="2800" b="1" dirty="0">
                <a:latin typeface="Calibri"/>
                <a:cs typeface="Calibri"/>
              </a:rPr>
              <a:t>32x32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RGB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images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00"/>
              </a:spcBef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568" y="1325879"/>
            <a:ext cx="6071616" cy="44927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1288" y="6111529"/>
            <a:ext cx="4051935" cy="1498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latin typeface="Calibri"/>
                <a:cs typeface="Calibri"/>
              </a:rPr>
              <a:t>Alex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Krizhevsky,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“Learning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Multiple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Layers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Features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from Tiny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Images”,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Technical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Report, </a:t>
            </a:r>
            <a:r>
              <a:rPr sz="800" spc="-10" dirty="0">
                <a:latin typeface="Calibri"/>
                <a:cs typeface="Calibri"/>
              </a:rPr>
              <a:t>2009.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140" dirty="0"/>
              <a:t> </a:t>
            </a:r>
            <a:r>
              <a:rPr spc="-10" dirty="0"/>
              <a:t>Classification</a:t>
            </a:r>
            <a:r>
              <a:rPr spc="-135" dirty="0"/>
              <a:t> </a:t>
            </a:r>
            <a:r>
              <a:rPr dirty="0"/>
              <a:t>Datasets</a:t>
            </a:r>
            <a:r>
              <a:rPr sz="3900" dirty="0"/>
              <a:t>:</a:t>
            </a:r>
            <a:r>
              <a:rPr sz="3900" spc="-100" dirty="0"/>
              <a:t> </a:t>
            </a:r>
            <a:r>
              <a:rPr sz="3900" spc="-10" dirty="0"/>
              <a:t>CIFAR100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6433704" y="1329435"/>
            <a:ext cx="5373370" cy="430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100</a:t>
            </a:r>
            <a:r>
              <a:rPr sz="2800" b="1" spc="-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classes</a:t>
            </a:r>
            <a:endParaRPr sz="2800">
              <a:latin typeface="Calibri"/>
              <a:cs typeface="Calibri"/>
            </a:endParaRPr>
          </a:p>
          <a:p>
            <a:pPr marL="12700" marR="363855" indent="-635">
              <a:lnSpc>
                <a:spcPct val="99700"/>
              </a:lnSpc>
              <a:spcBef>
                <a:spcPts val="55"/>
              </a:spcBef>
            </a:pPr>
            <a:r>
              <a:rPr sz="2800" b="1" dirty="0">
                <a:latin typeface="Calibri"/>
                <a:cs typeface="Calibri"/>
              </a:rPr>
              <a:t>50k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(500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class) </a:t>
            </a:r>
            <a:r>
              <a:rPr sz="2800" b="1" dirty="0">
                <a:latin typeface="Calibri"/>
                <a:cs typeface="Calibri"/>
              </a:rPr>
              <a:t>10k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testing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(100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class) </a:t>
            </a:r>
            <a:r>
              <a:rPr sz="2800" b="1" dirty="0">
                <a:latin typeface="Calibri"/>
                <a:cs typeface="Calibri"/>
              </a:rPr>
              <a:t>32x32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RGB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images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35"/>
              </a:spcBef>
            </a:pPr>
            <a:r>
              <a:rPr sz="2800" b="1" dirty="0">
                <a:latin typeface="Calibri"/>
                <a:cs typeface="Calibri"/>
              </a:rPr>
              <a:t>20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superclasses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5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classes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each:</a:t>
            </a:r>
            <a:endParaRPr sz="2800">
              <a:latin typeface="Calibri"/>
              <a:cs typeface="Calibri"/>
            </a:endParaRPr>
          </a:p>
          <a:p>
            <a:pPr marL="12700" marR="273050">
              <a:lnSpc>
                <a:spcPct val="100699"/>
              </a:lnSpc>
              <a:spcBef>
                <a:spcPts val="3335"/>
              </a:spcBef>
            </a:pPr>
            <a:r>
              <a:rPr sz="2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Aquatic</a:t>
            </a:r>
            <a:r>
              <a:rPr sz="2800" u="heavy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mammals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beaver,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dolphin, </a:t>
            </a:r>
            <a:r>
              <a:rPr sz="2800" spc="-35" dirty="0">
                <a:latin typeface="Calibri"/>
                <a:cs typeface="Calibri"/>
              </a:rPr>
              <a:t>otter,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seal,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whale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Trees</a:t>
            </a:r>
            <a:r>
              <a:rPr sz="2800" spc="-20" dirty="0">
                <a:latin typeface="Calibri"/>
                <a:cs typeface="Calibri"/>
              </a:rPr>
              <a:t>: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Maple,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oak,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palm,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pine,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willow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8400" y="1247155"/>
            <a:ext cx="4709883" cy="47098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31288" y="6111529"/>
            <a:ext cx="4051935" cy="14986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800" dirty="0">
                <a:latin typeface="Calibri"/>
                <a:cs typeface="Calibri"/>
              </a:rPr>
              <a:t>Alex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Krizhevsky,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“Learning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Multiple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Layers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of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Features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from Tiny</a:t>
            </a:r>
            <a:r>
              <a:rPr sz="800" spc="5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Images”,</a:t>
            </a:r>
            <a:r>
              <a:rPr sz="800" dirty="0">
                <a:latin typeface="Calibri"/>
                <a:cs typeface="Calibri"/>
              </a:rPr>
              <a:t> </a:t>
            </a:r>
            <a:r>
              <a:rPr sz="800" spc="-10" dirty="0">
                <a:latin typeface="Calibri"/>
                <a:cs typeface="Calibri"/>
              </a:rPr>
              <a:t>Technical</a:t>
            </a:r>
            <a:r>
              <a:rPr sz="800" spc="1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Report, </a:t>
            </a:r>
            <a:r>
              <a:rPr sz="800" spc="-10" dirty="0">
                <a:latin typeface="Calibri"/>
                <a:cs typeface="Calibri"/>
              </a:rPr>
              <a:t>2009.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140" dirty="0"/>
              <a:t> </a:t>
            </a:r>
            <a:r>
              <a:rPr spc="-10" dirty="0"/>
              <a:t>Classification</a:t>
            </a:r>
            <a:r>
              <a:rPr spc="-135" dirty="0"/>
              <a:t> </a:t>
            </a:r>
            <a:r>
              <a:rPr dirty="0"/>
              <a:t>Datasets</a:t>
            </a:r>
            <a:r>
              <a:rPr sz="3900" dirty="0"/>
              <a:t>:</a:t>
            </a:r>
            <a:r>
              <a:rPr sz="3900" spc="-100" dirty="0"/>
              <a:t> </a:t>
            </a:r>
            <a:r>
              <a:rPr sz="3900" spc="-10" dirty="0"/>
              <a:t>ImageNet</a:t>
            </a:r>
            <a:endParaRPr sz="3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213" y="1686388"/>
            <a:ext cx="5697701" cy="39323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4053" y="5833364"/>
            <a:ext cx="50907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latin typeface="Calibri"/>
                <a:cs typeface="Calibri"/>
              </a:rPr>
              <a:t>Deng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“ImageNet: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Large-</a:t>
            </a:r>
            <a:r>
              <a:rPr sz="1200" dirty="0">
                <a:latin typeface="Calibri"/>
                <a:cs typeface="Calibri"/>
              </a:rPr>
              <a:t>Scale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Hierarchical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Image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Database”, </a:t>
            </a:r>
            <a:r>
              <a:rPr sz="1200" dirty="0">
                <a:latin typeface="Calibri"/>
                <a:cs typeface="Calibri"/>
              </a:rPr>
              <a:t>CVPR</a:t>
            </a:r>
            <a:r>
              <a:rPr sz="1200" spc="-20" dirty="0">
                <a:latin typeface="Calibri"/>
                <a:cs typeface="Calibri"/>
              </a:rPr>
              <a:t> 2009 </a:t>
            </a:r>
            <a:r>
              <a:rPr sz="1200" spc="-10" dirty="0">
                <a:latin typeface="Calibri"/>
                <a:cs typeface="Calibri"/>
              </a:rPr>
              <a:t>Russakovsky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“ImageNet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Large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Scale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Visual</a:t>
            </a:r>
            <a:r>
              <a:rPr sz="1200" spc="-10" dirty="0">
                <a:latin typeface="Calibri"/>
                <a:cs typeface="Calibri"/>
              </a:rPr>
              <a:t> Recognition</a:t>
            </a:r>
            <a:r>
              <a:rPr sz="1200" spc="-20" dirty="0">
                <a:latin typeface="Calibri"/>
                <a:cs typeface="Calibri"/>
              </a:rPr>
              <a:t> Challenge”,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IJCV</a:t>
            </a:r>
            <a:r>
              <a:rPr sz="1200" spc="-20" dirty="0">
                <a:latin typeface="Calibri"/>
                <a:cs typeface="Calibri"/>
              </a:rPr>
              <a:t> 2015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/>
          <p:nvPr/>
        </p:nvSpPr>
        <p:spPr>
          <a:xfrm>
            <a:off x="5379339" y="6466294"/>
            <a:ext cx="1433830" cy="33591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Lecture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2</a:t>
            </a:r>
            <a:r>
              <a:rPr sz="2000" spc="-4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CB05"/>
                </a:solidFill>
                <a:latin typeface="Calibri"/>
                <a:cs typeface="Calibri"/>
              </a:rPr>
              <a:t>-</a:t>
            </a:r>
            <a:r>
              <a:rPr sz="2000" spc="-3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CB05"/>
                </a:solidFill>
                <a:latin typeface="Calibri"/>
                <a:cs typeface="Calibri"/>
              </a:rPr>
              <a:t>35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1000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spc="-10" dirty="0"/>
              <a:t>classes</a:t>
            </a:r>
          </a:p>
          <a:p>
            <a:pPr marL="12700" marR="5080">
              <a:lnSpc>
                <a:spcPct val="101099"/>
              </a:lnSpc>
              <a:spcBef>
                <a:spcPts val="3295"/>
              </a:spcBef>
            </a:pPr>
            <a:r>
              <a:rPr b="1" dirty="0">
                <a:latin typeface="Calibri"/>
                <a:cs typeface="Calibri"/>
              </a:rPr>
              <a:t>~1.3M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dirty="0"/>
              <a:t>training</a:t>
            </a:r>
            <a:r>
              <a:rPr spc="-60" dirty="0"/>
              <a:t> </a:t>
            </a:r>
            <a:r>
              <a:rPr dirty="0"/>
              <a:t>images</a:t>
            </a:r>
            <a:r>
              <a:rPr spc="-55" dirty="0"/>
              <a:t> </a:t>
            </a:r>
            <a:r>
              <a:rPr dirty="0"/>
              <a:t>(~1.3K</a:t>
            </a:r>
            <a:r>
              <a:rPr spc="-60" dirty="0"/>
              <a:t> </a:t>
            </a:r>
            <a:r>
              <a:rPr dirty="0"/>
              <a:t>per</a:t>
            </a:r>
            <a:r>
              <a:rPr spc="-55" dirty="0"/>
              <a:t> </a:t>
            </a:r>
            <a:r>
              <a:rPr spc="-10" dirty="0"/>
              <a:t>class) </a:t>
            </a:r>
            <a:r>
              <a:rPr b="1" dirty="0">
                <a:latin typeface="Calibri"/>
                <a:cs typeface="Calibri"/>
              </a:rPr>
              <a:t>50K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dirty="0"/>
              <a:t>validation</a:t>
            </a:r>
            <a:r>
              <a:rPr spc="-50" dirty="0"/>
              <a:t> </a:t>
            </a:r>
            <a:r>
              <a:rPr dirty="0"/>
              <a:t>images</a:t>
            </a:r>
            <a:r>
              <a:rPr spc="-50" dirty="0"/>
              <a:t> </a:t>
            </a:r>
            <a:r>
              <a:rPr dirty="0"/>
              <a:t>(50</a:t>
            </a:r>
            <a:r>
              <a:rPr spc="-50" dirty="0"/>
              <a:t> </a:t>
            </a:r>
            <a:r>
              <a:rPr dirty="0"/>
              <a:t>per</a:t>
            </a:r>
            <a:r>
              <a:rPr spc="-60" dirty="0"/>
              <a:t> </a:t>
            </a:r>
            <a:r>
              <a:rPr spc="-10" dirty="0"/>
              <a:t>class) </a:t>
            </a:r>
            <a:r>
              <a:rPr b="1" dirty="0">
                <a:latin typeface="Calibri"/>
                <a:cs typeface="Calibri"/>
              </a:rPr>
              <a:t>100K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dirty="0"/>
              <a:t>test</a:t>
            </a:r>
            <a:r>
              <a:rPr spc="-50" dirty="0"/>
              <a:t> </a:t>
            </a:r>
            <a:r>
              <a:rPr dirty="0"/>
              <a:t>images</a:t>
            </a:r>
            <a:r>
              <a:rPr spc="-45" dirty="0"/>
              <a:t> </a:t>
            </a:r>
            <a:r>
              <a:rPr dirty="0"/>
              <a:t>(100</a:t>
            </a:r>
            <a:r>
              <a:rPr spc="-45" dirty="0"/>
              <a:t> </a:t>
            </a:r>
            <a:r>
              <a:rPr dirty="0"/>
              <a:t>per</a:t>
            </a:r>
            <a:r>
              <a:rPr spc="-55" dirty="0"/>
              <a:t> </a:t>
            </a:r>
            <a:r>
              <a:rPr spc="-10" dirty="0"/>
              <a:t>class)</a:t>
            </a:r>
          </a:p>
          <a:p>
            <a:pPr marL="12700" marR="320040">
              <a:lnSpc>
                <a:spcPct val="99700"/>
              </a:lnSpc>
              <a:spcBef>
                <a:spcPts val="3345"/>
              </a:spcBef>
            </a:pPr>
            <a:r>
              <a:rPr spc="-10" dirty="0"/>
              <a:t>Performance</a:t>
            </a:r>
            <a:r>
              <a:rPr spc="-85" dirty="0"/>
              <a:t> </a:t>
            </a:r>
            <a:r>
              <a:rPr dirty="0"/>
              <a:t>metric:</a:t>
            </a:r>
            <a:r>
              <a:rPr spc="-65" dirty="0"/>
              <a:t> </a:t>
            </a:r>
            <a:r>
              <a:rPr b="1" spc="-45" dirty="0">
                <a:latin typeface="Calibri"/>
                <a:cs typeface="Calibri"/>
              </a:rPr>
              <a:t>Top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5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accuracy </a:t>
            </a:r>
            <a:r>
              <a:rPr dirty="0"/>
              <a:t>Algorithm</a:t>
            </a:r>
            <a:r>
              <a:rPr spc="-65" dirty="0"/>
              <a:t> </a:t>
            </a:r>
            <a:r>
              <a:rPr dirty="0"/>
              <a:t>predicts</a:t>
            </a:r>
            <a:r>
              <a:rPr spc="-60" dirty="0"/>
              <a:t> </a:t>
            </a:r>
            <a:r>
              <a:rPr dirty="0"/>
              <a:t>5</a:t>
            </a:r>
            <a:r>
              <a:rPr spc="-60" dirty="0"/>
              <a:t> </a:t>
            </a:r>
            <a:r>
              <a:rPr dirty="0"/>
              <a:t>labels</a:t>
            </a:r>
            <a:r>
              <a:rPr spc="-60" dirty="0"/>
              <a:t> </a:t>
            </a:r>
            <a:r>
              <a:rPr dirty="0"/>
              <a:t>for</a:t>
            </a:r>
            <a:r>
              <a:rPr spc="-65" dirty="0"/>
              <a:t> </a:t>
            </a:r>
            <a:r>
              <a:rPr spc="-20" dirty="0"/>
              <a:t>each </a:t>
            </a:r>
            <a:r>
              <a:rPr dirty="0"/>
              <a:t>image;</a:t>
            </a:r>
            <a:r>
              <a:rPr spc="-35" dirty="0"/>
              <a:t> </a:t>
            </a:r>
            <a:r>
              <a:rPr dirty="0"/>
              <a:t>one</a:t>
            </a:r>
            <a:r>
              <a:rPr spc="-4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them</a:t>
            </a:r>
            <a:r>
              <a:rPr spc="-35" dirty="0"/>
              <a:t> </a:t>
            </a:r>
            <a:r>
              <a:rPr dirty="0"/>
              <a:t>needs</a:t>
            </a:r>
            <a:r>
              <a:rPr spc="-30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dirty="0"/>
              <a:t>be</a:t>
            </a:r>
            <a:r>
              <a:rPr spc="-40" dirty="0"/>
              <a:t> </a:t>
            </a:r>
            <a:r>
              <a:rPr spc="-10" dirty="0"/>
              <a:t>right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Image</a:t>
            </a:r>
            <a:r>
              <a:rPr spc="-140" dirty="0"/>
              <a:t> </a:t>
            </a:r>
            <a:r>
              <a:rPr spc="-10" dirty="0"/>
              <a:t>Classification</a:t>
            </a:r>
            <a:r>
              <a:rPr spc="-135" dirty="0"/>
              <a:t> </a:t>
            </a:r>
            <a:r>
              <a:rPr dirty="0"/>
              <a:t>Datasets</a:t>
            </a:r>
            <a:r>
              <a:rPr sz="3900" dirty="0"/>
              <a:t>:</a:t>
            </a:r>
            <a:r>
              <a:rPr sz="3900" spc="-100" dirty="0"/>
              <a:t> </a:t>
            </a:r>
            <a:r>
              <a:rPr sz="3900" spc="-10" dirty="0"/>
              <a:t>ImageNet</a:t>
            </a:r>
            <a:endParaRPr sz="39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1000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spc="-10" dirty="0"/>
              <a:t>classes</a:t>
            </a:r>
          </a:p>
          <a:p>
            <a:pPr marL="12700" marR="5080">
              <a:lnSpc>
                <a:spcPct val="101099"/>
              </a:lnSpc>
              <a:spcBef>
                <a:spcPts val="3295"/>
              </a:spcBef>
            </a:pPr>
            <a:r>
              <a:rPr b="1" dirty="0">
                <a:latin typeface="Calibri"/>
                <a:cs typeface="Calibri"/>
              </a:rPr>
              <a:t>~1.3M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dirty="0"/>
              <a:t>training</a:t>
            </a:r>
            <a:r>
              <a:rPr spc="-60" dirty="0"/>
              <a:t> </a:t>
            </a:r>
            <a:r>
              <a:rPr dirty="0"/>
              <a:t>images</a:t>
            </a:r>
            <a:r>
              <a:rPr spc="-55" dirty="0"/>
              <a:t> </a:t>
            </a:r>
            <a:r>
              <a:rPr dirty="0"/>
              <a:t>(~1.3K</a:t>
            </a:r>
            <a:r>
              <a:rPr spc="-60" dirty="0"/>
              <a:t> </a:t>
            </a:r>
            <a:r>
              <a:rPr dirty="0"/>
              <a:t>per</a:t>
            </a:r>
            <a:r>
              <a:rPr spc="-55" dirty="0"/>
              <a:t> </a:t>
            </a:r>
            <a:r>
              <a:rPr spc="-10" dirty="0"/>
              <a:t>class) </a:t>
            </a:r>
            <a:r>
              <a:rPr b="1" dirty="0">
                <a:latin typeface="Calibri"/>
                <a:cs typeface="Calibri"/>
              </a:rPr>
              <a:t>50K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dirty="0"/>
              <a:t>validation</a:t>
            </a:r>
            <a:r>
              <a:rPr spc="-50" dirty="0"/>
              <a:t> </a:t>
            </a:r>
            <a:r>
              <a:rPr dirty="0"/>
              <a:t>images</a:t>
            </a:r>
            <a:r>
              <a:rPr spc="-50" dirty="0"/>
              <a:t> </a:t>
            </a:r>
            <a:r>
              <a:rPr dirty="0"/>
              <a:t>(50</a:t>
            </a:r>
            <a:r>
              <a:rPr spc="-50" dirty="0"/>
              <a:t> </a:t>
            </a:r>
            <a:r>
              <a:rPr dirty="0"/>
              <a:t>per</a:t>
            </a:r>
            <a:r>
              <a:rPr spc="-60" dirty="0"/>
              <a:t> </a:t>
            </a:r>
            <a:r>
              <a:rPr spc="-10" dirty="0"/>
              <a:t>class) </a:t>
            </a:r>
            <a:r>
              <a:rPr b="1" dirty="0">
                <a:latin typeface="Calibri"/>
                <a:cs typeface="Calibri"/>
              </a:rPr>
              <a:t>100K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dirty="0"/>
              <a:t>test</a:t>
            </a:r>
            <a:r>
              <a:rPr spc="-50" dirty="0"/>
              <a:t> </a:t>
            </a:r>
            <a:r>
              <a:rPr dirty="0"/>
              <a:t>images</a:t>
            </a:r>
            <a:r>
              <a:rPr spc="-45" dirty="0"/>
              <a:t> </a:t>
            </a:r>
            <a:r>
              <a:rPr dirty="0"/>
              <a:t>(100</a:t>
            </a:r>
            <a:r>
              <a:rPr spc="-45" dirty="0"/>
              <a:t> </a:t>
            </a:r>
            <a:r>
              <a:rPr dirty="0"/>
              <a:t>per</a:t>
            </a:r>
            <a:r>
              <a:rPr spc="-55" dirty="0"/>
              <a:t> </a:t>
            </a:r>
            <a:r>
              <a:rPr spc="-10" dirty="0"/>
              <a:t>class)</a:t>
            </a:r>
          </a:p>
          <a:p>
            <a:pPr marL="926465">
              <a:lnSpc>
                <a:spcPts val="3310"/>
              </a:lnSpc>
            </a:pPr>
            <a:r>
              <a:rPr dirty="0"/>
              <a:t>test</a:t>
            </a:r>
            <a:r>
              <a:rPr spc="-55" dirty="0"/>
              <a:t> </a:t>
            </a:r>
            <a:r>
              <a:rPr dirty="0"/>
              <a:t>labels</a:t>
            </a:r>
            <a:r>
              <a:rPr spc="-50" dirty="0"/>
              <a:t> </a:t>
            </a:r>
            <a:r>
              <a:rPr dirty="0"/>
              <a:t>are</a:t>
            </a:r>
            <a:r>
              <a:rPr spc="-65" dirty="0"/>
              <a:t> </a:t>
            </a:r>
            <a:r>
              <a:rPr spc="-10" dirty="0"/>
              <a:t>secret!</a:t>
            </a:r>
          </a:p>
          <a:p>
            <a:pPr marL="12700" marR="537210">
              <a:lnSpc>
                <a:spcPct val="100699"/>
              </a:lnSpc>
              <a:spcBef>
                <a:spcPts val="3315"/>
              </a:spcBef>
            </a:pPr>
            <a:r>
              <a:rPr dirty="0"/>
              <a:t>Images</a:t>
            </a:r>
            <a:r>
              <a:rPr spc="-75" dirty="0"/>
              <a:t> </a:t>
            </a:r>
            <a:r>
              <a:rPr dirty="0"/>
              <a:t>have</a:t>
            </a:r>
            <a:r>
              <a:rPr spc="-80" dirty="0"/>
              <a:t> </a:t>
            </a:r>
            <a:r>
              <a:rPr dirty="0"/>
              <a:t>variable</a:t>
            </a:r>
            <a:r>
              <a:rPr spc="-80" dirty="0"/>
              <a:t> </a:t>
            </a:r>
            <a:r>
              <a:rPr dirty="0"/>
              <a:t>size,</a:t>
            </a:r>
            <a:r>
              <a:rPr spc="-70" dirty="0"/>
              <a:t> </a:t>
            </a:r>
            <a:r>
              <a:rPr dirty="0"/>
              <a:t>but</a:t>
            </a:r>
            <a:r>
              <a:rPr spc="-75" dirty="0"/>
              <a:t> </a:t>
            </a:r>
            <a:r>
              <a:rPr spc="-10" dirty="0"/>
              <a:t>often </a:t>
            </a:r>
            <a:r>
              <a:rPr dirty="0"/>
              <a:t>resized</a:t>
            </a:r>
            <a:r>
              <a:rPr spc="-80" dirty="0"/>
              <a:t> </a:t>
            </a:r>
            <a:r>
              <a:rPr dirty="0"/>
              <a:t>to</a:t>
            </a:r>
            <a:r>
              <a:rPr spc="-90" dirty="0"/>
              <a:t> </a:t>
            </a:r>
            <a:r>
              <a:rPr b="1" dirty="0">
                <a:latin typeface="Calibri"/>
                <a:cs typeface="Calibri"/>
              </a:rPr>
              <a:t>256x256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dirty="0"/>
              <a:t>for</a:t>
            </a:r>
            <a:r>
              <a:rPr spc="-85" dirty="0"/>
              <a:t> </a:t>
            </a:r>
            <a:r>
              <a:rPr spc="-10" dirty="0"/>
              <a:t>training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18082" y="5401564"/>
            <a:ext cx="5499735" cy="8826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0"/>
              </a:spcBef>
            </a:pPr>
            <a:r>
              <a:rPr sz="2800" dirty="0">
                <a:latin typeface="Calibri"/>
                <a:cs typeface="Calibri"/>
              </a:rPr>
              <a:t>There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also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22k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category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version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ImageNet,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but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less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commonly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used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213" y="1686388"/>
            <a:ext cx="5697701" cy="39323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4053" y="5833364"/>
            <a:ext cx="509079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299"/>
              </a:lnSpc>
              <a:spcBef>
                <a:spcPts val="50"/>
              </a:spcBef>
            </a:pPr>
            <a:r>
              <a:rPr sz="1200" dirty="0">
                <a:latin typeface="Calibri"/>
                <a:cs typeface="Calibri"/>
              </a:rPr>
              <a:t>Deng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al,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“ImageNet: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Large-</a:t>
            </a:r>
            <a:r>
              <a:rPr sz="1200" dirty="0">
                <a:latin typeface="Calibri"/>
                <a:cs typeface="Calibri"/>
              </a:rPr>
              <a:t>Scale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Hierarchical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Image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Database”, </a:t>
            </a:r>
            <a:r>
              <a:rPr sz="1200" dirty="0">
                <a:latin typeface="Calibri"/>
                <a:cs typeface="Calibri"/>
              </a:rPr>
              <a:t>CVPR</a:t>
            </a:r>
            <a:r>
              <a:rPr sz="1200" spc="-20" dirty="0">
                <a:latin typeface="Calibri"/>
                <a:cs typeface="Calibri"/>
              </a:rPr>
              <a:t> 2009 </a:t>
            </a:r>
            <a:r>
              <a:rPr sz="1200" spc="-10" dirty="0">
                <a:latin typeface="Calibri"/>
                <a:cs typeface="Calibri"/>
              </a:rPr>
              <a:t>Russakovsky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al,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“ImageNet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Large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Scale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Visual</a:t>
            </a:r>
            <a:r>
              <a:rPr sz="1200" spc="-10" dirty="0">
                <a:latin typeface="Calibri"/>
                <a:cs typeface="Calibri"/>
              </a:rPr>
              <a:t> Recognition</a:t>
            </a:r>
            <a:r>
              <a:rPr sz="1200" spc="-20" dirty="0">
                <a:latin typeface="Calibri"/>
                <a:cs typeface="Calibri"/>
              </a:rPr>
              <a:t> Challenge”,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IJCV</a:t>
            </a:r>
            <a:r>
              <a:rPr sz="1200" spc="-20" dirty="0">
                <a:latin typeface="Calibri"/>
                <a:cs typeface="Calibri"/>
              </a:rPr>
              <a:t> 2015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Classification</a:t>
            </a:r>
            <a:r>
              <a:rPr spc="-40" dirty="0"/>
              <a:t> </a:t>
            </a:r>
            <a:r>
              <a:rPr dirty="0"/>
              <a:t>Datasets</a:t>
            </a:r>
            <a:r>
              <a:rPr sz="3900" dirty="0"/>
              <a:t>: Number of</a:t>
            </a:r>
            <a:r>
              <a:rPr sz="3900" spc="5" dirty="0"/>
              <a:t> </a:t>
            </a:r>
            <a:r>
              <a:rPr sz="3900" dirty="0"/>
              <a:t>Training </a:t>
            </a:r>
            <a:r>
              <a:rPr sz="3900" spc="-10" dirty="0"/>
              <a:t>Pixels</a:t>
            </a:r>
            <a:endParaRPr sz="3900"/>
          </a:p>
        </p:txBody>
      </p:sp>
      <p:sp>
        <p:nvSpPr>
          <p:cNvPr id="3" name="object 3"/>
          <p:cNvSpPr/>
          <p:nvPr/>
        </p:nvSpPr>
        <p:spPr>
          <a:xfrm>
            <a:off x="2047002" y="4890341"/>
            <a:ext cx="229870" cy="0"/>
          </a:xfrm>
          <a:custGeom>
            <a:avLst/>
            <a:gdLst/>
            <a:ahLst/>
            <a:cxnLst/>
            <a:rect l="l" t="t" r="r" b="b"/>
            <a:pathLst>
              <a:path w="229869">
                <a:moveTo>
                  <a:pt x="0" y="0"/>
                </a:moveTo>
                <a:lnTo>
                  <a:pt x="229853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7496" y="489034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58384" y="489034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26223" y="4890341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8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97111" y="489034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64952" y="4890341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7002" y="4335888"/>
            <a:ext cx="1997710" cy="0"/>
          </a:xfrm>
          <a:custGeom>
            <a:avLst/>
            <a:gdLst/>
            <a:ahLst/>
            <a:cxnLst/>
            <a:rect l="l" t="t" r="r" b="b"/>
            <a:pathLst>
              <a:path w="1997710">
                <a:moveTo>
                  <a:pt x="0" y="0"/>
                </a:moveTo>
                <a:lnTo>
                  <a:pt x="1997693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58384" y="4335888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26223" y="4335888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60248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7111" y="4335888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664952" y="4335888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7002" y="3781435"/>
            <a:ext cx="5539740" cy="0"/>
          </a:xfrm>
          <a:custGeom>
            <a:avLst/>
            <a:gdLst/>
            <a:ahLst/>
            <a:cxnLst/>
            <a:rect l="l" t="t" r="r" b="b"/>
            <a:pathLst>
              <a:path w="5539740">
                <a:moveTo>
                  <a:pt x="0" y="0"/>
                </a:moveTo>
                <a:lnTo>
                  <a:pt x="5539469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97111" y="3781435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64952" y="3781435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7002" y="3226981"/>
            <a:ext cx="5539740" cy="0"/>
          </a:xfrm>
          <a:custGeom>
            <a:avLst/>
            <a:gdLst/>
            <a:ahLst/>
            <a:cxnLst/>
            <a:rect l="l" t="t" r="r" b="b"/>
            <a:pathLst>
              <a:path w="5539740">
                <a:moveTo>
                  <a:pt x="0" y="0"/>
                </a:moveTo>
                <a:lnTo>
                  <a:pt x="5539469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897111" y="3226981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664952" y="3226981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47002" y="2669482"/>
            <a:ext cx="5539740" cy="0"/>
          </a:xfrm>
          <a:custGeom>
            <a:avLst/>
            <a:gdLst/>
            <a:ahLst/>
            <a:cxnLst/>
            <a:rect l="l" t="t" r="r" b="b"/>
            <a:pathLst>
              <a:path w="5539740">
                <a:moveTo>
                  <a:pt x="0" y="0"/>
                </a:moveTo>
                <a:lnTo>
                  <a:pt x="5539469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97111" y="2669482"/>
            <a:ext cx="457200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664952" y="2669482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047002" y="2115029"/>
            <a:ext cx="7307580" cy="0"/>
          </a:xfrm>
          <a:custGeom>
            <a:avLst/>
            <a:gdLst/>
            <a:ahLst/>
            <a:cxnLst/>
            <a:rect l="l" t="t" r="r" b="b"/>
            <a:pathLst>
              <a:path w="7307580">
                <a:moveTo>
                  <a:pt x="0" y="0"/>
                </a:moveTo>
                <a:lnTo>
                  <a:pt x="7307309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64952" y="2115029"/>
            <a:ext cx="226695" cy="0"/>
          </a:xfrm>
          <a:custGeom>
            <a:avLst/>
            <a:gdLst/>
            <a:ahLst/>
            <a:cxnLst/>
            <a:rect l="l" t="t" r="r" b="b"/>
            <a:pathLst>
              <a:path w="226695">
                <a:moveTo>
                  <a:pt x="0" y="0"/>
                </a:moveTo>
                <a:lnTo>
                  <a:pt x="22630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047002" y="1560666"/>
            <a:ext cx="8844280" cy="0"/>
          </a:xfrm>
          <a:custGeom>
            <a:avLst/>
            <a:gdLst/>
            <a:ahLst/>
            <a:cxnLst/>
            <a:rect l="l" t="t" r="r" b="b"/>
            <a:pathLst>
              <a:path w="8844280">
                <a:moveTo>
                  <a:pt x="0" y="0"/>
                </a:moveTo>
                <a:lnTo>
                  <a:pt x="884425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47002" y="5448625"/>
            <a:ext cx="8844280" cy="0"/>
          </a:xfrm>
          <a:custGeom>
            <a:avLst/>
            <a:gdLst/>
            <a:ahLst/>
            <a:cxnLst/>
            <a:rect l="l" t="t" r="r" b="b"/>
            <a:pathLst>
              <a:path w="8844280">
                <a:moveTo>
                  <a:pt x="0" y="0"/>
                </a:moveTo>
                <a:lnTo>
                  <a:pt x="884425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97909" y="1360932"/>
            <a:ext cx="723900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1.E+13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64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1.E+12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1.E+11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1.E+10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1.E+09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64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1.E+08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1.E+07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2000" spc="-10" dirty="0">
                <a:solidFill>
                  <a:srgbClr val="595959"/>
                </a:solidFill>
                <a:latin typeface="Calibri"/>
                <a:cs typeface="Calibri"/>
              </a:rPr>
              <a:t>1.E+06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40" name="object 4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8" name="object 28"/>
          <p:cNvSpPr txBox="1"/>
          <p:nvPr/>
        </p:nvSpPr>
        <p:spPr>
          <a:xfrm>
            <a:off x="2507857" y="5616955"/>
            <a:ext cx="847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MNIST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73882" y="5616955"/>
            <a:ext cx="1056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CIFAR10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66387" y="5616955"/>
            <a:ext cx="1209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CIFAR100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22552" y="5616955"/>
            <a:ext cx="1232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ImageNet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379859" y="5616955"/>
            <a:ext cx="12592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595959"/>
                </a:solidFill>
                <a:latin typeface="Calibri"/>
                <a:cs typeface="Calibri"/>
              </a:rPr>
              <a:t>Places365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76855" y="4520184"/>
            <a:ext cx="1310640" cy="929005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0" rIns="0" bIns="0" rtlCol="0">
            <a:spAutoFit/>
          </a:bodyPr>
          <a:lstStyle/>
          <a:p>
            <a:pPr marL="198120">
              <a:lnSpc>
                <a:spcPts val="3175"/>
              </a:lnSpc>
            </a:pP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~47M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44696" y="4233671"/>
            <a:ext cx="1313815" cy="1215390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34290" rIns="0" bIns="0" rtlCol="0">
            <a:spAutoFit/>
          </a:bodyPr>
          <a:lstStyle/>
          <a:p>
            <a:pPr marL="139065">
              <a:lnSpc>
                <a:spcPct val="100000"/>
              </a:lnSpc>
              <a:spcBef>
                <a:spcPts val="27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~154M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15584" y="4233671"/>
            <a:ext cx="1310640" cy="1215390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34290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27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~154M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586471" y="2447544"/>
            <a:ext cx="1310640" cy="3001645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49530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39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~251B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54311" y="2005583"/>
            <a:ext cx="1310640" cy="3443604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37465" rIns="0" bIns="0" rtlCol="0">
            <a:spAutoFit/>
          </a:bodyPr>
          <a:lstStyle/>
          <a:p>
            <a:pPr marL="240665">
              <a:lnSpc>
                <a:spcPct val="100000"/>
              </a:lnSpc>
              <a:spcBef>
                <a:spcPts val="2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~1.6T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First</a:t>
            </a:r>
            <a:r>
              <a:rPr spc="-65" dirty="0"/>
              <a:t> </a:t>
            </a:r>
            <a:r>
              <a:rPr dirty="0"/>
              <a:t>classifier:</a:t>
            </a:r>
            <a:r>
              <a:rPr spc="-60" dirty="0"/>
              <a:t> </a:t>
            </a:r>
            <a:r>
              <a:rPr sz="3900" dirty="0"/>
              <a:t>Nearest</a:t>
            </a:r>
            <a:r>
              <a:rPr sz="3900" spc="-20" dirty="0"/>
              <a:t> </a:t>
            </a:r>
            <a:r>
              <a:rPr sz="3900" spc="-10" dirty="0"/>
              <a:t>Neighbor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7726505" y="2058923"/>
            <a:ext cx="3149600" cy="343598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17475" marR="50800">
              <a:lnSpc>
                <a:spcPts val="3810"/>
              </a:lnSpc>
              <a:spcBef>
                <a:spcPts val="250"/>
              </a:spcBef>
            </a:pPr>
            <a:r>
              <a:rPr sz="3200" dirty="0">
                <a:latin typeface="Calibri"/>
                <a:cs typeface="Calibri"/>
              </a:rPr>
              <a:t>Memorize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all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data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labels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20"/>
              </a:spcBef>
            </a:pP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299"/>
              </a:lnSpc>
            </a:pPr>
            <a:r>
              <a:rPr sz="3200" dirty="0">
                <a:latin typeface="Calibri"/>
                <a:cs typeface="Calibri"/>
              </a:rPr>
              <a:t>Predict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label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most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similar </a:t>
            </a:r>
            <a:r>
              <a:rPr sz="3200" dirty="0">
                <a:latin typeface="Calibri"/>
                <a:cs typeface="Calibri"/>
              </a:rPr>
              <a:t>training</a:t>
            </a:r>
            <a:r>
              <a:rPr sz="3200" spc="-17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image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1716023"/>
            <a:ext cx="5565648" cy="396240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6068151" y="2558035"/>
            <a:ext cx="1524000" cy="85725"/>
          </a:xfrm>
          <a:custGeom>
            <a:avLst/>
            <a:gdLst/>
            <a:ahLst/>
            <a:cxnLst/>
            <a:rect l="l" t="t" r="r" b="b"/>
            <a:pathLst>
              <a:path w="1524000" h="85725">
                <a:moveTo>
                  <a:pt x="1437881" y="0"/>
                </a:moveTo>
                <a:lnTo>
                  <a:pt x="1437881" y="85725"/>
                </a:lnTo>
                <a:lnTo>
                  <a:pt x="1495031" y="57150"/>
                </a:lnTo>
                <a:lnTo>
                  <a:pt x="1452168" y="57150"/>
                </a:lnTo>
                <a:lnTo>
                  <a:pt x="1452168" y="28575"/>
                </a:lnTo>
                <a:lnTo>
                  <a:pt x="1495031" y="28575"/>
                </a:lnTo>
                <a:lnTo>
                  <a:pt x="1437881" y="0"/>
                </a:lnTo>
                <a:close/>
              </a:path>
              <a:path w="1524000" h="85725">
                <a:moveTo>
                  <a:pt x="1437881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1437881" y="57150"/>
                </a:lnTo>
                <a:lnTo>
                  <a:pt x="1437881" y="28575"/>
                </a:lnTo>
                <a:close/>
              </a:path>
              <a:path w="1524000" h="85725">
                <a:moveTo>
                  <a:pt x="1495031" y="28575"/>
                </a:moveTo>
                <a:lnTo>
                  <a:pt x="1452168" y="28575"/>
                </a:lnTo>
                <a:lnTo>
                  <a:pt x="1452168" y="57150"/>
                </a:lnTo>
                <a:lnTo>
                  <a:pt x="1495031" y="57150"/>
                </a:lnTo>
                <a:lnTo>
                  <a:pt x="1523606" y="42862"/>
                </a:lnTo>
                <a:lnTo>
                  <a:pt x="1495031" y="28575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68136" y="4686081"/>
            <a:ext cx="1524000" cy="85725"/>
          </a:xfrm>
          <a:custGeom>
            <a:avLst/>
            <a:gdLst/>
            <a:ahLst/>
            <a:cxnLst/>
            <a:rect l="l" t="t" r="r" b="b"/>
            <a:pathLst>
              <a:path w="1524000" h="85725">
                <a:moveTo>
                  <a:pt x="1437881" y="0"/>
                </a:moveTo>
                <a:lnTo>
                  <a:pt x="1437881" y="85725"/>
                </a:lnTo>
                <a:lnTo>
                  <a:pt x="1495031" y="57150"/>
                </a:lnTo>
                <a:lnTo>
                  <a:pt x="1452168" y="57150"/>
                </a:lnTo>
                <a:lnTo>
                  <a:pt x="1452168" y="28575"/>
                </a:lnTo>
                <a:lnTo>
                  <a:pt x="1495031" y="28575"/>
                </a:lnTo>
                <a:lnTo>
                  <a:pt x="1437881" y="0"/>
                </a:lnTo>
                <a:close/>
              </a:path>
              <a:path w="1524000" h="85725">
                <a:moveTo>
                  <a:pt x="1437881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1437881" y="57150"/>
                </a:lnTo>
                <a:lnTo>
                  <a:pt x="1437881" y="28575"/>
                </a:lnTo>
                <a:close/>
              </a:path>
              <a:path w="1524000" h="85725">
                <a:moveTo>
                  <a:pt x="1495031" y="28575"/>
                </a:moveTo>
                <a:lnTo>
                  <a:pt x="1452168" y="28575"/>
                </a:lnTo>
                <a:lnTo>
                  <a:pt x="1452168" y="57150"/>
                </a:lnTo>
                <a:lnTo>
                  <a:pt x="1495031" y="57150"/>
                </a:lnTo>
                <a:lnTo>
                  <a:pt x="1523606" y="42862"/>
                </a:lnTo>
                <a:lnTo>
                  <a:pt x="1495031" y="28575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Distance</a:t>
            </a:r>
            <a:r>
              <a:rPr sz="3900" spc="55" dirty="0"/>
              <a:t> </a:t>
            </a:r>
            <a:r>
              <a:rPr sz="3900" dirty="0"/>
              <a:t>Metric</a:t>
            </a:r>
            <a:r>
              <a:rPr sz="3900" spc="45" dirty="0"/>
              <a:t> </a:t>
            </a:r>
            <a:r>
              <a:rPr sz="4000" dirty="0"/>
              <a:t>to</a:t>
            </a:r>
            <a:r>
              <a:rPr sz="4000" spc="25" dirty="0"/>
              <a:t> </a:t>
            </a:r>
            <a:r>
              <a:rPr sz="4000" dirty="0"/>
              <a:t>compare</a:t>
            </a:r>
            <a:r>
              <a:rPr sz="4000" spc="20" dirty="0"/>
              <a:t> </a:t>
            </a:r>
            <a:r>
              <a:rPr sz="4000" spc="-10" dirty="0"/>
              <a:t>images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0311" y="2542031"/>
            <a:ext cx="11762232" cy="33558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5991" y="1289303"/>
            <a:ext cx="3304032" cy="9022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3572" y="1376171"/>
            <a:ext cx="20123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L1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distance: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10892514" y="3906520"/>
            <a:ext cx="5099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5" dirty="0">
                <a:latin typeface="Calibri"/>
                <a:cs typeface="Calibri"/>
              </a:rPr>
              <a:t>add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9778" y="5463540"/>
            <a:ext cx="1051560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5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Nikita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is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 under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2936" y="1734311"/>
            <a:ext cx="2700528" cy="37398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Problem</a:t>
            </a:r>
            <a:r>
              <a:rPr sz="4000" dirty="0"/>
              <a:t>:</a:t>
            </a:r>
            <a:r>
              <a:rPr sz="4000" spc="-20" dirty="0"/>
              <a:t> </a:t>
            </a:r>
            <a:r>
              <a:rPr sz="4000" dirty="0"/>
              <a:t>Semantic</a:t>
            </a:r>
            <a:r>
              <a:rPr sz="4000" spc="-15" dirty="0"/>
              <a:t> </a:t>
            </a:r>
            <a:r>
              <a:rPr sz="4000" spc="-25" dirty="0"/>
              <a:t>Gap</a:t>
            </a:r>
            <a:endParaRPr sz="4000"/>
          </a:p>
        </p:txBody>
      </p:sp>
      <p:grpSp>
        <p:nvGrpSpPr>
          <p:cNvPr id="5" name="object 5"/>
          <p:cNvGrpSpPr/>
          <p:nvPr/>
        </p:nvGrpSpPr>
        <p:grpSpPr>
          <a:xfrm>
            <a:off x="2661183" y="500610"/>
            <a:ext cx="7421880" cy="2968625"/>
            <a:chOff x="2661183" y="500610"/>
            <a:chExt cx="7421880" cy="29686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5119" y="524255"/>
              <a:ext cx="3392424" cy="24658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65773" y="516638"/>
              <a:ext cx="3408045" cy="2480310"/>
            </a:xfrm>
            <a:custGeom>
              <a:avLst/>
              <a:gdLst/>
              <a:ahLst/>
              <a:cxnLst/>
              <a:rect l="l" t="t" r="r" b="b"/>
              <a:pathLst>
                <a:path w="3408045" h="2480310">
                  <a:moveTo>
                    <a:pt x="0" y="0"/>
                  </a:moveTo>
                  <a:lnTo>
                    <a:pt x="3407593" y="0"/>
                  </a:lnTo>
                  <a:lnTo>
                    <a:pt x="3407593" y="2480176"/>
                  </a:lnTo>
                  <a:lnTo>
                    <a:pt x="0" y="2480176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70703" y="2917084"/>
              <a:ext cx="524510" cy="524510"/>
            </a:xfrm>
            <a:custGeom>
              <a:avLst/>
              <a:gdLst/>
              <a:ahLst/>
              <a:cxnLst/>
              <a:rect l="l" t="t" r="r" b="b"/>
              <a:pathLst>
                <a:path w="524510" h="524510">
                  <a:moveTo>
                    <a:pt x="0" y="0"/>
                  </a:moveTo>
                  <a:lnTo>
                    <a:pt x="524395" y="0"/>
                  </a:lnTo>
                  <a:lnTo>
                    <a:pt x="524395" y="524395"/>
                  </a:lnTo>
                  <a:lnTo>
                    <a:pt x="0" y="524395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87302" y="510130"/>
              <a:ext cx="3474720" cy="2424430"/>
            </a:xfrm>
            <a:custGeom>
              <a:avLst/>
              <a:gdLst/>
              <a:ahLst/>
              <a:cxnLst/>
              <a:rect l="l" t="t" r="r" b="b"/>
              <a:pathLst>
                <a:path w="3474720" h="2424430">
                  <a:moveTo>
                    <a:pt x="0" y="2424131"/>
                  </a:moveTo>
                  <a:lnTo>
                    <a:pt x="3474521" y="0"/>
                  </a:lnTo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96067" y="3004411"/>
              <a:ext cx="3456940" cy="455295"/>
            </a:xfrm>
            <a:custGeom>
              <a:avLst/>
              <a:gdLst/>
              <a:ahLst/>
              <a:cxnLst/>
              <a:rect l="l" t="t" r="r" b="b"/>
              <a:pathLst>
                <a:path w="3456940" h="455295">
                  <a:moveTo>
                    <a:pt x="0" y="455248"/>
                  </a:moveTo>
                  <a:lnTo>
                    <a:pt x="3456935" y="0"/>
                  </a:lnTo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44412" y="3054603"/>
            <a:ext cx="4066540" cy="162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What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computer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sees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  <a:spcBef>
                <a:spcPts val="2445"/>
              </a:spcBef>
            </a:pPr>
            <a:r>
              <a:rPr sz="2800" dirty="0">
                <a:latin typeface="Calibri"/>
                <a:cs typeface="Calibri"/>
              </a:rPr>
              <a:t>An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just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big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grid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numbers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between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[0,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255]: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2" name="object 12"/>
          <p:cNvSpPr txBox="1"/>
          <p:nvPr/>
        </p:nvSpPr>
        <p:spPr>
          <a:xfrm>
            <a:off x="6544412" y="5081168"/>
            <a:ext cx="2532380" cy="88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e.g.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800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600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x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3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dirty="0">
                <a:latin typeface="Calibri"/>
                <a:cs typeface="Calibri"/>
              </a:rPr>
              <a:t>(3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channels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RGB)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112775"/>
            <a:ext cx="7470648" cy="6187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6925" y="262635"/>
            <a:ext cx="3941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949" y="112775"/>
            <a:ext cx="7496809" cy="6187440"/>
            <a:chOff x="110949" y="112775"/>
            <a:chExt cx="7496809" cy="6187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67" y="112775"/>
              <a:ext cx="7470648" cy="6187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7324" y="1453592"/>
              <a:ext cx="7463790" cy="1271905"/>
            </a:xfrm>
            <a:custGeom>
              <a:avLst/>
              <a:gdLst/>
              <a:ahLst/>
              <a:cxnLst/>
              <a:rect l="l" t="t" r="r" b="b"/>
              <a:pathLst>
                <a:path w="7463790" h="1271905">
                  <a:moveTo>
                    <a:pt x="0" y="0"/>
                  </a:moveTo>
                  <a:lnTo>
                    <a:pt x="7463791" y="0"/>
                  </a:lnTo>
                  <a:lnTo>
                    <a:pt x="7463791" y="1271820"/>
                  </a:lnTo>
                  <a:lnTo>
                    <a:pt x="0" y="1271820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56925" y="262635"/>
            <a:ext cx="3941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887354" y="1838452"/>
            <a:ext cx="340232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Memorize</a:t>
            </a:r>
            <a:r>
              <a:rPr sz="2800" spc="-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800" spc="-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0949" y="112775"/>
            <a:ext cx="7496809" cy="6187440"/>
            <a:chOff x="110949" y="112775"/>
            <a:chExt cx="7496809" cy="61874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967" y="112775"/>
              <a:ext cx="7470648" cy="6187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7324" y="4150490"/>
              <a:ext cx="7463790" cy="1624965"/>
            </a:xfrm>
            <a:custGeom>
              <a:avLst/>
              <a:gdLst/>
              <a:ahLst/>
              <a:cxnLst/>
              <a:rect l="l" t="t" r="r" b="b"/>
              <a:pathLst>
                <a:path w="7463790" h="1624964">
                  <a:moveTo>
                    <a:pt x="0" y="0"/>
                  </a:moveTo>
                  <a:lnTo>
                    <a:pt x="7463791" y="0"/>
                  </a:lnTo>
                  <a:lnTo>
                    <a:pt x="7463791" y="1624447"/>
                  </a:lnTo>
                  <a:lnTo>
                    <a:pt x="0" y="162444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56925" y="262635"/>
            <a:ext cx="3941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7704093" y="4285995"/>
            <a:ext cx="4442460" cy="1303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28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each</a:t>
            </a:r>
            <a:r>
              <a:rPr sz="28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test</a:t>
            </a:r>
            <a:r>
              <a:rPr sz="28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image:</a:t>
            </a:r>
            <a:endParaRPr sz="2800">
              <a:latin typeface="Calibri"/>
              <a:cs typeface="Calibri"/>
            </a:endParaRPr>
          </a:p>
          <a:p>
            <a:pPr marL="173990" marR="5080">
              <a:lnSpc>
                <a:spcPts val="3310"/>
              </a:lnSpc>
              <a:spcBef>
                <a:spcPts val="175"/>
              </a:spcBef>
            </a:pP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Find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nearest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800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image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Return</a:t>
            </a:r>
            <a:r>
              <a:rPr sz="2800" spc="-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label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0000"/>
                </a:solidFill>
                <a:latin typeface="Calibri"/>
                <a:cs typeface="Calibri"/>
              </a:rPr>
              <a:t>nearest</a:t>
            </a:r>
            <a:r>
              <a:rPr sz="28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alibri"/>
                <a:cs typeface="Calibri"/>
              </a:rPr>
              <a:t>image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112775"/>
            <a:ext cx="7470648" cy="6187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6925" y="262635"/>
            <a:ext cx="3941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4" name="object 4"/>
          <p:cNvSpPr txBox="1"/>
          <p:nvPr/>
        </p:nvSpPr>
        <p:spPr>
          <a:xfrm>
            <a:off x="8225683" y="1140612"/>
            <a:ext cx="2987040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925" y="262635"/>
            <a:ext cx="3941445" cy="2287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1400"/>
              </a:lnSpc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70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O(1)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925" y="262635"/>
            <a:ext cx="3941445" cy="3716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1400"/>
              </a:lnSpc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70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O(1)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0699"/>
              </a:lnSpc>
              <a:spcBef>
                <a:spcPts val="5"/>
              </a:spcBef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testing?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925" y="262635"/>
            <a:ext cx="3941445" cy="424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1400"/>
              </a:lnSpc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70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O(1)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0699"/>
              </a:lnSpc>
              <a:spcBef>
                <a:spcPts val="5"/>
              </a:spcBef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testing?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65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O(N)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56925" y="262635"/>
            <a:ext cx="3941445" cy="587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1400"/>
              </a:lnSpc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70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O(1)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sz="2800">
              <a:latin typeface="Calibri"/>
              <a:cs typeface="Calibri"/>
            </a:endParaRPr>
          </a:p>
          <a:p>
            <a:pPr marL="381000" marR="591185">
              <a:lnSpc>
                <a:spcPct val="100699"/>
              </a:lnSpc>
              <a:spcBef>
                <a:spcPts val="5"/>
              </a:spcBef>
            </a:pPr>
            <a:r>
              <a:rPr sz="2800" b="1" dirty="0">
                <a:latin typeface="Calibri"/>
                <a:cs typeface="Calibri"/>
              </a:rPr>
              <a:t>Q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examples, </a:t>
            </a:r>
            <a:r>
              <a:rPr sz="2800" dirty="0">
                <a:latin typeface="Calibri"/>
                <a:cs typeface="Calibri"/>
              </a:rPr>
              <a:t>how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testing?</a:t>
            </a:r>
            <a:endParaRPr sz="2800">
              <a:latin typeface="Calibri"/>
              <a:cs typeface="Calibri"/>
            </a:endParaRPr>
          </a:p>
          <a:p>
            <a:pPr marL="381000">
              <a:lnSpc>
                <a:spcPct val="100000"/>
              </a:lnSpc>
              <a:spcBef>
                <a:spcPts val="765"/>
              </a:spcBef>
            </a:pPr>
            <a:r>
              <a:rPr sz="2800" b="1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20" dirty="0">
                <a:latin typeface="Calibri"/>
                <a:cs typeface="Calibri"/>
              </a:rPr>
              <a:t> O(N)</a:t>
            </a:r>
            <a:endParaRPr sz="2800">
              <a:latin typeface="Calibri"/>
              <a:cs typeface="Calibri"/>
            </a:endParaRPr>
          </a:p>
          <a:p>
            <a:pPr marL="196850" marR="270510">
              <a:lnSpc>
                <a:spcPct val="99600"/>
              </a:lnSpc>
              <a:spcBef>
                <a:spcPts val="2820"/>
              </a:spcBef>
            </a:pPr>
            <a:r>
              <a:rPr sz="2800" dirty="0">
                <a:latin typeface="Calibri"/>
                <a:cs typeface="Calibri"/>
              </a:rPr>
              <a:t>This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bad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can </a:t>
            </a:r>
            <a:r>
              <a:rPr sz="2800" spc="-10" dirty="0">
                <a:latin typeface="Calibri"/>
                <a:cs typeface="Calibri"/>
              </a:rPr>
              <a:t>afford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slow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training,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but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need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testing!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968" y="112775"/>
            <a:ext cx="7470648" cy="61874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56925" y="262635"/>
            <a:ext cx="39414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Classifier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4" name="object 4"/>
          <p:cNvSpPr txBox="1"/>
          <p:nvPr/>
        </p:nvSpPr>
        <p:spPr>
          <a:xfrm>
            <a:off x="7770120" y="2243683"/>
            <a:ext cx="4132579" cy="186308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0"/>
              </a:spcBef>
            </a:pPr>
            <a:r>
              <a:rPr sz="2800" dirty="0">
                <a:latin typeface="Calibri"/>
                <a:cs typeface="Calibri"/>
              </a:rPr>
              <a:t>There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many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methods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dirty="0">
                <a:latin typeface="Calibri"/>
                <a:cs typeface="Calibri"/>
              </a:rPr>
              <a:t>fast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/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approximate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neighbors;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e.g.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see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45"/>
              </a:spcBef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https://github.com/facebookresearch/faiss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55" dirty="0"/>
              <a:t> </a:t>
            </a:r>
            <a:r>
              <a:rPr dirty="0"/>
              <a:t>does</a:t>
            </a:r>
            <a:r>
              <a:rPr spc="-50" dirty="0"/>
              <a:t> </a:t>
            </a:r>
            <a:r>
              <a:rPr dirty="0"/>
              <a:t>this</a:t>
            </a:r>
            <a:r>
              <a:rPr spc="-50" dirty="0"/>
              <a:t> </a:t>
            </a:r>
            <a:r>
              <a:rPr dirty="0"/>
              <a:t>look</a:t>
            </a:r>
            <a:r>
              <a:rPr spc="-55" dirty="0"/>
              <a:t> </a:t>
            </a:r>
            <a:r>
              <a:rPr spc="-10" dirty="0"/>
              <a:t>like?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6016" y="1048511"/>
            <a:ext cx="6236208" cy="512673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50" dirty="0"/>
              <a:t> </a:t>
            </a:r>
            <a:r>
              <a:rPr sz="4000" dirty="0"/>
              <a:t>Viewpoint</a:t>
            </a:r>
            <a:r>
              <a:rPr sz="4000" spc="55" dirty="0"/>
              <a:t> </a:t>
            </a:r>
            <a:r>
              <a:rPr sz="4000" spc="-10" dirty="0"/>
              <a:t>Variation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738082" y="1426463"/>
            <a:ext cx="7165340" cy="3901440"/>
            <a:chOff x="1738082" y="1426463"/>
            <a:chExt cx="7165340" cy="39014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04488" y="1426463"/>
              <a:ext cx="1959864" cy="2715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8816" y="1594103"/>
              <a:ext cx="2359152" cy="171297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20452" y="1586072"/>
              <a:ext cx="2373630" cy="1729105"/>
            </a:xfrm>
            <a:custGeom>
              <a:avLst/>
              <a:gdLst/>
              <a:ahLst/>
              <a:cxnLst/>
              <a:rect l="l" t="t" r="r" b="b"/>
              <a:pathLst>
                <a:path w="2373629" h="1729104">
                  <a:moveTo>
                    <a:pt x="0" y="0"/>
                  </a:moveTo>
                  <a:lnTo>
                    <a:pt x="2373407" y="0"/>
                  </a:lnTo>
                  <a:lnTo>
                    <a:pt x="2373407" y="1729037"/>
                  </a:lnTo>
                  <a:lnTo>
                    <a:pt x="0" y="1729037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37375" y="2757700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89" h="364489">
                  <a:moveTo>
                    <a:pt x="0" y="0"/>
                  </a:moveTo>
                  <a:lnTo>
                    <a:pt x="364350" y="0"/>
                  </a:lnTo>
                  <a:lnTo>
                    <a:pt x="364350" y="364350"/>
                  </a:lnTo>
                  <a:lnTo>
                    <a:pt x="0" y="364350"/>
                  </a:lnTo>
                  <a:lnTo>
                    <a:pt x="0" y="0"/>
                  </a:lnTo>
                  <a:close/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96307" y="1577723"/>
              <a:ext cx="1113155" cy="1192530"/>
            </a:xfrm>
            <a:custGeom>
              <a:avLst/>
              <a:gdLst/>
              <a:ahLst/>
              <a:cxnLst/>
              <a:rect l="l" t="t" r="r" b="b"/>
              <a:pathLst>
                <a:path w="1113154" h="1192530">
                  <a:moveTo>
                    <a:pt x="0" y="1191913"/>
                  </a:moveTo>
                  <a:lnTo>
                    <a:pt x="1112768" y="0"/>
                  </a:lnTo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02396" y="3134681"/>
              <a:ext cx="1113155" cy="182880"/>
            </a:xfrm>
            <a:custGeom>
              <a:avLst/>
              <a:gdLst/>
              <a:ahLst/>
              <a:cxnLst/>
              <a:rect l="l" t="t" r="r" b="b"/>
              <a:pathLst>
                <a:path w="1113154" h="182879">
                  <a:moveTo>
                    <a:pt x="0" y="0"/>
                  </a:moveTo>
                  <a:lnTo>
                    <a:pt x="1112768" y="182452"/>
                  </a:lnTo>
                </a:path>
              </a:pathLst>
            </a:custGeom>
            <a:ln w="190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8082" y="2570279"/>
              <a:ext cx="6577965" cy="2757805"/>
            </a:xfrm>
            <a:custGeom>
              <a:avLst/>
              <a:gdLst/>
              <a:ahLst/>
              <a:cxnLst/>
              <a:rect l="l" t="t" r="r" b="b"/>
              <a:pathLst>
                <a:path w="6577965" h="2757804">
                  <a:moveTo>
                    <a:pt x="26390" y="0"/>
                  </a:moveTo>
                  <a:lnTo>
                    <a:pt x="0" y="27482"/>
                  </a:lnTo>
                  <a:lnTo>
                    <a:pt x="22910" y="49479"/>
                  </a:lnTo>
                  <a:lnTo>
                    <a:pt x="46685" y="73317"/>
                  </a:lnTo>
                  <a:lnTo>
                    <a:pt x="97802" y="127177"/>
                  </a:lnTo>
                  <a:lnTo>
                    <a:pt x="125069" y="157060"/>
                  </a:lnTo>
                  <a:lnTo>
                    <a:pt x="153441" y="188798"/>
                  </a:lnTo>
                  <a:lnTo>
                    <a:pt x="182867" y="222313"/>
                  </a:lnTo>
                  <a:lnTo>
                    <a:pt x="213347" y="257543"/>
                  </a:lnTo>
                  <a:lnTo>
                    <a:pt x="244856" y="294398"/>
                  </a:lnTo>
                  <a:lnTo>
                    <a:pt x="277342" y="332816"/>
                  </a:lnTo>
                  <a:lnTo>
                    <a:pt x="345211" y="414032"/>
                  </a:lnTo>
                  <a:lnTo>
                    <a:pt x="651611" y="786587"/>
                  </a:lnTo>
                  <a:lnTo>
                    <a:pt x="823137" y="993305"/>
                  </a:lnTo>
                  <a:lnTo>
                    <a:pt x="912837" y="1099756"/>
                  </a:lnTo>
                  <a:lnTo>
                    <a:pt x="1004912" y="1207490"/>
                  </a:lnTo>
                  <a:lnTo>
                    <a:pt x="1099185" y="1315935"/>
                  </a:lnTo>
                  <a:lnTo>
                    <a:pt x="1195476" y="1424508"/>
                  </a:lnTo>
                  <a:lnTo>
                    <a:pt x="1293596" y="1532636"/>
                  </a:lnTo>
                  <a:lnTo>
                    <a:pt x="1393367" y="1639735"/>
                  </a:lnTo>
                  <a:lnTo>
                    <a:pt x="1494599" y="1745246"/>
                  </a:lnTo>
                  <a:lnTo>
                    <a:pt x="1597126" y="1848561"/>
                  </a:lnTo>
                  <a:lnTo>
                    <a:pt x="1700771" y="1949145"/>
                  </a:lnTo>
                  <a:lnTo>
                    <a:pt x="1805330" y="2046376"/>
                  </a:lnTo>
                  <a:lnTo>
                    <a:pt x="1910651" y="2139721"/>
                  </a:lnTo>
                  <a:lnTo>
                    <a:pt x="1963635" y="2184831"/>
                  </a:lnTo>
                  <a:lnTo>
                    <a:pt x="2016658" y="2228659"/>
                  </a:lnTo>
                  <a:lnTo>
                    <a:pt x="2069769" y="2271229"/>
                  </a:lnTo>
                  <a:lnTo>
                    <a:pt x="2122970" y="2312466"/>
                  </a:lnTo>
                  <a:lnTo>
                    <a:pt x="2176233" y="2352294"/>
                  </a:lnTo>
                  <a:lnTo>
                    <a:pt x="2229523" y="2390635"/>
                  </a:lnTo>
                  <a:lnTo>
                    <a:pt x="2282837" y="2427427"/>
                  </a:lnTo>
                  <a:lnTo>
                    <a:pt x="2336139" y="2462593"/>
                  </a:lnTo>
                  <a:lnTo>
                    <a:pt x="2389428" y="2496070"/>
                  </a:lnTo>
                  <a:lnTo>
                    <a:pt x="2442667" y="2527757"/>
                  </a:lnTo>
                  <a:lnTo>
                    <a:pt x="2495829" y="2557614"/>
                  </a:lnTo>
                  <a:lnTo>
                    <a:pt x="2548915" y="2585554"/>
                  </a:lnTo>
                  <a:lnTo>
                    <a:pt x="2601899" y="2611488"/>
                  </a:lnTo>
                  <a:lnTo>
                    <a:pt x="2654757" y="2635377"/>
                  </a:lnTo>
                  <a:lnTo>
                    <a:pt x="2707462" y="2657106"/>
                  </a:lnTo>
                  <a:lnTo>
                    <a:pt x="2760542" y="2676817"/>
                  </a:lnTo>
                  <a:lnTo>
                    <a:pt x="2812364" y="2693860"/>
                  </a:lnTo>
                  <a:lnTo>
                    <a:pt x="2864523" y="2708732"/>
                  </a:lnTo>
                  <a:lnTo>
                    <a:pt x="2917240" y="2721381"/>
                  </a:lnTo>
                  <a:lnTo>
                    <a:pt x="2971203" y="2732024"/>
                  </a:lnTo>
                  <a:lnTo>
                    <a:pt x="3026346" y="2740736"/>
                  </a:lnTo>
                  <a:lnTo>
                    <a:pt x="3082607" y="2747568"/>
                  </a:lnTo>
                  <a:lnTo>
                    <a:pt x="3139948" y="2752572"/>
                  </a:lnTo>
                  <a:lnTo>
                    <a:pt x="3198304" y="2755798"/>
                  </a:lnTo>
                  <a:lnTo>
                    <a:pt x="3257638" y="2757322"/>
                  </a:lnTo>
                  <a:lnTo>
                    <a:pt x="3317900" y="2757182"/>
                  </a:lnTo>
                  <a:lnTo>
                    <a:pt x="3379025" y="2755455"/>
                  </a:lnTo>
                  <a:lnTo>
                    <a:pt x="3440963" y="2752166"/>
                  </a:lnTo>
                  <a:lnTo>
                    <a:pt x="3503676" y="2747391"/>
                  </a:lnTo>
                  <a:lnTo>
                    <a:pt x="3567112" y="2741180"/>
                  </a:lnTo>
                  <a:lnTo>
                    <a:pt x="3631222" y="2733586"/>
                  </a:lnTo>
                  <a:lnTo>
                    <a:pt x="3695941" y="2724658"/>
                  </a:lnTo>
                  <a:lnTo>
                    <a:pt x="3730660" y="2719235"/>
                  </a:lnTo>
                  <a:lnTo>
                    <a:pt x="3258616" y="2719235"/>
                  </a:lnTo>
                  <a:lnTo>
                    <a:pt x="3200412" y="2717761"/>
                  </a:lnTo>
                  <a:lnTo>
                    <a:pt x="3143250" y="2714612"/>
                  </a:lnTo>
                  <a:lnTo>
                    <a:pt x="3087192" y="2709748"/>
                  </a:lnTo>
                  <a:lnTo>
                    <a:pt x="3032277" y="2703106"/>
                  </a:lnTo>
                  <a:lnTo>
                    <a:pt x="2978569" y="2694647"/>
                  </a:lnTo>
                  <a:lnTo>
                    <a:pt x="2926118" y="2684322"/>
                  </a:lnTo>
                  <a:lnTo>
                    <a:pt x="2874962" y="2672092"/>
                  </a:lnTo>
                  <a:lnTo>
                    <a:pt x="2824264" y="2657678"/>
                  </a:lnTo>
                  <a:lnTo>
                    <a:pt x="2773273" y="2640914"/>
                  </a:lnTo>
                  <a:lnTo>
                    <a:pt x="2721978" y="2621889"/>
                  </a:lnTo>
                  <a:lnTo>
                    <a:pt x="2670429" y="2600655"/>
                  </a:lnTo>
                  <a:lnTo>
                    <a:pt x="2618651" y="2577274"/>
                  </a:lnTo>
                  <a:lnTo>
                    <a:pt x="2566657" y="2551836"/>
                  </a:lnTo>
                  <a:lnTo>
                    <a:pt x="2514485" y="2524391"/>
                  </a:lnTo>
                  <a:lnTo>
                    <a:pt x="2462149" y="2495029"/>
                  </a:lnTo>
                  <a:lnTo>
                    <a:pt x="2409685" y="2463800"/>
                  </a:lnTo>
                  <a:lnTo>
                    <a:pt x="2357120" y="2430792"/>
                  </a:lnTo>
                  <a:lnTo>
                    <a:pt x="2304478" y="2396070"/>
                  </a:lnTo>
                  <a:lnTo>
                    <a:pt x="2251773" y="2359710"/>
                  </a:lnTo>
                  <a:lnTo>
                    <a:pt x="2199043" y="2321775"/>
                  </a:lnTo>
                  <a:lnTo>
                    <a:pt x="2146312" y="2282355"/>
                  </a:lnTo>
                  <a:lnTo>
                    <a:pt x="2093607" y="2241499"/>
                  </a:lnTo>
                  <a:lnTo>
                    <a:pt x="2040928" y="2199297"/>
                  </a:lnTo>
                  <a:lnTo>
                    <a:pt x="1988337" y="2155812"/>
                  </a:lnTo>
                  <a:lnTo>
                    <a:pt x="1935924" y="2111209"/>
                  </a:lnTo>
                  <a:lnTo>
                    <a:pt x="1831276" y="2018487"/>
                  </a:lnTo>
                  <a:lnTo>
                    <a:pt x="1727301" y="1921802"/>
                  </a:lnTo>
                  <a:lnTo>
                    <a:pt x="1624177" y="1821726"/>
                  </a:lnTo>
                  <a:lnTo>
                    <a:pt x="1522095" y="1718856"/>
                  </a:lnTo>
                  <a:lnTo>
                    <a:pt x="1421244" y="1613763"/>
                  </a:lnTo>
                  <a:lnTo>
                    <a:pt x="1321816" y="1507032"/>
                  </a:lnTo>
                  <a:lnTo>
                    <a:pt x="1223987" y="1399222"/>
                  </a:lnTo>
                  <a:lnTo>
                    <a:pt x="1127937" y="1290942"/>
                  </a:lnTo>
                  <a:lnTo>
                    <a:pt x="1033881" y="1182738"/>
                  </a:lnTo>
                  <a:lnTo>
                    <a:pt x="941971" y="1075207"/>
                  </a:lnTo>
                  <a:lnTo>
                    <a:pt x="852411" y="968921"/>
                  </a:lnTo>
                  <a:lnTo>
                    <a:pt x="681050" y="762393"/>
                  </a:lnTo>
                  <a:lnTo>
                    <a:pt x="374497" y="389661"/>
                  </a:lnTo>
                  <a:lnTo>
                    <a:pt x="306438" y="308216"/>
                  </a:lnTo>
                  <a:lnTo>
                    <a:pt x="273812" y="269646"/>
                  </a:lnTo>
                  <a:lnTo>
                    <a:pt x="242163" y="232613"/>
                  </a:lnTo>
                  <a:lnTo>
                    <a:pt x="211505" y="197167"/>
                  </a:lnTo>
                  <a:lnTo>
                    <a:pt x="181838" y="163410"/>
                  </a:lnTo>
                  <a:lnTo>
                    <a:pt x="153212" y="131381"/>
                  </a:lnTo>
                  <a:lnTo>
                    <a:pt x="125628" y="101155"/>
                  </a:lnTo>
                  <a:lnTo>
                    <a:pt x="99098" y="72809"/>
                  </a:lnTo>
                  <a:lnTo>
                    <a:pt x="49301" y="21996"/>
                  </a:lnTo>
                  <a:lnTo>
                    <a:pt x="26390" y="0"/>
                  </a:lnTo>
                  <a:close/>
                </a:path>
                <a:path w="6577965" h="2757804">
                  <a:moveTo>
                    <a:pt x="6462876" y="1748580"/>
                  </a:moveTo>
                  <a:lnTo>
                    <a:pt x="6402311" y="1768957"/>
                  </a:lnTo>
                  <a:lnTo>
                    <a:pt x="6362865" y="1783143"/>
                  </a:lnTo>
                  <a:lnTo>
                    <a:pt x="6278994" y="1814550"/>
                  </a:lnTo>
                  <a:lnTo>
                    <a:pt x="6188786" y="1849678"/>
                  </a:lnTo>
                  <a:lnTo>
                    <a:pt x="5414416" y="2164321"/>
                  </a:lnTo>
                  <a:lnTo>
                    <a:pt x="5159603" y="2263787"/>
                  </a:lnTo>
                  <a:lnTo>
                    <a:pt x="5028679" y="2313025"/>
                  </a:lnTo>
                  <a:lnTo>
                    <a:pt x="4895977" y="2361349"/>
                  </a:lnTo>
                  <a:lnTo>
                    <a:pt x="4761915" y="2408377"/>
                  </a:lnTo>
                  <a:lnTo>
                    <a:pt x="4626902" y="2453665"/>
                  </a:lnTo>
                  <a:lnTo>
                    <a:pt x="4491367" y="2496794"/>
                  </a:lnTo>
                  <a:lnTo>
                    <a:pt x="4355744" y="2537345"/>
                  </a:lnTo>
                  <a:lnTo>
                    <a:pt x="4220425" y="2574912"/>
                  </a:lnTo>
                  <a:lnTo>
                    <a:pt x="4085869" y="2609062"/>
                  </a:lnTo>
                  <a:lnTo>
                    <a:pt x="3952341" y="2639428"/>
                  </a:lnTo>
                  <a:lnTo>
                    <a:pt x="3886212" y="2653017"/>
                  </a:lnTo>
                  <a:lnTo>
                    <a:pt x="3820528" y="2665501"/>
                  </a:lnTo>
                  <a:lnTo>
                    <a:pt x="3755351" y="2676817"/>
                  </a:lnTo>
                  <a:lnTo>
                    <a:pt x="3690734" y="2686926"/>
                  </a:lnTo>
                  <a:lnTo>
                    <a:pt x="3626739" y="2695752"/>
                  </a:lnTo>
                  <a:lnTo>
                    <a:pt x="3563404" y="2703271"/>
                  </a:lnTo>
                  <a:lnTo>
                    <a:pt x="3500780" y="2709405"/>
                  </a:lnTo>
                  <a:lnTo>
                    <a:pt x="3438944" y="2714117"/>
                  </a:lnTo>
                  <a:lnTo>
                    <a:pt x="3377933" y="2717368"/>
                  </a:lnTo>
                  <a:lnTo>
                    <a:pt x="3317811" y="2719082"/>
                  </a:lnTo>
                  <a:lnTo>
                    <a:pt x="3258616" y="2719235"/>
                  </a:lnTo>
                  <a:lnTo>
                    <a:pt x="3730660" y="2719235"/>
                  </a:lnTo>
                  <a:lnTo>
                    <a:pt x="3826677" y="2703106"/>
                  </a:lnTo>
                  <a:lnTo>
                    <a:pt x="3893324" y="2690444"/>
                  </a:lnTo>
                  <a:lnTo>
                    <a:pt x="3959641" y="2676817"/>
                  </a:lnTo>
                  <a:lnTo>
                    <a:pt x="4094314" y="2646222"/>
                  </a:lnTo>
                  <a:lnTo>
                    <a:pt x="4229798" y="2611843"/>
                  </a:lnTo>
                  <a:lnTo>
                    <a:pt x="4365929" y="2574061"/>
                  </a:lnTo>
                  <a:lnTo>
                    <a:pt x="4502289" y="2533294"/>
                  </a:lnTo>
                  <a:lnTo>
                    <a:pt x="4638459" y="2489962"/>
                  </a:lnTo>
                  <a:lnTo>
                    <a:pt x="4774031" y="2444496"/>
                  </a:lnTo>
                  <a:lnTo>
                    <a:pt x="4908588" y="2397302"/>
                  </a:lnTo>
                  <a:lnTo>
                    <a:pt x="5041722" y="2348814"/>
                  </a:lnTo>
                  <a:lnTo>
                    <a:pt x="5173014" y="2299449"/>
                  </a:lnTo>
                  <a:lnTo>
                    <a:pt x="5428399" y="2199767"/>
                  </a:lnTo>
                  <a:lnTo>
                    <a:pt x="6202870" y="1885073"/>
                  </a:lnTo>
                  <a:lnTo>
                    <a:pt x="6292723" y="1850097"/>
                  </a:lnTo>
                  <a:lnTo>
                    <a:pt x="6376085" y="1818881"/>
                  </a:lnTo>
                  <a:lnTo>
                    <a:pt x="6415201" y="1804809"/>
                  </a:lnTo>
                  <a:lnTo>
                    <a:pt x="6452527" y="1791843"/>
                  </a:lnTo>
                  <a:lnTo>
                    <a:pt x="6473824" y="1785072"/>
                  </a:lnTo>
                  <a:lnTo>
                    <a:pt x="6462876" y="1748580"/>
                  </a:lnTo>
                  <a:close/>
                </a:path>
                <a:path w="6577965" h="2757804">
                  <a:moveTo>
                    <a:pt x="6567941" y="1742897"/>
                  </a:moveTo>
                  <a:lnTo>
                    <a:pt x="6480733" y="1742897"/>
                  </a:lnTo>
                  <a:lnTo>
                    <a:pt x="6492278" y="1779206"/>
                  </a:lnTo>
                  <a:lnTo>
                    <a:pt x="6473824" y="1785072"/>
                  </a:lnTo>
                  <a:lnTo>
                    <a:pt x="6484683" y="1821268"/>
                  </a:lnTo>
                  <a:lnTo>
                    <a:pt x="6567941" y="1742897"/>
                  </a:lnTo>
                  <a:close/>
                </a:path>
                <a:path w="6577965" h="2757804">
                  <a:moveTo>
                    <a:pt x="6480733" y="1742897"/>
                  </a:moveTo>
                  <a:lnTo>
                    <a:pt x="6462876" y="1748580"/>
                  </a:lnTo>
                  <a:lnTo>
                    <a:pt x="6473824" y="1785072"/>
                  </a:lnTo>
                  <a:lnTo>
                    <a:pt x="6492278" y="1779206"/>
                  </a:lnTo>
                  <a:lnTo>
                    <a:pt x="6480733" y="1742897"/>
                  </a:lnTo>
                  <a:close/>
                </a:path>
                <a:path w="6577965" h="2757804">
                  <a:moveTo>
                    <a:pt x="6451841" y="1711794"/>
                  </a:moveTo>
                  <a:lnTo>
                    <a:pt x="6462876" y="1748580"/>
                  </a:lnTo>
                  <a:lnTo>
                    <a:pt x="6480733" y="1742897"/>
                  </a:lnTo>
                  <a:lnTo>
                    <a:pt x="6567941" y="1742897"/>
                  </a:lnTo>
                  <a:lnTo>
                    <a:pt x="6577736" y="1733677"/>
                  </a:lnTo>
                  <a:lnTo>
                    <a:pt x="6451841" y="17117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16946" y="1352008"/>
            <a:ext cx="1257935" cy="980440"/>
            <a:chOff x="716946" y="1352008"/>
            <a:chExt cx="1257935" cy="980440"/>
          </a:xfrm>
        </p:grpSpPr>
        <p:sp>
          <p:nvSpPr>
            <p:cNvPr id="12" name="object 12"/>
            <p:cNvSpPr/>
            <p:nvPr/>
          </p:nvSpPr>
          <p:spPr>
            <a:xfrm>
              <a:off x="731235" y="1649769"/>
              <a:ext cx="990600" cy="563880"/>
            </a:xfrm>
            <a:custGeom>
              <a:avLst/>
              <a:gdLst/>
              <a:ahLst/>
              <a:cxnLst/>
              <a:rect l="l" t="t" r="r" b="b"/>
              <a:pathLst>
                <a:path w="990600" h="563880">
                  <a:moveTo>
                    <a:pt x="88104" y="0"/>
                  </a:moveTo>
                  <a:lnTo>
                    <a:pt x="990115" y="284655"/>
                  </a:lnTo>
                  <a:lnTo>
                    <a:pt x="902010" y="563840"/>
                  </a:lnTo>
                  <a:lnTo>
                    <a:pt x="0" y="279184"/>
                  </a:lnTo>
                  <a:lnTo>
                    <a:pt x="88104" y="0"/>
                  </a:lnTo>
                  <a:close/>
                </a:path>
              </a:pathLst>
            </a:custGeom>
            <a:ln w="285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7153" y="1975073"/>
              <a:ext cx="283845" cy="342900"/>
            </a:xfrm>
            <a:custGeom>
              <a:avLst/>
              <a:gdLst/>
              <a:ahLst/>
              <a:cxnLst/>
              <a:rect l="l" t="t" r="r" b="b"/>
              <a:pathLst>
                <a:path w="283844" h="342900">
                  <a:moveTo>
                    <a:pt x="175178" y="342496"/>
                  </a:moveTo>
                  <a:lnTo>
                    <a:pt x="0" y="98910"/>
                  </a:lnTo>
                  <a:lnTo>
                    <a:pt x="283263" y="0"/>
                  </a:lnTo>
                  <a:lnTo>
                    <a:pt x="175178" y="342496"/>
                  </a:lnTo>
                  <a:close/>
                </a:path>
              </a:pathLst>
            </a:custGeom>
            <a:ln w="285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06896" y="1366298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09" h="359410">
                  <a:moveTo>
                    <a:pt x="8249" y="125455"/>
                  </a:moveTo>
                  <a:lnTo>
                    <a:pt x="28733" y="81861"/>
                  </a:lnTo>
                  <a:lnTo>
                    <a:pt x="58906" y="46401"/>
                  </a:lnTo>
                  <a:lnTo>
                    <a:pt x="96620" y="20193"/>
                  </a:lnTo>
                  <a:lnTo>
                    <a:pt x="139729" y="4353"/>
                  </a:lnTo>
                  <a:lnTo>
                    <a:pt x="186085" y="0"/>
                  </a:lnTo>
                  <a:lnTo>
                    <a:pt x="233540" y="8249"/>
                  </a:lnTo>
                  <a:lnTo>
                    <a:pt x="277134" y="28733"/>
                  </a:lnTo>
                  <a:lnTo>
                    <a:pt x="312594" y="58906"/>
                  </a:lnTo>
                  <a:lnTo>
                    <a:pt x="338802" y="96620"/>
                  </a:lnTo>
                  <a:lnTo>
                    <a:pt x="354642" y="139729"/>
                  </a:lnTo>
                  <a:lnTo>
                    <a:pt x="358995" y="186085"/>
                  </a:lnTo>
                  <a:lnTo>
                    <a:pt x="350746" y="233540"/>
                  </a:lnTo>
                  <a:lnTo>
                    <a:pt x="330262" y="277134"/>
                  </a:lnTo>
                  <a:lnTo>
                    <a:pt x="300089" y="312594"/>
                  </a:lnTo>
                  <a:lnTo>
                    <a:pt x="262375" y="338802"/>
                  </a:lnTo>
                  <a:lnTo>
                    <a:pt x="219266" y="354642"/>
                  </a:lnTo>
                  <a:lnTo>
                    <a:pt x="172910" y="358995"/>
                  </a:lnTo>
                  <a:lnTo>
                    <a:pt x="125455" y="350746"/>
                  </a:lnTo>
                  <a:lnTo>
                    <a:pt x="81861" y="330262"/>
                  </a:lnTo>
                  <a:lnTo>
                    <a:pt x="46401" y="300089"/>
                  </a:lnTo>
                  <a:lnTo>
                    <a:pt x="20193" y="262375"/>
                  </a:lnTo>
                  <a:lnTo>
                    <a:pt x="4353" y="219266"/>
                  </a:lnTo>
                  <a:lnTo>
                    <a:pt x="0" y="172910"/>
                  </a:lnTo>
                  <a:lnTo>
                    <a:pt x="8249" y="125455"/>
                  </a:lnTo>
                  <a:close/>
                </a:path>
              </a:pathLst>
            </a:custGeom>
            <a:ln w="285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76167" y="1514422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8249" y="125455"/>
                  </a:moveTo>
                  <a:lnTo>
                    <a:pt x="28733" y="81861"/>
                  </a:lnTo>
                  <a:lnTo>
                    <a:pt x="58906" y="46401"/>
                  </a:lnTo>
                  <a:lnTo>
                    <a:pt x="96620" y="20193"/>
                  </a:lnTo>
                  <a:lnTo>
                    <a:pt x="139729" y="4353"/>
                  </a:lnTo>
                  <a:lnTo>
                    <a:pt x="186085" y="0"/>
                  </a:lnTo>
                  <a:lnTo>
                    <a:pt x="233540" y="8249"/>
                  </a:lnTo>
                  <a:lnTo>
                    <a:pt x="277134" y="28733"/>
                  </a:lnTo>
                  <a:lnTo>
                    <a:pt x="312594" y="58906"/>
                  </a:lnTo>
                  <a:lnTo>
                    <a:pt x="338802" y="96620"/>
                  </a:lnTo>
                  <a:lnTo>
                    <a:pt x="354642" y="139729"/>
                  </a:lnTo>
                  <a:lnTo>
                    <a:pt x="358995" y="186085"/>
                  </a:lnTo>
                  <a:lnTo>
                    <a:pt x="350746" y="233540"/>
                  </a:lnTo>
                  <a:lnTo>
                    <a:pt x="330262" y="277134"/>
                  </a:lnTo>
                  <a:lnTo>
                    <a:pt x="300089" y="312594"/>
                  </a:lnTo>
                  <a:lnTo>
                    <a:pt x="262375" y="338802"/>
                  </a:lnTo>
                  <a:lnTo>
                    <a:pt x="219266" y="354642"/>
                  </a:lnTo>
                  <a:lnTo>
                    <a:pt x="172910" y="358995"/>
                  </a:lnTo>
                  <a:lnTo>
                    <a:pt x="125455" y="350746"/>
                  </a:lnTo>
                  <a:lnTo>
                    <a:pt x="81861" y="330262"/>
                  </a:lnTo>
                  <a:lnTo>
                    <a:pt x="46401" y="300089"/>
                  </a:lnTo>
                  <a:lnTo>
                    <a:pt x="20193" y="262375"/>
                  </a:lnTo>
                  <a:lnTo>
                    <a:pt x="4353" y="219266"/>
                  </a:lnTo>
                  <a:lnTo>
                    <a:pt x="0" y="172910"/>
                  </a:lnTo>
                  <a:lnTo>
                    <a:pt x="8249" y="125455"/>
                  </a:lnTo>
                  <a:close/>
                </a:path>
              </a:pathLst>
            </a:custGeom>
            <a:ln w="285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965274" y="4118864"/>
            <a:ext cx="2512695" cy="6629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02565" marR="5080" indent="-190500">
              <a:lnSpc>
                <a:spcPts val="2500"/>
              </a:lnSpc>
              <a:spcBef>
                <a:spcPts val="200"/>
              </a:spcBef>
            </a:pPr>
            <a:r>
              <a:rPr sz="2100" dirty="0">
                <a:latin typeface="Calibri"/>
                <a:cs typeface="Calibri"/>
              </a:rPr>
              <a:t>All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pixels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change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when </a:t>
            </a:r>
            <a:r>
              <a:rPr sz="2100" dirty="0">
                <a:latin typeface="Calibri"/>
                <a:cs typeface="Calibri"/>
              </a:rPr>
              <a:t>the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camera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moves!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7" name="object 17"/>
          <p:cNvSpPr txBox="1"/>
          <p:nvPr/>
        </p:nvSpPr>
        <p:spPr>
          <a:xfrm>
            <a:off x="87994" y="6003035"/>
            <a:ext cx="1051560" cy="2755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635">
              <a:lnSpc>
                <a:spcPct val="105000"/>
              </a:lnSpc>
              <a:spcBef>
                <a:spcPts val="5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3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Nikita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is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 under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spc="-55" dirty="0"/>
              <a:t> </a:t>
            </a:r>
            <a:r>
              <a:rPr dirty="0"/>
              <a:t>does</a:t>
            </a:r>
            <a:r>
              <a:rPr spc="-50" dirty="0"/>
              <a:t> </a:t>
            </a:r>
            <a:r>
              <a:rPr dirty="0"/>
              <a:t>this</a:t>
            </a:r>
            <a:r>
              <a:rPr spc="-50" dirty="0"/>
              <a:t> </a:t>
            </a:r>
            <a:r>
              <a:rPr dirty="0"/>
              <a:t>look</a:t>
            </a:r>
            <a:r>
              <a:rPr spc="-55" dirty="0"/>
              <a:t> </a:t>
            </a:r>
            <a:r>
              <a:rPr spc="-10" dirty="0"/>
              <a:t>like?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76016" y="1048511"/>
            <a:ext cx="6236335" cy="5126990"/>
            <a:chOff x="3176016" y="1048511"/>
            <a:chExt cx="6236335" cy="51269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6016" y="1048511"/>
              <a:ext cx="6236208" cy="51267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64474" y="1607973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4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6A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64474" y="4685225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6A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64474" y="5191521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6A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4474" y="4178931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6A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64474" y="5697814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64474" y="3652894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64474" y="3146600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5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64474" y="2630434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4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64474" y="2119204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4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264474" y="1096745"/>
              <a:ext cx="438784" cy="429895"/>
            </a:xfrm>
            <a:custGeom>
              <a:avLst/>
              <a:gdLst/>
              <a:ahLst/>
              <a:cxnLst/>
              <a:rect l="l" t="t" r="r" b="b"/>
              <a:pathLst>
                <a:path w="438785" h="429894">
                  <a:moveTo>
                    <a:pt x="0" y="0"/>
                  </a:moveTo>
                  <a:lnTo>
                    <a:pt x="438591" y="0"/>
                  </a:lnTo>
                  <a:lnTo>
                    <a:pt x="438591" y="429515"/>
                  </a:lnTo>
                  <a:lnTo>
                    <a:pt x="0" y="429515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CC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1967" y="1133855"/>
            <a:ext cx="6608064" cy="485851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91967" y="1133855"/>
            <a:ext cx="6608064" cy="4858512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97809" y="1049482"/>
            <a:ext cx="7400290" cy="5140960"/>
            <a:chOff x="2397809" y="1049482"/>
            <a:chExt cx="7400290" cy="5140960"/>
          </a:xfrm>
        </p:grpSpPr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303" y="1045971"/>
            <a:ext cx="233870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28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38100" marR="304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41281" y="5836156"/>
            <a:ext cx="1771650" cy="96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ts val="3325"/>
              </a:lnSpc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42</a:t>
            </a:fld>
            <a:endParaRPr spc="-2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2397675" y="1032972"/>
            <a:ext cx="7400925" cy="5173980"/>
            <a:chOff x="2397675" y="1032972"/>
            <a:chExt cx="7400925" cy="5173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68" y="1133855"/>
              <a:ext cx="6608064" cy="4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2026" y="1045971"/>
            <a:ext cx="2381250" cy="3194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5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67945" marR="431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70"/>
              </a:spcBef>
            </a:pPr>
            <a:endParaRPr sz="2400">
              <a:latin typeface="Calibri"/>
              <a:cs typeface="Calibri"/>
            </a:endParaRPr>
          </a:p>
          <a:p>
            <a:pPr marL="25400" marR="41910">
              <a:lnSpc>
                <a:spcPct val="100400"/>
              </a:lnSpc>
              <a:spcBef>
                <a:spcPts val="5"/>
              </a:spcBef>
            </a:pPr>
            <a:r>
              <a:rPr sz="2400" dirty="0">
                <a:latin typeface="Calibri"/>
                <a:cs typeface="Calibri"/>
              </a:rPr>
              <a:t>Points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 examples;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labels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2241" y="2551924"/>
            <a:ext cx="1706880" cy="2063750"/>
            <a:chOff x="2402241" y="2551924"/>
            <a:chExt cx="1706880" cy="2063750"/>
          </a:xfrm>
        </p:grpSpPr>
        <p:sp>
          <p:nvSpPr>
            <p:cNvPr id="9" name="object 9"/>
            <p:cNvSpPr/>
            <p:nvPr/>
          </p:nvSpPr>
          <p:spPr>
            <a:xfrm>
              <a:off x="2402230" y="2551925"/>
              <a:ext cx="1706880" cy="814069"/>
            </a:xfrm>
            <a:custGeom>
              <a:avLst/>
              <a:gdLst/>
              <a:ahLst/>
              <a:cxnLst/>
              <a:rect l="l" t="t" r="r" b="b"/>
              <a:pathLst>
                <a:path w="1706879" h="814070">
                  <a:moveTo>
                    <a:pt x="1706778" y="246087"/>
                  </a:moveTo>
                  <a:lnTo>
                    <a:pt x="1581785" y="219481"/>
                  </a:lnTo>
                  <a:lnTo>
                    <a:pt x="1591348" y="256362"/>
                  </a:lnTo>
                  <a:lnTo>
                    <a:pt x="30746" y="661339"/>
                  </a:lnTo>
                  <a:lnTo>
                    <a:pt x="1276083" y="68821"/>
                  </a:lnTo>
                  <a:lnTo>
                    <a:pt x="1292440" y="103212"/>
                  </a:lnTo>
                  <a:lnTo>
                    <a:pt x="1352575" y="26225"/>
                  </a:lnTo>
                  <a:lnTo>
                    <a:pt x="1371104" y="2501"/>
                  </a:lnTo>
                  <a:lnTo>
                    <a:pt x="1243342" y="0"/>
                  </a:lnTo>
                  <a:lnTo>
                    <a:pt x="1259713" y="34417"/>
                  </a:lnTo>
                  <a:lnTo>
                    <a:pt x="0" y="633768"/>
                  </a:lnTo>
                  <a:lnTo>
                    <a:pt x="15049" y="665403"/>
                  </a:lnTo>
                  <a:lnTo>
                    <a:pt x="3403" y="668426"/>
                  </a:lnTo>
                  <a:lnTo>
                    <a:pt x="8191" y="686866"/>
                  </a:lnTo>
                  <a:lnTo>
                    <a:pt x="6108" y="705802"/>
                  </a:lnTo>
                  <a:lnTo>
                    <a:pt x="645464" y="776198"/>
                  </a:lnTo>
                  <a:lnTo>
                    <a:pt x="641299" y="814070"/>
                  </a:lnTo>
                  <a:lnTo>
                    <a:pt x="738149" y="778281"/>
                  </a:lnTo>
                  <a:lnTo>
                    <a:pt x="761174" y="769772"/>
                  </a:lnTo>
                  <a:lnTo>
                    <a:pt x="653808" y="700455"/>
                  </a:lnTo>
                  <a:lnTo>
                    <a:pt x="649643" y="738327"/>
                  </a:lnTo>
                  <a:lnTo>
                    <a:pt x="113296" y="679284"/>
                  </a:lnTo>
                  <a:lnTo>
                    <a:pt x="1600923" y="293243"/>
                  </a:lnTo>
                  <a:lnTo>
                    <a:pt x="1610499" y="330123"/>
                  </a:lnTo>
                  <a:lnTo>
                    <a:pt x="1700491" y="251574"/>
                  </a:lnTo>
                  <a:lnTo>
                    <a:pt x="1706778" y="246087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48445" y="3879684"/>
              <a:ext cx="885190" cy="735965"/>
            </a:xfrm>
            <a:custGeom>
              <a:avLst/>
              <a:gdLst/>
              <a:ahLst/>
              <a:cxnLst/>
              <a:rect l="l" t="t" r="r" b="b"/>
              <a:pathLst>
                <a:path w="885189" h="735964">
                  <a:moveTo>
                    <a:pt x="885063" y="576567"/>
                  </a:moveTo>
                  <a:lnTo>
                    <a:pt x="863917" y="539432"/>
                  </a:lnTo>
                  <a:lnTo>
                    <a:pt x="821855" y="465505"/>
                  </a:lnTo>
                  <a:lnTo>
                    <a:pt x="800658" y="497166"/>
                  </a:lnTo>
                  <a:lnTo>
                    <a:pt x="125717" y="45491"/>
                  </a:lnTo>
                  <a:lnTo>
                    <a:pt x="695642" y="102450"/>
                  </a:lnTo>
                  <a:lnTo>
                    <a:pt x="691845" y="140360"/>
                  </a:lnTo>
                  <a:lnTo>
                    <a:pt x="786371" y="104343"/>
                  </a:lnTo>
                  <a:lnTo>
                    <a:pt x="811263" y="94856"/>
                  </a:lnTo>
                  <a:lnTo>
                    <a:pt x="703211" y="26619"/>
                  </a:lnTo>
                  <a:lnTo>
                    <a:pt x="699427" y="64541"/>
                  </a:lnTo>
                  <a:lnTo>
                    <a:pt x="53708" y="0"/>
                  </a:lnTo>
                  <a:lnTo>
                    <a:pt x="51803" y="18973"/>
                  </a:lnTo>
                  <a:lnTo>
                    <a:pt x="45770" y="28003"/>
                  </a:lnTo>
                  <a:lnTo>
                    <a:pt x="30543" y="7569"/>
                  </a:lnTo>
                  <a:lnTo>
                    <a:pt x="0" y="30340"/>
                  </a:lnTo>
                  <a:lnTo>
                    <a:pt x="465797" y="655205"/>
                  </a:lnTo>
                  <a:lnTo>
                    <a:pt x="435267" y="677964"/>
                  </a:lnTo>
                  <a:lnTo>
                    <a:pt x="549389" y="735444"/>
                  </a:lnTo>
                  <a:lnTo>
                    <a:pt x="537768" y="670471"/>
                  </a:lnTo>
                  <a:lnTo>
                    <a:pt x="526897" y="609650"/>
                  </a:lnTo>
                  <a:lnTo>
                    <a:pt x="496354" y="632421"/>
                  </a:lnTo>
                  <a:lnTo>
                    <a:pt x="60375" y="47612"/>
                  </a:lnTo>
                  <a:lnTo>
                    <a:pt x="779475" y="528840"/>
                  </a:lnTo>
                  <a:lnTo>
                    <a:pt x="758291" y="560501"/>
                  </a:lnTo>
                  <a:lnTo>
                    <a:pt x="885063" y="57656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241281" y="5836156"/>
            <a:ext cx="1771650" cy="96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ts val="3325"/>
              </a:lnSpc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43</a:t>
            </a:fld>
            <a:endParaRPr spc="-2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2397675" y="1032972"/>
            <a:ext cx="7400925" cy="5173980"/>
            <a:chOff x="2397675" y="1032972"/>
            <a:chExt cx="7400925" cy="5173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68" y="1133855"/>
              <a:ext cx="6608064" cy="4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2026" y="1045971"/>
            <a:ext cx="2381250" cy="3194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5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67945" marR="431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70"/>
              </a:spcBef>
            </a:pPr>
            <a:endParaRPr sz="2400">
              <a:latin typeface="Calibri"/>
              <a:cs typeface="Calibri"/>
            </a:endParaRPr>
          </a:p>
          <a:p>
            <a:pPr marL="25400" marR="41910">
              <a:lnSpc>
                <a:spcPct val="100400"/>
              </a:lnSpc>
              <a:spcBef>
                <a:spcPts val="5"/>
              </a:spcBef>
            </a:pPr>
            <a:r>
              <a:rPr sz="2400" dirty="0">
                <a:latin typeface="Calibri"/>
                <a:cs typeface="Calibri"/>
              </a:rPr>
              <a:t>Points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 examples;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labels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02241" y="2551924"/>
            <a:ext cx="1706880" cy="2063750"/>
            <a:chOff x="2402241" y="2551924"/>
            <a:chExt cx="1706880" cy="2063750"/>
          </a:xfrm>
        </p:grpSpPr>
        <p:sp>
          <p:nvSpPr>
            <p:cNvPr id="9" name="object 9"/>
            <p:cNvSpPr/>
            <p:nvPr/>
          </p:nvSpPr>
          <p:spPr>
            <a:xfrm>
              <a:off x="2402230" y="2551925"/>
              <a:ext cx="1706880" cy="814069"/>
            </a:xfrm>
            <a:custGeom>
              <a:avLst/>
              <a:gdLst/>
              <a:ahLst/>
              <a:cxnLst/>
              <a:rect l="l" t="t" r="r" b="b"/>
              <a:pathLst>
                <a:path w="1706879" h="814070">
                  <a:moveTo>
                    <a:pt x="1706778" y="246087"/>
                  </a:moveTo>
                  <a:lnTo>
                    <a:pt x="1581785" y="219481"/>
                  </a:lnTo>
                  <a:lnTo>
                    <a:pt x="1591348" y="256362"/>
                  </a:lnTo>
                  <a:lnTo>
                    <a:pt x="30746" y="661339"/>
                  </a:lnTo>
                  <a:lnTo>
                    <a:pt x="1276083" y="68821"/>
                  </a:lnTo>
                  <a:lnTo>
                    <a:pt x="1292440" y="103212"/>
                  </a:lnTo>
                  <a:lnTo>
                    <a:pt x="1352575" y="26225"/>
                  </a:lnTo>
                  <a:lnTo>
                    <a:pt x="1371104" y="2501"/>
                  </a:lnTo>
                  <a:lnTo>
                    <a:pt x="1243342" y="0"/>
                  </a:lnTo>
                  <a:lnTo>
                    <a:pt x="1259713" y="34417"/>
                  </a:lnTo>
                  <a:lnTo>
                    <a:pt x="0" y="633768"/>
                  </a:lnTo>
                  <a:lnTo>
                    <a:pt x="15049" y="665403"/>
                  </a:lnTo>
                  <a:lnTo>
                    <a:pt x="3403" y="668426"/>
                  </a:lnTo>
                  <a:lnTo>
                    <a:pt x="8191" y="686866"/>
                  </a:lnTo>
                  <a:lnTo>
                    <a:pt x="6108" y="705802"/>
                  </a:lnTo>
                  <a:lnTo>
                    <a:pt x="645464" y="776198"/>
                  </a:lnTo>
                  <a:lnTo>
                    <a:pt x="641299" y="814070"/>
                  </a:lnTo>
                  <a:lnTo>
                    <a:pt x="738149" y="778281"/>
                  </a:lnTo>
                  <a:lnTo>
                    <a:pt x="761174" y="769772"/>
                  </a:lnTo>
                  <a:lnTo>
                    <a:pt x="653808" y="700455"/>
                  </a:lnTo>
                  <a:lnTo>
                    <a:pt x="649643" y="738327"/>
                  </a:lnTo>
                  <a:lnTo>
                    <a:pt x="113296" y="679284"/>
                  </a:lnTo>
                  <a:lnTo>
                    <a:pt x="1600923" y="293243"/>
                  </a:lnTo>
                  <a:lnTo>
                    <a:pt x="1610499" y="330123"/>
                  </a:lnTo>
                  <a:lnTo>
                    <a:pt x="1700491" y="251574"/>
                  </a:lnTo>
                  <a:lnTo>
                    <a:pt x="1706778" y="246087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48445" y="3879684"/>
              <a:ext cx="885190" cy="735965"/>
            </a:xfrm>
            <a:custGeom>
              <a:avLst/>
              <a:gdLst/>
              <a:ahLst/>
              <a:cxnLst/>
              <a:rect l="l" t="t" r="r" b="b"/>
              <a:pathLst>
                <a:path w="885189" h="735964">
                  <a:moveTo>
                    <a:pt x="885063" y="576567"/>
                  </a:moveTo>
                  <a:lnTo>
                    <a:pt x="863917" y="539432"/>
                  </a:lnTo>
                  <a:lnTo>
                    <a:pt x="821855" y="465505"/>
                  </a:lnTo>
                  <a:lnTo>
                    <a:pt x="800658" y="497166"/>
                  </a:lnTo>
                  <a:lnTo>
                    <a:pt x="125717" y="45491"/>
                  </a:lnTo>
                  <a:lnTo>
                    <a:pt x="695642" y="102450"/>
                  </a:lnTo>
                  <a:lnTo>
                    <a:pt x="691845" y="140360"/>
                  </a:lnTo>
                  <a:lnTo>
                    <a:pt x="786371" y="104343"/>
                  </a:lnTo>
                  <a:lnTo>
                    <a:pt x="811263" y="94856"/>
                  </a:lnTo>
                  <a:lnTo>
                    <a:pt x="703211" y="26619"/>
                  </a:lnTo>
                  <a:lnTo>
                    <a:pt x="699427" y="64541"/>
                  </a:lnTo>
                  <a:lnTo>
                    <a:pt x="53708" y="0"/>
                  </a:lnTo>
                  <a:lnTo>
                    <a:pt x="51803" y="18973"/>
                  </a:lnTo>
                  <a:lnTo>
                    <a:pt x="45770" y="28003"/>
                  </a:lnTo>
                  <a:lnTo>
                    <a:pt x="30543" y="7569"/>
                  </a:lnTo>
                  <a:lnTo>
                    <a:pt x="0" y="30340"/>
                  </a:lnTo>
                  <a:lnTo>
                    <a:pt x="465797" y="655205"/>
                  </a:lnTo>
                  <a:lnTo>
                    <a:pt x="435267" y="677964"/>
                  </a:lnTo>
                  <a:lnTo>
                    <a:pt x="549389" y="735444"/>
                  </a:lnTo>
                  <a:lnTo>
                    <a:pt x="537768" y="670471"/>
                  </a:lnTo>
                  <a:lnTo>
                    <a:pt x="526897" y="609650"/>
                  </a:lnTo>
                  <a:lnTo>
                    <a:pt x="496354" y="632421"/>
                  </a:lnTo>
                  <a:lnTo>
                    <a:pt x="60375" y="47612"/>
                  </a:lnTo>
                  <a:lnTo>
                    <a:pt x="779475" y="528840"/>
                  </a:lnTo>
                  <a:lnTo>
                    <a:pt x="758291" y="560501"/>
                  </a:lnTo>
                  <a:lnTo>
                    <a:pt x="885063" y="57656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77703" y="4629404"/>
            <a:ext cx="229362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Background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point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would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4916" y="5242052"/>
            <a:ext cx="130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68400" y="4847842"/>
            <a:ext cx="259079" cy="557530"/>
          </a:xfrm>
          <a:custGeom>
            <a:avLst/>
            <a:gdLst/>
            <a:ahLst/>
            <a:cxnLst/>
            <a:rect l="l" t="t" r="r" b="b"/>
            <a:pathLst>
              <a:path w="259079" h="557529">
                <a:moveTo>
                  <a:pt x="0" y="0"/>
                </a:moveTo>
                <a:lnTo>
                  <a:pt x="258516" y="557249"/>
                </a:lnTo>
              </a:path>
            </a:pathLst>
          </a:custGeom>
          <a:ln w="2538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7703" y="5750413"/>
            <a:ext cx="1477010" cy="397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65"/>
              </a:lnSpc>
            </a:pPr>
            <a:r>
              <a:rPr sz="2400" dirty="0">
                <a:latin typeface="Calibri"/>
                <a:cs typeface="Calibri"/>
              </a:rPr>
              <a:t>be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assigned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41281" y="5836156"/>
            <a:ext cx="1771650" cy="96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ts val="3325"/>
              </a:lnSpc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2397675" y="1032972"/>
            <a:ext cx="7400925" cy="5173980"/>
            <a:chOff x="2397675" y="1032972"/>
            <a:chExt cx="7400925" cy="5173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68" y="1133855"/>
              <a:ext cx="6608064" cy="4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303" y="1045971"/>
            <a:ext cx="233870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28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38100" marR="304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726" y="3114547"/>
            <a:ext cx="2331720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Calibri"/>
                <a:cs typeface="Calibri"/>
              </a:rPr>
              <a:t>Points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 examples;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labels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402241" y="1245089"/>
            <a:ext cx="6480810" cy="4173220"/>
            <a:chOff x="2402241" y="1245089"/>
            <a:chExt cx="6480810" cy="4173220"/>
          </a:xfrm>
        </p:grpSpPr>
        <p:sp>
          <p:nvSpPr>
            <p:cNvPr id="10" name="object 10"/>
            <p:cNvSpPr/>
            <p:nvPr/>
          </p:nvSpPr>
          <p:spPr>
            <a:xfrm>
              <a:off x="2402230" y="2551925"/>
              <a:ext cx="1706880" cy="814069"/>
            </a:xfrm>
            <a:custGeom>
              <a:avLst/>
              <a:gdLst/>
              <a:ahLst/>
              <a:cxnLst/>
              <a:rect l="l" t="t" r="r" b="b"/>
              <a:pathLst>
                <a:path w="1706879" h="814070">
                  <a:moveTo>
                    <a:pt x="1706778" y="246087"/>
                  </a:moveTo>
                  <a:lnTo>
                    <a:pt x="1581785" y="219481"/>
                  </a:lnTo>
                  <a:lnTo>
                    <a:pt x="1591348" y="256362"/>
                  </a:lnTo>
                  <a:lnTo>
                    <a:pt x="30746" y="661339"/>
                  </a:lnTo>
                  <a:lnTo>
                    <a:pt x="1276083" y="68821"/>
                  </a:lnTo>
                  <a:lnTo>
                    <a:pt x="1292440" y="103212"/>
                  </a:lnTo>
                  <a:lnTo>
                    <a:pt x="1352575" y="26225"/>
                  </a:lnTo>
                  <a:lnTo>
                    <a:pt x="1371104" y="2501"/>
                  </a:lnTo>
                  <a:lnTo>
                    <a:pt x="1243342" y="0"/>
                  </a:lnTo>
                  <a:lnTo>
                    <a:pt x="1259713" y="34417"/>
                  </a:lnTo>
                  <a:lnTo>
                    <a:pt x="0" y="633768"/>
                  </a:lnTo>
                  <a:lnTo>
                    <a:pt x="15049" y="665403"/>
                  </a:lnTo>
                  <a:lnTo>
                    <a:pt x="3403" y="668426"/>
                  </a:lnTo>
                  <a:lnTo>
                    <a:pt x="8191" y="686866"/>
                  </a:lnTo>
                  <a:lnTo>
                    <a:pt x="6108" y="705802"/>
                  </a:lnTo>
                  <a:lnTo>
                    <a:pt x="645464" y="776198"/>
                  </a:lnTo>
                  <a:lnTo>
                    <a:pt x="641299" y="814070"/>
                  </a:lnTo>
                  <a:lnTo>
                    <a:pt x="738149" y="778281"/>
                  </a:lnTo>
                  <a:lnTo>
                    <a:pt x="761174" y="769772"/>
                  </a:lnTo>
                  <a:lnTo>
                    <a:pt x="653808" y="700455"/>
                  </a:lnTo>
                  <a:lnTo>
                    <a:pt x="649643" y="738327"/>
                  </a:lnTo>
                  <a:lnTo>
                    <a:pt x="113296" y="679284"/>
                  </a:lnTo>
                  <a:lnTo>
                    <a:pt x="1600923" y="293243"/>
                  </a:lnTo>
                  <a:lnTo>
                    <a:pt x="1610499" y="330123"/>
                  </a:lnTo>
                  <a:lnTo>
                    <a:pt x="1700491" y="251574"/>
                  </a:lnTo>
                  <a:lnTo>
                    <a:pt x="1706778" y="246087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48445" y="3879684"/>
              <a:ext cx="885190" cy="735965"/>
            </a:xfrm>
            <a:custGeom>
              <a:avLst/>
              <a:gdLst/>
              <a:ahLst/>
              <a:cxnLst/>
              <a:rect l="l" t="t" r="r" b="b"/>
              <a:pathLst>
                <a:path w="885189" h="735964">
                  <a:moveTo>
                    <a:pt x="885063" y="576567"/>
                  </a:moveTo>
                  <a:lnTo>
                    <a:pt x="863917" y="539432"/>
                  </a:lnTo>
                  <a:lnTo>
                    <a:pt x="821855" y="465505"/>
                  </a:lnTo>
                  <a:lnTo>
                    <a:pt x="800658" y="497166"/>
                  </a:lnTo>
                  <a:lnTo>
                    <a:pt x="125717" y="45491"/>
                  </a:lnTo>
                  <a:lnTo>
                    <a:pt x="695642" y="102450"/>
                  </a:lnTo>
                  <a:lnTo>
                    <a:pt x="691845" y="140360"/>
                  </a:lnTo>
                  <a:lnTo>
                    <a:pt x="786371" y="104343"/>
                  </a:lnTo>
                  <a:lnTo>
                    <a:pt x="811263" y="94856"/>
                  </a:lnTo>
                  <a:lnTo>
                    <a:pt x="703211" y="26619"/>
                  </a:lnTo>
                  <a:lnTo>
                    <a:pt x="699427" y="64541"/>
                  </a:lnTo>
                  <a:lnTo>
                    <a:pt x="53708" y="0"/>
                  </a:lnTo>
                  <a:lnTo>
                    <a:pt x="51803" y="18973"/>
                  </a:lnTo>
                  <a:lnTo>
                    <a:pt x="45770" y="28003"/>
                  </a:lnTo>
                  <a:lnTo>
                    <a:pt x="30543" y="7569"/>
                  </a:lnTo>
                  <a:lnTo>
                    <a:pt x="0" y="30340"/>
                  </a:lnTo>
                  <a:lnTo>
                    <a:pt x="465797" y="655205"/>
                  </a:lnTo>
                  <a:lnTo>
                    <a:pt x="435267" y="677964"/>
                  </a:lnTo>
                  <a:lnTo>
                    <a:pt x="549389" y="735444"/>
                  </a:lnTo>
                  <a:lnTo>
                    <a:pt x="537768" y="670471"/>
                  </a:lnTo>
                  <a:lnTo>
                    <a:pt x="526897" y="609650"/>
                  </a:lnTo>
                  <a:lnTo>
                    <a:pt x="496354" y="632421"/>
                  </a:lnTo>
                  <a:lnTo>
                    <a:pt x="60375" y="47612"/>
                  </a:lnTo>
                  <a:lnTo>
                    <a:pt x="779475" y="528840"/>
                  </a:lnTo>
                  <a:lnTo>
                    <a:pt x="758291" y="560501"/>
                  </a:lnTo>
                  <a:lnTo>
                    <a:pt x="885063" y="57656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68400" y="4847842"/>
              <a:ext cx="259079" cy="557530"/>
            </a:xfrm>
            <a:custGeom>
              <a:avLst/>
              <a:gdLst/>
              <a:ahLst/>
              <a:cxnLst/>
              <a:rect l="l" t="t" r="r" b="b"/>
              <a:pathLst>
                <a:path w="259079" h="557529">
                  <a:moveTo>
                    <a:pt x="0" y="0"/>
                  </a:moveTo>
                  <a:lnTo>
                    <a:pt x="258516" y="557249"/>
                  </a:lnTo>
                </a:path>
              </a:pathLst>
            </a:custGeom>
            <a:ln w="2538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10117" y="3721164"/>
              <a:ext cx="856615" cy="938530"/>
            </a:xfrm>
            <a:custGeom>
              <a:avLst/>
              <a:gdLst/>
              <a:ahLst/>
              <a:cxnLst/>
              <a:rect l="l" t="t" r="r" b="b"/>
              <a:pathLst>
                <a:path w="856615" h="938529">
                  <a:moveTo>
                    <a:pt x="856091" y="938115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23009" y="3472527"/>
              <a:ext cx="798830" cy="240665"/>
            </a:xfrm>
            <a:custGeom>
              <a:avLst/>
              <a:gdLst/>
              <a:ahLst/>
              <a:cxnLst/>
              <a:rect l="l" t="t" r="r" b="b"/>
              <a:pathLst>
                <a:path w="798829" h="240664">
                  <a:moveTo>
                    <a:pt x="798246" y="240297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99766" y="3150212"/>
              <a:ext cx="231775" cy="322580"/>
            </a:xfrm>
            <a:custGeom>
              <a:avLst/>
              <a:gdLst/>
              <a:ahLst/>
              <a:cxnLst/>
              <a:rect l="l" t="t" r="r" b="b"/>
              <a:pathLst>
                <a:path w="231775" h="322579">
                  <a:moveTo>
                    <a:pt x="231376" y="32219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14832" y="2197770"/>
              <a:ext cx="184785" cy="988694"/>
            </a:xfrm>
            <a:custGeom>
              <a:avLst/>
              <a:gdLst/>
              <a:ahLst/>
              <a:cxnLst/>
              <a:rect l="l" t="t" r="r" b="b"/>
              <a:pathLst>
                <a:path w="184784" h="988694">
                  <a:moveTo>
                    <a:pt x="184619" y="0"/>
                  </a:moveTo>
                  <a:lnTo>
                    <a:pt x="0" y="988397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26314" y="1504143"/>
              <a:ext cx="178435" cy="766445"/>
            </a:xfrm>
            <a:custGeom>
              <a:avLst/>
              <a:gdLst/>
              <a:ahLst/>
              <a:cxnLst/>
              <a:rect l="l" t="t" r="r" b="b"/>
              <a:pathLst>
                <a:path w="178434" h="766444">
                  <a:moveTo>
                    <a:pt x="0" y="0"/>
                  </a:moveTo>
                  <a:lnTo>
                    <a:pt x="178181" y="76628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54228" y="1261465"/>
              <a:ext cx="178435" cy="257810"/>
            </a:xfrm>
            <a:custGeom>
              <a:avLst/>
              <a:gdLst/>
              <a:ahLst/>
              <a:cxnLst/>
              <a:rect l="l" t="t" r="r" b="b"/>
              <a:pathLst>
                <a:path w="178434" h="257809">
                  <a:moveTo>
                    <a:pt x="0" y="0"/>
                  </a:moveTo>
                  <a:lnTo>
                    <a:pt x="178181" y="25733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478204" y="1499108"/>
            <a:ext cx="2578100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Decision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two </a:t>
            </a:r>
            <a:r>
              <a:rPr sz="2400" spc="-10" dirty="0">
                <a:latin typeface="Calibri"/>
                <a:cs typeface="Calibri"/>
              </a:rPr>
              <a:t>classification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regions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7703" y="4643989"/>
            <a:ext cx="2293620" cy="150431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65"/>
              </a:spcBef>
            </a:pPr>
            <a:r>
              <a:rPr sz="2400" dirty="0">
                <a:latin typeface="Calibri"/>
                <a:cs typeface="Calibri"/>
              </a:rPr>
              <a:t>Background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point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would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assigned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84916" y="5252990"/>
            <a:ext cx="130810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0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41281" y="5836156"/>
            <a:ext cx="1771650" cy="96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ts val="3325"/>
              </a:lnSpc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2397675" y="1032972"/>
            <a:ext cx="7400925" cy="5173980"/>
            <a:chOff x="2397675" y="1032972"/>
            <a:chExt cx="7400925" cy="5173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68" y="1133855"/>
              <a:ext cx="6608064" cy="4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2303" y="1045971"/>
            <a:ext cx="233870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28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38100" marR="304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4726" y="3114547"/>
            <a:ext cx="2331720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Calibri"/>
                <a:cs typeface="Calibri"/>
              </a:rPr>
              <a:t>Points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 examples;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labels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402241" y="1245089"/>
            <a:ext cx="6480810" cy="4173220"/>
            <a:chOff x="2402241" y="1245089"/>
            <a:chExt cx="6480810" cy="4173220"/>
          </a:xfrm>
        </p:grpSpPr>
        <p:sp>
          <p:nvSpPr>
            <p:cNvPr id="10" name="object 10"/>
            <p:cNvSpPr/>
            <p:nvPr/>
          </p:nvSpPr>
          <p:spPr>
            <a:xfrm>
              <a:off x="2402230" y="2551925"/>
              <a:ext cx="1706880" cy="814069"/>
            </a:xfrm>
            <a:custGeom>
              <a:avLst/>
              <a:gdLst/>
              <a:ahLst/>
              <a:cxnLst/>
              <a:rect l="l" t="t" r="r" b="b"/>
              <a:pathLst>
                <a:path w="1706879" h="814070">
                  <a:moveTo>
                    <a:pt x="1706778" y="246087"/>
                  </a:moveTo>
                  <a:lnTo>
                    <a:pt x="1581785" y="219481"/>
                  </a:lnTo>
                  <a:lnTo>
                    <a:pt x="1591348" y="256362"/>
                  </a:lnTo>
                  <a:lnTo>
                    <a:pt x="30746" y="661339"/>
                  </a:lnTo>
                  <a:lnTo>
                    <a:pt x="1276083" y="68821"/>
                  </a:lnTo>
                  <a:lnTo>
                    <a:pt x="1292440" y="103212"/>
                  </a:lnTo>
                  <a:lnTo>
                    <a:pt x="1352575" y="26225"/>
                  </a:lnTo>
                  <a:lnTo>
                    <a:pt x="1371104" y="2501"/>
                  </a:lnTo>
                  <a:lnTo>
                    <a:pt x="1243342" y="0"/>
                  </a:lnTo>
                  <a:lnTo>
                    <a:pt x="1259713" y="34417"/>
                  </a:lnTo>
                  <a:lnTo>
                    <a:pt x="0" y="633768"/>
                  </a:lnTo>
                  <a:lnTo>
                    <a:pt x="15049" y="665403"/>
                  </a:lnTo>
                  <a:lnTo>
                    <a:pt x="3403" y="668426"/>
                  </a:lnTo>
                  <a:lnTo>
                    <a:pt x="8191" y="686866"/>
                  </a:lnTo>
                  <a:lnTo>
                    <a:pt x="6108" y="705802"/>
                  </a:lnTo>
                  <a:lnTo>
                    <a:pt x="645464" y="776198"/>
                  </a:lnTo>
                  <a:lnTo>
                    <a:pt x="641299" y="814070"/>
                  </a:lnTo>
                  <a:lnTo>
                    <a:pt x="738149" y="778281"/>
                  </a:lnTo>
                  <a:lnTo>
                    <a:pt x="761174" y="769772"/>
                  </a:lnTo>
                  <a:lnTo>
                    <a:pt x="653808" y="700455"/>
                  </a:lnTo>
                  <a:lnTo>
                    <a:pt x="649643" y="738327"/>
                  </a:lnTo>
                  <a:lnTo>
                    <a:pt x="113296" y="679284"/>
                  </a:lnTo>
                  <a:lnTo>
                    <a:pt x="1600923" y="293243"/>
                  </a:lnTo>
                  <a:lnTo>
                    <a:pt x="1610499" y="330123"/>
                  </a:lnTo>
                  <a:lnTo>
                    <a:pt x="1700491" y="251574"/>
                  </a:lnTo>
                  <a:lnTo>
                    <a:pt x="1706778" y="246087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48445" y="3879684"/>
              <a:ext cx="885190" cy="735965"/>
            </a:xfrm>
            <a:custGeom>
              <a:avLst/>
              <a:gdLst/>
              <a:ahLst/>
              <a:cxnLst/>
              <a:rect l="l" t="t" r="r" b="b"/>
              <a:pathLst>
                <a:path w="885189" h="735964">
                  <a:moveTo>
                    <a:pt x="885063" y="576567"/>
                  </a:moveTo>
                  <a:lnTo>
                    <a:pt x="863917" y="539432"/>
                  </a:lnTo>
                  <a:lnTo>
                    <a:pt x="821855" y="465505"/>
                  </a:lnTo>
                  <a:lnTo>
                    <a:pt x="800658" y="497166"/>
                  </a:lnTo>
                  <a:lnTo>
                    <a:pt x="125717" y="45491"/>
                  </a:lnTo>
                  <a:lnTo>
                    <a:pt x="695642" y="102450"/>
                  </a:lnTo>
                  <a:lnTo>
                    <a:pt x="691845" y="140360"/>
                  </a:lnTo>
                  <a:lnTo>
                    <a:pt x="786371" y="104343"/>
                  </a:lnTo>
                  <a:lnTo>
                    <a:pt x="811263" y="94856"/>
                  </a:lnTo>
                  <a:lnTo>
                    <a:pt x="703211" y="26619"/>
                  </a:lnTo>
                  <a:lnTo>
                    <a:pt x="699427" y="64541"/>
                  </a:lnTo>
                  <a:lnTo>
                    <a:pt x="53708" y="0"/>
                  </a:lnTo>
                  <a:lnTo>
                    <a:pt x="51803" y="18973"/>
                  </a:lnTo>
                  <a:lnTo>
                    <a:pt x="45770" y="28003"/>
                  </a:lnTo>
                  <a:lnTo>
                    <a:pt x="30543" y="7569"/>
                  </a:lnTo>
                  <a:lnTo>
                    <a:pt x="0" y="30340"/>
                  </a:lnTo>
                  <a:lnTo>
                    <a:pt x="465797" y="655205"/>
                  </a:lnTo>
                  <a:lnTo>
                    <a:pt x="435267" y="677964"/>
                  </a:lnTo>
                  <a:lnTo>
                    <a:pt x="549389" y="735444"/>
                  </a:lnTo>
                  <a:lnTo>
                    <a:pt x="537768" y="670471"/>
                  </a:lnTo>
                  <a:lnTo>
                    <a:pt x="526897" y="609650"/>
                  </a:lnTo>
                  <a:lnTo>
                    <a:pt x="496354" y="632421"/>
                  </a:lnTo>
                  <a:lnTo>
                    <a:pt x="60375" y="47612"/>
                  </a:lnTo>
                  <a:lnTo>
                    <a:pt x="779475" y="528840"/>
                  </a:lnTo>
                  <a:lnTo>
                    <a:pt x="758291" y="560501"/>
                  </a:lnTo>
                  <a:lnTo>
                    <a:pt x="885063" y="57656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68400" y="4847842"/>
              <a:ext cx="259079" cy="557530"/>
            </a:xfrm>
            <a:custGeom>
              <a:avLst/>
              <a:gdLst/>
              <a:ahLst/>
              <a:cxnLst/>
              <a:rect l="l" t="t" r="r" b="b"/>
              <a:pathLst>
                <a:path w="259079" h="557529">
                  <a:moveTo>
                    <a:pt x="0" y="0"/>
                  </a:moveTo>
                  <a:lnTo>
                    <a:pt x="258516" y="557249"/>
                  </a:lnTo>
                </a:path>
              </a:pathLst>
            </a:custGeom>
            <a:ln w="2538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010117" y="3721164"/>
              <a:ext cx="856615" cy="938530"/>
            </a:xfrm>
            <a:custGeom>
              <a:avLst/>
              <a:gdLst/>
              <a:ahLst/>
              <a:cxnLst/>
              <a:rect l="l" t="t" r="r" b="b"/>
              <a:pathLst>
                <a:path w="856615" h="938529">
                  <a:moveTo>
                    <a:pt x="856091" y="938115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23009" y="3472527"/>
              <a:ext cx="798830" cy="240665"/>
            </a:xfrm>
            <a:custGeom>
              <a:avLst/>
              <a:gdLst/>
              <a:ahLst/>
              <a:cxnLst/>
              <a:rect l="l" t="t" r="r" b="b"/>
              <a:pathLst>
                <a:path w="798829" h="240664">
                  <a:moveTo>
                    <a:pt x="798246" y="240297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99766" y="3150212"/>
              <a:ext cx="231775" cy="322580"/>
            </a:xfrm>
            <a:custGeom>
              <a:avLst/>
              <a:gdLst/>
              <a:ahLst/>
              <a:cxnLst/>
              <a:rect l="l" t="t" r="r" b="b"/>
              <a:pathLst>
                <a:path w="231775" h="322579">
                  <a:moveTo>
                    <a:pt x="231376" y="32219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14832" y="2197770"/>
              <a:ext cx="184785" cy="988694"/>
            </a:xfrm>
            <a:custGeom>
              <a:avLst/>
              <a:gdLst/>
              <a:ahLst/>
              <a:cxnLst/>
              <a:rect l="l" t="t" r="r" b="b"/>
              <a:pathLst>
                <a:path w="184784" h="988694">
                  <a:moveTo>
                    <a:pt x="184619" y="0"/>
                  </a:moveTo>
                  <a:lnTo>
                    <a:pt x="0" y="988397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26314" y="1504143"/>
              <a:ext cx="178435" cy="766445"/>
            </a:xfrm>
            <a:custGeom>
              <a:avLst/>
              <a:gdLst/>
              <a:ahLst/>
              <a:cxnLst/>
              <a:rect l="l" t="t" r="r" b="b"/>
              <a:pathLst>
                <a:path w="178434" h="766444">
                  <a:moveTo>
                    <a:pt x="0" y="0"/>
                  </a:moveTo>
                  <a:lnTo>
                    <a:pt x="178181" y="76628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54228" y="1261465"/>
              <a:ext cx="178435" cy="257810"/>
            </a:xfrm>
            <a:custGeom>
              <a:avLst/>
              <a:gdLst/>
              <a:ahLst/>
              <a:cxnLst/>
              <a:rect l="l" t="t" r="r" b="b"/>
              <a:pathLst>
                <a:path w="178434" h="257809">
                  <a:moveTo>
                    <a:pt x="0" y="0"/>
                  </a:moveTo>
                  <a:lnTo>
                    <a:pt x="178181" y="25733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957199" y="3498344"/>
              <a:ext cx="598805" cy="598805"/>
            </a:xfrm>
            <a:custGeom>
              <a:avLst/>
              <a:gdLst/>
              <a:ahLst/>
              <a:cxnLst/>
              <a:rect l="l" t="t" r="r" b="b"/>
              <a:pathLst>
                <a:path w="598804" h="598804">
                  <a:moveTo>
                    <a:pt x="0" y="299393"/>
                  </a:moveTo>
                  <a:lnTo>
                    <a:pt x="3918" y="250830"/>
                  </a:lnTo>
                  <a:lnTo>
                    <a:pt x="15263" y="204761"/>
                  </a:lnTo>
                  <a:lnTo>
                    <a:pt x="33417" y="161804"/>
                  </a:lnTo>
                  <a:lnTo>
                    <a:pt x="57765" y="122575"/>
                  </a:lnTo>
                  <a:lnTo>
                    <a:pt x="87690" y="87690"/>
                  </a:lnTo>
                  <a:lnTo>
                    <a:pt x="122575" y="57765"/>
                  </a:lnTo>
                  <a:lnTo>
                    <a:pt x="161804" y="33417"/>
                  </a:lnTo>
                  <a:lnTo>
                    <a:pt x="204761" y="15263"/>
                  </a:lnTo>
                  <a:lnTo>
                    <a:pt x="250830" y="3918"/>
                  </a:lnTo>
                  <a:lnTo>
                    <a:pt x="299393" y="0"/>
                  </a:lnTo>
                  <a:lnTo>
                    <a:pt x="347956" y="3918"/>
                  </a:lnTo>
                  <a:lnTo>
                    <a:pt x="394024" y="15263"/>
                  </a:lnTo>
                  <a:lnTo>
                    <a:pt x="436981" y="33417"/>
                  </a:lnTo>
                  <a:lnTo>
                    <a:pt x="476211" y="57765"/>
                  </a:lnTo>
                  <a:lnTo>
                    <a:pt x="511096" y="87690"/>
                  </a:lnTo>
                  <a:lnTo>
                    <a:pt x="541020" y="122575"/>
                  </a:lnTo>
                  <a:lnTo>
                    <a:pt x="565368" y="161804"/>
                  </a:lnTo>
                  <a:lnTo>
                    <a:pt x="583523" y="204761"/>
                  </a:lnTo>
                  <a:lnTo>
                    <a:pt x="594867" y="250830"/>
                  </a:lnTo>
                  <a:lnTo>
                    <a:pt x="598786" y="299393"/>
                  </a:lnTo>
                  <a:lnTo>
                    <a:pt x="594867" y="347956"/>
                  </a:lnTo>
                  <a:lnTo>
                    <a:pt x="583523" y="394024"/>
                  </a:lnTo>
                  <a:lnTo>
                    <a:pt x="565368" y="436981"/>
                  </a:lnTo>
                  <a:lnTo>
                    <a:pt x="541020" y="476211"/>
                  </a:lnTo>
                  <a:lnTo>
                    <a:pt x="511096" y="511096"/>
                  </a:lnTo>
                  <a:lnTo>
                    <a:pt x="476211" y="541020"/>
                  </a:lnTo>
                  <a:lnTo>
                    <a:pt x="436981" y="565368"/>
                  </a:lnTo>
                  <a:lnTo>
                    <a:pt x="394024" y="583523"/>
                  </a:lnTo>
                  <a:lnTo>
                    <a:pt x="347956" y="594867"/>
                  </a:lnTo>
                  <a:lnTo>
                    <a:pt x="299393" y="598786"/>
                  </a:lnTo>
                  <a:lnTo>
                    <a:pt x="250830" y="594867"/>
                  </a:lnTo>
                  <a:lnTo>
                    <a:pt x="204761" y="583523"/>
                  </a:lnTo>
                  <a:lnTo>
                    <a:pt x="161804" y="565368"/>
                  </a:lnTo>
                  <a:lnTo>
                    <a:pt x="122575" y="541020"/>
                  </a:lnTo>
                  <a:lnTo>
                    <a:pt x="87690" y="511096"/>
                  </a:lnTo>
                  <a:lnTo>
                    <a:pt x="57765" y="476211"/>
                  </a:lnTo>
                  <a:lnTo>
                    <a:pt x="33417" y="436981"/>
                  </a:lnTo>
                  <a:lnTo>
                    <a:pt x="15263" y="394024"/>
                  </a:lnTo>
                  <a:lnTo>
                    <a:pt x="3918" y="347956"/>
                  </a:lnTo>
                  <a:lnTo>
                    <a:pt x="0" y="299393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28398" y="3073472"/>
              <a:ext cx="1461135" cy="677545"/>
            </a:xfrm>
            <a:custGeom>
              <a:avLst/>
              <a:gdLst/>
              <a:ahLst/>
              <a:cxnLst/>
              <a:rect l="l" t="t" r="r" b="b"/>
              <a:pathLst>
                <a:path w="1461135" h="677545">
                  <a:moveTo>
                    <a:pt x="0" y="400856"/>
                  </a:moveTo>
                  <a:lnTo>
                    <a:pt x="5736" y="343218"/>
                  </a:lnTo>
                  <a:lnTo>
                    <a:pt x="31727" y="286987"/>
                  </a:lnTo>
                  <a:lnTo>
                    <a:pt x="76285" y="233110"/>
                  </a:lnTo>
                  <a:lnTo>
                    <a:pt x="105001" y="207350"/>
                  </a:lnTo>
                  <a:lnTo>
                    <a:pt x="137726" y="182535"/>
                  </a:lnTo>
                  <a:lnTo>
                    <a:pt x="174250" y="158783"/>
                  </a:lnTo>
                  <a:lnTo>
                    <a:pt x="214363" y="136213"/>
                  </a:lnTo>
                  <a:lnTo>
                    <a:pt x="257853" y="114943"/>
                  </a:lnTo>
                  <a:lnTo>
                    <a:pt x="304510" y="95091"/>
                  </a:lnTo>
                  <a:lnTo>
                    <a:pt x="354123" y="76777"/>
                  </a:lnTo>
                  <a:lnTo>
                    <a:pt x="406481" y="60118"/>
                  </a:lnTo>
                  <a:lnTo>
                    <a:pt x="461374" y="45234"/>
                  </a:lnTo>
                  <a:lnTo>
                    <a:pt x="518591" y="32243"/>
                  </a:lnTo>
                  <a:lnTo>
                    <a:pt x="577921" y="21263"/>
                  </a:lnTo>
                  <a:lnTo>
                    <a:pt x="639153" y="12414"/>
                  </a:lnTo>
                  <a:lnTo>
                    <a:pt x="702077" y="5813"/>
                  </a:lnTo>
                  <a:lnTo>
                    <a:pt x="765209" y="1655"/>
                  </a:lnTo>
                  <a:lnTo>
                    <a:pt x="827055" y="0"/>
                  </a:lnTo>
                  <a:lnTo>
                    <a:pt x="887388" y="766"/>
                  </a:lnTo>
                  <a:lnTo>
                    <a:pt x="945978" y="3873"/>
                  </a:lnTo>
                  <a:lnTo>
                    <a:pt x="1002600" y="9239"/>
                  </a:lnTo>
                  <a:lnTo>
                    <a:pt x="1057024" y="16784"/>
                  </a:lnTo>
                  <a:lnTo>
                    <a:pt x="1109023" y="26426"/>
                  </a:lnTo>
                  <a:lnTo>
                    <a:pt x="1158369" y="38083"/>
                  </a:lnTo>
                  <a:lnTo>
                    <a:pt x="1204835" y="51676"/>
                  </a:lnTo>
                  <a:lnTo>
                    <a:pt x="1248192" y="67122"/>
                  </a:lnTo>
                  <a:lnTo>
                    <a:pt x="1288213" y="84341"/>
                  </a:lnTo>
                  <a:lnTo>
                    <a:pt x="1324671" y="103251"/>
                  </a:lnTo>
                  <a:lnTo>
                    <a:pt x="1357336" y="123771"/>
                  </a:lnTo>
                  <a:lnTo>
                    <a:pt x="1410381" y="169318"/>
                  </a:lnTo>
                  <a:lnTo>
                    <a:pt x="1445525" y="220332"/>
                  </a:lnTo>
                  <a:lnTo>
                    <a:pt x="1460946" y="276164"/>
                  </a:lnTo>
                  <a:lnTo>
                    <a:pt x="1460715" y="305099"/>
                  </a:lnTo>
                  <a:lnTo>
                    <a:pt x="1444640" y="362152"/>
                  </a:lnTo>
                  <a:lnTo>
                    <a:pt x="1409155" y="417325"/>
                  </a:lnTo>
                  <a:lnTo>
                    <a:pt x="1355945" y="469669"/>
                  </a:lnTo>
                  <a:lnTo>
                    <a:pt x="1323219" y="494484"/>
                  </a:lnTo>
                  <a:lnTo>
                    <a:pt x="1286695" y="518236"/>
                  </a:lnTo>
                  <a:lnTo>
                    <a:pt x="1246582" y="540807"/>
                  </a:lnTo>
                  <a:lnTo>
                    <a:pt x="1203092" y="562077"/>
                  </a:lnTo>
                  <a:lnTo>
                    <a:pt x="1156435" y="581929"/>
                  </a:lnTo>
                  <a:lnTo>
                    <a:pt x="1106822" y="600243"/>
                  </a:lnTo>
                  <a:lnTo>
                    <a:pt x="1054464" y="616902"/>
                  </a:lnTo>
                  <a:lnTo>
                    <a:pt x="999571" y="631786"/>
                  </a:lnTo>
                  <a:lnTo>
                    <a:pt x="942354" y="644777"/>
                  </a:lnTo>
                  <a:lnTo>
                    <a:pt x="883024" y="655756"/>
                  </a:lnTo>
                  <a:lnTo>
                    <a:pt x="821792" y="664606"/>
                  </a:lnTo>
                  <a:lnTo>
                    <a:pt x="758869" y="671206"/>
                  </a:lnTo>
                  <a:lnTo>
                    <a:pt x="695736" y="675365"/>
                  </a:lnTo>
                  <a:lnTo>
                    <a:pt x="633890" y="677020"/>
                  </a:lnTo>
                  <a:lnTo>
                    <a:pt x="573558" y="676254"/>
                  </a:lnTo>
                  <a:lnTo>
                    <a:pt x="514967" y="673147"/>
                  </a:lnTo>
                  <a:lnTo>
                    <a:pt x="458346" y="667780"/>
                  </a:lnTo>
                  <a:lnTo>
                    <a:pt x="403922" y="660236"/>
                  </a:lnTo>
                  <a:lnTo>
                    <a:pt x="351922" y="650594"/>
                  </a:lnTo>
                  <a:lnTo>
                    <a:pt x="302576" y="638936"/>
                  </a:lnTo>
                  <a:lnTo>
                    <a:pt x="256110" y="625344"/>
                  </a:lnTo>
                  <a:lnTo>
                    <a:pt x="212753" y="609897"/>
                  </a:lnTo>
                  <a:lnTo>
                    <a:pt x="172732" y="592679"/>
                  </a:lnTo>
                  <a:lnTo>
                    <a:pt x="136275" y="573769"/>
                  </a:lnTo>
                  <a:lnTo>
                    <a:pt x="103609" y="553248"/>
                  </a:lnTo>
                  <a:lnTo>
                    <a:pt x="50565" y="507701"/>
                  </a:lnTo>
                  <a:lnTo>
                    <a:pt x="15421" y="456688"/>
                  </a:lnTo>
                  <a:lnTo>
                    <a:pt x="0" y="400856"/>
                  </a:lnTo>
                  <a:close/>
                </a:path>
              </a:pathLst>
            </a:custGeom>
            <a:ln w="32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25704" y="2847370"/>
              <a:ext cx="483234" cy="483234"/>
            </a:xfrm>
            <a:custGeom>
              <a:avLst/>
              <a:gdLst/>
              <a:ahLst/>
              <a:cxnLst/>
              <a:rect l="l" t="t" r="r" b="b"/>
              <a:pathLst>
                <a:path w="483235" h="483235">
                  <a:moveTo>
                    <a:pt x="0" y="241554"/>
                  </a:moveTo>
                  <a:lnTo>
                    <a:pt x="4907" y="192872"/>
                  </a:lnTo>
                  <a:lnTo>
                    <a:pt x="18982" y="147530"/>
                  </a:lnTo>
                  <a:lnTo>
                    <a:pt x="41253" y="106498"/>
                  </a:lnTo>
                  <a:lnTo>
                    <a:pt x="70749" y="70749"/>
                  </a:lnTo>
                  <a:lnTo>
                    <a:pt x="106498" y="41253"/>
                  </a:lnTo>
                  <a:lnTo>
                    <a:pt x="147530" y="18982"/>
                  </a:lnTo>
                  <a:lnTo>
                    <a:pt x="192872" y="4907"/>
                  </a:lnTo>
                  <a:lnTo>
                    <a:pt x="241554" y="0"/>
                  </a:lnTo>
                  <a:lnTo>
                    <a:pt x="290235" y="4907"/>
                  </a:lnTo>
                  <a:lnTo>
                    <a:pt x="335578" y="18982"/>
                  </a:lnTo>
                  <a:lnTo>
                    <a:pt x="376609" y="41253"/>
                  </a:lnTo>
                  <a:lnTo>
                    <a:pt x="412358" y="70749"/>
                  </a:lnTo>
                  <a:lnTo>
                    <a:pt x="441854" y="106498"/>
                  </a:lnTo>
                  <a:lnTo>
                    <a:pt x="464125" y="147530"/>
                  </a:lnTo>
                  <a:lnTo>
                    <a:pt x="478200" y="192872"/>
                  </a:lnTo>
                  <a:lnTo>
                    <a:pt x="483108" y="241554"/>
                  </a:lnTo>
                  <a:lnTo>
                    <a:pt x="478200" y="290235"/>
                  </a:lnTo>
                  <a:lnTo>
                    <a:pt x="464125" y="335578"/>
                  </a:lnTo>
                  <a:lnTo>
                    <a:pt x="441854" y="376609"/>
                  </a:lnTo>
                  <a:lnTo>
                    <a:pt x="412358" y="412358"/>
                  </a:lnTo>
                  <a:lnTo>
                    <a:pt x="376609" y="441854"/>
                  </a:lnTo>
                  <a:lnTo>
                    <a:pt x="335578" y="464125"/>
                  </a:lnTo>
                  <a:lnTo>
                    <a:pt x="290235" y="478200"/>
                  </a:lnTo>
                  <a:lnTo>
                    <a:pt x="241554" y="483108"/>
                  </a:lnTo>
                  <a:lnTo>
                    <a:pt x="192872" y="478200"/>
                  </a:lnTo>
                  <a:lnTo>
                    <a:pt x="147530" y="464125"/>
                  </a:lnTo>
                  <a:lnTo>
                    <a:pt x="106498" y="441854"/>
                  </a:lnTo>
                  <a:lnTo>
                    <a:pt x="70749" y="412358"/>
                  </a:lnTo>
                  <a:lnTo>
                    <a:pt x="41253" y="376609"/>
                  </a:lnTo>
                  <a:lnTo>
                    <a:pt x="18982" y="335578"/>
                  </a:lnTo>
                  <a:lnTo>
                    <a:pt x="4907" y="290235"/>
                  </a:lnTo>
                  <a:lnTo>
                    <a:pt x="0" y="241554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478204" y="1499108"/>
            <a:ext cx="2578100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Decision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two </a:t>
            </a:r>
            <a:r>
              <a:rPr sz="2400" spc="-10" dirty="0">
                <a:latin typeface="Calibri"/>
                <a:cs typeface="Calibri"/>
              </a:rPr>
              <a:t>classification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regions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7703" y="4643989"/>
            <a:ext cx="2293620" cy="150431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65"/>
              </a:spcBef>
            </a:pPr>
            <a:r>
              <a:rPr sz="2400" dirty="0">
                <a:latin typeface="Calibri"/>
                <a:cs typeface="Calibri"/>
              </a:rPr>
              <a:t>Background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point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would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assigned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84916" y="5252990"/>
            <a:ext cx="130810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0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41281" y="5836156"/>
            <a:ext cx="1771650" cy="962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60" algn="ctr">
              <a:lnSpc>
                <a:spcPts val="3325"/>
              </a:lnSpc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lang="tr-TR" sz="2000" dirty="0">
                <a:solidFill>
                  <a:srgbClr val="FFCB05"/>
                </a:solidFill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46</a:t>
            </a:fld>
            <a:endParaRPr spc="-25" dirty="0"/>
          </a:p>
        </p:txBody>
      </p:sp>
      <p:sp>
        <p:nvSpPr>
          <p:cNvPr id="23" name="object 23"/>
          <p:cNvSpPr txBox="1"/>
          <p:nvPr/>
        </p:nvSpPr>
        <p:spPr>
          <a:xfrm>
            <a:off x="9478204" y="3318764"/>
            <a:ext cx="253809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Decision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boundaries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noisy; affected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outliers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5" dirty="0"/>
              <a:t> </a:t>
            </a:r>
            <a:r>
              <a:rPr dirty="0"/>
              <a:t>Neighbor</a:t>
            </a:r>
            <a:r>
              <a:rPr spc="10" dirty="0"/>
              <a:t> </a:t>
            </a:r>
            <a:r>
              <a:rPr sz="3900" dirty="0"/>
              <a:t>Decision</a:t>
            </a:r>
            <a:r>
              <a:rPr sz="3900" spc="45" dirty="0"/>
              <a:t> </a:t>
            </a:r>
            <a:r>
              <a:rPr sz="3900" spc="-10" dirty="0"/>
              <a:t>Boundaries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2397675" y="1032972"/>
            <a:ext cx="7400925" cy="5173980"/>
            <a:chOff x="2397675" y="1032972"/>
            <a:chExt cx="7400925" cy="51739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1968" y="1133855"/>
              <a:ext cx="6608064" cy="48585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69579" y="1049482"/>
              <a:ext cx="0" cy="5140960"/>
            </a:xfrm>
            <a:custGeom>
              <a:avLst/>
              <a:gdLst/>
              <a:ahLst/>
              <a:cxnLst/>
              <a:rect l="l" t="t" r="r" b="b"/>
              <a:pathLst>
                <a:path h="5140960">
                  <a:moveTo>
                    <a:pt x="0" y="0"/>
                  </a:moveTo>
                  <a:lnTo>
                    <a:pt x="0" y="514035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4185" y="6072745"/>
              <a:ext cx="7367905" cy="2540"/>
            </a:xfrm>
            <a:custGeom>
              <a:avLst/>
              <a:gdLst/>
              <a:ahLst/>
              <a:cxnLst/>
              <a:rect l="l" t="t" r="r" b="b"/>
              <a:pathLst>
                <a:path w="7367905" h="2539">
                  <a:moveTo>
                    <a:pt x="7367384" y="0"/>
                  </a:moveTo>
                  <a:lnTo>
                    <a:pt x="0" y="192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994062" y="5819140"/>
            <a:ext cx="3530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0</a:t>
            </a:r>
            <a:endParaRPr sz="2850" baseline="-17543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303" y="1045971"/>
            <a:ext cx="2338705" cy="1445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2870" algn="r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latin typeface="Calibri"/>
                <a:cs typeface="Calibri"/>
              </a:rPr>
              <a:t>x</a:t>
            </a:r>
            <a:r>
              <a:rPr sz="2850" spc="-37" baseline="-17543" dirty="0">
                <a:latin typeface="Calibri"/>
                <a:cs typeface="Calibri"/>
              </a:rPr>
              <a:t>1</a:t>
            </a:r>
            <a:endParaRPr sz="2850" baseline="-17543">
              <a:latin typeface="Calibri"/>
              <a:cs typeface="Calibri"/>
            </a:endParaRPr>
          </a:p>
          <a:p>
            <a:pPr marL="38100" marR="30480">
              <a:lnSpc>
                <a:spcPct val="100800"/>
              </a:lnSpc>
              <a:spcBef>
                <a:spcPts val="2005"/>
              </a:spcBef>
            </a:pPr>
            <a:r>
              <a:rPr sz="2400" dirty="0">
                <a:latin typeface="Calibri"/>
                <a:cs typeface="Calibri"/>
              </a:rPr>
              <a:t>Nearest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two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dimensions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726" y="3114547"/>
            <a:ext cx="2331720" cy="11258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2400" dirty="0">
                <a:latin typeface="Calibri"/>
                <a:cs typeface="Calibri"/>
              </a:rPr>
              <a:t>Points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are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training examples;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training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labels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02241" y="2551924"/>
            <a:ext cx="1706880" cy="2063750"/>
            <a:chOff x="2402241" y="2551924"/>
            <a:chExt cx="1706880" cy="2063750"/>
          </a:xfrm>
        </p:grpSpPr>
        <p:sp>
          <p:nvSpPr>
            <p:cNvPr id="11" name="object 11"/>
            <p:cNvSpPr/>
            <p:nvPr/>
          </p:nvSpPr>
          <p:spPr>
            <a:xfrm>
              <a:off x="2402230" y="2551925"/>
              <a:ext cx="1706880" cy="814069"/>
            </a:xfrm>
            <a:custGeom>
              <a:avLst/>
              <a:gdLst/>
              <a:ahLst/>
              <a:cxnLst/>
              <a:rect l="l" t="t" r="r" b="b"/>
              <a:pathLst>
                <a:path w="1706879" h="814070">
                  <a:moveTo>
                    <a:pt x="1706778" y="246087"/>
                  </a:moveTo>
                  <a:lnTo>
                    <a:pt x="1581785" y="219481"/>
                  </a:lnTo>
                  <a:lnTo>
                    <a:pt x="1591348" y="256362"/>
                  </a:lnTo>
                  <a:lnTo>
                    <a:pt x="30746" y="661339"/>
                  </a:lnTo>
                  <a:lnTo>
                    <a:pt x="1276083" y="68821"/>
                  </a:lnTo>
                  <a:lnTo>
                    <a:pt x="1292440" y="103212"/>
                  </a:lnTo>
                  <a:lnTo>
                    <a:pt x="1352575" y="26225"/>
                  </a:lnTo>
                  <a:lnTo>
                    <a:pt x="1371104" y="2501"/>
                  </a:lnTo>
                  <a:lnTo>
                    <a:pt x="1243342" y="0"/>
                  </a:lnTo>
                  <a:lnTo>
                    <a:pt x="1259713" y="34417"/>
                  </a:lnTo>
                  <a:lnTo>
                    <a:pt x="0" y="633768"/>
                  </a:lnTo>
                  <a:lnTo>
                    <a:pt x="15049" y="665403"/>
                  </a:lnTo>
                  <a:lnTo>
                    <a:pt x="3403" y="668426"/>
                  </a:lnTo>
                  <a:lnTo>
                    <a:pt x="8191" y="686866"/>
                  </a:lnTo>
                  <a:lnTo>
                    <a:pt x="6108" y="705802"/>
                  </a:lnTo>
                  <a:lnTo>
                    <a:pt x="645464" y="776198"/>
                  </a:lnTo>
                  <a:lnTo>
                    <a:pt x="641299" y="814070"/>
                  </a:lnTo>
                  <a:lnTo>
                    <a:pt x="738149" y="778281"/>
                  </a:lnTo>
                  <a:lnTo>
                    <a:pt x="761174" y="769772"/>
                  </a:lnTo>
                  <a:lnTo>
                    <a:pt x="653808" y="700455"/>
                  </a:lnTo>
                  <a:lnTo>
                    <a:pt x="649643" y="738327"/>
                  </a:lnTo>
                  <a:lnTo>
                    <a:pt x="113296" y="679284"/>
                  </a:lnTo>
                  <a:lnTo>
                    <a:pt x="1600923" y="293243"/>
                  </a:lnTo>
                  <a:lnTo>
                    <a:pt x="1610499" y="330123"/>
                  </a:lnTo>
                  <a:lnTo>
                    <a:pt x="1700491" y="251574"/>
                  </a:lnTo>
                  <a:lnTo>
                    <a:pt x="1706778" y="246087"/>
                  </a:lnTo>
                  <a:close/>
                </a:path>
              </a:pathLst>
            </a:custGeom>
            <a:solidFill>
              <a:srgbClr val="2F55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448445" y="3879684"/>
              <a:ext cx="885190" cy="735965"/>
            </a:xfrm>
            <a:custGeom>
              <a:avLst/>
              <a:gdLst/>
              <a:ahLst/>
              <a:cxnLst/>
              <a:rect l="l" t="t" r="r" b="b"/>
              <a:pathLst>
                <a:path w="885189" h="735964">
                  <a:moveTo>
                    <a:pt x="885063" y="576567"/>
                  </a:moveTo>
                  <a:lnTo>
                    <a:pt x="863917" y="539432"/>
                  </a:lnTo>
                  <a:lnTo>
                    <a:pt x="821855" y="465505"/>
                  </a:lnTo>
                  <a:lnTo>
                    <a:pt x="800658" y="497166"/>
                  </a:lnTo>
                  <a:lnTo>
                    <a:pt x="125717" y="45491"/>
                  </a:lnTo>
                  <a:lnTo>
                    <a:pt x="695642" y="102450"/>
                  </a:lnTo>
                  <a:lnTo>
                    <a:pt x="691845" y="140360"/>
                  </a:lnTo>
                  <a:lnTo>
                    <a:pt x="786371" y="104343"/>
                  </a:lnTo>
                  <a:lnTo>
                    <a:pt x="811263" y="94856"/>
                  </a:lnTo>
                  <a:lnTo>
                    <a:pt x="703211" y="26619"/>
                  </a:lnTo>
                  <a:lnTo>
                    <a:pt x="699427" y="64541"/>
                  </a:lnTo>
                  <a:lnTo>
                    <a:pt x="53708" y="0"/>
                  </a:lnTo>
                  <a:lnTo>
                    <a:pt x="51803" y="18973"/>
                  </a:lnTo>
                  <a:lnTo>
                    <a:pt x="45770" y="28003"/>
                  </a:lnTo>
                  <a:lnTo>
                    <a:pt x="30543" y="7569"/>
                  </a:lnTo>
                  <a:lnTo>
                    <a:pt x="0" y="30340"/>
                  </a:lnTo>
                  <a:lnTo>
                    <a:pt x="465797" y="655205"/>
                  </a:lnTo>
                  <a:lnTo>
                    <a:pt x="435267" y="677964"/>
                  </a:lnTo>
                  <a:lnTo>
                    <a:pt x="549389" y="735444"/>
                  </a:lnTo>
                  <a:lnTo>
                    <a:pt x="537768" y="670471"/>
                  </a:lnTo>
                  <a:lnTo>
                    <a:pt x="526897" y="609650"/>
                  </a:lnTo>
                  <a:lnTo>
                    <a:pt x="496354" y="632421"/>
                  </a:lnTo>
                  <a:lnTo>
                    <a:pt x="60375" y="47612"/>
                  </a:lnTo>
                  <a:lnTo>
                    <a:pt x="779475" y="528840"/>
                  </a:lnTo>
                  <a:lnTo>
                    <a:pt x="758291" y="560501"/>
                  </a:lnTo>
                  <a:lnTo>
                    <a:pt x="885063" y="576567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77703" y="4629404"/>
            <a:ext cx="229362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Background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colors </a:t>
            </a:r>
            <a:r>
              <a:rPr sz="2400" dirty="0">
                <a:latin typeface="Calibri"/>
                <a:cs typeface="Calibri"/>
              </a:rPr>
              <a:t>give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category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point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would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7703" y="5735828"/>
            <a:ext cx="147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be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assigned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84916" y="5242052"/>
            <a:ext cx="130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812005" y="1245089"/>
            <a:ext cx="6070600" cy="4173220"/>
            <a:chOff x="2812005" y="1245089"/>
            <a:chExt cx="6070600" cy="4173220"/>
          </a:xfrm>
        </p:grpSpPr>
        <p:sp>
          <p:nvSpPr>
            <p:cNvPr id="17" name="object 17"/>
            <p:cNvSpPr/>
            <p:nvPr/>
          </p:nvSpPr>
          <p:spPr>
            <a:xfrm>
              <a:off x="3468400" y="4847842"/>
              <a:ext cx="259079" cy="557530"/>
            </a:xfrm>
            <a:custGeom>
              <a:avLst/>
              <a:gdLst/>
              <a:ahLst/>
              <a:cxnLst/>
              <a:rect l="l" t="t" r="r" b="b"/>
              <a:pathLst>
                <a:path w="259079" h="557529">
                  <a:moveTo>
                    <a:pt x="0" y="0"/>
                  </a:moveTo>
                  <a:lnTo>
                    <a:pt x="258516" y="557249"/>
                  </a:lnTo>
                </a:path>
              </a:pathLst>
            </a:custGeom>
            <a:ln w="2538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010117" y="3721164"/>
              <a:ext cx="856615" cy="938530"/>
            </a:xfrm>
            <a:custGeom>
              <a:avLst/>
              <a:gdLst/>
              <a:ahLst/>
              <a:cxnLst/>
              <a:rect l="l" t="t" r="r" b="b"/>
              <a:pathLst>
                <a:path w="856615" h="938529">
                  <a:moveTo>
                    <a:pt x="856091" y="938115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23009" y="3472527"/>
              <a:ext cx="798830" cy="240665"/>
            </a:xfrm>
            <a:custGeom>
              <a:avLst/>
              <a:gdLst/>
              <a:ahLst/>
              <a:cxnLst/>
              <a:rect l="l" t="t" r="r" b="b"/>
              <a:pathLst>
                <a:path w="798829" h="240664">
                  <a:moveTo>
                    <a:pt x="798246" y="240297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99766" y="3150212"/>
              <a:ext cx="231775" cy="322580"/>
            </a:xfrm>
            <a:custGeom>
              <a:avLst/>
              <a:gdLst/>
              <a:ahLst/>
              <a:cxnLst/>
              <a:rect l="l" t="t" r="r" b="b"/>
              <a:pathLst>
                <a:path w="231775" h="322579">
                  <a:moveTo>
                    <a:pt x="231376" y="322193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14832" y="2197770"/>
              <a:ext cx="184785" cy="988694"/>
            </a:xfrm>
            <a:custGeom>
              <a:avLst/>
              <a:gdLst/>
              <a:ahLst/>
              <a:cxnLst/>
              <a:rect l="l" t="t" r="r" b="b"/>
              <a:pathLst>
                <a:path w="184784" h="988694">
                  <a:moveTo>
                    <a:pt x="184619" y="0"/>
                  </a:moveTo>
                  <a:lnTo>
                    <a:pt x="0" y="988397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26314" y="1504143"/>
              <a:ext cx="178435" cy="766445"/>
            </a:xfrm>
            <a:custGeom>
              <a:avLst/>
              <a:gdLst/>
              <a:ahLst/>
              <a:cxnLst/>
              <a:rect l="l" t="t" r="r" b="b"/>
              <a:pathLst>
                <a:path w="178434" h="766444">
                  <a:moveTo>
                    <a:pt x="0" y="0"/>
                  </a:moveTo>
                  <a:lnTo>
                    <a:pt x="178181" y="76628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54228" y="1261465"/>
              <a:ext cx="178435" cy="257810"/>
            </a:xfrm>
            <a:custGeom>
              <a:avLst/>
              <a:gdLst/>
              <a:ahLst/>
              <a:cxnLst/>
              <a:rect l="l" t="t" r="r" b="b"/>
              <a:pathLst>
                <a:path w="178434" h="257809">
                  <a:moveTo>
                    <a:pt x="0" y="0"/>
                  </a:moveTo>
                  <a:lnTo>
                    <a:pt x="178181" y="25733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957199" y="3498344"/>
              <a:ext cx="598805" cy="598805"/>
            </a:xfrm>
            <a:custGeom>
              <a:avLst/>
              <a:gdLst/>
              <a:ahLst/>
              <a:cxnLst/>
              <a:rect l="l" t="t" r="r" b="b"/>
              <a:pathLst>
                <a:path w="598804" h="598804">
                  <a:moveTo>
                    <a:pt x="0" y="299393"/>
                  </a:moveTo>
                  <a:lnTo>
                    <a:pt x="3918" y="250830"/>
                  </a:lnTo>
                  <a:lnTo>
                    <a:pt x="15263" y="204761"/>
                  </a:lnTo>
                  <a:lnTo>
                    <a:pt x="33417" y="161804"/>
                  </a:lnTo>
                  <a:lnTo>
                    <a:pt x="57765" y="122575"/>
                  </a:lnTo>
                  <a:lnTo>
                    <a:pt x="87690" y="87690"/>
                  </a:lnTo>
                  <a:lnTo>
                    <a:pt x="122575" y="57765"/>
                  </a:lnTo>
                  <a:lnTo>
                    <a:pt x="161804" y="33417"/>
                  </a:lnTo>
                  <a:lnTo>
                    <a:pt x="204761" y="15263"/>
                  </a:lnTo>
                  <a:lnTo>
                    <a:pt x="250830" y="3918"/>
                  </a:lnTo>
                  <a:lnTo>
                    <a:pt x="299393" y="0"/>
                  </a:lnTo>
                  <a:lnTo>
                    <a:pt x="347956" y="3918"/>
                  </a:lnTo>
                  <a:lnTo>
                    <a:pt x="394024" y="15263"/>
                  </a:lnTo>
                  <a:lnTo>
                    <a:pt x="436981" y="33417"/>
                  </a:lnTo>
                  <a:lnTo>
                    <a:pt x="476211" y="57765"/>
                  </a:lnTo>
                  <a:lnTo>
                    <a:pt x="511096" y="87690"/>
                  </a:lnTo>
                  <a:lnTo>
                    <a:pt x="541020" y="122575"/>
                  </a:lnTo>
                  <a:lnTo>
                    <a:pt x="565368" y="161804"/>
                  </a:lnTo>
                  <a:lnTo>
                    <a:pt x="583523" y="204761"/>
                  </a:lnTo>
                  <a:lnTo>
                    <a:pt x="594867" y="250830"/>
                  </a:lnTo>
                  <a:lnTo>
                    <a:pt x="598786" y="299393"/>
                  </a:lnTo>
                  <a:lnTo>
                    <a:pt x="594867" y="347956"/>
                  </a:lnTo>
                  <a:lnTo>
                    <a:pt x="583523" y="394024"/>
                  </a:lnTo>
                  <a:lnTo>
                    <a:pt x="565368" y="436981"/>
                  </a:lnTo>
                  <a:lnTo>
                    <a:pt x="541020" y="476211"/>
                  </a:lnTo>
                  <a:lnTo>
                    <a:pt x="511096" y="511096"/>
                  </a:lnTo>
                  <a:lnTo>
                    <a:pt x="476211" y="541020"/>
                  </a:lnTo>
                  <a:lnTo>
                    <a:pt x="436981" y="565368"/>
                  </a:lnTo>
                  <a:lnTo>
                    <a:pt x="394024" y="583523"/>
                  </a:lnTo>
                  <a:lnTo>
                    <a:pt x="347956" y="594867"/>
                  </a:lnTo>
                  <a:lnTo>
                    <a:pt x="299393" y="598786"/>
                  </a:lnTo>
                  <a:lnTo>
                    <a:pt x="250830" y="594867"/>
                  </a:lnTo>
                  <a:lnTo>
                    <a:pt x="204761" y="583523"/>
                  </a:lnTo>
                  <a:lnTo>
                    <a:pt x="161804" y="565368"/>
                  </a:lnTo>
                  <a:lnTo>
                    <a:pt x="122575" y="541020"/>
                  </a:lnTo>
                  <a:lnTo>
                    <a:pt x="87690" y="511096"/>
                  </a:lnTo>
                  <a:lnTo>
                    <a:pt x="57765" y="476211"/>
                  </a:lnTo>
                  <a:lnTo>
                    <a:pt x="33417" y="436981"/>
                  </a:lnTo>
                  <a:lnTo>
                    <a:pt x="15263" y="394024"/>
                  </a:lnTo>
                  <a:lnTo>
                    <a:pt x="3918" y="347956"/>
                  </a:lnTo>
                  <a:lnTo>
                    <a:pt x="0" y="299393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28399" y="3073472"/>
              <a:ext cx="1461135" cy="677545"/>
            </a:xfrm>
            <a:custGeom>
              <a:avLst/>
              <a:gdLst/>
              <a:ahLst/>
              <a:cxnLst/>
              <a:rect l="l" t="t" r="r" b="b"/>
              <a:pathLst>
                <a:path w="1461135" h="677545">
                  <a:moveTo>
                    <a:pt x="0" y="400856"/>
                  </a:moveTo>
                  <a:lnTo>
                    <a:pt x="5736" y="343218"/>
                  </a:lnTo>
                  <a:lnTo>
                    <a:pt x="31727" y="286987"/>
                  </a:lnTo>
                  <a:lnTo>
                    <a:pt x="76285" y="233110"/>
                  </a:lnTo>
                  <a:lnTo>
                    <a:pt x="105001" y="207350"/>
                  </a:lnTo>
                  <a:lnTo>
                    <a:pt x="137726" y="182535"/>
                  </a:lnTo>
                  <a:lnTo>
                    <a:pt x="174250" y="158783"/>
                  </a:lnTo>
                  <a:lnTo>
                    <a:pt x="214363" y="136213"/>
                  </a:lnTo>
                  <a:lnTo>
                    <a:pt x="257853" y="114943"/>
                  </a:lnTo>
                  <a:lnTo>
                    <a:pt x="304510" y="95091"/>
                  </a:lnTo>
                  <a:lnTo>
                    <a:pt x="354123" y="76777"/>
                  </a:lnTo>
                  <a:lnTo>
                    <a:pt x="406481" y="60118"/>
                  </a:lnTo>
                  <a:lnTo>
                    <a:pt x="461374" y="45234"/>
                  </a:lnTo>
                  <a:lnTo>
                    <a:pt x="518591" y="32243"/>
                  </a:lnTo>
                  <a:lnTo>
                    <a:pt x="577921" y="21263"/>
                  </a:lnTo>
                  <a:lnTo>
                    <a:pt x="639153" y="12414"/>
                  </a:lnTo>
                  <a:lnTo>
                    <a:pt x="702077" y="5813"/>
                  </a:lnTo>
                  <a:lnTo>
                    <a:pt x="765209" y="1655"/>
                  </a:lnTo>
                  <a:lnTo>
                    <a:pt x="827055" y="0"/>
                  </a:lnTo>
                  <a:lnTo>
                    <a:pt x="887388" y="766"/>
                  </a:lnTo>
                  <a:lnTo>
                    <a:pt x="945978" y="3873"/>
                  </a:lnTo>
                  <a:lnTo>
                    <a:pt x="1002600" y="9239"/>
                  </a:lnTo>
                  <a:lnTo>
                    <a:pt x="1057024" y="16784"/>
                  </a:lnTo>
                  <a:lnTo>
                    <a:pt x="1109023" y="26426"/>
                  </a:lnTo>
                  <a:lnTo>
                    <a:pt x="1158369" y="38083"/>
                  </a:lnTo>
                  <a:lnTo>
                    <a:pt x="1204835" y="51676"/>
                  </a:lnTo>
                  <a:lnTo>
                    <a:pt x="1248192" y="67122"/>
                  </a:lnTo>
                  <a:lnTo>
                    <a:pt x="1288213" y="84341"/>
                  </a:lnTo>
                  <a:lnTo>
                    <a:pt x="1324671" y="103251"/>
                  </a:lnTo>
                  <a:lnTo>
                    <a:pt x="1357336" y="123771"/>
                  </a:lnTo>
                  <a:lnTo>
                    <a:pt x="1410381" y="169318"/>
                  </a:lnTo>
                  <a:lnTo>
                    <a:pt x="1445525" y="220332"/>
                  </a:lnTo>
                  <a:lnTo>
                    <a:pt x="1460946" y="276164"/>
                  </a:lnTo>
                  <a:lnTo>
                    <a:pt x="1460715" y="305099"/>
                  </a:lnTo>
                  <a:lnTo>
                    <a:pt x="1444640" y="362152"/>
                  </a:lnTo>
                  <a:lnTo>
                    <a:pt x="1409155" y="417325"/>
                  </a:lnTo>
                  <a:lnTo>
                    <a:pt x="1355945" y="469669"/>
                  </a:lnTo>
                  <a:lnTo>
                    <a:pt x="1323219" y="494484"/>
                  </a:lnTo>
                  <a:lnTo>
                    <a:pt x="1286695" y="518236"/>
                  </a:lnTo>
                  <a:lnTo>
                    <a:pt x="1246582" y="540807"/>
                  </a:lnTo>
                  <a:lnTo>
                    <a:pt x="1203092" y="562077"/>
                  </a:lnTo>
                  <a:lnTo>
                    <a:pt x="1156435" y="581929"/>
                  </a:lnTo>
                  <a:lnTo>
                    <a:pt x="1106822" y="600243"/>
                  </a:lnTo>
                  <a:lnTo>
                    <a:pt x="1054464" y="616902"/>
                  </a:lnTo>
                  <a:lnTo>
                    <a:pt x="999571" y="631786"/>
                  </a:lnTo>
                  <a:lnTo>
                    <a:pt x="942354" y="644777"/>
                  </a:lnTo>
                  <a:lnTo>
                    <a:pt x="883024" y="655756"/>
                  </a:lnTo>
                  <a:lnTo>
                    <a:pt x="821792" y="664606"/>
                  </a:lnTo>
                  <a:lnTo>
                    <a:pt x="758869" y="671206"/>
                  </a:lnTo>
                  <a:lnTo>
                    <a:pt x="695736" y="675365"/>
                  </a:lnTo>
                  <a:lnTo>
                    <a:pt x="633890" y="677020"/>
                  </a:lnTo>
                  <a:lnTo>
                    <a:pt x="573558" y="676254"/>
                  </a:lnTo>
                  <a:lnTo>
                    <a:pt x="514967" y="673147"/>
                  </a:lnTo>
                  <a:lnTo>
                    <a:pt x="458346" y="667780"/>
                  </a:lnTo>
                  <a:lnTo>
                    <a:pt x="403922" y="660236"/>
                  </a:lnTo>
                  <a:lnTo>
                    <a:pt x="351922" y="650594"/>
                  </a:lnTo>
                  <a:lnTo>
                    <a:pt x="302576" y="638936"/>
                  </a:lnTo>
                  <a:lnTo>
                    <a:pt x="256110" y="625344"/>
                  </a:lnTo>
                  <a:lnTo>
                    <a:pt x="212753" y="609897"/>
                  </a:lnTo>
                  <a:lnTo>
                    <a:pt x="172732" y="592679"/>
                  </a:lnTo>
                  <a:lnTo>
                    <a:pt x="136275" y="573769"/>
                  </a:lnTo>
                  <a:lnTo>
                    <a:pt x="103609" y="553248"/>
                  </a:lnTo>
                  <a:lnTo>
                    <a:pt x="50565" y="507701"/>
                  </a:lnTo>
                  <a:lnTo>
                    <a:pt x="15421" y="456688"/>
                  </a:lnTo>
                  <a:lnTo>
                    <a:pt x="0" y="400856"/>
                  </a:lnTo>
                  <a:close/>
                </a:path>
              </a:pathLst>
            </a:custGeom>
            <a:ln w="3278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25704" y="2847370"/>
              <a:ext cx="483234" cy="483234"/>
            </a:xfrm>
            <a:custGeom>
              <a:avLst/>
              <a:gdLst/>
              <a:ahLst/>
              <a:cxnLst/>
              <a:rect l="l" t="t" r="r" b="b"/>
              <a:pathLst>
                <a:path w="483235" h="483235">
                  <a:moveTo>
                    <a:pt x="0" y="241554"/>
                  </a:moveTo>
                  <a:lnTo>
                    <a:pt x="4907" y="192872"/>
                  </a:lnTo>
                  <a:lnTo>
                    <a:pt x="18982" y="147530"/>
                  </a:lnTo>
                  <a:lnTo>
                    <a:pt x="41253" y="106498"/>
                  </a:lnTo>
                  <a:lnTo>
                    <a:pt x="70749" y="70749"/>
                  </a:lnTo>
                  <a:lnTo>
                    <a:pt x="106498" y="41253"/>
                  </a:lnTo>
                  <a:lnTo>
                    <a:pt x="147530" y="18982"/>
                  </a:lnTo>
                  <a:lnTo>
                    <a:pt x="192872" y="4907"/>
                  </a:lnTo>
                  <a:lnTo>
                    <a:pt x="241554" y="0"/>
                  </a:lnTo>
                  <a:lnTo>
                    <a:pt x="290235" y="4907"/>
                  </a:lnTo>
                  <a:lnTo>
                    <a:pt x="335578" y="18982"/>
                  </a:lnTo>
                  <a:lnTo>
                    <a:pt x="376609" y="41253"/>
                  </a:lnTo>
                  <a:lnTo>
                    <a:pt x="412358" y="70749"/>
                  </a:lnTo>
                  <a:lnTo>
                    <a:pt x="441854" y="106498"/>
                  </a:lnTo>
                  <a:lnTo>
                    <a:pt x="464125" y="147530"/>
                  </a:lnTo>
                  <a:lnTo>
                    <a:pt x="478200" y="192872"/>
                  </a:lnTo>
                  <a:lnTo>
                    <a:pt x="483108" y="241554"/>
                  </a:lnTo>
                  <a:lnTo>
                    <a:pt x="478200" y="290235"/>
                  </a:lnTo>
                  <a:lnTo>
                    <a:pt x="464125" y="335578"/>
                  </a:lnTo>
                  <a:lnTo>
                    <a:pt x="441854" y="376609"/>
                  </a:lnTo>
                  <a:lnTo>
                    <a:pt x="412358" y="412358"/>
                  </a:lnTo>
                  <a:lnTo>
                    <a:pt x="376609" y="441854"/>
                  </a:lnTo>
                  <a:lnTo>
                    <a:pt x="335578" y="464125"/>
                  </a:lnTo>
                  <a:lnTo>
                    <a:pt x="290235" y="478200"/>
                  </a:lnTo>
                  <a:lnTo>
                    <a:pt x="241554" y="483108"/>
                  </a:lnTo>
                  <a:lnTo>
                    <a:pt x="192872" y="478200"/>
                  </a:lnTo>
                  <a:lnTo>
                    <a:pt x="147530" y="464125"/>
                  </a:lnTo>
                  <a:lnTo>
                    <a:pt x="106498" y="441854"/>
                  </a:lnTo>
                  <a:lnTo>
                    <a:pt x="70749" y="412358"/>
                  </a:lnTo>
                  <a:lnTo>
                    <a:pt x="41253" y="376609"/>
                  </a:lnTo>
                  <a:lnTo>
                    <a:pt x="18982" y="335578"/>
                  </a:lnTo>
                  <a:lnTo>
                    <a:pt x="4907" y="290235"/>
                  </a:lnTo>
                  <a:lnTo>
                    <a:pt x="0" y="241554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9478204" y="1499108"/>
            <a:ext cx="2578100" cy="14979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Decision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is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boundary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two </a:t>
            </a:r>
            <a:r>
              <a:rPr sz="2400" spc="-10" dirty="0">
                <a:latin typeface="Calibri"/>
                <a:cs typeface="Calibri"/>
              </a:rPr>
              <a:t>classification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regions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32" name="object 32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8" name="object 28"/>
          <p:cNvSpPr txBox="1"/>
          <p:nvPr/>
        </p:nvSpPr>
        <p:spPr>
          <a:xfrm>
            <a:off x="9478204" y="3318764"/>
            <a:ext cx="2538095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Decision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boundaries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noisy; affected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by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outliers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78204" y="4745228"/>
            <a:ext cx="2651760" cy="11290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How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smooth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out </a:t>
            </a:r>
            <a:r>
              <a:rPr sz="2400" dirty="0">
                <a:latin typeface="Calibri"/>
                <a:cs typeface="Calibri"/>
              </a:rPr>
              <a:t>decision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boundaries? </a:t>
            </a:r>
            <a:r>
              <a:rPr sz="2400" dirty="0">
                <a:latin typeface="Calibri"/>
                <a:cs typeface="Calibri"/>
              </a:rPr>
              <a:t>Use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more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neighbors!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32740"/>
            <a:ext cx="4211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160" dirty="0"/>
              <a:t> </a:t>
            </a:r>
            <a:r>
              <a:rPr spc="-10" dirty="0"/>
              <a:t>Neighbors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1822703"/>
            <a:ext cx="5532120" cy="40660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440" y="1822703"/>
            <a:ext cx="5590032" cy="40660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70630" y="1299971"/>
            <a:ext cx="8305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5805394" y="365252"/>
            <a:ext cx="5836920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Instead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copying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label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nearest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neighbor, take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majority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vote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from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closest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points</a:t>
            </a:r>
            <a:endParaRPr sz="2400">
              <a:latin typeface="Calibri"/>
              <a:cs typeface="Calibri"/>
            </a:endParaRPr>
          </a:p>
          <a:p>
            <a:pPr marL="515620" algn="ctr">
              <a:lnSpc>
                <a:spcPct val="100000"/>
              </a:lnSpc>
              <a:spcBef>
                <a:spcPts val="160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3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32740"/>
            <a:ext cx="4211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160" dirty="0"/>
              <a:t> </a:t>
            </a:r>
            <a:r>
              <a:rPr spc="-10" dirty="0"/>
              <a:t>Neighbors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0040" y="1822703"/>
            <a:ext cx="5532120" cy="4066540"/>
            <a:chOff x="320040" y="1822703"/>
            <a:chExt cx="5532120" cy="4066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" y="1822703"/>
              <a:ext cx="5532120" cy="40660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53979" y="3784376"/>
              <a:ext cx="319405" cy="143510"/>
            </a:xfrm>
            <a:custGeom>
              <a:avLst/>
              <a:gdLst/>
              <a:ahLst/>
              <a:cxnLst/>
              <a:rect l="l" t="t" r="r" b="b"/>
              <a:pathLst>
                <a:path w="319405" h="143510">
                  <a:moveTo>
                    <a:pt x="318795" y="0"/>
                  </a:moveTo>
                  <a:lnTo>
                    <a:pt x="0" y="14347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22338" y="3229335"/>
              <a:ext cx="238760" cy="582295"/>
            </a:xfrm>
            <a:custGeom>
              <a:avLst/>
              <a:gdLst/>
              <a:ahLst/>
              <a:cxnLst/>
              <a:rect l="l" t="t" r="r" b="b"/>
              <a:pathLst>
                <a:path w="238760" h="582295">
                  <a:moveTo>
                    <a:pt x="0" y="0"/>
                  </a:moveTo>
                  <a:lnTo>
                    <a:pt x="238739" y="581998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32577" y="3215708"/>
              <a:ext cx="394970" cy="60325"/>
            </a:xfrm>
            <a:custGeom>
              <a:avLst/>
              <a:gdLst/>
              <a:ahLst/>
              <a:cxnLst/>
              <a:rect l="l" t="t" r="r" b="b"/>
              <a:pathLst>
                <a:path w="394969" h="60325">
                  <a:moveTo>
                    <a:pt x="0" y="0"/>
                  </a:moveTo>
                  <a:lnTo>
                    <a:pt x="394673" y="59895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27453" y="3276984"/>
              <a:ext cx="69850" cy="392430"/>
            </a:xfrm>
            <a:custGeom>
              <a:avLst/>
              <a:gdLst/>
              <a:ahLst/>
              <a:cxnLst/>
              <a:rect l="l" t="t" r="r" b="b"/>
              <a:pathLst>
                <a:path w="69850" h="392429">
                  <a:moveTo>
                    <a:pt x="0" y="0"/>
                  </a:moveTo>
                  <a:lnTo>
                    <a:pt x="69412" y="391989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85327" y="3680754"/>
              <a:ext cx="220345" cy="12065"/>
            </a:xfrm>
            <a:custGeom>
              <a:avLst/>
              <a:gdLst/>
              <a:ahLst/>
              <a:cxnLst/>
              <a:rect l="l" t="t" r="r" b="b"/>
              <a:pathLst>
                <a:path w="220344" h="12064">
                  <a:moveTo>
                    <a:pt x="0" y="11570"/>
                  </a:moveTo>
                  <a:lnTo>
                    <a:pt x="219806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70522" y="3287423"/>
              <a:ext cx="324485" cy="416559"/>
            </a:xfrm>
            <a:custGeom>
              <a:avLst/>
              <a:gdLst/>
              <a:ahLst/>
              <a:cxnLst/>
              <a:rect l="l" t="t" r="r" b="b"/>
              <a:pathLst>
                <a:path w="324485" h="416560">
                  <a:moveTo>
                    <a:pt x="0" y="416475"/>
                  </a:moveTo>
                  <a:lnTo>
                    <a:pt x="323925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32566" y="2951543"/>
              <a:ext cx="162560" cy="555625"/>
            </a:xfrm>
            <a:custGeom>
              <a:avLst/>
              <a:gdLst/>
              <a:ahLst/>
              <a:cxnLst/>
              <a:rect l="l" t="t" r="r" b="b"/>
              <a:pathLst>
                <a:path w="162560" h="555625">
                  <a:moveTo>
                    <a:pt x="0" y="0"/>
                  </a:moveTo>
                  <a:lnTo>
                    <a:pt x="161963" y="335495"/>
                  </a:lnTo>
                </a:path>
                <a:path w="162560" h="555625">
                  <a:moveTo>
                    <a:pt x="0" y="0"/>
                  </a:moveTo>
                  <a:lnTo>
                    <a:pt x="92550" y="55530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25165" y="1921656"/>
              <a:ext cx="578485" cy="509270"/>
            </a:xfrm>
            <a:custGeom>
              <a:avLst/>
              <a:gdLst/>
              <a:ahLst/>
              <a:cxnLst/>
              <a:rect l="l" t="t" r="r" b="b"/>
              <a:pathLst>
                <a:path w="578485" h="509269">
                  <a:moveTo>
                    <a:pt x="0" y="508828"/>
                  </a:moveTo>
                  <a:lnTo>
                    <a:pt x="578438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187440" y="1822703"/>
            <a:ext cx="5590540" cy="4066540"/>
            <a:chOff x="6187440" y="1822703"/>
            <a:chExt cx="5590540" cy="406654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40" y="1822703"/>
              <a:ext cx="5590032" cy="40660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49518" y="2697489"/>
              <a:ext cx="974090" cy="960119"/>
            </a:xfrm>
            <a:custGeom>
              <a:avLst/>
              <a:gdLst/>
              <a:ahLst/>
              <a:cxnLst/>
              <a:rect l="l" t="t" r="r" b="b"/>
              <a:pathLst>
                <a:path w="974090" h="960120">
                  <a:moveTo>
                    <a:pt x="0" y="960110"/>
                  </a:moveTo>
                  <a:lnTo>
                    <a:pt x="973706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953737" y="4155394"/>
              <a:ext cx="114300" cy="164465"/>
            </a:xfrm>
            <a:custGeom>
              <a:avLst/>
              <a:gdLst/>
              <a:ahLst/>
              <a:cxnLst/>
              <a:rect l="l" t="t" r="r" b="b"/>
              <a:pathLst>
                <a:path w="114300" h="164464">
                  <a:moveTo>
                    <a:pt x="0" y="163892"/>
                  </a:moveTo>
                  <a:lnTo>
                    <a:pt x="113758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69553" y="3912242"/>
              <a:ext cx="137160" cy="256540"/>
            </a:xfrm>
            <a:custGeom>
              <a:avLst/>
              <a:gdLst/>
              <a:ahLst/>
              <a:cxnLst/>
              <a:rect l="l" t="t" r="r" b="b"/>
              <a:pathLst>
                <a:path w="137159" h="256539">
                  <a:moveTo>
                    <a:pt x="136898" y="0"/>
                  </a:moveTo>
                  <a:lnTo>
                    <a:pt x="0" y="256441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60152" y="3796496"/>
              <a:ext cx="15875" cy="166370"/>
            </a:xfrm>
            <a:custGeom>
              <a:avLst/>
              <a:gdLst/>
              <a:ahLst/>
              <a:cxnLst/>
              <a:rect l="l" t="t" r="r" b="b"/>
              <a:pathLst>
                <a:path w="15875" h="166370">
                  <a:moveTo>
                    <a:pt x="0" y="0"/>
                  </a:moveTo>
                  <a:lnTo>
                    <a:pt x="15424" y="165819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142828" y="3634450"/>
              <a:ext cx="75565" cy="202565"/>
            </a:xfrm>
            <a:custGeom>
              <a:avLst/>
              <a:gdLst/>
              <a:ahLst/>
              <a:cxnLst/>
              <a:rect l="l" t="t" r="r" b="b"/>
              <a:pathLst>
                <a:path w="75565" h="202564">
                  <a:moveTo>
                    <a:pt x="75196" y="0"/>
                  </a:moveTo>
                  <a:lnTo>
                    <a:pt x="0" y="202453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218161" y="3636397"/>
              <a:ext cx="266700" cy="33020"/>
            </a:xfrm>
            <a:custGeom>
              <a:avLst/>
              <a:gdLst/>
              <a:ahLst/>
              <a:cxnLst/>
              <a:rect l="l" t="t" r="r" b="b"/>
              <a:pathLst>
                <a:path w="266700" h="33020">
                  <a:moveTo>
                    <a:pt x="266081" y="32777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670630" y="1299971"/>
            <a:ext cx="8305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2" name="object 22"/>
          <p:cNvSpPr txBox="1"/>
          <p:nvPr/>
        </p:nvSpPr>
        <p:spPr>
          <a:xfrm>
            <a:off x="6620712" y="270764"/>
            <a:ext cx="4473575" cy="1542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Using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more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neighbors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helps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smooth </a:t>
            </a:r>
            <a:r>
              <a:rPr sz="2400" dirty="0">
                <a:latin typeface="Calibri"/>
                <a:cs typeface="Calibri"/>
              </a:rPr>
              <a:t>out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rough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decision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boundaries</a:t>
            </a:r>
            <a:endParaRPr sz="2400">
              <a:latin typeface="Calibri"/>
              <a:cs typeface="Calibri"/>
            </a:endParaRPr>
          </a:p>
          <a:p>
            <a:pPr marL="248285" algn="ctr">
              <a:lnSpc>
                <a:spcPct val="100000"/>
              </a:lnSpc>
              <a:spcBef>
                <a:spcPts val="232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3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70" dirty="0"/>
              <a:t> </a:t>
            </a:r>
            <a:r>
              <a:rPr sz="4000" spc="-10" dirty="0"/>
              <a:t>Intraclass</a:t>
            </a:r>
            <a:r>
              <a:rPr sz="4000" spc="75" dirty="0"/>
              <a:t> </a:t>
            </a:r>
            <a:r>
              <a:rPr sz="4000" spc="-10" dirty="0"/>
              <a:t>Variation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0407" y="1112519"/>
            <a:ext cx="8711184" cy="48371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42763" y="5972555"/>
            <a:ext cx="1500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32740"/>
            <a:ext cx="4211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160" dirty="0"/>
              <a:t> </a:t>
            </a:r>
            <a:r>
              <a:rPr spc="-10" dirty="0"/>
              <a:t>Neighbors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20040" y="1822703"/>
            <a:ext cx="5532120" cy="4066540"/>
            <a:chOff x="320040" y="1822703"/>
            <a:chExt cx="5532120" cy="40665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040" y="1822703"/>
              <a:ext cx="5532120" cy="406603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05654" y="3842793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4" h="440054">
                  <a:moveTo>
                    <a:pt x="0" y="219806"/>
                  </a:moveTo>
                  <a:lnTo>
                    <a:pt x="4465" y="175507"/>
                  </a:lnTo>
                  <a:lnTo>
                    <a:pt x="17273" y="134247"/>
                  </a:lnTo>
                  <a:lnTo>
                    <a:pt x="37539" y="96910"/>
                  </a:lnTo>
                  <a:lnTo>
                    <a:pt x="64379" y="64379"/>
                  </a:lnTo>
                  <a:lnTo>
                    <a:pt x="96910" y="37539"/>
                  </a:lnTo>
                  <a:lnTo>
                    <a:pt x="134247" y="17273"/>
                  </a:lnTo>
                  <a:lnTo>
                    <a:pt x="175507" y="4465"/>
                  </a:lnTo>
                  <a:lnTo>
                    <a:pt x="219806" y="0"/>
                  </a:lnTo>
                  <a:lnTo>
                    <a:pt x="264104" y="4465"/>
                  </a:lnTo>
                  <a:lnTo>
                    <a:pt x="305364" y="17273"/>
                  </a:lnTo>
                  <a:lnTo>
                    <a:pt x="342702" y="37539"/>
                  </a:lnTo>
                  <a:lnTo>
                    <a:pt x="375232" y="64379"/>
                  </a:lnTo>
                  <a:lnTo>
                    <a:pt x="402073" y="96910"/>
                  </a:lnTo>
                  <a:lnTo>
                    <a:pt x="422339" y="134247"/>
                  </a:lnTo>
                  <a:lnTo>
                    <a:pt x="435147" y="175507"/>
                  </a:lnTo>
                  <a:lnTo>
                    <a:pt x="439612" y="219806"/>
                  </a:lnTo>
                  <a:lnTo>
                    <a:pt x="435147" y="264104"/>
                  </a:lnTo>
                  <a:lnTo>
                    <a:pt x="422339" y="305364"/>
                  </a:lnTo>
                  <a:lnTo>
                    <a:pt x="402073" y="342702"/>
                  </a:lnTo>
                  <a:lnTo>
                    <a:pt x="375232" y="375232"/>
                  </a:lnTo>
                  <a:lnTo>
                    <a:pt x="342702" y="402073"/>
                  </a:lnTo>
                  <a:lnTo>
                    <a:pt x="305364" y="422339"/>
                  </a:lnTo>
                  <a:lnTo>
                    <a:pt x="264104" y="435147"/>
                  </a:lnTo>
                  <a:lnTo>
                    <a:pt x="219806" y="439612"/>
                  </a:lnTo>
                  <a:lnTo>
                    <a:pt x="175507" y="435147"/>
                  </a:lnTo>
                  <a:lnTo>
                    <a:pt x="134247" y="422339"/>
                  </a:lnTo>
                  <a:lnTo>
                    <a:pt x="96910" y="402073"/>
                  </a:lnTo>
                  <a:lnTo>
                    <a:pt x="64379" y="375232"/>
                  </a:lnTo>
                  <a:lnTo>
                    <a:pt x="37539" y="342702"/>
                  </a:lnTo>
                  <a:lnTo>
                    <a:pt x="17273" y="305364"/>
                  </a:lnTo>
                  <a:lnTo>
                    <a:pt x="4465" y="264104"/>
                  </a:lnTo>
                  <a:lnTo>
                    <a:pt x="0" y="219806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7965" y="3444653"/>
              <a:ext cx="1083945" cy="452755"/>
            </a:xfrm>
            <a:custGeom>
              <a:avLst/>
              <a:gdLst/>
              <a:ahLst/>
              <a:cxnLst/>
              <a:rect l="l" t="t" r="r" b="b"/>
              <a:pathLst>
                <a:path w="1083945" h="452754">
                  <a:moveTo>
                    <a:pt x="0" y="168712"/>
                  </a:moveTo>
                  <a:lnTo>
                    <a:pt x="22257" y="116620"/>
                  </a:lnTo>
                  <a:lnTo>
                    <a:pt x="74387" y="72636"/>
                  </a:lnTo>
                  <a:lnTo>
                    <a:pt x="110331" y="54062"/>
                  </a:lnTo>
                  <a:lnTo>
                    <a:pt x="152154" y="37969"/>
                  </a:lnTo>
                  <a:lnTo>
                    <a:pt x="199327" y="24507"/>
                  </a:lnTo>
                  <a:lnTo>
                    <a:pt x="251320" y="13829"/>
                  </a:lnTo>
                  <a:lnTo>
                    <a:pt x="307605" y="6084"/>
                  </a:lnTo>
                  <a:lnTo>
                    <a:pt x="367651" y="1424"/>
                  </a:lnTo>
                  <a:lnTo>
                    <a:pt x="430929" y="0"/>
                  </a:lnTo>
                  <a:lnTo>
                    <a:pt x="496909" y="1963"/>
                  </a:lnTo>
                  <a:lnTo>
                    <a:pt x="565062" y="7464"/>
                  </a:lnTo>
                  <a:lnTo>
                    <a:pt x="632854" y="16373"/>
                  </a:lnTo>
                  <a:lnTo>
                    <a:pt x="697779" y="28286"/>
                  </a:lnTo>
                  <a:lnTo>
                    <a:pt x="759352" y="42945"/>
                  </a:lnTo>
                  <a:lnTo>
                    <a:pt x="817087" y="60090"/>
                  </a:lnTo>
                  <a:lnTo>
                    <a:pt x="870497" y="79463"/>
                  </a:lnTo>
                  <a:lnTo>
                    <a:pt x="919096" y="100805"/>
                  </a:lnTo>
                  <a:lnTo>
                    <a:pt x="962399" y="123857"/>
                  </a:lnTo>
                  <a:lnTo>
                    <a:pt x="999918" y="148361"/>
                  </a:lnTo>
                  <a:lnTo>
                    <a:pt x="1031169" y="174057"/>
                  </a:lnTo>
                  <a:lnTo>
                    <a:pt x="1072920" y="227993"/>
                  </a:lnTo>
                  <a:lnTo>
                    <a:pt x="1083761" y="283594"/>
                  </a:lnTo>
                  <a:lnTo>
                    <a:pt x="1076631" y="310578"/>
                  </a:lnTo>
                  <a:lnTo>
                    <a:pt x="1038908" y="358768"/>
                  </a:lnTo>
                  <a:lnTo>
                    <a:pt x="973430" y="398244"/>
                  </a:lnTo>
                  <a:lnTo>
                    <a:pt x="931607" y="414337"/>
                  </a:lnTo>
                  <a:lnTo>
                    <a:pt x="884434" y="427799"/>
                  </a:lnTo>
                  <a:lnTo>
                    <a:pt x="832440" y="438478"/>
                  </a:lnTo>
                  <a:lnTo>
                    <a:pt x="776156" y="446223"/>
                  </a:lnTo>
                  <a:lnTo>
                    <a:pt x="716110" y="450883"/>
                  </a:lnTo>
                  <a:lnTo>
                    <a:pt x="652832" y="452307"/>
                  </a:lnTo>
                  <a:lnTo>
                    <a:pt x="586852" y="450344"/>
                  </a:lnTo>
                  <a:lnTo>
                    <a:pt x="518699" y="444842"/>
                  </a:lnTo>
                  <a:lnTo>
                    <a:pt x="450907" y="435933"/>
                  </a:lnTo>
                  <a:lnTo>
                    <a:pt x="385982" y="424020"/>
                  </a:lnTo>
                  <a:lnTo>
                    <a:pt x="324408" y="409361"/>
                  </a:lnTo>
                  <a:lnTo>
                    <a:pt x="266674" y="392216"/>
                  </a:lnTo>
                  <a:lnTo>
                    <a:pt x="213264" y="372843"/>
                  </a:lnTo>
                  <a:lnTo>
                    <a:pt x="164665" y="351501"/>
                  </a:lnTo>
                  <a:lnTo>
                    <a:pt x="121362" y="328449"/>
                  </a:lnTo>
                  <a:lnTo>
                    <a:pt x="83842" y="303946"/>
                  </a:lnTo>
                  <a:lnTo>
                    <a:pt x="52592" y="278249"/>
                  </a:lnTo>
                  <a:lnTo>
                    <a:pt x="10841" y="224314"/>
                  </a:lnTo>
                  <a:lnTo>
                    <a:pt x="0" y="168712"/>
                  </a:lnTo>
                  <a:close/>
                </a:path>
              </a:pathLst>
            </a:custGeom>
            <a:ln w="32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66803" y="3265989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5" h="440054">
                  <a:moveTo>
                    <a:pt x="0" y="219806"/>
                  </a:moveTo>
                  <a:lnTo>
                    <a:pt x="4465" y="175507"/>
                  </a:lnTo>
                  <a:lnTo>
                    <a:pt x="17273" y="134247"/>
                  </a:lnTo>
                  <a:lnTo>
                    <a:pt x="37539" y="96910"/>
                  </a:lnTo>
                  <a:lnTo>
                    <a:pt x="64379" y="64379"/>
                  </a:lnTo>
                  <a:lnTo>
                    <a:pt x="96910" y="37539"/>
                  </a:lnTo>
                  <a:lnTo>
                    <a:pt x="134247" y="17273"/>
                  </a:lnTo>
                  <a:lnTo>
                    <a:pt x="175507" y="4465"/>
                  </a:lnTo>
                  <a:lnTo>
                    <a:pt x="219806" y="0"/>
                  </a:lnTo>
                  <a:lnTo>
                    <a:pt x="264104" y="4465"/>
                  </a:lnTo>
                  <a:lnTo>
                    <a:pt x="305364" y="17273"/>
                  </a:lnTo>
                  <a:lnTo>
                    <a:pt x="342702" y="37539"/>
                  </a:lnTo>
                  <a:lnTo>
                    <a:pt x="375232" y="64379"/>
                  </a:lnTo>
                  <a:lnTo>
                    <a:pt x="402073" y="96910"/>
                  </a:lnTo>
                  <a:lnTo>
                    <a:pt x="422339" y="134247"/>
                  </a:lnTo>
                  <a:lnTo>
                    <a:pt x="435147" y="175507"/>
                  </a:lnTo>
                  <a:lnTo>
                    <a:pt x="439612" y="219806"/>
                  </a:lnTo>
                  <a:lnTo>
                    <a:pt x="435147" y="264104"/>
                  </a:lnTo>
                  <a:lnTo>
                    <a:pt x="422339" y="305364"/>
                  </a:lnTo>
                  <a:lnTo>
                    <a:pt x="402073" y="342702"/>
                  </a:lnTo>
                  <a:lnTo>
                    <a:pt x="375232" y="375232"/>
                  </a:lnTo>
                  <a:lnTo>
                    <a:pt x="342702" y="402073"/>
                  </a:lnTo>
                  <a:lnTo>
                    <a:pt x="305364" y="422339"/>
                  </a:lnTo>
                  <a:lnTo>
                    <a:pt x="264104" y="435147"/>
                  </a:lnTo>
                  <a:lnTo>
                    <a:pt x="219806" y="439612"/>
                  </a:lnTo>
                  <a:lnTo>
                    <a:pt x="175507" y="435147"/>
                  </a:lnTo>
                  <a:lnTo>
                    <a:pt x="134247" y="422339"/>
                  </a:lnTo>
                  <a:lnTo>
                    <a:pt x="96910" y="402073"/>
                  </a:lnTo>
                  <a:lnTo>
                    <a:pt x="64379" y="375232"/>
                  </a:lnTo>
                  <a:lnTo>
                    <a:pt x="37539" y="342702"/>
                  </a:lnTo>
                  <a:lnTo>
                    <a:pt x="17273" y="305364"/>
                  </a:lnTo>
                  <a:lnTo>
                    <a:pt x="4465" y="264104"/>
                  </a:lnTo>
                  <a:lnTo>
                    <a:pt x="0" y="219806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87440" y="1822703"/>
            <a:ext cx="5590540" cy="4066540"/>
            <a:chOff x="6187440" y="1822703"/>
            <a:chExt cx="5590540" cy="406654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40" y="1822703"/>
              <a:ext cx="5590032" cy="40660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887523" y="3856296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4" h="440054">
                  <a:moveTo>
                    <a:pt x="0" y="219806"/>
                  </a:moveTo>
                  <a:lnTo>
                    <a:pt x="4465" y="175507"/>
                  </a:lnTo>
                  <a:lnTo>
                    <a:pt x="17273" y="134247"/>
                  </a:lnTo>
                  <a:lnTo>
                    <a:pt x="37539" y="96910"/>
                  </a:lnTo>
                  <a:lnTo>
                    <a:pt x="64379" y="64379"/>
                  </a:lnTo>
                  <a:lnTo>
                    <a:pt x="96910" y="37539"/>
                  </a:lnTo>
                  <a:lnTo>
                    <a:pt x="134247" y="17273"/>
                  </a:lnTo>
                  <a:lnTo>
                    <a:pt x="175507" y="4465"/>
                  </a:lnTo>
                  <a:lnTo>
                    <a:pt x="219806" y="0"/>
                  </a:lnTo>
                  <a:lnTo>
                    <a:pt x="264104" y="4465"/>
                  </a:lnTo>
                  <a:lnTo>
                    <a:pt x="305364" y="17273"/>
                  </a:lnTo>
                  <a:lnTo>
                    <a:pt x="342702" y="37539"/>
                  </a:lnTo>
                  <a:lnTo>
                    <a:pt x="375232" y="64379"/>
                  </a:lnTo>
                  <a:lnTo>
                    <a:pt x="402073" y="96910"/>
                  </a:lnTo>
                  <a:lnTo>
                    <a:pt x="422339" y="134247"/>
                  </a:lnTo>
                  <a:lnTo>
                    <a:pt x="435147" y="175507"/>
                  </a:lnTo>
                  <a:lnTo>
                    <a:pt x="439612" y="219806"/>
                  </a:lnTo>
                  <a:lnTo>
                    <a:pt x="435147" y="264104"/>
                  </a:lnTo>
                  <a:lnTo>
                    <a:pt x="422339" y="305364"/>
                  </a:lnTo>
                  <a:lnTo>
                    <a:pt x="402073" y="342702"/>
                  </a:lnTo>
                  <a:lnTo>
                    <a:pt x="375232" y="375232"/>
                  </a:lnTo>
                  <a:lnTo>
                    <a:pt x="342702" y="402073"/>
                  </a:lnTo>
                  <a:lnTo>
                    <a:pt x="305364" y="422339"/>
                  </a:lnTo>
                  <a:lnTo>
                    <a:pt x="264104" y="435147"/>
                  </a:lnTo>
                  <a:lnTo>
                    <a:pt x="219806" y="439612"/>
                  </a:lnTo>
                  <a:lnTo>
                    <a:pt x="175507" y="435147"/>
                  </a:lnTo>
                  <a:lnTo>
                    <a:pt x="134247" y="422339"/>
                  </a:lnTo>
                  <a:lnTo>
                    <a:pt x="96910" y="402073"/>
                  </a:lnTo>
                  <a:lnTo>
                    <a:pt x="64379" y="375232"/>
                  </a:lnTo>
                  <a:lnTo>
                    <a:pt x="37539" y="342702"/>
                  </a:lnTo>
                  <a:lnTo>
                    <a:pt x="17273" y="305364"/>
                  </a:lnTo>
                  <a:lnTo>
                    <a:pt x="4465" y="264104"/>
                  </a:lnTo>
                  <a:lnTo>
                    <a:pt x="0" y="219806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3534" y="3469732"/>
              <a:ext cx="1083945" cy="452755"/>
            </a:xfrm>
            <a:custGeom>
              <a:avLst/>
              <a:gdLst/>
              <a:ahLst/>
              <a:cxnLst/>
              <a:rect l="l" t="t" r="r" b="b"/>
              <a:pathLst>
                <a:path w="1083945" h="452754">
                  <a:moveTo>
                    <a:pt x="0" y="168712"/>
                  </a:moveTo>
                  <a:lnTo>
                    <a:pt x="22257" y="116620"/>
                  </a:lnTo>
                  <a:lnTo>
                    <a:pt x="74387" y="72636"/>
                  </a:lnTo>
                  <a:lnTo>
                    <a:pt x="110331" y="54062"/>
                  </a:lnTo>
                  <a:lnTo>
                    <a:pt x="152154" y="37969"/>
                  </a:lnTo>
                  <a:lnTo>
                    <a:pt x="199327" y="24507"/>
                  </a:lnTo>
                  <a:lnTo>
                    <a:pt x="251320" y="13829"/>
                  </a:lnTo>
                  <a:lnTo>
                    <a:pt x="307605" y="6084"/>
                  </a:lnTo>
                  <a:lnTo>
                    <a:pt x="367651" y="1424"/>
                  </a:lnTo>
                  <a:lnTo>
                    <a:pt x="430929" y="0"/>
                  </a:lnTo>
                  <a:lnTo>
                    <a:pt x="496909" y="1963"/>
                  </a:lnTo>
                  <a:lnTo>
                    <a:pt x="565062" y="7464"/>
                  </a:lnTo>
                  <a:lnTo>
                    <a:pt x="632854" y="16373"/>
                  </a:lnTo>
                  <a:lnTo>
                    <a:pt x="697779" y="28286"/>
                  </a:lnTo>
                  <a:lnTo>
                    <a:pt x="759352" y="42945"/>
                  </a:lnTo>
                  <a:lnTo>
                    <a:pt x="817087" y="60090"/>
                  </a:lnTo>
                  <a:lnTo>
                    <a:pt x="870497" y="79463"/>
                  </a:lnTo>
                  <a:lnTo>
                    <a:pt x="919096" y="100805"/>
                  </a:lnTo>
                  <a:lnTo>
                    <a:pt x="962399" y="123857"/>
                  </a:lnTo>
                  <a:lnTo>
                    <a:pt x="999918" y="148361"/>
                  </a:lnTo>
                  <a:lnTo>
                    <a:pt x="1031169" y="174057"/>
                  </a:lnTo>
                  <a:lnTo>
                    <a:pt x="1072920" y="227993"/>
                  </a:lnTo>
                  <a:lnTo>
                    <a:pt x="1083761" y="283594"/>
                  </a:lnTo>
                  <a:lnTo>
                    <a:pt x="1076631" y="310578"/>
                  </a:lnTo>
                  <a:lnTo>
                    <a:pt x="1038908" y="358768"/>
                  </a:lnTo>
                  <a:lnTo>
                    <a:pt x="973430" y="398244"/>
                  </a:lnTo>
                  <a:lnTo>
                    <a:pt x="931607" y="414337"/>
                  </a:lnTo>
                  <a:lnTo>
                    <a:pt x="884434" y="427799"/>
                  </a:lnTo>
                  <a:lnTo>
                    <a:pt x="832440" y="438478"/>
                  </a:lnTo>
                  <a:lnTo>
                    <a:pt x="776156" y="446223"/>
                  </a:lnTo>
                  <a:lnTo>
                    <a:pt x="716110" y="450883"/>
                  </a:lnTo>
                  <a:lnTo>
                    <a:pt x="652832" y="452307"/>
                  </a:lnTo>
                  <a:lnTo>
                    <a:pt x="586852" y="450344"/>
                  </a:lnTo>
                  <a:lnTo>
                    <a:pt x="518699" y="444842"/>
                  </a:lnTo>
                  <a:lnTo>
                    <a:pt x="450907" y="435933"/>
                  </a:lnTo>
                  <a:lnTo>
                    <a:pt x="385982" y="424020"/>
                  </a:lnTo>
                  <a:lnTo>
                    <a:pt x="324408" y="409361"/>
                  </a:lnTo>
                  <a:lnTo>
                    <a:pt x="266674" y="392216"/>
                  </a:lnTo>
                  <a:lnTo>
                    <a:pt x="213264" y="372843"/>
                  </a:lnTo>
                  <a:lnTo>
                    <a:pt x="164665" y="351501"/>
                  </a:lnTo>
                  <a:lnTo>
                    <a:pt x="121362" y="328449"/>
                  </a:lnTo>
                  <a:lnTo>
                    <a:pt x="83842" y="303946"/>
                  </a:lnTo>
                  <a:lnTo>
                    <a:pt x="52592" y="278249"/>
                  </a:lnTo>
                  <a:lnTo>
                    <a:pt x="10841" y="224314"/>
                  </a:lnTo>
                  <a:lnTo>
                    <a:pt x="0" y="168712"/>
                  </a:lnTo>
                  <a:close/>
                </a:path>
              </a:pathLst>
            </a:custGeom>
            <a:ln w="327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148673" y="3267918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4" h="440054">
                  <a:moveTo>
                    <a:pt x="0" y="219806"/>
                  </a:moveTo>
                  <a:lnTo>
                    <a:pt x="4465" y="175507"/>
                  </a:lnTo>
                  <a:lnTo>
                    <a:pt x="17273" y="134247"/>
                  </a:lnTo>
                  <a:lnTo>
                    <a:pt x="37539" y="96910"/>
                  </a:lnTo>
                  <a:lnTo>
                    <a:pt x="64379" y="64379"/>
                  </a:lnTo>
                  <a:lnTo>
                    <a:pt x="96910" y="37539"/>
                  </a:lnTo>
                  <a:lnTo>
                    <a:pt x="134247" y="17273"/>
                  </a:lnTo>
                  <a:lnTo>
                    <a:pt x="175507" y="4465"/>
                  </a:lnTo>
                  <a:lnTo>
                    <a:pt x="219806" y="0"/>
                  </a:lnTo>
                  <a:lnTo>
                    <a:pt x="264104" y="4465"/>
                  </a:lnTo>
                  <a:lnTo>
                    <a:pt x="305364" y="17273"/>
                  </a:lnTo>
                  <a:lnTo>
                    <a:pt x="342702" y="37539"/>
                  </a:lnTo>
                  <a:lnTo>
                    <a:pt x="375232" y="64379"/>
                  </a:lnTo>
                  <a:lnTo>
                    <a:pt x="402073" y="96910"/>
                  </a:lnTo>
                  <a:lnTo>
                    <a:pt x="422339" y="134247"/>
                  </a:lnTo>
                  <a:lnTo>
                    <a:pt x="435147" y="175507"/>
                  </a:lnTo>
                  <a:lnTo>
                    <a:pt x="439612" y="219806"/>
                  </a:lnTo>
                  <a:lnTo>
                    <a:pt x="435147" y="264104"/>
                  </a:lnTo>
                  <a:lnTo>
                    <a:pt x="422339" y="305364"/>
                  </a:lnTo>
                  <a:lnTo>
                    <a:pt x="402073" y="342702"/>
                  </a:lnTo>
                  <a:lnTo>
                    <a:pt x="375232" y="375232"/>
                  </a:lnTo>
                  <a:lnTo>
                    <a:pt x="342702" y="402073"/>
                  </a:lnTo>
                  <a:lnTo>
                    <a:pt x="305364" y="422339"/>
                  </a:lnTo>
                  <a:lnTo>
                    <a:pt x="264104" y="435147"/>
                  </a:lnTo>
                  <a:lnTo>
                    <a:pt x="219806" y="439612"/>
                  </a:lnTo>
                  <a:lnTo>
                    <a:pt x="175507" y="435147"/>
                  </a:lnTo>
                  <a:lnTo>
                    <a:pt x="134247" y="422339"/>
                  </a:lnTo>
                  <a:lnTo>
                    <a:pt x="96910" y="402073"/>
                  </a:lnTo>
                  <a:lnTo>
                    <a:pt x="64379" y="375232"/>
                  </a:lnTo>
                  <a:lnTo>
                    <a:pt x="37539" y="342702"/>
                  </a:lnTo>
                  <a:lnTo>
                    <a:pt x="17273" y="305364"/>
                  </a:lnTo>
                  <a:lnTo>
                    <a:pt x="4465" y="264104"/>
                  </a:lnTo>
                  <a:lnTo>
                    <a:pt x="0" y="219806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70630" y="1299971"/>
            <a:ext cx="8305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50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4" name="object 14"/>
          <p:cNvSpPr txBox="1"/>
          <p:nvPr/>
        </p:nvSpPr>
        <p:spPr>
          <a:xfrm>
            <a:off x="7464697" y="304291"/>
            <a:ext cx="3467100" cy="15087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Using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more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neighbors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helps </a:t>
            </a:r>
            <a:r>
              <a:rPr sz="2400" dirty="0">
                <a:latin typeface="Calibri"/>
                <a:cs typeface="Calibri"/>
              </a:rPr>
              <a:t>reduce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effect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outliers</a:t>
            </a:r>
            <a:endParaRPr sz="2400">
              <a:latin typeface="Calibri"/>
              <a:cs typeface="Calibri"/>
            </a:endParaRPr>
          </a:p>
          <a:p>
            <a:pPr marL="1114425">
              <a:lnSpc>
                <a:spcPct val="100000"/>
              </a:lnSpc>
              <a:spcBef>
                <a:spcPts val="2055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3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32740"/>
            <a:ext cx="4211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160" dirty="0"/>
              <a:t> </a:t>
            </a:r>
            <a:r>
              <a:rPr spc="-10" dirty="0"/>
              <a:t>Neighbors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040" y="1822703"/>
            <a:ext cx="5532120" cy="40660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7440" y="1822703"/>
            <a:ext cx="5590032" cy="40660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70630" y="1299971"/>
            <a:ext cx="83058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1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76767" y="103123"/>
            <a:ext cx="3161030" cy="171005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07950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When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&gt;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there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 </a:t>
            </a:r>
            <a:r>
              <a:rPr sz="2400" dirty="0">
                <a:latin typeface="Calibri"/>
                <a:cs typeface="Calibri"/>
              </a:rPr>
              <a:t>ties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between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classes.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latin typeface="Calibri"/>
                <a:cs typeface="Calibri"/>
              </a:rPr>
              <a:t>Need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break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somehow!</a:t>
            </a:r>
            <a:endParaRPr sz="2400">
              <a:latin typeface="Calibri"/>
              <a:cs typeface="Calibri"/>
            </a:endParaRPr>
          </a:p>
          <a:p>
            <a:pPr marL="1002030">
              <a:lnSpc>
                <a:spcPct val="100000"/>
              </a:lnSpc>
              <a:spcBef>
                <a:spcPts val="735"/>
              </a:spcBef>
            </a:pPr>
            <a:r>
              <a:rPr sz="3200" dirty="0">
                <a:latin typeface="Calibri"/>
                <a:cs typeface="Calibri"/>
              </a:rPr>
              <a:t>K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=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3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727088" y="1788036"/>
            <a:ext cx="4287520" cy="3805554"/>
            <a:chOff x="7727088" y="1788036"/>
            <a:chExt cx="4287520" cy="3805554"/>
          </a:xfrm>
        </p:grpSpPr>
        <p:sp>
          <p:nvSpPr>
            <p:cNvPr id="8" name="object 8"/>
            <p:cNvSpPr/>
            <p:nvPr/>
          </p:nvSpPr>
          <p:spPr>
            <a:xfrm>
              <a:off x="7743464" y="3865943"/>
              <a:ext cx="451484" cy="451484"/>
            </a:xfrm>
            <a:custGeom>
              <a:avLst/>
              <a:gdLst/>
              <a:ahLst/>
              <a:cxnLst/>
              <a:rect l="l" t="t" r="r" b="b"/>
              <a:pathLst>
                <a:path w="451484" h="451485">
                  <a:moveTo>
                    <a:pt x="0" y="225638"/>
                  </a:moveTo>
                  <a:lnTo>
                    <a:pt x="4584" y="180164"/>
                  </a:lnTo>
                  <a:lnTo>
                    <a:pt x="17731" y="137809"/>
                  </a:lnTo>
                  <a:lnTo>
                    <a:pt x="38535" y="99481"/>
                  </a:lnTo>
                  <a:lnTo>
                    <a:pt x="66087" y="66087"/>
                  </a:lnTo>
                  <a:lnTo>
                    <a:pt x="99481" y="38535"/>
                  </a:lnTo>
                  <a:lnTo>
                    <a:pt x="137809" y="17731"/>
                  </a:lnTo>
                  <a:lnTo>
                    <a:pt x="180164" y="4584"/>
                  </a:lnTo>
                  <a:lnTo>
                    <a:pt x="225638" y="0"/>
                  </a:lnTo>
                  <a:lnTo>
                    <a:pt x="271112" y="4584"/>
                  </a:lnTo>
                  <a:lnTo>
                    <a:pt x="313466" y="17731"/>
                  </a:lnTo>
                  <a:lnTo>
                    <a:pt x="351794" y="38535"/>
                  </a:lnTo>
                  <a:lnTo>
                    <a:pt x="385188" y="66087"/>
                  </a:lnTo>
                  <a:lnTo>
                    <a:pt x="412741" y="99481"/>
                  </a:lnTo>
                  <a:lnTo>
                    <a:pt x="433544" y="137809"/>
                  </a:lnTo>
                  <a:lnTo>
                    <a:pt x="446692" y="180164"/>
                  </a:lnTo>
                  <a:lnTo>
                    <a:pt x="451276" y="225638"/>
                  </a:lnTo>
                  <a:lnTo>
                    <a:pt x="446692" y="271112"/>
                  </a:lnTo>
                  <a:lnTo>
                    <a:pt x="433544" y="313466"/>
                  </a:lnTo>
                  <a:lnTo>
                    <a:pt x="412741" y="351794"/>
                  </a:lnTo>
                  <a:lnTo>
                    <a:pt x="385188" y="385188"/>
                  </a:lnTo>
                  <a:lnTo>
                    <a:pt x="351794" y="412741"/>
                  </a:lnTo>
                  <a:lnTo>
                    <a:pt x="313466" y="433544"/>
                  </a:lnTo>
                  <a:lnTo>
                    <a:pt x="271112" y="446692"/>
                  </a:lnTo>
                  <a:lnTo>
                    <a:pt x="225638" y="451276"/>
                  </a:lnTo>
                  <a:lnTo>
                    <a:pt x="180164" y="446692"/>
                  </a:lnTo>
                  <a:lnTo>
                    <a:pt x="137809" y="433544"/>
                  </a:lnTo>
                  <a:lnTo>
                    <a:pt x="99481" y="412741"/>
                  </a:lnTo>
                  <a:lnTo>
                    <a:pt x="66087" y="385188"/>
                  </a:lnTo>
                  <a:lnTo>
                    <a:pt x="38535" y="351794"/>
                  </a:lnTo>
                  <a:lnTo>
                    <a:pt x="17731" y="313466"/>
                  </a:lnTo>
                  <a:lnTo>
                    <a:pt x="4584" y="271112"/>
                  </a:lnTo>
                  <a:lnTo>
                    <a:pt x="0" y="225638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87353" y="4792767"/>
              <a:ext cx="361950" cy="784225"/>
            </a:xfrm>
            <a:custGeom>
              <a:avLst/>
              <a:gdLst/>
              <a:ahLst/>
              <a:cxnLst/>
              <a:rect l="l" t="t" r="r" b="b"/>
              <a:pathLst>
                <a:path w="361950" h="784225">
                  <a:moveTo>
                    <a:pt x="61054" y="782392"/>
                  </a:moveTo>
                  <a:lnTo>
                    <a:pt x="24189" y="749309"/>
                  </a:lnTo>
                  <a:lnTo>
                    <a:pt x="3871" y="682443"/>
                  </a:lnTo>
                  <a:lnTo>
                    <a:pt x="0" y="638566"/>
                  </a:lnTo>
                  <a:lnTo>
                    <a:pt x="365" y="588912"/>
                  </a:lnTo>
                  <a:lnTo>
                    <a:pt x="5001" y="534370"/>
                  </a:lnTo>
                  <a:lnTo>
                    <a:pt x="13939" y="475831"/>
                  </a:lnTo>
                  <a:lnTo>
                    <a:pt x="27215" y="414184"/>
                  </a:lnTo>
                  <a:lnTo>
                    <a:pt x="44860" y="350318"/>
                  </a:lnTo>
                  <a:lnTo>
                    <a:pt x="66064" y="287544"/>
                  </a:lnTo>
                  <a:lnTo>
                    <a:pt x="89643" y="229058"/>
                  </a:lnTo>
                  <a:lnTo>
                    <a:pt x="115069" y="175577"/>
                  </a:lnTo>
                  <a:lnTo>
                    <a:pt x="141816" y="127818"/>
                  </a:lnTo>
                  <a:lnTo>
                    <a:pt x="169358" y="86501"/>
                  </a:lnTo>
                  <a:lnTo>
                    <a:pt x="197168" y="52343"/>
                  </a:lnTo>
                  <a:lnTo>
                    <a:pt x="251488" y="8374"/>
                  </a:lnTo>
                  <a:lnTo>
                    <a:pt x="276944" y="0"/>
                  </a:lnTo>
                  <a:lnTo>
                    <a:pt x="300563" y="1655"/>
                  </a:lnTo>
                  <a:lnTo>
                    <a:pt x="337428" y="34738"/>
                  </a:lnTo>
                  <a:lnTo>
                    <a:pt x="357747" y="101604"/>
                  </a:lnTo>
                  <a:lnTo>
                    <a:pt x="361618" y="145481"/>
                  </a:lnTo>
                  <a:lnTo>
                    <a:pt x="361253" y="195136"/>
                  </a:lnTo>
                  <a:lnTo>
                    <a:pt x="356617" y="249677"/>
                  </a:lnTo>
                  <a:lnTo>
                    <a:pt x="347678" y="308216"/>
                  </a:lnTo>
                  <a:lnTo>
                    <a:pt x="334403" y="369863"/>
                  </a:lnTo>
                  <a:lnTo>
                    <a:pt x="316757" y="433729"/>
                  </a:lnTo>
                  <a:lnTo>
                    <a:pt x="295553" y="496503"/>
                  </a:lnTo>
                  <a:lnTo>
                    <a:pt x="271975" y="554989"/>
                  </a:lnTo>
                  <a:lnTo>
                    <a:pt x="246549" y="608471"/>
                  </a:lnTo>
                  <a:lnTo>
                    <a:pt x="219802" y="656229"/>
                  </a:lnTo>
                  <a:lnTo>
                    <a:pt x="192260" y="697546"/>
                  </a:lnTo>
                  <a:lnTo>
                    <a:pt x="164449" y="731704"/>
                  </a:lnTo>
                  <a:lnTo>
                    <a:pt x="110130" y="775673"/>
                  </a:lnTo>
                  <a:lnTo>
                    <a:pt x="84673" y="784048"/>
                  </a:lnTo>
                  <a:lnTo>
                    <a:pt x="61054" y="782392"/>
                  </a:lnTo>
                  <a:close/>
                </a:path>
              </a:pathLst>
            </a:custGeom>
            <a:ln w="327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40058" y="4304777"/>
              <a:ext cx="1358265" cy="1050290"/>
            </a:xfrm>
            <a:custGeom>
              <a:avLst/>
              <a:gdLst/>
              <a:ahLst/>
              <a:cxnLst/>
              <a:rect l="l" t="t" r="r" b="b"/>
              <a:pathLst>
                <a:path w="1358265" h="1050289">
                  <a:moveTo>
                    <a:pt x="32796" y="113391"/>
                  </a:moveTo>
                  <a:lnTo>
                    <a:pt x="74988" y="65823"/>
                  </a:lnTo>
                  <a:lnTo>
                    <a:pt x="131474" y="31185"/>
                  </a:lnTo>
                  <a:lnTo>
                    <a:pt x="200495" y="9302"/>
                  </a:lnTo>
                  <a:lnTo>
                    <a:pt x="239157" y="3089"/>
                  </a:lnTo>
                  <a:lnTo>
                    <a:pt x="280293" y="0"/>
                  </a:lnTo>
                  <a:lnTo>
                    <a:pt x="323684" y="11"/>
                  </a:lnTo>
                  <a:lnTo>
                    <a:pt x="369109" y="3101"/>
                  </a:lnTo>
                  <a:lnTo>
                    <a:pt x="416349" y="9249"/>
                  </a:lnTo>
                  <a:lnTo>
                    <a:pt x="465184" y="18432"/>
                  </a:lnTo>
                  <a:lnTo>
                    <a:pt x="515395" y="30628"/>
                  </a:lnTo>
                  <a:lnTo>
                    <a:pt x="566761" y="45816"/>
                  </a:lnTo>
                  <a:lnTo>
                    <a:pt x="619063" y="63974"/>
                  </a:lnTo>
                  <a:lnTo>
                    <a:pt x="672081" y="85079"/>
                  </a:lnTo>
                  <a:lnTo>
                    <a:pt x="725594" y="109110"/>
                  </a:lnTo>
                  <a:lnTo>
                    <a:pt x="779384" y="136045"/>
                  </a:lnTo>
                  <a:lnTo>
                    <a:pt x="833230" y="165862"/>
                  </a:lnTo>
                  <a:lnTo>
                    <a:pt x="886913" y="198539"/>
                  </a:lnTo>
                  <a:lnTo>
                    <a:pt x="939217" y="233381"/>
                  </a:lnTo>
                  <a:lnTo>
                    <a:pt x="988998" y="269580"/>
                  </a:lnTo>
                  <a:lnTo>
                    <a:pt x="1036143" y="306945"/>
                  </a:lnTo>
                  <a:lnTo>
                    <a:pt x="1080540" y="345287"/>
                  </a:lnTo>
                  <a:lnTo>
                    <a:pt x="1122075" y="384417"/>
                  </a:lnTo>
                  <a:lnTo>
                    <a:pt x="1160637" y="424143"/>
                  </a:lnTo>
                  <a:lnTo>
                    <a:pt x="1196111" y="464277"/>
                  </a:lnTo>
                  <a:lnTo>
                    <a:pt x="1228386" y="504628"/>
                  </a:lnTo>
                  <a:lnTo>
                    <a:pt x="1257349" y="545006"/>
                  </a:lnTo>
                  <a:lnTo>
                    <a:pt x="1282886" y="585221"/>
                  </a:lnTo>
                  <a:lnTo>
                    <a:pt x="1304886" y="625084"/>
                  </a:lnTo>
                  <a:lnTo>
                    <a:pt x="1323235" y="664404"/>
                  </a:lnTo>
                  <a:lnTo>
                    <a:pt x="1337820" y="702991"/>
                  </a:lnTo>
                  <a:lnTo>
                    <a:pt x="1348530" y="740656"/>
                  </a:lnTo>
                  <a:lnTo>
                    <a:pt x="1357869" y="812458"/>
                  </a:lnTo>
                  <a:lnTo>
                    <a:pt x="1356274" y="846215"/>
                  </a:lnTo>
                  <a:lnTo>
                    <a:pt x="1339988" y="908493"/>
                  </a:lnTo>
                  <a:lnTo>
                    <a:pt x="1305873" y="962044"/>
                  </a:lnTo>
                  <a:lnTo>
                    <a:pt x="1256314" y="1003125"/>
                  </a:lnTo>
                  <a:lnTo>
                    <a:pt x="1193341" y="1031364"/>
                  </a:lnTo>
                  <a:lnTo>
                    <a:pt x="1118712" y="1046935"/>
                  </a:lnTo>
                  <a:lnTo>
                    <a:pt x="1077576" y="1050024"/>
                  </a:lnTo>
                  <a:lnTo>
                    <a:pt x="1034185" y="1050013"/>
                  </a:lnTo>
                  <a:lnTo>
                    <a:pt x="988760" y="1046923"/>
                  </a:lnTo>
                  <a:lnTo>
                    <a:pt x="941520" y="1040775"/>
                  </a:lnTo>
                  <a:lnTo>
                    <a:pt x="892684" y="1031592"/>
                  </a:lnTo>
                  <a:lnTo>
                    <a:pt x="842474" y="1019396"/>
                  </a:lnTo>
                  <a:lnTo>
                    <a:pt x="791108" y="1004208"/>
                  </a:lnTo>
                  <a:lnTo>
                    <a:pt x="738806" y="986050"/>
                  </a:lnTo>
                  <a:lnTo>
                    <a:pt x="685788" y="964945"/>
                  </a:lnTo>
                  <a:lnTo>
                    <a:pt x="632275" y="940914"/>
                  </a:lnTo>
                  <a:lnTo>
                    <a:pt x="578485" y="913979"/>
                  </a:lnTo>
                  <a:lnTo>
                    <a:pt x="524638" y="884162"/>
                  </a:lnTo>
                  <a:lnTo>
                    <a:pt x="470956" y="851484"/>
                  </a:lnTo>
                  <a:lnTo>
                    <a:pt x="418652" y="816643"/>
                  </a:lnTo>
                  <a:lnTo>
                    <a:pt x="368871" y="780444"/>
                  </a:lnTo>
                  <a:lnTo>
                    <a:pt x="321726" y="743079"/>
                  </a:lnTo>
                  <a:lnTo>
                    <a:pt x="277329" y="704737"/>
                  </a:lnTo>
                  <a:lnTo>
                    <a:pt x="235794" y="665607"/>
                  </a:lnTo>
                  <a:lnTo>
                    <a:pt x="197232" y="625881"/>
                  </a:lnTo>
                  <a:lnTo>
                    <a:pt x="161758" y="585747"/>
                  </a:lnTo>
                  <a:lnTo>
                    <a:pt x="129483" y="545396"/>
                  </a:lnTo>
                  <a:lnTo>
                    <a:pt x="100520" y="505018"/>
                  </a:lnTo>
                  <a:lnTo>
                    <a:pt x="74983" y="464803"/>
                  </a:lnTo>
                  <a:lnTo>
                    <a:pt x="52983" y="424940"/>
                  </a:lnTo>
                  <a:lnTo>
                    <a:pt x="34634" y="385620"/>
                  </a:lnTo>
                  <a:lnTo>
                    <a:pt x="20048" y="347033"/>
                  </a:lnTo>
                  <a:lnTo>
                    <a:pt x="9339" y="309368"/>
                  </a:lnTo>
                  <a:lnTo>
                    <a:pt x="0" y="237566"/>
                  </a:lnTo>
                  <a:lnTo>
                    <a:pt x="1595" y="203809"/>
                  </a:lnTo>
                  <a:lnTo>
                    <a:pt x="7518" y="171734"/>
                  </a:lnTo>
                  <a:lnTo>
                    <a:pt x="17881" y="141531"/>
                  </a:lnTo>
                  <a:lnTo>
                    <a:pt x="32796" y="113391"/>
                  </a:lnTo>
                  <a:close/>
                </a:path>
              </a:pathLst>
            </a:custGeom>
            <a:ln w="327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67142" y="1804412"/>
              <a:ext cx="228600" cy="1158875"/>
            </a:xfrm>
            <a:custGeom>
              <a:avLst/>
              <a:gdLst/>
              <a:ahLst/>
              <a:cxnLst/>
              <a:rect l="l" t="t" r="r" b="b"/>
              <a:pathLst>
                <a:path w="228600" h="1158875">
                  <a:moveTo>
                    <a:pt x="114076" y="1158705"/>
                  </a:moveTo>
                  <a:lnTo>
                    <a:pt x="72845" y="1119708"/>
                  </a:lnTo>
                  <a:lnTo>
                    <a:pt x="48902" y="1054905"/>
                  </a:lnTo>
                  <a:lnTo>
                    <a:pt x="38313" y="1012490"/>
                  </a:lnTo>
                  <a:lnTo>
                    <a:pt x="28790" y="964124"/>
                  </a:lnTo>
                  <a:lnTo>
                    <a:pt x="20438" y="910349"/>
                  </a:lnTo>
                  <a:lnTo>
                    <a:pt x="13365" y="851709"/>
                  </a:lnTo>
                  <a:lnTo>
                    <a:pt x="7678" y="788746"/>
                  </a:lnTo>
                  <a:lnTo>
                    <a:pt x="3483" y="722004"/>
                  </a:lnTo>
                  <a:lnTo>
                    <a:pt x="888" y="652025"/>
                  </a:lnTo>
                  <a:lnTo>
                    <a:pt x="0" y="579352"/>
                  </a:lnTo>
                  <a:lnTo>
                    <a:pt x="888" y="506680"/>
                  </a:lnTo>
                  <a:lnTo>
                    <a:pt x="3483" y="436701"/>
                  </a:lnTo>
                  <a:lnTo>
                    <a:pt x="7678" y="369958"/>
                  </a:lnTo>
                  <a:lnTo>
                    <a:pt x="13365" y="306996"/>
                  </a:lnTo>
                  <a:lnTo>
                    <a:pt x="20438" y="248356"/>
                  </a:lnTo>
                  <a:lnTo>
                    <a:pt x="28790" y="194581"/>
                  </a:lnTo>
                  <a:lnTo>
                    <a:pt x="38313" y="146215"/>
                  </a:lnTo>
                  <a:lnTo>
                    <a:pt x="48902" y="103800"/>
                  </a:lnTo>
                  <a:lnTo>
                    <a:pt x="72845" y="38997"/>
                  </a:lnTo>
                  <a:lnTo>
                    <a:pt x="99766" y="4513"/>
                  </a:lnTo>
                  <a:lnTo>
                    <a:pt x="114076" y="0"/>
                  </a:lnTo>
                  <a:lnTo>
                    <a:pt x="128385" y="4513"/>
                  </a:lnTo>
                  <a:lnTo>
                    <a:pt x="155306" y="38997"/>
                  </a:lnTo>
                  <a:lnTo>
                    <a:pt x="179250" y="103800"/>
                  </a:lnTo>
                  <a:lnTo>
                    <a:pt x="189838" y="146215"/>
                  </a:lnTo>
                  <a:lnTo>
                    <a:pt x="199362" y="194581"/>
                  </a:lnTo>
                  <a:lnTo>
                    <a:pt x="207713" y="248356"/>
                  </a:lnTo>
                  <a:lnTo>
                    <a:pt x="214786" y="306996"/>
                  </a:lnTo>
                  <a:lnTo>
                    <a:pt x="220473" y="369958"/>
                  </a:lnTo>
                  <a:lnTo>
                    <a:pt x="224668" y="436701"/>
                  </a:lnTo>
                  <a:lnTo>
                    <a:pt x="227263" y="506680"/>
                  </a:lnTo>
                  <a:lnTo>
                    <a:pt x="228152" y="579352"/>
                  </a:lnTo>
                  <a:lnTo>
                    <a:pt x="227263" y="652025"/>
                  </a:lnTo>
                  <a:lnTo>
                    <a:pt x="224668" y="722004"/>
                  </a:lnTo>
                  <a:lnTo>
                    <a:pt x="220473" y="788746"/>
                  </a:lnTo>
                  <a:lnTo>
                    <a:pt x="214786" y="851709"/>
                  </a:lnTo>
                  <a:lnTo>
                    <a:pt x="207713" y="910349"/>
                  </a:lnTo>
                  <a:lnTo>
                    <a:pt x="199362" y="964124"/>
                  </a:lnTo>
                  <a:lnTo>
                    <a:pt x="189838" y="1012490"/>
                  </a:lnTo>
                  <a:lnTo>
                    <a:pt x="179250" y="1054905"/>
                  </a:lnTo>
                  <a:lnTo>
                    <a:pt x="155306" y="1119708"/>
                  </a:lnTo>
                  <a:lnTo>
                    <a:pt x="128385" y="1154191"/>
                  </a:lnTo>
                  <a:lnTo>
                    <a:pt x="114076" y="1158705"/>
                  </a:lnTo>
                  <a:close/>
                </a:path>
              </a:pathLst>
            </a:custGeom>
            <a:ln w="3275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51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5" dirty="0"/>
              <a:t> </a:t>
            </a:r>
            <a:r>
              <a:rPr dirty="0"/>
              <a:t>Neighbors:</a:t>
            </a:r>
            <a:r>
              <a:rPr spc="-55" dirty="0"/>
              <a:t> </a:t>
            </a:r>
            <a:r>
              <a:rPr sz="3900" dirty="0"/>
              <a:t>Distance</a:t>
            </a:r>
            <a:r>
              <a:rPr sz="3900" spc="-20" dirty="0"/>
              <a:t> </a:t>
            </a:r>
            <a:r>
              <a:rPr sz="3900" spc="-10" dirty="0"/>
              <a:t>Metric</a:t>
            </a:r>
            <a:endParaRPr sz="3900"/>
          </a:p>
        </p:txBody>
      </p:sp>
      <p:grpSp>
        <p:nvGrpSpPr>
          <p:cNvPr id="3" name="object 3"/>
          <p:cNvGrpSpPr/>
          <p:nvPr/>
        </p:nvGrpSpPr>
        <p:grpSpPr>
          <a:xfrm>
            <a:off x="7508577" y="3047922"/>
            <a:ext cx="2969895" cy="2612390"/>
            <a:chOff x="7508577" y="3047922"/>
            <a:chExt cx="2969895" cy="2612390"/>
          </a:xfrm>
        </p:grpSpPr>
        <p:sp>
          <p:nvSpPr>
            <p:cNvPr id="4" name="object 4"/>
            <p:cNvSpPr/>
            <p:nvPr/>
          </p:nvSpPr>
          <p:spPr>
            <a:xfrm>
              <a:off x="8020528" y="3353342"/>
              <a:ext cx="1943100" cy="1943100"/>
            </a:xfrm>
            <a:custGeom>
              <a:avLst/>
              <a:gdLst/>
              <a:ahLst/>
              <a:cxnLst/>
              <a:rect l="l" t="t" r="r" b="b"/>
              <a:pathLst>
                <a:path w="1943100" h="1943100">
                  <a:moveTo>
                    <a:pt x="0" y="971451"/>
                  </a:moveTo>
                  <a:lnTo>
                    <a:pt x="1188" y="922966"/>
                  </a:lnTo>
                  <a:lnTo>
                    <a:pt x="4718" y="875096"/>
                  </a:lnTo>
                  <a:lnTo>
                    <a:pt x="10533" y="827897"/>
                  </a:lnTo>
                  <a:lnTo>
                    <a:pt x="18576" y="781425"/>
                  </a:lnTo>
                  <a:lnTo>
                    <a:pt x="28794" y="735735"/>
                  </a:lnTo>
                  <a:lnTo>
                    <a:pt x="41130" y="690883"/>
                  </a:lnTo>
                  <a:lnTo>
                    <a:pt x="55528" y="646925"/>
                  </a:lnTo>
                  <a:lnTo>
                    <a:pt x="71933" y="603916"/>
                  </a:lnTo>
                  <a:lnTo>
                    <a:pt x="90289" y="561911"/>
                  </a:lnTo>
                  <a:lnTo>
                    <a:pt x="110540" y="520968"/>
                  </a:lnTo>
                  <a:lnTo>
                    <a:pt x="132631" y="481141"/>
                  </a:lnTo>
                  <a:lnTo>
                    <a:pt x="156506" y="442485"/>
                  </a:lnTo>
                  <a:lnTo>
                    <a:pt x="182110" y="405058"/>
                  </a:lnTo>
                  <a:lnTo>
                    <a:pt x="209386" y="368913"/>
                  </a:lnTo>
                  <a:lnTo>
                    <a:pt x="238280" y="334107"/>
                  </a:lnTo>
                  <a:lnTo>
                    <a:pt x="268735" y="300696"/>
                  </a:lnTo>
                  <a:lnTo>
                    <a:pt x="300696" y="268735"/>
                  </a:lnTo>
                  <a:lnTo>
                    <a:pt x="334107" y="238280"/>
                  </a:lnTo>
                  <a:lnTo>
                    <a:pt x="368913" y="209386"/>
                  </a:lnTo>
                  <a:lnTo>
                    <a:pt x="405058" y="182110"/>
                  </a:lnTo>
                  <a:lnTo>
                    <a:pt x="442485" y="156506"/>
                  </a:lnTo>
                  <a:lnTo>
                    <a:pt x="481141" y="132631"/>
                  </a:lnTo>
                  <a:lnTo>
                    <a:pt x="520968" y="110540"/>
                  </a:lnTo>
                  <a:lnTo>
                    <a:pt x="561911" y="90289"/>
                  </a:lnTo>
                  <a:lnTo>
                    <a:pt x="603916" y="71933"/>
                  </a:lnTo>
                  <a:lnTo>
                    <a:pt x="646925" y="55528"/>
                  </a:lnTo>
                  <a:lnTo>
                    <a:pt x="690883" y="41130"/>
                  </a:lnTo>
                  <a:lnTo>
                    <a:pt x="735735" y="28794"/>
                  </a:lnTo>
                  <a:lnTo>
                    <a:pt x="781425" y="18576"/>
                  </a:lnTo>
                  <a:lnTo>
                    <a:pt x="827897" y="10533"/>
                  </a:lnTo>
                  <a:lnTo>
                    <a:pt x="875096" y="4718"/>
                  </a:lnTo>
                  <a:lnTo>
                    <a:pt x="922966" y="1188"/>
                  </a:lnTo>
                  <a:lnTo>
                    <a:pt x="971451" y="0"/>
                  </a:lnTo>
                  <a:lnTo>
                    <a:pt x="1019936" y="1188"/>
                  </a:lnTo>
                  <a:lnTo>
                    <a:pt x="1067806" y="4718"/>
                  </a:lnTo>
                  <a:lnTo>
                    <a:pt x="1115005" y="10533"/>
                  </a:lnTo>
                  <a:lnTo>
                    <a:pt x="1161477" y="18576"/>
                  </a:lnTo>
                  <a:lnTo>
                    <a:pt x="1207167" y="28794"/>
                  </a:lnTo>
                  <a:lnTo>
                    <a:pt x="1252019" y="41130"/>
                  </a:lnTo>
                  <a:lnTo>
                    <a:pt x="1295977" y="55528"/>
                  </a:lnTo>
                  <a:lnTo>
                    <a:pt x="1338986" y="71933"/>
                  </a:lnTo>
                  <a:lnTo>
                    <a:pt x="1380990" y="90289"/>
                  </a:lnTo>
                  <a:lnTo>
                    <a:pt x="1421933" y="110540"/>
                  </a:lnTo>
                  <a:lnTo>
                    <a:pt x="1461761" y="132631"/>
                  </a:lnTo>
                  <a:lnTo>
                    <a:pt x="1500416" y="156506"/>
                  </a:lnTo>
                  <a:lnTo>
                    <a:pt x="1537844" y="182110"/>
                  </a:lnTo>
                  <a:lnTo>
                    <a:pt x="1573988" y="209386"/>
                  </a:lnTo>
                  <a:lnTo>
                    <a:pt x="1608794" y="238280"/>
                  </a:lnTo>
                  <a:lnTo>
                    <a:pt x="1642205" y="268735"/>
                  </a:lnTo>
                  <a:lnTo>
                    <a:pt x="1674166" y="300696"/>
                  </a:lnTo>
                  <a:lnTo>
                    <a:pt x="1704621" y="334107"/>
                  </a:lnTo>
                  <a:lnTo>
                    <a:pt x="1733515" y="368913"/>
                  </a:lnTo>
                  <a:lnTo>
                    <a:pt x="1760792" y="405058"/>
                  </a:lnTo>
                  <a:lnTo>
                    <a:pt x="1786395" y="442485"/>
                  </a:lnTo>
                  <a:lnTo>
                    <a:pt x="1810270" y="481141"/>
                  </a:lnTo>
                  <a:lnTo>
                    <a:pt x="1832362" y="520968"/>
                  </a:lnTo>
                  <a:lnTo>
                    <a:pt x="1852613" y="561911"/>
                  </a:lnTo>
                  <a:lnTo>
                    <a:pt x="1870969" y="603916"/>
                  </a:lnTo>
                  <a:lnTo>
                    <a:pt x="1887374" y="646925"/>
                  </a:lnTo>
                  <a:lnTo>
                    <a:pt x="1901772" y="690883"/>
                  </a:lnTo>
                  <a:lnTo>
                    <a:pt x="1914108" y="735735"/>
                  </a:lnTo>
                  <a:lnTo>
                    <a:pt x="1924325" y="781425"/>
                  </a:lnTo>
                  <a:lnTo>
                    <a:pt x="1932369" y="827897"/>
                  </a:lnTo>
                  <a:lnTo>
                    <a:pt x="1938184" y="875096"/>
                  </a:lnTo>
                  <a:lnTo>
                    <a:pt x="1941713" y="922966"/>
                  </a:lnTo>
                  <a:lnTo>
                    <a:pt x="1942902" y="971451"/>
                  </a:lnTo>
                  <a:lnTo>
                    <a:pt x="1941713" y="1019936"/>
                  </a:lnTo>
                  <a:lnTo>
                    <a:pt x="1938184" y="1067806"/>
                  </a:lnTo>
                  <a:lnTo>
                    <a:pt x="1932369" y="1115005"/>
                  </a:lnTo>
                  <a:lnTo>
                    <a:pt x="1924325" y="1161477"/>
                  </a:lnTo>
                  <a:lnTo>
                    <a:pt x="1914108" y="1207167"/>
                  </a:lnTo>
                  <a:lnTo>
                    <a:pt x="1901772" y="1252019"/>
                  </a:lnTo>
                  <a:lnTo>
                    <a:pt x="1887374" y="1295977"/>
                  </a:lnTo>
                  <a:lnTo>
                    <a:pt x="1870969" y="1338986"/>
                  </a:lnTo>
                  <a:lnTo>
                    <a:pt x="1852613" y="1380990"/>
                  </a:lnTo>
                  <a:lnTo>
                    <a:pt x="1832362" y="1421933"/>
                  </a:lnTo>
                  <a:lnTo>
                    <a:pt x="1810270" y="1461761"/>
                  </a:lnTo>
                  <a:lnTo>
                    <a:pt x="1786395" y="1500416"/>
                  </a:lnTo>
                  <a:lnTo>
                    <a:pt x="1760792" y="1537844"/>
                  </a:lnTo>
                  <a:lnTo>
                    <a:pt x="1733515" y="1573988"/>
                  </a:lnTo>
                  <a:lnTo>
                    <a:pt x="1704621" y="1608794"/>
                  </a:lnTo>
                  <a:lnTo>
                    <a:pt x="1674166" y="1642205"/>
                  </a:lnTo>
                  <a:lnTo>
                    <a:pt x="1642205" y="1674166"/>
                  </a:lnTo>
                  <a:lnTo>
                    <a:pt x="1608794" y="1704621"/>
                  </a:lnTo>
                  <a:lnTo>
                    <a:pt x="1573988" y="1733515"/>
                  </a:lnTo>
                  <a:lnTo>
                    <a:pt x="1537844" y="1760792"/>
                  </a:lnTo>
                  <a:lnTo>
                    <a:pt x="1500416" y="1786395"/>
                  </a:lnTo>
                  <a:lnTo>
                    <a:pt x="1461761" y="1810270"/>
                  </a:lnTo>
                  <a:lnTo>
                    <a:pt x="1421933" y="1832362"/>
                  </a:lnTo>
                  <a:lnTo>
                    <a:pt x="1380990" y="1852613"/>
                  </a:lnTo>
                  <a:lnTo>
                    <a:pt x="1338986" y="1870969"/>
                  </a:lnTo>
                  <a:lnTo>
                    <a:pt x="1295977" y="1887374"/>
                  </a:lnTo>
                  <a:lnTo>
                    <a:pt x="1252019" y="1901772"/>
                  </a:lnTo>
                  <a:lnTo>
                    <a:pt x="1207167" y="1914108"/>
                  </a:lnTo>
                  <a:lnTo>
                    <a:pt x="1161477" y="1924325"/>
                  </a:lnTo>
                  <a:lnTo>
                    <a:pt x="1115005" y="1932369"/>
                  </a:lnTo>
                  <a:lnTo>
                    <a:pt x="1067806" y="1938184"/>
                  </a:lnTo>
                  <a:lnTo>
                    <a:pt x="1019936" y="1941713"/>
                  </a:lnTo>
                  <a:lnTo>
                    <a:pt x="971451" y="1942902"/>
                  </a:lnTo>
                  <a:lnTo>
                    <a:pt x="922966" y="1941713"/>
                  </a:lnTo>
                  <a:lnTo>
                    <a:pt x="875096" y="1938184"/>
                  </a:lnTo>
                  <a:lnTo>
                    <a:pt x="827897" y="1932369"/>
                  </a:lnTo>
                  <a:lnTo>
                    <a:pt x="781425" y="1924325"/>
                  </a:lnTo>
                  <a:lnTo>
                    <a:pt x="735735" y="1914108"/>
                  </a:lnTo>
                  <a:lnTo>
                    <a:pt x="690883" y="1901772"/>
                  </a:lnTo>
                  <a:lnTo>
                    <a:pt x="646925" y="1887374"/>
                  </a:lnTo>
                  <a:lnTo>
                    <a:pt x="603916" y="1870969"/>
                  </a:lnTo>
                  <a:lnTo>
                    <a:pt x="561911" y="1852613"/>
                  </a:lnTo>
                  <a:lnTo>
                    <a:pt x="520968" y="1832362"/>
                  </a:lnTo>
                  <a:lnTo>
                    <a:pt x="481141" y="1810270"/>
                  </a:lnTo>
                  <a:lnTo>
                    <a:pt x="442485" y="1786395"/>
                  </a:lnTo>
                  <a:lnTo>
                    <a:pt x="405058" y="1760792"/>
                  </a:lnTo>
                  <a:lnTo>
                    <a:pt x="368913" y="1733515"/>
                  </a:lnTo>
                  <a:lnTo>
                    <a:pt x="334107" y="1704621"/>
                  </a:lnTo>
                  <a:lnTo>
                    <a:pt x="300696" y="1674166"/>
                  </a:lnTo>
                  <a:lnTo>
                    <a:pt x="268735" y="1642205"/>
                  </a:lnTo>
                  <a:lnTo>
                    <a:pt x="238280" y="1608794"/>
                  </a:lnTo>
                  <a:lnTo>
                    <a:pt x="209386" y="1573988"/>
                  </a:lnTo>
                  <a:lnTo>
                    <a:pt x="182110" y="1537844"/>
                  </a:lnTo>
                  <a:lnTo>
                    <a:pt x="156506" y="1500416"/>
                  </a:lnTo>
                  <a:lnTo>
                    <a:pt x="132631" y="1461761"/>
                  </a:lnTo>
                  <a:lnTo>
                    <a:pt x="110540" y="1421933"/>
                  </a:lnTo>
                  <a:lnTo>
                    <a:pt x="90289" y="1380990"/>
                  </a:lnTo>
                  <a:lnTo>
                    <a:pt x="71933" y="1338986"/>
                  </a:lnTo>
                  <a:lnTo>
                    <a:pt x="55528" y="1295977"/>
                  </a:lnTo>
                  <a:lnTo>
                    <a:pt x="41130" y="1252019"/>
                  </a:lnTo>
                  <a:lnTo>
                    <a:pt x="28794" y="1207167"/>
                  </a:lnTo>
                  <a:lnTo>
                    <a:pt x="18576" y="1161477"/>
                  </a:lnTo>
                  <a:lnTo>
                    <a:pt x="10533" y="1115005"/>
                  </a:lnTo>
                  <a:lnTo>
                    <a:pt x="4718" y="1067806"/>
                  </a:lnTo>
                  <a:lnTo>
                    <a:pt x="1188" y="1019936"/>
                  </a:lnTo>
                  <a:lnTo>
                    <a:pt x="0" y="971451"/>
                  </a:lnTo>
                  <a:close/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92474" y="3047922"/>
              <a:ext cx="0" cy="2612390"/>
            </a:xfrm>
            <a:custGeom>
              <a:avLst/>
              <a:gdLst/>
              <a:ahLst/>
              <a:cxnLst/>
              <a:rect l="l" t="t" r="r" b="b"/>
              <a:pathLst>
                <a:path h="2612390">
                  <a:moveTo>
                    <a:pt x="0" y="0"/>
                  </a:moveTo>
                  <a:lnTo>
                    <a:pt x="0" y="2612386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08577" y="4354779"/>
              <a:ext cx="2969895" cy="0"/>
            </a:xfrm>
            <a:custGeom>
              <a:avLst/>
              <a:gdLst/>
              <a:ahLst/>
              <a:cxnLst/>
              <a:rect l="l" t="t" r="r" b="b"/>
              <a:pathLst>
                <a:path w="2969895">
                  <a:moveTo>
                    <a:pt x="2969310" y="0"/>
                  </a:moveTo>
                  <a:lnTo>
                    <a:pt x="0" y="0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576622" y="3133798"/>
            <a:ext cx="2969895" cy="2612390"/>
            <a:chOff x="1576622" y="3133798"/>
            <a:chExt cx="2969895" cy="2612390"/>
          </a:xfrm>
        </p:grpSpPr>
        <p:sp>
          <p:nvSpPr>
            <p:cNvPr id="8" name="object 8"/>
            <p:cNvSpPr/>
            <p:nvPr/>
          </p:nvSpPr>
          <p:spPr>
            <a:xfrm>
              <a:off x="3060520" y="3133798"/>
              <a:ext cx="0" cy="2612390"/>
            </a:xfrm>
            <a:custGeom>
              <a:avLst/>
              <a:gdLst/>
              <a:ahLst/>
              <a:cxnLst/>
              <a:rect l="l" t="t" r="r" b="b"/>
              <a:pathLst>
                <a:path h="2612390">
                  <a:moveTo>
                    <a:pt x="0" y="0"/>
                  </a:moveTo>
                  <a:lnTo>
                    <a:pt x="0" y="2612386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6622" y="4440658"/>
              <a:ext cx="2969895" cy="0"/>
            </a:xfrm>
            <a:custGeom>
              <a:avLst/>
              <a:gdLst/>
              <a:ahLst/>
              <a:cxnLst/>
              <a:rect l="l" t="t" r="r" b="b"/>
              <a:pathLst>
                <a:path w="2969895">
                  <a:moveTo>
                    <a:pt x="2969310" y="0"/>
                  </a:moveTo>
                  <a:lnTo>
                    <a:pt x="0" y="0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92939" y="3460807"/>
              <a:ext cx="967105" cy="967740"/>
            </a:xfrm>
            <a:custGeom>
              <a:avLst/>
              <a:gdLst/>
              <a:ahLst/>
              <a:cxnLst/>
              <a:rect l="l" t="t" r="r" b="b"/>
              <a:pathLst>
                <a:path w="967105" h="967739">
                  <a:moveTo>
                    <a:pt x="0" y="967254"/>
                  </a:moveTo>
                  <a:lnTo>
                    <a:pt x="966854" y="0"/>
                  </a:lnTo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47954" y="3460314"/>
              <a:ext cx="986155" cy="986155"/>
            </a:xfrm>
            <a:custGeom>
              <a:avLst/>
              <a:gdLst/>
              <a:ahLst/>
              <a:cxnLst/>
              <a:rect l="l" t="t" r="r" b="b"/>
              <a:pathLst>
                <a:path w="986154" h="986154">
                  <a:moveTo>
                    <a:pt x="0" y="0"/>
                  </a:moveTo>
                  <a:lnTo>
                    <a:pt x="986039" y="986039"/>
                  </a:lnTo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66785" y="4441272"/>
              <a:ext cx="948690" cy="948690"/>
            </a:xfrm>
            <a:custGeom>
              <a:avLst/>
              <a:gdLst/>
              <a:ahLst/>
              <a:cxnLst/>
              <a:rect l="l" t="t" r="r" b="b"/>
              <a:pathLst>
                <a:path w="948689" h="948689">
                  <a:moveTo>
                    <a:pt x="0" y="948069"/>
                  </a:moveTo>
                  <a:lnTo>
                    <a:pt x="948069" y="0"/>
                  </a:lnTo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11767" y="4446959"/>
              <a:ext cx="935990" cy="935990"/>
            </a:xfrm>
            <a:custGeom>
              <a:avLst/>
              <a:gdLst/>
              <a:ahLst/>
              <a:cxnLst/>
              <a:rect l="l" t="t" r="r" b="b"/>
              <a:pathLst>
                <a:path w="935989" h="935989">
                  <a:moveTo>
                    <a:pt x="0" y="0"/>
                  </a:moveTo>
                  <a:lnTo>
                    <a:pt x="935678" y="935678"/>
                  </a:lnTo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47367" y="1257300"/>
            <a:ext cx="95275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38495" algn="l"/>
              </a:tabLst>
            </a:pPr>
            <a:r>
              <a:rPr sz="3200" dirty="0">
                <a:latin typeface="Calibri"/>
                <a:cs typeface="Calibri"/>
              </a:rPr>
              <a:t>L1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(Manhattan)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distance</a:t>
            </a:r>
            <a:r>
              <a:rPr sz="3200" dirty="0">
                <a:latin typeface="Calibri"/>
                <a:cs typeface="Calibri"/>
              </a:rPr>
              <a:t>	L2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(Euclidean)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distance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1852" y="2318373"/>
            <a:ext cx="916305" cy="329565"/>
          </a:xfrm>
          <a:custGeom>
            <a:avLst/>
            <a:gdLst/>
            <a:ahLst/>
            <a:cxnLst/>
            <a:rect l="l" t="t" r="r" b="b"/>
            <a:pathLst>
              <a:path w="916305" h="329564">
                <a:moveTo>
                  <a:pt x="810996" y="0"/>
                </a:moveTo>
                <a:lnTo>
                  <a:pt x="806310" y="13373"/>
                </a:lnTo>
                <a:lnTo>
                  <a:pt x="825377" y="21648"/>
                </a:lnTo>
                <a:lnTo>
                  <a:pt x="841773" y="33100"/>
                </a:lnTo>
                <a:lnTo>
                  <a:pt x="866559" y="65544"/>
                </a:lnTo>
                <a:lnTo>
                  <a:pt x="881143" y="109321"/>
                </a:lnTo>
                <a:lnTo>
                  <a:pt x="884737" y="134583"/>
                </a:lnTo>
                <a:lnTo>
                  <a:pt x="884788" y="134939"/>
                </a:lnTo>
                <a:lnTo>
                  <a:pt x="884781" y="192093"/>
                </a:lnTo>
                <a:lnTo>
                  <a:pt x="875013" y="242189"/>
                </a:lnTo>
                <a:lnTo>
                  <a:pt x="855419" y="281311"/>
                </a:lnTo>
                <a:lnTo>
                  <a:pt x="825597" y="307700"/>
                </a:lnTo>
                <a:lnTo>
                  <a:pt x="806831" y="316014"/>
                </a:lnTo>
                <a:lnTo>
                  <a:pt x="810996" y="329374"/>
                </a:lnTo>
                <a:lnTo>
                  <a:pt x="855927" y="308306"/>
                </a:lnTo>
                <a:lnTo>
                  <a:pt x="888961" y="271818"/>
                </a:lnTo>
                <a:lnTo>
                  <a:pt x="909272" y="222967"/>
                </a:lnTo>
                <a:lnTo>
                  <a:pt x="916038" y="164782"/>
                </a:lnTo>
                <a:lnTo>
                  <a:pt x="914360" y="134939"/>
                </a:lnTo>
                <a:lnTo>
                  <a:pt x="914340" y="134583"/>
                </a:lnTo>
                <a:lnTo>
                  <a:pt x="900757" y="81061"/>
                </a:lnTo>
                <a:lnTo>
                  <a:pt x="873811" y="37488"/>
                </a:lnTo>
                <a:lnTo>
                  <a:pt x="834873" y="8622"/>
                </a:lnTo>
                <a:lnTo>
                  <a:pt x="810996" y="0"/>
                </a:lnTo>
                <a:close/>
              </a:path>
              <a:path w="916305" h="329564">
                <a:moveTo>
                  <a:pt x="105054" y="0"/>
                </a:moveTo>
                <a:lnTo>
                  <a:pt x="60229" y="21118"/>
                </a:lnTo>
                <a:lnTo>
                  <a:pt x="27178" y="57734"/>
                </a:lnTo>
                <a:lnTo>
                  <a:pt x="6792" y="106676"/>
                </a:lnTo>
                <a:lnTo>
                  <a:pt x="97" y="163042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0"/>
                </a:lnTo>
                <a:lnTo>
                  <a:pt x="42119" y="291989"/>
                </a:lnTo>
                <a:lnTo>
                  <a:pt x="81101" y="320768"/>
                </a:lnTo>
                <a:lnTo>
                  <a:pt x="105054" y="329374"/>
                </a:lnTo>
                <a:lnTo>
                  <a:pt x="109220" y="316014"/>
                </a:lnTo>
                <a:lnTo>
                  <a:pt x="90448" y="307700"/>
                </a:lnTo>
                <a:lnTo>
                  <a:pt x="74252" y="296133"/>
                </a:lnTo>
                <a:lnTo>
                  <a:pt x="49580" y="263232"/>
                </a:lnTo>
                <a:lnTo>
                  <a:pt x="34921" y="218476"/>
                </a:lnTo>
                <a:lnTo>
                  <a:pt x="30108" y="164782"/>
                </a:lnTo>
                <a:lnTo>
                  <a:pt x="30035" y="163042"/>
                </a:lnTo>
                <a:lnTo>
                  <a:pt x="34921" y="109321"/>
                </a:lnTo>
                <a:lnTo>
                  <a:pt x="49580" y="65544"/>
                </a:lnTo>
                <a:lnTo>
                  <a:pt x="74383" y="33100"/>
                </a:lnTo>
                <a:lnTo>
                  <a:pt x="109740" y="13373"/>
                </a:lnTo>
                <a:lnTo>
                  <a:pt x="105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82357" y="2391155"/>
            <a:ext cx="1003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843280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60585" y="2610611"/>
            <a:ext cx="185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Cambria Math"/>
                <a:cs typeface="Cambria Math"/>
              </a:rPr>
              <a:t>𝑝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573802" y="2268280"/>
            <a:ext cx="27305" cy="429895"/>
          </a:xfrm>
          <a:custGeom>
            <a:avLst/>
            <a:gdLst/>
            <a:ahLst/>
            <a:cxnLst/>
            <a:rect l="l" t="t" r="r" b="b"/>
            <a:pathLst>
              <a:path w="27304" h="429894">
                <a:moveTo>
                  <a:pt x="26733" y="0"/>
                </a:moveTo>
                <a:lnTo>
                  <a:pt x="0" y="0"/>
                </a:lnTo>
                <a:lnTo>
                  <a:pt x="0" y="429564"/>
                </a:lnTo>
                <a:lnTo>
                  <a:pt x="26733" y="429564"/>
                </a:lnTo>
                <a:lnTo>
                  <a:pt x="267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82859" y="2268280"/>
            <a:ext cx="27305" cy="429895"/>
          </a:xfrm>
          <a:custGeom>
            <a:avLst/>
            <a:gdLst/>
            <a:ahLst/>
            <a:cxnLst/>
            <a:rect l="l" t="t" r="r" b="b"/>
            <a:pathLst>
              <a:path w="27304" h="429894">
                <a:moveTo>
                  <a:pt x="26746" y="0"/>
                </a:moveTo>
                <a:lnTo>
                  <a:pt x="0" y="0"/>
                </a:lnTo>
                <a:lnTo>
                  <a:pt x="0" y="429564"/>
                </a:lnTo>
                <a:lnTo>
                  <a:pt x="26746" y="429564"/>
                </a:lnTo>
                <a:lnTo>
                  <a:pt x="267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545713" y="2421635"/>
            <a:ext cx="9315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8774" y="2216403"/>
            <a:ext cx="37020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820419" algn="l"/>
                <a:tab pos="1478915" algn="l"/>
                <a:tab pos="2593340" algn="l"/>
              </a:tabLst>
            </a:pPr>
            <a:r>
              <a:rPr sz="2800" spc="-50" dirty="0">
                <a:latin typeface="Cambria Math"/>
                <a:cs typeface="Cambria Math"/>
              </a:rPr>
              <a:t>𝑑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10" dirty="0">
                <a:latin typeface="Cambria Math"/>
                <a:cs typeface="Cambria Math"/>
              </a:rPr>
              <a:t>,</a:t>
            </a:r>
            <a:r>
              <a:rPr sz="2800" spc="-150" dirty="0">
                <a:latin typeface="Cambria Math"/>
                <a:cs typeface="Cambria Math"/>
              </a:rPr>
              <a:t> 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=</a:t>
            </a:r>
            <a:r>
              <a:rPr sz="2800" spc="155" dirty="0">
                <a:latin typeface="Cambria Math"/>
                <a:cs typeface="Cambria Math"/>
              </a:rPr>
              <a:t> </a:t>
            </a:r>
            <a:r>
              <a:rPr sz="2800" spc="1165" dirty="0">
                <a:latin typeface="Cambria Math"/>
                <a:cs typeface="Cambria Math"/>
              </a:rPr>
              <a:t>%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0" dirty="0">
                <a:latin typeface="Cambria Math"/>
                <a:cs typeface="Cambria Math"/>
              </a:rPr>
              <a:t>𝐼</a:t>
            </a:r>
            <a:r>
              <a:rPr sz="3000" spc="165" baseline="40277" dirty="0">
                <a:latin typeface="Cambria Math"/>
                <a:cs typeface="Cambria Math"/>
              </a:rPr>
              <a:t>𝑝</a:t>
            </a:r>
            <a:r>
              <a:rPr sz="3000" spc="517" baseline="40277" dirty="0">
                <a:latin typeface="Cambria Math"/>
                <a:cs typeface="Cambria Math"/>
              </a:rPr>
              <a:t> </a:t>
            </a:r>
            <a:r>
              <a:rPr sz="2800" dirty="0">
                <a:latin typeface="Cambria Math"/>
                <a:cs typeface="Cambria Math"/>
              </a:rPr>
              <a:t>− </a:t>
            </a:r>
            <a:r>
              <a:rPr sz="2800" spc="85" dirty="0">
                <a:latin typeface="Cambria Math"/>
                <a:cs typeface="Cambria Math"/>
              </a:rPr>
              <a:t>𝐼</a:t>
            </a:r>
            <a:r>
              <a:rPr sz="3000" spc="127" baseline="40277" dirty="0">
                <a:latin typeface="Cambria Math"/>
                <a:cs typeface="Cambria Math"/>
              </a:rPr>
              <a:t>𝑝</a:t>
            </a:r>
            <a:endParaRPr sz="3000" baseline="40277">
              <a:latin typeface="Cambria Math"/>
              <a:cs typeface="Cambria Math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959906" y="2299442"/>
            <a:ext cx="916305" cy="329565"/>
          </a:xfrm>
          <a:custGeom>
            <a:avLst/>
            <a:gdLst/>
            <a:ahLst/>
            <a:cxnLst/>
            <a:rect l="l" t="t" r="r" b="b"/>
            <a:pathLst>
              <a:path w="916304" h="329564">
                <a:moveTo>
                  <a:pt x="810996" y="0"/>
                </a:moveTo>
                <a:lnTo>
                  <a:pt x="806310" y="13373"/>
                </a:lnTo>
                <a:lnTo>
                  <a:pt x="825377" y="21648"/>
                </a:lnTo>
                <a:lnTo>
                  <a:pt x="841773" y="33100"/>
                </a:lnTo>
                <a:lnTo>
                  <a:pt x="866559" y="65544"/>
                </a:lnTo>
                <a:lnTo>
                  <a:pt x="881143" y="109321"/>
                </a:lnTo>
                <a:lnTo>
                  <a:pt x="884737" y="134583"/>
                </a:lnTo>
                <a:lnTo>
                  <a:pt x="884788" y="134939"/>
                </a:lnTo>
                <a:lnTo>
                  <a:pt x="884783" y="192093"/>
                </a:lnTo>
                <a:lnTo>
                  <a:pt x="875019" y="242189"/>
                </a:lnTo>
                <a:lnTo>
                  <a:pt x="855419" y="281311"/>
                </a:lnTo>
                <a:lnTo>
                  <a:pt x="825597" y="307700"/>
                </a:lnTo>
                <a:lnTo>
                  <a:pt x="806830" y="316014"/>
                </a:lnTo>
                <a:lnTo>
                  <a:pt x="810996" y="329387"/>
                </a:lnTo>
                <a:lnTo>
                  <a:pt x="855927" y="308308"/>
                </a:lnTo>
                <a:lnTo>
                  <a:pt x="888961" y="271818"/>
                </a:lnTo>
                <a:lnTo>
                  <a:pt x="909272" y="222967"/>
                </a:lnTo>
                <a:lnTo>
                  <a:pt x="916038" y="164782"/>
                </a:lnTo>
                <a:lnTo>
                  <a:pt x="914360" y="134939"/>
                </a:lnTo>
                <a:lnTo>
                  <a:pt x="914340" y="134583"/>
                </a:lnTo>
                <a:lnTo>
                  <a:pt x="900757" y="81061"/>
                </a:lnTo>
                <a:lnTo>
                  <a:pt x="873811" y="37488"/>
                </a:lnTo>
                <a:lnTo>
                  <a:pt x="834873" y="8622"/>
                </a:lnTo>
                <a:lnTo>
                  <a:pt x="810996" y="0"/>
                </a:lnTo>
                <a:close/>
              </a:path>
              <a:path w="916304" h="329564">
                <a:moveTo>
                  <a:pt x="105054" y="0"/>
                </a:moveTo>
                <a:lnTo>
                  <a:pt x="60229" y="21118"/>
                </a:lnTo>
                <a:lnTo>
                  <a:pt x="27177" y="57734"/>
                </a:lnTo>
                <a:lnTo>
                  <a:pt x="6792" y="106676"/>
                </a:lnTo>
                <a:lnTo>
                  <a:pt x="97" y="163042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0"/>
                </a:lnTo>
                <a:lnTo>
                  <a:pt x="42119" y="291989"/>
                </a:lnTo>
                <a:lnTo>
                  <a:pt x="81101" y="320774"/>
                </a:lnTo>
                <a:lnTo>
                  <a:pt x="105054" y="329387"/>
                </a:lnTo>
                <a:lnTo>
                  <a:pt x="109219" y="316014"/>
                </a:lnTo>
                <a:lnTo>
                  <a:pt x="90448" y="307700"/>
                </a:lnTo>
                <a:lnTo>
                  <a:pt x="74252" y="296133"/>
                </a:lnTo>
                <a:lnTo>
                  <a:pt x="49580" y="263232"/>
                </a:lnTo>
                <a:lnTo>
                  <a:pt x="34928" y="218476"/>
                </a:lnTo>
                <a:lnTo>
                  <a:pt x="30121" y="164782"/>
                </a:lnTo>
                <a:lnTo>
                  <a:pt x="30048" y="163042"/>
                </a:lnTo>
                <a:lnTo>
                  <a:pt x="31267" y="134939"/>
                </a:lnTo>
                <a:lnTo>
                  <a:pt x="41031" y="86190"/>
                </a:lnTo>
                <a:lnTo>
                  <a:pt x="60663" y="47732"/>
                </a:lnTo>
                <a:lnTo>
                  <a:pt x="90743" y="21648"/>
                </a:lnTo>
                <a:lnTo>
                  <a:pt x="109740" y="13373"/>
                </a:lnTo>
                <a:lnTo>
                  <a:pt x="105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50413" y="2372867"/>
            <a:ext cx="1003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843280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99088" y="2010796"/>
            <a:ext cx="2551430" cy="906780"/>
          </a:xfrm>
          <a:custGeom>
            <a:avLst/>
            <a:gdLst/>
            <a:ahLst/>
            <a:cxnLst/>
            <a:rect l="l" t="t" r="r" b="b"/>
            <a:pathLst>
              <a:path w="2551429" h="906780">
                <a:moveTo>
                  <a:pt x="2396083" y="0"/>
                </a:moveTo>
                <a:lnTo>
                  <a:pt x="2387917" y="13017"/>
                </a:lnTo>
                <a:lnTo>
                  <a:pt x="2416830" y="47736"/>
                </a:lnTo>
                <a:lnTo>
                  <a:pt x="2442268" y="89201"/>
                </a:lnTo>
                <a:lnTo>
                  <a:pt x="2464232" y="137415"/>
                </a:lnTo>
                <a:lnTo>
                  <a:pt x="2482723" y="192379"/>
                </a:lnTo>
                <a:lnTo>
                  <a:pt x="2494786" y="240143"/>
                </a:lnTo>
                <a:lnTo>
                  <a:pt x="2504170" y="290088"/>
                </a:lnTo>
                <a:lnTo>
                  <a:pt x="2510874" y="342215"/>
                </a:lnTo>
                <a:lnTo>
                  <a:pt x="2514897" y="396522"/>
                </a:lnTo>
                <a:lnTo>
                  <a:pt x="2516234" y="452831"/>
                </a:lnTo>
                <a:lnTo>
                  <a:pt x="2514904" y="508391"/>
                </a:lnTo>
                <a:lnTo>
                  <a:pt x="2510904" y="562022"/>
                </a:lnTo>
                <a:lnTo>
                  <a:pt x="2504236" y="613903"/>
                </a:lnTo>
                <a:lnTo>
                  <a:pt x="2494902" y="664035"/>
                </a:lnTo>
                <a:lnTo>
                  <a:pt x="2482900" y="712419"/>
                </a:lnTo>
                <a:lnTo>
                  <a:pt x="2464462" y="768293"/>
                </a:lnTo>
                <a:lnTo>
                  <a:pt x="2442486" y="817157"/>
                </a:lnTo>
                <a:lnTo>
                  <a:pt x="2416971" y="859014"/>
                </a:lnTo>
                <a:lnTo>
                  <a:pt x="2387917" y="893864"/>
                </a:lnTo>
                <a:lnTo>
                  <a:pt x="2396083" y="906716"/>
                </a:lnTo>
                <a:lnTo>
                  <a:pt x="2429925" y="872433"/>
                </a:lnTo>
                <a:lnTo>
                  <a:pt x="2460090" y="830373"/>
                </a:lnTo>
                <a:lnTo>
                  <a:pt x="2486575" y="780536"/>
                </a:lnTo>
                <a:lnTo>
                  <a:pt x="2509380" y="722922"/>
                </a:lnTo>
                <a:lnTo>
                  <a:pt x="2524475" y="672750"/>
                </a:lnTo>
                <a:lnTo>
                  <a:pt x="2536217" y="620655"/>
                </a:lnTo>
                <a:lnTo>
                  <a:pt x="2544604" y="566637"/>
                </a:lnTo>
                <a:lnTo>
                  <a:pt x="2549637" y="510695"/>
                </a:lnTo>
                <a:lnTo>
                  <a:pt x="2551310" y="453009"/>
                </a:lnTo>
                <a:lnTo>
                  <a:pt x="2549703" y="396522"/>
                </a:lnTo>
                <a:lnTo>
                  <a:pt x="2544604" y="337874"/>
                </a:lnTo>
                <a:lnTo>
                  <a:pt x="2536217" y="283768"/>
                </a:lnTo>
                <a:lnTo>
                  <a:pt x="2524475" y="231912"/>
                </a:lnTo>
                <a:lnTo>
                  <a:pt x="2509380" y="182308"/>
                </a:lnTo>
                <a:lnTo>
                  <a:pt x="2486575" y="125465"/>
                </a:lnTo>
                <a:lnTo>
                  <a:pt x="2460090" y="76133"/>
                </a:lnTo>
                <a:lnTo>
                  <a:pt x="2429925" y="34311"/>
                </a:lnTo>
                <a:lnTo>
                  <a:pt x="2396083" y="0"/>
                </a:lnTo>
                <a:close/>
              </a:path>
              <a:path w="2551429" h="906780">
                <a:moveTo>
                  <a:pt x="155232" y="0"/>
                </a:moveTo>
                <a:lnTo>
                  <a:pt x="121389" y="34311"/>
                </a:lnTo>
                <a:lnTo>
                  <a:pt x="91225" y="76133"/>
                </a:lnTo>
                <a:lnTo>
                  <a:pt x="64740" y="125465"/>
                </a:lnTo>
                <a:lnTo>
                  <a:pt x="41935" y="182308"/>
                </a:lnTo>
                <a:lnTo>
                  <a:pt x="26835" y="231912"/>
                </a:lnTo>
                <a:lnTo>
                  <a:pt x="15093" y="283768"/>
                </a:lnTo>
                <a:lnTo>
                  <a:pt x="6707" y="337874"/>
                </a:lnTo>
                <a:lnTo>
                  <a:pt x="1676" y="394229"/>
                </a:lnTo>
                <a:lnTo>
                  <a:pt x="0" y="452831"/>
                </a:lnTo>
                <a:lnTo>
                  <a:pt x="1609" y="508391"/>
                </a:lnTo>
                <a:lnTo>
                  <a:pt x="6707" y="566637"/>
                </a:lnTo>
                <a:lnTo>
                  <a:pt x="15093" y="620655"/>
                </a:lnTo>
                <a:lnTo>
                  <a:pt x="26835" y="672750"/>
                </a:lnTo>
                <a:lnTo>
                  <a:pt x="41935" y="722922"/>
                </a:lnTo>
                <a:lnTo>
                  <a:pt x="64740" y="780536"/>
                </a:lnTo>
                <a:lnTo>
                  <a:pt x="91225" y="830373"/>
                </a:lnTo>
                <a:lnTo>
                  <a:pt x="121389" y="872433"/>
                </a:lnTo>
                <a:lnTo>
                  <a:pt x="155232" y="906716"/>
                </a:lnTo>
                <a:lnTo>
                  <a:pt x="163385" y="893864"/>
                </a:lnTo>
                <a:lnTo>
                  <a:pt x="134333" y="859014"/>
                </a:lnTo>
                <a:lnTo>
                  <a:pt x="108823" y="817157"/>
                </a:lnTo>
                <a:lnTo>
                  <a:pt x="86850" y="768293"/>
                </a:lnTo>
                <a:lnTo>
                  <a:pt x="68414" y="712419"/>
                </a:lnTo>
                <a:lnTo>
                  <a:pt x="56413" y="664035"/>
                </a:lnTo>
                <a:lnTo>
                  <a:pt x="47078" y="613903"/>
                </a:lnTo>
                <a:lnTo>
                  <a:pt x="40411" y="562022"/>
                </a:lnTo>
                <a:lnTo>
                  <a:pt x="36410" y="508391"/>
                </a:lnTo>
                <a:lnTo>
                  <a:pt x="35077" y="453009"/>
                </a:lnTo>
                <a:lnTo>
                  <a:pt x="36414" y="396522"/>
                </a:lnTo>
                <a:lnTo>
                  <a:pt x="40424" y="342215"/>
                </a:lnTo>
                <a:lnTo>
                  <a:pt x="47109" y="290088"/>
                </a:lnTo>
                <a:lnTo>
                  <a:pt x="56468" y="240143"/>
                </a:lnTo>
                <a:lnTo>
                  <a:pt x="68503" y="192379"/>
                </a:lnTo>
                <a:lnTo>
                  <a:pt x="86965" y="137415"/>
                </a:lnTo>
                <a:lnTo>
                  <a:pt x="108934" y="89201"/>
                </a:lnTo>
                <a:lnTo>
                  <a:pt x="134408" y="47736"/>
                </a:lnTo>
                <a:lnTo>
                  <a:pt x="163385" y="13017"/>
                </a:lnTo>
                <a:lnTo>
                  <a:pt x="155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032666" y="2592323"/>
            <a:ext cx="185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Cambria Math"/>
                <a:cs typeface="Cambria Math"/>
              </a:rPr>
              <a:t>𝑝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243314" y="2249350"/>
            <a:ext cx="1336040" cy="429895"/>
          </a:xfrm>
          <a:custGeom>
            <a:avLst/>
            <a:gdLst/>
            <a:ahLst/>
            <a:cxnLst/>
            <a:rect l="l" t="t" r="r" b="b"/>
            <a:pathLst>
              <a:path w="1336040" h="429894">
                <a:moveTo>
                  <a:pt x="1222552" y="0"/>
                </a:moveTo>
                <a:lnTo>
                  <a:pt x="1218209" y="14236"/>
                </a:lnTo>
                <a:lnTo>
                  <a:pt x="1237945" y="24473"/>
                </a:lnTo>
                <a:lnTo>
                  <a:pt x="1255129" y="39374"/>
                </a:lnTo>
                <a:lnTo>
                  <a:pt x="1281849" y="83172"/>
                </a:lnTo>
                <a:lnTo>
                  <a:pt x="1298062" y="142684"/>
                </a:lnTo>
                <a:lnTo>
                  <a:pt x="1303458" y="214782"/>
                </a:lnTo>
                <a:lnTo>
                  <a:pt x="1302114" y="252612"/>
                </a:lnTo>
                <a:lnTo>
                  <a:pt x="1291307" y="318373"/>
                </a:lnTo>
                <a:lnTo>
                  <a:pt x="1269764" y="370679"/>
                </a:lnTo>
                <a:lnTo>
                  <a:pt x="1237945" y="405103"/>
                </a:lnTo>
                <a:lnTo>
                  <a:pt x="1218209" y="415328"/>
                </a:lnTo>
                <a:lnTo>
                  <a:pt x="1222552" y="429564"/>
                </a:lnTo>
                <a:lnTo>
                  <a:pt x="1270520" y="404001"/>
                </a:lnTo>
                <a:lnTo>
                  <a:pt x="1306068" y="355777"/>
                </a:lnTo>
                <a:lnTo>
                  <a:pt x="1328081" y="290747"/>
                </a:lnTo>
                <a:lnTo>
                  <a:pt x="1335409" y="214960"/>
                </a:lnTo>
                <a:lnTo>
                  <a:pt x="1335417" y="214782"/>
                </a:lnTo>
                <a:lnTo>
                  <a:pt x="1333667" y="177226"/>
                </a:lnTo>
                <a:lnTo>
                  <a:pt x="1333583" y="175432"/>
                </a:lnTo>
                <a:lnTo>
                  <a:pt x="1328081" y="138818"/>
                </a:lnTo>
                <a:lnTo>
                  <a:pt x="1306068" y="73799"/>
                </a:lnTo>
                <a:lnTo>
                  <a:pt x="1270520" y="25565"/>
                </a:lnTo>
                <a:lnTo>
                  <a:pt x="1248089" y="9948"/>
                </a:lnTo>
                <a:lnTo>
                  <a:pt x="1222552" y="0"/>
                </a:lnTo>
                <a:close/>
              </a:path>
              <a:path w="1336040" h="429894">
                <a:moveTo>
                  <a:pt x="112852" y="0"/>
                </a:moveTo>
                <a:lnTo>
                  <a:pt x="64889" y="25565"/>
                </a:lnTo>
                <a:lnTo>
                  <a:pt x="29337" y="73799"/>
                </a:lnTo>
                <a:lnTo>
                  <a:pt x="7334" y="138818"/>
                </a:lnTo>
                <a:lnTo>
                  <a:pt x="0" y="214782"/>
                </a:lnTo>
                <a:lnTo>
                  <a:pt x="1762" y="252612"/>
                </a:lnTo>
                <a:lnTo>
                  <a:pt x="7334" y="290747"/>
                </a:lnTo>
                <a:lnTo>
                  <a:pt x="29337" y="355777"/>
                </a:lnTo>
                <a:lnTo>
                  <a:pt x="64889" y="404001"/>
                </a:lnTo>
                <a:lnTo>
                  <a:pt x="112852" y="429564"/>
                </a:lnTo>
                <a:lnTo>
                  <a:pt x="117195" y="415328"/>
                </a:lnTo>
                <a:lnTo>
                  <a:pt x="97459" y="405103"/>
                </a:lnTo>
                <a:lnTo>
                  <a:pt x="80275" y="390220"/>
                </a:lnTo>
                <a:lnTo>
                  <a:pt x="53555" y="346481"/>
                </a:lnTo>
                <a:lnTo>
                  <a:pt x="37347" y="287083"/>
                </a:lnTo>
                <a:lnTo>
                  <a:pt x="31940" y="214960"/>
                </a:lnTo>
                <a:lnTo>
                  <a:pt x="33292" y="177226"/>
                </a:lnTo>
                <a:lnTo>
                  <a:pt x="44102" y="111332"/>
                </a:lnTo>
                <a:lnTo>
                  <a:pt x="65640" y="58940"/>
                </a:lnTo>
                <a:lnTo>
                  <a:pt x="97459" y="24473"/>
                </a:lnTo>
                <a:lnTo>
                  <a:pt x="117195" y="14236"/>
                </a:lnTo>
                <a:lnTo>
                  <a:pt x="1128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9465038" y="2403347"/>
            <a:ext cx="9315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52</a:t>
            </a:fld>
            <a:endParaRPr spc="-25" dirty="0"/>
          </a:p>
        </p:txBody>
      </p:sp>
      <p:sp>
        <p:nvSpPr>
          <p:cNvPr id="33" name="object 3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8" name="object 28"/>
          <p:cNvSpPr txBox="1"/>
          <p:nvPr/>
        </p:nvSpPr>
        <p:spPr>
          <a:xfrm>
            <a:off x="6526828" y="2198115"/>
            <a:ext cx="39528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820419" algn="l"/>
                <a:tab pos="1478915" algn="l"/>
                <a:tab pos="2046605" algn="l"/>
                <a:tab pos="2844800" algn="l"/>
              </a:tabLst>
            </a:pPr>
            <a:r>
              <a:rPr sz="2800" spc="-50" dirty="0">
                <a:latin typeface="Cambria Math"/>
                <a:cs typeface="Cambria Math"/>
              </a:rPr>
              <a:t>𝑑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10" dirty="0">
                <a:latin typeface="Cambria Math"/>
                <a:cs typeface="Cambria Math"/>
              </a:rPr>
              <a:t>,</a:t>
            </a:r>
            <a:r>
              <a:rPr sz="2800" spc="-150" dirty="0">
                <a:latin typeface="Cambria Math"/>
                <a:cs typeface="Cambria Math"/>
              </a:rPr>
              <a:t> 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=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65" dirty="0">
                <a:latin typeface="Cambria Math"/>
                <a:cs typeface="Cambria Math"/>
              </a:rPr>
              <a:t>%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0" dirty="0">
                <a:latin typeface="Cambria Math"/>
                <a:cs typeface="Cambria Math"/>
              </a:rPr>
              <a:t>𝐼</a:t>
            </a:r>
            <a:r>
              <a:rPr sz="3000" spc="165" baseline="40277" dirty="0">
                <a:latin typeface="Cambria Math"/>
                <a:cs typeface="Cambria Math"/>
              </a:rPr>
              <a:t>𝑝</a:t>
            </a:r>
            <a:r>
              <a:rPr sz="3000" spc="517" baseline="40277" dirty="0">
                <a:latin typeface="Cambria Math"/>
                <a:cs typeface="Cambria Math"/>
              </a:rPr>
              <a:t> </a:t>
            </a:r>
            <a:r>
              <a:rPr sz="2800" dirty="0">
                <a:latin typeface="Cambria Math"/>
                <a:cs typeface="Cambria Math"/>
              </a:rPr>
              <a:t>− </a:t>
            </a:r>
            <a:r>
              <a:rPr sz="2800" spc="85" dirty="0">
                <a:latin typeface="Cambria Math"/>
                <a:cs typeface="Cambria Math"/>
              </a:rPr>
              <a:t>𝐼</a:t>
            </a:r>
            <a:r>
              <a:rPr sz="3000" spc="127" baseline="40277" dirty="0">
                <a:latin typeface="Cambria Math"/>
                <a:cs typeface="Cambria Math"/>
              </a:rPr>
              <a:t>𝑝</a:t>
            </a:r>
            <a:endParaRPr sz="3000" baseline="40277">
              <a:latin typeface="Cambria Math"/>
              <a:cs typeface="Cambria Math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97370" y="2061971"/>
            <a:ext cx="1727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966875" y="1671828"/>
            <a:ext cx="172720" cy="61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15"/>
              </a:lnSpc>
              <a:spcBef>
                <a:spcPts val="100"/>
              </a:spcBef>
            </a:pP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1</a:t>
            </a:r>
            <a:endParaRPr sz="2000">
              <a:latin typeface="Cambria Math"/>
              <a:cs typeface="Cambria Math"/>
            </a:endParaRPr>
          </a:p>
          <a:p>
            <a:pPr marL="12700">
              <a:lnSpc>
                <a:spcPts val="2315"/>
              </a:lnSpc>
            </a:pP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5" dirty="0"/>
              <a:t> </a:t>
            </a:r>
            <a:r>
              <a:rPr dirty="0"/>
              <a:t>Neighbors:</a:t>
            </a:r>
            <a:r>
              <a:rPr spc="-55" dirty="0"/>
              <a:t> </a:t>
            </a:r>
            <a:r>
              <a:rPr sz="3900" dirty="0"/>
              <a:t>Distance</a:t>
            </a:r>
            <a:r>
              <a:rPr sz="3900" spc="-20" dirty="0"/>
              <a:t> </a:t>
            </a:r>
            <a:r>
              <a:rPr sz="3900" spc="-10" dirty="0"/>
              <a:t>Metric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947367" y="1257300"/>
            <a:ext cx="95275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38495" algn="l"/>
              </a:tabLst>
            </a:pPr>
            <a:r>
              <a:rPr sz="3200" dirty="0">
                <a:latin typeface="Calibri"/>
                <a:cs typeface="Calibri"/>
              </a:rPr>
              <a:t>L1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(Manhattan)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distance</a:t>
            </a:r>
            <a:r>
              <a:rPr sz="3200" dirty="0">
                <a:latin typeface="Calibri"/>
                <a:cs typeface="Calibri"/>
              </a:rPr>
              <a:t>	L2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(Euclidean)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distance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72071" y="3054095"/>
            <a:ext cx="4425696" cy="32491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439" y="3054095"/>
            <a:ext cx="4306824" cy="32491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17490" y="5760211"/>
            <a:ext cx="628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K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=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1852" y="2318373"/>
            <a:ext cx="916305" cy="329565"/>
          </a:xfrm>
          <a:custGeom>
            <a:avLst/>
            <a:gdLst/>
            <a:ahLst/>
            <a:cxnLst/>
            <a:rect l="l" t="t" r="r" b="b"/>
            <a:pathLst>
              <a:path w="916305" h="329564">
                <a:moveTo>
                  <a:pt x="810996" y="0"/>
                </a:moveTo>
                <a:lnTo>
                  <a:pt x="806310" y="13373"/>
                </a:lnTo>
                <a:lnTo>
                  <a:pt x="825377" y="21648"/>
                </a:lnTo>
                <a:lnTo>
                  <a:pt x="841773" y="33100"/>
                </a:lnTo>
                <a:lnTo>
                  <a:pt x="866559" y="65544"/>
                </a:lnTo>
                <a:lnTo>
                  <a:pt x="881143" y="109321"/>
                </a:lnTo>
                <a:lnTo>
                  <a:pt x="884737" y="134583"/>
                </a:lnTo>
                <a:lnTo>
                  <a:pt x="884788" y="134939"/>
                </a:lnTo>
                <a:lnTo>
                  <a:pt x="884781" y="192093"/>
                </a:lnTo>
                <a:lnTo>
                  <a:pt x="875013" y="242189"/>
                </a:lnTo>
                <a:lnTo>
                  <a:pt x="855419" y="281311"/>
                </a:lnTo>
                <a:lnTo>
                  <a:pt x="825597" y="307700"/>
                </a:lnTo>
                <a:lnTo>
                  <a:pt x="806831" y="316014"/>
                </a:lnTo>
                <a:lnTo>
                  <a:pt x="810996" y="329374"/>
                </a:lnTo>
                <a:lnTo>
                  <a:pt x="855927" y="308306"/>
                </a:lnTo>
                <a:lnTo>
                  <a:pt x="888961" y="271818"/>
                </a:lnTo>
                <a:lnTo>
                  <a:pt x="909272" y="222967"/>
                </a:lnTo>
                <a:lnTo>
                  <a:pt x="916038" y="164782"/>
                </a:lnTo>
                <a:lnTo>
                  <a:pt x="914360" y="134939"/>
                </a:lnTo>
                <a:lnTo>
                  <a:pt x="914340" y="134583"/>
                </a:lnTo>
                <a:lnTo>
                  <a:pt x="900757" y="81061"/>
                </a:lnTo>
                <a:lnTo>
                  <a:pt x="873811" y="37488"/>
                </a:lnTo>
                <a:lnTo>
                  <a:pt x="834873" y="8622"/>
                </a:lnTo>
                <a:lnTo>
                  <a:pt x="810996" y="0"/>
                </a:lnTo>
                <a:close/>
              </a:path>
              <a:path w="916305" h="329564">
                <a:moveTo>
                  <a:pt x="105054" y="0"/>
                </a:moveTo>
                <a:lnTo>
                  <a:pt x="60229" y="21118"/>
                </a:lnTo>
                <a:lnTo>
                  <a:pt x="27178" y="57734"/>
                </a:lnTo>
                <a:lnTo>
                  <a:pt x="6792" y="106676"/>
                </a:lnTo>
                <a:lnTo>
                  <a:pt x="97" y="163042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0"/>
                </a:lnTo>
                <a:lnTo>
                  <a:pt x="42119" y="291989"/>
                </a:lnTo>
                <a:lnTo>
                  <a:pt x="81101" y="320768"/>
                </a:lnTo>
                <a:lnTo>
                  <a:pt x="105054" y="329374"/>
                </a:lnTo>
                <a:lnTo>
                  <a:pt x="109220" y="316014"/>
                </a:lnTo>
                <a:lnTo>
                  <a:pt x="90448" y="307700"/>
                </a:lnTo>
                <a:lnTo>
                  <a:pt x="74252" y="296133"/>
                </a:lnTo>
                <a:lnTo>
                  <a:pt x="49580" y="263232"/>
                </a:lnTo>
                <a:lnTo>
                  <a:pt x="34921" y="218476"/>
                </a:lnTo>
                <a:lnTo>
                  <a:pt x="30108" y="164782"/>
                </a:lnTo>
                <a:lnTo>
                  <a:pt x="30035" y="163042"/>
                </a:lnTo>
                <a:lnTo>
                  <a:pt x="34921" y="109321"/>
                </a:lnTo>
                <a:lnTo>
                  <a:pt x="49580" y="65544"/>
                </a:lnTo>
                <a:lnTo>
                  <a:pt x="74383" y="33100"/>
                </a:lnTo>
                <a:lnTo>
                  <a:pt x="109740" y="13373"/>
                </a:lnTo>
                <a:lnTo>
                  <a:pt x="105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82357" y="2391155"/>
            <a:ext cx="1003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843280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60585" y="2610611"/>
            <a:ext cx="185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Cambria Math"/>
                <a:cs typeface="Cambria Math"/>
              </a:rPr>
              <a:t>𝑝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3802" y="2268280"/>
            <a:ext cx="27305" cy="429895"/>
          </a:xfrm>
          <a:custGeom>
            <a:avLst/>
            <a:gdLst/>
            <a:ahLst/>
            <a:cxnLst/>
            <a:rect l="l" t="t" r="r" b="b"/>
            <a:pathLst>
              <a:path w="27304" h="429894">
                <a:moveTo>
                  <a:pt x="26733" y="0"/>
                </a:moveTo>
                <a:lnTo>
                  <a:pt x="0" y="0"/>
                </a:lnTo>
                <a:lnTo>
                  <a:pt x="0" y="429564"/>
                </a:lnTo>
                <a:lnTo>
                  <a:pt x="26733" y="429564"/>
                </a:lnTo>
                <a:lnTo>
                  <a:pt x="267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2859" y="2268280"/>
            <a:ext cx="27305" cy="429895"/>
          </a:xfrm>
          <a:custGeom>
            <a:avLst/>
            <a:gdLst/>
            <a:ahLst/>
            <a:cxnLst/>
            <a:rect l="l" t="t" r="r" b="b"/>
            <a:pathLst>
              <a:path w="27304" h="429894">
                <a:moveTo>
                  <a:pt x="26746" y="0"/>
                </a:moveTo>
                <a:lnTo>
                  <a:pt x="0" y="0"/>
                </a:lnTo>
                <a:lnTo>
                  <a:pt x="0" y="429564"/>
                </a:lnTo>
                <a:lnTo>
                  <a:pt x="26746" y="429564"/>
                </a:lnTo>
                <a:lnTo>
                  <a:pt x="267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45713" y="2421635"/>
            <a:ext cx="9315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8774" y="2216403"/>
            <a:ext cx="37020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820419" algn="l"/>
                <a:tab pos="1478915" algn="l"/>
                <a:tab pos="2593340" algn="l"/>
              </a:tabLst>
            </a:pPr>
            <a:r>
              <a:rPr sz="2800" spc="-50" dirty="0">
                <a:latin typeface="Cambria Math"/>
                <a:cs typeface="Cambria Math"/>
              </a:rPr>
              <a:t>𝑑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10" dirty="0">
                <a:latin typeface="Cambria Math"/>
                <a:cs typeface="Cambria Math"/>
              </a:rPr>
              <a:t>,</a:t>
            </a:r>
            <a:r>
              <a:rPr sz="2800" spc="-150" dirty="0">
                <a:latin typeface="Cambria Math"/>
                <a:cs typeface="Cambria Math"/>
              </a:rPr>
              <a:t> 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=</a:t>
            </a:r>
            <a:r>
              <a:rPr sz="2800" spc="155" dirty="0">
                <a:latin typeface="Cambria Math"/>
                <a:cs typeface="Cambria Math"/>
              </a:rPr>
              <a:t> </a:t>
            </a:r>
            <a:r>
              <a:rPr sz="2800" spc="1165" dirty="0">
                <a:latin typeface="Cambria Math"/>
                <a:cs typeface="Cambria Math"/>
              </a:rPr>
              <a:t>%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0" dirty="0">
                <a:latin typeface="Cambria Math"/>
                <a:cs typeface="Cambria Math"/>
              </a:rPr>
              <a:t>𝐼</a:t>
            </a:r>
            <a:r>
              <a:rPr sz="3000" spc="165" baseline="40277" dirty="0">
                <a:latin typeface="Cambria Math"/>
                <a:cs typeface="Cambria Math"/>
              </a:rPr>
              <a:t>𝑝</a:t>
            </a:r>
            <a:r>
              <a:rPr sz="3000" spc="517" baseline="40277" dirty="0">
                <a:latin typeface="Cambria Math"/>
                <a:cs typeface="Cambria Math"/>
              </a:rPr>
              <a:t> </a:t>
            </a:r>
            <a:r>
              <a:rPr sz="2800" dirty="0">
                <a:latin typeface="Cambria Math"/>
                <a:cs typeface="Cambria Math"/>
              </a:rPr>
              <a:t>− </a:t>
            </a:r>
            <a:r>
              <a:rPr sz="2800" spc="85" dirty="0">
                <a:latin typeface="Cambria Math"/>
                <a:cs typeface="Cambria Math"/>
              </a:rPr>
              <a:t>𝐼</a:t>
            </a:r>
            <a:r>
              <a:rPr sz="3000" spc="127" baseline="40277" dirty="0">
                <a:latin typeface="Cambria Math"/>
                <a:cs typeface="Cambria Math"/>
              </a:rPr>
              <a:t>𝑝</a:t>
            </a:r>
            <a:endParaRPr sz="3000" baseline="40277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959906" y="2299442"/>
            <a:ext cx="916305" cy="329565"/>
          </a:xfrm>
          <a:custGeom>
            <a:avLst/>
            <a:gdLst/>
            <a:ahLst/>
            <a:cxnLst/>
            <a:rect l="l" t="t" r="r" b="b"/>
            <a:pathLst>
              <a:path w="916304" h="329564">
                <a:moveTo>
                  <a:pt x="810996" y="0"/>
                </a:moveTo>
                <a:lnTo>
                  <a:pt x="806310" y="13373"/>
                </a:lnTo>
                <a:lnTo>
                  <a:pt x="825377" y="21648"/>
                </a:lnTo>
                <a:lnTo>
                  <a:pt x="841773" y="33100"/>
                </a:lnTo>
                <a:lnTo>
                  <a:pt x="866559" y="65544"/>
                </a:lnTo>
                <a:lnTo>
                  <a:pt x="881143" y="109321"/>
                </a:lnTo>
                <a:lnTo>
                  <a:pt x="884737" y="134583"/>
                </a:lnTo>
                <a:lnTo>
                  <a:pt x="884788" y="134939"/>
                </a:lnTo>
                <a:lnTo>
                  <a:pt x="884783" y="192093"/>
                </a:lnTo>
                <a:lnTo>
                  <a:pt x="875019" y="242189"/>
                </a:lnTo>
                <a:lnTo>
                  <a:pt x="855419" y="281311"/>
                </a:lnTo>
                <a:lnTo>
                  <a:pt x="825597" y="307700"/>
                </a:lnTo>
                <a:lnTo>
                  <a:pt x="806830" y="316014"/>
                </a:lnTo>
                <a:lnTo>
                  <a:pt x="810996" y="329387"/>
                </a:lnTo>
                <a:lnTo>
                  <a:pt x="855927" y="308308"/>
                </a:lnTo>
                <a:lnTo>
                  <a:pt x="888961" y="271818"/>
                </a:lnTo>
                <a:lnTo>
                  <a:pt x="909272" y="222967"/>
                </a:lnTo>
                <a:lnTo>
                  <a:pt x="916038" y="164782"/>
                </a:lnTo>
                <a:lnTo>
                  <a:pt x="914360" y="134939"/>
                </a:lnTo>
                <a:lnTo>
                  <a:pt x="914340" y="134583"/>
                </a:lnTo>
                <a:lnTo>
                  <a:pt x="900757" y="81061"/>
                </a:lnTo>
                <a:lnTo>
                  <a:pt x="873811" y="37488"/>
                </a:lnTo>
                <a:lnTo>
                  <a:pt x="834873" y="8622"/>
                </a:lnTo>
                <a:lnTo>
                  <a:pt x="810996" y="0"/>
                </a:lnTo>
                <a:close/>
              </a:path>
              <a:path w="916304" h="329564">
                <a:moveTo>
                  <a:pt x="105054" y="0"/>
                </a:moveTo>
                <a:lnTo>
                  <a:pt x="60229" y="21118"/>
                </a:lnTo>
                <a:lnTo>
                  <a:pt x="27177" y="57734"/>
                </a:lnTo>
                <a:lnTo>
                  <a:pt x="6792" y="106676"/>
                </a:lnTo>
                <a:lnTo>
                  <a:pt x="97" y="163042"/>
                </a:lnTo>
                <a:lnTo>
                  <a:pt x="0" y="164782"/>
                </a:lnTo>
                <a:lnTo>
                  <a:pt x="1693" y="195040"/>
                </a:lnTo>
                <a:lnTo>
                  <a:pt x="15237" y="248560"/>
                </a:lnTo>
                <a:lnTo>
                  <a:pt x="42119" y="291989"/>
                </a:lnTo>
                <a:lnTo>
                  <a:pt x="81101" y="320774"/>
                </a:lnTo>
                <a:lnTo>
                  <a:pt x="105054" y="329387"/>
                </a:lnTo>
                <a:lnTo>
                  <a:pt x="109219" y="316014"/>
                </a:lnTo>
                <a:lnTo>
                  <a:pt x="90448" y="307700"/>
                </a:lnTo>
                <a:lnTo>
                  <a:pt x="74252" y="296133"/>
                </a:lnTo>
                <a:lnTo>
                  <a:pt x="49580" y="263232"/>
                </a:lnTo>
                <a:lnTo>
                  <a:pt x="34928" y="218476"/>
                </a:lnTo>
                <a:lnTo>
                  <a:pt x="30121" y="164782"/>
                </a:lnTo>
                <a:lnTo>
                  <a:pt x="30048" y="163042"/>
                </a:lnTo>
                <a:lnTo>
                  <a:pt x="31267" y="134939"/>
                </a:lnTo>
                <a:lnTo>
                  <a:pt x="41031" y="86190"/>
                </a:lnTo>
                <a:lnTo>
                  <a:pt x="60663" y="47732"/>
                </a:lnTo>
                <a:lnTo>
                  <a:pt x="90743" y="21648"/>
                </a:lnTo>
                <a:lnTo>
                  <a:pt x="109740" y="13373"/>
                </a:lnTo>
                <a:lnTo>
                  <a:pt x="1050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750413" y="2372867"/>
            <a:ext cx="10039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1165" algn="l"/>
                <a:tab pos="843280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99088" y="2010796"/>
            <a:ext cx="2551430" cy="906780"/>
          </a:xfrm>
          <a:custGeom>
            <a:avLst/>
            <a:gdLst/>
            <a:ahLst/>
            <a:cxnLst/>
            <a:rect l="l" t="t" r="r" b="b"/>
            <a:pathLst>
              <a:path w="2551429" h="906780">
                <a:moveTo>
                  <a:pt x="2396083" y="0"/>
                </a:moveTo>
                <a:lnTo>
                  <a:pt x="2387917" y="13017"/>
                </a:lnTo>
                <a:lnTo>
                  <a:pt x="2416830" y="47736"/>
                </a:lnTo>
                <a:lnTo>
                  <a:pt x="2442268" y="89201"/>
                </a:lnTo>
                <a:lnTo>
                  <a:pt x="2464232" y="137415"/>
                </a:lnTo>
                <a:lnTo>
                  <a:pt x="2482723" y="192379"/>
                </a:lnTo>
                <a:lnTo>
                  <a:pt x="2494786" y="240143"/>
                </a:lnTo>
                <a:lnTo>
                  <a:pt x="2504170" y="290088"/>
                </a:lnTo>
                <a:lnTo>
                  <a:pt x="2510874" y="342215"/>
                </a:lnTo>
                <a:lnTo>
                  <a:pt x="2514897" y="396522"/>
                </a:lnTo>
                <a:lnTo>
                  <a:pt x="2516234" y="452831"/>
                </a:lnTo>
                <a:lnTo>
                  <a:pt x="2514904" y="508391"/>
                </a:lnTo>
                <a:lnTo>
                  <a:pt x="2510904" y="562022"/>
                </a:lnTo>
                <a:lnTo>
                  <a:pt x="2504236" y="613903"/>
                </a:lnTo>
                <a:lnTo>
                  <a:pt x="2494902" y="664035"/>
                </a:lnTo>
                <a:lnTo>
                  <a:pt x="2482900" y="712419"/>
                </a:lnTo>
                <a:lnTo>
                  <a:pt x="2464462" y="768293"/>
                </a:lnTo>
                <a:lnTo>
                  <a:pt x="2442486" y="817157"/>
                </a:lnTo>
                <a:lnTo>
                  <a:pt x="2416971" y="859014"/>
                </a:lnTo>
                <a:lnTo>
                  <a:pt x="2387917" y="893864"/>
                </a:lnTo>
                <a:lnTo>
                  <a:pt x="2396083" y="906716"/>
                </a:lnTo>
                <a:lnTo>
                  <a:pt x="2429925" y="872433"/>
                </a:lnTo>
                <a:lnTo>
                  <a:pt x="2460090" y="830373"/>
                </a:lnTo>
                <a:lnTo>
                  <a:pt x="2486575" y="780536"/>
                </a:lnTo>
                <a:lnTo>
                  <a:pt x="2509380" y="722922"/>
                </a:lnTo>
                <a:lnTo>
                  <a:pt x="2524475" y="672750"/>
                </a:lnTo>
                <a:lnTo>
                  <a:pt x="2536217" y="620655"/>
                </a:lnTo>
                <a:lnTo>
                  <a:pt x="2544604" y="566637"/>
                </a:lnTo>
                <a:lnTo>
                  <a:pt x="2549637" y="510695"/>
                </a:lnTo>
                <a:lnTo>
                  <a:pt x="2551310" y="453009"/>
                </a:lnTo>
                <a:lnTo>
                  <a:pt x="2549703" y="396522"/>
                </a:lnTo>
                <a:lnTo>
                  <a:pt x="2544604" y="337874"/>
                </a:lnTo>
                <a:lnTo>
                  <a:pt x="2536217" y="283768"/>
                </a:lnTo>
                <a:lnTo>
                  <a:pt x="2524475" y="231912"/>
                </a:lnTo>
                <a:lnTo>
                  <a:pt x="2509380" y="182308"/>
                </a:lnTo>
                <a:lnTo>
                  <a:pt x="2486575" y="125465"/>
                </a:lnTo>
                <a:lnTo>
                  <a:pt x="2460090" y="76133"/>
                </a:lnTo>
                <a:lnTo>
                  <a:pt x="2429925" y="34311"/>
                </a:lnTo>
                <a:lnTo>
                  <a:pt x="2396083" y="0"/>
                </a:lnTo>
                <a:close/>
              </a:path>
              <a:path w="2551429" h="906780">
                <a:moveTo>
                  <a:pt x="155232" y="0"/>
                </a:moveTo>
                <a:lnTo>
                  <a:pt x="121389" y="34311"/>
                </a:lnTo>
                <a:lnTo>
                  <a:pt x="91225" y="76133"/>
                </a:lnTo>
                <a:lnTo>
                  <a:pt x="64740" y="125465"/>
                </a:lnTo>
                <a:lnTo>
                  <a:pt x="41935" y="182308"/>
                </a:lnTo>
                <a:lnTo>
                  <a:pt x="26835" y="231912"/>
                </a:lnTo>
                <a:lnTo>
                  <a:pt x="15093" y="283768"/>
                </a:lnTo>
                <a:lnTo>
                  <a:pt x="6707" y="337874"/>
                </a:lnTo>
                <a:lnTo>
                  <a:pt x="1676" y="394229"/>
                </a:lnTo>
                <a:lnTo>
                  <a:pt x="0" y="452831"/>
                </a:lnTo>
                <a:lnTo>
                  <a:pt x="1609" y="508391"/>
                </a:lnTo>
                <a:lnTo>
                  <a:pt x="6707" y="566637"/>
                </a:lnTo>
                <a:lnTo>
                  <a:pt x="15093" y="620655"/>
                </a:lnTo>
                <a:lnTo>
                  <a:pt x="26835" y="672750"/>
                </a:lnTo>
                <a:lnTo>
                  <a:pt x="41935" y="722922"/>
                </a:lnTo>
                <a:lnTo>
                  <a:pt x="64740" y="780536"/>
                </a:lnTo>
                <a:lnTo>
                  <a:pt x="91225" y="830373"/>
                </a:lnTo>
                <a:lnTo>
                  <a:pt x="121389" y="872433"/>
                </a:lnTo>
                <a:lnTo>
                  <a:pt x="155232" y="906716"/>
                </a:lnTo>
                <a:lnTo>
                  <a:pt x="163385" y="893864"/>
                </a:lnTo>
                <a:lnTo>
                  <a:pt x="134333" y="859014"/>
                </a:lnTo>
                <a:lnTo>
                  <a:pt x="108823" y="817157"/>
                </a:lnTo>
                <a:lnTo>
                  <a:pt x="86850" y="768293"/>
                </a:lnTo>
                <a:lnTo>
                  <a:pt x="68414" y="712419"/>
                </a:lnTo>
                <a:lnTo>
                  <a:pt x="56413" y="664035"/>
                </a:lnTo>
                <a:lnTo>
                  <a:pt x="47078" y="613903"/>
                </a:lnTo>
                <a:lnTo>
                  <a:pt x="40411" y="562022"/>
                </a:lnTo>
                <a:lnTo>
                  <a:pt x="36410" y="508391"/>
                </a:lnTo>
                <a:lnTo>
                  <a:pt x="35077" y="453009"/>
                </a:lnTo>
                <a:lnTo>
                  <a:pt x="36414" y="396522"/>
                </a:lnTo>
                <a:lnTo>
                  <a:pt x="40424" y="342215"/>
                </a:lnTo>
                <a:lnTo>
                  <a:pt x="47109" y="290088"/>
                </a:lnTo>
                <a:lnTo>
                  <a:pt x="56468" y="240143"/>
                </a:lnTo>
                <a:lnTo>
                  <a:pt x="68503" y="192379"/>
                </a:lnTo>
                <a:lnTo>
                  <a:pt x="86965" y="137415"/>
                </a:lnTo>
                <a:lnTo>
                  <a:pt x="108934" y="89201"/>
                </a:lnTo>
                <a:lnTo>
                  <a:pt x="134408" y="47736"/>
                </a:lnTo>
                <a:lnTo>
                  <a:pt x="163385" y="13017"/>
                </a:lnTo>
                <a:lnTo>
                  <a:pt x="1552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32666" y="2592323"/>
            <a:ext cx="185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latin typeface="Cambria Math"/>
                <a:cs typeface="Cambria Math"/>
              </a:rPr>
              <a:t>𝑝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243314" y="2249350"/>
            <a:ext cx="1336040" cy="429895"/>
          </a:xfrm>
          <a:custGeom>
            <a:avLst/>
            <a:gdLst/>
            <a:ahLst/>
            <a:cxnLst/>
            <a:rect l="l" t="t" r="r" b="b"/>
            <a:pathLst>
              <a:path w="1336040" h="429894">
                <a:moveTo>
                  <a:pt x="1222552" y="0"/>
                </a:moveTo>
                <a:lnTo>
                  <a:pt x="1218209" y="14236"/>
                </a:lnTo>
                <a:lnTo>
                  <a:pt x="1237945" y="24473"/>
                </a:lnTo>
                <a:lnTo>
                  <a:pt x="1255129" y="39374"/>
                </a:lnTo>
                <a:lnTo>
                  <a:pt x="1281849" y="83172"/>
                </a:lnTo>
                <a:lnTo>
                  <a:pt x="1298062" y="142684"/>
                </a:lnTo>
                <a:lnTo>
                  <a:pt x="1303458" y="214782"/>
                </a:lnTo>
                <a:lnTo>
                  <a:pt x="1302114" y="252612"/>
                </a:lnTo>
                <a:lnTo>
                  <a:pt x="1291307" y="318373"/>
                </a:lnTo>
                <a:lnTo>
                  <a:pt x="1269764" y="370679"/>
                </a:lnTo>
                <a:lnTo>
                  <a:pt x="1237945" y="405103"/>
                </a:lnTo>
                <a:lnTo>
                  <a:pt x="1218209" y="415328"/>
                </a:lnTo>
                <a:lnTo>
                  <a:pt x="1222552" y="429564"/>
                </a:lnTo>
                <a:lnTo>
                  <a:pt x="1270520" y="404001"/>
                </a:lnTo>
                <a:lnTo>
                  <a:pt x="1306068" y="355777"/>
                </a:lnTo>
                <a:lnTo>
                  <a:pt x="1328081" y="290747"/>
                </a:lnTo>
                <a:lnTo>
                  <a:pt x="1335409" y="214960"/>
                </a:lnTo>
                <a:lnTo>
                  <a:pt x="1335417" y="214782"/>
                </a:lnTo>
                <a:lnTo>
                  <a:pt x="1333667" y="177226"/>
                </a:lnTo>
                <a:lnTo>
                  <a:pt x="1333583" y="175432"/>
                </a:lnTo>
                <a:lnTo>
                  <a:pt x="1328081" y="138818"/>
                </a:lnTo>
                <a:lnTo>
                  <a:pt x="1306068" y="73799"/>
                </a:lnTo>
                <a:lnTo>
                  <a:pt x="1270520" y="25565"/>
                </a:lnTo>
                <a:lnTo>
                  <a:pt x="1248089" y="9948"/>
                </a:lnTo>
                <a:lnTo>
                  <a:pt x="1222552" y="0"/>
                </a:lnTo>
                <a:close/>
              </a:path>
              <a:path w="1336040" h="429894">
                <a:moveTo>
                  <a:pt x="112852" y="0"/>
                </a:moveTo>
                <a:lnTo>
                  <a:pt x="64889" y="25565"/>
                </a:lnTo>
                <a:lnTo>
                  <a:pt x="29337" y="73799"/>
                </a:lnTo>
                <a:lnTo>
                  <a:pt x="7334" y="138818"/>
                </a:lnTo>
                <a:lnTo>
                  <a:pt x="0" y="214782"/>
                </a:lnTo>
                <a:lnTo>
                  <a:pt x="1762" y="252612"/>
                </a:lnTo>
                <a:lnTo>
                  <a:pt x="7334" y="290747"/>
                </a:lnTo>
                <a:lnTo>
                  <a:pt x="29337" y="355777"/>
                </a:lnTo>
                <a:lnTo>
                  <a:pt x="64889" y="404001"/>
                </a:lnTo>
                <a:lnTo>
                  <a:pt x="112852" y="429564"/>
                </a:lnTo>
                <a:lnTo>
                  <a:pt x="117195" y="415328"/>
                </a:lnTo>
                <a:lnTo>
                  <a:pt x="97459" y="405103"/>
                </a:lnTo>
                <a:lnTo>
                  <a:pt x="80275" y="390220"/>
                </a:lnTo>
                <a:lnTo>
                  <a:pt x="53555" y="346481"/>
                </a:lnTo>
                <a:lnTo>
                  <a:pt x="37347" y="287083"/>
                </a:lnTo>
                <a:lnTo>
                  <a:pt x="31940" y="214960"/>
                </a:lnTo>
                <a:lnTo>
                  <a:pt x="33292" y="177226"/>
                </a:lnTo>
                <a:lnTo>
                  <a:pt x="44102" y="111332"/>
                </a:lnTo>
                <a:lnTo>
                  <a:pt x="65640" y="58940"/>
                </a:lnTo>
                <a:lnTo>
                  <a:pt x="97459" y="24473"/>
                </a:lnTo>
                <a:lnTo>
                  <a:pt x="117195" y="14236"/>
                </a:lnTo>
                <a:lnTo>
                  <a:pt x="1128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465038" y="2403347"/>
            <a:ext cx="93154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1525" algn="l"/>
              </a:tabLst>
            </a:pPr>
            <a:r>
              <a:rPr sz="2000" spc="-50" dirty="0">
                <a:latin typeface="Cambria Math"/>
                <a:cs typeface="Cambria Math"/>
              </a:rPr>
              <a:t>1</a:t>
            </a:r>
            <a:r>
              <a:rPr sz="2000" dirty="0">
                <a:latin typeface="Cambria Math"/>
                <a:cs typeface="Cambria Math"/>
              </a:rPr>
              <a:t>	</a:t>
            </a: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53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20" name="object 20"/>
          <p:cNvSpPr txBox="1"/>
          <p:nvPr/>
        </p:nvSpPr>
        <p:spPr>
          <a:xfrm>
            <a:off x="6526828" y="2198115"/>
            <a:ext cx="39528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9275" algn="l"/>
                <a:tab pos="820419" algn="l"/>
                <a:tab pos="1478915" algn="l"/>
                <a:tab pos="2046605" algn="l"/>
                <a:tab pos="2844800" algn="l"/>
              </a:tabLst>
            </a:pPr>
            <a:r>
              <a:rPr sz="2800" spc="-50" dirty="0">
                <a:latin typeface="Cambria Math"/>
                <a:cs typeface="Cambria Math"/>
              </a:rPr>
              <a:t>𝑑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10" dirty="0">
                <a:latin typeface="Cambria Math"/>
                <a:cs typeface="Cambria Math"/>
              </a:rPr>
              <a:t>,</a:t>
            </a:r>
            <a:r>
              <a:rPr sz="2800" spc="-150" dirty="0">
                <a:latin typeface="Cambria Math"/>
                <a:cs typeface="Cambria Math"/>
              </a:rPr>
              <a:t> </a:t>
            </a:r>
            <a:r>
              <a:rPr sz="2800" spc="-50" dirty="0">
                <a:latin typeface="Cambria Math"/>
                <a:cs typeface="Cambria Math"/>
              </a:rPr>
              <a:t>𝐼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-50" dirty="0">
                <a:latin typeface="Cambria Math"/>
                <a:cs typeface="Cambria Math"/>
              </a:rPr>
              <a:t>=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65" dirty="0">
                <a:latin typeface="Cambria Math"/>
                <a:cs typeface="Cambria Math"/>
              </a:rPr>
              <a:t>%</a:t>
            </a:r>
            <a:r>
              <a:rPr sz="2800" dirty="0">
                <a:latin typeface="Cambria Math"/>
                <a:cs typeface="Cambria Math"/>
              </a:rPr>
              <a:t>	</a:t>
            </a:r>
            <a:r>
              <a:rPr sz="2800" spc="110" dirty="0">
                <a:latin typeface="Cambria Math"/>
                <a:cs typeface="Cambria Math"/>
              </a:rPr>
              <a:t>𝐼</a:t>
            </a:r>
            <a:r>
              <a:rPr sz="3000" spc="165" baseline="40277" dirty="0">
                <a:latin typeface="Cambria Math"/>
                <a:cs typeface="Cambria Math"/>
              </a:rPr>
              <a:t>𝑝</a:t>
            </a:r>
            <a:r>
              <a:rPr sz="3000" spc="517" baseline="40277" dirty="0">
                <a:latin typeface="Cambria Math"/>
                <a:cs typeface="Cambria Math"/>
              </a:rPr>
              <a:t> </a:t>
            </a:r>
            <a:r>
              <a:rPr sz="2800" dirty="0">
                <a:latin typeface="Cambria Math"/>
                <a:cs typeface="Cambria Math"/>
              </a:rPr>
              <a:t>− </a:t>
            </a:r>
            <a:r>
              <a:rPr sz="2800" spc="85" dirty="0">
                <a:latin typeface="Cambria Math"/>
                <a:cs typeface="Cambria Math"/>
              </a:rPr>
              <a:t>𝐼</a:t>
            </a:r>
            <a:r>
              <a:rPr sz="3000" spc="127" baseline="40277" dirty="0">
                <a:latin typeface="Cambria Math"/>
                <a:cs typeface="Cambria Math"/>
              </a:rPr>
              <a:t>𝑝</a:t>
            </a:r>
            <a:endParaRPr sz="3000" baseline="40277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97370" y="2061971"/>
            <a:ext cx="1727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66875" y="1671828"/>
            <a:ext cx="172720" cy="61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15"/>
              </a:lnSpc>
              <a:spcBef>
                <a:spcPts val="100"/>
              </a:spcBef>
            </a:pP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1</a:t>
            </a:r>
            <a:endParaRPr sz="2000">
              <a:latin typeface="Cambria Math"/>
              <a:cs typeface="Cambria Math"/>
            </a:endParaRPr>
          </a:p>
          <a:p>
            <a:pPr marL="12700">
              <a:lnSpc>
                <a:spcPts val="2315"/>
              </a:lnSpc>
            </a:pPr>
            <a:r>
              <a:rPr sz="2000" spc="-50" dirty="0">
                <a:latin typeface="Cambria Math"/>
                <a:cs typeface="Cambria Math"/>
              </a:rPr>
              <a:t>2</a:t>
            </a:r>
            <a:endParaRPr sz="2000">
              <a:latin typeface="Cambria Math"/>
              <a:cs typeface="Cambria Math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5" dirty="0"/>
              <a:t> </a:t>
            </a:r>
            <a:r>
              <a:rPr dirty="0"/>
              <a:t>Neighbors:</a:t>
            </a:r>
            <a:r>
              <a:rPr spc="-55" dirty="0"/>
              <a:t> </a:t>
            </a:r>
            <a:r>
              <a:rPr sz="3900" dirty="0"/>
              <a:t>Distance</a:t>
            </a:r>
            <a:r>
              <a:rPr sz="3900" spc="-20" dirty="0"/>
              <a:t> </a:t>
            </a:r>
            <a:r>
              <a:rPr sz="3900" spc="-10" dirty="0"/>
              <a:t>Metric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54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2631439" y="1503171"/>
            <a:ext cx="691959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right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choice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distance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metric,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can </a:t>
            </a:r>
            <a:r>
              <a:rPr sz="2800" dirty="0">
                <a:latin typeface="Calibri"/>
                <a:cs typeface="Calibri"/>
              </a:rPr>
              <a:t>apply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K-</a:t>
            </a: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type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data!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5" dirty="0"/>
              <a:t> </a:t>
            </a:r>
            <a:r>
              <a:rPr dirty="0"/>
              <a:t>Neighbors:</a:t>
            </a:r>
            <a:r>
              <a:rPr spc="-55" dirty="0"/>
              <a:t> </a:t>
            </a:r>
            <a:r>
              <a:rPr sz="3900" dirty="0"/>
              <a:t>Distance</a:t>
            </a:r>
            <a:r>
              <a:rPr sz="3900" spc="-20" dirty="0"/>
              <a:t> </a:t>
            </a:r>
            <a:r>
              <a:rPr sz="3900" spc="-10" dirty="0"/>
              <a:t>Metric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236829" y="1503171"/>
            <a:ext cx="9314180" cy="37630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407285" marR="50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With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right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choice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distance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metric,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can </a:t>
            </a:r>
            <a:r>
              <a:rPr sz="2800" dirty="0">
                <a:latin typeface="Calibri"/>
                <a:cs typeface="Calibri"/>
              </a:rPr>
              <a:t>apply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K-</a:t>
            </a: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type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data!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75"/>
              </a:spcBef>
            </a:pPr>
            <a:endParaRPr sz="2800">
              <a:latin typeface="Calibri"/>
              <a:cs typeface="Calibri"/>
            </a:endParaRPr>
          </a:p>
          <a:p>
            <a:pPr marL="12700" marR="7187565">
              <a:lnSpc>
                <a:spcPct val="100400"/>
              </a:lnSpc>
            </a:pPr>
            <a:r>
              <a:rPr sz="2800" spc="-10" dirty="0">
                <a:latin typeface="Calibri"/>
                <a:cs typeface="Calibri"/>
              </a:rPr>
              <a:t>Example: Compare research </a:t>
            </a:r>
            <a:r>
              <a:rPr sz="2800" dirty="0">
                <a:latin typeface="Calibri"/>
                <a:cs typeface="Calibri"/>
              </a:rPr>
              <a:t>papers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using </a:t>
            </a:r>
            <a:r>
              <a:rPr sz="2800" spc="-35" dirty="0">
                <a:latin typeface="Calibri"/>
                <a:cs typeface="Calibri"/>
              </a:rPr>
              <a:t>tf-</a:t>
            </a:r>
            <a:r>
              <a:rPr sz="2800" dirty="0">
                <a:latin typeface="Calibri"/>
                <a:cs typeface="Calibri"/>
              </a:rPr>
              <a:t>idf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similarity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52700" y="2519673"/>
            <a:ext cx="8828405" cy="3385820"/>
            <a:chOff x="2552700" y="2519673"/>
            <a:chExt cx="8828405" cy="33858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2700" y="2519673"/>
              <a:ext cx="8828313" cy="33852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786256" y="2712854"/>
              <a:ext cx="1022985" cy="379095"/>
            </a:xfrm>
            <a:custGeom>
              <a:avLst/>
              <a:gdLst/>
              <a:ahLst/>
              <a:cxnLst/>
              <a:rect l="l" t="t" r="r" b="b"/>
              <a:pathLst>
                <a:path w="1022984" h="379094">
                  <a:moveTo>
                    <a:pt x="0" y="189246"/>
                  </a:moveTo>
                  <a:lnTo>
                    <a:pt x="18266" y="138937"/>
                  </a:lnTo>
                  <a:lnTo>
                    <a:pt x="69816" y="93730"/>
                  </a:lnTo>
                  <a:lnTo>
                    <a:pt x="106549" y="73603"/>
                  </a:lnTo>
                  <a:lnTo>
                    <a:pt x="149776" y="55429"/>
                  </a:lnTo>
                  <a:lnTo>
                    <a:pt x="198886" y="39431"/>
                  </a:lnTo>
                  <a:lnTo>
                    <a:pt x="253270" y="25837"/>
                  </a:lnTo>
                  <a:lnTo>
                    <a:pt x="312320" y="14871"/>
                  </a:lnTo>
                  <a:lnTo>
                    <a:pt x="375425" y="6760"/>
                  </a:lnTo>
                  <a:lnTo>
                    <a:pt x="441978" y="1727"/>
                  </a:lnTo>
                  <a:lnTo>
                    <a:pt x="511367" y="0"/>
                  </a:lnTo>
                  <a:lnTo>
                    <a:pt x="580757" y="1727"/>
                  </a:lnTo>
                  <a:lnTo>
                    <a:pt x="647309" y="6760"/>
                  </a:lnTo>
                  <a:lnTo>
                    <a:pt x="710414" y="14871"/>
                  </a:lnTo>
                  <a:lnTo>
                    <a:pt x="769464" y="25837"/>
                  </a:lnTo>
                  <a:lnTo>
                    <a:pt x="823849" y="39431"/>
                  </a:lnTo>
                  <a:lnTo>
                    <a:pt x="872959" y="55429"/>
                  </a:lnTo>
                  <a:lnTo>
                    <a:pt x="916185" y="73603"/>
                  </a:lnTo>
                  <a:lnTo>
                    <a:pt x="952918" y="93730"/>
                  </a:lnTo>
                  <a:lnTo>
                    <a:pt x="1004468" y="138937"/>
                  </a:lnTo>
                  <a:lnTo>
                    <a:pt x="1022735" y="189246"/>
                  </a:lnTo>
                  <a:lnTo>
                    <a:pt x="1018066" y="214926"/>
                  </a:lnTo>
                  <a:lnTo>
                    <a:pt x="982549" y="262910"/>
                  </a:lnTo>
                  <a:lnTo>
                    <a:pt x="916185" y="304890"/>
                  </a:lnTo>
                  <a:lnTo>
                    <a:pt x="872959" y="323064"/>
                  </a:lnTo>
                  <a:lnTo>
                    <a:pt x="823849" y="339061"/>
                  </a:lnTo>
                  <a:lnTo>
                    <a:pt x="769464" y="352656"/>
                  </a:lnTo>
                  <a:lnTo>
                    <a:pt x="710414" y="363621"/>
                  </a:lnTo>
                  <a:lnTo>
                    <a:pt x="647309" y="371733"/>
                  </a:lnTo>
                  <a:lnTo>
                    <a:pt x="580757" y="376766"/>
                  </a:lnTo>
                  <a:lnTo>
                    <a:pt x="511367" y="378493"/>
                  </a:lnTo>
                  <a:lnTo>
                    <a:pt x="441978" y="376766"/>
                  </a:lnTo>
                  <a:lnTo>
                    <a:pt x="375425" y="371733"/>
                  </a:lnTo>
                  <a:lnTo>
                    <a:pt x="312320" y="363621"/>
                  </a:lnTo>
                  <a:lnTo>
                    <a:pt x="253270" y="352656"/>
                  </a:lnTo>
                  <a:lnTo>
                    <a:pt x="198886" y="339061"/>
                  </a:lnTo>
                  <a:lnTo>
                    <a:pt x="149776" y="323064"/>
                  </a:lnTo>
                  <a:lnTo>
                    <a:pt x="106549" y="304890"/>
                  </a:lnTo>
                  <a:lnTo>
                    <a:pt x="69816" y="284763"/>
                  </a:lnTo>
                  <a:lnTo>
                    <a:pt x="18266" y="239556"/>
                  </a:lnTo>
                  <a:lnTo>
                    <a:pt x="0" y="189246"/>
                  </a:lnTo>
                  <a:close/>
                </a:path>
              </a:pathLst>
            </a:custGeom>
            <a:ln w="3275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31959" y="5924803"/>
            <a:ext cx="4820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http://www.arxiv-sanity.com/search?q=mesh+r-cnn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55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5" dirty="0"/>
              <a:t> </a:t>
            </a:r>
            <a:r>
              <a:rPr dirty="0"/>
              <a:t>Neighbors:</a:t>
            </a:r>
            <a:r>
              <a:rPr spc="-55" dirty="0"/>
              <a:t> </a:t>
            </a:r>
            <a:r>
              <a:rPr sz="3900" dirty="0"/>
              <a:t>Distance</a:t>
            </a:r>
            <a:r>
              <a:rPr sz="3900" spc="-20" dirty="0"/>
              <a:t> </a:t>
            </a:r>
            <a:r>
              <a:rPr sz="3900" spc="-10" dirty="0"/>
              <a:t>Metric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4027484" y="5958332"/>
            <a:ext cx="4095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2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"/>
              </a:rPr>
              <a:t>http://www.arxiv-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"/>
              </a:rPr>
              <a:t>sanity.com/1906.02739v1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271" y="1206198"/>
            <a:ext cx="5439342" cy="459912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0" y="1206197"/>
            <a:ext cx="5693740" cy="4601232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56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83971"/>
            <a:ext cx="4345940" cy="11811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160" dirty="0"/>
              <a:t> </a:t>
            </a:r>
            <a:r>
              <a:rPr spc="-10" dirty="0"/>
              <a:t>Neighbors: </a:t>
            </a:r>
            <a:r>
              <a:rPr dirty="0"/>
              <a:t>Web</a:t>
            </a:r>
            <a:r>
              <a:rPr spc="-165" dirty="0"/>
              <a:t> </a:t>
            </a:r>
            <a:r>
              <a:rPr spc="-20" dirty="0"/>
              <a:t>Demo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4354" y="5731764"/>
            <a:ext cx="5868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"/>
              </a:rPr>
              <a:t>http://vision.stanford.edu/teaching/cs231n-</a:t>
            </a:r>
            <a:r>
              <a:rPr sz="20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2"/>
              </a:rPr>
              <a:t>demos/knn/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77990"/>
            <a:ext cx="6035635" cy="594887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5879" y="1948179"/>
            <a:ext cx="5240020" cy="30181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spc="-10" dirty="0">
                <a:latin typeface="Calibri"/>
                <a:cs typeface="Calibri"/>
              </a:rPr>
              <a:t>Interactively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move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points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around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decision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boundaries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change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35"/>
              </a:spcBef>
            </a:pPr>
            <a:r>
              <a:rPr sz="2800" dirty="0">
                <a:latin typeface="Calibri"/>
                <a:cs typeface="Calibri"/>
              </a:rPr>
              <a:t>Play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L1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vs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L2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metrics</a:t>
            </a:r>
            <a:endParaRPr sz="2800">
              <a:latin typeface="Calibri"/>
              <a:cs typeface="Calibri"/>
            </a:endParaRPr>
          </a:p>
          <a:p>
            <a:pPr marL="12700" marR="925830">
              <a:lnSpc>
                <a:spcPct val="101400"/>
              </a:lnSpc>
              <a:spcBef>
                <a:spcPts val="3290"/>
              </a:spcBef>
            </a:pPr>
            <a:r>
              <a:rPr sz="2800" dirty="0">
                <a:latin typeface="Calibri"/>
                <a:cs typeface="Calibri"/>
              </a:rPr>
              <a:t>Play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changing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of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points,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value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57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48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20"/>
              </a:spcBef>
            </a:pPr>
            <a:r>
              <a:rPr sz="3900" spc="-10" dirty="0"/>
              <a:t>Hyperparameters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1032203" y="1748028"/>
            <a:ext cx="10080625" cy="295148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397250">
              <a:lnSpc>
                <a:spcPts val="3790"/>
              </a:lnSpc>
              <a:spcBef>
                <a:spcPts val="265"/>
              </a:spcBef>
            </a:pPr>
            <a:r>
              <a:rPr sz="3200" dirty="0">
                <a:latin typeface="Calibri"/>
                <a:cs typeface="Calibri"/>
              </a:rPr>
              <a:t>What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best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value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K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use?</a:t>
            </a:r>
            <a:r>
              <a:rPr sz="3200" spc="80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What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best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distance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metric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use?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299"/>
              </a:lnSpc>
              <a:spcBef>
                <a:spcPts val="3740"/>
              </a:spcBef>
            </a:pPr>
            <a:r>
              <a:rPr sz="3200" dirty="0">
                <a:latin typeface="Calibri"/>
                <a:cs typeface="Calibri"/>
              </a:rPr>
              <a:t>These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are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examples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hyperparameters</a:t>
            </a:r>
            <a:r>
              <a:rPr sz="3200" spc="-20" dirty="0">
                <a:latin typeface="Calibri"/>
                <a:cs typeface="Calibri"/>
              </a:rPr>
              <a:t>: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choices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about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our </a:t>
            </a:r>
            <a:r>
              <a:rPr sz="3200" dirty="0">
                <a:latin typeface="Calibri"/>
                <a:cs typeface="Calibri"/>
              </a:rPr>
              <a:t>learning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algorithm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that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don’t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learn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from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training </a:t>
            </a:r>
            <a:r>
              <a:rPr sz="3200" dirty="0">
                <a:latin typeface="Calibri"/>
                <a:cs typeface="Calibri"/>
              </a:rPr>
              <a:t>data;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instead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set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them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start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learning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process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48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20"/>
              </a:spcBef>
            </a:pPr>
            <a:r>
              <a:rPr sz="3900" spc="-10" dirty="0"/>
              <a:t>Hyperparameters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59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1032203" y="1748028"/>
            <a:ext cx="10101580" cy="425005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418204">
              <a:lnSpc>
                <a:spcPts val="3790"/>
              </a:lnSpc>
              <a:spcBef>
                <a:spcPts val="265"/>
              </a:spcBef>
            </a:pPr>
            <a:r>
              <a:rPr sz="3200" dirty="0">
                <a:latin typeface="Calibri"/>
                <a:cs typeface="Calibri"/>
              </a:rPr>
              <a:t>What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best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value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K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use?</a:t>
            </a:r>
            <a:r>
              <a:rPr sz="3200" spc="80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What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best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distance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metric</a:t>
            </a:r>
            <a:r>
              <a:rPr sz="3200" b="1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to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use?</a:t>
            </a:r>
            <a:endParaRPr sz="3200">
              <a:latin typeface="Calibri"/>
              <a:cs typeface="Calibri"/>
            </a:endParaRPr>
          </a:p>
          <a:p>
            <a:pPr marL="12700" marR="26034">
              <a:lnSpc>
                <a:spcPct val="100299"/>
              </a:lnSpc>
              <a:spcBef>
                <a:spcPts val="3740"/>
              </a:spcBef>
            </a:pPr>
            <a:r>
              <a:rPr sz="3200" dirty="0">
                <a:latin typeface="Calibri"/>
                <a:cs typeface="Calibri"/>
              </a:rPr>
              <a:t>These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are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examples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hyperparameters</a:t>
            </a:r>
            <a:r>
              <a:rPr sz="3200" spc="-20" dirty="0">
                <a:latin typeface="Calibri"/>
                <a:cs typeface="Calibri"/>
              </a:rPr>
              <a:t>: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choices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about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our </a:t>
            </a:r>
            <a:r>
              <a:rPr sz="3200" dirty="0">
                <a:latin typeface="Calibri"/>
                <a:cs typeface="Calibri"/>
              </a:rPr>
              <a:t>learning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algorithm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that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don’t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learn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from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training </a:t>
            </a:r>
            <a:r>
              <a:rPr sz="3200" dirty="0">
                <a:latin typeface="Calibri"/>
                <a:cs typeface="Calibri"/>
              </a:rPr>
              <a:t>data;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instead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we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set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them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start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learning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process</a:t>
            </a:r>
            <a:endParaRPr sz="3200">
              <a:latin typeface="Calibri"/>
              <a:cs typeface="Calibri"/>
            </a:endParaRPr>
          </a:p>
          <a:p>
            <a:pPr marL="12700" marR="5080" indent="-635">
              <a:lnSpc>
                <a:spcPts val="3790"/>
              </a:lnSpc>
              <a:spcBef>
                <a:spcPts val="2745"/>
              </a:spcBef>
            </a:pP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Very</a:t>
            </a:r>
            <a:r>
              <a:rPr sz="3200" spc="-7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548235"/>
                </a:solidFill>
                <a:latin typeface="Calibri"/>
                <a:cs typeface="Calibri"/>
              </a:rPr>
              <a:t>problem-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dependent.</a:t>
            </a:r>
            <a:r>
              <a:rPr sz="3200" spc="-7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In</a:t>
            </a:r>
            <a:r>
              <a:rPr sz="3200" spc="-8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general</a:t>
            </a:r>
            <a:r>
              <a:rPr sz="3200" spc="-7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need</a:t>
            </a:r>
            <a:r>
              <a:rPr sz="3200" spc="-7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to</a:t>
            </a:r>
            <a:r>
              <a:rPr sz="3200" spc="-7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try</a:t>
            </a:r>
            <a:r>
              <a:rPr sz="3200" spc="-7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them</a:t>
            </a:r>
            <a:r>
              <a:rPr sz="3200" spc="-7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all</a:t>
            </a:r>
            <a:r>
              <a:rPr sz="3200" spc="-7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548235"/>
                </a:solidFill>
                <a:latin typeface="Calibri"/>
                <a:cs typeface="Calibri"/>
              </a:rPr>
              <a:t>and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see</a:t>
            </a:r>
            <a:r>
              <a:rPr sz="3200" spc="-6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what</a:t>
            </a:r>
            <a:r>
              <a:rPr sz="3200" spc="-6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works</a:t>
            </a:r>
            <a:r>
              <a:rPr sz="3200" spc="-5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best</a:t>
            </a:r>
            <a:r>
              <a:rPr sz="3200" spc="-6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for</a:t>
            </a:r>
            <a:r>
              <a:rPr sz="3200" spc="-6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our</a:t>
            </a:r>
            <a:r>
              <a:rPr sz="3200" spc="-65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data</a:t>
            </a:r>
            <a:r>
              <a:rPr sz="3200" spc="-5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48235"/>
                </a:solidFill>
                <a:latin typeface="Calibri"/>
                <a:cs typeface="Calibri"/>
              </a:rPr>
              <a:t>/</a:t>
            </a:r>
            <a:r>
              <a:rPr sz="3200" spc="-60" dirty="0">
                <a:solidFill>
                  <a:srgbClr val="548235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48235"/>
                </a:solidFill>
                <a:latin typeface="Calibri"/>
                <a:cs typeface="Calibri"/>
              </a:rPr>
              <a:t>task.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90" dirty="0"/>
              <a:t> </a:t>
            </a:r>
            <a:r>
              <a:rPr sz="4000" spc="-20" dirty="0"/>
              <a:t>Fine-</a:t>
            </a:r>
            <a:r>
              <a:rPr sz="4000" dirty="0"/>
              <a:t>Grained</a:t>
            </a:r>
            <a:r>
              <a:rPr sz="4000" spc="95" dirty="0"/>
              <a:t> </a:t>
            </a:r>
            <a:r>
              <a:rPr sz="4000" spc="-10" dirty="0"/>
              <a:t>Categories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5386" y="1995017"/>
            <a:ext cx="4285812" cy="3212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09357" y="5237988"/>
            <a:ext cx="2294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free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for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for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use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the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Pixabay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License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7283" y="1541779"/>
            <a:ext cx="1525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Maine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Coon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1995017"/>
            <a:ext cx="3641712" cy="32127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71439" y="1541779"/>
            <a:ext cx="937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Ragdoll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4811" y="5237988"/>
            <a:ext cx="13462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800" u="sng" spc="-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9307" y="1995017"/>
            <a:ext cx="3438359" cy="321275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973508" y="1541779"/>
            <a:ext cx="24250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American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Shorthair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1" name="object 11"/>
          <p:cNvSpPr txBox="1"/>
          <p:nvPr/>
        </p:nvSpPr>
        <p:spPr>
          <a:xfrm>
            <a:off x="9518049" y="5237988"/>
            <a:ext cx="13462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public</a:t>
            </a:r>
            <a:r>
              <a:rPr sz="800" u="sng" spc="-1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60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411189" y="1240028"/>
            <a:ext cx="47796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#1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Choose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078" y="2200031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34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61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411189" y="1240028"/>
            <a:ext cx="47796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#1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Choose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042" y="1236979"/>
            <a:ext cx="31419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always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works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perfectly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078" y="2200031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34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1189" y="1240028"/>
            <a:ext cx="47796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#1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Choose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042" y="1236979"/>
            <a:ext cx="31419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always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works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perfectly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879" y="2989579"/>
            <a:ext cx="558546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#2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Split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train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test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choose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4078" y="2200031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34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5491" y="3873661"/>
            <a:ext cx="8477250" cy="524510"/>
          </a:xfrm>
          <a:custGeom>
            <a:avLst/>
            <a:gdLst/>
            <a:ahLst/>
            <a:cxnLst/>
            <a:rect l="l" t="t" r="r" b="b"/>
            <a:pathLst>
              <a:path w="8477250" h="524510">
                <a:moveTo>
                  <a:pt x="0" y="0"/>
                </a:moveTo>
                <a:lnTo>
                  <a:pt x="8476665" y="0"/>
                </a:lnTo>
                <a:lnTo>
                  <a:pt x="8476665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5490" y="3873661"/>
            <a:ext cx="8481060" cy="525145"/>
          </a:xfrm>
          <a:prstGeom prst="rect">
            <a:avLst/>
          </a:prstGeom>
          <a:solidFill>
            <a:srgbClr val="D9EAD3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10" dirty="0">
                <a:latin typeface="Calibri"/>
                <a:cs typeface="Calibri"/>
              </a:rPr>
              <a:t>train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96481" y="3873661"/>
            <a:ext cx="1943100" cy="524510"/>
          </a:xfrm>
          <a:custGeom>
            <a:avLst/>
            <a:gdLst/>
            <a:ahLst/>
            <a:cxnLst/>
            <a:rect l="l" t="t" r="r" b="b"/>
            <a:pathLst>
              <a:path w="1943100" h="524510">
                <a:moveTo>
                  <a:pt x="0" y="0"/>
                </a:moveTo>
                <a:lnTo>
                  <a:pt x="1942902" y="0"/>
                </a:lnTo>
                <a:lnTo>
                  <a:pt x="1942902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896481" y="3873661"/>
            <a:ext cx="1944370" cy="525145"/>
          </a:xfrm>
          <a:prstGeom prst="rect">
            <a:avLst/>
          </a:prstGeom>
          <a:solidFill>
            <a:srgbClr val="F4CCCC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20" dirty="0">
                <a:latin typeface="Calibri"/>
                <a:cs typeface="Calibri"/>
              </a:rPr>
              <a:t>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62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1189" y="1240028"/>
            <a:ext cx="47796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#1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Choose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042" y="1236979"/>
            <a:ext cx="31419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always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works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perfectly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879" y="2989579"/>
            <a:ext cx="558546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#2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Split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train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test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choose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98042" y="2989579"/>
            <a:ext cx="354393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idea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how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algorithm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will</a:t>
            </a:r>
            <a:r>
              <a:rPr sz="2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perform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new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078" y="2200031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34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5491" y="3873661"/>
            <a:ext cx="8477250" cy="524510"/>
          </a:xfrm>
          <a:custGeom>
            <a:avLst/>
            <a:gdLst/>
            <a:ahLst/>
            <a:cxnLst/>
            <a:rect l="l" t="t" r="r" b="b"/>
            <a:pathLst>
              <a:path w="8477250" h="524510">
                <a:moveTo>
                  <a:pt x="0" y="0"/>
                </a:moveTo>
                <a:lnTo>
                  <a:pt x="8476665" y="0"/>
                </a:lnTo>
                <a:lnTo>
                  <a:pt x="8476665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5490" y="3873661"/>
            <a:ext cx="8481060" cy="525145"/>
          </a:xfrm>
          <a:prstGeom prst="rect">
            <a:avLst/>
          </a:prstGeom>
          <a:solidFill>
            <a:srgbClr val="D9EAD3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10" dirty="0">
                <a:latin typeface="Calibri"/>
                <a:cs typeface="Calibri"/>
              </a:rPr>
              <a:t>train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96481" y="3873661"/>
            <a:ext cx="1943100" cy="524510"/>
          </a:xfrm>
          <a:custGeom>
            <a:avLst/>
            <a:gdLst/>
            <a:ahLst/>
            <a:cxnLst/>
            <a:rect l="l" t="t" r="r" b="b"/>
            <a:pathLst>
              <a:path w="1943100" h="524510">
                <a:moveTo>
                  <a:pt x="0" y="0"/>
                </a:moveTo>
                <a:lnTo>
                  <a:pt x="1942902" y="0"/>
                </a:lnTo>
                <a:lnTo>
                  <a:pt x="1942902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96481" y="3873661"/>
            <a:ext cx="1944370" cy="525145"/>
          </a:xfrm>
          <a:prstGeom prst="rect">
            <a:avLst/>
          </a:prstGeom>
          <a:solidFill>
            <a:srgbClr val="F4CCCC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20" dirty="0">
                <a:latin typeface="Calibri"/>
                <a:cs typeface="Calibri"/>
              </a:rPr>
              <a:t>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63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1189" y="1240028"/>
            <a:ext cx="477964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#1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Choose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that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98042" y="1236979"/>
            <a:ext cx="31419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=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always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works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perfectly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training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879" y="2989579"/>
            <a:ext cx="558546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#2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Split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train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test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choose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that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work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test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98042" y="2989579"/>
            <a:ext cx="354393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BAD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idea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how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algorithm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will</a:t>
            </a:r>
            <a:r>
              <a:rPr sz="240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perform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new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data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078" y="2200031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34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5491" y="3873661"/>
            <a:ext cx="8477250" cy="524510"/>
          </a:xfrm>
          <a:custGeom>
            <a:avLst/>
            <a:gdLst/>
            <a:ahLst/>
            <a:cxnLst/>
            <a:rect l="l" t="t" r="r" b="b"/>
            <a:pathLst>
              <a:path w="8477250" h="524510">
                <a:moveTo>
                  <a:pt x="0" y="0"/>
                </a:moveTo>
                <a:lnTo>
                  <a:pt x="8476665" y="0"/>
                </a:lnTo>
                <a:lnTo>
                  <a:pt x="8476665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5490" y="3873661"/>
            <a:ext cx="8481060" cy="525145"/>
          </a:xfrm>
          <a:prstGeom prst="rect">
            <a:avLst/>
          </a:prstGeom>
          <a:solidFill>
            <a:srgbClr val="D9EAD3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10" dirty="0">
                <a:latin typeface="Calibri"/>
                <a:cs typeface="Calibri"/>
              </a:rPr>
              <a:t>train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96481" y="3873661"/>
            <a:ext cx="1943100" cy="524510"/>
          </a:xfrm>
          <a:custGeom>
            <a:avLst/>
            <a:gdLst/>
            <a:ahLst/>
            <a:cxnLst/>
            <a:rect l="l" t="t" r="r" b="b"/>
            <a:pathLst>
              <a:path w="1943100" h="524510">
                <a:moveTo>
                  <a:pt x="0" y="0"/>
                </a:moveTo>
                <a:lnTo>
                  <a:pt x="1942902" y="0"/>
                </a:lnTo>
                <a:lnTo>
                  <a:pt x="1942902" y="524395"/>
                </a:lnTo>
                <a:lnTo>
                  <a:pt x="0" y="524395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96481" y="3873661"/>
            <a:ext cx="1944370" cy="525145"/>
          </a:xfrm>
          <a:prstGeom prst="rect">
            <a:avLst/>
          </a:prstGeom>
          <a:solidFill>
            <a:srgbClr val="F4CCCC"/>
          </a:solidFill>
        </p:spPr>
        <p:txBody>
          <a:bodyPr vert="horz" wrap="square" lIns="0" tIns="552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2400" spc="-20" dirty="0">
                <a:latin typeface="Calibri"/>
                <a:cs typeface="Calibri"/>
              </a:rPr>
              <a:t>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64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2" name="object 12"/>
          <p:cNvSpPr txBox="1"/>
          <p:nvPr/>
        </p:nvSpPr>
        <p:spPr>
          <a:xfrm>
            <a:off x="524581" y="4681220"/>
            <a:ext cx="617537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#3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Split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into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train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val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test</a:t>
            </a:r>
            <a:r>
              <a:rPr sz="2400" dirty="0">
                <a:latin typeface="Calibri"/>
                <a:cs typeface="Calibri"/>
              </a:rPr>
              <a:t>;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choose </a:t>
            </a:r>
            <a:r>
              <a:rPr sz="2400" spc="-20" dirty="0">
                <a:latin typeface="Calibri"/>
                <a:cs typeface="Calibri"/>
              </a:rPr>
              <a:t>hyperparameters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evaluate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test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75645" y="4827523"/>
            <a:ext cx="9156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38761D"/>
                </a:solidFill>
                <a:latin typeface="Calibri"/>
                <a:cs typeface="Calibri"/>
              </a:rPr>
              <a:t>Better!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405970" y="5555867"/>
          <a:ext cx="10424793" cy="523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40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0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train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31305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spc="-10" dirty="0">
                          <a:latin typeface="Calibri"/>
                          <a:cs typeface="Calibri"/>
                        </a:rPr>
                        <a:t>validation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test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65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950218" y="1300043"/>
            <a:ext cx="10370820" cy="524510"/>
          </a:xfrm>
          <a:prstGeom prst="rect">
            <a:avLst/>
          </a:prstGeom>
          <a:solidFill>
            <a:srgbClr val="D9EAD3"/>
          </a:solidFill>
          <a:ln w="19040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420"/>
              </a:spcBef>
            </a:pPr>
            <a:r>
              <a:rPr sz="2400" spc="-30" dirty="0">
                <a:latin typeface="Calibri"/>
                <a:cs typeface="Calibri"/>
              </a:rPr>
              <a:t>Your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40698" y="3387943"/>
          <a:ext cx="10376534" cy="523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test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270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059439" y="2325115"/>
            <a:ext cx="683958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Idea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#4</a:t>
            </a:r>
            <a:r>
              <a:rPr sz="2400" dirty="0">
                <a:latin typeface="Calibri"/>
                <a:cs typeface="Calibri"/>
              </a:rPr>
              <a:t>: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Cross-Validation</a:t>
            </a:r>
            <a:r>
              <a:rPr sz="2400" spc="-20" dirty="0">
                <a:latin typeface="Calibri"/>
                <a:cs typeface="Calibri"/>
              </a:rPr>
              <a:t>: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Split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data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into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folds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try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each </a:t>
            </a:r>
            <a:r>
              <a:rPr sz="2400" dirty="0">
                <a:latin typeface="Calibri"/>
                <a:cs typeface="Calibri"/>
              </a:rPr>
              <a:t>fold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validation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average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results</a:t>
            </a:r>
            <a:endParaRPr sz="24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940698" y="4107689"/>
          <a:ext cx="10376534" cy="523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test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5244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40698" y="4827434"/>
          <a:ext cx="10376534" cy="523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3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44640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1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2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3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4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4470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dirty="0">
                          <a:latin typeface="Calibri"/>
                          <a:cs typeface="Calibri"/>
                        </a:rPr>
                        <a:t>fold</a:t>
                      </a:r>
                      <a:r>
                        <a:rPr sz="2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400" spc="-50" dirty="0">
                          <a:latin typeface="Calibri"/>
                          <a:cs typeface="Calibri"/>
                        </a:rPr>
                        <a:t>5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spc="-20" dirty="0">
                          <a:latin typeface="Calibri"/>
                          <a:cs typeface="Calibri"/>
                        </a:rPr>
                        <a:t>test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5461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726292" y="5577332"/>
            <a:ext cx="106241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Useful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for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small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datasets,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but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(unfortunately)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used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frequently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deep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learning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Setting</a:t>
            </a:r>
            <a:r>
              <a:rPr spc="-155" dirty="0"/>
              <a:t> </a:t>
            </a:r>
            <a:r>
              <a:rPr spc="-10" dirty="0"/>
              <a:t>Hyperparameters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1048511"/>
            <a:ext cx="6425184" cy="52151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81461" y="1685035"/>
            <a:ext cx="4620895" cy="36925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5875" indent="-635">
              <a:lnSpc>
                <a:spcPct val="100800"/>
              </a:lnSpc>
              <a:spcBef>
                <a:spcPts val="75"/>
              </a:spcBef>
            </a:pPr>
            <a:r>
              <a:rPr sz="2400" dirty="0">
                <a:latin typeface="Calibri"/>
                <a:cs typeface="Calibri"/>
              </a:rPr>
              <a:t>Example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5-</a:t>
            </a:r>
            <a:r>
              <a:rPr sz="2400" dirty="0">
                <a:latin typeface="Calibri"/>
                <a:cs typeface="Calibri"/>
              </a:rPr>
              <a:t>fold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cross-</a:t>
            </a:r>
            <a:r>
              <a:rPr sz="2400" spc="-10" dirty="0">
                <a:latin typeface="Calibri"/>
                <a:cs typeface="Calibri"/>
              </a:rPr>
              <a:t>validation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for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value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of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k.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05"/>
              </a:spcBef>
            </a:pPr>
            <a:r>
              <a:rPr sz="2400" dirty="0">
                <a:latin typeface="Calibri"/>
                <a:cs typeface="Calibri"/>
              </a:rPr>
              <a:t>Each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point: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single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outcome.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  <a:spcBef>
                <a:spcPts val="2810"/>
              </a:spcBef>
            </a:pP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line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goes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through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mean,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bars </a:t>
            </a:r>
            <a:r>
              <a:rPr sz="2400" spc="-10" dirty="0">
                <a:latin typeface="Calibri"/>
                <a:cs typeface="Calibri"/>
              </a:rPr>
              <a:t>indicated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standard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deviation</a:t>
            </a:r>
            <a:endParaRPr sz="2400">
              <a:latin typeface="Calibri"/>
              <a:cs typeface="Calibri"/>
            </a:endParaRPr>
          </a:p>
          <a:p>
            <a:pPr marL="12700" marR="1078865">
              <a:lnSpc>
                <a:spcPct val="100800"/>
              </a:lnSpc>
              <a:spcBef>
                <a:spcPts val="288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(Seems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that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~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sz="2400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works</a:t>
            </a:r>
            <a:r>
              <a:rPr sz="24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Calibri"/>
                <a:cs typeface="Calibri"/>
              </a:rPr>
              <a:t>best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this</a:t>
            </a:r>
            <a:r>
              <a:rPr sz="2400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Calibri"/>
                <a:cs typeface="Calibri"/>
              </a:rPr>
              <a:t>data)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66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25" dirty="0"/>
              <a:t> </a:t>
            </a:r>
            <a:r>
              <a:rPr dirty="0"/>
              <a:t>Neighbor:</a:t>
            </a:r>
            <a:r>
              <a:rPr spc="-15" dirty="0"/>
              <a:t> </a:t>
            </a:r>
            <a:r>
              <a:rPr sz="3900" dirty="0"/>
              <a:t>Universal</a:t>
            </a:r>
            <a:r>
              <a:rPr sz="3900" spc="20" dirty="0"/>
              <a:t> </a:t>
            </a:r>
            <a:r>
              <a:rPr sz="3900" spc="-10" dirty="0"/>
              <a:t>Approximation</a:t>
            </a:r>
            <a:endParaRPr sz="3900"/>
          </a:p>
        </p:txBody>
      </p:sp>
      <p:sp>
        <p:nvSpPr>
          <p:cNvPr id="4" name="object 4"/>
          <p:cNvSpPr txBox="1"/>
          <p:nvPr/>
        </p:nvSpPr>
        <p:spPr>
          <a:xfrm>
            <a:off x="171267" y="6038975"/>
            <a:ext cx="1119632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(*)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Subject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technical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conditions.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functions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assumptions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points;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67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1829522" y="1146555"/>
            <a:ext cx="8457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5400" marR="177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samples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goes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infinity,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represent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50" baseline="23391" dirty="0">
                <a:latin typeface="Calibri"/>
                <a:cs typeface="Calibri"/>
              </a:rPr>
              <a:t>(*)</a:t>
            </a:r>
            <a:r>
              <a:rPr sz="2850" spc="135" baseline="2339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function!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25" dirty="0"/>
              <a:t> </a:t>
            </a:r>
            <a:r>
              <a:rPr dirty="0"/>
              <a:t>Neighbor:</a:t>
            </a:r>
            <a:r>
              <a:rPr spc="-15" dirty="0"/>
              <a:t> </a:t>
            </a:r>
            <a:r>
              <a:rPr sz="3900" dirty="0"/>
              <a:t>Universal</a:t>
            </a:r>
            <a:r>
              <a:rPr sz="3900" spc="20" dirty="0"/>
              <a:t> </a:t>
            </a:r>
            <a:r>
              <a:rPr sz="3900" spc="-10" dirty="0"/>
              <a:t>Approximation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1829522" y="1146555"/>
            <a:ext cx="8457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5400" marR="177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samples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goes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infinity,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represent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50" baseline="23391" dirty="0">
                <a:latin typeface="Calibri"/>
                <a:cs typeface="Calibri"/>
              </a:rPr>
              <a:t>(*)</a:t>
            </a:r>
            <a:r>
              <a:rPr sz="2850" spc="135" baseline="2339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function!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0"/>
            <a:ext cx="4846320" cy="3658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7748" y="3331032"/>
            <a:ext cx="4669967" cy="12627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267" y="6038975"/>
            <a:ext cx="1119632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(*)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Subject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technical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conditions.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functions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assumptions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points;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2286000"/>
            <a:ext cx="4841430" cy="365490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25" dirty="0"/>
              <a:t> </a:t>
            </a:r>
            <a:r>
              <a:rPr dirty="0"/>
              <a:t>Neighbor:</a:t>
            </a:r>
            <a:r>
              <a:rPr spc="-15" dirty="0"/>
              <a:t> </a:t>
            </a:r>
            <a:r>
              <a:rPr sz="3900" dirty="0"/>
              <a:t>Universal</a:t>
            </a:r>
            <a:r>
              <a:rPr sz="3900" spc="20" dirty="0"/>
              <a:t> </a:t>
            </a:r>
            <a:r>
              <a:rPr sz="3900" spc="-10" dirty="0"/>
              <a:t>Approximation</a:t>
            </a:r>
            <a:endParaRPr sz="3900"/>
          </a:p>
        </p:txBody>
      </p:sp>
      <p:sp>
        <p:nvSpPr>
          <p:cNvPr id="4" name="object 4"/>
          <p:cNvSpPr txBox="1"/>
          <p:nvPr/>
        </p:nvSpPr>
        <p:spPr>
          <a:xfrm>
            <a:off x="1829522" y="1146555"/>
            <a:ext cx="8457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5400" marR="177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samples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goes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infinity,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represent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50" baseline="23391" dirty="0">
                <a:latin typeface="Calibri"/>
                <a:cs typeface="Calibri"/>
              </a:rPr>
              <a:t>(*)</a:t>
            </a:r>
            <a:r>
              <a:rPr sz="2850" spc="135" baseline="2339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function!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7748" y="3331032"/>
            <a:ext cx="4669967" cy="126273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267" y="6038975"/>
            <a:ext cx="1119632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(*)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Subject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technical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conditions.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functions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assumptions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points;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69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65" dirty="0"/>
              <a:t> </a:t>
            </a:r>
            <a:r>
              <a:rPr sz="4000" dirty="0"/>
              <a:t>Background</a:t>
            </a:r>
            <a:r>
              <a:rPr sz="4000" spc="65" dirty="0"/>
              <a:t> </a:t>
            </a:r>
            <a:r>
              <a:rPr sz="4000" spc="-10" dirty="0"/>
              <a:t>Clutter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55" y="1368551"/>
            <a:ext cx="6455664" cy="43037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18930" y="5792723"/>
            <a:ext cx="1500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93992" y="1368551"/>
            <a:ext cx="5254752" cy="43037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667203" y="5792723"/>
            <a:ext cx="1500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25" dirty="0"/>
              <a:t> </a:t>
            </a:r>
            <a:r>
              <a:rPr dirty="0"/>
              <a:t>Neighbor:</a:t>
            </a:r>
            <a:r>
              <a:rPr spc="-15" dirty="0"/>
              <a:t> </a:t>
            </a:r>
            <a:r>
              <a:rPr sz="3900" dirty="0"/>
              <a:t>Universal</a:t>
            </a:r>
            <a:r>
              <a:rPr sz="3900" spc="20" dirty="0"/>
              <a:t> </a:t>
            </a:r>
            <a:r>
              <a:rPr sz="3900" spc="-10" dirty="0"/>
              <a:t>Approximation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1829522" y="1146555"/>
            <a:ext cx="8457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5400" marR="177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samples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goes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infinity,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represent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50" baseline="23391" dirty="0">
                <a:latin typeface="Calibri"/>
                <a:cs typeface="Calibri"/>
              </a:rPr>
              <a:t>(*)</a:t>
            </a:r>
            <a:r>
              <a:rPr sz="2850" spc="135" baseline="2339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function!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7748" y="3331032"/>
            <a:ext cx="4669967" cy="1262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2286000"/>
            <a:ext cx="4846320" cy="3658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267" y="6038975"/>
            <a:ext cx="1119632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(*)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Subject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technical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conditions.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functions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assumptions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points;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70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25" dirty="0"/>
              <a:t> </a:t>
            </a:r>
            <a:r>
              <a:rPr dirty="0"/>
              <a:t>Neighbor:</a:t>
            </a:r>
            <a:r>
              <a:rPr spc="-15" dirty="0"/>
              <a:t> </a:t>
            </a:r>
            <a:r>
              <a:rPr sz="3900" dirty="0"/>
              <a:t>Universal</a:t>
            </a:r>
            <a:r>
              <a:rPr sz="3900" spc="20" dirty="0"/>
              <a:t> </a:t>
            </a:r>
            <a:r>
              <a:rPr sz="3900" spc="-10" dirty="0"/>
              <a:t>Approximation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1829522" y="1146555"/>
            <a:ext cx="845756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25400" marR="17780">
              <a:lnSpc>
                <a:spcPct val="101400"/>
              </a:lnSpc>
              <a:spcBef>
                <a:spcPts val="50"/>
              </a:spcBef>
            </a:pPr>
            <a:r>
              <a:rPr sz="2800" dirty="0">
                <a:latin typeface="Calibri"/>
                <a:cs typeface="Calibri"/>
              </a:rPr>
              <a:t>As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samples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goes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infinity,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nearest </a:t>
            </a:r>
            <a:r>
              <a:rPr sz="2800" dirty="0">
                <a:latin typeface="Calibri"/>
                <a:cs typeface="Calibri"/>
              </a:rPr>
              <a:t>neighbor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can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represent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any</a:t>
            </a:r>
            <a:r>
              <a:rPr sz="2850" baseline="23391" dirty="0">
                <a:latin typeface="Calibri"/>
                <a:cs typeface="Calibri"/>
              </a:rPr>
              <a:t>(*)</a:t>
            </a:r>
            <a:r>
              <a:rPr sz="2850" spc="135" baseline="23391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function!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77748" y="3331032"/>
            <a:ext cx="4669967" cy="1262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00" y="2286000"/>
            <a:ext cx="4846320" cy="36585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71267" y="6038975"/>
            <a:ext cx="11196320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dirty="0">
                <a:latin typeface="Calibri"/>
                <a:cs typeface="Calibri"/>
              </a:rPr>
              <a:t>(*)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Subject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technical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conditions.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Only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continuous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functions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compact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domain;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need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make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assumptions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spacing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points;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71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Problem:</a:t>
            </a:r>
            <a:r>
              <a:rPr spc="-25" dirty="0"/>
              <a:t> </a:t>
            </a:r>
            <a:r>
              <a:rPr sz="3900" dirty="0"/>
              <a:t>Curse</a:t>
            </a:r>
            <a:r>
              <a:rPr sz="3900" spc="10" dirty="0"/>
              <a:t> </a:t>
            </a:r>
            <a:r>
              <a:rPr sz="3900" dirty="0"/>
              <a:t>of</a:t>
            </a:r>
            <a:r>
              <a:rPr sz="3900" spc="15" dirty="0"/>
              <a:t> </a:t>
            </a:r>
            <a:r>
              <a:rPr sz="3900" spc="-10" dirty="0"/>
              <a:t>Dimensionality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690618" y="1119123"/>
            <a:ext cx="6486525" cy="228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Curse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dimensionality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uniform coverage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space,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points </a:t>
            </a:r>
            <a:r>
              <a:rPr sz="2800" dirty="0">
                <a:latin typeface="Calibri"/>
                <a:cs typeface="Calibri"/>
              </a:rPr>
              <a:t>needed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grows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exponentially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dimension</a:t>
            </a:r>
            <a:endParaRPr sz="2800">
              <a:latin typeface="Calibri"/>
              <a:cs typeface="Calibri"/>
            </a:endParaRPr>
          </a:p>
          <a:p>
            <a:pPr marL="3414395">
              <a:lnSpc>
                <a:spcPct val="100000"/>
              </a:lnSpc>
              <a:spcBef>
                <a:spcPts val="1714"/>
              </a:spcBef>
            </a:pPr>
            <a:r>
              <a:rPr sz="2500" dirty="0">
                <a:latin typeface="Calibri"/>
                <a:cs typeface="Calibri"/>
              </a:rPr>
              <a:t>Dimensions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2</a:t>
            </a:r>
            <a:endParaRPr sz="2500">
              <a:latin typeface="Calibri"/>
              <a:cs typeface="Calibri"/>
            </a:endParaRPr>
          </a:p>
          <a:p>
            <a:pPr marL="3414395">
              <a:lnSpc>
                <a:spcPct val="100000"/>
              </a:lnSpc>
            </a:pPr>
            <a:r>
              <a:rPr sz="2500" dirty="0">
                <a:latin typeface="Calibri"/>
                <a:cs typeface="Calibri"/>
              </a:rPr>
              <a:t>Points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4</a:t>
            </a:r>
            <a:r>
              <a:rPr sz="2550" spc="-37" baseline="22875" dirty="0">
                <a:latin typeface="Calibri"/>
                <a:cs typeface="Calibri"/>
              </a:rPr>
              <a:t>2</a:t>
            </a:r>
            <a:endParaRPr sz="2550" baseline="228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2650" y="4820734"/>
            <a:ext cx="2633345" cy="191770"/>
            <a:chOff x="442650" y="4820734"/>
            <a:chExt cx="2633345" cy="191770"/>
          </a:xfrm>
        </p:grpSpPr>
        <p:sp>
          <p:nvSpPr>
            <p:cNvPr id="5" name="object 5"/>
            <p:cNvSpPr/>
            <p:nvPr/>
          </p:nvSpPr>
          <p:spPr>
            <a:xfrm>
              <a:off x="442650" y="4916633"/>
              <a:ext cx="2633345" cy="0"/>
            </a:xfrm>
            <a:custGeom>
              <a:avLst/>
              <a:gdLst/>
              <a:ahLst/>
              <a:cxnLst/>
              <a:rect l="l" t="t" r="r" b="b"/>
              <a:pathLst>
                <a:path w="2633345">
                  <a:moveTo>
                    <a:pt x="0" y="0"/>
                  </a:moveTo>
                  <a:lnTo>
                    <a:pt x="2632770" y="0"/>
                  </a:lnTo>
                </a:path>
              </a:pathLst>
            </a:custGeom>
            <a:ln w="2856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6649" y="4820734"/>
              <a:ext cx="191707" cy="1917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959" y="4820734"/>
              <a:ext cx="191707" cy="1917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3982" y="4820734"/>
              <a:ext cx="191707" cy="1917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7253" y="4820734"/>
              <a:ext cx="191707" cy="191707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935812" y="3411363"/>
            <a:ext cx="2642870" cy="2642870"/>
            <a:chOff x="3935812" y="3411363"/>
            <a:chExt cx="2642870" cy="2642870"/>
          </a:xfrm>
        </p:grpSpPr>
        <p:sp>
          <p:nvSpPr>
            <p:cNvPr id="11" name="object 11"/>
            <p:cNvSpPr/>
            <p:nvPr/>
          </p:nvSpPr>
          <p:spPr>
            <a:xfrm>
              <a:off x="3940572" y="3416123"/>
              <a:ext cx="2634615" cy="2634615"/>
            </a:xfrm>
            <a:custGeom>
              <a:avLst/>
              <a:gdLst/>
              <a:ahLst/>
              <a:cxnLst/>
              <a:rect l="l" t="t" r="r" b="b"/>
              <a:pathLst>
                <a:path w="2634615" h="2634615">
                  <a:moveTo>
                    <a:pt x="2634119" y="0"/>
                  </a:moveTo>
                  <a:lnTo>
                    <a:pt x="0" y="0"/>
                  </a:lnTo>
                  <a:lnTo>
                    <a:pt x="0" y="2634119"/>
                  </a:lnTo>
                  <a:lnTo>
                    <a:pt x="2634119" y="2634119"/>
                  </a:lnTo>
                  <a:lnTo>
                    <a:pt x="263411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40572" y="3416123"/>
              <a:ext cx="2633345" cy="2633345"/>
            </a:xfrm>
            <a:custGeom>
              <a:avLst/>
              <a:gdLst/>
              <a:ahLst/>
              <a:cxnLst/>
              <a:rect l="l" t="t" r="r" b="b"/>
              <a:pathLst>
                <a:path w="2633345" h="2633345">
                  <a:moveTo>
                    <a:pt x="0" y="0"/>
                  </a:moveTo>
                  <a:lnTo>
                    <a:pt x="2632770" y="0"/>
                  </a:lnTo>
                  <a:lnTo>
                    <a:pt x="2632770" y="2632770"/>
                  </a:lnTo>
                  <a:lnTo>
                    <a:pt x="0" y="2632770"/>
                  </a:lnTo>
                  <a:lnTo>
                    <a:pt x="0" y="0"/>
                  </a:lnTo>
                  <a:close/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8066" y="5509722"/>
              <a:ext cx="191707" cy="1917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4395" y="5509722"/>
              <a:ext cx="191707" cy="1917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5399" y="5509722"/>
              <a:ext cx="191707" cy="1917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3375" y="5509722"/>
              <a:ext cx="191707" cy="19170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8066" y="4907113"/>
              <a:ext cx="191707" cy="19170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3375" y="4907113"/>
              <a:ext cx="191707" cy="1917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85399" y="4907113"/>
              <a:ext cx="191707" cy="1917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8669" y="4907113"/>
              <a:ext cx="191707" cy="1917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8066" y="4361355"/>
              <a:ext cx="191707" cy="1917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3375" y="4361355"/>
              <a:ext cx="191707" cy="1917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5399" y="4361355"/>
              <a:ext cx="191707" cy="19170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8669" y="4361355"/>
              <a:ext cx="191707" cy="19170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8066" y="3815596"/>
              <a:ext cx="191707" cy="1917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4379" y="3815596"/>
              <a:ext cx="191707" cy="1917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5399" y="3815596"/>
              <a:ext cx="191707" cy="1917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03375" y="3815596"/>
              <a:ext cx="191707" cy="191707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7993655" y="2633865"/>
            <a:ext cx="3680460" cy="3558540"/>
            <a:chOff x="7993655" y="2633865"/>
            <a:chExt cx="3680460" cy="3558540"/>
          </a:xfrm>
        </p:grpSpPr>
        <p:sp>
          <p:nvSpPr>
            <p:cNvPr id="30" name="object 30"/>
            <p:cNvSpPr/>
            <p:nvPr/>
          </p:nvSpPr>
          <p:spPr>
            <a:xfrm>
              <a:off x="7998415" y="3614352"/>
              <a:ext cx="2696845" cy="2575560"/>
            </a:xfrm>
            <a:custGeom>
              <a:avLst/>
              <a:gdLst/>
              <a:ahLst/>
              <a:cxnLst/>
              <a:rect l="l" t="t" r="r" b="b"/>
              <a:pathLst>
                <a:path w="2696845" h="2575560">
                  <a:moveTo>
                    <a:pt x="2696514" y="0"/>
                  </a:moveTo>
                  <a:lnTo>
                    <a:pt x="0" y="0"/>
                  </a:lnTo>
                  <a:lnTo>
                    <a:pt x="0" y="2574950"/>
                  </a:lnTo>
                  <a:lnTo>
                    <a:pt x="2696514" y="2574950"/>
                  </a:lnTo>
                  <a:lnTo>
                    <a:pt x="269651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0694932" y="2638624"/>
              <a:ext cx="975994" cy="3550920"/>
            </a:xfrm>
            <a:custGeom>
              <a:avLst/>
              <a:gdLst/>
              <a:ahLst/>
              <a:cxnLst/>
              <a:rect l="l" t="t" r="r" b="b"/>
              <a:pathLst>
                <a:path w="975995" h="3550920">
                  <a:moveTo>
                    <a:pt x="975728" y="0"/>
                  </a:moveTo>
                  <a:lnTo>
                    <a:pt x="0" y="975728"/>
                  </a:lnTo>
                  <a:lnTo>
                    <a:pt x="0" y="3550678"/>
                  </a:lnTo>
                  <a:lnTo>
                    <a:pt x="975728" y="2574950"/>
                  </a:lnTo>
                  <a:lnTo>
                    <a:pt x="975728" y="0"/>
                  </a:lnTo>
                  <a:close/>
                </a:path>
              </a:pathLst>
            </a:custGeom>
            <a:solidFill>
              <a:srgbClr val="BAB9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998415" y="2638624"/>
              <a:ext cx="3672840" cy="975994"/>
            </a:xfrm>
            <a:custGeom>
              <a:avLst/>
              <a:gdLst/>
              <a:ahLst/>
              <a:cxnLst/>
              <a:rect l="l" t="t" r="r" b="b"/>
              <a:pathLst>
                <a:path w="3672840" h="975995">
                  <a:moveTo>
                    <a:pt x="3672243" y="0"/>
                  </a:moveTo>
                  <a:lnTo>
                    <a:pt x="975728" y="0"/>
                  </a:lnTo>
                  <a:lnTo>
                    <a:pt x="0" y="975728"/>
                  </a:lnTo>
                  <a:lnTo>
                    <a:pt x="2696514" y="975728"/>
                  </a:lnTo>
                  <a:lnTo>
                    <a:pt x="3672243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998415" y="2638625"/>
              <a:ext cx="3670935" cy="3549015"/>
            </a:xfrm>
            <a:custGeom>
              <a:avLst/>
              <a:gdLst/>
              <a:ahLst/>
              <a:cxnLst/>
              <a:rect l="l" t="t" r="r" b="b"/>
              <a:pathLst>
                <a:path w="3670934" h="3549015">
                  <a:moveTo>
                    <a:pt x="0" y="975229"/>
                  </a:moveTo>
                  <a:lnTo>
                    <a:pt x="975229" y="0"/>
                  </a:lnTo>
                  <a:lnTo>
                    <a:pt x="3670370" y="0"/>
                  </a:lnTo>
                  <a:lnTo>
                    <a:pt x="3670370" y="2573634"/>
                  </a:lnTo>
                  <a:lnTo>
                    <a:pt x="2695140" y="3548864"/>
                  </a:lnTo>
                  <a:lnTo>
                    <a:pt x="0" y="3548864"/>
                  </a:lnTo>
                  <a:lnTo>
                    <a:pt x="0" y="975229"/>
                  </a:lnTo>
                  <a:close/>
                </a:path>
                <a:path w="3670934" h="3549015">
                  <a:moveTo>
                    <a:pt x="0" y="975229"/>
                  </a:moveTo>
                  <a:lnTo>
                    <a:pt x="2695140" y="975229"/>
                  </a:lnTo>
                  <a:lnTo>
                    <a:pt x="3670370" y="0"/>
                  </a:lnTo>
                </a:path>
                <a:path w="3670934" h="3549015">
                  <a:moveTo>
                    <a:pt x="2695140" y="975229"/>
                  </a:moveTo>
                  <a:lnTo>
                    <a:pt x="2695140" y="3548864"/>
                  </a:lnTo>
                </a:path>
              </a:pathLst>
            </a:custGeom>
            <a:ln w="9520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9961" y="5675097"/>
              <a:ext cx="191707" cy="19170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6292" y="5675097"/>
              <a:ext cx="191707" cy="19170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67294" y="5675097"/>
              <a:ext cx="191707" cy="19170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5271" y="5675097"/>
              <a:ext cx="191707" cy="1917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9961" y="5072486"/>
              <a:ext cx="191707" cy="1917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85271" y="5072486"/>
              <a:ext cx="191707" cy="19170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67294" y="5072486"/>
              <a:ext cx="191707" cy="191707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50565" y="5072486"/>
              <a:ext cx="191707" cy="19170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19961" y="4526728"/>
              <a:ext cx="191707" cy="19170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85271" y="4526728"/>
              <a:ext cx="191707" cy="19170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67294" y="4526728"/>
              <a:ext cx="191707" cy="19170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450565" y="4526728"/>
              <a:ext cx="191707" cy="19170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19961" y="3980971"/>
              <a:ext cx="191707" cy="191707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76274" y="3980971"/>
              <a:ext cx="191707" cy="19170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67294" y="3980971"/>
              <a:ext cx="191707" cy="19170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5271" y="3980971"/>
              <a:ext cx="191707" cy="1917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08512" y="2688307"/>
              <a:ext cx="3327323" cy="2998676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806856" y="3751071"/>
            <a:ext cx="198373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Calibri"/>
                <a:cs typeface="Calibri"/>
              </a:rPr>
              <a:t>Dimensions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1</a:t>
            </a:r>
            <a:endParaRPr sz="2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500" dirty="0">
                <a:latin typeface="Calibri"/>
                <a:cs typeface="Calibri"/>
              </a:rPr>
              <a:t>Points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4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3" name="object 53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72</a:t>
            </a:fld>
            <a:endParaRPr spc="-25" dirty="0"/>
          </a:p>
        </p:txBody>
      </p:sp>
      <p:sp>
        <p:nvSpPr>
          <p:cNvPr id="55" name="object 55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52" name="object 52"/>
          <p:cNvSpPr txBox="1"/>
          <p:nvPr/>
        </p:nvSpPr>
        <p:spPr>
          <a:xfrm>
            <a:off x="9042171" y="1751457"/>
            <a:ext cx="203453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latin typeface="Calibri"/>
                <a:cs typeface="Calibri"/>
              </a:rPr>
              <a:t>Dimensions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50" dirty="0">
                <a:latin typeface="Calibri"/>
                <a:cs typeface="Calibri"/>
              </a:rPr>
              <a:t>3</a:t>
            </a:r>
            <a:endParaRPr sz="25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2500" dirty="0">
                <a:latin typeface="Calibri"/>
                <a:cs typeface="Calibri"/>
              </a:rPr>
              <a:t>Points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dirty="0">
                <a:latin typeface="Calibri"/>
                <a:cs typeface="Calibri"/>
              </a:rPr>
              <a:t>=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25" dirty="0">
                <a:latin typeface="Calibri"/>
                <a:cs typeface="Calibri"/>
              </a:rPr>
              <a:t>4</a:t>
            </a:r>
            <a:r>
              <a:rPr sz="2550" spc="-37" baseline="22875" dirty="0">
                <a:latin typeface="Calibri"/>
                <a:cs typeface="Calibri"/>
              </a:rPr>
              <a:t>3</a:t>
            </a:r>
            <a:endParaRPr sz="2550" baseline="2287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Problem:</a:t>
            </a:r>
            <a:r>
              <a:rPr spc="-25" dirty="0"/>
              <a:t> </a:t>
            </a:r>
            <a:r>
              <a:rPr sz="3900" dirty="0"/>
              <a:t>Curse</a:t>
            </a:r>
            <a:r>
              <a:rPr sz="3900" spc="10" dirty="0"/>
              <a:t> </a:t>
            </a:r>
            <a:r>
              <a:rPr sz="3900" dirty="0"/>
              <a:t>of</a:t>
            </a:r>
            <a:r>
              <a:rPr sz="3900" spc="15" dirty="0"/>
              <a:t> </a:t>
            </a:r>
            <a:r>
              <a:rPr sz="3900" spc="-10" dirty="0"/>
              <a:t>Dimensionality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73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690618" y="1119123"/>
            <a:ext cx="6486525" cy="4005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Curse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dimensionality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uniform coverage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space,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points </a:t>
            </a:r>
            <a:r>
              <a:rPr sz="2800" dirty="0">
                <a:latin typeface="Calibri"/>
                <a:cs typeface="Calibri"/>
              </a:rPr>
              <a:t>needed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grows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exponentially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dimension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250"/>
              </a:spcBef>
            </a:pPr>
            <a:endParaRPr sz="2800">
              <a:latin typeface="Calibri"/>
              <a:cs typeface="Calibri"/>
            </a:endParaRPr>
          </a:p>
          <a:p>
            <a:pPr marL="605790" marR="2368550">
              <a:lnSpc>
                <a:spcPts val="3790"/>
              </a:lnSpc>
              <a:spcBef>
                <a:spcPts val="5"/>
              </a:spcBef>
            </a:pPr>
            <a:r>
              <a:rPr sz="3200" dirty="0">
                <a:latin typeface="Calibri"/>
                <a:cs typeface="Calibri"/>
              </a:rPr>
              <a:t>Number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possible </a:t>
            </a:r>
            <a:r>
              <a:rPr sz="3200" dirty="0">
                <a:latin typeface="Calibri"/>
                <a:cs typeface="Calibri"/>
              </a:rPr>
              <a:t>32x32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binary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images:</a:t>
            </a:r>
            <a:endParaRPr sz="3200">
              <a:latin typeface="Calibri"/>
              <a:cs typeface="Calibri"/>
            </a:endParaRPr>
          </a:p>
          <a:p>
            <a:pPr marL="605790">
              <a:lnSpc>
                <a:spcPct val="100000"/>
              </a:lnSpc>
              <a:spcBef>
                <a:spcPts val="2240"/>
              </a:spcBef>
              <a:tabLst>
                <a:tab pos="2054860" algn="l"/>
              </a:tabLst>
            </a:pPr>
            <a:r>
              <a:rPr sz="7200" spc="-15" baseline="-16203" dirty="0">
                <a:latin typeface="Calibri"/>
                <a:cs typeface="Calibri"/>
              </a:rPr>
              <a:t>2</a:t>
            </a:r>
            <a:r>
              <a:rPr sz="3200" spc="-10" dirty="0">
                <a:latin typeface="Calibri"/>
                <a:cs typeface="Calibri"/>
              </a:rPr>
              <a:t>32x32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7200" baseline="-16203" dirty="0">
                <a:latin typeface="Calibri"/>
                <a:cs typeface="Calibri"/>
              </a:rPr>
              <a:t>≈</a:t>
            </a:r>
            <a:r>
              <a:rPr sz="7200" spc="-7" baseline="-16203" dirty="0">
                <a:latin typeface="Calibri"/>
                <a:cs typeface="Calibri"/>
              </a:rPr>
              <a:t> </a:t>
            </a:r>
            <a:r>
              <a:rPr sz="7200" spc="-30" baseline="-16203" dirty="0">
                <a:latin typeface="Calibri"/>
                <a:cs typeface="Calibri"/>
              </a:rPr>
              <a:t>10</a:t>
            </a:r>
            <a:r>
              <a:rPr sz="3200" spc="-20" dirty="0">
                <a:latin typeface="Calibri"/>
                <a:cs typeface="Calibri"/>
              </a:rPr>
              <a:t>308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dirty="0"/>
              <a:t>Problem:</a:t>
            </a:r>
            <a:r>
              <a:rPr spc="-25" dirty="0"/>
              <a:t> </a:t>
            </a:r>
            <a:r>
              <a:rPr sz="3900" dirty="0"/>
              <a:t>Curse</a:t>
            </a:r>
            <a:r>
              <a:rPr sz="3900" spc="10" dirty="0"/>
              <a:t> </a:t>
            </a:r>
            <a:r>
              <a:rPr sz="3900" dirty="0"/>
              <a:t>of</a:t>
            </a:r>
            <a:r>
              <a:rPr sz="3900" spc="15" dirty="0"/>
              <a:t> </a:t>
            </a:r>
            <a:r>
              <a:rPr sz="3900" spc="-10" dirty="0"/>
              <a:t>Dimensionality</a:t>
            </a:r>
            <a:endParaRPr sz="390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74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703318" y="1119123"/>
            <a:ext cx="646112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Curse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dimensionality</a:t>
            </a:r>
            <a:r>
              <a:rPr sz="2800" dirty="0">
                <a:latin typeface="Calibri"/>
                <a:cs typeface="Calibri"/>
              </a:rPr>
              <a:t>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uniform coverage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space,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number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training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points </a:t>
            </a:r>
            <a:r>
              <a:rPr sz="2800" dirty="0">
                <a:latin typeface="Calibri"/>
                <a:cs typeface="Calibri"/>
              </a:rPr>
              <a:t>needed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grows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exponentially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dimension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4074" y="3098291"/>
            <a:ext cx="3529329" cy="99504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sz="3200" dirty="0">
                <a:latin typeface="Calibri"/>
                <a:cs typeface="Calibri"/>
              </a:rPr>
              <a:t>Number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possible </a:t>
            </a:r>
            <a:r>
              <a:rPr sz="3200" dirty="0">
                <a:latin typeface="Calibri"/>
                <a:cs typeface="Calibri"/>
              </a:rPr>
              <a:t>32x32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binary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images: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8674" y="4367276"/>
            <a:ext cx="3205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487170" algn="l"/>
              </a:tabLst>
            </a:pPr>
            <a:r>
              <a:rPr sz="7200" spc="-15" baseline="-16203" dirty="0">
                <a:latin typeface="Calibri"/>
                <a:cs typeface="Calibri"/>
              </a:rPr>
              <a:t>2</a:t>
            </a:r>
            <a:r>
              <a:rPr sz="3200" spc="-10" dirty="0">
                <a:latin typeface="Calibri"/>
                <a:cs typeface="Calibri"/>
              </a:rPr>
              <a:t>32x32</a:t>
            </a:r>
            <a:r>
              <a:rPr sz="3200" dirty="0">
                <a:latin typeface="Calibri"/>
                <a:cs typeface="Calibri"/>
              </a:rPr>
              <a:t>	</a:t>
            </a:r>
            <a:r>
              <a:rPr sz="7200" baseline="-16203" dirty="0">
                <a:latin typeface="Calibri"/>
                <a:cs typeface="Calibri"/>
              </a:rPr>
              <a:t>≈</a:t>
            </a:r>
            <a:r>
              <a:rPr sz="7200" spc="-7" baseline="-16203" dirty="0">
                <a:latin typeface="Calibri"/>
                <a:cs typeface="Calibri"/>
              </a:rPr>
              <a:t> </a:t>
            </a:r>
            <a:r>
              <a:rPr sz="7200" spc="-15" baseline="-16203" dirty="0">
                <a:latin typeface="Calibri"/>
                <a:cs typeface="Calibri"/>
              </a:rPr>
              <a:t>10</a:t>
            </a:r>
            <a:r>
              <a:rPr sz="3200" spc="-10" dirty="0">
                <a:latin typeface="Calibri"/>
                <a:cs typeface="Calibri"/>
              </a:rPr>
              <a:t>308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05082" y="3098088"/>
            <a:ext cx="5292725" cy="995044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sz="3200" dirty="0">
                <a:latin typeface="Calibri"/>
                <a:cs typeface="Calibri"/>
              </a:rPr>
              <a:t>Number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elementary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particles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visible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universe: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11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(source)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79767" y="4547107"/>
            <a:ext cx="1549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Calibri"/>
                <a:cs typeface="Calibri"/>
              </a:rPr>
              <a:t>≈</a:t>
            </a:r>
            <a:r>
              <a:rPr sz="4800" spc="-15" dirty="0">
                <a:latin typeface="Calibri"/>
                <a:cs typeface="Calibri"/>
              </a:rPr>
              <a:t> </a:t>
            </a:r>
            <a:r>
              <a:rPr sz="4800" spc="-20" dirty="0">
                <a:latin typeface="Calibri"/>
                <a:cs typeface="Calibri"/>
              </a:rPr>
              <a:t>10</a:t>
            </a:r>
            <a:r>
              <a:rPr sz="4800" spc="-30" baseline="24305" dirty="0">
                <a:latin typeface="Calibri"/>
                <a:cs typeface="Calibri"/>
              </a:rPr>
              <a:t>97</a:t>
            </a:r>
            <a:endParaRPr sz="4800" baseline="24305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K-</a:t>
            </a:r>
            <a:r>
              <a:rPr spc="-10" dirty="0"/>
              <a:t>Nearest</a:t>
            </a:r>
            <a:r>
              <a:rPr spc="-60" dirty="0"/>
              <a:t> </a:t>
            </a:r>
            <a:r>
              <a:rPr dirty="0"/>
              <a:t>Neighbor</a:t>
            </a:r>
            <a:r>
              <a:rPr spc="-65" dirty="0"/>
              <a:t> </a:t>
            </a:r>
            <a:r>
              <a:rPr dirty="0"/>
              <a:t>on</a:t>
            </a:r>
            <a:r>
              <a:rPr spc="-60" dirty="0"/>
              <a:t> </a:t>
            </a:r>
            <a:r>
              <a:rPr dirty="0"/>
              <a:t>raw</a:t>
            </a:r>
            <a:r>
              <a:rPr spc="-50" dirty="0"/>
              <a:t> </a:t>
            </a:r>
            <a:r>
              <a:rPr dirty="0"/>
              <a:t>pixels</a:t>
            </a:r>
            <a:r>
              <a:rPr spc="-55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sz="3900" dirty="0"/>
              <a:t>seldom</a:t>
            </a:r>
            <a:r>
              <a:rPr sz="3900" spc="-20" dirty="0"/>
              <a:t> used</a:t>
            </a:r>
            <a:endParaRPr sz="3900"/>
          </a:p>
        </p:txBody>
      </p:sp>
      <p:sp>
        <p:nvSpPr>
          <p:cNvPr id="3" name="object 3"/>
          <p:cNvSpPr txBox="1"/>
          <p:nvPr/>
        </p:nvSpPr>
        <p:spPr>
          <a:xfrm>
            <a:off x="895443" y="1299971"/>
            <a:ext cx="8070850" cy="1763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 indent="-507365">
              <a:lnSpc>
                <a:spcPts val="3815"/>
              </a:lnSpc>
              <a:spcBef>
                <a:spcPts val="100"/>
              </a:spcBef>
              <a:buSzPct val="75000"/>
              <a:buChar char="-"/>
              <a:tabLst>
                <a:tab pos="520065" algn="l"/>
              </a:tabLst>
            </a:pPr>
            <a:r>
              <a:rPr sz="3200" dirty="0">
                <a:latin typeface="Calibri"/>
                <a:cs typeface="Calibri"/>
              </a:rPr>
              <a:t>Very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slow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at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test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time</a:t>
            </a:r>
            <a:endParaRPr sz="3200">
              <a:latin typeface="Calibri"/>
              <a:cs typeface="Calibri"/>
            </a:endParaRPr>
          </a:p>
          <a:p>
            <a:pPr marL="520065" indent="-507365">
              <a:lnSpc>
                <a:spcPts val="3815"/>
              </a:lnSpc>
              <a:buSzPct val="75000"/>
              <a:buChar char="-"/>
              <a:tabLst>
                <a:tab pos="520065" algn="l"/>
              </a:tabLst>
            </a:pPr>
            <a:r>
              <a:rPr sz="3200" spc="-10" dirty="0">
                <a:latin typeface="Calibri"/>
                <a:cs typeface="Calibri"/>
              </a:rPr>
              <a:t>Distance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metrics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on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pixels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are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not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informative</a:t>
            </a:r>
            <a:endParaRPr sz="3200">
              <a:latin typeface="Calibri"/>
              <a:cs typeface="Calibri"/>
            </a:endParaRPr>
          </a:p>
          <a:p>
            <a:pPr marL="515620">
              <a:lnSpc>
                <a:spcPct val="100000"/>
              </a:lnSpc>
              <a:spcBef>
                <a:spcPts val="3050"/>
              </a:spcBef>
              <a:tabLst>
                <a:tab pos="3373754" algn="l"/>
                <a:tab pos="6062345" algn="l"/>
              </a:tabLst>
            </a:pPr>
            <a:r>
              <a:rPr sz="2500" spc="-10" dirty="0">
                <a:latin typeface="Calibri"/>
                <a:cs typeface="Calibri"/>
              </a:rPr>
              <a:t>Original</a:t>
            </a:r>
            <a:r>
              <a:rPr sz="2500" dirty="0">
                <a:latin typeface="Calibri"/>
                <a:cs typeface="Calibri"/>
              </a:rPr>
              <a:t>	</a:t>
            </a:r>
            <a:r>
              <a:rPr sz="2500" spc="-10" dirty="0">
                <a:latin typeface="Calibri"/>
                <a:cs typeface="Calibri"/>
              </a:rPr>
              <a:t>Boxed</a:t>
            </a:r>
            <a:r>
              <a:rPr sz="2500" dirty="0">
                <a:latin typeface="Calibri"/>
                <a:cs typeface="Calibri"/>
              </a:rPr>
              <a:t>	</a:t>
            </a:r>
            <a:r>
              <a:rPr sz="2500" spc="-10" dirty="0">
                <a:latin typeface="Calibri"/>
                <a:cs typeface="Calibri"/>
              </a:rPr>
              <a:t>Shifted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3297" y="5717540"/>
            <a:ext cx="7186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(all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images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have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same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L2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distance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on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left)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" y="3121151"/>
            <a:ext cx="2484120" cy="223723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19855" y="3121151"/>
            <a:ext cx="2484120" cy="223723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69152" y="3096767"/>
            <a:ext cx="2484120" cy="223723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8447" y="3096767"/>
            <a:ext cx="2484120" cy="223723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739767" y="2656840"/>
            <a:ext cx="8432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10" dirty="0">
                <a:latin typeface="Calibri"/>
                <a:cs typeface="Calibri"/>
              </a:rPr>
              <a:t>Tinted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75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10" name="object 10"/>
          <p:cNvSpPr txBox="1"/>
          <p:nvPr/>
        </p:nvSpPr>
        <p:spPr>
          <a:xfrm>
            <a:off x="109167" y="6003035"/>
            <a:ext cx="796925" cy="2755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635">
              <a:lnSpc>
                <a:spcPct val="105000"/>
              </a:lnSpc>
              <a:spcBef>
                <a:spcPts val="50"/>
              </a:spcBef>
            </a:pP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Original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image</a:t>
            </a:r>
            <a:r>
              <a:rPr sz="80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A6A6A6"/>
                </a:solidFill>
                <a:latin typeface="Calibri"/>
                <a:cs typeface="Calibri"/>
              </a:rPr>
              <a:t>is</a:t>
            </a:r>
            <a:r>
              <a:rPr sz="800" spc="50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public</a:t>
            </a:r>
            <a:r>
              <a:rPr sz="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-120" dirty="0"/>
              <a:t> </a:t>
            </a:r>
            <a:r>
              <a:rPr dirty="0"/>
              <a:t>Neighbor</a:t>
            </a:r>
            <a:r>
              <a:rPr spc="-125" dirty="0"/>
              <a:t> </a:t>
            </a:r>
            <a:r>
              <a:rPr dirty="0"/>
              <a:t>with</a:t>
            </a:r>
            <a:r>
              <a:rPr spc="-120" dirty="0"/>
              <a:t> </a:t>
            </a:r>
            <a:r>
              <a:rPr dirty="0"/>
              <a:t>ConvNet</a:t>
            </a:r>
            <a:r>
              <a:rPr spc="-114" dirty="0"/>
              <a:t> </a:t>
            </a:r>
            <a:r>
              <a:rPr spc="-20" dirty="0"/>
              <a:t>features</a:t>
            </a:r>
            <a:r>
              <a:rPr spc="-114" dirty="0"/>
              <a:t> </a:t>
            </a:r>
            <a:r>
              <a:rPr dirty="0"/>
              <a:t>works</a:t>
            </a:r>
            <a:r>
              <a:rPr spc="-120" dirty="0"/>
              <a:t> </a:t>
            </a:r>
            <a:r>
              <a:rPr spc="-10" dirty="0"/>
              <a:t>well!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149935"/>
            <a:ext cx="10667997" cy="4711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739" y="6030230"/>
            <a:ext cx="7628255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Calibri"/>
                <a:cs typeface="Calibri"/>
              </a:rPr>
              <a:t>Devlin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“Exploring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Nearest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Neighbor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Approaches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Image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Captioning”,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76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Nearest</a:t>
            </a:r>
            <a:r>
              <a:rPr spc="-120" dirty="0"/>
              <a:t> </a:t>
            </a:r>
            <a:r>
              <a:rPr dirty="0"/>
              <a:t>Neighbor</a:t>
            </a:r>
            <a:r>
              <a:rPr spc="-125" dirty="0"/>
              <a:t> </a:t>
            </a:r>
            <a:r>
              <a:rPr dirty="0"/>
              <a:t>with</a:t>
            </a:r>
            <a:r>
              <a:rPr spc="-120" dirty="0"/>
              <a:t> </a:t>
            </a:r>
            <a:r>
              <a:rPr dirty="0"/>
              <a:t>ConvNet</a:t>
            </a:r>
            <a:r>
              <a:rPr spc="-114" dirty="0"/>
              <a:t> </a:t>
            </a:r>
            <a:r>
              <a:rPr spc="-20" dirty="0"/>
              <a:t>features</a:t>
            </a:r>
            <a:r>
              <a:rPr spc="-114" dirty="0"/>
              <a:t> </a:t>
            </a:r>
            <a:r>
              <a:rPr dirty="0"/>
              <a:t>works</a:t>
            </a:r>
            <a:r>
              <a:rPr spc="-120" dirty="0"/>
              <a:t> </a:t>
            </a:r>
            <a:r>
              <a:rPr spc="-10" dirty="0"/>
              <a:t>well!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785" y="1897938"/>
            <a:ext cx="5310096" cy="39779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9916" y="1897930"/>
            <a:ext cx="5070092" cy="39779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69488" y="1201420"/>
            <a:ext cx="72891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Calibri"/>
                <a:cs typeface="Calibri"/>
              </a:rPr>
              <a:t>Example: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Captioning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Neighbor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6030230"/>
            <a:ext cx="7628255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latin typeface="Calibri"/>
                <a:cs typeface="Calibri"/>
              </a:rPr>
              <a:t>Devlin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“Exploring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Nearest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Neighbor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Approaches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Image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Captioning”,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2015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77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16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Summary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604466" y="1195323"/>
            <a:ext cx="10962640" cy="495998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dirty="0">
                <a:latin typeface="Calibri"/>
                <a:cs typeface="Calibri"/>
              </a:rPr>
              <a:t>In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Image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classification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start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with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training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set</a:t>
            </a:r>
            <a:r>
              <a:rPr sz="2800" b="1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of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images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labels,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and </a:t>
            </a:r>
            <a:r>
              <a:rPr sz="2800" dirty="0">
                <a:latin typeface="Calibri"/>
                <a:cs typeface="Calibri"/>
              </a:rPr>
              <a:t>must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predict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labels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test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set</a:t>
            </a:r>
            <a:endParaRPr sz="2800">
              <a:latin typeface="Calibri"/>
              <a:cs typeface="Calibri"/>
            </a:endParaRPr>
          </a:p>
          <a:p>
            <a:pPr marL="12700" marR="957580">
              <a:lnSpc>
                <a:spcPts val="3100"/>
              </a:lnSpc>
              <a:spcBef>
                <a:spcPts val="900"/>
              </a:spcBef>
            </a:pP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classification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challenging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due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semantic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gap: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we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need </a:t>
            </a:r>
            <a:r>
              <a:rPr sz="2800" spc="-10" dirty="0">
                <a:latin typeface="Calibri"/>
                <a:cs typeface="Calibri"/>
              </a:rPr>
              <a:t>invariance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occlusion,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deformation,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lighting,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intraclass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variation,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etc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800" dirty="0">
                <a:latin typeface="Calibri"/>
                <a:cs typeface="Calibri"/>
              </a:rPr>
              <a:t>Image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classification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building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block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for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other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vision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tasks</a:t>
            </a:r>
            <a:endParaRPr sz="2800">
              <a:latin typeface="Calibri"/>
              <a:cs typeface="Calibri"/>
            </a:endParaRPr>
          </a:p>
          <a:p>
            <a:pPr marL="12700" marR="41275" indent="-635">
              <a:lnSpc>
                <a:spcPts val="3000"/>
              </a:lnSpc>
              <a:spcBef>
                <a:spcPts val="2155"/>
              </a:spcBef>
            </a:pPr>
            <a:r>
              <a:rPr sz="2800" dirty="0">
                <a:latin typeface="Calibri"/>
                <a:cs typeface="Calibri"/>
              </a:rPr>
              <a:t>The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b="1" spc="-40" dirty="0">
                <a:latin typeface="Calibri"/>
                <a:cs typeface="Calibri"/>
              </a:rPr>
              <a:t>K-</a:t>
            </a:r>
            <a:r>
              <a:rPr sz="2800" b="1" dirty="0">
                <a:latin typeface="Calibri"/>
                <a:cs typeface="Calibri"/>
              </a:rPr>
              <a:t>Nearest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Neighbors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classifier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predicts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labels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based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nearest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training examples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780"/>
              </a:spcBef>
            </a:pPr>
            <a:r>
              <a:rPr sz="2800" dirty="0">
                <a:latin typeface="Calibri"/>
                <a:cs typeface="Calibri"/>
              </a:rPr>
              <a:t>Distance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metric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and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K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are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hyperparameters</a:t>
            </a:r>
            <a:endParaRPr sz="2800">
              <a:latin typeface="Calibri"/>
              <a:cs typeface="Calibri"/>
            </a:endParaRPr>
          </a:p>
          <a:p>
            <a:pPr marL="12700" marR="301625">
              <a:lnSpc>
                <a:spcPts val="3000"/>
              </a:lnSpc>
              <a:spcBef>
                <a:spcPts val="2155"/>
              </a:spcBef>
            </a:pPr>
            <a:r>
              <a:rPr sz="2800" dirty="0">
                <a:latin typeface="Calibri"/>
                <a:cs typeface="Calibri"/>
              </a:rPr>
              <a:t>Choose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hyperparameters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using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validation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set</a:t>
            </a:r>
            <a:r>
              <a:rPr sz="2800" dirty="0">
                <a:latin typeface="Calibri"/>
                <a:cs typeface="Calibri"/>
              </a:rPr>
              <a:t>;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only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run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on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test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set </a:t>
            </a:r>
            <a:r>
              <a:rPr sz="2800" dirty="0">
                <a:latin typeface="Calibri"/>
                <a:cs typeface="Calibri"/>
              </a:rPr>
              <a:t>once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at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the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very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end!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0796" y="930147"/>
            <a:ext cx="56438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Next</a:t>
            </a:r>
            <a:r>
              <a:rPr spc="-70" dirty="0"/>
              <a:t> </a:t>
            </a:r>
            <a:r>
              <a:rPr dirty="0"/>
              <a:t>time:</a:t>
            </a:r>
            <a:r>
              <a:rPr spc="-70" dirty="0"/>
              <a:t> </a:t>
            </a:r>
            <a:r>
              <a:rPr dirty="0"/>
              <a:t>Linear</a:t>
            </a:r>
            <a:r>
              <a:rPr spc="-75" dirty="0"/>
              <a:t> </a:t>
            </a:r>
            <a:r>
              <a:rPr spc="-10" dirty="0"/>
              <a:t>Classifiers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7015" y="1929383"/>
            <a:ext cx="5443728" cy="399592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79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40" dirty="0"/>
              <a:t> </a:t>
            </a:r>
            <a:r>
              <a:rPr sz="4000" dirty="0"/>
              <a:t>Illumination</a:t>
            </a:r>
            <a:r>
              <a:rPr sz="4000" spc="35" dirty="0"/>
              <a:t> </a:t>
            </a:r>
            <a:r>
              <a:rPr sz="4000" spc="-10" dirty="0"/>
              <a:t>Changes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207" y="2036064"/>
            <a:ext cx="3151632" cy="29230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9449" y="5009388"/>
            <a:ext cx="1494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0" y="2036064"/>
            <a:ext cx="2926079" cy="29230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69040" y="5009388"/>
            <a:ext cx="1494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39840" y="2036064"/>
            <a:ext cx="3371088" cy="292303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78064" y="5009388"/>
            <a:ext cx="1494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59695" y="2036064"/>
            <a:ext cx="2264663" cy="291998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44485" y="5009388"/>
            <a:ext cx="14947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CC0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1.0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public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domain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00"/>
              </a:spcBef>
            </a:pPr>
            <a:r>
              <a:rPr sz="3900" dirty="0"/>
              <a:t>Challenges</a:t>
            </a:r>
            <a:r>
              <a:rPr sz="4000" dirty="0"/>
              <a:t>:</a:t>
            </a:r>
            <a:r>
              <a:rPr sz="4000" spc="280" dirty="0"/>
              <a:t> </a:t>
            </a:r>
            <a:r>
              <a:rPr sz="4000" spc="-10" dirty="0"/>
              <a:t>Deformation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872524" y="4972811"/>
            <a:ext cx="1492250" cy="272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5585" marR="5080" indent="-223520">
              <a:lnSpc>
                <a:spcPct val="102499"/>
              </a:lnSpc>
              <a:spcBef>
                <a:spcPts val="75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Umberto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Salvagnin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 under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2852" y="4927092"/>
            <a:ext cx="1446530" cy="2724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94335" marR="5080" indent="-382270">
              <a:lnSpc>
                <a:spcPct val="102499"/>
              </a:lnSpc>
              <a:spcBef>
                <a:spcPts val="75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3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Tom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Thai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12623" y="4939283"/>
            <a:ext cx="1444625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9890" marR="5080" indent="-377825">
              <a:lnSpc>
                <a:spcPct val="105000"/>
              </a:lnSpc>
              <a:spcBef>
                <a:spcPts val="100"/>
              </a:spcBef>
            </a:pP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sare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bear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under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15" y="1737360"/>
            <a:ext cx="2987040" cy="317601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0215" y="1737360"/>
            <a:ext cx="2666999" cy="317601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5264" y="1737360"/>
            <a:ext cx="2904743" cy="317601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959320" y="4985003"/>
            <a:ext cx="1492250" cy="281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585" marR="5080" indent="-223520">
              <a:lnSpc>
                <a:spcPct val="105000"/>
              </a:lnSpc>
              <a:spcBef>
                <a:spcPts val="100"/>
              </a:spcBef>
            </a:pPr>
            <a:r>
              <a:rPr sz="800" u="sng" spc="-16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This</a:t>
            </a:r>
            <a:r>
              <a:rPr sz="800" u="sng" spc="-2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image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by</a:t>
            </a:r>
            <a:r>
              <a:rPr sz="8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Umberto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Salvagnin</a:t>
            </a:r>
            <a:r>
              <a:rPr sz="8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BFBFBF"/>
                </a:solidFill>
                <a:latin typeface="Calibri"/>
                <a:cs typeface="Calibri"/>
              </a:rPr>
              <a:t>is</a:t>
            </a:r>
            <a:r>
              <a:rPr sz="800" spc="50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BFBFBF"/>
                </a:solidFill>
                <a:latin typeface="Calibri"/>
                <a:cs typeface="Calibri"/>
              </a:rPr>
              <a:t>licensed</a:t>
            </a:r>
            <a:r>
              <a:rPr sz="800" dirty="0">
                <a:solidFill>
                  <a:srgbClr val="BFBFBF"/>
                </a:solidFill>
                <a:latin typeface="Calibri"/>
                <a:cs typeface="Calibri"/>
              </a:rPr>
              <a:t> under</a:t>
            </a:r>
            <a:r>
              <a:rPr sz="800" spc="-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800" u="sng" spc="-10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CC-</a:t>
            </a:r>
            <a:r>
              <a:rPr sz="800" u="sng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BY</a:t>
            </a:r>
            <a:r>
              <a:rPr sz="800" u="sng" spc="-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 </a:t>
            </a:r>
            <a:r>
              <a:rPr sz="800" u="sng" spc="-25" dirty="0">
                <a:solidFill>
                  <a:srgbClr val="BFBFBF"/>
                </a:solidFill>
                <a:uFill>
                  <a:solidFill>
                    <a:srgbClr val="BFBFBF"/>
                  </a:solidFill>
                </a:uFill>
                <a:latin typeface="Calibri"/>
                <a:cs typeface="Calibri"/>
              </a:rPr>
              <a:t>2.0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61704" y="1737360"/>
            <a:ext cx="3035807" cy="317601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916939" y="6463246"/>
            <a:ext cx="1520189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1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Lecture</a:t>
            </a:r>
            <a:r>
              <a:rPr spc="-30" dirty="0"/>
              <a:t> </a:t>
            </a:r>
            <a:r>
              <a:rPr dirty="0"/>
              <a:t>2</a:t>
            </a:r>
            <a:r>
              <a:rPr spc="-40" dirty="0"/>
              <a:t> </a:t>
            </a:r>
            <a:r>
              <a:rPr dirty="0"/>
              <a:t>-</a:t>
            </a:r>
            <a:r>
              <a:rPr spc="-30" dirty="0"/>
              <a:t> </a:t>
            </a: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241281" y="6463246"/>
            <a:ext cx="1771650" cy="308418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tr-TR" dirty="0"/>
              <a:t> </a:t>
            </a:r>
            <a:endParaRPr spc="-2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3392</Words>
  <Application>Microsoft Macintosh PowerPoint</Application>
  <PresentationFormat>Widescreen</PresentationFormat>
  <Paragraphs>673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Calibri</vt:lpstr>
      <vt:lpstr>Calibri Light</vt:lpstr>
      <vt:lpstr>Cambria Math</vt:lpstr>
      <vt:lpstr>Times New Roman</vt:lpstr>
      <vt:lpstr>Office Theme</vt:lpstr>
      <vt:lpstr>Lecture 2: Image Classification</vt:lpstr>
      <vt:lpstr>Image Classification: A core computer vision task</vt:lpstr>
      <vt:lpstr>Problem: Semantic Gap</vt:lpstr>
      <vt:lpstr>Challenges: Viewpoint Variation</vt:lpstr>
      <vt:lpstr>Challenges: Intraclass Variation</vt:lpstr>
      <vt:lpstr>Challenges: Fine-Grained Categories</vt:lpstr>
      <vt:lpstr>Challenges: Background Clutter</vt:lpstr>
      <vt:lpstr>Challenges: Illumination Changes</vt:lpstr>
      <vt:lpstr>Challenges: Deformation</vt:lpstr>
      <vt:lpstr>Challenges: Occlusion</vt:lpstr>
      <vt:lpstr>Image Classification: Very Useful! Medical Imaging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An Image Classifier</vt:lpstr>
      <vt:lpstr>You could try …</vt:lpstr>
      <vt:lpstr>Machine Learning: Data-Driven Approach</vt:lpstr>
      <vt:lpstr>Image Classification Datasets: MNIST</vt:lpstr>
      <vt:lpstr>Image Classification Datasets: CIFAR10</vt:lpstr>
      <vt:lpstr>Image Classification Datasets: CIFAR100</vt:lpstr>
      <vt:lpstr>Image Classification Datasets: ImageNet</vt:lpstr>
      <vt:lpstr>Image Classification Datasets: ImageNet</vt:lpstr>
      <vt:lpstr>Classification Datasets: Number of Training Pixels</vt:lpstr>
      <vt:lpstr>First classifier: Nearest Neighbor</vt:lpstr>
      <vt:lpstr>Distance Metric to compare images</vt:lpstr>
      <vt:lpstr>Nearest Neighbor Classifier</vt:lpstr>
      <vt:lpstr>Nearest Neighbor Classifier</vt:lpstr>
      <vt:lpstr>Nearest Neighbor Classifier</vt:lpstr>
      <vt:lpstr>Nearest Neighbor Classifier</vt:lpstr>
      <vt:lpstr>PowerPoint Presentation</vt:lpstr>
      <vt:lpstr>PowerPoint Presentation</vt:lpstr>
      <vt:lpstr>PowerPoint Presentation</vt:lpstr>
      <vt:lpstr>PowerPoint Presentation</vt:lpstr>
      <vt:lpstr>Nearest Neighbor Classifier</vt:lpstr>
      <vt:lpstr>What does this look like?</vt:lpstr>
      <vt:lpstr>What does this look like?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K-Nearest Neighbors</vt:lpstr>
      <vt:lpstr>K-Nearest Neighbors</vt:lpstr>
      <vt:lpstr>K-Nearest Neighbors</vt:lpstr>
      <vt:lpstr>K-Nearest Neighbors</vt:lpstr>
      <vt:lpstr>K-Nearest Neighbors: Distance Metric</vt:lpstr>
      <vt:lpstr>K-Nearest Neighbors: Distance Metric</vt:lpstr>
      <vt:lpstr>K-Nearest Neighbors: Distance Metric</vt:lpstr>
      <vt:lpstr>K-Nearest Neighbors: Distance Metric</vt:lpstr>
      <vt:lpstr>K-Nearest Neighbors: Distance Metric</vt:lpstr>
      <vt:lpstr>K-Nearest Neighbors: Web Demo</vt:lpstr>
      <vt:lpstr>Hyperparameters</vt:lpstr>
      <vt:lpstr>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K-Nearest Neighbor: Universal Approximation</vt:lpstr>
      <vt:lpstr>K-Nearest Neighbor: Universal Approximation</vt:lpstr>
      <vt:lpstr>K-Nearest Neighbor: Universal Approximation</vt:lpstr>
      <vt:lpstr>K-Nearest Neighbor: Universal Approximation</vt:lpstr>
      <vt:lpstr>K-Nearest Neighbor: Universal Approximation</vt:lpstr>
      <vt:lpstr>Problem: Curse of Dimensionality</vt:lpstr>
      <vt:lpstr>Problem: Curse of Dimensionality</vt:lpstr>
      <vt:lpstr>Problem: Curse of Dimensionality</vt:lpstr>
      <vt:lpstr>K-Nearest Neighbor on raw pixels is seldom used</vt:lpstr>
      <vt:lpstr>Nearest Neighbor with ConvNet features works well!</vt:lpstr>
      <vt:lpstr>Nearest Neighbor with ConvNet features works well!</vt:lpstr>
      <vt:lpstr>Summary</vt:lpstr>
      <vt:lpstr>Next time: Linear Classifiers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Dr. Öğr. Üyesi Serkan KARTAL</cp:lastModifiedBy>
  <cp:revision>3</cp:revision>
  <dcterms:created xsi:type="dcterms:W3CDTF">2025-03-03T11:52:04Z</dcterms:created>
  <dcterms:modified xsi:type="dcterms:W3CDTF">2025-03-03T21:21:50Z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2022-01-10T00:00:00Z</vt:filetime>
  </property>
  <property fmtid="{D5CDD505-2E9C-101B-9397-08002B2CF9AE}" pid="3" name="LastSaved">
    <vt:filetime>2025-03-03T00:00:00Z</vt:filetime>
  </property>
  <property fmtid="{D5CDD505-2E9C-101B-9397-08002B2CF9AE}" pid="4" name="Producer">
    <vt:lpwstr>macOS Version 11.6.1 (Build 20G224) Quartz PDFContext</vt:lpwstr>
  </property>
</Properties>
</file>